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2.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0" r:id="rId2"/>
    <p:sldMasterId id="2147483661" r:id="rId3"/>
    <p:sldMasterId id="2147483673" r:id="rId4"/>
    <p:sldMasterId id="2147483685" r:id="rId5"/>
  </p:sldMasterIdLst>
  <p:notesMasterIdLst>
    <p:notesMasterId r:id="rId255"/>
  </p:notesMasterIdLst>
  <p:sldIdLst>
    <p:sldId id="384" r:id="rId6"/>
    <p:sldId id="522" r:id="rId7"/>
    <p:sldId id="385" r:id="rId8"/>
    <p:sldId id="519" r:id="rId9"/>
    <p:sldId id="386" r:id="rId10"/>
    <p:sldId id="256" r:id="rId11"/>
    <p:sldId id="270" r:id="rId12"/>
    <p:sldId id="424" r:id="rId13"/>
    <p:sldId id="422" r:id="rId14"/>
    <p:sldId id="426" r:id="rId15"/>
    <p:sldId id="427" r:id="rId16"/>
    <p:sldId id="428" r:id="rId17"/>
    <p:sldId id="271" r:id="rId18"/>
    <p:sldId id="420" r:id="rId19"/>
    <p:sldId id="421" r:id="rId20"/>
    <p:sldId id="272" r:id="rId21"/>
    <p:sldId id="425"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32" r:id="rId39"/>
    <p:sldId id="387" r:id="rId40"/>
    <p:sldId id="439" r:id="rId41"/>
    <p:sldId id="287" r:id="rId42"/>
    <p:sldId id="288" r:id="rId43"/>
    <p:sldId id="450" r:id="rId44"/>
    <p:sldId id="436" r:id="rId45"/>
    <p:sldId id="437" r:id="rId46"/>
    <p:sldId id="451" r:id="rId47"/>
    <p:sldId id="452" r:id="rId48"/>
    <p:sldId id="435" r:id="rId49"/>
    <p:sldId id="438" r:id="rId50"/>
    <p:sldId id="433" r:id="rId51"/>
    <p:sldId id="434" r:id="rId52"/>
    <p:sldId id="388" r:id="rId53"/>
    <p:sldId id="289" r:id="rId54"/>
    <p:sldId id="290" r:id="rId55"/>
    <p:sldId id="291" r:id="rId56"/>
    <p:sldId id="292" r:id="rId57"/>
    <p:sldId id="300" r:id="rId58"/>
    <p:sldId id="302" r:id="rId59"/>
    <p:sldId id="305" r:id="rId60"/>
    <p:sldId id="524" r:id="rId61"/>
    <p:sldId id="525" r:id="rId62"/>
    <p:sldId id="453" r:id="rId63"/>
    <p:sldId id="454" r:id="rId64"/>
    <p:sldId id="455" r:id="rId65"/>
    <p:sldId id="521"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469" r:id="rId80"/>
    <p:sldId id="470" r:id="rId81"/>
    <p:sldId id="471" r:id="rId82"/>
    <p:sldId id="472" r:id="rId83"/>
    <p:sldId id="473" r:id="rId84"/>
    <p:sldId id="474" r:id="rId85"/>
    <p:sldId id="475" r:id="rId86"/>
    <p:sldId id="476" r:id="rId87"/>
    <p:sldId id="527" r:id="rId88"/>
    <p:sldId id="528" r:id="rId89"/>
    <p:sldId id="529" r:id="rId90"/>
    <p:sldId id="541" r:id="rId91"/>
    <p:sldId id="552" r:id="rId92"/>
    <p:sldId id="542" r:id="rId93"/>
    <p:sldId id="543" r:id="rId94"/>
    <p:sldId id="553" r:id="rId95"/>
    <p:sldId id="547" r:id="rId96"/>
    <p:sldId id="548" r:id="rId97"/>
    <p:sldId id="549" r:id="rId98"/>
    <p:sldId id="550" r:id="rId99"/>
    <p:sldId id="551" r:id="rId100"/>
    <p:sldId id="545" r:id="rId101"/>
    <p:sldId id="544" r:id="rId102"/>
    <p:sldId id="530" r:id="rId103"/>
    <p:sldId id="531" r:id="rId104"/>
    <p:sldId id="532" r:id="rId105"/>
    <p:sldId id="533" r:id="rId106"/>
    <p:sldId id="534" r:id="rId107"/>
    <p:sldId id="535" r:id="rId108"/>
    <p:sldId id="536" r:id="rId109"/>
    <p:sldId id="537" r:id="rId110"/>
    <p:sldId id="538" r:id="rId111"/>
    <p:sldId id="539" r:id="rId112"/>
    <p:sldId id="540" r:id="rId113"/>
    <p:sldId id="554" r:id="rId114"/>
    <p:sldId id="555" r:id="rId115"/>
    <p:sldId id="557" r:id="rId116"/>
    <p:sldId id="556" r:id="rId117"/>
    <p:sldId id="477" r:id="rId118"/>
    <p:sldId id="515" r:id="rId119"/>
    <p:sldId id="516" r:id="rId120"/>
    <p:sldId id="517" r:id="rId121"/>
    <p:sldId id="518" r:id="rId122"/>
    <p:sldId id="478" r:id="rId123"/>
    <p:sldId id="479" r:id="rId124"/>
    <p:sldId id="480" r:id="rId125"/>
    <p:sldId id="481" r:id="rId126"/>
    <p:sldId id="482" r:id="rId127"/>
    <p:sldId id="483" r:id="rId128"/>
    <p:sldId id="484" r:id="rId129"/>
    <p:sldId id="485" r:id="rId130"/>
    <p:sldId id="486" r:id="rId131"/>
    <p:sldId id="487" r:id="rId132"/>
    <p:sldId id="488" r:id="rId133"/>
    <p:sldId id="489" r:id="rId134"/>
    <p:sldId id="490" r:id="rId135"/>
    <p:sldId id="491" r:id="rId136"/>
    <p:sldId id="492" r:id="rId137"/>
    <p:sldId id="493" r:id="rId138"/>
    <p:sldId id="494" r:id="rId139"/>
    <p:sldId id="495" r:id="rId140"/>
    <p:sldId id="496" r:id="rId141"/>
    <p:sldId id="497" r:id="rId142"/>
    <p:sldId id="498" r:id="rId143"/>
    <p:sldId id="499" r:id="rId144"/>
    <p:sldId id="500" r:id="rId145"/>
    <p:sldId id="501" r:id="rId146"/>
    <p:sldId id="502" r:id="rId147"/>
    <p:sldId id="503" r:id="rId148"/>
    <p:sldId id="504" r:id="rId149"/>
    <p:sldId id="505" r:id="rId150"/>
    <p:sldId id="506" r:id="rId151"/>
    <p:sldId id="507" r:id="rId152"/>
    <p:sldId id="508" r:id="rId153"/>
    <p:sldId id="509" r:id="rId154"/>
    <p:sldId id="510" r:id="rId155"/>
    <p:sldId id="511" r:id="rId156"/>
    <p:sldId id="512" r:id="rId157"/>
    <p:sldId id="513" r:id="rId158"/>
    <p:sldId id="514" r:id="rId159"/>
    <p:sldId id="396" r:id="rId160"/>
    <p:sldId id="397" r:id="rId161"/>
    <p:sldId id="389" r:id="rId162"/>
    <p:sldId id="402" r:id="rId163"/>
    <p:sldId id="401" r:id="rId164"/>
    <p:sldId id="390" r:id="rId165"/>
    <p:sldId id="394" r:id="rId166"/>
    <p:sldId id="395" r:id="rId167"/>
    <p:sldId id="393" r:id="rId168"/>
    <p:sldId id="306" r:id="rId169"/>
    <p:sldId id="307" r:id="rId170"/>
    <p:sldId id="308" r:id="rId171"/>
    <p:sldId id="309" r:id="rId172"/>
    <p:sldId id="310" r:id="rId173"/>
    <p:sldId id="311" r:id="rId174"/>
    <p:sldId id="312" r:id="rId175"/>
    <p:sldId id="313" r:id="rId176"/>
    <p:sldId id="314" r:id="rId177"/>
    <p:sldId id="315" r:id="rId178"/>
    <p:sldId id="316" r:id="rId179"/>
    <p:sldId id="317" r:id="rId180"/>
    <p:sldId id="318" r:id="rId181"/>
    <p:sldId id="319" r:id="rId182"/>
    <p:sldId id="320" r:id="rId183"/>
    <p:sldId id="321" r:id="rId184"/>
    <p:sldId id="322" r:id="rId185"/>
    <p:sldId id="323" r:id="rId186"/>
    <p:sldId id="324" r:id="rId187"/>
    <p:sldId id="325" r:id="rId188"/>
    <p:sldId id="326" r:id="rId189"/>
    <p:sldId id="327" r:id="rId190"/>
    <p:sldId id="328" r:id="rId191"/>
    <p:sldId id="329" r:id="rId192"/>
    <p:sldId id="330" r:id="rId193"/>
    <p:sldId id="331" r:id="rId194"/>
    <p:sldId id="332" r:id="rId195"/>
    <p:sldId id="333" r:id="rId196"/>
    <p:sldId id="334" r:id="rId197"/>
    <p:sldId id="335" r:id="rId198"/>
    <p:sldId id="336" r:id="rId199"/>
    <p:sldId id="337" r:id="rId200"/>
    <p:sldId id="338" r:id="rId201"/>
    <p:sldId id="339" r:id="rId202"/>
    <p:sldId id="340" r:id="rId203"/>
    <p:sldId id="341" r:id="rId204"/>
    <p:sldId id="342" r:id="rId205"/>
    <p:sldId id="343" r:id="rId206"/>
    <p:sldId id="344" r:id="rId207"/>
    <p:sldId id="345" r:id="rId208"/>
    <p:sldId id="346" r:id="rId209"/>
    <p:sldId id="347" r:id="rId210"/>
    <p:sldId id="348" r:id="rId211"/>
    <p:sldId id="349" r:id="rId212"/>
    <p:sldId id="350" r:id="rId213"/>
    <p:sldId id="351" r:id="rId214"/>
    <p:sldId id="352" r:id="rId215"/>
    <p:sldId id="353" r:id="rId216"/>
    <p:sldId id="354" r:id="rId217"/>
    <p:sldId id="355" r:id="rId218"/>
    <p:sldId id="356" r:id="rId219"/>
    <p:sldId id="357" r:id="rId220"/>
    <p:sldId id="358" r:id="rId221"/>
    <p:sldId id="359" r:id="rId222"/>
    <p:sldId id="360" r:id="rId223"/>
    <p:sldId id="361" r:id="rId224"/>
    <p:sldId id="362" r:id="rId225"/>
    <p:sldId id="363" r:id="rId226"/>
    <p:sldId id="364" r:id="rId227"/>
    <p:sldId id="365" r:id="rId228"/>
    <p:sldId id="366" r:id="rId229"/>
    <p:sldId id="367" r:id="rId230"/>
    <p:sldId id="368" r:id="rId231"/>
    <p:sldId id="369" r:id="rId232"/>
    <p:sldId id="370" r:id="rId233"/>
    <p:sldId id="371" r:id="rId234"/>
    <p:sldId id="372" r:id="rId235"/>
    <p:sldId id="373" r:id="rId236"/>
    <p:sldId id="374" r:id="rId237"/>
    <p:sldId id="375" r:id="rId238"/>
    <p:sldId id="376" r:id="rId239"/>
    <p:sldId id="377" r:id="rId240"/>
    <p:sldId id="378" r:id="rId241"/>
    <p:sldId id="379" r:id="rId242"/>
    <p:sldId id="380" r:id="rId243"/>
    <p:sldId id="381" r:id="rId244"/>
    <p:sldId id="429" r:id="rId245"/>
    <p:sldId id="430" r:id="rId246"/>
    <p:sldId id="431" r:id="rId247"/>
    <p:sldId id="382" r:id="rId248"/>
    <p:sldId id="520" r:id="rId249"/>
    <p:sldId id="443" r:id="rId250"/>
    <p:sldId id="444" r:id="rId251"/>
    <p:sldId id="448" r:id="rId252"/>
    <p:sldId id="449" r:id="rId253"/>
    <p:sldId id="523" r:id="rId25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900"/>
    <a:srgbClr val="CCFFCC"/>
    <a:srgbClr val="FFCCCC"/>
    <a:srgbClr val="CCECFF"/>
    <a:srgbClr val="0000FF"/>
    <a:srgbClr val="CC99FF"/>
    <a:srgbClr val="FFCC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3B810DE-F7F1-4C8E-AA25-75E8CA6BD36A}">
  <a:tblStyle styleId="{73B810DE-F7F1-4C8E-AA25-75E8CA6BD36A}" styleName="Table_0"/>
  <a:tblStyle styleId="{6CC07C7D-2331-40B3-BEDA-8F44BC584F23}" styleName="Table_1"/>
  <a:tblStyle styleId="{66C0E525-FAC8-4033-8CA5-EC58ABC00C9D}" styleName="Table_2"/>
  <a:tblStyle styleId="{7F91467D-167B-4EB9-AFD7-83CE1AC13BFB}" styleName="Table_3"/>
  <a:tblStyle styleId="{54DD9663-0946-4284-BC02-EE46C9C0BB77}" styleName="Table_4"/>
  <a:tblStyle styleId="{B285C638-8990-4993-9F55-7309FBE58D57}" styleName="Table_5"/>
  <a:tblStyle styleId="{C92D0A4B-0299-4448-9C51-1E2E488A98E9}" styleName="Table_6"/>
  <a:tblStyle styleId="{0F817555-D85D-41D9-B82D-D73F11C14A24}" styleName="Table_7"/>
  <a:tblStyle styleId="{5B19FC62-C0E7-493F-81A0-E2FEF41869DC}" styleName="Table_8"/>
  <a:tblStyle styleId="{31A98DCA-979B-45A6-9DCC-982D1F8DAFB4}" styleName="Table_9"/>
  <a:tblStyle styleId="{2433A451-716B-446A-9EFE-74CB0BD70F29}" styleName="Table_10"/>
  <a:tblStyle styleId="{9C9DA998-9B16-4D11-9DF8-E03AE8F0A54F}" styleName="Table_11"/>
  <a:tblStyle styleId="{6FABE83F-35FA-43CE-A3A6-BDDE05E4FD0B}" styleName="Table_12"/>
  <a:tblStyle styleId="{3A41ADD7-3077-4D1B-8825-8C2BACC3A7D5}" styleName="Table_13"/>
  <a:tblStyle styleId="{63D0055A-C544-4677-BD61-270B417D10EA}" styleName="Table_14"/>
  <a:tblStyle styleId="{35EBBDA1-531D-4387-93BB-C0CA5F1A5FF0}" styleName="Table_15"/>
  <a:tblStyle styleId="{1B766477-4D1E-464B-BC2B-0E82F2A9216B}" styleName="Table_16"/>
  <a:tblStyle styleId="{8DB25368-DD09-4434-BA9E-A7EFCD4AECA3}" styleName="Table_17"/>
  <a:tblStyle styleId="{8211FC01-4DEC-4F4A-8F1E-9AA8269E1FD2}" styleName="Table_18"/>
  <a:tblStyle styleId="{BA482620-424B-4C10-BF5E-292622062879}" styleName="Table_19"/>
  <a:tblStyle styleId="{CA8AE0FD-8EBD-4E56-BD7D-DA111DFE8E91}" styleName="Table_20"/>
  <a:tblStyle styleId="{8628327E-1C35-41E2-AC0F-3087D8B4FF00}" styleName="Table_21"/>
  <a:tblStyle styleId="{FB52405F-8A84-4377-8631-FC6E9BBF0E7C}" styleName="Table_22"/>
  <a:tblStyle styleId="{947BC136-FE98-482C-A8AD-06E47D3FC5ED}" styleName="Table_23"/>
  <a:tblStyle styleId="{406A3065-0BB5-4431-B08F-1F0C3107154A}" styleName="Table_24"/>
  <a:tblStyle styleId="{B3E17869-1EE8-4A95-BCDA-23757FFA018A}" styleName="Table_25"/>
  <a:tblStyle styleId="{6D4CFA6D-D333-40EC-81AC-B2A746D8414D}" styleName="Table_26"/>
  <a:tblStyle styleId="{439B8DE3-4D37-46A5-B1DA-49890235EC6E}" styleName="Table_27"/>
  <a:tblStyle styleId="{1FF40D3E-D7E2-4329-B741-3AF0DBAF97A4}" styleName="Table_28"/>
  <a:tblStyle styleId="{5DD76A81-6FB9-423E-81EE-21949713C5CA}" styleName="Table_29"/>
  <a:tblStyle styleId="{3BF26197-7F04-4073-A954-AD44901D4253}" styleName="Table_30"/>
  <a:tblStyle styleId="{FC0C94E5-2F02-4AA6-A50E-F4B5456E643F}" styleName="Table_31"/>
  <a:tblStyle styleId="{CB3FFDAA-7285-4A13-A6E4-D2E1E30CFE5D}" styleName="Table_32"/>
  <a:tblStyle styleId="{97A18E59-1590-44F0-9223-079A9F2BFA0B}" styleName="Table_33"/>
  <a:tblStyle styleId="{377DA47D-FA53-4393-BBCB-D75702BCD806}" styleName="Table_34"/>
  <a:tblStyle styleId="{27B59373-024D-41D3-AC8E-96AEF5A820D4}" styleName="Table_35"/>
  <a:tblStyle styleId="{1871305E-0BE5-4E01-9E63-D3ED2DC69E27}" styleName="Table_36"/>
  <a:tblStyle styleId="{16975484-DBA2-413D-8CA8-F3ABC4335194}" styleName="Table_37"/>
  <a:tblStyle styleId="{380DE010-F844-485D-8C4E-911372E7F470}" styleName="Table_38"/>
  <a:tblStyle styleId="{59CE97CB-B97D-4921-83CC-F4910CE9E93C}" styleName="Table_39"/>
  <a:tblStyle styleId="{7C91B1A5-DA48-4EE6-83B1-89CB129B9FC8}" styleName="Table_40"/>
  <a:tblStyle styleId="{FC6BC556-4225-4270-91BA-1467F128C23C}" styleName="Table_41"/>
  <a:tblStyle styleId="{87B53BA7-367D-4725-AA27-A9E024855C71}" styleName="Table_42"/>
  <a:tblStyle styleId="{7701173C-282B-45AD-8DEB-9E6BB5656602}" styleName="Table_43"/>
  <a:tblStyle styleId="{F61B5940-C97B-4135-B50F-5EAF1A9B337B}" styleName="Table_44"/>
  <a:tblStyle styleId="{776FF8DA-2400-4902-9BBC-B07CFA9A88B0}" styleName="Table_45"/>
  <a:tblStyle styleId="{33F9ED4D-12AC-4D14-B33C-43B715CF7370}" styleName="Table_46"/>
  <a:tblStyle styleId="{EA85FD87-D635-49FC-B760-040BC2430CF3}" styleName="Table_47"/>
  <a:tblStyle styleId="{F1C432CA-14DF-4370-91F8-ECE585F5030B}" styleName="Table_48"/>
  <a:tblStyle styleId="{2A632956-E318-4BFC-B589-A4A7E8EFB1CE}" styleName="Table_49"/>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741" autoAdjust="0"/>
  </p:normalViewPr>
  <p:slideViewPr>
    <p:cSldViewPr snapToGrid="0" snapToObjects="1">
      <p:cViewPr varScale="1">
        <p:scale>
          <a:sx n="84" d="100"/>
          <a:sy n="84" d="100"/>
        </p:scale>
        <p:origin x="-115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27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slide" Target="slides/slide233.xml"/><Relationship Id="rId254" Type="http://schemas.openxmlformats.org/officeDocument/2006/relationships/slide" Target="slides/slide249.xml"/><Relationship Id="rId259" Type="http://schemas.openxmlformats.org/officeDocument/2006/relationships/tableStyles" Target="tableStyle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slideMaster" Target="slideMasters/slideMaster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notesMaster" Target="notesMasters/notesMaster1.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presProps" Target="pres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viewProps" Target="viewProps.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lly%20Schofield\AppData\Roaming\Microsoft\Excel\surveystats%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lly%20Schofield\AppData\Roaming\Microsoft\Excel\surveystats%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'Rating Topics - Lihue'!$G$1</c:f>
              <c:strCache>
                <c:ptCount val="1"/>
                <c:pt idx="0">
                  <c:v>Average Score</c:v>
                </c:pt>
              </c:strCache>
            </c:strRef>
          </c:tx>
          <c:invertIfNegative val="0"/>
          <c:cat>
            <c:strRef>
              <c:f>'Rating Topics - Lihue'!$A$2:$A$15</c:f>
              <c:strCache>
                <c:ptCount val="14"/>
                <c:pt idx="0">
                  <c:v>Scratch Music</c:v>
                </c:pt>
                <c:pt idx="1">
                  <c:v>Advanced Scratch Games</c:v>
                </c:pt>
                <c:pt idx="2">
                  <c:v>Web Unit</c:v>
                </c:pt>
                <c:pt idx="3">
                  <c:v>Safety and Security</c:v>
                </c:pt>
                <c:pt idx="4">
                  <c:v>A-maze-ing Scratch</c:v>
                </c:pt>
                <c:pt idx="5">
                  <c:v>Scratch Plays</c:v>
                </c:pt>
                <c:pt idx="6">
                  <c:v>Codes</c:v>
                </c:pt>
                <c:pt idx="7">
                  <c:v>Computer Disassembly/AI</c:v>
                </c:pt>
                <c:pt idx="8">
                  <c:v>Algorithms</c:v>
                </c:pt>
                <c:pt idx="9">
                  <c:v>Intro to Computing</c:v>
                </c:pt>
                <c:pt idx="10">
                  <c:v>Feedback Session</c:v>
                </c:pt>
                <c:pt idx="11">
                  <c:v>Binary and Legos</c:v>
                </c:pt>
                <c:pt idx="12">
                  <c:v>Problem Solving</c:v>
                </c:pt>
                <c:pt idx="13">
                  <c:v>Scratch Games</c:v>
                </c:pt>
              </c:strCache>
            </c:strRef>
          </c:cat>
          <c:val>
            <c:numRef>
              <c:f>'Rating Topics - Lihue'!$G$2:$G$15</c:f>
              <c:numCache>
                <c:formatCode>General</c:formatCode>
                <c:ptCount val="14"/>
                <c:pt idx="0">
                  <c:v>3.1111111111111112</c:v>
                </c:pt>
                <c:pt idx="1">
                  <c:v>3.5</c:v>
                </c:pt>
                <c:pt idx="2">
                  <c:v>3.625</c:v>
                </c:pt>
                <c:pt idx="3">
                  <c:v>3.6666666666666661</c:v>
                </c:pt>
                <c:pt idx="4">
                  <c:v>3.7</c:v>
                </c:pt>
                <c:pt idx="5">
                  <c:v>3.7</c:v>
                </c:pt>
                <c:pt idx="6">
                  <c:v>3.7</c:v>
                </c:pt>
                <c:pt idx="7">
                  <c:v>3.7</c:v>
                </c:pt>
                <c:pt idx="8">
                  <c:v>3.7777777777777781</c:v>
                </c:pt>
                <c:pt idx="9">
                  <c:v>3.9</c:v>
                </c:pt>
                <c:pt idx="10">
                  <c:v>3.9</c:v>
                </c:pt>
                <c:pt idx="11">
                  <c:v>4</c:v>
                </c:pt>
                <c:pt idx="12">
                  <c:v>4</c:v>
                </c:pt>
                <c:pt idx="13">
                  <c:v>4</c:v>
                </c:pt>
              </c:numCache>
            </c:numRef>
          </c:val>
        </c:ser>
        <c:dLbls>
          <c:showLegendKey val="0"/>
          <c:showVal val="0"/>
          <c:showCatName val="0"/>
          <c:showSerName val="0"/>
          <c:showPercent val="0"/>
          <c:showBubbleSize val="0"/>
        </c:dLbls>
        <c:gapWidth val="90"/>
        <c:axId val="82904960"/>
        <c:axId val="82906496"/>
      </c:barChart>
      <c:catAx>
        <c:axId val="82904960"/>
        <c:scaling>
          <c:orientation val="minMax"/>
        </c:scaling>
        <c:delete val="0"/>
        <c:axPos val="l"/>
        <c:majorTickMark val="out"/>
        <c:minorTickMark val="none"/>
        <c:tickLblPos val="nextTo"/>
        <c:crossAx val="82906496"/>
        <c:crosses val="autoZero"/>
        <c:auto val="1"/>
        <c:lblAlgn val="ctr"/>
        <c:lblOffset val="100"/>
        <c:noMultiLvlLbl val="0"/>
      </c:catAx>
      <c:valAx>
        <c:axId val="82906496"/>
        <c:scaling>
          <c:orientation val="minMax"/>
          <c:max val="4"/>
          <c:min val="3"/>
        </c:scaling>
        <c:delete val="0"/>
        <c:axPos val="b"/>
        <c:majorGridlines/>
        <c:numFmt formatCode="General" sourceLinked="1"/>
        <c:majorTickMark val="out"/>
        <c:minorTickMark val="none"/>
        <c:tickLblPos val="nextTo"/>
        <c:crossAx val="82904960"/>
        <c:crosses val="autoZero"/>
        <c:crossBetween val="between"/>
      </c:valAx>
    </c:plotArea>
    <c:plotVisOnly val="1"/>
    <c:dispBlanksAs val="gap"/>
    <c:showDLblsOverMax val="0"/>
  </c:chart>
  <c:txPr>
    <a:bodyPr/>
    <a:lstStyle/>
    <a:p>
      <a:pPr>
        <a:defRPr sz="1800">
          <a:latin typeface="Cambria" panose="020405030504060302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'Rating Topics - Lihue'!$G$1</c:f>
              <c:strCache>
                <c:ptCount val="1"/>
                <c:pt idx="0">
                  <c:v>Average Score</c:v>
                </c:pt>
              </c:strCache>
            </c:strRef>
          </c:tx>
          <c:invertIfNegative val="0"/>
          <c:cat>
            <c:strRef>
              <c:f>'Rating Topics - Lihue'!$A$2:$A$15</c:f>
              <c:strCache>
                <c:ptCount val="14"/>
                <c:pt idx="0">
                  <c:v>Scratch Music</c:v>
                </c:pt>
                <c:pt idx="1">
                  <c:v>Advanced Scratch Games</c:v>
                </c:pt>
                <c:pt idx="2">
                  <c:v>Web Unit</c:v>
                </c:pt>
                <c:pt idx="3">
                  <c:v>Safety and Security</c:v>
                </c:pt>
                <c:pt idx="4">
                  <c:v>A-maze-ing Scratch</c:v>
                </c:pt>
                <c:pt idx="5">
                  <c:v>Scratch Plays</c:v>
                </c:pt>
                <c:pt idx="6">
                  <c:v>Codes</c:v>
                </c:pt>
                <c:pt idx="7">
                  <c:v>Computer Disassembly/AI</c:v>
                </c:pt>
                <c:pt idx="8">
                  <c:v>Algorithms</c:v>
                </c:pt>
                <c:pt idx="9">
                  <c:v>Intro to Computing</c:v>
                </c:pt>
                <c:pt idx="10">
                  <c:v>Feedback Session</c:v>
                </c:pt>
                <c:pt idx="11">
                  <c:v>Binary and Legos</c:v>
                </c:pt>
                <c:pt idx="12">
                  <c:v>Problem Solving</c:v>
                </c:pt>
                <c:pt idx="13">
                  <c:v>Scratch Games</c:v>
                </c:pt>
              </c:strCache>
            </c:strRef>
          </c:cat>
          <c:val>
            <c:numRef>
              <c:f>'Rating Topics - Lihue'!$G$2:$G$15</c:f>
              <c:numCache>
                <c:formatCode>General</c:formatCode>
                <c:ptCount val="14"/>
                <c:pt idx="0">
                  <c:v>3.1111111111111112</c:v>
                </c:pt>
                <c:pt idx="1">
                  <c:v>3.5</c:v>
                </c:pt>
                <c:pt idx="2">
                  <c:v>3.625</c:v>
                </c:pt>
                <c:pt idx="3">
                  <c:v>3.6666666666666661</c:v>
                </c:pt>
                <c:pt idx="4">
                  <c:v>3.7</c:v>
                </c:pt>
                <c:pt idx="5">
                  <c:v>3.7</c:v>
                </c:pt>
                <c:pt idx="6">
                  <c:v>3.7</c:v>
                </c:pt>
                <c:pt idx="7">
                  <c:v>3.7</c:v>
                </c:pt>
                <c:pt idx="8">
                  <c:v>3.7777777777777781</c:v>
                </c:pt>
                <c:pt idx="9">
                  <c:v>3.9</c:v>
                </c:pt>
                <c:pt idx="10">
                  <c:v>3.9</c:v>
                </c:pt>
                <c:pt idx="11">
                  <c:v>4</c:v>
                </c:pt>
                <c:pt idx="12">
                  <c:v>4</c:v>
                </c:pt>
                <c:pt idx="13">
                  <c:v>4</c:v>
                </c:pt>
              </c:numCache>
            </c:numRef>
          </c:val>
        </c:ser>
        <c:dLbls>
          <c:showLegendKey val="0"/>
          <c:showVal val="0"/>
          <c:showCatName val="0"/>
          <c:showSerName val="0"/>
          <c:showPercent val="0"/>
          <c:showBubbleSize val="0"/>
        </c:dLbls>
        <c:gapWidth val="90"/>
        <c:axId val="86070400"/>
        <c:axId val="86071936"/>
      </c:barChart>
      <c:catAx>
        <c:axId val="86070400"/>
        <c:scaling>
          <c:orientation val="minMax"/>
        </c:scaling>
        <c:delete val="0"/>
        <c:axPos val="l"/>
        <c:majorTickMark val="out"/>
        <c:minorTickMark val="none"/>
        <c:tickLblPos val="nextTo"/>
        <c:crossAx val="86071936"/>
        <c:crosses val="autoZero"/>
        <c:auto val="1"/>
        <c:lblAlgn val="ctr"/>
        <c:lblOffset val="100"/>
        <c:noMultiLvlLbl val="0"/>
      </c:catAx>
      <c:valAx>
        <c:axId val="86071936"/>
        <c:scaling>
          <c:orientation val="minMax"/>
          <c:max val="4"/>
          <c:min val="3"/>
        </c:scaling>
        <c:delete val="0"/>
        <c:axPos val="b"/>
        <c:majorGridlines/>
        <c:numFmt formatCode="General" sourceLinked="1"/>
        <c:majorTickMark val="out"/>
        <c:minorTickMark val="none"/>
        <c:tickLblPos val="nextTo"/>
        <c:crossAx val="86070400"/>
        <c:crosses val="autoZero"/>
        <c:crossBetween val="between"/>
      </c:valAx>
    </c:plotArea>
    <c:plotVisOnly val="1"/>
    <c:dispBlanksAs val="gap"/>
    <c:showDLblsOverMax val="0"/>
  </c:chart>
  <c:txPr>
    <a:bodyPr/>
    <a:lstStyle/>
    <a:p>
      <a:pPr>
        <a:defRPr sz="1800">
          <a:latin typeface="Cambria" panose="02040503050406030204" pitchFamily="18"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38998222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a link to the work 'big'</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3" name="Shape 8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Shape 8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0" name="Shape 8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6" name="Shape 8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2" name="Shape 8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9" name="Shape 8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6" name="Shape 8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2" name="Shape 8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1" name="Shape 8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9" name="Shape 8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6" name="Shape 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Shape 90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7" name="Shape 9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5" name="Shape 9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6" name="Shape 9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4" name="Shape 9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4" name="Shape 9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9" name="Shape 9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9" name="Shape 9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Shape 96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0" name="Shape 9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9" name="Shape 9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Find Pomona teachers to show off their students' work, or delete this slide</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2" name="Shape 10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9" name="Shape 10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6" name="Shape 10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Shape 102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3" name="Shape 10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9" name="Shape 10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 lot of people figured this out before we showed them, so giving it to them sooner might be good</a:t>
            </a:r>
          </a:p>
          <a:p>
            <a:pPr lvl="0" rtl="0">
              <a:spcBef>
                <a:spcPts val="0"/>
              </a:spcBef>
              <a:buNone/>
            </a:pPr>
            <a:endParaRPr/>
          </a:p>
          <a:p>
            <a:pPr>
              <a:spcBef>
                <a:spcPts val="0"/>
              </a:spcBef>
              <a:buNone/>
            </a:pPr>
            <a:r>
              <a:rPr lang="en"/>
              <a:t>although, going over controls in image edit screen may be a good idea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Shape 103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9" name="Shape 10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Consider changing the screen shot to the online version of scratch</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6" name="Shape 10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4" name="Shape 10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Free time to make a short script w/ changing costumes, maybe make the cat run (10 min)</a:t>
            </a:r>
          </a:p>
          <a:p>
            <a:pPr lvl="0" rtl="0">
              <a:spcBef>
                <a:spcPts val="600"/>
              </a:spcBef>
              <a:buClr>
                <a:srgbClr val="000000"/>
              </a:buClr>
              <a:buFont typeface="Arial"/>
              <a:buNone/>
            </a:pPr>
            <a:endParaRPr sz="1200">
              <a:solidFill>
                <a:schemeClr val="dk1"/>
              </a:solidFill>
            </a:endParaRPr>
          </a:p>
          <a:p>
            <a:pPr lvl="0">
              <a:spcBef>
                <a:spcPts val="600"/>
              </a:spcBef>
              <a:buClr>
                <a:srgbClr val="000000"/>
              </a:buClr>
              <a:buSzPct val="91666"/>
              <a:buFont typeface="Arial"/>
              <a:buNone/>
            </a:pPr>
            <a:r>
              <a:rPr lang="en" sz="1200">
                <a:solidFill>
                  <a:schemeClr val="dk1"/>
                </a:solidFill>
              </a:rPr>
              <a:t>#outline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Shape 106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1" name="Shape 10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Creating your own costumes, importing images for costumes (5 min)</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demo for each</a:t>
            </a:r>
          </a:p>
          <a:p>
            <a:pPr lvl="0" rtl="0">
              <a:spcBef>
                <a:spcPts val="600"/>
              </a:spcBef>
              <a:buClr>
                <a:srgbClr val="000000"/>
              </a:buClr>
              <a:buFont typeface="Arial"/>
              <a:buNone/>
            </a:pPr>
            <a:endParaRPr sz="1200">
              <a:solidFill>
                <a:schemeClr val="dk1"/>
              </a:solidFill>
            </a:endParaRPr>
          </a:p>
          <a:p>
            <a:pPr lvl="0">
              <a:spcBef>
                <a:spcPts val="600"/>
              </a:spcBef>
              <a:buClr>
                <a:srgbClr val="000000"/>
              </a:buClr>
              <a:buSzPct val="91666"/>
              <a:buFont typeface="Arial"/>
              <a:buNone/>
            </a:pPr>
            <a:r>
              <a:rPr lang="en" sz="1200">
                <a:solidFill>
                  <a:schemeClr val="dk1"/>
                </a:solidFill>
              </a:rPr>
              <a:t>#outline</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8" name="Shape 10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Free time to make a short script w/ changing costumes, maybe make the cat run (10 min)</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#outline </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4" name="Shape 10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1" name="Shape 10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8" name="Shape 10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5" name="Shape 10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1" name="Shape 1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5" name="Shape 1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Change "Justin's manzanar" to some other assignment done by a teacher in the current seminar</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4" name="Shape 1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1" name="Shape 1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8" name="Shape 1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5" name="Shape 1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2" name="Shape 1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6" name="Shape 1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0" name="Shape 1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7" name="Shape 1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4" name="Shape 1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4" name="Shape 1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2" name="Shape 1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7" name="Shape 1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2" name="Shape 1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7" name="Shape 1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Not sure if this is available on the online version of scratch</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3" name="Shape 1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4" name="Shape 1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link to 'sounds' which goes to the song Kryptonite by 3 Doors Down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Shape 12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5" name="Shape 1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Shape 13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2" name="Shape 1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Shape 137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3" name="Shape 1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6" name="Shape 14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9" name="Shape 14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5" name="Shape 14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There was confusion over writing 22 like 1 12</a:t>
            </a:r>
          </a:p>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a:spcBef>
                <a:spcPts val="0"/>
              </a:spcBef>
              <a:buNone/>
            </a:pPr>
            <a:r>
              <a:rPr lang="en"/>
              <a:t>but without realizing it is base 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r>
              <a:rPr lang="en"/>
              <a:t>We changed "five" into binary (101), it's funnier</a:t>
            </a: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r>
              <a:rPr lang="en"/>
              <a:t>We changed "five" into binary (101), it's funnier</a:t>
            </a: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Number is 8237</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Number is 8237</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Put in links to the games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the links to the two videos (just click WordLens and Microsoft Translation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the link to youtube on the word 'too much'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0" name="Shape 8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this case, it's not color-SENSING... sprite-sensing?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121</a:t>
            </a:fld>
            <a:endParaRPr lang="en-US">
              <a:solidFill>
                <a:prstClr val="black"/>
              </a:solidFill>
              <a:latin typeface="Calibri"/>
            </a:endParaRPr>
          </a:p>
        </p:txBody>
      </p:sp>
    </p:spTree>
    <p:extLst>
      <p:ext uri="{BB962C8B-B14F-4D97-AF65-F5344CB8AC3E}">
        <p14:creationId xmlns:p14="http://schemas.microsoft.com/office/powerpoint/2010/main" val="527747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time on “Students</a:t>
            </a:r>
            <a:r>
              <a:rPr lang="en-US" baseline="0" dirty="0" smtClean="0"/>
              <a:t> learn best”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123</a:t>
            </a:fld>
            <a:endParaRPr lang="en-US">
              <a:solidFill>
                <a:prstClr val="black"/>
              </a:solidFill>
              <a:latin typeface="Calibri"/>
            </a:endParaRPr>
          </a:p>
        </p:txBody>
      </p:sp>
    </p:spTree>
    <p:extLst>
      <p:ext uri="{BB962C8B-B14F-4D97-AF65-F5344CB8AC3E}">
        <p14:creationId xmlns:p14="http://schemas.microsoft.com/office/powerpoint/2010/main" val="9434774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(name</a:t>
            </a:r>
            <a:r>
              <a:rPr lang="en-US" baseline="0" dirty="0" smtClean="0"/>
              <a:t> &amp; year)</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127</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MyCS</a:t>
            </a:r>
            <a:r>
              <a:rPr lang="en-US" dirty="0" smtClean="0"/>
              <a:t> is not complete</a:t>
            </a:r>
            <a:r>
              <a:rPr lang="en-US" baseline="0" dirty="0" smtClean="0"/>
              <a:t> – well, it is complete, but it's not DONE – we have no intention of ever calling it done. We're always looking out for new things that we can include in </a:t>
            </a:r>
            <a:r>
              <a:rPr lang="en-US" baseline="0" dirty="0" err="1" smtClean="0"/>
              <a:t>MyCS</a:t>
            </a:r>
            <a:r>
              <a:rPr lang="en-US" baseline="0" dirty="0" smtClean="0"/>
              <a:t> – but we want to give our partnering teachers a one-stop resource for the curriculum.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feedback we get from teachers has and will keep on shaping the curriculum ----- and we are eager for anyone interested in a one-term middle-school CS course to use or remix </a:t>
            </a:r>
            <a:r>
              <a:rPr lang="en-US" baseline="0" dirty="0" err="1" smtClean="0"/>
              <a:t>MyCS</a:t>
            </a:r>
            <a:r>
              <a:rPr lang="en-US" baseline="0" dirty="0" smtClean="0"/>
              <a:t> for their purposes. </a:t>
            </a:r>
            <a:br>
              <a:rPr lang="en-US" baseline="0" dirty="0" smtClean="0"/>
            </a:br>
            <a:endParaRPr lang="en-US" baseline="0" dirty="0" smtClean="0"/>
          </a:p>
          <a:p>
            <a:r>
              <a:rPr lang="en-US" baseline="0" dirty="0" smtClean="0"/>
              <a:t>So, to end where we began, this work has been about how teachers relate to the </a:t>
            </a:r>
            <a:r>
              <a:rPr lang="en-US" baseline="0" dirty="0" err="1" smtClean="0"/>
              <a:t>MyCS</a:t>
            </a:r>
            <a:r>
              <a:rPr lang="en-US" baseline="0" dirty="0" smtClean="0"/>
              <a:t> curriculum, because teachers are the only real leverage available in _building a positive computational identity_ -- and that interpersonal essence is what we want to achieve with </a:t>
            </a:r>
            <a:r>
              <a:rPr lang="en-US" baseline="0" dirty="0" err="1" smtClean="0"/>
              <a:t>MyCS</a:t>
            </a:r>
            <a:r>
              <a:rPr lang="en-US" baseline="0" dirty="0" smtClean="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130</a:t>
            </a:fld>
            <a:endParaRPr lang="en-US">
              <a:solidFill>
                <a:prstClr val="black"/>
              </a:solidFill>
              <a:latin typeface="Calibri"/>
            </a:endParaRPr>
          </a:p>
        </p:txBody>
      </p:sp>
    </p:spTree>
    <p:extLst>
      <p:ext uri="{BB962C8B-B14F-4D97-AF65-F5344CB8AC3E}">
        <p14:creationId xmlns:p14="http://schemas.microsoft.com/office/powerpoint/2010/main" val="1098053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have _we_ learned from and about the teachers we've worked with</a:t>
            </a:r>
            <a:r>
              <a:rPr lang="en-US" baseline="0" dirty="0" smtClean="0"/>
              <a:t>?</a:t>
            </a:r>
          </a:p>
          <a:p>
            <a:r>
              <a:rPr lang="en-US" baseline="0" dirty="0" smtClean="0"/>
              <a:t>Well, this past summer we had a chance to bring </a:t>
            </a:r>
            <a:r>
              <a:rPr lang="en-US" baseline="0" dirty="0" err="1" smtClean="0"/>
              <a:t>Elly</a:t>
            </a:r>
            <a:r>
              <a:rPr lang="en-US" baseline="0" dirty="0" smtClean="0"/>
              <a:t> Schofield - a recent HMC alum - onto the project in order to help us with this teacher-feedback piece of the project…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132</a:t>
            </a:fld>
            <a:endParaRPr lang="en-US">
              <a:solidFill>
                <a:prstClr val="black"/>
              </a:solidFill>
              <a:latin typeface="Calibri"/>
            </a:endParaRPr>
          </a:p>
        </p:txBody>
      </p:sp>
    </p:spTree>
    <p:extLst>
      <p:ext uri="{BB962C8B-B14F-4D97-AF65-F5344CB8AC3E}">
        <p14:creationId xmlns:p14="http://schemas.microsoft.com/office/powerpoint/2010/main" val="35171097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Schreiner, Camilla &amp; </a:t>
            </a:r>
            <a:r>
              <a:rPr lang="en-US" sz="1200" b="0" i="0" kern="1200" dirty="0" err="1" smtClean="0">
                <a:solidFill>
                  <a:schemeClr val="tx1"/>
                </a:solidFill>
                <a:effectLst/>
                <a:latin typeface="+mn-lt"/>
                <a:ea typeface="+mn-ea"/>
                <a:cs typeface="+mn-cs"/>
              </a:rPr>
              <a:t>Sjøberg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Svein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and in fact, as the joke goes – this really IS</a:t>
            </a:r>
            <a:r>
              <a:rPr lang="en-US" sz="1200" b="0" i="0" kern="1200" baseline="0" dirty="0" smtClean="0">
                <a:solidFill>
                  <a:schemeClr val="tx1"/>
                </a:solidFill>
                <a:effectLst/>
                <a:latin typeface="+mn-lt"/>
                <a:ea typeface="+mn-ea"/>
                <a:cs typeface="+mn-cs"/>
              </a:rPr>
              <a:t> a first-world problem…!</a:t>
            </a:r>
          </a:p>
          <a:p>
            <a:r>
              <a:rPr lang="en-US" sz="1200" b="0" i="0" kern="1200" baseline="0" dirty="0" smtClean="0">
                <a:solidFill>
                  <a:schemeClr val="tx1"/>
                </a:solidFill>
                <a:effectLst/>
                <a:latin typeface="+mn-lt"/>
                <a:ea typeface="+mn-ea"/>
                <a:cs typeface="+mn-cs"/>
              </a:rPr>
              <a:t>What their data showed convincingly is that in first-world countries – being useful as a field – like computing – isn't actually a useful hook for young people – so, how do we reach this formative, middle-years age group?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134</a:t>
            </a:fld>
            <a:endParaRPr lang="en-US">
              <a:solidFill>
                <a:prstClr val="black"/>
              </a:solidFill>
              <a:latin typeface="Calibri"/>
            </a:endParaRPr>
          </a:p>
        </p:txBody>
      </p:sp>
    </p:spTree>
    <p:extLst>
      <p:ext uri="{BB962C8B-B14F-4D97-AF65-F5344CB8AC3E}">
        <p14:creationId xmlns:p14="http://schemas.microsoft.com/office/powerpoint/2010/main" val="311318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at the middle-school panel of this year's CE 21 conference, a teacher made this interesting observation…</a:t>
            </a:r>
          </a:p>
          <a:p>
            <a:r>
              <a:rPr lang="en-US" baseline="0" dirty="0" smtClean="0"/>
              <a:t>She said [[read]] .. at least each cohort relative to the other…</a:t>
            </a:r>
          </a:p>
          <a:p>
            <a:r>
              <a:rPr lang="en-US" baseline="0" dirty="0" smtClean="0"/>
              <a:t>What this means is that we have an expert group at reaching middle-years students!!</a:t>
            </a:r>
          </a:p>
          <a:p>
            <a:r>
              <a:rPr lang="en-US" baseline="0" dirty="0" smtClean="0"/>
              <a:t>But what those teachers _need_ is confidence in the content, that is, CS and computing.</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135</a:t>
            </a:fld>
            <a:endParaRPr lang="en-US">
              <a:solidFill>
                <a:prstClr val="black"/>
              </a:solidFill>
              <a:latin typeface="Calibri"/>
            </a:endParaRPr>
          </a:p>
        </p:txBody>
      </p:sp>
    </p:spTree>
    <p:extLst>
      <p:ext uri="{BB962C8B-B14F-4D97-AF65-F5344CB8AC3E}">
        <p14:creationId xmlns:p14="http://schemas.microsoft.com/office/powerpoint/2010/main" val="1207240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137</a:t>
            </a:fld>
            <a:endParaRPr lang="en-US">
              <a:solidFill>
                <a:prstClr val="black"/>
              </a:solidFill>
              <a:latin typeface="Calibri"/>
            </a:endParaRPr>
          </a:p>
        </p:txBody>
      </p:sp>
    </p:spTree>
    <p:extLst>
      <p:ext uri="{BB962C8B-B14F-4D97-AF65-F5344CB8AC3E}">
        <p14:creationId xmlns:p14="http://schemas.microsoft.com/office/powerpoint/2010/main" val="5277473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142</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143</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144</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4" name="Shape 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6" name="Shape 7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8" name="Shape 8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47850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728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150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29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729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19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99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4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11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03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17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705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6B575D-EA16-BF47-8D61-449339BAB7D1}" type="datetime1">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065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CA6C9-D33B-7046-AADB-59A85F96F2F2}" type="datetime1">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810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413DBE-8C38-BA4E-8089-70AE55AA1220}" type="datetime1">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71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0ED6E6-BAA6-D045-A81D-9D753ECD5077}" type="datetime1">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752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21BD9-8EFD-ED43-A557-96FE705E3100}" type="datetime1">
              <a:rPr lang="en-US" smtClean="0">
                <a:solidFill>
                  <a:prstClr val="black">
                    <a:tint val="75000"/>
                  </a:prstClr>
                </a:solidFill>
              </a:rPr>
              <a:pPr/>
              <a:t>7/22/2014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714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2045F6-D635-D44E-B343-4CB7E5CCCEEB}" type="datetime1">
              <a:rPr lang="en-US" smtClean="0">
                <a:solidFill>
                  <a:prstClr val="black">
                    <a:tint val="75000"/>
                  </a:prstClr>
                </a:solidFill>
              </a:rPr>
              <a:pPr/>
              <a:t>7/22/2014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31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842E9-8A34-F94F-826B-DC917AAD268A}" type="datetime1">
              <a:rPr lang="en-US" smtClean="0">
                <a:solidFill>
                  <a:prstClr val="black">
                    <a:tint val="75000"/>
                  </a:prstClr>
                </a:solidFill>
              </a:rPr>
              <a:pPr/>
              <a:t>7/22/2014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82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70068-0398-2E4C-8047-5B594E2EDF2C}" type="datetime1">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43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6BDA8-8CD6-A94C-8417-26336410E731}" type="datetime1">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073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FB7EB-24C3-DE4D-A757-9E5220B107E9}" type="datetime1">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1EFB2-AE2D-3A4C-8DD2-385096AF365A}" type="datetime1">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309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130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57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072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717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656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62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120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74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926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968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7/22/2014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23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822959" y="2743200"/>
            <a:ext cx="7498199" cy="1097399"/>
          </a:xfrm>
          <a:prstGeom prst="rect">
            <a:avLst/>
          </a:prstGeom>
        </p:spPr>
        <p:txBody>
          <a:bodyPr lIns="91425" tIns="91425" rIns="91425" bIns="91425" anchor="t" anchorCtr="0"/>
          <a:lstStyle>
            <a:lvl1pPr algn="ctr" rtl="0">
              <a:spcBef>
                <a:spcPts val="0"/>
              </a:spcBef>
              <a:buSzPct val="100000"/>
              <a:defRPr sz="3600"/>
            </a:lvl1pPr>
            <a:lvl2pPr algn="ctr" rtl="0">
              <a:spcBef>
                <a:spcPts val="0"/>
              </a:spcBef>
              <a:buSzPct val="100000"/>
              <a:defRPr sz="3600"/>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endParaRPr/>
          </a:p>
        </p:txBody>
      </p:sp>
      <p:sp>
        <p:nvSpPr>
          <p:cNvPr id="26" name="Shape 26"/>
          <p:cNvSpPr txBox="1">
            <a:spLocks noGrp="1"/>
          </p:cNvSpPr>
          <p:nvPr>
            <p:ph type="subTitle" idx="1"/>
          </p:nvPr>
        </p:nvSpPr>
        <p:spPr>
          <a:xfrm>
            <a:off x="1645919" y="4114800"/>
            <a:ext cx="5852100" cy="822900"/>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29" name="Shape 29"/>
          <p:cNvSpPr txBox="1">
            <a:spLocks noGrp="1"/>
          </p:cNvSpPr>
          <p:nvPr>
            <p:ph type="body" idx="1"/>
          </p:nvPr>
        </p:nvSpPr>
        <p:spPr>
          <a:xfrm>
            <a:off x="274319" y="1645919"/>
            <a:ext cx="8595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97"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26D2ECD-6387-574A-8F5B-5389EB2EED25}" type="datetimeFigureOut">
              <a:rPr lang="en-US" kern="1200" smtClean="0">
                <a:solidFill>
                  <a:prstClr val="black">
                    <a:tint val="75000"/>
                  </a:prstClr>
                </a:solidFill>
                <a:latin typeface="Calibri"/>
              </a:rPr>
              <a:pPr defTabSz="457200"/>
              <a:t>7/22/2014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6BC77C5-70E6-8A4F-876C-0F65D43D724B}"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0509833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B758F1B-45B7-AC4C-A1E3-82E4BAC52891}" type="datetime1">
              <a:rPr lang="en-US" kern="1200" smtClean="0">
                <a:solidFill>
                  <a:prstClr val="black">
                    <a:tint val="75000"/>
                  </a:prstClr>
                </a:solidFill>
                <a:latin typeface="Calibri"/>
              </a:rPr>
              <a:pPr defTabSz="457200"/>
              <a:t>7/22/2014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2586830-87D9-8B43-8F0E-8FD3FEDA1409}"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915894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02BE38-D6CE-584D-A9AA-C7FB33245412}" type="datetimeFigureOut">
              <a:rPr lang="en-US" kern="1200" smtClean="0">
                <a:solidFill>
                  <a:prstClr val="black">
                    <a:tint val="75000"/>
                  </a:prstClr>
                </a:solidFill>
                <a:latin typeface="Calibri"/>
              </a:rPr>
              <a:pPr defTabSz="457200"/>
              <a:t>7/22/2014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8E09D46-2CC8-F545-A33E-FF5E1DDD8BAB}"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3679824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 Id="rId5" Type="http://schemas.openxmlformats.org/officeDocument/2006/relationships/image" Target="../media/image65.png"/><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40.xml"/><Relationship Id="rId5" Type="http://schemas.openxmlformats.org/officeDocument/2006/relationships/image" Target="../media/image68.png"/><Relationship Id="rId4" Type="http://schemas.openxmlformats.org/officeDocument/2006/relationships/image" Target="../media/image6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40.xml"/><Relationship Id="rId6" Type="http://schemas.openxmlformats.org/officeDocument/2006/relationships/image" Target="../media/image74.jpeg"/><Relationship Id="rId5" Type="http://schemas.microsoft.com/office/2007/relationships/hdphoto" Target="../media/hdphoto3.wdp"/><Relationship Id="rId4" Type="http://schemas.openxmlformats.org/officeDocument/2006/relationships/image" Target="../media/image73.jpeg"/></Relationships>
</file>

<file path=ppt/slides/_rels/slide12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40.xml"/><Relationship Id="rId6" Type="http://schemas.openxmlformats.org/officeDocument/2006/relationships/image" Target="../media/image74.jpeg"/><Relationship Id="rId5" Type="http://schemas.microsoft.com/office/2007/relationships/hdphoto" Target="../media/hdphoto3.wdp"/><Relationship Id="rId4" Type="http://schemas.openxmlformats.org/officeDocument/2006/relationships/image" Target="../media/image7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40.xml"/><Relationship Id="rId5" Type="http://schemas.openxmlformats.org/officeDocument/2006/relationships/image" Target="../media/image78.jpg"/><Relationship Id="rId4" Type="http://schemas.openxmlformats.org/officeDocument/2006/relationships/image" Target="../media/image77.png"/></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 Id="rId5" Type="http://schemas.openxmlformats.org/officeDocument/2006/relationships/image" Target="../media/image65.png"/><Relationship Id="rId4" Type="http://schemas.openxmlformats.org/officeDocument/2006/relationships/image" Target="../media/image64.png"/></Relationships>
</file>

<file path=ppt/slides/_rels/slide1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Layout" Target="../slideLayouts/slideLayout40.xml"/><Relationship Id="rId5" Type="http://schemas.microsoft.com/office/2007/relationships/hdphoto" Target="../media/hdphoto5.wdp"/><Relationship Id="rId4" Type="http://schemas.openxmlformats.org/officeDocument/2006/relationships/image" Target="../media/image8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jpeg"/><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jpeg"/><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40.xml"/><Relationship Id="rId4" Type="http://schemas.openxmlformats.org/officeDocument/2006/relationships/image" Target="../media/image78.jpg"/></Relationships>
</file>

<file path=ppt/slides/_rels/slide1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3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4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99.jpg"/></Relationships>
</file>

<file path=ppt/slides/_rels/slide1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scratch.mit.edu/projects/10716634/"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hyperlink" Target="http://scratch.mit.edu/projects/11301750/"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hyperlink" Target="http://scratch.mit.edu/projects/11300009/" TargetMode="External"/><Relationship Id="rId4" Type="http://schemas.openxmlformats.org/officeDocument/2006/relationships/hyperlink" Target="http://scratch.mit.edu/projects/10717211/"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2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3.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2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9.xml"/><Relationship Id="rId1" Type="http://schemas.openxmlformats.org/officeDocument/2006/relationships/slideLayout" Target="../slideLayouts/slideLayout6.xml"/><Relationship Id="rId6" Type="http://schemas.openxmlformats.org/officeDocument/2006/relationships/hyperlink" Target="http://www.wikipedia.org/" TargetMode="External"/><Relationship Id="rId5" Type="http://schemas.openxmlformats.org/officeDocument/2006/relationships/hyperlink" Target="http://www.youtube.com/watch?v=Tpl6ncyxLGw" TargetMode="External"/><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170.xml"/><Relationship Id="rId1" Type="http://schemas.openxmlformats.org/officeDocument/2006/relationships/slideLayout" Target="../slideLayouts/slideLayout6.xml"/><Relationship Id="rId5" Type="http://schemas.openxmlformats.org/officeDocument/2006/relationships/image" Target="../media/image144.jpg"/><Relationship Id="rId4" Type="http://schemas.openxmlformats.org/officeDocument/2006/relationships/image" Target="../media/image4.jpg"/></Relationships>
</file>

<file path=ppt/slides/_rels/slide241.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171.xml"/><Relationship Id="rId1" Type="http://schemas.openxmlformats.org/officeDocument/2006/relationships/slideLayout" Target="../slideLayouts/slideLayout6.xml"/><Relationship Id="rId4" Type="http://schemas.openxmlformats.org/officeDocument/2006/relationships/image" Target="../media/image145.jpg"/></Relationships>
</file>

<file path=ppt/slides/_rels/slide24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72.xml"/><Relationship Id="rId1" Type="http://schemas.openxmlformats.org/officeDocument/2006/relationships/slideLayout" Target="../slideLayouts/slideLayout6.xml"/><Relationship Id="rId4" Type="http://schemas.openxmlformats.org/officeDocument/2006/relationships/hyperlink" Target="http://www.google.com/glass/start/how-it-feels/"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image" Target="../media/image149.jpg"/></Relationships>
</file>

<file path=ppt/slides/_rels/slide2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8.xml"/><Relationship Id="rId1" Type="http://schemas.openxmlformats.org/officeDocument/2006/relationships/slideLayout" Target="../slideLayouts/slideLayout6.xml"/><Relationship Id="rId4" Type="http://schemas.openxmlformats.org/officeDocument/2006/relationships/image" Target="../media/image151.jp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XKpWSKjdv4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cratch.mit.edu/projects/10526603/" TargetMode="External"/><Relationship Id="rId5" Type="http://schemas.openxmlformats.org/officeDocument/2006/relationships/hyperlink" Target="http://forums.cisco.com/CertCom/game/binary_game_page.htm" TargetMode="External"/><Relationship Id="rId4" Type="http://schemas.openxmlformats.org/officeDocument/2006/relationships/image" Target="../media/image16.jp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34.jpg"/></Relationships>
</file>

<file path=ppt/slides/_rels/slide94.xml.rels><?xml version="1.0" encoding="UTF-8" standalone="yes"?>
<Relationships xmlns="http://schemas.openxmlformats.org/package/2006/relationships"><Relationship Id="rId3" Type="http://schemas.openxmlformats.org/officeDocument/2006/relationships/hyperlink" Target="http://www.youtube.com/watch?v=h2OfQdYrHRs" TargetMode="External"/><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hyperlink" Target="http://www.youtube.com/watch?v=Nu-nlQqFCKg" TargetMode="External"/><Relationship Id="rId4" Type="http://schemas.openxmlformats.org/officeDocument/2006/relationships/image" Target="../media/image35.png"/></Relationships>
</file>

<file path=ppt/slides/_rels/slide95.xml.rels><?xml version="1.0" encoding="UTF-8" standalone="yes"?>
<Relationships xmlns="http://schemas.openxmlformats.org/package/2006/relationships"><Relationship Id="rId3" Type="http://schemas.openxmlformats.org/officeDocument/2006/relationships/hyperlink" Target="http://www.youtube.com/watch?v=vMTKEDl-hco"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US" sz="3600" dirty="0" smtClean="0">
                <a:latin typeface="Droid Serif"/>
                <a:ea typeface="Droid Serif"/>
                <a:cs typeface="Droid Serif"/>
                <a:sym typeface="Droid Serif"/>
              </a:rPr>
              <a:t>Why Computer Science?</a:t>
            </a:r>
            <a:endParaRPr lang="en" sz="3600" dirty="0">
              <a:latin typeface="Droid Serif"/>
              <a:ea typeface="Droid Serif"/>
              <a:cs typeface="Droid Serif"/>
              <a:sym typeface="Droid Serif"/>
            </a:endParaRPr>
          </a:p>
        </p:txBody>
      </p:sp>
      <p:sp>
        <p:nvSpPr>
          <p:cNvPr id="2" name="TextBox 1"/>
          <p:cNvSpPr txBox="1"/>
          <p:nvPr/>
        </p:nvSpPr>
        <p:spPr>
          <a:xfrm>
            <a:off x="1268216" y="1848880"/>
            <a:ext cx="6660301" cy="1754326"/>
          </a:xfrm>
          <a:prstGeom prst="rect">
            <a:avLst/>
          </a:prstGeom>
          <a:solidFill>
            <a:srgbClr val="CCECFF"/>
          </a:solidFill>
        </p:spPr>
        <p:txBody>
          <a:bodyPr wrap="square" rtlCol="0">
            <a:spAutoFit/>
          </a:bodyPr>
          <a:lstStyle/>
          <a:p>
            <a:pPr algn="ctr"/>
            <a:r>
              <a:rPr lang="en-US" sz="3600" dirty="0" smtClean="0">
                <a:solidFill>
                  <a:schemeClr val="bg1">
                    <a:lumMod val="65000"/>
                  </a:schemeClr>
                </a:solidFill>
                <a:latin typeface="Cambria"/>
                <a:cs typeface="Cambria"/>
              </a:rPr>
              <a:t>CS is “good for you”</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important and interesting</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empowering and fun…</a:t>
            </a:r>
            <a:endParaRPr lang="en-US" sz="3600" dirty="0">
              <a:solidFill>
                <a:schemeClr val="bg1">
                  <a:lumMod val="65000"/>
                </a:schemeClr>
              </a:solidFill>
              <a:latin typeface="Cambria"/>
              <a:cs typeface="Cambria"/>
            </a:endParaRPr>
          </a:p>
        </p:txBody>
      </p:sp>
      <p:sp>
        <p:nvSpPr>
          <p:cNvPr id="3" name="Rectangle 2"/>
          <p:cNvSpPr/>
          <p:nvPr/>
        </p:nvSpPr>
        <p:spPr>
          <a:xfrm rot="20894516">
            <a:off x="5501415" y="5644056"/>
            <a:ext cx="3381128" cy="707886"/>
          </a:xfrm>
          <a:prstGeom prst="rect">
            <a:avLst/>
          </a:prstGeom>
          <a:solidFill>
            <a:srgbClr val="FF9900"/>
          </a:solidFill>
        </p:spPr>
        <p:txBody>
          <a:bodyPr wrap="square">
            <a:spAutoFit/>
          </a:bodyPr>
          <a:lstStyle/>
          <a:p>
            <a:pPr algn="ctr"/>
            <a:r>
              <a:rPr lang="en-US" sz="2000" dirty="0" smtClean="0">
                <a:latin typeface="Cambria"/>
                <a:cs typeface="Cambria"/>
              </a:rPr>
              <a:t>What’s even more important than this last one?</a:t>
            </a:r>
            <a:endParaRPr lang="en-US" sz="2000" dirty="0"/>
          </a:p>
        </p:txBody>
      </p:sp>
      <p:sp>
        <p:nvSpPr>
          <p:cNvPr id="5" name="Shape 39"/>
          <p:cNvSpPr txBox="1"/>
          <p:nvPr/>
        </p:nvSpPr>
        <p:spPr>
          <a:xfrm rot="1402912">
            <a:off x="6455313" y="448550"/>
            <a:ext cx="2482692" cy="1073736"/>
          </a:xfrm>
          <a:prstGeom prst="rect">
            <a:avLst/>
          </a:prstGeom>
          <a:noFill/>
        </p:spPr>
        <p:txBody>
          <a:bodyPr lIns="91425" tIns="91425" rIns="91425" bIns="91425" anchor="ctr" anchorCtr="0">
            <a:noAutofit/>
          </a:bodyPr>
          <a:lstStyle/>
          <a:p>
            <a:pPr algn="ctr">
              <a:spcBef>
                <a:spcPts val="0"/>
              </a:spcBef>
              <a:buNone/>
            </a:pPr>
            <a:r>
              <a:rPr lang="en" sz="3600" b="1" dirty="0">
                <a:solidFill>
                  <a:srgbClr val="0000FF"/>
                </a:solidFill>
                <a:latin typeface="Droid Serif"/>
                <a:ea typeface="Droid Serif"/>
                <a:cs typeface="Droid Serif"/>
                <a:sym typeface="Droid Serif"/>
              </a:rPr>
              <a:t>Welcome back!</a:t>
            </a:r>
          </a:p>
        </p:txBody>
      </p:sp>
      <p:sp>
        <p:nvSpPr>
          <p:cNvPr id="6" name="TextBox 5"/>
          <p:cNvSpPr txBox="1"/>
          <p:nvPr/>
        </p:nvSpPr>
        <p:spPr>
          <a:xfrm>
            <a:off x="0" y="5674833"/>
            <a:ext cx="3284951" cy="646331"/>
          </a:xfrm>
          <a:prstGeom prst="rect">
            <a:avLst/>
          </a:prstGeom>
          <a:noFill/>
        </p:spPr>
        <p:txBody>
          <a:bodyPr wrap="square" rtlCol="0">
            <a:spAutoFit/>
          </a:bodyPr>
          <a:lstStyle/>
          <a:p>
            <a:pPr algn="ctr"/>
            <a:r>
              <a:rPr lang="en-US" sz="3600" dirty="0" smtClean="0">
                <a:latin typeface="Cambria" panose="02040503050406030204" pitchFamily="18" charset="0"/>
              </a:rPr>
              <a:t>Glass sign-ups?</a:t>
            </a:r>
            <a:endParaRPr lang="en-US" sz="3600" dirty="0">
              <a:latin typeface="Cambria" panose="02040503050406030204" pitchFamily="18" charset="0"/>
            </a:endParaRPr>
          </a:p>
        </p:txBody>
      </p:sp>
    </p:spTree>
    <p:extLst>
      <p:ext uri="{BB962C8B-B14F-4D97-AF65-F5344CB8AC3E}">
        <p14:creationId xmlns:p14="http://schemas.microsoft.com/office/powerpoint/2010/main" val="2779530914"/>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dirty="0">
                <a:latin typeface="Droid Serif"/>
                <a:ea typeface="Droid Serif"/>
                <a:cs typeface="Droid Serif"/>
                <a:sym typeface="Droid Serif"/>
              </a:rPr>
              <a:t>Data:</a:t>
            </a:r>
            <a:r>
              <a:rPr lang="en" sz="3600" dirty="0">
                <a:latin typeface="Droid Serif"/>
                <a:ea typeface="Droid Serif"/>
                <a:cs typeface="Droid Serif"/>
                <a:sym typeface="Droid Serif"/>
              </a:rPr>
              <a:t> a</a:t>
            </a:r>
            <a:r>
              <a:rPr lang="en" sz="3600" dirty="0" smtClean="0">
                <a:latin typeface="Droid Serif"/>
                <a:ea typeface="Droid Serif"/>
                <a:cs typeface="Droid Serif"/>
                <a:sym typeface="Droid Serif"/>
              </a:rPr>
              <a:t> </a:t>
            </a:r>
            <a:r>
              <a:rPr lang="en" sz="3600" u="sng" dirty="0">
                <a:solidFill>
                  <a:schemeClr val="hlink"/>
                </a:solidFill>
                <a:latin typeface="Droid Serif"/>
                <a:ea typeface="Droid Serif"/>
                <a:cs typeface="Droid Serif"/>
                <a:sym typeface="Droid Serif"/>
                <a:hlinkClick r:id="rId3"/>
              </a:rPr>
              <a:t>big</a:t>
            </a:r>
            <a:r>
              <a:rPr lang="en" sz="3600" dirty="0">
                <a:latin typeface="Droid Serif"/>
                <a:ea typeface="Droid Serif"/>
                <a:cs typeface="Droid Serif"/>
                <a:sym typeface="Droid Serif"/>
              </a:rPr>
              <a:t> </a:t>
            </a:r>
            <a:r>
              <a:rPr lang="en" sz="3600" dirty="0" smtClean="0">
                <a:latin typeface="Droid Serif"/>
                <a:ea typeface="Droid Serif"/>
                <a:cs typeface="Droid Serif"/>
                <a:sym typeface="Droid Serif"/>
              </a:rPr>
              <a:t>example</a:t>
            </a:r>
            <a:endParaRPr lang="en" sz="3600" dirty="0">
              <a:latin typeface="Droid Serif"/>
              <a:ea typeface="Droid Serif"/>
              <a:cs typeface="Droid Serif"/>
              <a:sym typeface="Droid Serif"/>
            </a:endParaRPr>
          </a:p>
        </p:txBody>
      </p:sp>
      <p:sp>
        <p:nvSpPr>
          <p:cNvPr id="98" name="Shape 98"/>
          <p:cNvSpPr txBox="1"/>
          <p:nvPr/>
        </p:nvSpPr>
        <p:spPr>
          <a:xfrm>
            <a:off x="6112700" y="1637700"/>
            <a:ext cx="2202900" cy="780599"/>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p:txBody>
      </p:sp>
      <p:pic>
        <p:nvPicPr>
          <p:cNvPr id="99" name="Shape 99"/>
          <p:cNvPicPr preferRelativeResize="0"/>
          <p:nvPr/>
        </p:nvPicPr>
        <p:blipFill>
          <a:blip r:embed="rId4"/>
          <a:stretch>
            <a:fillRect/>
          </a:stretch>
        </p:blipFill>
        <p:spPr>
          <a:xfrm>
            <a:off x="479725" y="1383109"/>
            <a:ext cx="5542324" cy="4743474"/>
          </a:xfrm>
          <a:prstGeom prst="rect">
            <a:avLst/>
          </a:prstGeom>
          <a:noFill/>
          <a:ln>
            <a:noFill/>
          </a:ln>
        </p:spPr>
      </p:pic>
      <p:sp>
        <p:nvSpPr>
          <p:cNvPr id="100" name="Shape 100"/>
          <p:cNvSpPr txBox="1"/>
          <p:nvPr/>
        </p:nvSpPr>
        <p:spPr>
          <a:xfrm>
            <a:off x="6112700" y="3085050"/>
            <a:ext cx="2202900" cy="1005899"/>
          </a:xfrm>
          <a:prstGeom prst="rect">
            <a:avLst/>
          </a:prstGeom>
          <a:noFill/>
        </p:spPr>
        <p:txBody>
          <a:bodyPr lIns="91425" tIns="91425" rIns="91425" bIns="91425" anchor="t" anchorCtr="0">
            <a:noAutofit/>
          </a:bodyPr>
          <a:lstStyle/>
          <a:p>
            <a:pPr lvl="0" algn="ctr" rtl="0">
              <a:lnSpc>
                <a:spcPct val="150000"/>
              </a:lnSpc>
              <a:spcBef>
                <a:spcPts val="0"/>
              </a:spcBef>
              <a:buNone/>
            </a:pPr>
            <a:r>
              <a:rPr lang="en" sz="1800" dirty="0">
                <a:latin typeface="Droid Serif"/>
                <a:ea typeface="Droid Serif"/>
                <a:cs typeface="Droid Serif"/>
                <a:sym typeface="Droid Serif"/>
              </a:rPr>
              <a:t>84 years of HD: 8,000,000 </a:t>
            </a:r>
            <a:r>
              <a:rPr lang="en" sz="1800" dirty="0" smtClean="0">
                <a:latin typeface="Droid Serif"/>
                <a:ea typeface="Droid Serif"/>
                <a:cs typeface="Droid Serif"/>
                <a:sym typeface="Droid Serif"/>
              </a:rPr>
              <a:t>GB</a:t>
            </a:r>
            <a:endParaRPr lang="en-US" sz="1800" dirty="0" smtClean="0">
              <a:latin typeface="Droid Serif"/>
              <a:ea typeface="Droid Serif"/>
              <a:cs typeface="Droid Serif"/>
              <a:sym typeface="Droid Serif"/>
            </a:endParaRPr>
          </a:p>
          <a:p>
            <a:pPr lvl="0" algn="ctr" rtl="0">
              <a:lnSpc>
                <a:spcPct val="150000"/>
              </a:lnSpc>
              <a:spcBef>
                <a:spcPts val="0"/>
              </a:spcBef>
              <a:buNone/>
            </a:pPr>
            <a:r>
              <a:rPr lang="en-US" sz="1800" dirty="0" smtClean="0">
                <a:latin typeface="Droid Serif"/>
                <a:ea typeface="Droid Serif"/>
                <a:cs typeface="Droid Serif"/>
                <a:sym typeface="Droid Serif"/>
              </a:rPr>
              <a:t>= 8 Petabytes</a:t>
            </a:r>
            <a:endParaRPr lang="en" sz="1800" dirty="0">
              <a:latin typeface="Droid Serif"/>
              <a:ea typeface="Droid Serif"/>
              <a:cs typeface="Droid Serif"/>
              <a:sym typeface="Droid Serif"/>
            </a:endParaRPr>
          </a:p>
        </p:txBody>
      </p:sp>
      <p:sp>
        <p:nvSpPr>
          <p:cNvPr id="101" name="Shape 101"/>
          <p:cNvSpPr txBox="1"/>
          <p:nvPr/>
        </p:nvSpPr>
        <p:spPr>
          <a:xfrm>
            <a:off x="6278725" y="4878900"/>
            <a:ext cx="2202900" cy="780599"/>
          </a:xfrm>
          <a:prstGeom prst="rect">
            <a:avLst/>
          </a:prstGeom>
          <a:noFill/>
        </p:spPr>
        <p:txBody>
          <a:bodyPr lIns="91425" tIns="91425" rIns="91425" bIns="91425" anchor="t" anchorCtr="0">
            <a:noAutofit/>
          </a:bodyPr>
          <a:lstStyle/>
          <a:p>
            <a:pPr lvl="0" rtl="0">
              <a:lnSpc>
                <a:spcPct val="150000"/>
              </a:lnSpc>
              <a:spcBef>
                <a:spcPts val="0"/>
              </a:spcBef>
              <a:buNone/>
            </a:pPr>
            <a:r>
              <a:rPr lang="en" sz="2400" i="1">
                <a:latin typeface="Droid Serif"/>
                <a:ea typeface="Droid Serif"/>
                <a:cs typeface="Droid Serif"/>
                <a:sym typeface="Droid Serif"/>
              </a:rPr>
              <a:t>Concerns?</a:t>
            </a:r>
          </a:p>
        </p:txBody>
      </p:sp>
    </p:spTree>
    <p:extLst>
      <p:ext uri="{BB962C8B-B14F-4D97-AF65-F5344CB8AC3E}">
        <p14:creationId xmlns:p14="http://schemas.microsoft.com/office/powerpoint/2010/main" val="3550700706"/>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p:cNvPicPr preferRelativeResize="0"/>
          <p:nvPr/>
        </p:nvPicPr>
        <p:blipFill>
          <a:blip r:embed="rId3"/>
          <a:stretch>
            <a:fillRect/>
          </a:stretch>
        </p:blipFill>
        <p:spPr>
          <a:xfrm>
            <a:off x="179425" y="1241250"/>
            <a:ext cx="6363275" cy="5099675"/>
          </a:xfrm>
          <a:prstGeom prst="rect">
            <a:avLst/>
          </a:prstGeom>
          <a:noFill/>
          <a:ln>
            <a:noFill/>
          </a:ln>
        </p:spPr>
      </p:pic>
      <p:sp>
        <p:nvSpPr>
          <p:cNvPr id="844" name="Shape 844"/>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1 </a:t>
            </a:r>
            <a:r>
              <a:rPr lang="en" i="1">
                <a:latin typeface="Droid Serif"/>
                <a:ea typeface="Droid Serif"/>
                <a:cs typeface="Droid Serif"/>
                <a:sym typeface="Droid Serif"/>
              </a:rPr>
              <a:t>Ocean </a:t>
            </a:r>
            <a:r>
              <a:rPr lang="en">
                <a:latin typeface="Droid Serif"/>
                <a:ea typeface="Droid Serif"/>
                <a:cs typeface="Droid Serif"/>
                <a:sym typeface="Droid Serif"/>
              </a:rPr>
              <a:t>mazes...</a:t>
            </a:r>
          </a:p>
        </p:txBody>
      </p:sp>
      <p:sp>
        <p:nvSpPr>
          <p:cNvPr id="845" name="Shape 845"/>
          <p:cNvSpPr txBox="1">
            <a:spLocks noGrp="1"/>
          </p:cNvSpPr>
          <p:nvPr>
            <p:ph type="body" idx="1"/>
          </p:nvPr>
        </p:nvSpPr>
        <p:spPr>
          <a:xfrm>
            <a:off x="6868025" y="3013225"/>
            <a:ext cx="2045700" cy="114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Try (at least) Ocean mazes </a:t>
            </a:r>
            <a:r>
              <a:rPr lang="en" sz="2100" b="1">
                <a:latin typeface="Droid Serif"/>
                <a:ea typeface="Droid Serif"/>
                <a:cs typeface="Droid Serif"/>
                <a:sym typeface="Droid Serif"/>
              </a:rPr>
              <a:t>1.9 + 1.10</a:t>
            </a:r>
          </a:p>
        </p:txBody>
      </p:sp>
      <p:sp>
        <p:nvSpPr>
          <p:cNvPr id="846" name="Shape 846"/>
          <p:cNvSpPr txBox="1"/>
          <p:nvPr/>
        </p:nvSpPr>
        <p:spPr>
          <a:xfrm>
            <a:off x="3976300" y="5462225"/>
            <a:ext cx="4752900" cy="1010099"/>
          </a:xfrm>
          <a:prstGeom prst="rect">
            <a:avLst/>
          </a:prstGeom>
          <a:solidFill>
            <a:srgbClr val="D9D2E9"/>
          </a:solidFill>
        </p:spPr>
        <p:txBody>
          <a:bodyPr lIns="91425" tIns="91425" rIns="91425" bIns="91425" anchor="ctr" anchorCtr="0">
            <a:noAutofit/>
          </a:bodyPr>
          <a:lstStyle/>
          <a:p>
            <a:pPr algn="ctr"/>
            <a:r>
              <a:rPr lang="en" sz="3000" i="1">
                <a:latin typeface="Droid Serif"/>
                <a:ea typeface="Droid Serif"/>
                <a:cs typeface="Droid Serif"/>
                <a:sym typeface="Droid Serif"/>
              </a:rPr>
              <a:t>How </a:t>
            </a:r>
            <a:r>
              <a:rPr lang="en" sz="3000" b="1" i="1">
                <a:solidFill>
                  <a:srgbClr val="9900FF"/>
                </a:solidFill>
                <a:latin typeface="Droid Serif"/>
                <a:ea typeface="Droid Serif"/>
                <a:cs typeface="Droid Serif"/>
                <a:sym typeface="Droid Serif"/>
              </a:rPr>
              <a:t>few purple blocks</a:t>
            </a:r>
            <a:r>
              <a:rPr lang="en" sz="3000" i="1">
                <a:latin typeface="Droid Serif"/>
                <a:ea typeface="Droid Serif"/>
                <a:cs typeface="Droid Serif"/>
                <a:sym typeface="Droid Serif"/>
              </a:rPr>
              <a:t> can you use?</a:t>
            </a:r>
          </a:p>
        </p:txBody>
      </p:sp>
      <p:pic>
        <p:nvPicPr>
          <p:cNvPr id="847" name="Shape 847"/>
          <p:cNvPicPr preferRelativeResize="0"/>
          <p:nvPr/>
        </p:nvPicPr>
        <p:blipFill>
          <a:blip r:embed="rId4"/>
          <a:stretch>
            <a:fillRect/>
          </a:stretch>
        </p:blipFill>
        <p:spPr>
          <a:xfrm>
            <a:off x="7400912" y="0"/>
            <a:ext cx="1743075" cy="1162050"/>
          </a:xfrm>
          <a:prstGeom prst="rect">
            <a:avLst/>
          </a:prstGeom>
          <a:noFill/>
          <a:ln>
            <a:noFill/>
          </a:ln>
        </p:spPr>
      </p:pic>
    </p:spTree>
    <p:extLst>
      <p:ext uri="{BB962C8B-B14F-4D97-AF65-F5344CB8AC3E}">
        <p14:creationId xmlns:p14="http://schemas.microsoft.com/office/powerpoint/2010/main" val="881063183"/>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2</a:t>
            </a:r>
          </a:p>
        </p:txBody>
      </p:sp>
      <p:sp>
        <p:nvSpPr>
          <p:cNvPr id="934" name="Shape 934"/>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Safari</a:t>
            </a:r>
          </a:p>
        </p:txBody>
      </p:sp>
      <p:sp>
        <p:nvSpPr>
          <p:cNvPr id="935" name="Shape 935"/>
          <p:cNvSpPr txBox="1">
            <a:spLocks noGrp="1"/>
          </p:cNvSpPr>
          <p:nvPr>
            <p:ph type="title" idx="4294967295"/>
          </p:nvPr>
        </p:nvSpPr>
        <p:spPr>
          <a:xfrm>
            <a:off x="5235693" y="2291125"/>
            <a:ext cx="2266200" cy="727200"/>
          </a:xfrm>
          <a:prstGeom prst="rect">
            <a:avLst/>
          </a:prstGeom>
          <a:noFill/>
        </p:spPr>
        <p:txBody>
          <a:bodyPr lIns="91425" tIns="91425" rIns="91425" bIns="91425" anchor="ctr" anchorCtr="0">
            <a:noAutofit/>
          </a:bodyPr>
          <a:lstStyle/>
          <a:p>
            <a:pPr lvl="0" rtl="0">
              <a:spcBef>
                <a:spcPts val="0"/>
              </a:spcBef>
              <a:buNone/>
            </a:pPr>
            <a:r>
              <a:rPr lang="en" sz="2400" i="1">
                <a:solidFill>
                  <a:srgbClr val="000000"/>
                </a:solidFill>
                <a:latin typeface="Droid Serif"/>
                <a:ea typeface="Droid Serif"/>
                <a:cs typeface="Droid Serif"/>
                <a:sym typeface="Droid Serif"/>
              </a:rPr>
              <a:t>Enemies!</a:t>
            </a:r>
          </a:p>
          <a:p>
            <a:pPr lvl="0" rtl="0">
              <a:spcBef>
                <a:spcPts val="0"/>
              </a:spcBef>
              <a:buNone/>
            </a:pPr>
            <a:r>
              <a:rPr lang="en" sz="2400" b="0" i="1">
                <a:solidFill>
                  <a:srgbClr val="000000"/>
                </a:solidFill>
                <a:latin typeface="Droid Serif"/>
                <a:ea typeface="Droid Serif"/>
                <a:cs typeface="Droid Serif"/>
                <a:sym typeface="Droid Serif"/>
              </a:rPr>
              <a:t>(predators)</a:t>
            </a:r>
          </a:p>
        </p:txBody>
      </p:sp>
      <p:sp>
        <p:nvSpPr>
          <p:cNvPr id="936" name="Shape 936"/>
          <p:cNvSpPr txBox="1">
            <a:spLocks noGrp="1"/>
          </p:cNvSpPr>
          <p:nvPr>
            <p:ph type="title" idx="4294967295"/>
          </p:nvPr>
        </p:nvSpPr>
        <p:spPr>
          <a:xfrm>
            <a:off x="5993975" y="3677925"/>
            <a:ext cx="2633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WAIT  </a:t>
            </a:r>
            <a:r>
              <a:rPr lang="en" sz="2400" b="0" i="1">
                <a:solidFill>
                  <a:srgbClr val="000000"/>
                </a:solidFill>
                <a:latin typeface="Droid Serif"/>
                <a:ea typeface="Droid Serif"/>
                <a:cs typeface="Droid Serif"/>
                <a:sym typeface="Droid Serif"/>
              </a:rPr>
              <a:t>block</a:t>
            </a:r>
          </a:p>
        </p:txBody>
      </p:sp>
      <p:pic>
        <p:nvPicPr>
          <p:cNvPr id="937" name="Shape 937"/>
          <p:cNvPicPr preferRelativeResize="0"/>
          <p:nvPr/>
        </p:nvPicPr>
        <p:blipFill>
          <a:blip r:embed="rId3"/>
          <a:stretch>
            <a:fillRect/>
          </a:stretch>
        </p:blipFill>
        <p:spPr>
          <a:xfrm>
            <a:off x="516312" y="1848062"/>
            <a:ext cx="4657725" cy="3505200"/>
          </a:xfrm>
          <a:prstGeom prst="rect">
            <a:avLst/>
          </a:prstGeom>
          <a:noFill/>
          <a:ln>
            <a:noFill/>
          </a:ln>
        </p:spPr>
      </p:pic>
      <p:pic>
        <p:nvPicPr>
          <p:cNvPr id="938" name="Shape 938"/>
          <p:cNvPicPr preferRelativeResize="0"/>
          <p:nvPr/>
        </p:nvPicPr>
        <p:blipFill>
          <a:blip r:embed="rId4"/>
          <a:stretch>
            <a:fillRect/>
          </a:stretch>
        </p:blipFill>
        <p:spPr>
          <a:xfrm>
            <a:off x="6293600" y="4534062"/>
            <a:ext cx="2034449" cy="727200"/>
          </a:xfrm>
          <a:prstGeom prst="rect">
            <a:avLst/>
          </a:prstGeom>
          <a:noFill/>
          <a:ln>
            <a:noFill/>
          </a:ln>
        </p:spPr>
      </p:pic>
      <p:sp>
        <p:nvSpPr>
          <p:cNvPr id="939" name="Shape 939"/>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2.5, 2.8, 2.10*</a:t>
            </a:r>
          </a:p>
        </p:txBody>
      </p:sp>
    </p:spTree>
    <p:extLst>
      <p:ext uri="{BB962C8B-B14F-4D97-AF65-F5344CB8AC3E}">
        <p14:creationId xmlns:p14="http://schemas.microsoft.com/office/powerpoint/2010/main" val="1183971111"/>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3</a:t>
            </a:r>
          </a:p>
        </p:txBody>
      </p:sp>
      <p:sp>
        <p:nvSpPr>
          <p:cNvPr id="945" name="Shape 945"/>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Fire</a:t>
            </a:r>
          </a:p>
        </p:txBody>
      </p:sp>
      <p:pic>
        <p:nvPicPr>
          <p:cNvPr id="946" name="Shape 946"/>
          <p:cNvPicPr preferRelativeResize="0"/>
          <p:nvPr/>
        </p:nvPicPr>
        <p:blipFill>
          <a:blip r:embed="rId3"/>
          <a:stretch>
            <a:fillRect/>
          </a:stretch>
        </p:blipFill>
        <p:spPr>
          <a:xfrm>
            <a:off x="840350" y="1552575"/>
            <a:ext cx="3390899" cy="3393799"/>
          </a:xfrm>
          <a:prstGeom prst="rect">
            <a:avLst/>
          </a:prstGeom>
          <a:noFill/>
          <a:ln>
            <a:noFill/>
          </a:ln>
        </p:spPr>
      </p:pic>
      <p:sp>
        <p:nvSpPr>
          <p:cNvPr id="947" name="Shape 947"/>
          <p:cNvSpPr txBox="1">
            <a:spLocks noGrp="1"/>
          </p:cNvSpPr>
          <p:nvPr>
            <p:ph type="title" idx="4294967295"/>
          </p:nvPr>
        </p:nvSpPr>
        <p:spPr>
          <a:xfrm>
            <a:off x="1218950" y="5133225"/>
            <a:ext cx="2633700" cy="727200"/>
          </a:xfrm>
          <a:prstGeom prst="rect">
            <a:avLst/>
          </a:prstGeom>
          <a:noFill/>
        </p:spPr>
        <p:txBody>
          <a:bodyPr lIns="91425" tIns="91425" rIns="91425" bIns="91425" anchor="ctr" anchorCtr="0">
            <a:noAutofit/>
          </a:bodyPr>
          <a:lstStyle/>
          <a:p>
            <a:pPr lvl="0" algn="ctr" rtl="0">
              <a:spcBef>
                <a:spcPts val="0"/>
              </a:spcBef>
              <a:buNone/>
            </a:pPr>
            <a:r>
              <a:rPr lang="en" sz="2400" i="1">
                <a:solidFill>
                  <a:srgbClr val="000000"/>
                </a:solidFill>
                <a:latin typeface="Droid Serif"/>
                <a:ea typeface="Droid Serif"/>
                <a:cs typeface="Droid Serif"/>
                <a:sym typeface="Droid Serif"/>
              </a:rPr>
              <a:t>Teleporters</a:t>
            </a:r>
          </a:p>
          <a:p>
            <a:pPr lvl="0" algn="ctr" rtl="0">
              <a:spcBef>
                <a:spcPts val="0"/>
              </a:spcBef>
              <a:buNone/>
            </a:pPr>
            <a:r>
              <a:rPr lang="en" sz="2400" b="0" i="1">
                <a:solidFill>
                  <a:srgbClr val="000000"/>
                </a:solidFill>
                <a:latin typeface="Droid Serif"/>
                <a:ea typeface="Droid Serif"/>
                <a:cs typeface="Droid Serif"/>
                <a:sym typeface="Droid Serif"/>
              </a:rPr>
              <a:t>(portals)</a:t>
            </a:r>
          </a:p>
        </p:txBody>
      </p:sp>
      <p:sp>
        <p:nvSpPr>
          <p:cNvPr id="948" name="Shape 948"/>
          <p:cNvSpPr txBox="1">
            <a:spLocks noGrp="1"/>
          </p:cNvSpPr>
          <p:nvPr>
            <p:ph type="title" idx="4294967295"/>
          </p:nvPr>
        </p:nvSpPr>
        <p:spPr>
          <a:xfrm>
            <a:off x="4817100" y="4599825"/>
            <a:ext cx="3536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use of the</a:t>
            </a:r>
            <a:r>
              <a:rPr lang="en" sz="2400" i="1">
                <a:solidFill>
                  <a:srgbClr val="000000"/>
                </a:solidFill>
                <a:latin typeface="Droid Serif"/>
                <a:ea typeface="Droid Serif"/>
                <a:cs typeface="Droid Serif"/>
                <a:sym typeface="Droid Serif"/>
              </a:rPr>
              <a:t> IF/THEN/ELSE </a:t>
            </a:r>
            <a:r>
              <a:rPr lang="en" sz="2400" b="0" i="1">
                <a:solidFill>
                  <a:srgbClr val="000000"/>
                </a:solidFill>
                <a:latin typeface="Droid Serif"/>
                <a:ea typeface="Droid Serif"/>
                <a:cs typeface="Droid Serif"/>
                <a:sym typeface="Droid Serif"/>
              </a:rPr>
              <a:t>block</a:t>
            </a:r>
          </a:p>
        </p:txBody>
      </p:sp>
      <p:pic>
        <p:nvPicPr>
          <p:cNvPr id="949" name="Shape 949"/>
          <p:cNvPicPr preferRelativeResize="0"/>
          <p:nvPr/>
        </p:nvPicPr>
        <p:blipFill>
          <a:blip r:embed="rId4"/>
          <a:stretch>
            <a:fillRect/>
          </a:stretch>
        </p:blipFill>
        <p:spPr>
          <a:xfrm>
            <a:off x="5208626" y="2156625"/>
            <a:ext cx="2843749" cy="2239950"/>
          </a:xfrm>
          <a:prstGeom prst="rect">
            <a:avLst/>
          </a:prstGeom>
          <a:noFill/>
          <a:ln>
            <a:noFill/>
          </a:ln>
        </p:spPr>
      </p:pic>
      <p:sp>
        <p:nvSpPr>
          <p:cNvPr id="950" name="Shape 950"/>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3.1, 3.4, 3.7, 3.10*</a:t>
            </a:r>
          </a:p>
        </p:txBody>
      </p:sp>
    </p:spTree>
    <p:extLst>
      <p:ext uri="{BB962C8B-B14F-4D97-AF65-F5344CB8AC3E}">
        <p14:creationId xmlns:p14="http://schemas.microsoft.com/office/powerpoint/2010/main" val="1068408567"/>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4</a:t>
            </a:r>
          </a:p>
        </p:txBody>
      </p:sp>
      <p:sp>
        <p:nvSpPr>
          <p:cNvPr id="956" name="Shape 956"/>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Jungle</a:t>
            </a:r>
          </a:p>
        </p:txBody>
      </p:sp>
      <p:sp>
        <p:nvSpPr>
          <p:cNvPr id="957" name="Shape 957"/>
          <p:cNvSpPr txBox="1">
            <a:spLocks noGrp="1"/>
          </p:cNvSpPr>
          <p:nvPr>
            <p:ph type="title" idx="4294967295"/>
          </p:nvPr>
        </p:nvSpPr>
        <p:spPr>
          <a:xfrm>
            <a:off x="5324100" y="2259225"/>
            <a:ext cx="2197799" cy="727200"/>
          </a:xfrm>
          <a:prstGeom prst="rect">
            <a:avLst/>
          </a:prstGeom>
          <a:noFill/>
        </p:spPr>
        <p:txBody>
          <a:bodyPr lIns="91425" tIns="91425" rIns="91425" bIns="91425" anchor="ctr" anchorCtr="0">
            <a:noAutofit/>
          </a:bodyPr>
          <a:lstStyle/>
          <a:p>
            <a:pPr lvl="0" rtl="0">
              <a:spcBef>
                <a:spcPts val="0"/>
              </a:spcBef>
              <a:buNone/>
            </a:pPr>
            <a:r>
              <a:rPr lang="en" sz="2400" b="0" i="1">
                <a:solidFill>
                  <a:srgbClr val="000000"/>
                </a:solidFill>
                <a:latin typeface="Droid Serif"/>
                <a:ea typeface="Droid Serif"/>
                <a:cs typeface="Droid Serif"/>
                <a:sym typeface="Droid Serif"/>
              </a:rPr>
              <a:t>many possible teleports...</a:t>
            </a:r>
          </a:p>
        </p:txBody>
      </p:sp>
      <p:sp>
        <p:nvSpPr>
          <p:cNvPr id="958" name="Shape 958"/>
          <p:cNvSpPr txBox="1">
            <a:spLocks noGrp="1"/>
          </p:cNvSpPr>
          <p:nvPr>
            <p:ph type="title" idx="4294967295"/>
          </p:nvPr>
        </p:nvSpPr>
        <p:spPr>
          <a:xfrm>
            <a:off x="5614075" y="4692625"/>
            <a:ext cx="33582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repeat until </a:t>
            </a:r>
            <a:r>
              <a:rPr lang="en" sz="2400" b="0" i="1">
                <a:solidFill>
                  <a:srgbClr val="000000"/>
                </a:solidFill>
                <a:latin typeface="Droid Serif"/>
                <a:ea typeface="Droid Serif"/>
                <a:cs typeface="Droid Serif"/>
                <a:sym typeface="Droid Serif"/>
              </a:rPr>
              <a:t>block</a:t>
            </a:r>
          </a:p>
        </p:txBody>
      </p:sp>
      <p:sp>
        <p:nvSpPr>
          <p:cNvPr id="959" name="Shape 959"/>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4.2, 4.7, 4.10*</a:t>
            </a:r>
          </a:p>
        </p:txBody>
      </p:sp>
      <p:pic>
        <p:nvPicPr>
          <p:cNvPr id="960" name="Shape 960"/>
          <p:cNvPicPr preferRelativeResize="0"/>
          <p:nvPr/>
        </p:nvPicPr>
        <p:blipFill>
          <a:blip r:embed="rId3"/>
          <a:stretch>
            <a:fillRect/>
          </a:stretch>
        </p:blipFill>
        <p:spPr>
          <a:xfrm>
            <a:off x="278575" y="1408530"/>
            <a:ext cx="4883450" cy="3650875"/>
          </a:xfrm>
          <a:prstGeom prst="rect">
            <a:avLst/>
          </a:prstGeom>
          <a:noFill/>
          <a:ln>
            <a:noFill/>
          </a:ln>
        </p:spPr>
      </p:pic>
      <p:pic>
        <p:nvPicPr>
          <p:cNvPr id="961" name="Shape 961"/>
          <p:cNvPicPr preferRelativeResize="0"/>
          <p:nvPr/>
        </p:nvPicPr>
        <p:blipFill>
          <a:blip r:embed="rId4"/>
          <a:stretch>
            <a:fillRect/>
          </a:stretch>
        </p:blipFill>
        <p:spPr>
          <a:xfrm>
            <a:off x="6230175" y="5557050"/>
            <a:ext cx="2126000" cy="1020524"/>
          </a:xfrm>
          <a:prstGeom prst="rect">
            <a:avLst/>
          </a:prstGeom>
          <a:noFill/>
          <a:ln>
            <a:noFill/>
          </a:ln>
        </p:spPr>
      </p:pic>
    </p:spTree>
    <p:extLst>
      <p:ext uri="{BB962C8B-B14F-4D97-AF65-F5344CB8AC3E}">
        <p14:creationId xmlns:p14="http://schemas.microsoft.com/office/powerpoint/2010/main" val="3035108632"/>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5</a:t>
            </a:r>
          </a:p>
        </p:txBody>
      </p:sp>
      <p:sp>
        <p:nvSpPr>
          <p:cNvPr id="967" name="Shape 967"/>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Ghosts</a:t>
            </a:r>
          </a:p>
        </p:txBody>
      </p:sp>
      <p:sp>
        <p:nvSpPr>
          <p:cNvPr id="968" name="Shape 968"/>
          <p:cNvSpPr txBox="1">
            <a:spLocks noGrp="1"/>
          </p:cNvSpPr>
          <p:nvPr>
            <p:ph type="title" idx="4294967295"/>
          </p:nvPr>
        </p:nvSpPr>
        <p:spPr>
          <a:xfrm>
            <a:off x="6071900" y="1582725"/>
            <a:ext cx="2812199" cy="1446599"/>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Multiple </a:t>
            </a:r>
            <a:r>
              <a:rPr lang="en" sz="2400" i="1">
                <a:solidFill>
                  <a:srgbClr val="000000"/>
                </a:solidFill>
                <a:latin typeface="Droid Serif"/>
                <a:ea typeface="Droid Serif"/>
                <a:cs typeface="Droid Serif"/>
                <a:sym typeface="Droid Serif"/>
              </a:rPr>
              <a:t>same-color </a:t>
            </a:r>
            <a:r>
              <a:rPr lang="en" sz="2400" b="0" i="1">
                <a:solidFill>
                  <a:srgbClr val="000000"/>
                </a:solidFill>
                <a:latin typeface="Droid Serif"/>
                <a:ea typeface="Droid Serif"/>
                <a:cs typeface="Droid Serif"/>
                <a:sym typeface="Droid Serif"/>
              </a:rPr>
              <a:t>exits</a:t>
            </a:r>
          </a:p>
          <a:p>
            <a:pPr lvl="0" algn="ctr" rtl="0">
              <a:spcBef>
                <a:spcPts val="0"/>
              </a:spcBef>
              <a:buNone/>
            </a:pPr>
            <a:r>
              <a:rPr lang="en" sz="2400" b="0" i="1">
                <a:solidFill>
                  <a:srgbClr val="000000"/>
                </a:solidFill>
                <a:latin typeface="Droid Serif"/>
                <a:ea typeface="Droid Serif"/>
                <a:cs typeface="Droid Serif"/>
                <a:sym typeface="Droid Serif"/>
              </a:rPr>
              <a:t>(for portals)</a:t>
            </a:r>
          </a:p>
        </p:txBody>
      </p:sp>
      <p:sp>
        <p:nvSpPr>
          <p:cNvPr id="969" name="Shape 969"/>
          <p:cNvSpPr txBox="1">
            <a:spLocks noGrp="1"/>
          </p:cNvSpPr>
          <p:nvPr>
            <p:ph type="title" idx="4294967295"/>
          </p:nvPr>
        </p:nvSpPr>
        <p:spPr>
          <a:xfrm>
            <a:off x="5389275" y="4720175"/>
            <a:ext cx="3432000" cy="12156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sprite-SENSING block</a:t>
            </a:r>
          </a:p>
        </p:txBody>
      </p:sp>
      <p:pic>
        <p:nvPicPr>
          <p:cNvPr id="970" name="Shape 970"/>
          <p:cNvPicPr preferRelativeResize="0"/>
          <p:nvPr/>
        </p:nvPicPr>
        <p:blipFill>
          <a:blip r:embed="rId3"/>
          <a:stretch>
            <a:fillRect/>
          </a:stretch>
        </p:blipFill>
        <p:spPr>
          <a:xfrm>
            <a:off x="5166590" y="5788740"/>
            <a:ext cx="3791049" cy="826775"/>
          </a:xfrm>
          <a:prstGeom prst="rect">
            <a:avLst/>
          </a:prstGeom>
          <a:noFill/>
          <a:ln>
            <a:noFill/>
          </a:ln>
        </p:spPr>
      </p:pic>
      <p:pic>
        <p:nvPicPr>
          <p:cNvPr id="971" name="Shape 971"/>
          <p:cNvPicPr preferRelativeResize="0"/>
          <p:nvPr/>
        </p:nvPicPr>
        <p:blipFill>
          <a:blip r:embed="rId4"/>
          <a:stretch>
            <a:fillRect/>
          </a:stretch>
        </p:blipFill>
        <p:spPr>
          <a:xfrm>
            <a:off x="332250" y="1147787"/>
            <a:ext cx="5527350" cy="3760475"/>
          </a:xfrm>
          <a:prstGeom prst="rect">
            <a:avLst/>
          </a:prstGeom>
          <a:noFill/>
          <a:ln>
            <a:noFill/>
          </a:ln>
        </p:spPr>
      </p:pic>
      <p:sp>
        <p:nvSpPr>
          <p:cNvPr id="972" name="Shape 97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5.4, 5.6, 5.10*</a:t>
            </a:r>
          </a:p>
        </p:txBody>
      </p:sp>
    </p:spTree>
    <p:extLst>
      <p:ext uri="{BB962C8B-B14F-4D97-AF65-F5344CB8AC3E}">
        <p14:creationId xmlns:p14="http://schemas.microsoft.com/office/powerpoint/2010/main" val="377894907"/>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6</a:t>
            </a:r>
          </a:p>
        </p:txBody>
      </p:sp>
      <p:sp>
        <p:nvSpPr>
          <p:cNvPr id="978" name="Shape 97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Space</a:t>
            </a:r>
          </a:p>
        </p:txBody>
      </p:sp>
      <p:sp>
        <p:nvSpPr>
          <p:cNvPr id="979" name="Shape 979"/>
          <p:cNvSpPr txBox="1">
            <a:spLocks noGrp="1"/>
          </p:cNvSpPr>
          <p:nvPr>
            <p:ph type="title" idx="4294967295"/>
          </p:nvPr>
        </p:nvSpPr>
        <p:spPr>
          <a:xfrm>
            <a:off x="927450" y="1270850"/>
            <a:ext cx="7415699"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a:t>
            </a:r>
            <a:r>
              <a:rPr lang="en" sz="2400" i="1">
                <a:solidFill>
                  <a:srgbClr val="000000"/>
                </a:solidFill>
                <a:latin typeface="Droid Serif"/>
                <a:ea typeface="Droid Serif"/>
                <a:cs typeface="Droid Serif"/>
                <a:sym typeface="Droid Serif"/>
              </a:rPr>
              <a:t>horizontal </a:t>
            </a:r>
            <a:r>
              <a:rPr lang="en" sz="2400" b="0" i="1">
                <a:solidFill>
                  <a:srgbClr val="000000"/>
                </a:solidFill>
                <a:latin typeface="Droid Serif"/>
                <a:ea typeface="Droid Serif"/>
                <a:cs typeface="Droid Serif"/>
                <a:sym typeface="Droid Serif"/>
              </a:rPr>
              <a:t>and </a:t>
            </a:r>
            <a:r>
              <a:rPr lang="en" sz="2400" i="1">
                <a:solidFill>
                  <a:srgbClr val="000000"/>
                </a:solidFill>
                <a:latin typeface="Droid Serif"/>
                <a:ea typeface="Droid Serif"/>
                <a:cs typeface="Droid Serif"/>
                <a:sym typeface="Droid Serif"/>
              </a:rPr>
              <a:t>vertical </a:t>
            </a:r>
          </a:p>
          <a:p>
            <a:pPr lvl="0" algn="ctr" rtl="0">
              <a:spcBef>
                <a:spcPts val="0"/>
              </a:spcBef>
              <a:buNone/>
            </a:pPr>
            <a:r>
              <a:rPr lang="en" sz="2400" b="0" i="1">
                <a:solidFill>
                  <a:srgbClr val="000000"/>
                </a:solidFill>
                <a:latin typeface="Droid Serif"/>
                <a:ea typeface="Droid Serif"/>
                <a:cs typeface="Droid Serif"/>
                <a:sym typeface="Droid Serif"/>
              </a:rPr>
              <a:t>positive and negative ~ mathematical coords</a:t>
            </a:r>
          </a:p>
        </p:txBody>
      </p:sp>
      <p:pic>
        <p:nvPicPr>
          <p:cNvPr id="980" name="Shape 980"/>
          <p:cNvPicPr preferRelativeResize="0"/>
          <p:nvPr/>
        </p:nvPicPr>
        <p:blipFill>
          <a:blip r:embed="rId3"/>
          <a:stretch>
            <a:fillRect/>
          </a:stretch>
        </p:blipFill>
        <p:spPr>
          <a:xfrm>
            <a:off x="413422" y="2232937"/>
            <a:ext cx="4827850" cy="3868037"/>
          </a:xfrm>
          <a:prstGeom prst="rect">
            <a:avLst/>
          </a:prstGeom>
          <a:noFill/>
          <a:ln>
            <a:noFill/>
          </a:ln>
        </p:spPr>
      </p:pic>
      <p:pic>
        <p:nvPicPr>
          <p:cNvPr id="981" name="Shape 981"/>
          <p:cNvPicPr preferRelativeResize="0"/>
          <p:nvPr/>
        </p:nvPicPr>
        <p:blipFill>
          <a:blip r:embed="rId4"/>
          <a:stretch>
            <a:fillRect/>
          </a:stretch>
        </p:blipFill>
        <p:spPr>
          <a:xfrm>
            <a:off x="5878050" y="2356760"/>
            <a:ext cx="2465100" cy="3620424"/>
          </a:xfrm>
          <a:prstGeom prst="rect">
            <a:avLst/>
          </a:prstGeom>
          <a:noFill/>
          <a:ln>
            <a:noFill/>
          </a:ln>
        </p:spPr>
      </p:pic>
      <p:sp>
        <p:nvSpPr>
          <p:cNvPr id="982" name="Shape 98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6.2, 6.5, 6.9, 6.10*</a:t>
            </a:r>
          </a:p>
        </p:txBody>
      </p:sp>
    </p:spTree>
    <p:extLst>
      <p:ext uri="{BB962C8B-B14F-4D97-AF65-F5344CB8AC3E}">
        <p14:creationId xmlns:p14="http://schemas.microsoft.com/office/powerpoint/2010/main" val="3601024817"/>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Shape 987"/>
          <p:cNvPicPr preferRelativeResize="0"/>
          <p:nvPr/>
        </p:nvPicPr>
        <p:blipFill>
          <a:blip r:embed="rId3"/>
          <a:stretch>
            <a:fillRect/>
          </a:stretch>
        </p:blipFill>
        <p:spPr>
          <a:xfrm>
            <a:off x="405762" y="1351212"/>
            <a:ext cx="6715125" cy="4029075"/>
          </a:xfrm>
          <a:prstGeom prst="rect">
            <a:avLst/>
          </a:prstGeom>
          <a:noFill/>
          <a:ln>
            <a:noFill/>
          </a:ln>
        </p:spPr>
      </p:pic>
      <p:sp>
        <p:nvSpPr>
          <p:cNvPr id="988" name="Shape 988"/>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7</a:t>
            </a:r>
          </a:p>
        </p:txBody>
      </p:sp>
      <p:sp>
        <p:nvSpPr>
          <p:cNvPr id="989" name="Shape 989"/>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Arctic</a:t>
            </a:r>
          </a:p>
        </p:txBody>
      </p:sp>
      <p:sp>
        <p:nvSpPr>
          <p:cNvPr id="990" name="Shape 990"/>
          <p:cNvSpPr txBox="1">
            <a:spLocks noGrp="1"/>
          </p:cNvSpPr>
          <p:nvPr>
            <p:ph type="title" idx="4294967295"/>
          </p:nvPr>
        </p:nvSpPr>
        <p:spPr>
          <a:xfrm>
            <a:off x="6313700" y="3002162"/>
            <a:ext cx="2344799" cy="7272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Larger loops and </a:t>
            </a:r>
            <a:r>
              <a:rPr lang="en" sz="2400" i="1">
                <a:solidFill>
                  <a:srgbClr val="000000"/>
                </a:solidFill>
                <a:latin typeface="Droid Serif"/>
                <a:ea typeface="Droid Serif"/>
                <a:cs typeface="Droid Serif"/>
                <a:sym typeface="Droid Serif"/>
              </a:rPr>
              <a:t>Sesame!</a:t>
            </a:r>
          </a:p>
        </p:txBody>
      </p:sp>
      <p:sp>
        <p:nvSpPr>
          <p:cNvPr id="991" name="Shape 991"/>
          <p:cNvSpPr txBox="1">
            <a:spLocks noGrp="1"/>
          </p:cNvSpPr>
          <p:nvPr>
            <p:ph type="title" idx="4294967295"/>
          </p:nvPr>
        </p:nvSpPr>
        <p:spPr>
          <a:xfrm>
            <a:off x="3253375" y="5695575"/>
            <a:ext cx="5309999" cy="8901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more - and more sophisticated - practice with loops...</a:t>
            </a:r>
          </a:p>
        </p:txBody>
      </p:sp>
      <p:sp>
        <p:nvSpPr>
          <p:cNvPr id="992" name="Shape 99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4.5, 4.7, 4.10*</a:t>
            </a:r>
          </a:p>
        </p:txBody>
      </p:sp>
    </p:spTree>
    <p:extLst>
      <p:ext uri="{BB962C8B-B14F-4D97-AF65-F5344CB8AC3E}">
        <p14:creationId xmlns:p14="http://schemas.microsoft.com/office/powerpoint/2010/main" val="37657085"/>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8</a:t>
            </a:r>
          </a:p>
        </p:txBody>
      </p:sp>
      <p:sp>
        <p:nvSpPr>
          <p:cNvPr id="998" name="Shape 99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Mech</a:t>
            </a:r>
          </a:p>
        </p:txBody>
      </p:sp>
      <p:sp>
        <p:nvSpPr>
          <p:cNvPr id="999" name="Shape 999"/>
          <p:cNvSpPr txBox="1">
            <a:spLocks noGrp="1"/>
          </p:cNvSpPr>
          <p:nvPr>
            <p:ph type="title" idx="4294967295"/>
          </p:nvPr>
        </p:nvSpPr>
        <p:spPr>
          <a:xfrm>
            <a:off x="2244525" y="5632800"/>
            <a:ext cx="49425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only </a:t>
            </a:r>
            <a:r>
              <a:rPr lang="en" sz="2400" i="1">
                <a:solidFill>
                  <a:srgbClr val="000000"/>
                </a:solidFill>
                <a:latin typeface="Droid Serif"/>
                <a:ea typeface="Droid Serif"/>
                <a:cs typeface="Droid Serif"/>
                <a:sym typeface="Droid Serif"/>
              </a:rPr>
              <a:t>turn </a:t>
            </a:r>
            <a:r>
              <a:rPr lang="en" sz="2400" b="0" i="1">
                <a:solidFill>
                  <a:srgbClr val="000000"/>
                </a:solidFill>
                <a:latin typeface="Droid Serif"/>
                <a:ea typeface="Droid Serif"/>
                <a:cs typeface="Droid Serif"/>
                <a:sym typeface="Droid Serif"/>
              </a:rPr>
              <a:t>and</a:t>
            </a:r>
            <a:r>
              <a:rPr lang="en" sz="2400" i="1">
                <a:solidFill>
                  <a:srgbClr val="000000"/>
                </a:solidFill>
                <a:latin typeface="Droid Serif"/>
                <a:ea typeface="Droid Serif"/>
                <a:cs typeface="Droid Serif"/>
                <a:sym typeface="Droid Serif"/>
              </a:rPr>
              <a:t> forward </a:t>
            </a:r>
          </a:p>
          <a:p>
            <a:pPr lvl="0" algn="ctr" rtl="0">
              <a:spcBef>
                <a:spcPts val="0"/>
              </a:spcBef>
              <a:buNone/>
            </a:pPr>
            <a:r>
              <a:rPr lang="en" sz="2400" b="0" i="1">
                <a:solidFill>
                  <a:srgbClr val="000000"/>
                </a:solidFill>
                <a:latin typeface="Droid Serif"/>
                <a:ea typeface="Droid Serif"/>
                <a:cs typeface="Droid Serif"/>
                <a:sym typeface="Droid Serif"/>
              </a:rPr>
              <a:t>~ basic robot control</a:t>
            </a:r>
          </a:p>
        </p:txBody>
      </p:sp>
      <p:pic>
        <p:nvPicPr>
          <p:cNvPr id="1000" name="Shape 1000"/>
          <p:cNvPicPr preferRelativeResize="0"/>
          <p:nvPr/>
        </p:nvPicPr>
        <p:blipFill>
          <a:blip r:embed="rId3"/>
          <a:stretch>
            <a:fillRect/>
          </a:stretch>
        </p:blipFill>
        <p:spPr>
          <a:xfrm>
            <a:off x="1128742" y="1455900"/>
            <a:ext cx="2838450" cy="3949874"/>
          </a:xfrm>
          <a:prstGeom prst="rect">
            <a:avLst/>
          </a:prstGeom>
          <a:noFill/>
          <a:ln>
            <a:noFill/>
          </a:ln>
        </p:spPr>
      </p:pic>
      <p:pic>
        <p:nvPicPr>
          <p:cNvPr id="1001" name="Shape 1001"/>
          <p:cNvPicPr preferRelativeResize="0"/>
          <p:nvPr/>
        </p:nvPicPr>
        <p:blipFill>
          <a:blip r:embed="rId4"/>
          <a:stretch>
            <a:fillRect/>
          </a:stretch>
        </p:blipFill>
        <p:spPr>
          <a:xfrm>
            <a:off x="4719663" y="1846712"/>
            <a:ext cx="3181350" cy="3168250"/>
          </a:xfrm>
          <a:prstGeom prst="rect">
            <a:avLst/>
          </a:prstGeom>
          <a:noFill/>
          <a:ln>
            <a:noFill/>
          </a:ln>
        </p:spPr>
      </p:pic>
      <p:sp>
        <p:nvSpPr>
          <p:cNvPr id="1002" name="Shape 100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8.1, 8.2, 8.10*</a:t>
            </a:r>
          </a:p>
        </p:txBody>
      </p:sp>
    </p:spTree>
    <p:extLst>
      <p:ext uri="{BB962C8B-B14F-4D97-AF65-F5344CB8AC3E}">
        <p14:creationId xmlns:p14="http://schemas.microsoft.com/office/powerpoint/2010/main" val="3705844712"/>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and 1.10.</a:t>
            </a:r>
            <a:endParaRPr lang="en" sz="2400" b="1" dirty="0" smtClean="0">
              <a:latin typeface="Droid Serif"/>
              <a:ea typeface="Droid Serif"/>
              <a:cs typeface="Droid Serif"/>
              <a:sym typeface="Droid Serif"/>
            </a:endParaRPr>
          </a:p>
          <a:p>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endParaRPr sz="2400" dirty="0">
              <a:latin typeface="Droid Serif"/>
              <a:ea typeface="Droid Serif"/>
              <a:cs typeface="Droid Serif"/>
              <a:sym typeface="Droid Serif"/>
            </a:endParaRPr>
          </a:p>
          <a:p>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algn="ctr"/>
            <a:r>
              <a:rPr lang="en" sz="1200" dirty="0">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116680"/>
      </p:ext>
    </p:extLst>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7" name="TextBox 6"/>
          <p:cNvSpPr txBox="1"/>
          <p:nvPr/>
        </p:nvSpPr>
        <p:spPr>
          <a:xfrm>
            <a:off x="2592859" y="6201067"/>
            <a:ext cx="4038600" cy="400110"/>
          </a:xfrm>
          <a:prstGeom prst="rect">
            <a:avLst/>
          </a:prstGeom>
          <a:noFill/>
        </p:spPr>
        <p:txBody>
          <a:bodyPr wrap="square" rtlCol="0">
            <a:spAutoFit/>
          </a:bodyPr>
          <a:lstStyle/>
          <a:p>
            <a:pPr algn="ctr"/>
            <a:r>
              <a:rPr lang="en-US" sz="2000" b="1" dirty="0" smtClean="0">
                <a:latin typeface="Cambria" panose="02040503050406030204" pitchFamily="18" charset="0"/>
              </a:rPr>
              <a:t>"Scratch in its </a:t>
            </a:r>
            <a:r>
              <a:rPr lang="en-US" sz="2000" b="1" i="1" dirty="0" smtClean="0">
                <a:latin typeface="Cambria" panose="02040503050406030204" pitchFamily="18" charset="0"/>
              </a:rPr>
              <a:t>Natural State"</a:t>
            </a:r>
            <a:endParaRPr lang="en-US" sz="2000" b="1" dirty="0">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9" y="1182511"/>
            <a:ext cx="8265140" cy="4857045"/>
          </a:xfrm>
          <a:prstGeom prst="rect">
            <a:avLst/>
          </a:prstGeom>
        </p:spPr>
      </p:pic>
      <p:sp>
        <p:nvSpPr>
          <p:cNvPr id="3" name="Right Arrow 2"/>
          <p:cNvSpPr/>
          <p:nvPr/>
        </p:nvSpPr>
        <p:spPr>
          <a:xfrm>
            <a:off x="7247466" y="1332089"/>
            <a:ext cx="1320800" cy="745066"/>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6820" y="2470090"/>
            <a:ext cx="3181292" cy="400110"/>
          </a:xfrm>
          <a:prstGeom prst="rect">
            <a:avLst/>
          </a:prstGeom>
          <a:solidFill>
            <a:srgbClr val="FFCCCC"/>
          </a:solidFill>
        </p:spPr>
        <p:txBody>
          <a:bodyPr wrap="square" rtlCol="0">
            <a:spAutoFit/>
          </a:bodyPr>
          <a:lstStyle/>
          <a:p>
            <a:pPr algn="ctr"/>
            <a:r>
              <a:rPr lang="en-US" sz="2000" b="1" dirty="0" smtClean="0">
                <a:solidFill>
                  <a:srgbClr val="C00000"/>
                </a:solidFill>
                <a:latin typeface="Cambria" panose="02040503050406030204" pitchFamily="18" charset="0"/>
              </a:rPr>
              <a:t>Click the "Tips" button</a:t>
            </a:r>
            <a:endParaRPr lang="en-US" sz="2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53984352"/>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dirty="0">
                <a:latin typeface="Droid Serif"/>
                <a:ea typeface="Droid Serif"/>
                <a:cs typeface="Droid Serif"/>
                <a:sym typeface="Droid Serif"/>
              </a:rPr>
              <a:t>Data:</a:t>
            </a:r>
            <a:r>
              <a:rPr lang="en" sz="3600" dirty="0">
                <a:latin typeface="Droid Serif"/>
                <a:ea typeface="Droid Serif"/>
                <a:cs typeface="Droid Serif"/>
                <a:sym typeface="Droid Serif"/>
              </a:rPr>
              <a:t> a</a:t>
            </a:r>
            <a:r>
              <a:rPr lang="en" sz="3600" dirty="0" smtClean="0">
                <a:latin typeface="Droid Serif"/>
                <a:ea typeface="Droid Serif"/>
                <a:cs typeface="Droid Serif"/>
                <a:sym typeface="Droid Serif"/>
              </a:rPr>
              <a:t> </a:t>
            </a:r>
            <a:r>
              <a:rPr lang="en" sz="3600" u="sng" dirty="0">
                <a:solidFill>
                  <a:schemeClr val="hlink"/>
                </a:solidFill>
                <a:latin typeface="Droid Serif"/>
                <a:ea typeface="Droid Serif"/>
                <a:cs typeface="Droid Serif"/>
                <a:sym typeface="Droid Serif"/>
                <a:hlinkClick r:id="rId3"/>
              </a:rPr>
              <a:t>big</a:t>
            </a:r>
            <a:r>
              <a:rPr lang="en" sz="3600" dirty="0">
                <a:latin typeface="Droid Serif"/>
                <a:ea typeface="Droid Serif"/>
                <a:cs typeface="Droid Serif"/>
                <a:sym typeface="Droid Serif"/>
              </a:rPr>
              <a:t> </a:t>
            </a:r>
            <a:r>
              <a:rPr lang="en" sz="3600" dirty="0" smtClean="0">
                <a:latin typeface="Droid Serif"/>
                <a:ea typeface="Droid Serif"/>
                <a:cs typeface="Droid Serif"/>
                <a:sym typeface="Droid Serif"/>
              </a:rPr>
              <a:t>example</a:t>
            </a:r>
            <a:endParaRPr lang="en" sz="3600" dirty="0">
              <a:latin typeface="Droid Serif"/>
              <a:ea typeface="Droid Serif"/>
              <a:cs typeface="Droid Serif"/>
              <a:sym typeface="Droid Serif"/>
            </a:endParaRPr>
          </a:p>
        </p:txBody>
      </p:sp>
      <p:sp>
        <p:nvSpPr>
          <p:cNvPr id="107" name="Shape 107"/>
          <p:cNvSpPr txBox="1"/>
          <p:nvPr/>
        </p:nvSpPr>
        <p:spPr>
          <a:xfrm>
            <a:off x="771300" y="1243100"/>
            <a:ext cx="2202900" cy="780599"/>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p:txBody>
      </p:sp>
      <p:pic>
        <p:nvPicPr>
          <p:cNvPr id="108" name="Shape 108"/>
          <p:cNvPicPr preferRelativeResize="0"/>
          <p:nvPr/>
        </p:nvPicPr>
        <p:blipFill>
          <a:blip r:embed="rId4"/>
          <a:stretch>
            <a:fillRect/>
          </a:stretch>
        </p:blipFill>
        <p:spPr>
          <a:xfrm>
            <a:off x="20287" y="2701900"/>
            <a:ext cx="6467475" cy="3714750"/>
          </a:xfrm>
          <a:prstGeom prst="rect">
            <a:avLst/>
          </a:prstGeom>
          <a:noFill/>
          <a:ln>
            <a:noFill/>
          </a:ln>
        </p:spPr>
      </p:pic>
      <p:sp>
        <p:nvSpPr>
          <p:cNvPr id="109" name="Shape 109"/>
          <p:cNvSpPr txBox="1"/>
          <p:nvPr/>
        </p:nvSpPr>
        <p:spPr>
          <a:xfrm>
            <a:off x="459575" y="2701900"/>
            <a:ext cx="1043999" cy="780599"/>
          </a:xfrm>
          <a:prstGeom prst="rect">
            <a:avLst/>
          </a:prstGeom>
          <a:solidFill>
            <a:srgbClr val="C9DAF8"/>
          </a:solidFill>
        </p:spPr>
        <p:txBody>
          <a:bodyPr lIns="91425" tIns="91425" rIns="91425" bIns="91425" anchor="b" anchorCtr="0">
            <a:noAutofit/>
          </a:bodyPr>
          <a:lstStyle/>
          <a:p>
            <a:pPr lvl="0" algn="ctr" rtl="0">
              <a:lnSpc>
                <a:spcPct val="150000"/>
              </a:lnSpc>
              <a:spcBef>
                <a:spcPts val="0"/>
              </a:spcBef>
              <a:buNone/>
            </a:pPr>
            <a:r>
              <a:rPr lang="en" sz="1800">
                <a:latin typeface="Droid Serif"/>
                <a:ea typeface="Droid Serif"/>
                <a:cs typeface="Droid Serif"/>
                <a:sym typeface="Droid Serif"/>
              </a:rPr>
              <a:t>5/16/13</a:t>
            </a:r>
          </a:p>
        </p:txBody>
      </p:sp>
      <p:pic>
        <p:nvPicPr>
          <p:cNvPr id="110" name="Shape 110"/>
          <p:cNvPicPr preferRelativeResize="0"/>
          <p:nvPr/>
        </p:nvPicPr>
        <p:blipFill>
          <a:blip r:embed="rId5"/>
          <a:stretch>
            <a:fillRect/>
          </a:stretch>
        </p:blipFill>
        <p:spPr>
          <a:xfrm>
            <a:off x="5827350" y="1437512"/>
            <a:ext cx="3100149" cy="2654775"/>
          </a:xfrm>
          <a:prstGeom prst="rect">
            <a:avLst/>
          </a:prstGeom>
          <a:noFill/>
          <a:ln>
            <a:noFill/>
          </a:ln>
        </p:spPr>
      </p:pic>
      <p:sp>
        <p:nvSpPr>
          <p:cNvPr id="111" name="Shape 111"/>
          <p:cNvSpPr txBox="1"/>
          <p:nvPr/>
        </p:nvSpPr>
        <p:spPr>
          <a:xfrm>
            <a:off x="6275975" y="4214575"/>
            <a:ext cx="2202900" cy="1005899"/>
          </a:xfrm>
          <a:prstGeom prst="rect">
            <a:avLst/>
          </a:prstGeom>
          <a:noFill/>
        </p:spPr>
        <p:txBody>
          <a:bodyPr lIns="91425" tIns="91425" rIns="91425" bIns="91425" anchor="t" anchorCtr="0">
            <a:noAutofit/>
          </a:bodyPr>
          <a:lstStyle/>
          <a:p>
            <a:pPr lvl="0" algn="ctr" rtl="0">
              <a:lnSpc>
                <a:spcPct val="150000"/>
              </a:lnSpc>
              <a:spcBef>
                <a:spcPts val="0"/>
              </a:spcBef>
              <a:buNone/>
            </a:pPr>
            <a:r>
              <a:rPr lang="en" sz="1800">
                <a:latin typeface="Droid Serif"/>
                <a:ea typeface="Droid Serif"/>
                <a:cs typeface="Droid Serif"/>
                <a:sym typeface="Droid Serif"/>
              </a:rPr>
              <a:t>84 years of HD: 8,000,000 GB</a:t>
            </a:r>
          </a:p>
        </p:txBody>
      </p:sp>
    </p:spTree>
    <p:extLst>
      <p:ext uri="{BB962C8B-B14F-4D97-AF65-F5344CB8AC3E}">
        <p14:creationId xmlns:p14="http://schemas.microsoft.com/office/powerpoint/2010/main" val="3136246256"/>
      </p:ext>
    </p:extLst>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22" y="965243"/>
            <a:ext cx="8785874" cy="5160529"/>
          </a:xfrm>
          <a:prstGeom prst="rect">
            <a:avLst/>
          </a:prstGeom>
        </p:spPr>
      </p:pic>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7" name="TextBox 6"/>
          <p:cNvSpPr txBox="1"/>
          <p:nvPr/>
        </p:nvSpPr>
        <p:spPr>
          <a:xfrm>
            <a:off x="2592859" y="6201067"/>
            <a:ext cx="4038600" cy="400110"/>
          </a:xfrm>
          <a:prstGeom prst="rect">
            <a:avLst/>
          </a:prstGeom>
          <a:noFill/>
        </p:spPr>
        <p:txBody>
          <a:bodyPr wrap="square" rtlCol="0">
            <a:spAutoFit/>
          </a:bodyPr>
          <a:lstStyle/>
          <a:p>
            <a:pPr algn="ctr"/>
            <a:r>
              <a:rPr lang="en-US" sz="2000" b="1" dirty="0" smtClean="0">
                <a:latin typeface="Cambria" panose="02040503050406030204" pitchFamily="18" charset="0"/>
              </a:rPr>
              <a:t>"Scratch in its </a:t>
            </a:r>
            <a:r>
              <a:rPr lang="en-US" sz="2000" b="1" i="1" dirty="0" smtClean="0">
                <a:latin typeface="Cambria" panose="02040503050406030204" pitchFamily="18" charset="0"/>
              </a:rPr>
              <a:t>Natural State"</a:t>
            </a:r>
            <a:endParaRPr lang="en-US" sz="2000" b="1" dirty="0">
              <a:latin typeface="Cambria" panose="02040503050406030204" pitchFamily="18" charset="0"/>
            </a:endParaRPr>
          </a:p>
        </p:txBody>
      </p:sp>
      <p:sp>
        <p:nvSpPr>
          <p:cNvPr id="3" name="Right Arrow 2"/>
          <p:cNvSpPr/>
          <p:nvPr/>
        </p:nvSpPr>
        <p:spPr>
          <a:xfrm>
            <a:off x="5475110" y="1704622"/>
            <a:ext cx="1320800" cy="745066"/>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2420" y="1762204"/>
            <a:ext cx="3181292" cy="707886"/>
          </a:xfrm>
          <a:prstGeom prst="rect">
            <a:avLst/>
          </a:prstGeom>
          <a:solidFill>
            <a:srgbClr val="FFCCCC"/>
          </a:solidFill>
        </p:spPr>
        <p:txBody>
          <a:bodyPr wrap="square" rtlCol="0">
            <a:spAutoFit/>
          </a:bodyPr>
          <a:lstStyle/>
          <a:p>
            <a:pPr algn="ctr"/>
            <a:r>
              <a:rPr lang="en-US" sz="2000" b="1" dirty="0">
                <a:solidFill>
                  <a:srgbClr val="C00000"/>
                </a:solidFill>
                <a:latin typeface="Cambria" panose="02040503050406030204" pitchFamily="18" charset="0"/>
              </a:rPr>
              <a:t>F</a:t>
            </a:r>
            <a:r>
              <a:rPr lang="en-US" sz="2000" b="1" dirty="0" smtClean="0">
                <a:solidFill>
                  <a:srgbClr val="C00000"/>
                </a:solidFill>
                <a:latin typeface="Cambria" panose="02040503050406030204" pitchFamily="18" charset="0"/>
              </a:rPr>
              <a:t>irst, work through the "Getting Started" </a:t>
            </a:r>
            <a:endParaRPr lang="en-US" sz="2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824085472"/>
      </p:ext>
    </p:extLst>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22" y="965243"/>
            <a:ext cx="8785874" cy="5160529"/>
          </a:xfrm>
          <a:prstGeom prst="rect">
            <a:avLst/>
          </a:prstGeom>
        </p:spPr>
      </p:pic>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7" name="TextBox 6"/>
          <p:cNvSpPr txBox="1"/>
          <p:nvPr/>
        </p:nvSpPr>
        <p:spPr>
          <a:xfrm>
            <a:off x="2592859" y="6201067"/>
            <a:ext cx="4038600" cy="400110"/>
          </a:xfrm>
          <a:prstGeom prst="rect">
            <a:avLst/>
          </a:prstGeom>
          <a:noFill/>
        </p:spPr>
        <p:txBody>
          <a:bodyPr wrap="square" rtlCol="0">
            <a:spAutoFit/>
          </a:bodyPr>
          <a:lstStyle/>
          <a:p>
            <a:pPr algn="ctr"/>
            <a:r>
              <a:rPr lang="en-US" sz="2000" b="1" dirty="0" smtClean="0">
                <a:latin typeface="Cambria" panose="02040503050406030204" pitchFamily="18" charset="0"/>
              </a:rPr>
              <a:t>"Scratch in its </a:t>
            </a:r>
            <a:r>
              <a:rPr lang="en-US" sz="2000" b="1" i="1" dirty="0" smtClean="0">
                <a:latin typeface="Cambria" panose="02040503050406030204" pitchFamily="18" charset="0"/>
              </a:rPr>
              <a:t>Natural State"</a:t>
            </a:r>
            <a:endParaRPr lang="en-US" sz="2000" b="1" dirty="0">
              <a:latin typeface="Cambria" panose="02040503050406030204" pitchFamily="18" charset="0"/>
            </a:endParaRPr>
          </a:p>
        </p:txBody>
      </p:sp>
      <p:sp>
        <p:nvSpPr>
          <p:cNvPr id="3" name="Right Arrow 2"/>
          <p:cNvSpPr/>
          <p:nvPr/>
        </p:nvSpPr>
        <p:spPr>
          <a:xfrm>
            <a:off x="5475110" y="1788769"/>
            <a:ext cx="1320800" cy="745066"/>
          </a:xfrm>
          <a:prstGeom prst="rightArrow">
            <a:avLst/>
          </a:prstGeom>
          <a:solidFill>
            <a:srgbClr val="0099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29672" y="874931"/>
            <a:ext cx="3181292" cy="707886"/>
          </a:xfrm>
          <a:prstGeom prst="rect">
            <a:avLst/>
          </a:prstGeom>
          <a:solidFill>
            <a:srgbClr val="CCFFCC"/>
          </a:solidFill>
        </p:spPr>
        <p:txBody>
          <a:bodyPr wrap="square" rtlCol="0">
            <a:spAutoFit/>
          </a:bodyPr>
          <a:lstStyle/>
          <a:p>
            <a:pPr algn="ctr"/>
            <a:r>
              <a:rPr lang="en-US" sz="2000" b="1" dirty="0" smtClean="0">
                <a:solidFill>
                  <a:schemeClr val="tx1"/>
                </a:solidFill>
                <a:latin typeface="Cambria" panose="02040503050406030204" pitchFamily="18" charset="0"/>
              </a:rPr>
              <a:t>Then choose one of these three options to build:</a:t>
            </a:r>
            <a:endParaRPr lang="en-US" sz="2000" b="1" dirty="0">
              <a:solidFill>
                <a:schemeClr val="tx1"/>
              </a:solidFill>
              <a:latin typeface="Cambria" panose="02040503050406030204" pitchFamily="18" charset="0"/>
            </a:endParaRPr>
          </a:p>
        </p:txBody>
      </p:sp>
      <p:sp>
        <p:nvSpPr>
          <p:cNvPr id="8" name="TextBox 7"/>
          <p:cNvSpPr txBox="1"/>
          <p:nvPr/>
        </p:nvSpPr>
        <p:spPr>
          <a:xfrm>
            <a:off x="2592858" y="1961247"/>
            <a:ext cx="2691313" cy="400110"/>
          </a:xfrm>
          <a:prstGeom prst="rect">
            <a:avLst/>
          </a:prstGeom>
          <a:solidFill>
            <a:schemeClr val="bg1"/>
          </a:solidFill>
          <a:ln>
            <a:solidFill>
              <a:schemeClr val="tx1"/>
            </a:solidFill>
          </a:ln>
        </p:spPr>
        <p:txBody>
          <a:bodyPr wrap="square" rtlCol="0">
            <a:spAutoFit/>
          </a:bodyPr>
          <a:lstStyle/>
          <a:p>
            <a:pPr algn="ctr"/>
            <a:r>
              <a:rPr lang="en-US" sz="2000" b="1" dirty="0" smtClean="0">
                <a:solidFill>
                  <a:srgbClr val="009900"/>
                </a:solidFill>
                <a:latin typeface="Cambria" panose="02040503050406030204" pitchFamily="18" charset="0"/>
              </a:rPr>
              <a:t>Animate your name</a:t>
            </a:r>
            <a:endParaRPr lang="en-US" sz="2000" b="1" dirty="0">
              <a:solidFill>
                <a:srgbClr val="009900"/>
              </a:solidFill>
              <a:latin typeface="Cambria" panose="02040503050406030204" pitchFamily="18" charset="0"/>
            </a:endParaRPr>
          </a:p>
        </p:txBody>
      </p:sp>
      <p:sp>
        <p:nvSpPr>
          <p:cNvPr id="9" name="Right Arrow 8"/>
          <p:cNvSpPr/>
          <p:nvPr/>
        </p:nvSpPr>
        <p:spPr>
          <a:xfrm rot="20377439">
            <a:off x="5372558" y="2367930"/>
            <a:ext cx="1320800" cy="745066"/>
          </a:xfrm>
          <a:prstGeom prst="rightArrow">
            <a:avLst/>
          </a:prstGeom>
          <a:solidFill>
            <a:srgbClr val="0099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20318" y="2776805"/>
            <a:ext cx="2691313" cy="400110"/>
          </a:xfrm>
          <a:prstGeom prst="rect">
            <a:avLst/>
          </a:prstGeom>
          <a:solidFill>
            <a:schemeClr val="bg1"/>
          </a:solidFill>
          <a:ln>
            <a:solidFill>
              <a:schemeClr val="tx1"/>
            </a:solidFill>
          </a:ln>
        </p:spPr>
        <p:txBody>
          <a:bodyPr wrap="square" rtlCol="0">
            <a:spAutoFit/>
          </a:bodyPr>
          <a:lstStyle/>
          <a:p>
            <a:pPr algn="ctr"/>
            <a:r>
              <a:rPr lang="en-US" sz="2000" b="1" dirty="0" smtClean="0">
                <a:solidFill>
                  <a:srgbClr val="009900"/>
                </a:solidFill>
                <a:latin typeface="Cambria" panose="02040503050406030204" pitchFamily="18" charset="0"/>
              </a:rPr>
              <a:t>Make a greeting card</a:t>
            </a:r>
            <a:endParaRPr lang="en-US" sz="2000" b="1" dirty="0">
              <a:solidFill>
                <a:srgbClr val="009900"/>
              </a:solidFill>
              <a:latin typeface="Cambria" panose="02040503050406030204" pitchFamily="18" charset="0"/>
            </a:endParaRPr>
          </a:p>
        </p:txBody>
      </p:sp>
      <p:sp>
        <p:nvSpPr>
          <p:cNvPr id="11" name="Right Arrow 10"/>
          <p:cNvSpPr/>
          <p:nvPr/>
        </p:nvSpPr>
        <p:spPr>
          <a:xfrm rot="20377439">
            <a:off x="5563498" y="3450825"/>
            <a:ext cx="1320800" cy="745066"/>
          </a:xfrm>
          <a:prstGeom prst="rightArrow">
            <a:avLst/>
          </a:prstGeom>
          <a:solidFill>
            <a:srgbClr val="0099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67259" y="3879803"/>
            <a:ext cx="3364298" cy="400110"/>
          </a:xfrm>
          <a:prstGeom prst="rect">
            <a:avLst/>
          </a:prstGeom>
          <a:solidFill>
            <a:schemeClr val="bg1"/>
          </a:solidFill>
          <a:ln>
            <a:solidFill>
              <a:schemeClr val="tx1"/>
            </a:solidFill>
          </a:ln>
        </p:spPr>
        <p:txBody>
          <a:bodyPr wrap="square" rtlCol="0">
            <a:spAutoFit/>
          </a:bodyPr>
          <a:lstStyle/>
          <a:p>
            <a:pPr algn="ctr"/>
            <a:r>
              <a:rPr lang="en-US" sz="2000" b="1" dirty="0" smtClean="0">
                <a:solidFill>
                  <a:srgbClr val="009900"/>
                </a:solidFill>
                <a:latin typeface="Cambria" panose="02040503050406030204" pitchFamily="18" charset="0"/>
              </a:rPr>
              <a:t>Stories: </a:t>
            </a:r>
            <a:r>
              <a:rPr lang="en-US" sz="2000" b="1" i="1" dirty="0" smtClean="0">
                <a:solidFill>
                  <a:srgbClr val="009900"/>
                </a:solidFill>
                <a:latin typeface="Cambria" panose="02040503050406030204" pitchFamily="18" charset="0"/>
              </a:rPr>
              <a:t>talk to each other</a:t>
            </a:r>
            <a:endParaRPr lang="en-US" sz="2000" b="1" dirty="0">
              <a:solidFill>
                <a:srgbClr val="009900"/>
              </a:solidFill>
              <a:latin typeface="Cambria" panose="02040503050406030204" pitchFamily="18" charset="0"/>
            </a:endParaRPr>
          </a:p>
        </p:txBody>
      </p:sp>
    </p:spTree>
    <p:extLst>
      <p:ext uri="{BB962C8B-B14F-4D97-AF65-F5344CB8AC3E}">
        <p14:creationId xmlns:p14="http://schemas.microsoft.com/office/powerpoint/2010/main" val="996167969"/>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369350" y="646100"/>
            <a:ext cx="6405299" cy="3126899"/>
          </a:xfrm>
          <a:prstGeom prst="rect">
            <a:avLst/>
          </a:prstGeom>
          <a:noFill/>
        </p:spPr>
        <p:txBody>
          <a:bodyPr lIns="91425" tIns="91425" rIns="91425" bIns="91425" anchor="ctr" anchorCtr="0">
            <a:noAutofit/>
          </a:bodyPr>
          <a:lstStyle/>
          <a:p>
            <a:pPr algn="ctr">
              <a:spcBef>
                <a:spcPts val="0"/>
              </a:spcBef>
              <a:buNone/>
            </a:pPr>
            <a:r>
              <a:rPr lang="en" sz="9600" dirty="0">
                <a:latin typeface="Droid Serif"/>
                <a:ea typeface="Droid Serif"/>
                <a:cs typeface="Droid Serif"/>
                <a:sym typeface="Droid Serif"/>
              </a:rPr>
              <a:t>Try </a:t>
            </a:r>
            <a:r>
              <a:rPr lang="en" sz="9600" dirty="0" smtClean="0">
                <a:latin typeface="Droid Serif"/>
                <a:ea typeface="Droid Serif"/>
                <a:cs typeface="Droid Serif"/>
                <a:sym typeface="Droid Serif"/>
              </a:rPr>
              <a:t>it out!</a:t>
            </a:r>
            <a:endParaRPr lang="en" sz="9600" dirty="0">
              <a:latin typeface="Droid Serif"/>
              <a:ea typeface="Droid Serif"/>
              <a:cs typeface="Droid Serif"/>
              <a:sym typeface="Droid Serif"/>
            </a:endParaRPr>
          </a:p>
        </p:txBody>
      </p:sp>
    </p:spTree>
    <p:extLst>
      <p:ext uri="{BB962C8B-B14F-4D97-AF65-F5344CB8AC3E}">
        <p14:creationId xmlns:p14="http://schemas.microsoft.com/office/powerpoint/2010/main" val="3264845159"/>
      </p:ext>
    </p:extLst>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5944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4464" y="3275112"/>
            <a:ext cx="1895071" cy="307777"/>
          </a:xfrm>
          <a:prstGeom prst="rect">
            <a:avLst/>
          </a:prstGeom>
        </p:spPr>
        <p:txBody>
          <a:bodyPr wrap="none">
            <a:spAutoFit/>
          </a:bodyPr>
          <a:lstStyle/>
          <a:p>
            <a:r>
              <a:rPr lang="en-US" dirty="0"/>
              <a:t>http://scratch.mit.edu/</a:t>
            </a:r>
          </a:p>
        </p:txBody>
      </p:sp>
    </p:spTree>
    <p:extLst>
      <p:ext uri="{BB962C8B-B14F-4D97-AF65-F5344CB8AC3E}">
        <p14:creationId xmlns:p14="http://schemas.microsoft.com/office/powerpoint/2010/main" val="2187753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530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530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530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43" t="13234" r="3342" b="8458"/>
          <a:stretch/>
        </p:blipFill>
        <p:spPr bwMode="auto">
          <a:xfrm>
            <a:off x="975936" y="15750"/>
            <a:ext cx="7371651" cy="706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5317" y="94503"/>
            <a:ext cx="287013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Lots of data…</a:t>
            </a:r>
            <a:endParaRPr lang="en-US" sz="3600" b="1" i="1" kern="1200" dirty="0">
              <a:solidFill>
                <a:srgbClr val="008000"/>
              </a:solidFill>
              <a:latin typeface="Cambria"/>
              <a:cs typeface="Cambria"/>
            </a:endParaRPr>
          </a:p>
        </p:txBody>
      </p:sp>
      <p:sp>
        <p:nvSpPr>
          <p:cNvPr id="10" name="Rectangle 9"/>
          <p:cNvSpPr/>
          <p:nvPr/>
        </p:nvSpPr>
        <p:spPr>
          <a:xfrm>
            <a:off x="6938228" y="6374095"/>
            <a:ext cx="1854354" cy="400110"/>
          </a:xfrm>
          <a:prstGeom prst="rect">
            <a:avLst/>
          </a:prstGeom>
          <a:solidFill>
            <a:schemeClr val="bg1"/>
          </a:solidFill>
        </p:spPr>
        <p:txBody>
          <a:bodyPr wrap="none">
            <a:spAutoFit/>
          </a:bodyPr>
          <a:lstStyle/>
          <a:p>
            <a:pPr algn="r" defTabSz="457200"/>
            <a:r>
              <a:rPr lang="en-US" sz="2000" kern="1200" dirty="0" smtClean="0">
                <a:solidFill>
                  <a:prstClr val="black"/>
                </a:solidFill>
                <a:latin typeface="Cambria" panose="02040503050406030204" pitchFamily="18" charset="0"/>
              </a:rPr>
              <a:t>n = 28 teachers</a:t>
            </a:r>
            <a:endParaRPr lang="en-US" sz="2000"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22349668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43" t="13234" r="3342" b="8458"/>
          <a:stretch/>
        </p:blipFill>
        <p:spPr bwMode="auto">
          <a:xfrm>
            <a:off x="975936" y="15750"/>
            <a:ext cx="7371651" cy="706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56343" y="22537"/>
            <a:ext cx="7704011" cy="7365234"/>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TextBox 4"/>
          <p:cNvSpPr txBox="1"/>
          <p:nvPr/>
        </p:nvSpPr>
        <p:spPr>
          <a:xfrm>
            <a:off x="135317" y="94503"/>
            <a:ext cx="287013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Lots of data…</a:t>
            </a:r>
            <a:endParaRPr lang="en-US" sz="3600" b="1" i="1" kern="1200" dirty="0">
              <a:solidFill>
                <a:srgbClr val="008000"/>
              </a:solidFill>
              <a:latin typeface="Cambria"/>
              <a:cs typeface="Cambria"/>
            </a:endParaRPr>
          </a:p>
        </p:txBody>
      </p:sp>
      <p:sp>
        <p:nvSpPr>
          <p:cNvPr id="10" name="Rectangle 9"/>
          <p:cNvSpPr/>
          <p:nvPr/>
        </p:nvSpPr>
        <p:spPr>
          <a:xfrm>
            <a:off x="6938228" y="6374095"/>
            <a:ext cx="1854354" cy="400110"/>
          </a:xfrm>
          <a:prstGeom prst="rect">
            <a:avLst/>
          </a:prstGeom>
          <a:solidFill>
            <a:schemeClr val="bg1"/>
          </a:solidFill>
        </p:spPr>
        <p:txBody>
          <a:bodyPr wrap="none">
            <a:spAutoFit/>
          </a:bodyPr>
          <a:lstStyle/>
          <a:p>
            <a:pPr algn="r" defTabSz="457200"/>
            <a:r>
              <a:rPr lang="en-US" sz="2000" kern="1200" dirty="0" smtClean="0">
                <a:solidFill>
                  <a:prstClr val="black"/>
                </a:solidFill>
                <a:latin typeface="Cambria" panose="02040503050406030204" pitchFamily="18" charset="0"/>
              </a:rPr>
              <a:t>n = 28 teachers</a:t>
            </a:r>
            <a:endParaRPr lang="en-US" sz="2000" kern="1200" dirty="0">
              <a:solidFill>
                <a:prstClr val="black"/>
              </a:solidFill>
              <a:latin typeface="Cambria" panose="02040503050406030204" pitchFamily="18" charset="0"/>
            </a:endParaRPr>
          </a:p>
        </p:txBody>
      </p:sp>
      <p:pic>
        <p:nvPicPr>
          <p:cNvPr id="7" name="Picture 2"/>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4158" t="44607" r="2811" b="38344"/>
          <a:stretch/>
        </p:blipFill>
        <p:spPr bwMode="auto">
          <a:xfrm>
            <a:off x="44244" y="2924269"/>
            <a:ext cx="8967019" cy="77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sosceles Triangle 5"/>
          <p:cNvSpPr/>
          <p:nvPr/>
        </p:nvSpPr>
        <p:spPr>
          <a:xfrm rot="10800000" flipV="1">
            <a:off x="36950" y="1004980"/>
            <a:ext cx="8991600" cy="1919288"/>
          </a:xfrm>
          <a:prstGeom prst="triangle">
            <a:avLst/>
          </a:prstGeom>
          <a:solidFill>
            <a:srgbClr val="D9D9D9">
              <a:alpha val="45882"/>
            </a:srgb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802854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3883377" y="6084710"/>
            <a:ext cx="5030647" cy="626532"/>
          </a:xfrm>
          <a:prstGeom prst="rect">
            <a:avLst/>
          </a:prstGeom>
          <a:solidFill>
            <a:srgbClr val="CCFFCC"/>
          </a:solidFill>
        </p:spPr>
        <p:txBody>
          <a:bodyPr lIns="91425" tIns="91425" rIns="91425" bIns="91425" anchor="ctr" anchorCtr="0">
            <a:noAutofit/>
          </a:bodyPr>
          <a:lstStyle/>
          <a:p>
            <a:pPr lvl="0" algn="r" rtl="0">
              <a:lnSpc>
                <a:spcPct val="150000"/>
              </a:lnSpc>
              <a:spcBef>
                <a:spcPts val="0"/>
              </a:spcBef>
              <a:buNone/>
            </a:pPr>
            <a:r>
              <a:rPr lang="en" sz="2400" b="1" i="1" dirty="0">
                <a:latin typeface="Droid Serif"/>
                <a:ea typeface="Droid Serif"/>
                <a:cs typeface="Droid Serif"/>
                <a:sym typeface="Droid Serif"/>
              </a:rPr>
              <a:t>There's lots of </a:t>
            </a:r>
            <a:r>
              <a:rPr lang="en" sz="2400" b="1" i="1" dirty="0" smtClean="0">
                <a:latin typeface="Droid Serif"/>
                <a:ea typeface="Droid Serif"/>
                <a:cs typeface="Droid Serif"/>
                <a:sym typeface="Droid Serif"/>
              </a:rPr>
              <a:t>it to work with!</a:t>
            </a:r>
            <a:endParaRPr lang="en" sz="2400" b="1" i="1" dirty="0">
              <a:latin typeface="Droid Serif"/>
              <a:ea typeface="Droid Serif"/>
              <a:cs typeface="Droid Serif"/>
              <a:sym typeface="Droid Serif"/>
            </a:endParaRPr>
          </a:p>
        </p:txBody>
      </p:sp>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Data: the </a:t>
            </a:r>
            <a:r>
              <a:rPr lang="en" sz="3600" b="1" i="1">
                <a:latin typeface="Droid Serif"/>
                <a:ea typeface="Droid Serif"/>
                <a:cs typeface="Droid Serif"/>
                <a:sym typeface="Droid Serif"/>
              </a:rPr>
              <a:t>big</a:t>
            </a:r>
            <a:r>
              <a:rPr lang="en" sz="3600">
                <a:latin typeface="Droid Serif"/>
                <a:ea typeface="Droid Serif"/>
                <a:cs typeface="Droid Serif"/>
                <a:sym typeface="Droid Serif"/>
              </a:rPr>
              <a:t> picture</a:t>
            </a:r>
          </a:p>
        </p:txBody>
      </p:sp>
      <p:pic>
        <p:nvPicPr>
          <p:cNvPr id="92" name="Shape 92"/>
          <p:cNvPicPr preferRelativeResize="0"/>
          <p:nvPr/>
        </p:nvPicPr>
        <p:blipFill>
          <a:blip r:embed="rId3"/>
          <a:stretch>
            <a:fillRect/>
          </a:stretch>
        </p:blipFill>
        <p:spPr>
          <a:xfrm>
            <a:off x="0" y="1231223"/>
            <a:ext cx="9143999" cy="4700352"/>
          </a:xfrm>
          <a:prstGeom prst="rect">
            <a:avLst/>
          </a:prstGeom>
          <a:noFill/>
          <a:ln>
            <a:noFill/>
          </a:ln>
        </p:spPr>
      </p:pic>
    </p:spTree>
    <p:extLst>
      <p:ext uri="{BB962C8B-B14F-4D97-AF65-F5344CB8AC3E}">
        <p14:creationId xmlns:p14="http://schemas.microsoft.com/office/powerpoint/2010/main" val="3287812651"/>
      </p:ext>
    </p:extLst>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473095624"/>
              </p:ext>
            </p:extLst>
          </p:nvPr>
        </p:nvGraphicFramePr>
        <p:xfrm>
          <a:off x="571500" y="914400"/>
          <a:ext cx="83058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5316" y="94503"/>
            <a:ext cx="4922485"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Mutual assessment…</a:t>
            </a:r>
            <a:endParaRPr lang="en-US" sz="3600" b="1" i="1" kern="1200" dirty="0">
              <a:solidFill>
                <a:srgbClr val="008000"/>
              </a:solidFill>
              <a:latin typeface="Cambria"/>
              <a:cs typeface="Cambria"/>
            </a:endParaRPr>
          </a:p>
        </p:txBody>
      </p:sp>
      <p:sp>
        <p:nvSpPr>
          <p:cNvPr id="7" name="Right Arrow 6"/>
          <p:cNvSpPr/>
          <p:nvPr/>
        </p:nvSpPr>
        <p:spPr>
          <a:xfrm>
            <a:off x="535403" y="4042610"/>
            <a:ext cx="649706" cy="433137"/>
          </a:xfrm>
          <a:prstGeom prst="rightArrow">
            <a:avLst/>
          </a:prstGeom>
          <a:solidFill>
            <a:srgbClr val="FFCC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ight Arrow 8"/>
          <p:cNvSpPr/>
          <p:nvPr/>
        </p:nvSpPr>
        <p:spPr>
          <a:xfrm>
            <a:off x="786057" y="1688348"/>
            <a:ext cx="649706" cy="433137"/>
          </a:xfrm>
          <a:prstGeom prst="rightArrow">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Rectangle 7"/>
          <p:cNvSpPr/>
          <p:nvPr/>
        </p:nvSpPr>
        <p:spPr>
          <a:xfrm>
            <a:off x="3825852" y="6225497"/>
            <a:ext cx="4669219" cy="499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800" kern="1200" dirty="0" smtClean="0">
                <a:solidFill>
                  <a:prstClr val="black"/>
                </a:solidFill>
                <a:latin typeface="Cambria" panose="02040503050406030204" pitchFamily="18" charset="0"/>
              </a:rPr>
              <a:t>How compelling was each topic?</a:t>
            </a:r>
            <a:endParaRPr lang="en-US" sz="1800"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7182297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2159" y="1447800"/>
            <a:ext cx="7772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400" kern="1200" dirty="0" smtClean="0">
                <a:solidFill>
                  <a:prstClr val="black"/>
                </a:solidFill>
                <a:latin typeface="Cambria" panose="02040503050406030204" pitchFamily="18" charset="0"/>
              </a:rPr>
              <a:t>“I </a:t>
            </a:r>
            <a:r>
              <a:rPr lang="en-US" sz="2400" kern="1200" dirty="0">
                <a:solidFill>
                  <a:prstClr val="black"/>
                </a:solidFill>
                <a:latin typeface="Cambria" panose="02040503050406030204" pitchFamily="18" charset="0"/>
              </a:rPr>
              <a:t>think that participating in the </a:t>
            </a:r>
            <a:r>
              <a:rPr lang="en-US" sz="2400" kern="1200" dirty="0" err="1">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 program will help me to better support my </a:t>
            </a:r>
            <a:r>
              <a:rPr lang="en-US" sz="2400" kern="1200" dirty="0" smtClean="0">
                <a:solidFill>
                  <a:prstClr val="black"/>
                </a:solidFill>
                <a:latin typeface="Cambria" panose="02040503050406030204" pitchFamily="18" charset="0"/>
              </a:rPr>
              <a:t>students.”</a:t>
            </a:r>
            <a:endParaRPr lang="en-US" sz="2400" kern="1200" dirty="0">
              <a:solidFill>
                <a:prstClr val="black"/>
              </a:solidFill>
              <a:latin typeface="Cambria" panose="02040503050406030204" pitchFamily="18"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9" y="2283558"/>
            <a:ext cx="9037641" cy="39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82559" y="1295400"/>
            <a:ext cx="87630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err="1" smtClean="0">
                <a:solidFill>
                  <a:prstClr val="black"/>
                </a:solidFill>
                <a:latin typeface="Cambria"/>
                <a:cs typeface="Cambria"/>
              </a:rPr>
              <a:t>MyCS</a:t>
            </a:r>
            <a:endParaRPr lang="en-US" sz="3600" b="1" i="1" kern="1200" dirty="0">
              <a:solidFill>
                <a:srgbClr val="008000"/>
              </a:solidFill>
              <a:latin typeface="Cambria"/>
              <a:cs typeface="Cambria"/>
            </a:endParaRPr>
          </a:p>
        </p:txBody>
      </p:sp>
      <p:sp>
        <p:nvSpPr>
          <p:cNvPr id="2" name="Rectangle 1"/>
          <p:cNvSpPr/>
          <p:nvPr/>
        </p:nvSpPr>
        <p:spPr>
          <a:xfrm>
            <a:off x="3573378" y="2959768"/>
            <a:ext cx="2045369" cy="3288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1242630" y="5092996"/>
            <a:ext cx="1515479"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strongly agree</a:t>
            </a:r>
            <a:endParaRPr lang="en-US" sz="1800" kern="1200" dirty="0">
              <a:solidFill>
                <a:prstClr val="black"/>
              </a:solidFill>
              <a:latin typeface="Calibri"/>
            </a:endParaRPr>
          </a:p>
        </p:txBody>
      </p:sp>
      <p:sp>
        <p:nvSpPr>
          <p:cNvPr id="8" name="Rectangle 7"/>
          <p:cNvSpPr/>
          <p:nvPr/>
        </p:nvSpPr>
        <p:spPr>
          <a:xfrm>
            <a:off x="626640" y="4304863"/>
            <a:ext cx="712246"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agree</a:t>
            </a:r>
            <a:endParaRPr lang="en-US" sz="1800" kern="1200" dirty="0">
              <a:solidFill>
                <a:prstClr val="black"/>
              </a:solidFill>
              <a:latin typeface="Calibri"/>
            </a:endParaRPr>
          </a:p>
        </p:txBody>
      </p:sp>
      <p:sp>
        <p:nvSpPr>
          <p:cNvPr id="10" name="Rectangle 9"/>
          <p:cNvSpPr/>
          <p:nvPr/>
        </p:nvSpPr>
        <p:spPr>
          <a:xfrm>
            <a:off x="254074" y="2798059"/>
            <a:ext cx="859594"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neutral</a:t>
            </a:r>
            <a:endParaRPr lang="en-US" sz="1800" kern="1200" dirty="0">
              <a:solidFill>
                <a:prstClr val="black"/>
              </a:solidFill>
              <a:latin typeface="Calibri"/>
            </a:endParaRPr>
          </a:p>
        </p:txBody>
      </p:sp>
      <p:sp>
        <p:nvSpPr>
          <p:cNvPr id="11" name="Rectangle 10"/>
          <p:cNvSpPr/>
          <p:nvPr/>
        </p:nvSpPr>
        <p:spPr>
          <a:xfrm>
            <a:off x="116458" y="2359250"/>
            <a:ext cx="976742" cy="369332"/>
          </a:xfrm>
          <a:prstGeom prst="rect">
            <a:avLst/>
          </a:prstGeom>
          <a:noFill/>
        </p:spPr>
        <p:txBody>
          <a:bodyPr wrap="none">
            <a:spAutoFit/>
          </a:bodyPr>
          <a:lstStyle/>
          <a:p>
            <a:pPr defTabSz="457200"/>
            <a:r>
              <a:rPr lang="en-US" sz="1800" kern="1200" dirty="0" smtClean="0">
                <a:solidFill>
                  <a:prstClr val="black"/>
                </a:solidFill>
                <a:latin typeface="Calibri"/>
              </a:rPr>
              <a:t>disagree</a:t>
            </a:r>
            <a:endParaRPr lang="en-US" sz="1800" kern="1200" dirty="0">
              <a:solidFill>
                <a:prstClr val="black"/>
              </a:solidFill>
              <a:latin typeface="Calibri"/>
            </a:endParaRPr>
          </a:p>
        </p:txBody>
      </p:sp>
      <p:cxnSp>
        <p:nvCxnSpPr>
          <p:cNvPr id="5" name="Straight Connector 4"/>
          <p:cNvCxnSpPr>
            <a:endCxn id="10" idx="3"/>
          </p:cNvCxnSpPr>
          <p:nvPr/>
        </p:nvCxnSpPr>
        <p:spPr>
          <a:xfrm flipH="1" flipV="1">
            <a:off x="1113668" y="2982725"/>
            <a:ext cx="450437" cy="184666"/>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1" idx="3"/>
          </p:cNvCxnSpPr>
          <p:nvPr/>
        </p:nvCxnSpPr>
        <p:spPr>
          <a:xfrm flipH="1" flipV="1">
            <a:off x="1093200" y="2543916"/>
            <a:ext cx="767690" cy="531142"/>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25566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24149" y="1576136"/>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have a personal interest in the field of computing.”</a:t>
            </a:r>
            <a:endParaRPr lang="en-US" sz="2400" kern="1200" dirty="0">
              <a:solidFill>
                <a:prstClr val="black"/>
              </a:solidFill>
              <a:latin typeface="Cambria" panose="02040503050406030204" pitchFamily="18" charset="0"/>
            </a:endParaRPr>
          </a:p>
        </p:txBody>
      </p:sp>
      <p:sp>
        <p:nvSpPr>
          <p:cNvPr id="8" name="Rectangle 7"/>
          <p:cNvSpPr/>
          <p:nvPr/>
        </p:nvSpPr>
        <p:spPr>
          <a:xfrm>
            <a:off x="182559" y="83820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 y="38100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38" y="37719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734471" y="4612112"/>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feel confident about my ability to accomplish my goals with </a:t>
            </a:r>
            <a:r>
              <a:rPr lang="en-US" sz="2400" kern="1200" dirty="0" err="1" smtClean="0">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a:t>
            </a:r>
            <a:r>
              <a:rPr lang="en-US" sz="2400" kern="1200" dirty="0" smtClean="0">
                <a:solidFill>
                  <a:prstClr val="black"/>
                </a:solidFill>
                <a:latin typeface="Cambria" panose="02040503050406030204" pitchFamily="18" charset="0"/>
              </a:rPr>
              <a:t>”</a:t>
            </a:r>
            <a:endParaRPr lang="en-US" sz="2400" kern="1200" dirty="0">
              <a:solidFill>
                <a:prstClr val="black"/>
              </a:solidFill>
              <a:latin typeface="Cambria" panose="02040503050406030204" pitchFamily="18" charset="0"/>
            </a:endParaRPr>
          </a:p>
        </p:txBody>
      </p:sp>
      <p:sp>
        <p:nvSpPr>
          <p:cNvPr id="15" name="Rectangle 14"/>
          <p:cNvSpPr/>
          <p:nvPr/>
        </p:nvSpPr>
        <p:spPr>
          <a:xfrm>
            <a:off x="192881" y="375285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extBox 10"/>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self-efficacy</a:t>
            </a:r>
            <a:endParaRPr lang="en-US" sz="3600" b="1" i="1" kern="1200" dirty="0">
              <a:solidFill>
                <a:srgbClr val="008000"/>
              </a:solidFill>
              <a:latin typeface="Cambria"/>
              <a:cs typeface="Cambria"/>
            </a:endParaRPr>
          </a:p>
        </p:txBody>
      </p:sp>
    </p:spTree>
    <p:extLst>
      <p:ext uri="{BB962C8B-B14F-4D97-AF65-F5344CB8AC3E}">
        <p14:creationId xmlns:p14="http://schemas.microsoft.com/office/powerpoint/2010/main" val="6269434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3446" y="3850104"/>
            <a:ext cx="7940842" cy="27432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Rectangle 7"/>
          <p:cNvSpPr/>
          <p:nvPr/>
        </p:nvSpPr>
        <p:spPr>
          <a:xfrm>
            <a:off x="114300"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737" y="4225196"/>
            <a:ext cx="2050852"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445251" y="4013530"/>
            <a:ext cx="469504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“Students </a:t>
            </a:r>
            <a:r>
              <a:rPr lang="en-US" sz="2000" kern="1200" dirty="0">
                <a:solidFill>
                  <a:prstClr val="black"/>
                </a:solidFill>
                <a:latin typeface="Cambria" panose="02040503050406030204" pitchFamily="18" charset="0"/>
              </a:rPr>
              <a:t>learn best through project-based curricula that encourages them to be </a:t>
            </a:r>
            <a:r>
              <a:rPr lang="en-US" sz="2000" kern="1200" dirty="0" smtClean="0">
                <a:solidFill>
                  <a:prstClr val="black"/>
                </a:solidFill>
                <a:latin typeface="Cambria" panose="02040503050406030204" pitchFamily="18" charset="0"/>
              </a:rPr>
              <a:t>creative and self-expressive.”</a:t>
            </a:r>
            <a:endParaRPr lang="en-US" sz="2000" kern="1200" dirty="0">
              <a:solidFill>
                <a:prstClr val="black"/>
              </a:solidFill>
              <a:latin typeface="Cambria" panose="02040503050406030204" pitchFamily="18" charset="0"/>
            </a:endParaRPr>
          </a:p>
        </p:txBody>
      </p:sp>
      <p:sp>
        <p:nvSpPr>
          <p:cNvPr id="16" name="Rectangle 15"/>
          <p:cNvSpPr/>
          <p:nvPr/>
        </p:nvSpPr>
        <p:spPr>
          <a:xfrm>
            <a:off x="-78212"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Rectangle 19"/>
          <p:cNvSpPr/>
          <p:nvPr/>
        </p:nvSpPr>
        <p:spPr>
          <a:xfrm>
            <a:off x="4409647"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73" y="1196829"/>
            <a:ext cx="2073077" cy="204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184895" y="1369695"/>
            <a:ext cx="2278059" cy="1695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“I prefer to work on collaborative projects.”</a:t>
            </a:r>
            <a:endParaRPr lang="en-US" sz="2000" kern="1200" dirty="0">
              <a:solidFill>
                <a:prstClr val="black"/>
              </a:solidFill>
              <a:latin typeface="Cambria" panose="02040503050406030204" pitchFamily="18" charset="0"/>
            </a:endParaRPr>
          </a:p>
        </p:txBody>
      </p:sp>
      <p:sp>
        <p:nvSpPr>
          <p:cNvPr id="29" name="Rectangle 28"/>
          <p:cNvSpPr/>
          <p:nvPr/>
        </p:nvSpPr>
        <p:spPr>
          <a:xfrm>
            <a:off x="4602159"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Rectangle 29"/>
          <p:cNvSpPr/>
          <p:nvPr/>
        </p:nvSpPr>
        <p:spPr>
          <a:xfrm>
            <a:off x="6644312" y="1341120"/>
            <a:ext cx="2278059"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a:solidFill>
                  <a:prstClr val="black"/>
                </a:solidFill>
                <a:latin typeface="Cambria" panose="02040503050406030204" pitchFamily="18" charset="0"/>
              </a:rPr>
              <a:t>“I enjoy teaching others about scientific and technological topics</a:t>
            </a:r>
            <a:r>
              <a:rPr lang="en-US" sz="2000" kern="1200" dirty="0" smtClean="0">
                <a:solidFill>
                  <a:prstClr val="black"/>
                </a:solidFill>
                <a:latin typeface="Cambria" panose="02040503050406030204" pitchFamily="18" charset="0"/>
              </a:rPr>
              <a:t>.”</a:t>
            </a:r>
            <a:endParaRPr lang="en-US" sz="2000" kern="1200" dirty="0">
              <a:solidFill>
                <a:prstClr val="black"/>
              </a:solidFill>
              <a:latin typeface="Cambria" panose="02040503050406030204" pitchFamily="18" charset="0"/>
            </a:endParaRPr>
          </a:p>
        </p:txBody>
      </p:sp>
      <p:sp>
        <p:nvSpPr>
          <p:cNvPr id="15" name="TextBox 14"/>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professional identity</a:t>
            </a:r>
            <a:endParaRPr lang="en-US" sz="3600" b="1" i="1" kern="1200" dirty="0">
              <a:solidFill>
                <a:srgbClr val="008000"/>
              </a:solidFill>
              <a:latin typeface="Cambria"/>
              <a:cs typeface="Cambria"/>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752" y="1242060"/>
            <a:ext cx="1981200" cy="1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354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2178" y="3581400"/>
            <a:ext cx="5795821" cy="454748"/>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1062179" y="1889407"/>
            <a:ext cx="7102366" cy="3831818"/>
          </a:xfrm>
          <a:prstGeom prst="rect">
            <a:avLst/>
          </a:prstGeom>
        </p:spPr>
        <p:txBody>
          <a:bodyPr wrap="square">
            <a:spAutoFit/>
          </a:bodyPr>
          <a:lstStyle/>
          <a:p>
            <a:pPr defTabSz="457200"/>
            <a:r>
              <a:rPr lang="en-US" sz="2700" kern="1200" dirty="0" smtClean="0">
                <a:solidFill>
                  <a:prstClr val="black"/>
                </a:solidFill>
                <a:latin typeface="Cambria"/>
                <a:cs typeface="Cambria"/>
              </a:rPr>
              <a:t>Unify </a:t>
            </a:r>
            <a:r>
              <a:rPr lang="en-US" sz="2700" kern="1200" dirty="0">
                <a:solidFill>
                  <a:prstClr val="black"/>
                </a:solidFill>
                <a:latin typeface="Cambria"/>
                <a:cs typeface="Cambria"/>
              </a:rPr>
              <a:t>the curriculum + </a:t>
            </a:r>
            <a:r>
              <a:rPr lang="en-US" sz="2700" i="1" kern="1200" dirty="0">
                <a:solidFill>
                  <a:prstClr val="black"/>
                </a:solidFill>
                <a:latin typeface="Cambria"/>
                <a:cs typeface="Cambria"/>
              </a:rPr>
              <a:t>support our </a:t>
            </a:r>
            <a:r>
              <a:rPr lang="en-US" sz="2700" i="1" kern="1200" dirty="0" smtClean="0">
                <a:solidFill>
                  <a:prstClr val="black"/>
                </a:solidFill>
                <a:latin typeface="Cambria"/>
                <a:cs typeface="Cambria"/>
              </a:rPr>
              <a:t>teachers</a:t>
            </a:r>
          </a:p>
          <a:p>
            <a:pPr defTabSz="457200"/>
            <a:endParaRPr lang="en-US" sz="2700" i="1" kern="1200" dirty="0">
              <a:solidFill>
                <a:prstClr val="black"/>
              </a:solidFill>
              <a:latin typeface="Cambria"/>
              <a:cs typeface="Cambria"/>
            </a:endParaRPr>
          </a:p>
          <a:p>
            <a:pPr defTabSz="457200"/>
            <a:r>
              <a:rPr lang="en-US" sz="2700" kern="1200" dirty="0">
                <a:solidFill>
                  <a:prstClr val="black"/>
                </a:solidFill>
                <a:latin typeface="Cambria"/>
                <a:cs typeface="Cambria"/>
              </a:rPr>
              <a:t>O</a:t>
            </a:r>
            <a:r>
              <a:rPr lang="en-US" sz="2700" kern="1200" dirty="0" smtClean="0">
                <a:solidFill>
                  <a:prstClr val="black"/>
                </a:solidFill>
                <a:latin typeface="Cambria"/>
                <a:cs typeface="Cambria"/>
              </a:rPr>
              <a:t>ffered as modules in existing classes</a:t>
            </a:r>
          </a:p>
          <a:p>
            <a:pPr defTabSz="457200"/>
            <a:r>
              <a:rPr lang="en-US" sz="2700" kern="1200" dirty="0">
                <a:solidFill>
                  <a:prstClr val="black"/>
                </a:solidFill>
                <a:latin typeface="Cambria"/>
                <a:cs typeface="Cambria"/>
              </a:rPr>
              <a:t/>
            </a:r>
            <a:br>
              <a:rPr lang="en-US" sz="2700" kern="1200" dirty="0">
                <a:solidFill>
                  <a:prstClr val="black"/>
                </a:solidFill>
                <a:latin typeface="Cambria"/>
                <a:cs typeface="Cambria"/>
              </a:rPr>
            </a:br>
            <a:r>
              <a:rPr lang="en-US" sz="2700" b="1" kern="1200" dirty="0" smtClean="0">
                <a:solidFill>
                  <a:prstClr val="black"/>
                </a:solidFill>
                <a:latin typeface="Cambria"/>
                <a:cs typeface="Cambria"/>
              </a:rPr>
              <a:t>Pathway through the "creator gap":   </a:t>
            </a:r>
          </a:p>
          <a:p>
            <a:pPr defTabSz="457200"/>
            <a:endParaRPr lang="en-US" sz="2700" b="1" kern="1200" dirty="0">
              <a:solidFill>
                <a:prstClr val="black"/>
              </a:solidFill>
              <a:latin typeface="Cambria"/>
              <a:cs typeface="Cambria"/>
            </a:endParaRPr>
          </a:p>
          <a:p>
            <a:pPr algn="ctr" defTabSz="457200"/>
            <a:r>
              <a:rPr lang="en-US" sz="2700" b="1" kern="1200" dirty="0" smtClean="0">
                <a:solidFill>
                  <a:prstClr val="black"/>
                </a:solidFill>
                <a:latin typeface="Cambria"/>
                <a:cs typeface="Cambria"/>
              </a:rPr>
              <a:t> from  </a:t>
            </a:r>
            <a:r>
              <a:rPr lang="en-US" sz="2700" b="1" i="1" kern="1200" dirty="0" smtClean="0">
                <a:solidFill>
                  <a:srgbClr val="0000FF"/>
                </a:solidFill>
                <a:latin typeface="Calibri"/>
                <a:cs typeface="Calibri"/>
              </a:rPr>
              <a:t>PLAY</a:t>
            </a:r>
            <a:r>
              <a:rPr lang="en-US" sz="2700" b="1" kern="1200" dirty="0" smtClean="0">
                <a:solidFill>
                  <a:srgbClr val="0000FF"/>
                </a:solidFill>
                <a:latin typeface="Calibri"/>
                <a:cs typeface="Calibri"/>
              </a:rPr>
              <a:t> </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i="1" kern="1200" dirty="0" smtClean="0">
                <a:solidFill>
                  <a:srgbClr val="0000FF"/>
                </a:solidFill>
                <a:latin typeface="Calibri"/>
                <a:cs typeface="Calibri"/>
              </a:rPr>
              <a:t>PAUSE</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i="1" kern="1200" dirty="0" smtClean="0">
                <a:solidFill>
                  <a:srgbClr val="0000FF"/>
                </a:solidFill>
                <a:latin typeface="Calibri"/>
                <a:cs typeface="Calibri"/>
              </a:rPr>
              <a:t>POINT </a:t>
            </a:r>
            <a:endParaRPr lang="en-US" sz="2700" b="1" i="1" kern="1200" dirty="0">
              <a:solidFill>
                <a:srgbClr val="0000FF"/>
              </a:solidFill>
              <a:latin typeface="Calibri"/>
              <a:cs typeface="Calibri"/>
            </a:endParaRPr>
          </a:p>
          <a:p>
            <a:pPr defTabSz="457200"/>
            <a:endParaRPr lang="en-US" sz="2700" b="1" kern="1200" dirty="0" smtClean="0">
              <a:solidFill>
                <a:srgbClr val="0000FF"/>
              </a:solidFill>
              <a:latin typeface="Calibri"/>
              <a:cs typeface="Calibri"/>
            </a:endParaRPr>
          </a:p>
          <a:p>
            <a:pPr defTabSz="457200"/>
            <a:r>
              <a:rPr lang="en-US" sz="2700" kern="1200" dirty="0">
                <a:solidFill>
                  <a:prstClr val="black"/>
                </a:solidFill>
                <a:latin typeface="Cambria"/>
                <a:cs typeface="Cambria"/>
              </a:rPr>
              <a:t>P</a:t>
            </a:r>
            <a:r>
              <a:rPr lang="en-US" sz="2700" kern="1200" dirty="0" smtClean="0">
                <a:solidFill>
                  <a:prstClr val="black"/>
                </a:solidFill>
                <a:latin typeface="Cambria"/>
                <a:cs typeface="Cambria"/>
              </a:rPr>
              <a:t>artner geography:   </a:t>
            </a:r>
            <a:r>
              <a:rPr lang="en-US" sz="2700" i="1" kern="1200" dirty="0" smtClean="0">
                <a:solidFill>
                  <a:prstClr val="black"/>
                </a:solidFill>
                <a:latin typeface="Cambria"/>
                <a:cs typeface="Cambria"/>
              </a:rPr>
              <a:t>Kauai</a:t>
            </a:r>
            <a:r>
              <a:rPr lang="en-US" sz="2700" kern="1200" dirty="0">
                <a:solidFill>
                  <a:prstClr val="black"/>
                </a:solidFill>
                <a:latin typeface="Cambria"/>
                <a:cs typeface="Cambria"/>
              </a:rPr>
              <a:t>,</a:t>
            </a:r>
            <a:r>
              <a:rPr lang="en-US" sz="2700" kern="1200" dirty="0" smtClean="0">
                <a:solidFill>
                  <a:prstClr val="black"/>
                </a:solidFill>
                <a:latin typeface="Cambria"/>
                <a:cs typeface="Cambria"/>
              </a:rPr>
              <a:t> </a:t>
            </a:r>
            <a:r>
              <a:rPr lang="en-US" sz="2700" i="1" kern="1200" dirty="0">
                <a:solidFill>
                  <a:prstClr val="black"/>
                </a:solidFill>
                <a:latin typeface="Cambria"/>
                <a:cs typeface="Cambria"/>
              </a:rPr>
              <a:t>Pomona</a:t>
            </a:r>
            <a:r>
              <a:rPr lang="en-US" sz="2700" kern="1200" dirty="0">
                <a:solidFill>
                  <a:prstClr val="black"/>
                </a:solidFill>
                <a:latin typeface="Cambria"/>
                <a:cs typeface="Cambria"/>
              </a:rPr>
              <a:t>, …</a:t>
            </a:r>
          </a:p>
        </p:txBody>
      </p:sp>
      <p:sp>
        <p:nvSpPr>
          <p:cNvPr id="10" name="TextBox 9"/>
          <p:cNvSpPr txBox="1"/>
          <p:nvPr/>
        </p:nvSpPr>
        <p:spPr>
          <a:xfrm>
            <a:off x="207507" y="226855"/>
            <a:ext cx="8666571" cy="646331"/>
          </a:xfrm>
          <a:prstGeom prst="rect">
            <a:avLst/>
          </a:prstGeom>
          <a:solidFill>
            <a:schemeClr val="bg1"/>
          </a:solidFill>
        </p:spPr>
        <p:txBody>
          <a:bodyPr wrap="square" rtlCol="0">
            <a:spAutoFit/>
          </a:bodyPr>
          <a:lstStyle/>
          <a:p>
            <a:pPr defTabSz="457200"/>
            <a:r>
              <a:rPr lang="en-US" sz="3600" kern="1200" dirty="0" err="1" smtClean="0">
                <a:solidFill>
                  <a:prstClr val="black"/>
                </a:solidFill>
                <a:latin typeface="Cambria"/>
                <a:cs typeface="Cambria"/>
              </a:rPr>
              <a:t>MyCS</a:t>
            </a:r>
            <a:r>
              <a:rPr lang="en-US" sz="3600" kern="1200" dirty="0" smtClean="0">
                <a:solidFill>
                  <a:prstClr val="black"/>
                </a:solidFill>
                <a:latin typeface="Cambria"/>
                <a:cs typeface="Cambria"/>
              </a:rPr>
              <a:t> MOOC</a:t>
            </a:r>
            <a:endParaRPr lang="en-US" sz="3600" b="1" i="1" kern="1200" dirty="0">
              <a:solidFill>
                <a:srgbClr val="008000"/>
              </a:solidFill>
              <a:latin typeface="Cambria"/>
              <a:cs typeface="Cambria"/>
            </a:endParaRPr>
          </a:p>
        </p:txBody>
      </p:sp>
      <p:sp>
        <p:nvSpPr>
          <p:cNvPr id="11" name="Rectangle 10"/>
          <p:cNvSpPr/>
          <p:nvPr/>
        </p:nvSpPr>
        <p:spPr>
          <a:xfrm>
            <a:off x="3119739" y="415444"/>
            <a:ext cx="3552844" cy="400110"/>
          </a:xfrm>
          <a:prstGeom prst="rect">
            <a:avLst/>
          </a:prstGeom>
        </p:spPr>
        <p:txBody>
          <a:bodyPr wrap="square">
            <a:spAutoFit/>
          </a:bodyPr>
          <a:lstStyle/>
          <a:p>
            <a:pPr defTabSz="457200"/>
            <a:r>
              <a:rPr lang="en-US" sz="2000" kern="1200" dirty="0" smtClean="0">
                <a:solidFill>
                  <a:prstClr val="black"/>
                </a:solidFill>
                <a:latin typeface="Cambria"/>
                <a:cs typeface="Cambria"/>
              </a:rPr>
              <a:t>i.e., textbook+</a:t>
            </a:r>
            <a:endParaRPr lang="en-US" sz="2000" kern="1200" dirty="0">
              <a:solidFill>
                <a:prstClr val="black"/>
              </a:solidFill>
              <a:latin typeface="Cambria"/>
              <a:cs typeface="Cambria"/>
            </a:endParaRPr>
          </a:p>
        </p:txBody>
      </p:sp>
    </p:spTree>
    <p:extLst>
      <p:ext uri="{BB962C8B-B14F-4D97-AF65-F5344CB8AC3E}">
        <p14:creationId xmlns:p14="http://schemas.microsoft.com/office/powerpoint/2010/main" val="19613059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313" t="11185" r="22498" b="4925"/>
          <a:stretch/>
        </p:blipFill>
        <p:spPr bwMode="auto">
          <a:xfrm>
            <a:off x="2915752" y="228600"/>
            <a:ext cx="6148868" cy="651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Explanations</a:t>
            </a:r>
            <a:r>
              <a:rPr lang="en-US" sz="2100" kern="1200" dirty="0" smtClean="0">
                <a:solidFill>
                  <a:prstClr val="black"/>
                </a:solidFill>
                <a:latin typeface="Cambria" panose="02040503050406030204" pitchFamily="18" charset="0"/>
              </a:rPr>
              <a:t> / 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33550284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a:t>
            </a:r>
            <a:r>
              <a:rPr lang="en-US" sz="2100" b="1" kern="1200" dirty="0" smtClean="0">
                <a:solidFill>
                  <a:srgbClr val="0000FF"/>
                </a:solidFill>
                <a:latin typeface="Cambria" panose="02040503050406030204" pitchFamily="18" charset="0"/>
              </a:rPr>
              <a:t>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AgentZhivago.png"/>
          <p:cNvPicPr>
            <a:picLocks noChangeAspect="1"/>
          </p:cNvPicPr>
          <p:nvPr/>
        </p:nvPicPr>
        <p:blipFill rotWithShape="1">
          <a:blip r:embed="rId3">
            <a:extLst>
              <a:ext uri="{28A0092B-C50C-407E-A947-70E740481C1C}">
                <a14:useLocalDpi xmlns:a14="http://schemas.microsoft.com/office/drawing/2010/main" val="0"/>
              </a:ext>
            </a:extLst>
          </a:blip>
          <a:srcRect l="26938" r="17150"/>
          <a:stretch/>
        </p:blipFill>
        <p:spPr>
          <a:xfrm>
            <a:off x="3112810" y="479513"/>
            <a:ext cx="5443097" cy="5137176"/>
          </a:xfrm>
          <a:prstGeom prst="rect">
            <a:avLst/>
          </a:prstGeom>
        </p:spPr>
      </p:pic>
    </p:spTree>
    <p:extLst>
      <p:ext uri="{BB962C8B-B14F-4D97-AF65-F5344CB8AC3E}">
        <p14:creationId xmlns:p14="http://schemas.microsoft.com/office/powerpoint/2010/main" val="11655715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illustrations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Instructions</a:t>
            </a:r>
            <a:r>
              <a:rPr lang="en-US" sz="2100" kern="1200" dirty="0" smtClean="0">
                <a:solidFill>
                  <a:srgbClr val="0000FF"/>
                </a:solidFill>
                <a:latin typeface="Cambria" panose="02040503050406030204" pitchFamily="18" charset="0"/>
              </a:rPr>
              <a:t>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LegoActivity.png"/>
          <p:cNvPicPr>
            <a:picLocks noChangeAspect="1"/>
          </p:cNvPicPr>
          <p:nvPr/>
        </p:nvPicPr>
        <p:blipFill rotWithShape="1">
          <a:blip r:embed="rId3">
            <a:extLst>
              <a:ext uri="{28A0092B-C50C-407E-A947-70E740481C1C}">
                <a14:useLocalDpi xmlns:a14="http://schemas.microsoft.com/office/drawing/2010/main" val="0"/>
              </a:ext>
            </a:extLst>
          </a:blip>
          <a:srcRect l="29813" r="18707"/>
          <a:stretch/>
        </p:blipFill>
        <p:spPr>
          <a:xfrm>
            <a:off x="2915752" y="635856"/>
            <a:ext cx="5654010" cy="5550166"/>
          </a:xfrm>
          <a:prstGeom prst="rect">
            <a:avLst/>
          </a:prstGeom>
        </p:spPr>
      </p:pic>
    </p:spTree>
    <p:extLst>
      <p:ext uri="{BB962C8B-B14F-4D97-AF65-F5344CB8AC3E}">
        <p14:creationId xmlns:p14="http://schemas.microsoft.com/office/powerpoint/2010/main" val="157200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0375" y="902368"/>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Rounded Rectangle 16"/>
          <p:cNvSpPr/>
          <p:nvPr/>
        </p:nvSpPr>
        <p:spPr>
          <a:xfrm>
            <a:off x="460375" y="502545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112129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it's </a:t>
            </a:r>
            <a:r>
              <a:rPr lang="en-US" sz="1800" b="1" i="1" kern="1200" dirty="0" smtClean="0">
                <a:solidFill>
                  <a:prstClr val="black"/>
                </a:solidFill>
                <a:latin typeface="Cambria" panose="02040503050406030204" pitchFamily="18" charset="0"/>
              </a:rPr>
              <a:t>sold</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pic>
        <p:nvPicPr>
          <p:cNvPr id="1026" name="Picture 2" descr="http://edudemic.com/wp-content/uploads/2012/12/edx-logo.jp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2775" y="5388048"/>
            <a:ext cx="1756799" cy="1170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2.wp.com/www.formationenligne.ca/wp-content/uploads/2011/04/aws-logo.jpg?resize=560%2C3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4186" y="5077816"/>
            <a:ext cx="3390582" cy="19072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476" y="5206752"/>
            <a:ext cx="2667000" cy="714375"/>
          </a:xfrm>
          <a:prstGeom prst="rect">
            <a:avLst/>
          </a:prstGeom>
        </p:spPr>
      </p:pic>
    </p:spTree>
    <p:extLst>
      <p:ext uri="{BB962C8B-B14F-4D97-AF65-F5344CB8AC3E}">
        <p14:creationId xmlns:p14="http://schemas.microsoft.com/office/powerpoint/2010/main" val="21581245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75614" y="2743264"/>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291243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 </a:t>
            </a:r>
            <a:r>
              <a:rPr lang="en-US" sz="1800" b="1" i="1" kern="1200" dirty="0" smtClean="0">
                <a:solidFill>
                  <a:prstClr val="black"/>
                </a:solidFill>
                <a:latin typeface="Cambria" panose="02040503050406030204" pitchFamily="18" charset="0"/>
              </a:rPr>
              <a:t>feels</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sp>
        <p:nvSpPr>
          <p:cNvPr id="14" name="Rounded Rectangle 13"/>
          <p:cNvSpPr/>
          <p:nvPr/>
        </p:nvSpPr>
        <p:spPr>
          <a:xfrm>
            <a:off x="526297" y="102917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18" name="Picture 2" descr="http://edudemic.com/wp-content/uploads/2012/12/edx-logo.jp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2775" y="1049649"/>
            <a:ext cx="1756799" cy="11702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2.wp.com/www.formationenligne.ca/wp-content/uploads/2011/04/aws-logo.jpg?resize=560%2C3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3327" y="751192"/>
            <a:ext cx="3390582" cy="19072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5188" y="1781505"/>
            <a:ext cx="2667000" cy="714375"/>
          </a:xfrm>
          <a:prstGeom prst="rect">
            <a:avLst/>
          </a:prstGeom>
        </p:spPr>
      </p:pic>
    </p:spTree>
    <p:extLst>
      <p:ext uri="{BB962C8B-B14F-4D97-AF65-F5344CB8AC3E}">
        <p14:creationId xmlns:p14="http://schemas.microsoft.com/office/powerpoint/2010/main" val="2322068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p:nvPr/>
        </p:nvSpPr>
        <p:spPr>
          <a:xfrm>
            <a:off x="857249" y="4458625"/>
            <a:ext cx="7421325" cy="1546500"/>
          </a:xfrm>
          <a:prstGeom prst="roundRect">
            <a:avLst>
              <a:gd name="adj" fmla="val 16667"/>
            </a:avLst>
          </a:prstGeom>
          <a:solidFill>
            <a:srgbClr val="D9EAD3"/>
          </a:solidFill>
          <a:ln>
            <a:noFill/>
          </a:ln>
        </p:spPr>
        <p:txBody>
          <a:bodyPr lIns="91425" tIns="91425" rIns="91425" bIns="91425" anchor="ctr" anchorCtr="0">
            <a:noAutofit/>
          </a:bodyPr>
          <a:lstStyle/>
          <a:p>
            <a:pPr lvl="0" rtl="0">
              <a:spcBef>
                <a:spcPts val="0"/>
              </a:spcBef>
              <a:buNone/>
            </a:pPr>
            <a:endParaRPr/>
          </a:p>
        </p:txBody>
      </p:sp>
      <p:sp>
        <p:nvSpPr>
          <p:cNvPr id="152" name="Shape 152"/>
          <p:cNvSpPr/>
          <p:nvPr/>
        </p:nvSpPr>
        <p:spPr>
          <a:xfrm>
            <a:off x="857249" y="1610675"/>
            <a:ext cx="7421325" cy="2173199"/>
          </a:xfrm>
          <a:prstGeom prst="roundRect">
            <a:avLst>
              <a:gd name="adj" fmla="val 16667"/>
            </a:avLst>
          </a:prstGeom>
          <a:solidFill>
            <a:srgbClr val="F4CCCC"/>
          </a:solidFill>
          <a:ln>
            <a:noFill/>
          </a:ln>
        </p:spPr>
        <p:txBody>
          <a:bodyPr lIns="91425" tIns="91425" rIns="91425" bIns="91425" anchor="ctr" anchorCtr="0">
            <a:noAutofit/>
          </a:bodyPr>
          <a:lstStyle/>
          <a:p>
            <a:pPr>
              <a:spcBef>
                <a:spcPts val="0"/>
              </a:spcBef>
              <a:buNone/>
            </a:pPr>
            <a:endParaRPr/>
          </a:p>
        </p:txBody>
      </p:sp>
      <p:sp>
        <p:nvSpPr>
          <p:cNvPr id="153" name="Shape 153"/>
          <p:cNvSpPr txBox="1"/>
          <p:nvPr/>
        </p:nvSpPr>
        <p:spPr>
          <a:xfrm>
            <a:off x="936589" y="1443303"/>
            <a:ext cx="7204200" cy="4561822"/>
          </a:xfrm>
          <a:prstGeom prst="rect">
            <a:avLst/>
          </a:prstGeom>
          <a:noFill/>
        </p:spPr>
        <p:txBody>
          <a:bodyPr lIns="91425" tIns="91425" rIns="91425" bIns="91425" anchor="t" anchorCtr="0">
            <a:noAutofit/>
          </a:bodyPr>
          <a:lstStyle/>
          <a:p>
            <a:pPr lvl="0" algn="ctr" rtl="0">
              <a:lnSpc>
                <a:spcPct val="150000"/>
              </a:lnSpc>
              <a:spcBef>
                <a:spcPts val="0"/>
              </a:spcBef>
              <a:buNone/>
            </a:pPr>
            <a:r>
              <a:rPr lang="en" sz="3200" dirty="0">
                <a:latin typeface="Droid Serif"/>
                <a:ea typeface="Droid Serif"/>
                <a:cs typeface="Droid Serif"/>
                <a:sym typeface="Droid Serif"/>
              </a:rPr>
              <a:t>To </a:t>
            </a:r>
            <a:r>
              <a:rPr lang="en" sz="3200" dirty="0" smtClean="0">
                <a:latin typeface="Droid Serif"/>
                <a:ea typeface="Droid Serif"/>
                <a:cs typeface="Droid Serif"/>
                <a:sym typeface="Droid Serif"/>
              </a:rPr>
              <a:t>work with </a:t>
            </a:r>
            <a:r>
              <a:rPr lang="en" sz="3200" dirty="0">
                <a:latin typeface="Droid Serif"/>
                <a:ea typeface="Droid Serif"/>
                <a:cs typeface="Droid Serif"/>
                <a:sym typeface="Droid Serif"/>
              </a:rPr>
              <a:t>data, </a:t>
            </a:r>
            <a:r>
              <a:rPr lang="en" sz="3200" dirty="0" smtClean="0">
                <a:latin typeface="Droid Serif"/>
                <a:ea typeface="Droid Serif"/>
                <a:cs typeface="Droid Serif"/>
                <a:sym typeface="Droid Serif"/>
              </a:rPr>
              <a:t>it is </a:t>
            </a:r>
            <a:r>
              <a:rPr lang="en" sz="3200" b="1" u="sng" dirty="0" smtClean="0">
                <a:latin typeface="Droid Serif"/>
                <a:ea typeface="Droid Serif"/>
                <a:cs typeface="Droid Serif"/>
                <a:sym typeface="Droid Serif"/>
              </a:rPr>
              <a:t>always</a:t>
            </a:r>
            <a:r>
              <a:rPr lang="en" sz="3200" dirty="0" smtClean="0">
                <a:latin typeface="Droid Serif"/>
                <a:ea typeface="Droid Serif"/>
                <a:cs typeface="Droid Serif"/>
                <a:sym typeface="Droid Serif"/>
              </a:rPr>
              <a:t> </a:t>
            </a:r>
            <a:r>
              <a:rPr lang="en" sz="3200" b="1" i="1" u="sng" dirty="0" smtClean="0">
                <a:solidFill>
                  <a:srgbClr val="980000"/>
                </a:solidFill>
                <a:latin typeface="Droid Serif"/>
                <a:ea typeface="Droid Serif"/>
                <a:cs typeface="Droid Serif"/>
                <a:sym typeface="Droid Serif"/>
              </a:rPr>
              <a:t>encoded</a:t>
            </a:r>
            <a:r>
              <a:rPr lang="en" sz="3200" dirty="0">
                <a:latin typeface="Droid Serif"/>
                <a:ea typeface="Droid Serif"/>
                <a:cs typeface="Droid Serif"/>
                <a:sym typeface="Droid Serif"/>
              </a:rPr>
              <a:t>: converted into a </a:t>
            </a:r>
            <a:r>
              <a:rPr lang="en" sz="3200" dirty="0" smtClean="0">
                <a:latin typeface="Droid Serif"/>
                <a:ea typeface="Droid Serif"/>
                <a:cs typeface="Droid Serif"/>
                <a:sym typeface="Droid Serif"/>
              </a:rPr>
              <a:t>specific form </a:t>
            </a:r>
            <a:r>
              <a:rPr lang="en" sz="3200" dirty="0">
                <a:latin typeface="Droid Serif"/>
                <a:ea typeface="Droid Serif"/>
                <a:cs typeface="Droid Serif"/>
                <a:sym typeface="Droid Serif"/>
              </a:rPr>
              <a:t>by a set of rules. </a:t>
            </a:r>
          </a:p>
          <a:p>
            <a:pPr lvl="0" algn="ctr" rtl="0">
              <a:lnSpc>
                <a:spcPct val="150000"/>
              </a:lnSpc>
              <a:spcBef>
                <a:spcPts val="0"/>
              </a:spcBef>
              <a:buNone/>
            </a:pPr>
            <a:endParaRPr sz="3200" dirty="0">
              <a:latin typeface="Droid Serif"/>
              <a:ea typeface="Droid Serif"/>
              <a:cs typeface="Droid Serif"/>
              <a:sym typeface="Droid Serif"/>
            </a:endParaRPr>
          </a:p>
          <a:p>
            <a:pPr lvl="0" algn="ctr" rtl="0">
              <a:lnSpc>
                <a:spcPct val="150000"/>
              </a:lnSpc>
              <a:spcBef>
                <a:spcPts val="0"/>
              </a:spcBef>
              <a:buNone/>
            </a:pPr>
            <a:r>
              <a:rPr lang="en" sz="3200" dirty="0">
                <a:latin typeface="Droid Serif"/>
                <a:ea typeface="Droid Serif"/>
                <a:cs typeface="Droid Serif"/>
                <a:sym typeface="Droid Serif"/>
              </a:rPr>
              <a:t>Later, it can be </a:t>
            </a:r>
            <a:r>
              <a:rPr lang="en" sz="3200" b="1" i="1" u="sng" dirty="0">
                <a:solidFill>
                  <a:srgbClr val="38761D"/>
                </a:solidFill>
                <a:latin typeface="Droid Serif"/>
                <a:ea typeface="Droid Serif"/>
                <a:cs typeface="Droid Serif"/>
                <a:sym typeface="Droid Serif"/>
              </a:rPr>
              <a:t>decoded</a:t>
            </a:r>
            <a:r>
              <a:rPr lang="en" sz="3200" dirty="0">
                <a:latin typeface="Droid Serif"/>
                <a:ea typeface="Droid Serif"/>
                <a:cs typeface="Droid Serif"/>
                <a:sym typeface="Droid Serif"/>
              </a:rPr>
              <a:t>: changed back into its original form. </a:t>
            </a:r>
          </a:p>
        </p:txBody>
      </p:sp>
      <p:sp>
        <p:nvSpPr>
          <p:cNvPr id="154" name="Shape 154"/>
          <p:cNvSpPr txBox="1"/>
          <p:nvPr/>
        </p:nvSpPr>
        <p:spPr>
          <a:xfrm>
            <a:off x="162750" y="488275"/>
            <a:ext cx="8640900" cy="780599"/>
          </a:xfrm>
          <a:prstGeom prst="rect">
            <a:avLst/>
          </a:prstGeom>
          <a:noFill/>
        </p:spPr>
        <p:txBody>
          <a:bodyPr lIns="91425" tIns="91425" rIns="91425" bIns="91425" anchor="t" anchorCtr="0">
            <a:noAutofit/>
          </a:bodyPr>
          <a:lstStyle/>
          <a:p>
            <a:pPr marL="0" lvl="0" indent="0" rtl="0">
              <a:spcBef>
                <a:spcPts val="0"/>
              </a:spcBef>
              <a:buNone/>
            </a:pPr>
            <a:r>
              <a:rPr lang="en" sz="3600" b="1" dirty="0">
                <a:latin typeface="Droid Serif"/>
                <a:ea typeface="Droid Serif"/>
                <a:cs typeface="Droid Serif"/>
                <a:sym typeface="Droid Serif"/>
              </a:rPr>
              <a:t>Data</a:t>
            </a:r>
            <a:r>
              <a:rPr lang="en" sz="3600" dirty="0">
                <a:latin typeface="Droid Serif"/>
                <a:ea typeface="Droid Serif"/>
                <a:cs typeface="Droid Serif"/>
                <a:sym typeface="Droid Serif"/>
              </a:rPr>
              <a:t>: </a:t>
            </a:r>
            <a:r>
              <a:rPr lang="en" sz="3600" b="1" i="1" dirty="0">
                <a:solidFill>
                  <a:srgbClr val="980000"/>
                </a:solidFill>
                <a:latin typeface="Droid Serif"/>
                <a:ea typeface="Droid Serif"/>
                <a:cs typeface="Droid Serif"/>
                <a:sym typeface="Droid Serif"/>
              </a:rPr>
              <a:t>encoding</a:t>
            </a:r>
            <a:r>
              <a:rPr lang="en" sz="3600" b="1" i="1" dirty="0">
                <a:solidFill>
                  <a:srgbClr val="85200C"/>
                </a:solidFill>
                <a:latin typeface="Droid Serif"/>
                <a:ea typeface="Droid Serif"/>
                <a:cs typeface="Droid Serif"/>
                <a:sym typeface="Droid Serif"/>
              </a:rPr>
              <a:t> </a:t>
            </a:r>
            <a:r>
              <a:rPr lang="en" sz="3600" dirty="0">
                <a:latin typeface="Droid Serif"/>
                <a:ea typeface="Droid Serif"/>
                <a:cs typeface="Droid Serif"/>
                <a:sym typeface="Droid Serif"/>
              </a:rPr>
              <a:t> and </a:t>
            </a:r>
            <a:r>
              <a:rPr lang="en" sz="3600" b="1" i="1" dirty="0">
                <a:solidFill>
                  <a:srgbClr val="38761D"/>
                </a:solidFill>
                <a:latin typeface="Droid Serif"/>
                <a:ea typeface="Droid Serif"/>
                <a:cs typeface="Droid Serif"/>
                <a:sym typeface="Droid Serif"/>
              </a:rPr>
              <a:t>decoding</a:t>
            </a:r>
          </a:p>
        </p:txBody>
      </p:sp>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53.JPG"/>
          <p:cNvPicPr>
            <a:picLocks noChangeAspect="1"/>
          </p:cNvPicPr>
          <p:nvPr/>
        </p:nvPicPr>
        <p:blipFill rotWithShape="1">
          <a:blip r:embed="rId3">
            <a:extLst>
              <a:ext uri="{28A0092B-C50C-407E-A947-70E740481C1C}">
                <a14:useLocalDpi xmlns:a14="http://schemas.microsoft.com/office/drawing/2010/main" val="0"/>
              </a:ext>
            </a:extLst>
          </a:blip>
          <a:srcRect t="17566"/>
          <a:stretch/>
        </p:blipFill>
        <p:spPr>
          <a:xfrm>
            <a:off x="583051" y="947845"/>
            <a:ext cx="7808686" cy="4827751"/>
          </a:xfrm>
          <a:prstGeom prst="rect">
            <a:avLst/>
          </a:prstGeom>
        </p:spPr>
      </p:pic>
      <p:sp>
        <p:nvSpPr>
          <p:cNvPr id="7" name="TextBox 6"/>
          <p:cNvSpPr txBox="1"/>
          <p:nvPr/>
        </p:nvSpPr>
        <p:spPr>
          <a:xfrm>
            <a:off x="4487394" y="6059832"/>
            <a:ext cx="4514549" cy="523220"/>
          </a:xfrm>
          <a:prstGeom prst="rect">
            <a:avLst/>
          </a:prstGeom>
          <a:solidFill>
            <a:schemeClr val="bg1"/>
          </a:solidFill>
        </p:spPr>
        <p:txBody>
          <a:bodyPr wrap="square" rtlCol="0">
            <a:spAutoFit/>
          </a:bodyPr>
          <a:lstStyle/>
          <a:p>
            <a:pPr algn="r" defTabSz="457200"/>
            <a:r>
              <a:rPr lang="en-US" sz="2800" kern="1200" dirty="0" smtClean="0">
                <a:solidFill>
                  <a:prstClr val="black"/>
                </a:solidFill>
                <a:latin typeface="Cambria"/>
                <a:cs typeface="Cambria"/>
              </a:rPr>
              <a:t>… it's </a:t>
            </a:r>
            <a:r>
              <a:rPr lang="en-US" sz="2800" i="1" kern="1200" dirty="0" smtClean="0">
                <a:solidFill>
                  <a:prstClr val="black"/>
                </a:solidFill>
                <a:latin typeface="Cambria"/>
                <a:cs typeface="Cambria"/>
              </a:rPr>
              <a:t>teachers </a:t>
            </a:r>
            <a:r>
              <a:rPr lang="en-US" sz="2800" kern="1200" dirty="0" smtClean="0">
                <a:solidFill>
                  <a:prstClr val="black"/>
                </a:solidFill>
                <a:latin typeface="Cambria"/>
                <a:cs typeface="Cambria"/>
              </a:rPr>
              <a:t>who count.</a:t>
            </a:r>
            <a:endParaRPr lang="en-US" sz="2800" b="1" kern="1200" dirty="0">
              <a:solidFill>
                <a:srgbClr val="008000"/>
              </a:solidFill>
              <a:latin typeface="Cambria"/>
              <a:cs typeface="Cambria"/>
            </a:endParaRPr>
          </a:p>
        </p:txBody>
      </p:sp>
      <p:sp>
        <p:nvSpPr>
          <p:cNvPr id="8" name="TextBox 7"/>
          <p:cNvSpPr txBox="1"/>
          <p:nvPr/>
        </p:nvSpPr>
        <p:spPr>
          <a:xfrm>
            <a:off x="101599" y="198780"/>
            <a:ext cx="8900343" cy="523220"/>
          </a:xfrm>
          <a:prstGeom prst="rect">
            <a:avLst/>
          </a:prstGeom>
          <a:solidFill>
            <a:schemeClr val="bg1"/>
          </a:solidFill>
        </p:spPr>
        <p:txBody>
          <a:bodyPr wrap="square" rtlCol="0">
            <a:spAutoFit/>
          </a:bodyPr>
          <a:lstStyle/>
          <a:p>
            <a:pPr defTabSz="457200"/>
            <a:r>
              <a:rPr lang="en-US" sz="2800" kern="1200" dirty="0" smtClean="0">
                <a:solidFill>
                  <a:prstClr val="black"/>
                </a:solidFill>
                <a:latin typeface="Cambria"/>
                <a:cs typeface="Cambria"/>
              </a:rPr>
              <a:t>In building students' (computational) identities …</a:t>
            </a:r>
          </a:p>
        </p:txBody>
      </p:sp>
      <p:pic>
        <p:nvPicPr>
          <p:cNvPr id="9" name="Picture 8" descr="HMC BGW RGB 150dp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215" y="5947923"/>
            <a:ext cx="772013" cy="772013"/>
          </a:xfrm>
          <a:prstGeom prst="rect">
            <a:avLst/>
          </a:prstGeom>
        </p:spPr>
      </p:pic>
      <p:pic>
        <p:nvPicPr>
          <p:cNvPr id="10" name="Picture 9" descr="600px-NSF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8621" y="5959974"/>
            <a:ext cx="741924" cy="741924"/>
          </a:xfrm>
          <a:prstGeom prst="rect">
            <a:avLst/>
          </a:prstGeom>
        </p:spPr>
      </p:pic>
      <p:sp>
        <p:nvSpPr>
          <p:cNvPr id="4" name="Rectangle 3"/>
          <p:cNvSpPr/>
          <p:nvPr/>
        </p:nvSpPr>
        <p:spPr>
          <a:xfrm>
            <a:off x="583051" y="5917443"/>
            <a:ext cx="1401281" cy="707886"/>
          </a:xfrm>
          <a:prstGeom prst="rect">
            <a:avLst/>
          </a:prstGeom>
        </p:spPr>
        <p:txBody>
          <a:bodyPr wrap="none">
            <a:spAutoFit/>
          </a:bodyPr>
          <a:lstStyle/>
          <a:p>
            <a:pPr defTabSz="457200"/>
            <a:r>
              <a:rPr lang="en-US" sz="4000" kern="1200" dirty="0" err="1" smtClean="0">
                <a:solidFill>
                  <a:prstClr val="black"/>
                </a:solidFill>
                <a:latin typeface="Cambria"/>
                <a:cs typeface="Cambria"/>
              </a:rPr>
              <a:t>MyCS</a:t>
            </a:r>
            <a:endParaRPr lang="en-US" sz="2800" kern="1200" dirty="0">
              <a:solidFill>
                <a:prstClr val="black"/>
              </a:solidFill>
              <a:latin typeface="Calibri"/>
            </a:endParaRPr>
          </a:p>
        </p:txBody>
      </p:sp>
      <p:sp>
        <p:nvSpPr>
          <p:cNvPr id="5" name="Rectangle 4"/>
          <p:cNvSpPr/>
          <p:nvPr/>
        </p:nvSpPr>
        <p:spPr>
          <a:xfrm>
            <a:off x="756142" y="6540393"/>
            <a:ext cx="1055097" cy="230832"/>
          </a:xfrm>
          <a:prstGeom prst="rect">
            <a:avLst/>
          </a:prstGeom>
        </p:spPr>
        <p:txBody>
          <a:bodyPr wrap="none">
            <a:spAutoFit/>
          </a:bodyPr>
          <a:lstStyle/>
          <a:p>
            <a:pPr defTabSz="457200"/>
            <a:r>
              <a:rPr lang="en-US" sz="900" kern="1200" dirty="0" smtClean="0">
                <a:solidFill>
                  <a:prstClr val="black"/>
                </a:solidFill>
                <a:latin typeface="Cambria"/>
                <a:cs typeface="Cambria"/>
              </a:rPr>
              <a:t>is never complete</a:t>
            </a:r>
            <a:endParaRPr lang="en-US" sz="900" kern="1200" dirty="0">
              <a:solidFill>
                <a:prstClr val="black"/>
              </a:solidFill>
              <a:latin typeface="Calibri"/>
            </a:endParaRPr>
          </a:p>
        </p:txBody>
      </p:sp>
    </p:spTree>
    <p:extLst>
      <p:ext uri="{BB962C8B-B14F-4D97-AF65-F5344CB8AC3E}">
        <p14:creationId xmlns:p14="http://schemas.microsoft.com/office/powerpoint/2010/main" val="26561929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35" t="27279" r="10047" b="9248"/>
          <a:stretch/>
        </p:blipFill>
        <p:spPr bwMode="auto">
          <a:xfrm>
            <a:off x="330712" y="526327"/>
            <a:ext cx="8488138" cy="560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6255889"/>
            <a:ext cx="7911548" cy="584775"/>
          </a:xfrm>
          <a:prstGeom prst="rect">
            <a:avLst/>
          </a:prstGeom>
          <a:noFill/>
        </p:spPr>
        <p:txBody>
          <a:bodyPr wrap="square" rtlCol="0">
            <a:spAutoFit/>
          </a:bodyPr>
          <a:lstStyle/>
          <a:p>
            <a:pPr algn="ctr" defTabSz="457200"/>
            <a:r>
              <a:rPr lang="en-US" sz="3200" b="1" i="1" kern="1200" dirty="0" smtClean="0">
                <a:solidFill>
                  <a:prstClr val="black"/>
                </a:solidFill>
                <a:latin typeface="Calibri"/>
              </a:rPr>
              <a:t>my</a:t>
            </a:r>
            <a:r>
              <a:rPr lang="en-US" sz="3200" kern="1200" dirty="0" smtClean="0">
                <a:solidFill>
                  <a:prstClr val="black"/>
                </a:solidFill>
                <a:latin typeface="Calibri"/>
              </a:rPr>
              <a:t> women (left cols) vs. men (right cols)</a:t>
            </a:r>
            <a:endParaRPr lang="en-US" sz="3200" kern="1200" dirty="0">
              <a:solidFill>
                <a:prstClr val="black"/>
              </a:solidFill>
              <a:latin typeface="Calibri"/>
            </a:endParaRP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0751" t="72571" r="10189" b="23381"/>
          <a:stretch/>
        </p:blipFill>
        <p:spPr bwMode="auto">
          <a:xfrm>
            <a:off x="745288" y="150028"/>
            <a:ext cx="7762607" cy="35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5246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9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2"/>
          <p:cNvSpPr/>
          <p:nvPr/>
        </p:nvSpPr>
        <p:spPr>
          <a:xfrm>
            <a:off x="4873749" y="2448571"/>
            <a:ext cx="549155" cy="778050"/>
          </a:xfrm>
          <a:prstGeom prst="round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135316" y="94503"/>
            <a:ext cx="4922485" cy="646331"/>
          </a:xfrm>
          <a:prstGeom prst="rect">
            <a:avLst/>
          </a:prstGeom>
          <a:solidFill>
            <a:schemeClr val="bg1">
              <a:lumMod val="95000"/>
            </a:schemeClr>
          </a:solidFill>
        </p:spPr>
        <p:txBody>
          <a:bodyPr wrap="square" rtlCol="0">
            <a:spAutoFit/>
          </a:bodyPr>
          <a:lstStyle/>
          <a:p>
            <a:pPr algn="ctr" defTabSz="457200"/>
            <a:r>
              <a:rPr lang="en-US" sz="3600" kern="1200" dirty="0" smtClean="0">
                <a:solidFill>
                  <a:prstClr val="black"/>
                </a:solidFill>
                <a:latin typeface="Cambria"/>
                <a:cs typeface="Cambria"/>
              </a:rPr>
              <a:t>What have </a:t>
            </a:r>
            <a:r>
              <a:rPr lang="en-US" sz="3600" i="1" kern="1200" dirty="0" smtClean="0">
                <a:solidFill>
                  <a:prstClr val="black"/>
                </a:solidFill>
                <a:latin typeface="Cambria"/>
                <a:cs typeface="Cambria"/>
              </a:rPr>
              <a:t>we</a:t>
            </a:r>
            <a:r>
              <a:rPr lang="en-US" sz="3600" kern="1200" dirty="0" smtClean="0">
                <a:solidFill>
                  <a:prstClr val="black"/>
                </a:solidFill>
                <a:latin typeface="Cambria"/>
                <a:cs typeface="Cambria"/>
              </a:rPr>
              <a:t> learned?</a:t>
            </a:r>
            <a:endParaRPr lang="en-US" sz="3600" b="1" i="1" kern="1200" dirty="0">
              <a:solidFill>
                <a:srgbClr val="008000"/>
              </a:solidFill>
              <a:latin typeface="Cambria"/>
              <a:cs typeface="Cambria"/>
            </a:endParaRPr>
          </a:p>
        </p:txBody>
      </p:sp>
    </p:spTree>
    <p:extLst>
      <p:ext uri="{BB962C8B-B14F-4D97-AF65-F5344CB8AC3E}">
        <p14:creationId xmlns:p14="http://schemas.microsoft.com/office/powerpoint/2010/main" val="39848182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316" y="94503"/>
            <a:ext cx="4922485"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Lots of data…</a:t>
            </a:r>
            <a:endParaRPr lang="en-US" sz="3600" b="1" i="1" kern="1200" dirty="0">
              <a:solidFill>
                <a:srgbClr val="008000"/>
              </a:solidFill>
              <a:latin typeface="Cambria"/>
              <a:cs typeface="Cambria"/>
            </a:endParaRPr>
          </a:p>
        </p:txBody>
      </p:sp>
      <p:sp>
        <p:nvSpPr>
          <p:cNvPr id="10" name="Rectangle 9"/>
          <p:cNvSpPr/>
          <p:nvPr/>
        </p:nvSpPr>
        <p:spPr>
          <a:xfrm>
            <a:off x="7444923" y="6392598"/>
            <a:ext cx="1616083" cy="369332"/>
          </a:xfrm>
          <a:prstGeom prst="rect">
            <a:avLst/>
          </a:prstGeom>
          <a:solidFill>
            <a:schemeClr val="bg1"/>
          </a:solidFill>
        </p:spPr>
        <p:txBody>
          <a:bodyPr wrap="none">
            <a:spAutoFit/>
          </a:bodyPr>
          <a:lstStyle/>
          <a:p>
            <a:pPr algn="r" defTabSz="457200"/>
            <a:r>
              <a:rPr lang="en-US" sz="1800" kern="1200" dirty="0" smtClean="0">
                <a:solidFill>
                  <a:prstClr val="black"/>
                </a:solidFill>
                <a:latin typeface="Calibri"/>
              </a:rPr>
              <a:t>n = 28 teachers</a:t>
            </a:r>
            <a:endParaRPr lang="en-US" sz="1800" kern="1200" dirty="0">
              <a:solidFill>
                <a:prstClr val="black"/>
              </a:solidFill>
              <a:latin typeface="Calibri"/>
            </a:endParaRPr>
          </a:p>
        </p:txBody>
      </p:sp>
    </p:spTree>
    <p:extLst>
      <p:ext uri="{BB962C8B-B14F-4D97-AF65-F5344CB8AC3E}">
        <p14:creationId xmlns:p14="http://schemas.microsoft.com/office/powerpoint/2010/main" val="25943517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654" y="1157709"/>
            <a:ext cx="3429000" cy="1131079"/>
          </a:xfrm>
          <a:prstGeom prst="rect">
            <a:avLst/>
          </a:prstGeom>
          <a:solidFill>
            <a:schemeClr val="bg1"/>
          </a:solidFill>
        </p:spPr>
        <p:txBody>
          <a:bodyPr wrap="square" rtlCol="0">
            <a:spAutoFit/>
          </a:bodyPr>
          <a:lstStyle/>
          <a:p>
            <a:pPr algn="ctr" defTabSz="457200">
              <a:lnSpc>
                <a:spcPts val="2700"/>
              </a:lnSpc>
            </a:pPr>
            <a:r>
              <a:rPr lang="en-US" sz="2000" kern="1200" dirty="0" smtClean="0">
                <a:solidFill>
                  <a:prstClr val="black"/>
                </a:solidFill>
                <a:latin typeface="Cambria" panose="02040503050406030204" pitchFamily="18" charset="0"/>
              </a:rPr>
              <a:t>… building positive </a:t>
            </a:r>
            <a:r>
              <a:rPr lang="en-US" sz="2000" b="1" i="1" kern="1200" dirty="0" smtClean="0">
                <a:solidFill>
                  <a:srgbClr val="0000FF"/>
                </a:solidFill>
                <a:latin typeface="Cambria" panose="02040503050406030204" pitchFamily="18" charset="0"/>
              </a:rPr>
              <a:t>computational identity           </a:t>
            </a:r>
            <a:r>
              <a:rPr lang="en-US" sz="2000" kern="1200" dirty="0" smtClean="0">
                <a:solidFill>
                  <a:prstClr val="black"/>
                </a:solidFill>
                <a:latin typeface="Cambria" panose="02040503050406030204" pitchFamily="18" charset="0"/>
              </a:rPr>
              <a:t>is difficult</a:t>
            </a:r>
            <a:endParaRPr lang="en-US" sz="2000" kern="1200" dirty="0">
              <a:solidFill>
                <a:prstClr val="black"/>
              </a:solidFill>
              <a:latin typeface="Cambria" panose="020405030504060302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79" r="9006"/>
          <a:stretch/>
        </p:blipFill>
        <p:spPr>
          <a:xfrm>
            <a:off x="3806364" y="43542"/>
            <a:ext cx="5163457" cy="6646154"/>
          </a:xfrm>
          <a:prstGeom prst="rect">
            <a:avLst/>
          </a:prstGeom>
        </p:spPr>
      </p:pic>
      <p:sp>
        <p:nvSpPr>
          <p:cNvPr id="4" name="TextBox 3"/>
          <p:cNvSpPr txBox="1"/>
          <p:nvPr/>
        </p:nvSpPr>
        <p:spPr>
          <a:xfrm>
            <a:off x="215316" y="194513"/>
            <a:ext cx="2063427"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But</a:t>
            </a:r>
            <a:endParaRPr lang="en-US" sz="3600" b="1" i="1" kern="1200" dirty="0">
              <a:solidFill>
                <a:srgbClr val="008000"/>
              </a:solidFill>
              <a:latin typeface="Cambria"/>
              <a:cs typeface="Cambria"/>
            </a:endParaRPr>
          </a:p>
        </p:txBody>
      </p:sp>
      <p:sp>
        <p:nvSpPr>
          <p:cNvPr id="9" name="TextBox 8"/>
          <p:cNvSpPr txBox="1"/>
          <p:nvPr/>
        </p:nvSpPr>
        <p:spPr>
          <a:xfrm>
            <a:off x="5214056" y="467780"/>
            <a:ext cx="782050" cy="646331"/>
          </a:xfrm>
          <a:prstGeom prst="rect">
            <a:avLst/>
          </a:prstGeom>
          <a:solidFill>
            <a:srgbClr val="CCECFF"/>
          </a:solidFill>
        </p:spPr>
        <p:txBody>
          <a:bodyPr wrap="square" rtlCol="0">
            <a:spAutoFit/>
          </a:bodyPr>
          <a:lstStyle/>
          <a:p>
            <a:pPr algn="ctr" defTabSz="457200"/>
            <a:r>
              <a:rPr lang="en-US" sz="1800" kern="1200" dirty="0" smtClean="0">
                <a:solidFill>
                  <a:prstClr val="black"/>
                </a:solidFill>
                <a:latin typeface="Calibri"/>
              </a:rPr>
              <a:t>ROSE data</a:t>
            </a:r>
            <a:endParaRPr lang="en-US" sz="1800" kern="1200" dirty="0">
              <a:solidFill>
                <a:prstClr val="black"/>
              </a:solidFill>
              <a:latin typeface="Calibri"/>
            </a:endParaRPr>
          </a:p>
        </p:txBody>
      </p:sp>
      <p:sp>
        <p:nvSpPr>
          <p:cNvPr id="6" name="TextBox 5"/>
          <p:cNvSpPr txBox="1"/>
          <p:nvPr/>
        </p:nvSpPr>
        <p:spPr>
          <a:xfrm>
            <a:off x="7331617" y="5350062"/>
            <a:ext cx="1275346" cy="646331"/>
          </a:xfrm>
          <a:prstGeom prst="rect">
            <a:avLst/>
          </a:prstGeom>
          <a:solidFill>
            <a:schemeClr val="bg1">
              <a:lumMod val="95000"/>
            </a:schemeClr>
          </a:solidFill>
        </p:spPr>
        <p:txBody>
          <a:bodyPr wrap="square" rtlCol="0">
            <a:spAutoFit/>
          </a:bodyPr>
          <a:lstStyle/>
          <a:p>
            <a:pPr algn="ctr" defTabSz="457200"/>
            <a:r>
              <a:rPr lang="en-US" sz="1800" b="1" i="1" kern="1200" dirty="0" smtClean="0">
                <a:solidFill>
                  <a:prstClr val="black"/>
                </a:solidFill>
                <a:latin typeface="Calibri"/>
              </a:rPr>
              <a:t>useful</a:t>
            </a:r>
            <a:r>
              <a:rPr lang="en-US" sz="1800" kern="1200" dirty="0" smtClean="0">
                <a:solidFill>
                  <a:prstClr val="black"/>
                </a:solidFill>
                <a:latin typeface="Calibri"/>
              </a:rPr>
              <a:t> isn't useful</a:t>
            </a:r>
            <a:endParaRPr lang="en-US" sz="1800" kern="1200" dirty="0">
              <a:solidFill>
                <a:prstClr val="black"/>
              </a:solidFill>
              <a:latin typeface="Calibri"/>
            </a:endParaRPr>
          </a:p>
        </p:txBody>
      </p:sp>
      <p:sp>
        <p:nvSpPr>
          <p:cNvPr id="7" name="TextBox 6"/>
          <p:cNvSpPr txBox="1"/>
          <p:nvPr/>
        </p:nvSpPr>
        <p:spPr>
          <a:xfrm>
            <a:off x="1367315" y="4980730"/>
            <a:ext cx="2439049" cy="369332"/>
          </a:xfrm>
          <a:prstGeom prst="rect">
            <a:avLst/>
          </a:prstGeom>
          <a:solidFill>
            <a:srgbClr val="CCECFF"/>
          </a:solidFill>
        </p:spPr>
        <p:txBody>
          <a:bodyPr wrap="square" rtlCol="0">
            <a:spAutoFit/>
          </a:bodyPr>
          <a:lstStyle/>
          <a:p>
            <a:pPr algn="ctr" defTabSz="457200"/>
            <a:r>
              <a:rPr lang="en-US" sz="1800" i="1" kern="1200" dirty="0" smtClean="0">
                <a:solidFill>
                  <a:prstClr val="black"/>
                </a:solidFill>
                <a:latin typeface="Calibri"/>
              </a:rPr>
              <a:t>"first-world problem"</a:t>
            </a:r>
            <a:endParaRPr lang="en-US" sz="1800" kern="1200" dirty="0">
              <a:solidFill>
                <a:prstClr val="black"/>
              </a:solidFill>
              <a:latin typeface="Calibri"/>
            </a:endParaRPr>
          </a:p>
        </p:txBody>
      </p:sp>
      <p:sp>
        <p:nvSpPr>
          <p:cNvPr id="19" name="TextBox 18"/>
          <p:cNvSpPr txBox="1"/>
          <p:nvPr/>
        </p:nvSpPr>
        <p:spPr>
          <a:xfrm>
            <a:off x="449456" y="6320364"/>
            <a:ext cx="3658574" cy="369332"/>
          </a:xfrm>
          <a:prstGeom prst="rect">
            <a:avLst/>
          </a:prstGeom>
          <a:noFill/>
        </p:spPr>
        <p:txBody>
          <a:bodyPr wrap="square" rtlCol="0">
            <a:spAutoFit/>
          </a:bodyPr>
          <a:lstStyle/>
          <a:p>
            <a:pPr algn="ctr" defTabSz="457200"/>
            <a:r>
              <a:rPr lang="en-US" sz="1800" i="1" kern="1200" dirty="0" smtClean="0">
                <a:solidFill>
                  <a:prstClr val="black"/>
                </a:solidFill>
                <a:latin typeface="Calibri"/>
              </a:rPr>
              <a:t>Camilla Schreiner + </a:t>
            </a:r>
            <a:r>
              <a:rPr lang="en-US" sz="1800" i="1" kern="1200" dirty="0" err="1" smtClean="0">
                <a:solidFill>
                  <a:prstClr val="black"/>
                </a:solidFill>
                <a:latin typeface="Calibri"/>
              </a:rPr>
              <a:t>Svein</a:t>
            </a:r>
            <a:r>
              <a:rPr lang="en-US" sz="1800" i="1" kern="1200" dirty="0" smtClean="0">
                <a:solidFill>
                  <a:prstClr val="black"/>
                </a:solidFill>
                <a:latin typeface="Calibri"/>
              </a:rPr>
              <a:t> </a:t>
            </a:r>
            <a:r>
              <a:rPr lang="en-US" sz="1800" i="1" kern="1200" dirty="0" err="1" smtClean="0">
                <a:solidFill>
                  <a:prstClr val="black"/>
                </a:solidFill>
                <a:latin typeface="Calibri"/>
              </a:rPr>
              <a:t>Sjoberg</a:t>
            </a:r>
            <a:r>
              <a:rPr lang="en-US" sz="1800" i="1" kern="1200" dirty="0" smtClean="0">
                <a:solidFill>
                  <a:prstClr val="black"/>
                </a:solidFill>
                <a:latin typeface="Calibri"/>
              </a:rPr>
              <a:t>:</a:t>
            </a:r>
            <a:endParaRPr lang="en-US" sz="1800" kern="1200" dirty="0">
              <a:solidFill>
                <a:prstClr val="black"/>
              </a:solidFill>
              <a:latin typeface="Calibri"/>
            </a:endParaRPr>
          </a:p>
        </p:txBody>
      </p:sp>
    </p:spTree>
    <p:extLst>
      <p:ext uri="{BB962C8B-B14F-4D97-AF65-F5344CB8AC3E}">
        <p14:creationId xmlns:p14="http://schemas.microsoft.com/office/powerpoint/2010/main" val="130653421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316" y="194513"/>
            <a:ext cx="7221156"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Overheard @ CE21</a:t>
            </a:r>
            <a:endParaRPr lang="en-US" sz="3600" b="1" i="1" kern="1200" dirty="0">
              <a:solidFill>
                <a:srgbClr val="008000"/>
              </a:solidFill>
              <a:latin typeface="Cambria"/>
              <a:cs typeface="Cambria"/>
            </a:endParaRPr>
          </a:p>
        </p:txBody>
      </p:sp>
      <p:sp>
        <p:nvSpPr>
          <p:cNvPr id="2" name="Rectangle 1"/>
          <p:cNvSpPr/>
          <p:nvPr/>
        </p:nvSpPr>
        <p:spPr>
          <a:xfrm>
            <a:off x="304290" y="1390044"/>
            <a:ext cx="6480060" cy="954107"/>
          </a:xfrm>
          <a:prstGeom prst="rect">
            <a:avLst/>
          </a:prstGeom>
          <a:solidFill>
            <a:schemeClr val="bg1">
              <a:lumMod val="95000"/>
            </a:schemeClr>
          </a:solidFill>
        </p:spPr>
        <p:txBody>
          <a:bodyPr wrap="square">
            <a:spAutoFit/>
          </a:bodyPr>
          <a:lstStyle/>
          <a:p>
            <a:pPr defTabSz="457200"/>
            <a:r>
              <a:rPr lang="en-US" sz="2800" kern="1200" dirty="0" smtClean="0">
                <a:solidFill>
                  <a:prstClr val="black"/>
                </a:solidFill>
                <a:latin typeface="Calibri"/>
                <a:cs typeface="Calibri"/>
              </a:rPr>
              <a:t>I'd say </a:t>
            </a:r>
            <a:r>
              <a:rPr lang="en-US" sz="2800" b="1" kern="1200" dirty="0" smtClean="0">
                <a:solidFill>
                  <a:prstClr val="black"/>
                </a:solidFill>
                <a:latin typeface="Calibri"/>
                <a:cs typeface="Calibri"/>
              </a:rPr>
              <a:t>middle-school teachers </a:t>
            </a:r>
            <a:r>
              <a:rPr lang="en-US" sz="2800" kern="1200" dirty="0" smtClean="0">
                <a:solidFill>
                  <a:prstClr val="black"/>
                </a:solidFill>
                <a:latin typeface="Calibri"/>
                <a:cs typeface="Calibri"/>
              </a:rPr>
              <a:t>consider themselves </a:t>
            </a:r>
            <a:r>
              <a:rPr lang="en-US" sz="2800" i="1" kern="1200" dirty="0">
                <a:solidFill>
                  <a:prstClr val="black"/>
                </a:solidFill>
                <a:latin typeface="Calibri"/>
                <a:cs typeface="Calibri"/>
              </a:rPr>
              <a:t>"</a:t>
            </a:r>
            <a:r>
              <a:rPr lang="en-US" sz="2800" i="1" kern="1200" dirty="0" smtClean="0">
                <a:solidFill>
                  <a:prstClr val="black"/>
                </a:solidFill>
                <a:latin typeface="Calibri"/>
                <a:cs typeface="Calibri"/>
              </a:rPr>
              <a:t>more</a:t>
            </a:r>
            <a:r>
              <a:rPr lang="en-US" sz="2800" kern="1200" dirty="0" smtClean="0">
                <a:solidFill>
                  <a:prstClr val="black"/>
                </a:solidFill>
                <a:latin typeface="Calibri"/>
                <a:cs typeface="Calibri"/>
              </a:rPr>
              <a:t> </a:t>
            </a:r>
            <a:r>
              <a:rPr lang="en-US" sz="2800" i="1" kern="1200" dirty="0" smtClean="0">
                <a:solidFill>
                  <a:prstClr val="black"/>
                </a:solidFill>
                <a:latin typeface="Calibri"/>
                <a:cs typeface="Calibri"/>
              </a:rPr>
              <a:t>about their </a:t>
            </a:r>
            <a:r>
              <a:rPr lang="en-US" sz="2800" b="1" i="1" kern="1200" dirty="0" smtClean="0">
                <a:solidFill>
                  <a:srgbClr val="0000FF"/>
                </a:solidFill>
                <a:latin typeface="Calibri"/>
                <a:cs typeface="Calibri"/>
              </a:rPr>
              <a:t>students</a:t>
            </a:r>
            <a:r>
              <a:rPr lang="en-US" sz="2800" i="1" kern="1200" dirty="0">
                <a:solidFill>
                  <a:prstClr val="black"/>
                </a:solidFill>
                <a:latin typeface="Calibri"/>
                <a:cs typeface="Calibri"/>
              </a:rPr>
              <a:t>"</a:t>
            </a:r>
            <a:r>
              <a:rPr lang="en-US" sz="2800" i="1" kern="1200" dirty="0" smtClean="0">
                <a:solidFill>
                  <a:prstClr val="black"/>
                </a:solidFill>
                <a:latin typeface="Calibri"/>
                <a:cs typeface="Calibri"/>
              </a:rPr>
              <a:t> …</a:t>
            </a:r>
            <a:endParaRPr lang="en-US" sz="2800" b="1" i="1" kern="1200" dirty="0" smtClean="0">
              <a:solidFill>
                <a:srgbClr val="0000FF"/>
              </a:solidFill>
              <a:latin typeface="Calibri"/>
              <a:cs typeface="Calibri"/>
            </a:endParaRPr>
          </a:p>
        </p:txBody>
      </p:sp>
      <p:sp>
        <p:nvSpPr>
          <p:cNvPr id="5" name="Rectangle 4"/>
          <p:cNvSpPr/>
          <p:nvPr/>
        </p:nvSpPr>
        <p:spPr>
          <a:xfrm>
            <a:off x="2704062" y="2519191"/>
            <a:ext cx="6173942" cy="954107"/>
          </a:xfrm>
          <a:prstGeom prst="rect">
            <a:avLst/>
          </a:prstGeom>
          <a:solidFill>
            <a:schemeClr val="bg1">
              <a:lumMod val="95000"/>
            </a:schemeClr>
          </a:solidFill>
        </p:spPr>
        <p:txBody>
          <a:bodyPr wrap="square">
            <a:spAutoFit/>
          </a:bodyPr>
          <a:lstStyle/>
          <a:p>
            <a:pPr algn="r" defTabSz="457200"/>
            <a:r>
              <a:rPr lang="en-US" sz="2800" kern="1200" dirty="0" smtClean="0">
                <a:solidFill>
                  <a:prstClr val="black"/>
                </a:solidFill>
                <a:latin typeface="Calibri"/>
                <a:cs typeface="Calibri"/>
              </a:rPr>
              <a:t> … and </a:t>
            </a:r>
            <a:r>
              <a:rPr lang="en-US" sz="2800" b="1" kern="1200" dirty="0" smtClean="0">
                <a:solidFill>
                  <a:prstClr val="black"/>
                </a:solidFill>
                <a:latin typeface="Calibri"/>
                <a:cs typeface="Calibri"/>
              </a:rPr>
              <a:t>high</a:t>
            </a:r>
            <a:r>
              <a:rPr lang="en-US" sz="2800" b="1" kern="1200" dirty="0">
                <a:solidFill>
                  <a:prstClr val="black"/>
                </a:solidFill>
                <a:latin typeface="Calibri"/>
                <a:cs typeface="Calibri"/>
              </a:rPr>
              <a:t>-school teachers </a:t>
            </a:r>
            <a:r>
              <a:rPr lang="en-US" sz="2800" kern="1200" dirty="0">
                <a:solidFill>
                  <a:prstClr val="black"/>
                </a:solidFill>
                <a:latin typeface="Calibri"/>
                <a:cs typeface="Calibri"/>
              </a:rPr>
              <a:t>consider </a:t>
            </a:r>
            <a:r>
              <a:rPr lang="en-US" sz="2800" kern="1200" dirty="0" smtClean="0">
                <a:solidFill>
                  <a:prstClr val="black"/>
                </a:solidFill>
                <a:latin typeface="Calibri"/>
                <a:cs typeface="Calibri"/>
              </a:rPr>
              <a:t>themselves </a:t>
            </a:r>
            <a:r>
              <a:rPr lang="en-US" sz="2800" i="1" kern="1200" dirty="0">
                <a:solidFill>
                  <a:prstClr val="black"/>
                </a:solidFill>
                <a:latin typeface="Calibri"/>
                <a:cs typeface="Calibri"/>
              </a:rPr>
              <a:t>"</a:t>
            </a:r>
            <a:r>
              <a:rPr lang="en-US" sz="2800" i="1" kern="1200" dirty="0" smtClean="0">
                <a:solidFill>
                  <a:prstClr val="black"/>
                </a:solidFill>
                <a:latin typeface="Calibri"/>
                <a:cs typeface="Calibri"/>
              </a:rPr>
              <a:t>more</a:t>
            </a:r>
            <a:r>
              <a:rPr lang="en-US" sz="2800" kern="1200" dirty="0" smtClean="0">
                <a:solidFill>
                  <a:prstClr val="black"/>
                </a:solidFill>
                <a:latin typeface="Calibri"/>
                <a:cs typeface="Calibri"/>
              </a:rPr>
              <a:t> </a:t>
            </a:r>
            <a:r>
              <a:rPr lang="en-US" sz="2800" i="1" kern="1200" dirty="0">
                <a:solidFill>
                  <a:prstClr val="black"/>
                </a:solidFill>
                <a:latin typeface="Calibri"/>
                <a:cs typeface="Calibri"/>
              </a:rPr>
              <a:t>about their </a:t>
            </a:r>
            <a:r>
              <a:rPr lang="en-US" sz="2800" b="1" i="1" kern="1200" dirty="0" smtClean="0">
                <a:solidFill>
                  <a:srgbClr val="0000FF"/>
                </a:solidFill>
                <a:latin typeface="Calibri"/>
                <a:cs typeface="Calibri"/>
              </a:rPr>
              <a:t>subjects</a:t>
            </a:r>
            <a:r>
              <a:rPr lang="en-US" sz="2800" i="1" kern="1200" dirty="0" smtClean="0">
                <a:solidFill>
                  <a:prstClr val="black"/>
                </a:solidFill>
                <a:latin typeface="Calibri"/>
                <a:cs typeface="Calibri"/>
              </a:rPr>
              <a:t>."</a:t>
            </a:r>
            <a:endParaRPr lang="en-US" sz="2800" kern="1200" dirty="0">
              <a:solidFill>
                <a:prstClr val="black"/>
              </a:solidFill>
              <a:latin typeface="Calibri"/>
              <a:cs typeface="Calibri"/>
            </a:endParaRPr>
          </a:p>
        </p:txBody>
      </p:sp>
      <p:sp>
        <p:nvSpPr>
          <p:cNvPr id="8" name="TextBox 7"/>
          <p:cNvSpPr txBox="1"/>
          <p:nvPr/>
        </p:nvSpPr>
        <p:spPr>
          <a:xfrm>
            <a:off x="502129" y="4900131"/>
            <a:ext cx="7221156" cy="523220"/>
          </a:xfrm>
          <a:prstGeom prst="rect">
            <a:avLst/>
          </a:prstGeom>
          <a:noFill/>
        </p:spPr>
        <p:txBody>
          <a:bodyPr wrap="square" rtlCol="0">
            <a:spAutoFit/>
          </a:bodyPr>
          <a:lstStyle/>
          <a:p>
            <a:pPr defTabSz="457200"/>
            <a:r>
              <a:rPr lang="en-US" sz="2800" kern="1200" dirty="0" smtClean="0">
                <a:solidFill>
                  <a:prstClr val="black"/>
                </a:solidFill>
                <a:latin typeface="Cambria"/>
                <a:cs typeface="Cambria"/>
              </a:rPr>
              <a:t>many are seeking </a:t>
            </a:r>
            <a:r>
              <a:rPr lang="en-US" sz="2800" b="1" i="1" kern="1200" dirty="0" smtClean="0">
                <a:solidFill>
                  <a:prstClr val="black"/>
                </a:solidFill>
                <a:latin typeface="Cambria"/>
                <a:cs typeface="Cambria"/>
              </a:rPr>
              <a:t>content confidence</a:t>
            </a:r>
            <a:endParaRPr lang="en-US" sz="2800" b="1" i="1" kern="1200" dirty="0">
              <a:solidFill>
                <a:srgbClr val="008000"/>
              </a:solidFill>
              <a:latin typeface="Cambria"/>
              <a:cs typeface="Cambria"/>
            </a:endParaRPr>
          </a:p>
        </p:txBody>
      </p:sp>
      <p:sp>
        <p:nvSpPr>
          <p:cNvPr id="9" name="Down Arrow 8"/>
          <p:cNvSpPr/>
          <p:nvPr/>
        </p:nvSpPr>
        <p:spPr>
          <a:xfrm rot="10800000">
            <a:off x="835951" y="2220686"/>
            <a:ext cx="760620" cy="2017486"/>
          </a:xfrm>
          <a:prstGeom prst="downArrow">
            <a:avLst/>
          </a:prstGeom>
          <a:solidFill>
            <a:schemeClr val="bg1">
              <a:lumMod val="8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474910" y="4366713"/>
            <a:ext cx="7221156" cy="523220"/>
          </a:xfrm>
          <a:prstGeom prst="rect">
            <a:avLst/>
          </a:prstGeom>
          <a:noFill/>
        </p:spPr>
        <p:txBody>
          <a:bodyPr wrap="square" rtlCol="0">
            <a:spAutoFit/>
          </a:bodyPr>
          <a:lstStyle/>
          <a:p>
            <a:pPr defTabSz="457200"/>
            <a:r>
              <a:rPr lang="en-US" sz="2800" kern="1200" dirty="0" smtClean="0">
                <a:solidFill>
                  <a:prstClr val="black"/>
                </a:solidFill>
                <a:latin typeface="Cambria"/>
                <a:cs typeface="Cambria"/>
              </a:rPr>
              <a:t>teachers know how to hook their students…</a:t>
            </a:r>
            <a:endParaRPr lang="en-US" sz="2800" b="1" i="1" kern="1200" dirty="0">
              <a:solidFill>
                <a:srgbClr val="008000"/>
              </a:solidFill>
              <a:latin typeface="Cambria"/>
              <a:cs typeface="Cambria"/>
            </a:endParaRPr>
          </a:p>
        </p:txBody>
      </p:sp>
    </p:spTree>
    <p:extLst>
      <p:ext uri="{BB962C8B-B14F-4D97-AF65-F5344CB8AC3E}">
        <p14:creationId xmlns:p14="http://schemas.microsoft.com/office/powerpoint/2010/main" val="97204597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190320426"/>
              </p:ext>
            </p:extLst>
          </p:nvPr>
        </p:nvGraphicFramePr>
        <p:xfrm>
          <a:off x="571500" y="914400"/>
          <a:ext cx="83058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5316" y="94503"/>
            <a:ext cx="4922485"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Mutual assessment…</a:t>
            </a:r>
            <a:endParaRPr lang="en-US" sz="3600" b="1" i="1" kern="1200" dirty="0">
              <a:solidFill>
                <a:srgbClr val="008000"/>
              </a:solidFill>
              <a:latin typeface="Cambria"/>
              <a:cs typeface="Cambria"/>
            </a:endParaRPr>
          </a:p>
        </p:txBody>
      </p:sp>
      <p:sp>
        <p:nvSpPr>
          <p:cNvPr id="7" name="Right Arrow 6"/>
          <p:cNvSpPr/>
          <p:nvPr/>
        </p:nvSpPr>
        <p:spPr>
          <a:xfrm>
            <a:off x="535403" y="4042610"/>
            <a:ext cx="649706" cy="433137"/>
          </a:xfrm>
          <a:prstGeom prst="rightArrow">
            <a:avLst/>
          </a:prstGeom>
          <a:solidFill>
            <a:srgbClr val="FFCC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ight Arrow 8"/>
          <p:cNvSpPr/>
          <p:nvPr/>
        </p:nvSpPr>
        <p:spPr>
          <a:xfrm>
            <a:off x="786057" y="1688348"/>
            <a:ext cx="649706" cy="433137"/>
          </a:xfrm>
          <a:prstGeom prst="rightArrow">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5712566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2159" y="1447800"/>
            <a:ext cx="7772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400" kern="1200" dirty="0" smtClean="0">
                <a:solidFill>
                  <a:prstClr val="black"/>
                </a:solidFill>
                <a:latin typeface="Cambria" panose="02040503050406030204" pitchFamily="18" charset="0"/>
              </a:rPr>
              <a:t>“I </a:t>
            </a:r>
            <a:r>
              <a:rPr lang="en-US" sz="2400" kern="1200" dirty="0">
                <a:solidFill>
                  <a:prstClr val="black"/>
                </a:solidFill>
                <a:latin typeface="Cambria" panose="02040503050406030204" pitchFamily="18" charset="0"/>
              </a:rPr>
              <a:t>think that participating in the </a:t>
            </a:r>
            <a:r>
              <a:rPr lang="en-US" sz="2400" kern="1200" dirty="0" err="1">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 program will help me to better support my </a:t>
            </a:r>
            <a:r>
              <a:rPr lang="en-US" sz="2400" kern="1200" dirty="0" smtClean="0">
                <a:solidFill>
                  <a:prstClr val="black"/>
                </a:solidFill>
                <a:latin typeface="Cambria" panose="02040503050406030204" pitchFamily="18" charset="0"/>
              </a:rPr>
              <a:t>students.”</a:t>
            </a:r>
            <a:endParaRPr lang="en-US" sz="2400" kern="1200" dirty="0">
              <a:solidFill>
                <a:prstClr val="black"/>
              </a:solidFill>
              <a:latin typeface="Cambria" panose="02040503050406030204" pitchFamily="18"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9" y="2283558"/>
            <a:ext cx="9037641" cy="39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82559" y="1295400"/>
            <a:ext cx="87630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err="1" smtClean="0">
                <a:solidFill>
                  <a:prstClr val="black"/>
                </a:solidFill>
                <a:latin typeface="Cambria"/>
                <a:cs typeface="Cambria"/>
              </a:rPr>
              <a:t>MyCS</a:t>
            </a:r>
            <a:endParaRPr lang="en-US" sz="3600" b="1" i="1" kern="1200" dirty="0">
              <a:solidFill>
                <a:srgbClr val="008000"/>
              </a:solidFill>
              <a:latin typeface="Cambria"/>
              <a:cs typeface="Cambria"/>
            </a:endParaRPr>
          </a:p>
        </p:txBody>
      </p:sp>
      <p:sp>
        <p:nvSpPr>
          <p:cNvPr id="2" name="Rectangle 1"/>
          <p:cNvSpPr/>
          <p:nvPr/>
        </p:nvSpPr>
        <p:spPr>
          <a:xfrm>
            <a:off x="3573378" y="2959768"/>
            <a:ext cx="2045369" cy="3288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1242630" y="5092996"/>
            <a:ext cx="1515479"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strongly agree</a:t>
            </a:r>
            <a:endParaRPr lang="en-US" sz="1800" kern="1200" dirty="0">
              <a:solidFill>
                <a:prstClr val="black"/>
              </a:solidFill>
              <a:latin typeface="Calibri"/>
            </a:endParaRPr>
          </a:p>
        </p:txBody>
      </p:sp>
      <p:sp>
        <p:nvSpPr>
          <p:cNvPr id="8" name="Rectangle 7"/>
          <p:cNvSpPr/>
          <p:nvPr/>
        </p:nvSpPr>
        <p:spPr>
          <a:xfrm>
            <a:off x="626640" y="4304863"/>
            <a:ext cx="712246"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agree</a:t>
            </a:r>
            <a:endParaRPr lang="en-US" sz="1800" kern="1200" dirty="0">
              <a:solidFill>
                <a:prstClr val="black"/>
              </a:solidFill>
              <a:latin typeface="Calibri"/>
            </a:endParaRPr>
          </a:p>
        </p:txBody>
      </p:sp>
      <p:sp>
        <p:nvSpPr>
          <p:cNvPr id="10" name="Rectangle 9"/>
          <p:cNvSpPr/>
          <p:nvPr/>
        </p:nvSpPr>
        <p:spPr>
          <a:xfrm>
            <a:off x="254074" y="2798059"/>
            <a:ext cx="859594"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neutral</a:t>
            </a:r>
            <a:endParaRPr lang="en-US" sz="1800" kern="1200" dirty="0">
              <a:solidFill>
                <a:prstClr val="black"/>
              </a:solidFill>
              <a:latin typeface="Calibri"/>
            </a:endParaRPr>
          </a:p>
        </p:txBody>
      </p:sp>
      <p:sp>
        <p:nvSpPr>
          <p:cNvPr id="11" name="Rectangle 10"/>
          <p:cNvSpPr/>
          <p:nvPr/>
        </p:nvSpPr>
        <p:spPr>
          <a:xfrm>
            <a:off x="116458" y="2359250"/>
            <a:ext cx="976742" cy="369332"/>
          </a:xfrm>
          <a:prstGeom prst="rect">
            <a:avLst/>
          </a:prstGeom>
          <a:noFill/>
        </p:spPr>
        <p:txBody>
          <a:bodyPr wrap="none">
            <a:spAutoFit/>
          </a:bodyPr>
          <a:lstStyle/>
          <a:p>
            <a:pPr defTabSz="457200"/>
            <a:r>
              <a:rPr lang="en-US" sz="1800" kern="1200" dirty="0" smtClean="0">
                <a:solidFill>
                  <a:prstClr val="black"/>
                </a:solidFill>
                <a:latin typeface="Calibri"/>
              </a:rPr>
              <a:t>disagree</a:t>
            </a:r>
            <a:endParaRPr lang="en-US" sz="1800" kern="1200" dirty="0">
              <a:solidFill>
                <a:prstClr val="black"/>
              </a:solidFill>
              <a:latin typeface="Calibri"/>
            </a:endParaRPr>
          </a:p>
        </p:txBody>
      </p:sp>
      <p:cxnSp>
        <p:nvCxnSpPr>
          <p:cNvPr id="5" name="Straight Connector 4"/>
          <p:cNvCxnSpPr>
            <a:endCxn id="10" idx="3"/>
          </p:cNvCxnSpPr>
          <p:nvPr/>
        </p:nvCxnSpPr>
        <p:spPr>
          <a:xfrm flipH="1" flipV="1">
            <a:off x="1113668" y="2982725"/>
            <a:ext cx="450437" cy="184666"/>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1" idx="3"/>
          </p:cNvCxnSpPr>
          <p:nvPr/>
        </p:nvCxnSpPr>
        <p:spPr>
          <a:xfrm flipH="1" flipV="1">
            <a:off x="1093200" y="2543916"/>
            <a:ext cx="767690" cy="531142"/>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718967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24149" y="1576136"/>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have a personal interest in the field of computing.”</a:t>
            </a:r>
            <a:endParaRPr lang="en-US" sz="2400" kern="1200" dirty="0">
              <a:solidFill>
                <a:prstClr val="black"/>
              </a:solidFill>
              <a:latin typeface="Cambria" panose="02040503050406030204" pitchFamily="18" charset="0"/>
            </a:endParaRPr>
          </a:p>
        </p:txBody>
      </p:sp>
      <p:sp>
        <p:nvSpPr>
          <p:cNvPr id="8" name="Rectangle 7"/>
          <p:cNvSpPr/>
          <p:nvPr/>
        </p:nvSpPr>
        <p:spPr>
          <a:xfrm>
            <a:off x="182559" y="83820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 y="38100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38" y="37719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734471" y="4612112"/>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feel confident about my ability to accomplish my goals with </a:t>
            </a:r>
            <a:r>
              <a:rPr lang="en-US" sz="2400" kern="1200" dirty="0" err="1" smtClean="0">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a:t>
            </a:r>
            <a:r>
              <a:rPr lang="en-US" sz="2400" kern="1200" dirty="0" smtClean="0">
                <a:solidFill>
                  <a:prstClr val="black"/>
                </a:solidFill>
                <a:latin typeface="Cambria" panose="02040503050406030204" pitchFamily="18" charset="0"/>
              </a:rPr>
              <a:t>”</a:t>
            </a:r>
            <a:endParaRPr lang="en-US" sz="2400" kern="1200" dirty="0">
              <a:solidFill>
                <a:prstClr val="black"/>
              </a:solidFill>
              <a:latin typeface="Cambria" panose="02040503050406030204" pitchFamily="18" charset="0"/>
            </a:endParaRPr>
          </a:p>
        </p:txBody>
      </p:sp>
      <p:sp>
        <p:nvSpPr>
          <p:cNvPr id="15" name="Rectangle 14"/>
          <p:cNvSpPr/>
          <p:nvPr/>
        </p:nvSpPr>
        <p:spPr>
          <a:xfrm>
            <a:off x="192881" y="375285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extBox 10"/>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self-efficacy</a:t>
            </a:r>
            <a:endParaRPr lang="en-US" sz="3600" b="1" i="1" kern="1200" dirty="0">
              <a:solidFill>
                <a:srgbClr val="008000"/>
              </a:solidFill>
              <a:latin typeface="Cambria"/>
              <a:cs typeface="Cambria"/>
            </a:endParaRPr>
          </a:p>
        </p:txBody>
      </p:sp>
    </p:spTree>
    <p:extLst>
      <p:ext uri="{BB962C8B-B14F-4D97-AF65-F5344CB8AC3E}">
        <p14:creationId xmlns:p14="http://schemas.microsoft.com/office/powerpoint/2010/main" val="12574427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3446" y="3850104"/>
            <a:ext cx="7940842" cy="27432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Rectangle 7"/>
          <p:cNvSpPr/>
          <p:nvPr/>
        </p:nvSpPr>
        <p:spPr>
          <a:xfrm>
            <a:off x="114300"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737" y="4225196"/>
            <a:ext cx="2050852"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445251" y="4013530"/>
            <a:ext cx="469504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“Students </a:t>
            </a:r>
            <a:r>
              <a:rPr lang="en-US" sz="2000" kern="1200" dirty="0">
                <a:solidFill>
                  <a:prstClr val="black"/>
                </a:solidFill>
                <a:latin typeface="Cambria" panose="02040503050406030204" pitchFamily="18" charset="0"/>
              </a:rPr>
              <a:t>learn best through project-based curricula that encourages them to be </a:t>
            </a:r>
            <a:r>
              <a:rPr lang="en-US" sz="2000" kern="1200" dirty="0" smtClean="0">
                <a:solidFill>
                  <a:prstClr val="black"/>
                </a:solidFill>
                <a:latin typeface="Cambria" panose="02040503050406030204" pitchFamily="18" charset="0"/>
              </a:rPr>
              <a:t>creative and self-expressive.”</a:t>
            </a:r>
            <a:endParaRPr lang="en-US" sz="2000" kern="1200" dirty="0">
              <a:solidFill>
                <a:prstClr val="black"/>
              </a:solidFill>
              <a:latin typeface="Cambria" panose="02040503050406030204" pitchFamily="18" charset="0"/>
            </a:endParaRPr>
          </a:p>
        </p:txBody>
      </p:sp>
      <p:sp>
        <p:nvSpPr>
          <p:cNvPr id="16" name="Rectangle 15"/>
          <p:cNvSpPr/>
          <p:nvPr/>
        </p:nvSpPr>
        <p:spPr>
          <a:xfrm>
            <a:off x="-78212"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Rectangle 19"/>
          <p:cNvSpPr/>
          <p:nvPr/>
        </p:nvSpPr>
        <p:spPr>
          <a:xfrm>
            <a:off x="4409647"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73" y="1196829"/>
            <a:ext cx="2073077" cy="204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184895" y="1369695"/>
            <a:ext cx="2278059" cy="1695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“I prefer to work on collaborative projects.”</a:t>
            </a:r>
            <a:endParaRPr lang="en-US" sz="2000" kern="1200" dirty="0">
              <a:solidFill>
                <a:prstClr val="black"/>
              </a:solidFill>
              <a:latin typeface="Cambria" panose="02040503050406030204" pitchFamily="18" charset="0"/>
            </a:endParaRPr>
          </a:p>
        </p:txBody>
      </p:sp>
      <p:sp>
        <p:nvSpPr>
          <p:cNvPr id="29" name="Rectangle 28"/>
          <p:cNvSpPr/>
          <p:nvPr/>
        </p:nvSpPr>
        <p:spPr>
          <a:xfrm>
            <a:off x="4602159"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Rectangle 29"/>
          <p:cNvSpPr/>
          <p:nvPr/>
        </p:nvSpPr>
        <p:spPr>
          <a:xfrm>
            <a:off x="6644312" y="1341120"/>
            <a:ext cx="2278059"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a:solidFill>
                  <a:prstClr val="black"/>
                </a:solidFill>
                <a:latin typeface="Cambria" panose="02040503050406030204" pitchFamily="18" charset="0"/>
              </a:rPr>
              <a:t>“I enjoy teaching others about scientific and technological topics</a:t>
            </a:r>
            <a:r>
              <a:rPr lang="en-US" sz="2000" kern="1200" dirty="0" smtClean="0">
                <a:solidFill>
                  <a:prstClr val="black"/>
                </a:solidFill>
                <a:latin typeface="Cambria" panose="02040503050406030204" pitchFamily="18" charset="0"/>
              </a:rPr>
              <a:t>.”</a:t>
            </a:r>
            <a:endParaRPr lang="en-US" sz="2000" kern="1200" dirty="0">
              <a:solidFill>
                <a:prstClr val="black"/>
              </a:solidFill>
              <a:latin typeface="Cambria" panose="02040503050406030204" pitchFamily="18" charset="0"/>
            </a:endParaRPr>
          </a:p>
        </p:txBody>
      </p:sp>
      <p:sp>
        <p:nvSpPr>
          <p:cNvPr id="15" name="TextBox 14"/>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professional identity</a:t>
            </a:r>
            <a:endParaRPr lang="en-US" sz="3600" b="1" i="1" kern="1200" dirty="0">
              <a:solidFill>
                <a:srgbClr val="008000"/>
              </a:solidFill>
              <a:latin typeface="Cambria"/>
              <a:cs typeface="Cambria"/>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752" y="1242060"/>
            <a:ext cx="1981200" cy="1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65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10" name="Rounded Rectangle 9"/>
          <p:cNvSpPr/>
          <p:nvPr/>
        </p:nvSpPr>
        <p:spPr>
          <a:xfrm>
            <a:off x="124142" y="891220"/>
            <a:ext cx="8869546" cy="2565964"/>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2" name="Shape 252"/>
          <p:cNvSpPr txBox="1"/>
          <p:nvPr/>
        </p:nvSpPr>
        <p:spPr>
          <a:xfrm>
            <a:off x="421700" y="961750"/>
            <a:ext cx="8196900" cy="5698199"/>
          </a:xfrm>
          <a:prstGeom prst="rect">
            <a:avLst/>
          </a:prstGeom>
          <a:noFill/>
        </p:spPr>
        <p:txBody>
          <a:bodyPr lIns="91425" tIns="91425" rIns="91425" bIns="91425" anchor="t" anchorCtr="0">
            <a:noAutofit/>
          </a:bodyPr>
          <a:lstStyle/>
          <a:p>
            <a:pPr>
              <a:spcBef>
                <a:spcPts val="600"/>
              </a:spcBef>
              <a:buClr>
                <a:srgbClr val="000000"/>
              </a:buClr>
              <a:buSzPct val="45833"/>
              <a:buFont typeface="Arial"/>
              <a:buNone/>
            </a:pPr>
            <a:r>
              <a:rPr lang="en" sz="2400" b="1" dirty="0">
                <a:solidFill>
                  <a:srgbClr val="0000FF"/>
                </a:solidFill>
                <a:latin typeface="Droid Serif"/>
                <a:ea typeface="Droid Serif"/>
                <a:cs typeface="Droid Serif"/>
                <a:sym typeface="Droid Serif"/>
              </a:rPr>
              <a:t>One method </a:t>
            </a:r>
            <a:r>
              <a:rPr lang="en" sz="2400" dirty="0">
                <a:latin typeface="Droid Serif"/>
                <a:ea typeface="Droid Serif"/>
                <a:cs typeface="Droid Serif"/>
                <a:sym typeface="Droid Serif"/>
              </a:rPr>
              <a:t>of encoding a sentence is by having every letter correspond to a </a:t>
            </a:r>
            <a:r>
              <a:rPr lang="en" sz="2400" b="1" dirty="0">
                <a:solidFill>
                  <a:srgbClr val="0000FF"/>
                </a:solidFill>
                <a:latin typeface="Droid Serif"/>
                <a:ea typeface="Droid Serif"/>
                <a:cs typeface="Droid Serif"/>
                <a:sym typeface="Droid Serif"/>
              </a:rPr>
              <a:t>number</a:t>
            </a:r>
            <a:r>
              <a:rPr lang="en" sz="2400" dirty="0">
                <a:latin typeface="Droid Serif"/>
                <a:ea typeface="Droid Serif"/>
                <a:cs typeface="Droid Serif"/>
                <a:sym typeface="Droid Serif"/>
              </a:rPr>
              <a:t>.</a:t>
            </a:r>
          </a:p>
          <a:p>
            <a:pPr>
              <a:lnSpc>
                <a:spcPct val="115000"/>
              </a:lnSpc>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Font typeface="Arial"/>
              <a:buNone/>
            </a:pPr>
            <a:endParaRPr sz="2400" dirty="0">
              <a:latin typeface="Droid Serif"/>
              <a:ea typeface="Droid Serif"/>
              <a:cs typeface="Droid Serif"/>
              <a:sym typeface="Droid Serif"/>
            </a:endParaRPr>
          </a:p>
          <a:p>
            <a:pPr>
              <a:lnSpc>
                <a:spcPct val="115000"/>
              </a:lnSpc>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SzPct val="45833"/>
              <a:buFont typeface="Arial"/>
              <a:buNone/>
            </a:pPr>
            <a:r>
              <a:rPr lang="en" sz="2400" dirty="0" smtClean="0">
                <a:solidFill>
                  <a:srgbClr val="FFFFFF"/>
                </a:solidFill>
                <a:latin typeface="Droid Serif"/>
                <a:ea typeface="Droid Serif"/>
                <a:cs typeface="Droid Serif"/>
                <a:sym typeface="Droid Serif"/>
              </a:rPr>
              <a:t>For example:</a:t>
            </a:r>
          </a:p>
          <a:p>
            <a:pPr>
              <a:lnSpc>
                <a:spcPct val="115000"/>
              </a:lnSpc>
              <a:buClr>
                <a:srgbClr val="000000"/>
              </a:buClr>
              <a:buFont typeface="Arial"/>
              <a:buNone/>
            </a:pPr>
            <a:endParaRPr sz="3000" dirty="0"/>
          </a:p>
          <a:p>
            <a:pPr algn="ctr"/>
            <a:r>
              <a:rPr lang="en" sz="3000" b="1" dirty="0"/>
              <a:t>AND</a:t>
            </a:r>
            <a:r>
              <a:rPr lang="en" sz="3000" dirty="0"/>
              <a:t>    </a:t>
            </a:r>
            <a:r>
              <a:rPr lang="en" sz="3000" dirty="0" smtClean="0"/>
              <a:t>   </a:t>
            </a:r>
            <a:r>
              <a:rPr lang="en" sz="3000" dirty="0"/>
              <a:t>1 - 14 - 4</a:t>
            </a:r>
          </a:p>
          <a:p>
            <a:endParaRPr dirty="0"/>
          </a:p>
          <a:p>
            <a:endParaRPr lang="en-US" dirty="0" smtClean="0"/>
          </a:p>
          <a:p>
            <a:pPr algn="ctr"/>
            <a:r>
              <a:rPr lang="en" sz="3000" b="1" dirty="0" smtClean="0"/>
              <a:t>BUG</a:t>
            </a:r>
            <a:r>
              <a:rPr lang="en" sz="3000" dirty="0" smtClean="0"/>
              <a:t>                    </a:t>
            </a:r>
            <a:r>
              <a:rPr lang="en" sz="3000" dirty="0" smtClean="0">
                <a:solidFill>
                  <a:srgbClr val="FFFFFF"/>
                </a:solidFill>
              </a:rPr>
              <a:t>.</a:t>
            </a:r>
            <a:endParaRPr lang="en-US" dirty="0" smtClean="0">
              <a:solidFill>
                <a:srgbClr val="FFFFFF"/>
              </a:solidFill>
            </a:endParaRPr>
          </a:p>
          <a:p>
            <a:endParaRPr dirty="0"/>
          </a:p>
          <a:p>
            <a:endParaRPr dirty="0"/>
          </a:p>
          <a:p>
            <a:pPr algn="ctr"/>
            <a:r>
              <a:rPr lang="en" sz="3000" dirty="0"/>
              <a:t>     </a:t>
            </a:r>
            <a:r>
              <a:rPr lang="en" sz="3000" dirty="0" smtClean="0"/>
              <a:t>                  	19 </a:t>
            </a:r>
            <a:r>
              <a:rPr lang="en" sz="3000" dirty="0"/>
              <a:t>- 09 - 07 - 14</a:t>
            </a:r>
          </a:p>
        </p:txBody>
      </p:sp>
      <p:pic>
        <p:nvPicPr>
          <p:cNvPr id="253" name="Shape 253"/>
          <p:cNvPicPr preferRelativeResize="0"/>
          <p:nvPr/>
        </p:nvPicPr>
        <p:blipFill>
          <a:blip r:embed="rId3"/>
          <a:stretch>
            <a:fillRect/>
          </a:stretch>
        </p:blipFill>
        <p:spPr>
          <a:xfrm>
            <a:off x="398012" y="2271224"/>
            <a:ext cx="8347974" cy="991500"/>
          </a:xfrm>
          <a:prstGeom prst="rect">
            <a:avLst/>
          </a:prstGeom>
          <a:noFill/>
          <a:ln>
            <a:noFill/>
          </a:ln>
        </p:spPr>
      </p:pic>
      <p:sp>
        <p:nvSpPr>
          <p:cNvPr id="5" name="Shape 265"/>
          <p:cNvSpPr/>
          <p:nvPr/>
        </p:nvSpPr>
        <p:spPr>
          <a:xfrm>
            <a:off x="4006951" y="4583149"/>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6" name="Shape 265"/>
          <p:cNvSpPr/>
          <p:nvPr/>
        </p:nvSpPr>
        <p:spPr>
          <a:xfrm>
            <a:off x="4006951" y="5449532"/>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7" name="Shape 265"/>
          <p:cNvSpPr/>
          <p:nvPr/>
        </p:nvSpPr>
        <p:spPr>
          <a:xfrm>
            <a:off x="4042783" y="6322317"/>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 name="Rectangle 1"/>
          <p:cNvSpPr/>
          <p:nvPr/>
        </p:nvSpPr>
        <p:spPr>
          <a:xfrm>
            <a:off x="2870714" y="3549239"/>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Decoded data</a:t>
            </a:r>
            <a:endParaRPr lang="en-US" dirty="0"/>
          </a:p>
        </p:txBody>
      </p:sp>
      <p:sp>
        <p:nvSpPr>
          <p:cNvPr id="9" name="Rectangle 8"/>
          <p:cNvSpPr/>
          <p:nvPr/>
        </p:nvSpPr>
        <p:spPr>
          <a:xfrm>
            <a:off x="4764231" y="3555700"/>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Encoded data</a:t>
            </a:r>
            <a:endParaRPr lang="en-US" dirty="0"/>
          </a:p>
        </p:txBody>
      </p:sp>
      <p:sp>
        <p:nvSpPr>
          <p:cNvPr id="11" name="Shape 251"/>
          <p:cNvSpPr txBox="1"/>
          <p:nvPr/>
        </p:nvSpPr>
        <p:spPr>
          <a:xfrm>
            <a:off x="2046398" y="79528"/>
            <a:ext cx="5025034" cy="784200"/>
          </a:xfrm>
          <a:prstGeom prst="rect">
            <a:avLst/>
          </a:prstGeom>
          <a:noFill/>
        </p:spPr>
        <p:txBody>
          <a:bodyPr lIns="91425" tIns="91425" rIns="91425" bIns="91425" anchor="t" anchorCtr="0">
            <a:noAutofit/>
          </a:bodyPr>
          <a:lstStyle/>
          <a:p>
            <a:pPr algn="ctr"/>
            <a:r>
              <a:rPr lang="en" sz="3600" dirty="0" smtClean="0">
                <a:latin typeface="Droid Serif"/>
                <a:ea typeface="Droid Serif"/>
                <a:cs typeface="Droid Serif"/>
                <a:sym typeface="Droid Serif"/>
              </a:rPr>
              <a:t>Encoding + Decoding!</a:t>
            </a:r>
            <a:endParaRPr lang="en" sz="3600" dirty="0">
              <a:latin typeface="Droid Serif"/>
              <a:ea typeface="Droid Serif"/>
              <a:cs typeface="Droid Serif"/>
              <a:sym typeface="Droid Serif"/>
            </a:endParaRPr>
          </a:p>
        </p:txBody>
      </p:sp>
    </p:spTree>
    <p:extLst>
      <p:ext uri="{BB962C8B-B14F-4D97-AF65-F5344CB8AC3E}">
        <p14:creationId xmlns:p14="http://schemas.microsoft.com/office/powerpoint/2010/main" val="228459095"/>
      </p:ext>
    </p:extLst>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8653" y="847725"/>
            <a:ext cx="82677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3062564"/>
            <a:ext cx="8991600" cy="733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Isosceles Triangle 2"/>
          <p:cNvSpPr/>
          <p:nvPr/>
        </p:nvSpPr>
        <p:spPr>
          <a:xfrm flipV="1">
            <a:off x="76200" y="3795712"/>
            <a:ext cx="8991600" cy="1919288"/>
          </a:xfrm>
          <a:prstGeom prst="triangle">
            <a:avLst/>
          </a:prstGeom>
          <a:solidFill>
            <a:srgbClr val="D9D9D9">
              <a:alpha val="45882"/>
            </a:srgb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 name="Rectangle 3"/>
          <p:cNvSpPr/>
          <p:nvPr/>
        </p:nvSpPr>
        <p:spPr>
          <a:xfrm>
            <a:off x="1219200" y="5715000"/>
            <a:ext cx="6781800" cy="533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what's missing?</a:t>
            </a:r>
            <a:endParaRPr lang="en-US" sz="3600" b="1" i="1" kern="1200" dirty="0">
              <a:solidFill>
                <a:srgbClr val="008000"/>
              </a:solidFill>
              <a:latin typeface="Cambria"/>
              <a:cs typeface="Cambria"/>
            </a:endParaRPr>
          </a:p>
        </p:txBody>
      </p:sp>
      <p:sp>
        <p:nvSpPr>
          <p:cNvPr id="2" name="Rounded Rectangle 1"/>
          <p:cNvSpPr/>
          <p:nvPr/>
        </p:nvSpPr>
        <p:spPr>
          <a:xfrm>
            <a:off x="408653" y="847725"/>
            <a:ext cx="8267700" cy="704349"/>
          </a:xfrm>
          <a:prstGeom prst="roundRect">
            <a:avLst/>
          </a:prstGeom>
          <a:solidFill>
            <a:schemeClr val="accent6">
              <a:lumMod val="75000"/>
              <a:alpha val="1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20082655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17558" y="5587736"/>
            <a:ext cx="2069431"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2023277" y="2025160"/>
            <a:ext cx="6206324" cy="1384995"/>
          </a:xfrm>
          <a:prstGeom prst="rect">
            <a:avLst/>
          </a:prstGeom>
        </p:spPr>
        <p:txBody>
          <a:bodyPr wrap="square">
            <a:spAutoFit/>
          </a:bodyPr>
          <a:lstStyle/>
          <a:p>
            <a:pPr defTabSz="457200"/>
            <a:r>
              <a:rPr lang="en-US" sz="2100" kern="1200" dirty="0" smtClean="0">
                <a:solidFill>
                  <a:prstClr val="black"/>
                </a:solidFill>
                <a:latin typeface="Cambria"/>
                <a:cs typeface="Cambria"/>
              </a:rPr>
              <a:t>easy </a:t>
            </a:r>
            <a:r>
              <a:rPr lang="en-US" sz="2100" kern="1200" dirty="0">
                <a:solidFill>
                  <a:prstClr val="black"/>
                </a:solidFill>
                <a:latin typeface="Cambria"/>
                <a:cs typeface="Cambria"/>
              </a:rPr>
              <a:t>to </a:t>
            </a:r>
            <a:r>
              <a:rPr lang="en-US" sz="2100" kern="1200" dirty="0" smtClean="0">
                <a:solidFill>
                  <a:prstClr val="black"/>
                </a:solidFill>
                <a:latin typeface="Cambria"/>
                <a:cs typeface="Cambria"/>
              </a:rPr>
              <a:t>access ~ flexible to use</a:t>
            </a:r>
          </a:p>
          <a:p>
            <a:pPr defTabSz="457200"/>
            <a:r>
              <a:rPr lang="en-US" sz="2100" kern="1200" dirty="0" smtClean="0">
                <a:solidFill>
                  <a:prstClr val="black"/>
                </a:solidFill>
                <a:latin typeface="Cambria"/>
                <a:cs typeface="Cambria"/>
              </a:rPr>
              <a:t>offered as modules in existing classes</a:t>
            </a:r>
            <a:r>
              <a:rPr lang="en-US" sz="2100" kern="1200" dirty="0">
                <a:solidFill>
                  <a:prstClr val="black"/>
                </a:solidFill>
                <a:latin typeface="Cambria"/>
                <a:cs typeface="Cambria"/>
              </a:rPr>
              <a:t/>
            </a:r>
            <a:br>
              <a:rPr lang="en-US" sz="2100" kern="1200" dirty="0">
                <a:solidFill>
                  <a:prstClr val="black"/>
                </a:solidFill>
                <a:latin typeface="Cambria"/>
                <a:cs typeface="Cambria"/>
              </a:rPr>
            </a:br>
            <a:r>
              <a:rPr lang="en-US" sz="2100" b="1" kern="1200" dirty="0" smtClean="0">
                <a:solidFill>
                  <a:prstClr val="black"/>
                </a:solidFill>
                <a:latin typeface="Cambria"/>
                <a:cs typeface="Cambria"/>
              </a:rPr>
              <a:t>accessible pathway:     </a:t>
            </a:r>
            <a:r>
              <a:rPr lang="en-US" sz="2100" b="1" kern="1200" dirty="0" smtClean="0">
                <a:solidFill>
                  <a:srgbClr val="0000FF"/>
                </a:solidFill>
                <a:latin typeface="Calibri"/>
                <a:cs typeface="Calibri"/>
              </a:rPr>
              <a:t>PLAY </a:t>
            </a:r>
            <a:r>
              <a:rPr lang="en-US" sz="2100" b="1" kern="1200" dirty="0" smtClean="0">
                <a:solidFill>
                  <a:prstClr val="black"/>
                </a:solidFill>
                <a:latin typeface="Calibri"/>
                <a:cs typeface="Calibri"/>
              </a:rPr>
              <a:t> </a:t>
            </a:r>
            <a:r>
              <a:rPr lang="en-US" sz="2100" b="1" kern="1200" dirty="0" smtClean="0">
                <a:solidFill>
                  <a:prstClr val="black"/>
                </a:solidFill>
                <a:latin typeface="Cambria"/>
                <a:cs typeface="Cambria"/>
              </a:rPr>
              <a:t>to</a:t>
            </a:r>
            <a:r>
              <a:rPr lang="en-US" sz="2100" b="1" kern="1200" dirty="0" smtClean="0">
                <a:solidFill>
                  <a:prstClr val="black"/>
                </a:solidFill>
                <a:latin typeface="Calibri"/>
                <a:cs typeface="Calibri"/>
              </a:rPr>
              <a:t>   </a:t>
            </a:r>
            <a:r>
              <a:rPr lang="en-US" sz="2100" b="1" kern="1200" dirty="0" smtClean="0">
                <a:solidFill>
                  <a:srgbClr val="0000FF"/>
                </a:solidFill>
                <a:latin typeface="Calibri"/>
                <a:cs typeface="Calibri"/>
              </a:rPr>
              <a:t>PAUSE</a:t>
            </a:r>
            <a:r>
              <a:rPr lang="en-US" sz="2100" b="1" kern="1200" dirty="0" smtClean="0">
                <a:solidFill>
                  <a:prstClr val="black"/>
                </a:solidFill>
                <a:latin typeface="Calibri"/>
                <a:cs typeface="Calibri"/>
              </a:rPr>
              <a:t>  </a:t>
            </a:r>
            <a:r>
              <a:rPr lang="en-US" sz="2100" b="1" kern="1200" dirty="0" smtClean="0">
                <a:solidFill>
                  <a:prstClr val="black"/>
                </a:solidFill>
                <a:latin typeface="Cambria"/>
                <a:cs typeface="Cambria"/>
              </a:rPr>
              <a:t>to</a:t>
            </a:r>
            <a:r>
              <a:rPr lang="en-US" sz="2100" b="1" kern="1200" dirty="0" smtClean="0">
                <a:solidFill>
                  <a:prstClr val="black"/>
                </a:solidFill>
                <a:latin typeface="Calibri"/>
                <a:cs typeface="Calibri"/>
              </a:rPr>
              <a:t>  </a:t>
            </a:r>
            <a:r>
              <a:rPr lang="en-US" sz="2100" b="1" kern="1200" dirty="0" smtClean="0">
                <a:solidFill>
                  <a:srgbClr val="0000FF"/>
                </a:solidFill>
                <a:latin typeface="Calibri"/>
                <a:cs typeface="Calibri"/>
              </a:rPr>
              <a:t>POINT </a:t>
            </a:r>
          </a:p>
          <a:p>
            <a:pPr defTabSz="457200"/>
            <a:r>
              <a:rPr lang="en-US" sz="2100" kern="1200" dirty="0" smtClean="0">
                <a:solidFill>
                  <a:prstClr val="black"/>
                </a:solidFill>
                <a:latin typeface="Cambria"/>
                <a:cs typeface="Cambria"/>
              </a:rPr>
              <a:t>partner geography:   </a:t>
            </a:r>
            <a:r>
              <a:rPr lang="en-US" sz="2100" i="1" kern="1200" dirty="0" smtClean="0">
                <a:solidFill>
                  <a:prstClr val="black"/>
                </a:solidFill>
                <a:latin typeface="Cambria"/>
                <a:cs typeface="Cambria"/>
              </a:rPr>
              <a:t>Kauai</a:t>
            </a:r>
            <a:r>
              <a:rPr lang="en-US" sz="2100" kern="1200" dirty="0">
                <a:solidFill>
                  <a:prstClr val="black"/>
                </a:solidFill>
                <a:latin typeface="Cambria"/>
                <a:cs typeface="Cambria"/>
              </a:rPr>
              <a:t>,</a:t>
            </a:r>
            <a:r>
              <a:rPr lang="en-US" sz="2100" kern="1200" dirty="0" smtClean="0">
                <a:solidFill>
                  <a:prstClr val="black"/>
                </a:solidFill>
                <a:latin typeface="Cambria"/>
                <a:cs typeface="Cambria"/>
              </a:rPr>
              <a:t> </a:t>
            </a:r>
            <a:r>
              <a:rPr lang="en-US" sz="2100" i="1" kern="1200" dirty="0">
                <a:solidFill>
                  <a:prstClr val="black"/>
                </a:solidFill>
                <a:latin typeface="Cambria"/>
                <a:cs typeface="Cambria"/>
              </a:rPr>
              <a:t>Pomona</a:t>
            </a:r>
            <a:r>
              <a:rPr lang="en-US" sz="2100" kern="1200" dirty="0">
                <a:solidFill>
                  <a:prstClr val="black"/>
                </a:solidFill>
                <a:latin typeface="Cambria"/>
                <a:cs typeface="Cambria"/>
              </a:rPr>
              <a:t>, …</a:t>
            </a:r>
          </a:p>
        </p:txBody>
      </p:sp>
      <p:sp>
        <p:nvSpPr>
          <p:cNvPr id="8" name="TextBox 7"/>
          <p:cNvSpPr txBox="1"/>
          <p:nvPr/>
        </p:nvSpPr>
        <p:spPr>
          <a:xfrm>
            <a:off x="732717" y="1349677"/>
            <a:ext cx="7372955" cy="507831"/>
          </a:xfrm>
          <a:prstGeom prst="rect">
            <a:avLst/>
          </a:prstGeom>
          <a:noFill/>
        </p:spPr>
        <p:txBody>
          <a:bodyPr wrap="square" rtlCol="0">
            <a:spAutoFit/>
          </a:bodyPr>
          <a:lstStyle/>
          <a:p>
            <a:pPr algn="ctr" defTabSz="457200"/>
            <a:r>
              <a:rPr lang="en-US" sz="2700" kern="1200" dirty="0" smtClean="0">
                <a:solidFill>
                  <a:prstClr val="black"/>
                </a:solidFill>
                <a:latin typeface="Cambria"/>
                <a:cs typeface="Cambria"/>
              </a:rPr>
              <a:t>unify the curriculum + </a:t>
            </a:r>
            <a:r>
              <a:rPr lang="en-US" sz="2700" i="1" kern="1200" dirty="0" smtClean="0">
                <a:solidFill>
                  <a:prstClr val="black"/>
                </a:solidFill>
                <a:latin typeface="Cambria"/>
                <a:cs typeface="Cambria"/>
              </a:rPr>
              <a:t>support our teachers</a:t>
            </a:r>
            <a:endParaRPr lang="en-US" sz="2700" i="1" kern="1200" dirty="0">
              <a:solidFill>
                <a:prstClr val="black"/>
              </a:solidFill>
              <a:latin typeface="Cambria"/>
              <a:cs typeface="Cambria"/>
            </a:endParaRPr>
          </a:p>
        </p:txBody>
      </p:sp>
      <p:sp>
        <p:nvSpPr>
          <p:cNvPr id="10" name="TextBox 9"/>
          <p:cNvSpPr txBox="1"/>
          <p:nvPr/>
        </p:nvSpPr>
        <p:spPr>
          <a:xfrm>
            <a:off x="207507" y="226855"/>
            <a:ext cx="8666571" cy="646331"/>
          </a:xfrm>
          <a:prstGeom prst="rect">
            <a:avLst/>
          </a:prstGeom>
          <a:solidFill>
            <a:schemeClr val="bg1"/>
          </a:solidFill>
        </p:spPr>
        <p:txBody>
          <a:bodyPr wrap="square" rtlCol="0">
            <a:spAutoFit/>
          </a:bodyPr>
          <a:lstStyle/>
          <a:p>
            <a:pPr defTabSz="457200"/>
            <a:r>
              <a:rPr lang="en-US" sz="3600" kern="1200" dirty="0" err="1" smtClean="0">
                <a:solidFill>
                  <a:prstClr val="black"/>
                </a:solidFill>
                <a:latin typeface="Cambria"/>
                <a:cs typeface="Cambria"/>
              </a:rPr>
              <a:t>MyCS</a:t>
            </a:r>
            <a:r>
              <a:rPr lang="en-US" sz="3600" kern="1200" dirty="0" smtClean="0">
                <a:solidFill>
                  <a:prstClr val="black"/>
                </a:solidFill>
                <a:latin typeface="Cambria"/>
                <a:cs typeface="Cambria"/>
              </a:rPr>
              <a:t> MOOC</a:t>
            </a:r>
            <a:endParaRPr lang="en-US" sz="3600" b="1" i="1" kern="1200" dirty="0">
              <a:solidFill>
                <a:srgbClr val="008000"/>
              </a:solidFill>
              <a:latin typeface="Cambria"/>
              <a:cs typeface="Cambria"/>
            </a:endParaRPr>
          </a:p>
        </p:txBody>
      </p:sp>
      <p:sp>
        <p:nvSpPr>
          <p:cNvPr id="11" name="Rectangle 10"/>
          <p:cNvSpPr/>
          <p:nvPr/>
        </p:nvSpPr>
        <p:spPr>
          <a:xfrm>
            <a:off x="3119739" y="415444"/>
            <a:ext cx="3552844" cy="400110"/>
          </a:xfrm>
          <a:prstGeom prst="rect">
            <a:avLst/>
          </a:prstGeom>
        </p:spPr>
        <p:txBody>
          <a:bodyPr wrap="square">
            <a:spAutoFit/>
          </a:bodyPr>
          <a:lstStyle/>
          <a:p>
            <a:pPr defTabSz="457200"/>
            <a:r>
              <a:rPr lang="en-US" sz="2000" kern="1200" dirty="0" smtClean="0">
                <a:solidFill>
                  <a:prstClr val="black"/>
                </a:solidFill>
                <a:latin typeface="Cambria"/>
                <a:cs typeface="Cambria"/>
              </a:rPr>
              <a:t>i.e., textbook+</a:t>
            </a:r>
            <a:endParaRPr lang="en-US" sz="2000" kern="1200" dirty="0">
              <a:solidFill>
                <a:prstClr val="black"/>
              </a:solidFill>
              <a:latin typeface="Cambria"/>
              <a:cs typeface="Cambria"/>
            </a:endParaRPr>
          </a:p>
        </p:txBody>
      </p:sp>
      <p:sp>
        <p:nvSpPr>
          <p:cNvPr id="13" name="Rectangle 12"/>
          <p:cNvSpPr/>
          <p:nvPr/>
        </p:nvSpPr>
        <p:spPr>
          <a:xfrm>
            <a:off x="1127235" y="5126071"/>
            <a:ext cx="6583918" cy="923330"/>
          </a:xfrm>
          <a:prstGeom prst="rect">
            <a:avLst/>
          </a:prstGeom>
        </p:spPr>
        <p:txBody>
          <a:bodyPr wrap="square">
            <a:spAutoFit/>
          </a:bodyPr>
          <a:lstStyle/>
          <a:p>
            <a:pPr algn="ctr" defTabSz="457200"/>
            <a:r>
              <a:rPr lang="en-US" sz="2700" kern="1200" dirty="0" smtClean="0">
                <a:solidFill>
                  <a:prstClr val="black"/>
                </a:solidFill>
                <a:latin typeface="Cambria" panose="02040503050406030204" pitchFamily="18" charset="0"/>
              </a:rPr>
              <a:t>online resource to help teachers bridge the "creator gap"  in (CS) curricula</a:t>
            </a:r>
            <a:endParaRPr lang="en-US" sz="2700" kern="1200" dirty="0">
              <a:solidFill>
                <a:prstClr val="black"/>
              </a:solidFill>
              <a:latin typeface="Cambria" panose="02040503050406030204" pitchFamily="18" charset="0"/>
            </a:endParaRPr>
          </a:p>
        </p:txBody>
      </p:sp>
      <p:sp>
        <p:nvSpPr>
          <p:cNvPr id="15" name="TextBox 14"/>
          <p:cNvSpPr txBox="1"/>
          <p:nvPr/>
        </p:nvSpPr>
        <p:spPr>
          <a:xfrm>
            <a:off x="240351" y="4210984"/>
            <a:ext cx="7372955"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The vision</a:t>
            </a:r>
            <a:endParaRPr lang="en-US" sz="3600" kern="1200" dirty="0">
              <a:solidFill>
                <a:prstClr val="black"/>
              </a:solidFill>
              <a:latin typeface="Cambria"/>
              <a:cs typeface="Cambria"/>
            </a:endParaRPr>
          </a:p>
        </p:txBody>
      </p:sp>
    </p:spTree>
    <p:extLst>
      <p:ext uri="{BB962C8B-B14F-4D97-AF65-F5344CB8AC3E}">
        <p14:creationId xmlns:p14="http://schemas.microsoft.com/office/powerpoint/2010/main" val="32421164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313" t="11185" r="22498" b="4925"/>
          <a:stretch/>
        </p:blipFill>
        <p:spPr bwMode="auto">
          <a:xfrm>
            <a:off x="2915752" y="228600"/>
            <a:ext cx="6148868" cy="651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Explanations</a:t>
            </a:r>
            <a:r>
              <a:rPr lang="en-US" sz="2100" kern="1200" dirty="0" smtClean="0">
                <a:solidFill>
                  <a:prstClr val="black"/>
                </a:solidFill>
                <a:latin typeface="Cambria" panose="02040503050406030204" pitchFamily="18" charset="0"/>
              </a:rPr>
              <a:t> / 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40050110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a:t>
            </a:r>
            <a:r>
              <a:rPr lang="en-US" sz="2100" b="1" kern="1200" dirty="0" smtClean="0">
                <a:solidFill>
                  <a:srgbClr val="0000FF"/>
                </a:solidFill>
                <a:latin typeface="Cambria" panose="02040503050406030204" pitchFamily="18" charset="0"/>
              </a:rPr>
              <a:t>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AgentZhivago.png"/>
          <p:cNvPicPr>
            <a:picLocks noChangeAspect="1"/>
          </p:cNvPicPr>
          <p:nvPr/>
        </p:nvPicPr>
        <p:blipFill rotWithShape="1">
          <a:blip r:embed="rId3">
            <a:extLst>
              <a:ext uri="{28A0092B-C50C-407E-A947-70E740481C1C}">
                <a14:useLocalDpi xmlns:a14="http://schemas.microsoft.com/office/drawing/2010/main" val="0"/>
              </a:ext>
            </a:extLst>
          </a:blip>
          <a:srcRect l="26938" r="17150"/>
          <a:stretch/>
        </p:blipFill>
        <p:spPr>
          <a:xfrm>
            <a:off x="3112810" y="479513"/>
            <a:ext cx="5443097" cy="5137176"/>
          </a:xfrm>
          <a:prstGeom prst="rect">
            <a:avLst/>
          </a:prstGeom>
        </p:spPr>
      </p:pic>
    </p:spTree>
    <p:extLst>
      <p:ext uri="{BB962C8B-B14F-4D97-AF65-F5344CB8AC3E}">
        <p14:creationId xmlns:p14="http://schemas.microsoft.com/office/powerpoint/2010/main" val="24741437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illustrations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Instructions</a:t>
            </a:r>
            <a:r>
              <a:rPr lang="en-US" sz="2100" kern="1200" dirty="0" smtClean="0">
                <a:solidFill>
                  <a:srgbClr val="0000FF"/>
                </a:solidFill>
                <a:latin typeface="Cambria" panose="02040503050406030204" pitchFamily="18" charset="0"/>
              </a:rPr>
              <a:t>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LegoActivity.png"/>
          <p:cNvPicPr>
            <a:picLocks noChangeAspect="1"/>
          </p:cNvPicPr>
          <p:nvPr/>
        </p:nvPicPr>
        <p:blipFill rotWithShape="1">
          <a:blip r:embed="rId3">
            <a:extLst>
              <a:ext uri="{28A0092B-C50C-407E-A947-70E740481C1C}">
                <a14:useLocalDpi xmlns:a14="http://schemas.microsoft.com/office/drawing/2010/main" val="0"/>
              </a:ext>
            </a:extLst>
          </a:blip>
          <a:srcRect l="29813" r="18707"/>
          <a:stretch/>
        </p:blipFill>
        <p:spPr>
          <a:xfrm>
            <a:off x="2915752" y="635856"/>
            <a:ext cx="5654010" cy="5550166"/>
          </a:xfrm>
          <a:prstGeom prst="rect">
            <a:avLst/>
          </a:prstGeom>
        </p:spPr>
      </p:pic>
    </p:spTree>
    <p:extLst>
      <p:ext uri="{BB962C8B-B14F-4D97-AF65-F5344CB8AC3E}">
        <p14:creationId xmlns:p14="http://schemas.microsoft.com/office/powerpoint/2010/main" val="20545740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0375" y="902368"/>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Rounded Rectangle 16"/>
          <p:cNvSpPr/>
          <p:nvPr/>
        </p:nvSpPr>
        <p:spPr>
          <a:xfrm>
            <a:off x="460375" y="502545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112129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it's </a:t>
            </a:r>
            <a:r>
              <a:rPr lang="en-US" sz="1800" b="1" i="1" kern="1200" dirty="0" smtClean="0">
                <a:solidFill>
                  <a:prstClr val="black"/>
                </a:solidFill>
                <a:latin typeface="Cambria" panose="02040503050406030204" pitchFamily="18" charset="0"/>
              </a:rPr>
              <a:t>sold</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sp>
        <p:nvSpPr>
          <p:cNvPr id="14" name="Rectangle 13"/>
          <p:cNvSpPr/>
          <p:nvPr/>
        </p:nvSpPr>
        <p:spPr>
          <a:xfrm>
            <a:off x="6525649" y="5364978"/>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MuddX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
        <p:nvSpPr>
          <p:cNvPr id="15" name="Rectangle 14"/>
          <p:cNvSpPr/>
          <p:nvPr/>
        </p:nvSpPr>
        <p:spPr>
          <a:xfrm>
            <a:off x="871705" y="5367117"/>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EdX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
        <p:nvSpPr>
          <p:cNvPr id="16" name="Rectangle 15"/>
          <p:cNvSpPr/>
          <p:nvPr/>
        </p:nvSpPr>
        <p:spPr>
          <a:xfrm>
            <a:off x="3529606" y="5367117"/>
            <a:ext cx="2406972" cy="369332"/>
          </a:xfrm>
          <a:prstGeom prst="rect">
            <a:avLst/>
          </a:prstGeom>
        </p:spPr>
        <p:txBody>
          <a:bodyPr wrap="square">
            <a:spAutoFit/>
          </a:bodyPr>
          <a:lstStyle/>
          <a:p>
            <a:pPr defTabSz="457200"/>
            <a:r>
              <a:rPr lang="en-US" sz="1800" kern="1200" dirty="0" smtClean="0">
                <a:solidFill>
                  <a:prstClr val="black"/>
                </a:solidFill>
                <a:latin typeface="Cambria" panose="02040503050406030204" pitchFamily="18" charset="0"/>
              </a:rPr>
              <a:t>Amazon EC2 logo</a:t>
            </a:r>
            <a:endParaRPr lang="en-US" sz="1800" kern="1200" dirty="0">
              <a:solidFill>
                <a:prstClr val="black"/>
              </a:solidFill>
              <a:latin typeface="Calibri"/>
            </a:endParaRPr>
          </a:p>
        </p:txBody>
      </p:sp>
    </p:spTree>
    <p:extLst>
      <p:ext uri="{BB962C8B-B14F-4D97-AF65-F5344CB8AC3E}">
        <p14:creationId xmlns:p14="http://schemas.microsoft.com/office/powerpoint/2010/main" val="210929506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75614" y="2743264"/>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291243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 </a:t>
            </a:r>
            <a:r>
              <a:rPr lang="en-US" sz="1800" b="1" i="1" kern="1200" dirty="0" smtClean="0">
                <a:solidFill>
                  <a:prstClr val="black"/>
                </a:solidFill>
                <a:latin typeface="Cambria" panose="02040503050406030204" pitchFamily="18" charset="0"/>
              </a:rPr>
              <a:t>feels</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sp>
        <p:nvSpPr>
          <p:cNvPr id="14" name="Rounded Rectangle 13"/>
          <p:cNvSpPr/>
          <p:nvPr/>
        </p:nvSpPr>
        <p:spPr>
          <a:xfrm>
            <a:off x="526297" y="102917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Rectangle 14"/>
          <p:cNvSpPr/>
          <p:nvPr/>
        </p:nvSpPr>
        <p:spPr>
          <a:xfrm>
            <a:off x="937627" y="1370837"/>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EdX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
        <p:nvSpPr>
          <p:cNvPr id="16" name="Rectangle 15"/>
          <p:cNvSpPr/>
          <p:nvPr/>
        </p:nvSpPr>
        <p:spPr>
          <a:xfrm>
            <a:off x="3595528" y="1370837"/>
            <a:ext cx="2406972" cy="369332"/>
          </a:xfrm>
          <a:prstGeom prst="rect">
            <a:avLst/>
          </a:prstGeom>
        </p:spPr>
        <p:txBody>
          <a:bodyPr wrap="square">
            <a:spAutoFit/>
          </a:bodyPr>
          <a:lstStyle/>
          <a:p>
            <a:pPr defTabSz="457200"/>
            <a:r>
              <a:rPr lang="en-US" sz="1800" kern="1200" dirty="0" smtClean="0">
                <a:solidFill>
                  <a:prstClr val="black"/>
                </a:solidFill>
                <a:latin typeface="Cambria" panose="02040503050406030204" pitchFamily="18" charset="0"/>
              </a:rPr>
              <a:t>Amazon EC2 logo</a:t>
            </a:r>
            <a:endParaRPr lang="en-US" sz="1800" kern="1200" dirty="0">
              <a:solidFill>
                <a:prstClr val="black"/>
              </a:solidFill>
              <a:latin typeface="Calibri"/>
            </a:endParaRPr>
          </a:p>
        </p:txBody>
      </p:sp>
      <p:sp>
        <p:nvSpPr>
          <p:cNvPr id="17" name="Rectangle 16"/>
          <p:cNvSpPr/>
          <p:nvPr/>
        </p:nvSpPr>
        <p:spPr>
          <a:xfrm>
            <a:off x="6392544" y="1784073"/>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MuddX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Tree>
    <p:extLst>
      <p:ext uri="{BB962C8B-B14F-4D97-AF65-F5344CB8AC3E}">
        <p14:creationId xmlns:p14="http://schemas.microsoft.com/office/powerpoint/2010/main" val="363884412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1600" y="877725"/>
            <a:ext cx="5273675"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MOOCs are for </a:t>
            </a:r>
            <a:r>
              <a:rPr lang="en-US" sz="3600" i="1" kern="1200" dirty="0" smtClean="0">
                <a:solidFill>
                  <a:prstClr val="black"/>
                </a:solidFill>
                <a:latin typeface="Cambria"/>
                <a:cs typeface="Cambria"/>
              </a:rPr>
              <a:t>teachers </a:t>
            </a:r>
            <a:r>
              <a:rPr lang="en-US" sz="3600" kern="1200" dirty="0" smtClean="0">
                <a:solidFill>
                  <a:prstClr val="black"/>
                </a:solidFill>
                <a:latin typeface="Cambria"/>
                <a:cs typeface="Cambria"/>
              </a:rPr>
              <a:t>…</a:t>
            </a:r>
            <a:endParaRPr lang="en-US" sz="3600" b="1" kern="1200" dirty="0">
              <a:solidFill>
                <a:srgbClr val="008000"/>
              </a:solidFill>
              <a:latin typeface="Cambria"/>
              <a:cs typeface="Cambria"/>
            </a:endParaRPr>
          </a:p>
        </p:txBody>
      </p:sp>
      <p:sp>
        <p:nvSpPr>
          <p:cNvPr id="7" name="TextBox 6"/>
          <p:cNvSpPr txBox="1"/>
          <p:nvPr/>
        </p:nvSpPr>
        <p:spPr>
          <a:xfrm>
            <a:off x="3862136" y="6074346"/>
            <a:ext cx="5168835" cy="646331"/>
          </a:xfrm>
          <a:prstGeom prst="rect">
            <a:avLst/>
          </a:prstGeom>
          <a:solidFill>
            <a:schemeClr val="bg1">
              <a:lumMod val="95000"/>
            </a:schemeClr>
          </a:solidFill>
        </p:spPr>
        <p:txBody>
          <a:bodyPr wrap="square" rtlCol="0">
            <a:spAutoFit/>
          </a:bodyPr>
          <a:lstStyle/>
          <a:p>
            <a:pPr algn="r" defTabSz="457200"/>
            <a:r>
              <a:rPr lang="en-US" sz="3600" kern="1200" dirty="0" smtClean="0">
                <a:solidFill>
                  <a:prstClr val="black"/>
                </a:solidFill>
                <a:latin typeface="Cambria"/>
                <a:cs typeface="Cambria"/>
              </a:rPr>
              <a:t>… and the </a:t>
            </a:r>
            <a:r>
              <a:rPr lang="en-US" sz="3600" i="1" kern="1200" dirty="0" smtClean="0">
                <a:solidFill>
                  <a:prstClr val="black"/>
                </a:solidFill>
                <a:latin typeface="Cambria"/>
                <a:cs typeface="Cambria"/>
              </a:rPr>
              <a:t>teachers count</a:t>
            </a:r>
            <a:r>
              <a:rPr lang="en-US" sz="3600" kern="1200" dirty="0" smtClean="0">
                <a:solidFill>
                  <a:prstClr val="black"/>
                </a:solidFill>
                <a:latin typeface="Cambria"/>
                <a:cs typeface="Cambria"/>
              </a:rPr>
              <a:t>.</a:t>
            </a:r>
            <a:endParaRPr lang="en-US" sz="3600" b="1" kern="1200" dirty="0">
              <a:solidFill>
                <a:srgbClr val="008000"/>
              </a:solidFill>
              <a:latin typeface="Cambria"/>
              <a:cs typeface="Cambria"/>
            </a:endParaRPr>
          </a:p>
        </p:txBody>
      </p:sp>
      <p:sp>
        <p:nvSpPr>
          <p:cNvPr id="8" name="TextBox 7"/>
          <p:cNvSpPr txBox="1"/>
          <p:nvPr/>
        </p:nvSpPr>
        <p:spPr>
          <a:xfrm>
            <a:off x="101601" y="82668"/>
            <a:ext cx="6648116"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Teachers are CS's </a:t>
            </a:r>
            <a:r>
              <a:rPr lang="en-US" sz="2100" kern="1200" dirty="0" smtClean="0">
                <a:solidFill>
                  <a:prstClr val="black"/>
                </a:solidFill>
                <a:latin typeface="Cambria"/>
                <a:cs typeface="Cambria"/>
              </a:rPr>
              <a:t>(esp. </a:t>
            </a:r>
            <a:r>
              <a:rPr lang="en-US" sz="2100" kern="1200" dirty="0" err="1" smtClean="0">
                <a:solidFill>
                  <a:prstClr val="black"/>
                </a:solidFill>
                <a:latin typeface="Cambria"/>
                <a:cs typeface="Cambria"/>
              </a:rPr>
              <a:t>MyCS</a:t>
            </a:r>
            <a:r>
              <a:rPr lang="en-US" sz="2100" kern="1200" dirty="0" smtClean="0">
                <a:solidFill>
                  <a:prstClr val="black"/>
                </a:solidFill>
                <a:latin typeface="Cambria"/>
                <a:cs typeface="Cambria"/>
              </a:rPr>
              <a:t>)</a:t>
            </a:r>
            <a:r>
              <a:rPr lang="en-US" sz="3600" kern="1200" dirty="0" smtClean="0">
                <a:solidFill>
                  <a:prstClr val="black"/>
                </a:solidFill>
                <a:latin typeface="Cambria"/>
                <a:cs typeface="Cambria"/>
              </a:rPr>
              <a:t> vectors.</a:t>
            </a:r>
          </a:p>
        </p:txBody>
      </p:sp>
      <p:pic>
        <p:nvPicPr>
          <p:cNvPr id="9" name="Picture 8" descr="HMC BGW RGB 150dp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873" y="5819138"/>
            <a:ext cx="925623" cy="925623"/>
          </a:xfrm>
          <a:prstGeom prst="rect">
            <a:avLst/>
          </a:prstGeom>
        </p:spPr>
      </p:pic>
      <p:pic>
        <p:nvPicPr>
          <p:cNvPr id="10" name="Picture 9" descr="600px-NSF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78" y="5837176"/>
            <a:ext cx="889547" cy="889547"/>
          </a:xfrm>
          <a:prstGeom prst="rect">
            <a:avLst/>
          </a:prstGeom>
        </p:spPr>
      </p:pic>
    </p:spTree>
    <p:extLst>
      <p:ext uri="{BB962C8B-B14F-4D97-AF65-F5344CB8AC3E}">
        <p14:creationId xmlns:p14="http://schemas.microsoft.com/office/powerpoint/2010/main" val="37679782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316" y="194513"/>
            <a:ext cx="7850396"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We </a:t>
            </a:r>
            <a:r>
              <a:rPr lang="en-US" sz="3600" b="1" i="1" kern="1200" dirty="0" smtClean="0">
                <a:solidFill>
                  <a:prstClr val="black"/>
                </a:solidFill>
                <a:latin typeface="Cambria"/>
                <a:cs typeface="Cambria"/>
              </a:rPr>
              <a:t>do</a:t>
            </a:r>
            <a:r>
              <a:rPr lang="en-US" sz="3600" kern="1200" dirty="0" smtClean="0">
                <a:solidFill>
                  <a:prstClr val="black"/>
                </a:solidFill>
                <a:latin typeface="Cambria"/>
                <a:cs typeface="Cambria"/>
              </a:rPr>
              <a:t> need to support teachers</a:t>
            </a:r>
            <a:endParaRPr lang="en-US" sz="3600" b="1" i="1" kern="1200" dirty="0">
              <a:solidFill>
                <a:srgbClr val="008000"/>
              </a:solidFill>
              <a:latin typeface="Cambria"/>
              <a:cs typeface="Cambria"/>
            </a:endParaRPr>
          </a:p>
        </p:txBody>
      </p:sp>
      <p:sp>
        <p:nvSpPr>
          <p:cNvPr id="19" name="TextBox 18"/>
          <p:cNvSpPr txBox="1"/>
          <p:nvPr/>
        </p:nvSpPr>
        <p:spPr>
          <a:xfrm>
            <a:off x="215317" y="4981872"/>
            <a:ext cx="4693568" cy="415498"/>
          </a:xfrm>
          <a:prstGeom prst="rect">
            <a:avLst/>
          </a:prstGeom>
          <a:noFill/>
        </p:spPr>
        <p:txBody>
          <a:bodyPr wrap="square" rtlCol="0">
            <a:spAutoFit/>
          </a:bodyPr>
          <a:lstStyle/>
          <a:p>
            <a:pPr algn="ctr" defTabSz="457200"/>
            <a:r>
              <a:rPr lang="en-US" sz="2100" kern="1200" dirty="0" smtClean="0">
                <a:solidFill>
                  <a:prstClr val="black"/>
                </a:solidFill>
                <a:latin typeface="Cambria"/>
                <a:cs typeface="Cambria"/>
              </a:rPr>
              <a:t>18 weeks of day-by-day lesson plans</a:t>
            </a:r>
            <a:endParaRPr lang="en-US" sz="2100" b="1" i="1" kern="1200" dirty="0">
              <a:solidFill>
                <a:srgbClr val="008000"/>
              </a:solidFill>
              <a:latin typeface="Cambria"/>
              <a:cs typeface="Cambria"/>
            </a:endParaRPr>
          </a:p>
        </p:txBody>
      </p:sp>
      <p:sp>
        <p:nvSpPr>
          <p:cNvPr id="20" name="Rectangle 19"/>
          <p:cNvSpPr/>
          <p:nvPr/>
        </p:nvSpPr>
        <p:spPr>
          <a:xfrm>
            <a:off x="7012945" y="263165"/>
            <a:ext cx="1727770" cy="553998"/>
          </a:xfrm>
          <a:prstGeom prst="rect">
            <a:avLst/>
          </a:prstGeom>
          <a:solidFill>
            <a:schemeClr val="bg1">
              <a:lumMod val="95000"/>
            </a:schemeClr>
          </a:solidFill>
        </p:spPr>
        <p:txBody>
          <a:bodyPr wrap="square">
            <a:spAutoFit/>
          </a:bodyPr>
          <a:lstStyle/>
          <a:p>
            <a:pPr algn="ctr" defTabSz="457200"/>
            <a:r>
              <a:rPr lang="en-US" sz="1500" kern="1200" dirty="0" smtClean="0">
                <a:solidFill>
                  <a:prstClr val="black"/>
                </a:solidFill>
                <a:latin typeface="Calibri"/>
                <a:cs typeface="Cambria"/>
              </a:rPr>
              <a:t>with all that excellent material</a:t>
            </a:r>
            <a:endParaRPr lang="en-US" sz="1500" kern="1200" dirty="0">
              <a:solidFill>
                <a:prstClr val="black"/>
              </a:solidFill>
              <a:latin typeface="Calibri"/>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182" y="3378628"/>
            <a:ext cx="2146358" cy="75560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768" y="1052867"/>
            <a:ext cx="2423187" cy="78778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717" y="2076356"/>
            <a:ext cx="1909288" cy="1066568"/>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7785" y="4369938"/>
            <a:ext cx="2205153" cy="600118"/>
          </a:xfrm>
          <a:prstGeom prst="rect">
            <a:avLst/>
          </a:prstGeom>
        </p:spPr>
      </p:pic>
      <p:pic>
        <p:nvPicPr>
          <p:cNvPr id="28" name="Picture 27" descr="Screen Shot 2014-03-03 at 10.28.22 AM.png"/>
          <p:cNvPicPr>
            <a:picLocks noChangeAspect="1"/>
          </p:cNvPicPr>
          <p:nvPr/>
        </p:nvPicPr>
        <p:blipFill rotWithShape="1">
          <a:blip r:embed="rId6">
            <a:extLst>
              <a:ext uri="{28A0092B-C50C-407E-A947-70E740481C1C}">
                <a14:useLocalDpi xmlns:a14="http://schemas.microsoft.com/office/drawing/2010/main" val="0"/>
              </a:ext>
            </a:extLst>
          </a:blip>
          <a:srcRect l="8754" t="60542" r="52871" b="12008"/>
          <a:stretch/>
        </p:blipFill>
        <p:spPr>
          <a:xfrm>
            <a:off x="107028" y="2182148"/>
            <a:ext cx="5033981" cy="2668329"/>
          </a:xfrm>
          <a:prstGeom prst="rect">
            <a:avLst/>
          </a:prstGeom>
          <a:ln w="38100">
            <a:solidFill>
              <a:schemeClr val="bg1">
                <a:lumMod val="85000"/>
              </a:schemeClr>
            </a:solidFill>
          </a:ln>
        </p:spPr>
      </p:pic>
      <p:cxnSp>
        <p:nvCxnSpPr>
          <p:cNvPr id="29" name="Straight Connector 28"/>
          <p:cNvCxnSpPr/>
          <p:nvPr/>
        </p:nvCxnSpPr>
        <p:spPr>
          <a:xfrm flipH="1">
            <a:off x="4267200" y="1600200"/>
            <a:ext cx="2209800" cy="1447800"/>
          </a:xfrm>
          <a:prstGeom prst="line">
            <a:avLst/>
          </a:prstGeom>
          <a:ln>
            <a:solidFill>
              <a:schemeClr val="accent6">
                <a:lumMod val="75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876800" y="1600200"/>
            <a:ext cx="1600200" cy="2514600"/>
          </a:xfrm>
          <a:prstGeom prst="line">
            <a:avLst/>
          </a:prstGeom>
          <a:ln>
            <a:solidFill>
              <a:schemeClr val="accent6">
                <a:lumMod val="75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6" idx="1"/>
          </p:cNvCxnSpPr>
          <p:nvPr/>
        </p:nvCxnSpPr>
        <p:spPr>
          <a:xfrm flipH="1">
            <a:off x="4267200" y="2609640"/>
            <a:ext cx="2378517" cy="590760"/>
          </a:xfrm>
          <a:prstGeom prst="line">
            <a:avLst/>
          </a:prstGeom>
          <a:ln>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24" idx="1"/>
          </p:cNvCxnSpPr>
          <p:nvPr/>
        </p:nvCxnSpPr>
        <p:spPr>
          <a:xfrm flipH="1">
            <a:off x="4343400" y="3756431"/>
            <a:ext cx="2183782" cy="205969"/>
          </a:xfrm>
          <a:prstGeom prst="line">
            <a:avLst/>
          </a:prstGeom>
          <a:ln>
            <a:solidFill>
              <a:srgbClr val="0000FF"/>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4724400" y="3733800"/>
            <a:ext cx="1676400" cy="762002"/>
          </a:xfrm>
          <a:prstGeom prst="line">
            <a:avLst/>
          </a:prstGeom>
          <a:ln>
            <a:solidFill>
              <a:srgbClr val="C0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4908885" y="4247147"/>
            <a:ext cx="1491916" cy="248653"/>
          </a:xfrm>
          <a:prstGeom prst="line">
            <a:avLst/>
          </a:prstGeom>
          <a:ln>
            <a:solidFill>
              <a:srgbClr val="C0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52" name="Right Arrow 51"/>
          <p:cNvSpPr/>
          <p:nvPr/>
        </p:nvSpPr>
        <p:spPr>
          <a:xfrm rot="12250559">
            <a:off x="4616796" y="4931708"/>
            <a:ext cx="2991382" cy="637674"/>
          </a:xfrm>
          <a:prstGeom prst="rightArrow">
            <a:avLst>
              <a:gd name="adj1" fmla="val 50000"/>
              <a:gd name="adj2" fmla="val 9717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2150" r="85410" b="60019"/>
          <a:stretch/>
        </p:blipFill>
        <p:spPr bwMode="auto">
          <a:xfrm>
            <a:off x="6996013" y="5193727"/>
            <a:ext cx="1208696" cy="151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316089" y="3245556"/>
            <a:ext cx="3951111" cy="315912"/>
          </a:xfrm>
          <a:prstGeom prst="roundRect">
            <a:avLst/>
          </a:prstGeom>
          <a:solidFill>
            <a:srgbClr val="FF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050" name="Picture 2" descr="https://lh6.googleusercontent.com/dAlghBy0wP1vxRmj43XFveNX_jdJTnq5dKEebjA_rz6IzR7REwIvbRGgP9uwCtTzlj8UcoRR3ya7R1x6Llt6dPyGfORuIjL1rogdFKfM6eBAgWnK7rBNaX_lvxpbh4Q"/>
          <p:cNvPicPr>
            <a:picLocks noChangeAspect="1" noChangeArrowheads="1"/>
          </p:cNvPicPr>
          <p:nvPr/>
        </p:nvPicPr>
        <p:blipFill rotWithShape="1">
          <a:blip r:embed="rId8">
            <a:extLst>
              <a:ext uri="{28A0092B-C50C-407E-A947-70E740481C1C}">
                <a14:useLocalDpi xmlns:a14="http://schemas.microsoft.com/office/drawing/2010/main" val="0"/>
              </a:ext>
            </a:extLst>
          </a:blip>
          <a:srcRect l="25276" t="14632" r="304" b="13540"/>
          <a:stretch/>
        </p:blipFill>
        <p:spPr bwMode="auto">
          <a:xfrm>
            <a:off x="3329909" y="1600199"/>
            <a:ext cx="4253097" cy="492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9290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625464" y="104504"/>
            <a:ext cx="3404783" cy="646331"/>
          </a:xfrm>
          <a:prstGeom prst="rect">
            <a:avLst/>
          </a:prstGeom>
          <a:solidFill>
            <a:srgbClr val="FFFFFF"/>
          </a:solidFill>
        </p:spPr>
        <p:txBody>
          <a:bodyPr wrap="square" rtlCol="0">
            <a:spAutoFit/>
          </a:bodyPr>
          <a:lstStyle/>
          <a:p>
            <a:pPr algn="ctr" defTabSz="457200"/>
            <a:r>
              <a:rPr lang="en-US" sz="3600" kern="1200" dirty="0" smtClean="0">
                <a:solidFill>
                  <a:prstClr val="black"/>
                </a:solidFill>
                <a:latin typeface="Cambria"/>
                <a:cs typeface="Cambria"/>
              </a:rPr>
              <a:t>Our inspiration</a:t>
            </a:r>
            <a:endParaRPr lang="en-US" sz="3600" b="1" i="1" kern="1200" dirty="0">
              <a:solidFill>
                <a:srgbClr val="008000"/>
              </a:solidFill>
              <a:latin typeface="Cambria"/>
              <a:cs typeface="Cambria"/>
            </a:endParaRPr>
          </a:p>
        </p:txBody>
      </p:sp>
      <p:sp>
        <p:nvSpPr>
          <p:cNvPr id="9" name="TextBox 8"/>
          <p:cNvSpPr txBox="1"/>
          <p:nvPr/>
        </p:nvSpPr>
        <p:spPr>
          <a:xfrm>
            <a:off x="7622122" y="881540"/>
            <a:ext cx="1179517" cy="369332"/>
          </a:xfrm>
          <a:prstGeom prst="rect">
            <a:avLst/>
          </a:prstGeom>
          <a:solidFill>
            <a:schemeClr val="bg1"/>
          </a:solidFill>
        </p:spPr>
        <p:txBody>
          <a:bodyPr wrap="square" rtlCol="0">
            <a:spAutoFit/>
          </a:bodyPr>
          <a:lstStyle/>
          <a:p>
            <a:pPr algn="ctr" defTabSz="457200"/>
            <a:r>
              <a:rPr lang="en-US" sz="1800" kern="1200" dirty="0" smtClean="0">
                <a:solidFill>
                  <a:prstClr val="black"/>
                </a:solidFill>
                <a:latin typeface="Calibri"/>
              </a:rPr>
              <a:t>(</a:t>
            </a:r>
            <a:r>
              <a:rPr lang="en-US" sz="1800" kern="1200" dirty="0" err="1" smtClean="0">
                <a:solidFill>
                  <a:prstClr val="black"/>
                </a:solidFill>
                <a:latin typeface="Calibri"/>
              </a:rPr>
              <a:t>Maddy</a:t>
            </a:r>
            <a:r>
              <a:rPr lang="en-US" sz="1800" kern="1200" dirty="0" smtClean="0">
                <a:solidFill>
                  <a:prstClr val="black"/>
                </a:solidFill>
                <a:latin typeface="Calibri"/>
              </a:rPr>
              <a:t>)</a:t>
            </a:r>
            <a:endParaRPr lang="en-US" sz="1800" kern="1200" dirty="0">
              <a:solidFill>
                <a:prstClr val="black"/>
              </a:solidFill>
              <a:latin typeface="Calibri"/>
            </a:endParaRPr>
          </a:p>
        </p:txBody>
      </p:sp>
    </p:spTree>
    <p:extLst>
      <p:ext uri="{BB962C8B-B14F-4D97-AF65-F5344CB8AC3E}">
        <p14:creationId xmlns:p14="http://schemas.microsoft.com/office/powerpoint/2010/main" val="31043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 name="Rounded Rectangle 1"/>
          <p:cNvSpPr/>
          <p:nvPr/>
        </p:nvSpPr>
        <p:spPr>
          <a:xfrm>
            <a:off x="295925" y="953850"/>
            <a:ext cx="8660185" cy="1801876"/>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9" name="Shape 259"/>
          <p:cNvSpPr txBox="1"/>
          <p:nvPr/>
        </p:nvSpPr>
        <p:spPr>
          <a:xfrm>
            <a:off x="425400" y="1137450"/>
            <a:ext cx="8293200" cy="5374499"/>
          </a:xfrm>
          <a:prstGeom prst="rect">
            <a:avLst/>
          </a:prstGeom>
          <a:noFill/>
        </p:spPr>
        <p:txBody>
          <a:bodyPr lIns="91425" tIns="91425" rIns="91425" bIns="91425" anchor="t" anchorCtr="0">
            <a:noAutofit/>
          </a:bodyPr>
          <a:lstStyle/>
          <a:p>
            <a:pPr>
              <a:spcBef>
                <a:spcPts val="600"/>
              </a:spcBef>
              <a:buClr>
                <a:srgbClr val="000000"/>
              </a:buClr>
              <a:buSzPct val="45833"/>
              <a:buFont typeface="Arial"/>
              <a:buNone/>
            </a:pPr>
            <a:r>
              <a:rPr lang="en" sz="2400" dirty="0">
                <a:latin typeface="Droid Serif"/>
                <a:ea typeface="Droid Serif"/>
                <a:cs typeface="Droid Serif"/>
                <a:sym typeface="Droid Serif"/>
              </a:rPr>
              <a:t>Or, we could </a:t>
            </a:r>
            <a:r>
              <a:rPr lang="en" sz="2400" b="1" dirty="0">
                <a:solidFill>
                  <a:srgbClr val="0000FF"/>
                </a:solidFill>
                <a:latin typeface="Droid Serif"/>
                <a:ea typeface="Droid Serif"/>
                <a:cs typeface="Droid Serif"/>
                <a:sym typeface="Droid Serif"/>
              </a:rPr>
              <a:t>shift every letter by one </a:t>
            </a:r>
            <a:r>
              <a:rPr lang="en" sz="2400" b="1" dirty="0" smtClean="0">
                <a:solidFill>
                  <a:srgbClr val="0000FF"/>
                </a:solidFill>
                <a:latin typeface="Droid Serif"/>
                <a:ea typeface="Droid Serif"/>
                <a:cs typeface="Droid Serif"/>
                <a:sym typeface="Droid Serif"/>
              </a:rPr>
              <a:t>spot</a:t>
            </a:r>
            <a:endParaRPr lang="en" sz="2400" i="1" dirty="0">
              <a:latin typeface="Droid Serif"/>
              <a:ea typeface="Droid Serif"/>
              <a:cs typeface="Droid Serif"/>
              <a:sym typeface="Droid Serif"/>
            </a:endParaRPr>
          </a:p>
          <a:p>
            <a:pPr>
              <a:lnSpc>
                <a:spcPct val="115000"/>
              </a:lnSpc>
              <a:buClr>
                <a:srgbClr val="000000"/>
              </a:buClr>
              <a:buFont typeface="Arial"/>
              <a:buNone/>
            </a:pPr>
            <a:endParaRPr sz="2400" dirty="0">
              <a:latin typeface="Droid Serif"/>
              <a:ea typeface="Droid Serif"/>
              <a:cs typeface="Droid Serif"/>
              <a:sym typeface="Droid Serif"/>
            </a:endParaRPr>
          </a:p>
          <a:p>
            <a:pPr algn="ctr">
              <a:spcBef>
                <a:spcPts val="600"/>
              </a:spcBef>
              <a:buClr>
                <a:srgbClr val="000000"/>
              </a:buClr>
              <a:buSzPct val="45833"/>
              <a:buFont typeface="Arial"/>
              <a:buNone/>
            </a:pPr>
            <a:r>
              <a:rPr lang="en" sz="2400" dirty="0">
                <a:latin typeface="Droid Serif"/>
                <a:ea typeface="Droid Serif"/>
                <a:cs typeface="Droid Serif"/>
                <a:sym typeface="Droid Serif"/>
              </a:rPr>
              <a:t>A        B,              B        C,               C        D,   .....</a:t>
            </a:r>
          </a:p>
          <a:p>
            <a:pPr>
              <a:lnSpc>
                <a:spcPct val="115000"/>
              </a:lnSpc>
              <a:buClr>
                <a:srgbClr val="000000"/>
              </a:buClr>
              <a:buFont typeface="Arial"/>
              <a:buNone/>
            </a:pPr>
            <a:endParaRPr sz="2400" dirty="0">
              <a:latin typeface="Droid Serif"/>
              <a:ea typeface="Droid Serif"/>
              <a:cs typeface="Droid Serif"/>
              <a:sym typeface="Droid Serif"/>
            </a:endParaRPr>
          </a:p>
          <a:p>
            <a:pPr>
              <a:lnSpc>
                <a:spcPct val="115000"/>
              </a:lnSpc>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SzPct val="45833"/>
              <a:buFont typeface="Arial"/>
              <a:buNone/>
            </a:pPr>
            <a:r>
              <a:rPr lang="en" sz="2400" dirty="0">
                <a:solidFill>
                  <a:srgbClr val="FFFFFF"/>
                </a:solidFill>
                <a:latin typeface="Droid Serif"/>
                <a:ea typeface="Droid Serif"/>
                <a:cs typeface="Droid Serif"/>
                <a:sym typeface="Droid Serif"/>
              </a:rPr>
              <a:t>For </a:t>
            </a:r>
            <a:r>
              <a:rPr lang="en" sz="2400" dirty="0" smtClean="0">
                <a:solidFill>
                  <a:srgbClr val="FFFFFF"/>
                </a:solidFill>
                <a:latin typeface="Droid Serif"/>
                <a:ea typeface="Droid Serif"/>
                <a:cs typeface="Droid Serif"/>
                <a:sym typeface="Droid Serif"/>
              </a:rPr>
              <a:t>example:</a:t>
            </a:r>
          </a:p>
          <a:p>
            <a:pPr>
              <a:spcBef>
                <a:spcPts val="600"/>
              </a:spcBef>
              <a:buClr>
                <a:srgbClr val="000000"/>
              </a:buClr>
              <a:buSzPct val="45833"/>
              <a:buFont typeface="Arial"/>
              <a:buNone/>
            </a:pPr>
            <a:r>
              <a:rPr lang="en" sz="2400" b="1" dirty="0" smtClean="0">
                <a:latin typeface="Droid Serif"/>
                <a:ea typeface="Droid Serif"/>
                <a:cs typeface="Droid Serif"/>
                <a:sym typeface="Droid Serif"/>
              </a:rPr>
              <a:t>			</a:t>
            </a:r>
            <a:r>
              <a:rPr lang="en" sz="3000" b="1" dirty="0" smtClean="0">
                <a:latin typeface="Droid Serif"/>
                <a:ea typeface="Droid Serif"/>
                <a:cs typeface="Droid Serif"/>
                <a:sym typeface="Droid Serif"/>
              </a:rPr>
              <a:t>ZOO  </a:t>
            </a:r>
            <a:r>
              <a:rPr lang="en" sz="3000" dirty="0" smtClean="0">
                <a:latin typeface="Droid Serif"/>
                <a:ea typeface="Droid Serif"/>
                <a:cs typeface="Droid Serif"/>
                <a:sym typeface="Droid Serif"/>
              </a:rPr>
              <a:t>        </a:t>
            </a:r>
            <a:r>
              <a:rPr lang="en" sz="3000" dirty="0" smtClean="0">
                <a:latin typeface="Calibri" panose="020F0502020204030204" pitchFamily="34" charset="0"/>
                <a:ea typeface="Droid Serif"/>
                <a:cs typeface="Droid Serif"/>
                <a:sym typeface="Droid Serif"/>
              </a:rPr>
              <a:t>APP</a:t>
            </a:r>
            <a:endParaRPr lang="en" sz="3000" dirty="0">
              <a:latin typeface="Calibri" panose="020F0502020204030204" pitchFamily="34" charset="0"/>
              <a:ea typeface="Droid Serif"/>
              <a:cs typeface="Droid Serif"/>
              <a:sym typeface="Droid Serif"/>
            </a:endParaRPr>
          </a:p>
          <a:p>
            <a:pPr>
              <a:spcBef>
                <a:spcPts val="600"/>
              </a:spcBef>
              <a:buClr>
                <a:srgbClr val="000000"/>
              </a:buClr>
              <a:buFont typeface="Arial"/>
              <a:buNone/>
            </a:pPr>
            <a:endParaRPr sz="3000" dirty="0">
              <a:latin typeface="Droid Serif"/>
              <a:ea typeface="Droid Serif"/>
              <a:cs typeface="Droid Serif"/>
              <a:sym typeface="Droid Serif"/>
            </a:endParaRPr>
          </a:p>
          <a:p>
            <a:r>
              <a:rPr lang="en" sz="3000" dirty="0">
                <a:latin typeface="Droid Serif"/>
                <a:ea typeface="Droid Serif"/>
                <a:cs typeface="Droid Serif"/>
                <a:sym typeface="Droid Serif"/>
              </a:rPr>
              <a:t>		</a:t>
            </a:r>
            <a:r>
              <a:rPr lang="en-US" sz="3000" dirty="0">
                <a:latin typeface="Droid Serif"/>
                <a:ea typeface="Droid Serif"/>
                <a:cs typeface="Droid Serif"/>
                <a:sym typeface="Droid Serif"/>
              </a:rPr>
              <a:t> </a:t>
            </a:r>
            <a:r>
              <a:rPr lang="en-US" sz="3000" dirty="0" smtClean="0">
                <a:latin typeface="Droid Serif"/>
                <a:ea typeface="Droid Serif"/>
                <a:cs typeface="Droid Serif"/>
                <a:sym typeface="Droid Serif"/>
              </a:rPr>
              <a:t>       	</a:t>
            </a:r>
            <a:r>
              <a:rPr lang="en" sz="3000" b="1" dirty="0" smtClean="0">
                <a:latin typeface="Droid Serif"/>
                <a:ea typeface="Droid Serif"/>
                <a:cs typeface="Droid Serif"/>
                <a:sym typeface="Droid Serif"/>
              </a:rPr>
              <a:t>END</a:t>
            </a:r>
            <a:r>
              <a:rPr lang="en" sz="3000" dirty="0" smtClean="0">
                <a:latin typeface="Droid Serif"/>
                <a:ea typeface="Droid Serif"/>
                <a:cs typeface="Droid Serif"/>
                <a:sym typeface="Droid Serif"/>
              </a:rPr>
              <a:t>               </a:t>
            </a:r>
            <a:endParaRPr lang="en" sz="3000" dirty="0">
              <a:latin typeface="Droid Serif"/>
              <a:ea typeface="Droid Serif"/>
              <a:cs typeface="Droid Serif"/>
              <a:sym typeface="Droid Serif"/>
            </a:endParaRPr>
          </a:p>
          <a:p>
            <a:endParaRPr sz="3000" dirty="0">
              <a:latin typeface="Droid Serif"/>
              <a:ea typeface="Droid Serif"/>
              <a:cs typeface="Droid Serif"/>
              <a:sym typeface="Droid Serif"/>
            </a:endParaRPr>
          </a:p>
          <a:p>
            <a:endParaRPr dirty="0">
              <a:latin typeface="Droid Serif"/>
              <a:ea typeface="Droid Serif"/>
              <a:cs typeface="Droid Serif"/>
              <a:sym typeface="Droid Serif"/>
            </a:endParaRPr>
          </a:p>
          <a:p>
            <a:r>
              <a:rPr lang="en" sz="3000" dirty="0">
                <a:latin typeface="Droid Serif"/>
                <a:ea typeface="Droid Serif"/>
                <a:cs typeface="Droid Serif"/>
                <a:sym typeface="Droid Serif"/>
              </a:rPr>
              <a:t>		</a:t>
            </a:r>
            <a:r>
              <a:rPr lang="en-US" sz="3000" dirty="0">
                <a:latin typeface="Droid Serif"/>
                <a:ea typeface="Droid Serif"/>
                <a:cs typeface="Droid Serif"/>
                <a:sym typeface="Droid Serif"/>
              </a:rPr>
              <a:t> </a:t>
            </a:r>
            <a:r>
              <a:rPr lang="en-US" sz="3000" dirty="0" smtClean="0">
                <a:latin typeface="Droid Serif"/>
                <a:ea typeface="Droid Serif"/>
                <a:cs typeface="Droid Serif"/>
                <a:sym typeface="Droid Serif"/>
              </a:rPr>
              <a:t>       </a:t>
            </a:r>
            <a:r>
              <a:rPr lang="en" sz="3000" b="1" dirty="0" smtClean="0">
                <a:latin typeface="Droid Serif"/>
                <a:ea typeface="Droid Serif"/>
                <a:cs typeface="Droid Serif"/>
                <a:sym typeface="Droid Serif"/>
              </a:rPr>
              <a:t> </a:t>
            </a:r>
            <a:r>
              <a:rPr lang="en" sz="3000" b="1" dirty="0">
                <a:latin typeface="Droid Serif"/>
                <a:ea typeface="Droid Serif"/>
                <a:cs typeface="Droid Serif"/>
                <a:sym typeface="Droid Serif"/>
              </a:rPr>
              <a:t> </a:t>
            </a:r>
            <a:r>
              <a:rPr lang="en" sz="3000" b="1" dirty="0" smtClean="0">
                <a:latin typeface="Droid Serif"/>
                <a:ea typeface="Droid Serif"/>
                <a:cs typeface="Droid Serif"/>
                <a:sym typeface="Droid Serif"/>
              </a:rPr>
              <a:t>          </a:t>
            </a:r>
            <a:r>
              <a:rPr lang="en" sz="3000" dirty="0" smtClean="0">
                <a:latin typeface="Droid Serif"/>
                <a:ea typeface="Droid Serif"/>
                <a:cs typeface="Droid Serif"/>
                <a:sym typeface="Droid Serif"/>
              </a:rPr>
              <a:t>        </a:t>
            </a:r>
            <a:r>
              <a:rPr lang="en" sz="3000" dirty="0">
                <a:latin typeface="Droid Serif"/>
                <a:ea typeface="Droid Serif"/>
                <a:cs typeface="Droid Serif"/>
                <a:sym typeface="Droid Serif"/>
              </a:rPr>
              <a:t>NVEE </a:t>
            </a:r>
          </a:p>
        </p:txBody>
      </p:sp>
      <p:sp>
        <p:nvSpPr>
          <p:cNvPr id="260" name="Shape 260"/>
          <p:cNvSpPr/>
          <p:nvPr/>
        </p:nvSpPr>
        <p:spPr>
          <a:xfrm>
            <a:off x="4315080" y="4903243"/>
            <a:ext cx="386400" cy="277800"/>
          </a:xfrm>
          <a:prstGeom prst="rightArrow">
            <a:avLst>
              <a:gd name="adj1" fmla="val 50000"/>
              <a:gd name="adj2" fmla="val 50000"/>
            </a:avLst>
          </a:prstGeom>
          <a:solidFill>
            <a:schemeClr val="bg1">
              <a:lumMod val="85000"/>
            </a:schemeClr>
          </a:solidFill>
          <a:ln w="19050" cap="flat">
            <a:solidFill>
              <a:srgbClr val="666666"/>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1" name="Shape 261"/>
          <p:cNvSpPr/>
          <p:nvPr/>
        </p:nvSpPr>
        <p:spPr>
          <a:xfrm>
            <a:off x="4302525" y="5976725"/>
            <a:ext cx="386400" cy="277800"/>
          </a:xfrm>
          <a:prstGeom prst="rightArrow">
            <a:avLst>
              <a:gd name="adj1" fmla="val 50000"/>
              <a:gd name="adj2" fmla="val 50000"/>
            </a:avLst>
          </a:prstGeom>
          <a:solidFill>
            <a:schemeClr val="bg1">
              <a:lumMod val="85000"/>
            </a:schemeClr>
          </a:solidFill>
          <a:ln w="19050" cap="flat">
            <a:solidFill>
              <a:srgbClr val="666666"/>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2" name="Shape 262"/>
          <p:cNvSpPr/>
          <p:nvPr/>
        </p:nvSpPr>
        <p:spPr>
          <a:xfrm>
            <a:off x="4317810" y="3903925"/>
            <a:ext cx="386400" cy="277800"/>
          </a:xfrm>
          <a:prstGeom prst="rightArrow">
            <a:avLst>
              <a:gd name="adj1" fmla="val 50000"/>
              <a:gd name="adj2" fmla="val 50000"/>
            </a:avLst>
          </a:prstGeom>
          <a:solidFill>
            <a:schemeClr val="bg1">
              <a:lumMod val="85000"/>
            </a:schemeClr>
          </a:solidFill>
          <a:ln w="19050" cap="flat">
            <a:solidFill>
              <a:srgbClr val="666666"/>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3" name="Shape 263"/>
          <p:cNvSpPr/>
          <p:nvPr/>
        </p:nvSpPr>
        <p:spPr>
          <a:xfrm>
            <a:off x="1760538" y="2147272"/>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4" name="Shape 264"/>
          <p:cNvSpPr/>
          <p:nvPr/>
        </p:nvSpPr>
        <p:spPr>
          <a:xfrm>
            <a:off x="3986672" y="2147272"/>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5" name="Shape 265"/>
          <p:cNvSpPr/>
          <p:nvPr/>
        </p:nvSpPr>
        <p:spPr>
          <a:xfrm>
            <a:off x="6252913" y="2140574"/>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10" name="Rectangle 9"/>
          <p:cNvSpPr/>
          <p:nvPr/>
        </p:nvSpPr>
        <p:spPr>
          <a:xfrm>
            <a:off x="3146286" y="3123355"/>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Decoded data</a:t>
            </a:r>
            <a:endParaRPr lang="en-US" dirty="0"/>
          </a:p>
        </p:txBody>
      </p:sp>
      <p:sp>
        <p:nvSpPr>
          <p:cNvPr id="11" name="Rectangle 10"/>
          <p:cNvSpPr/>
          <p:nvPr/>
        </p:nvSpPr>
        <p:spPr>
          <a:xfrm>
            <a:off x="4876965" y="3142342"/>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Encoded data</a:t>
            </a:r>
            <a:endParaRPr lang="en-US" dirty="0"/>
          </a:p>
        </p:txBody>
      </p:sp>
      <p:sp>
        <p:nvSpPr>
          <p:cNvPr id="13" name="Shape 251"/>
          <p:cNvSpPr txBox="1"/>
          <p:nvPr/>
        </p:nvSpPr>
        <p:spPr>
          <a:xfrm>
            <a:off x="2046398" y="79528"/>
            <a:ext cx="5025034" cy="784200"/>
          </a:xfrm>
          <a:prstGeom prst="rect">
            <a:avLst/>
          </a:prstGeom>
          <a:noFill/>
        </p:spPr>
        <p:txBody>
          <a:bodyPr lIns="91425" tIns="91425" rIns="91425" bIns="91425" anchor="t" anchorCtr="0">
            <a:noAutofit/>
          </a:bodyPr>
          <a:lstStyle/>
          <a:p>
            <a:pPr algn="ctr"/>
            <a:r>
              <a:rPr lang="en" sz="3600" dirty="0" smtClean="0">
                <a:latin typeface="Droid Serif"/>
                <a:ea typeface="Droid Serif"/>
                <a:cs typeface="Droid Serif"/>
                <a:sym typeface="Droid Serif"/>
              </a:rPr>
              <a:t>Encoding + Decoding!</a:t>
            </a:r>
            <a:endParaRPr lang="en" sz="3600" dirty="0">
              <a:latin typeface="Droid Serif"/>
              <a:ea typeface="Droid Serif"/>
              <a:cs typeface="Droid Serif"/>
              <a:sym typeface="Droid Serif"/>
            </a:endParaRPr>
          </a:p>
        </p:txBody>
      </p:sp>
    </p:spTree>
    <p:extLst>
      <p:ext uri="{BB962C8B-B14F-4D97-AF65-F5344CB8AC3E}">
        <p14:creationId xmlns:p14="http://schemas.microsoft.com/office/powerpoint/2010/main" val="3795397449"/>
      </p:ext>
    </p:extLst>
  </p:cSld>
  <p:clrMapOvr>
    <a:masterClrMapping/>
  </p:clrMapOvr>
  <p:transition spd="slow">
    <p:cu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625464" y="104504"/>
            <a:ext cx="3404783" cy="646331"/>
          </a:xfrm>
          <a:prstGeom prst="rect">
            <a:avLst/>
          </a:prstGeom>
          <a:solidFill>
            <a:srgbClr val="FFFFFF"/>
          </a:solidFill>
        </p:spPr>
        <p:txBody>
          <a:bodyPr wrap="square" rtlCol="0">
            <a:spAutoFit/>
          </a:bodyPr>
          <a:lstStyle/>
          <a:p>
            <a:pPr algn="ctr" defTabSz="457200"/>
            <a:r>
              <a:rPr lang="en-US" sz="3600" kern="1200" dirty="0" smtClean="0">
                <a:solidFill>
                  <a:prstClr val="black"/>
                </a:solidFill>
                <a:latin typeface="Cambria"/>
                <a:cs typeface="Cambria"/>
              </a:rPr>
              <a:t>Our inspiration</a:t>
            </a:r>
            <a:endParaRPr lang="en-US" sz="3600" b="1" i="1" kern="1200" dirty="0">
              <a:solidFill>
                <a:srgbClr val="008000"/>
              </a:solidFill>
              <a:latin typeface="Cambria"/>
              <a:cs typeface="Cambria"/>
            </a:endParaRPr>
          </a:p>
        </p:txBody>
      </p:sp>
      <p:sp>
        <p:nvSpPr>
          <p:cNvPr id="9" name="TextBox 8"/>
          <p:cNvSpPr txBox="1"/>
          <p:nvPr/>
        </p:nvSpPr>
        <p:spPr>
          <a:xfrm>
            <a:off x="7622122" y="881540"/>
            <a:ext cx="1179517" cy="369332"/>
          </a:xfrm>
          <a:prstGeom prst="rect">
            <a:avLst/>
          </a:prstGeom>
          <a:solidFill>
            <a:schemeClr val="bg1"/>
          </a:solidFill>
        </p:spPr>
        <p:txBody>
          <a:bodyPr wrap="square" rtlCol="0">
            <a:spAutoFit/>
          </a:bodyPr>
          <a:lstStyle/>
          <a:p>
            <a:pPr algn="ctr" defTabSz="457200"/>
            <a:r>
              <a:rPr lang="en-US" sz="1800" kern="1200" dirty="0" smtClean="0">
                <a:solidFill>
                  <a:prstClr val="black"/>
                </a:solidFill>
                <a:latin typeface="Calibri"/>
              </a:rPr>
              <a:t>(</a:t>
            </a:r>
            <a:r>
              <a:rPr lang="en-US" sz="1800" kern="1200" dirty="0" err="1" smtClean="0">
                <a:solidFill>
                  <a:prstClr val="black"/>
                </a:solidFill>
                <a:latin typeface="Calibri"/>
              </a:rPr>
              <a:t>Maddy</a:t>
            </a:r>
            <a:r>
              <a:rPr lang="en-US" sz="1800" kern="1200" dirty="0" smtClean="0">
                <a:solidFill>
                  <a:prstClr val="black"/>
                </a:solidFill>
                <a:latin typeface="Calibri"/>
              </a:rPr>
              <a:t>)</a:t>
            </a:r>
            <a:endParaRPr lang="en-US" sz="1800" kern="1200" dirty="0">
              <a:solidFill>
                <a:prstClr val="black"/>
              </a:solidFill>
              <a:latin typeface="Calibri"/>
            </a:endParaRPr>
          </a:p>
        </p:txBody>
      </p:sp>
    </p:spTree>
    <p:extLst>
      <p:ext uri="{BB962C8B-B14F-4D97-AF65-F5344CB8AC3E}">
        <p14:creationId xmlns:p14="http://schemas.microsoft.com/office/powerpoint/2010/main" val="19195499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5316" y="194513"/>
            <a:ext cx="3634789"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Initial attempts…</a:t>
            </a:r>
            <a:endParaRPr lang="en-US" sz="3600" b="1" i="1" kern="1200" dirty="0">
              <a:solidFill>
                <a:srgbClr val="008000"/>
              </a:solidFill>
              <a:latin typeface="Cambria"/>
              <a:cs typeface="Cambria"/>
            </a:endParaRPr>
          </a:p>
        </p:txBody>
      </p:sp>
      <p:sp>
        <p:nvSpPr>
          <p:cNvPr id="5" name="TextBox 4"/>
          <p:cNvSpPr txBox="1"/>
          <p:nvPr/>
        </p:nvSpPr>
        <p:spPr>
          <a:xfrm>
            <a:off x="6196263" y="6320932"/>
            <a:ext cx="2828198" cy="415498"/>
          </a:xfrm>
          <a:prstGeom prst="rect">
            <a:avLst/>
          </a:prstGeom>
          <a:solidFill>
            <a:schemeClr val="bg1">
              <a:lumMod val="95000"/>
            </a:schemeClr>
          </a:solidFill>
        </p:spPr>
        <p:txBody>
          <a:bodyPr wrap="square" rtlCol="0">
            <a:spAutoFit/>
          </a:bodyPr>
          <a:lstStyle/>
          <a:p>
            <a:pPr algn="r" defTabSz="457200"/>
            <a:r>
              <a:rPr lang="en-US" sz="2100" kern="1200" dirty="0" smtClean="0">
                <a:solidFill>
                  <a:prstClr val="black"/>
                </a:solidFill>
                <a:latin typeface="Cambria"/>
                <a:cs typeface="Cambria"/>
              </a:rPr>
              <a:t>our students, ourselves</a:t>
            </a:r>
            <a:endParaRPr lang="en-US" sz="2100" b="1" i="1" kern="1200" dirty="0">
              <a:solidFill>
                <a:srgbClr val="008000"/>
              </a:solidFill>
              <a:latin typeface="Cambria"/>
              <a:cs typeface="Cambria"/>
            </a:endParaRPr>
          </a:p>
        </p:txBody>
      </p:sp>
    </p:spTree>
    <p:extLst>
      <p:ext uri="{BB962C8B-B14F-4D97-AF65-F5344CB8AC3E}">
        <p14:creationId xmlns:p14="http://schemas.microsoft.com/office/powerpoint/2010/main" val="17191187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5316" y="194513"/>
            <a:ext cx="3634789"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Initial attempts…</a:t>
            </a:r>
            <a:endParaRPr lang="en-US" sz="3600" b="1" i="1" kern="1200" dirty="0">
              <a:solidFill>
                <a:srgbClr val="008000"/>
              </a:solidFill>
              <a:latin typeface="Cambria"/>
              <a:cs typeface="Cambria"/>
            </a:endParaRPr>
          </a:p>
        </p:txBody>
      </p:sp>
      <p:sp>
        <p:nvSpPr>
          <p:cNvPr id="5" name="TextBox 4"/>
          <p:cNvSpPr txBox="1"/>
          <p:nvPr/>
        </p:nvSpPr>
        <p:spPr>
          <a:xfrm>
            <a:off x="5136889" y="6320932"/>
            <a:ext cx="3887572" cy="415498"/>
          </a:xfrm>
          <a:prstGeom prst="rect">
            <a:avLst/>
          </a:prstGeom>
          <a:solidFill>
            <a:schemeClr val="bg1">
              <a:lumMod val="95000"/>
            </a:schemeClr>
          </a:solidFill>
        </p:spPr>
        <p:txBody>
          <a:bodyPr wrap="square" rtlCol="0">
            <a:spAutoFit/>
          </a:bodyPr>
          <a:lstStyle/>
          <a:p>
            <a:pPr algn="r" defTabSz="457200"/>
            <a:r>
              <a:rPr lang="en-US" sz="2100" i="1" kern="1200" dirty="0" smtClean="0">
                <a:solidFill>
                  <a:prstClr val="black"/>
                </a:solidFill>
                <a:latin typeface="Cambria"/>
                <a:cs typeface="Cambria"/>
              </a:rPr>
              <a:t>… we may need some </a:t>
            </a:r>
            <a:r>
              <a:rPr lang="en-US" sz="2100" b="1" i="1" kern="1200" dirty="0" smtClean="0">
                <a:solidFill>
                  <a:prstClr val="black"/>
                </a:solidFill>
                <a:latin typeface="Cambria"/>
                <a:cs typeface="Cambria"/>
              </a:rPr>
              <a:t>teachers</a:t>
            </a:r>
            <a:r>
              <a:rPr lang="en-US" sz="2100" i="1" kern="1200" dirty="0" smtClean="0">
                <a:solidFill>
                  <a:prstClr val="black"/>
                </a:solidFill>
                <a:latin typeface="Cambria"/>
                <a:cs typeface="Cambria"/>
              </a:rPr>
              <a:t> …</a:t>
            </a:r>
            <a:endParaRPr lang="en-US" sz="2100" b="1" i="1" kern="1200" dirty="0">
              <a:solidFill>
                <a:srgbClr val="008000"/>
              </a:solidFill>
              <a:latin typeface="Cambria"/>
              <a:cs typeface="Cambria"/>
            </a:endParaRPr>
          </a:p>
        </p:txBody>
      </p:sp>
    </p:spTree>
    <p:extLst>
      <p:ext uri="{BB962C8B-B14F-4D97-AF65-F5344CB8AC3E}">
        <p14:creationId xmlns:p14="http://schemas.microsoft.com/office/powerpoint/2010/main" val="15980037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316" y="194513"/>
            <a:ext cx="7850396" cy="646331"/>
          </a:xfrm>
          <a:prstGeom prst="rect">
            <a:avLst/>
          </a:prstGeom>
          <a:noFill/>
        </p:spPr>
        <p:txBody>
          <a:bodyPr wrap="square" rtlCol="0">
            <a:spAutoFit/>
          </a:bodyPr>
          <a:lstStyle/>
          <a:p>
            <a:pPr defTabSz="457200"/>
            <a:r>
              <a:rPr lang="en-US" sz="3600" kern="1200" dirty="0" err="1" smtClean="0">
                <a:solidFill>
                  <a:prstClr val="black"/>
                </a:solidFill>
                <a:latin typeface="Cambria"/>
                <a:cs typeface="Cambria"/>
              </a:rPr>
              <a:t>MyCS's</a:t>
            </a:r>
            <a:r>
              <a:rPr lang="en-US" sz="3600" kern="1200" dirty="0" smtClean="0">
                <a:solidFill>
                  <a:prstClr val="black"/>
                </a:solidFill>
                <a:latin typeface="Cambria"/>
                <a:cs typeface="Cambria"/>
              </a:rPr>
              <a:t> curriculum</a:t>
            </a:r>
            <a:endParaRPr lang="en-US" sz="3600" b="1" i="1" kern="1200" dirty="0">
              <a:solidFill>
                <a:srgbClr val="008000"/>
              </a:solidFill>
              <a:latin typeface="Cambria"/>
              <a:cs typeface="Cambria"/>
            </a:endParaRPr>
          </a:p>
        </p:txBody>
      </p:sp>
      <p:pic>
        <p:nvPicPr>
          <p:cNvPr id="2" name="Picture 1" descr="Screen Shot 2014-03-03 at 10.28.22 AM.png"/>
          <p:cNvPicPr>
            <a:picLocks noChangeAspect="1"/>
          </p:cNvPicPr>
          <p:nvPr/>
        </p:nvPicPr>
        <p:blipFill rotWithShape="1">
          <a:blip r:embed="rId2">
            <a:extLst>
              <a:ext uri="{28A0092B-C50C-407E-A947-70E740481C1C}">
                <a14:useLocalDpi xmlns:a14="http://schemas.microsoft.com/office/drawing/2010/main" val="0"/>
              </a:ext>
            </a:extLst>
          </a:blip>
          <a:srcRect l="231" t="537" r="-1" b="780"/>
          <a:stretch/>
        </p:blipFill>
        <p:spPr>
          <a:xfrm>
            <a:off x="996233" y="1219200"/>
            <a:ext cx="7069479" cy="5181600"/>
          </a:xfrm>
          <a:prstGeom prst="rect">
            <a:avLst/>
          </a:prstGeom>
          <a:ln>
            <a:noFill/>
          </a:ln>
        </p:spPr>
      </p:pic>
      <p:sp>
        <p:nvSpPr>
          <p:cNvPr id="3" name="TextBox 2"/>
          <p:cNvSpPr txBox="1"/>
          <p:nvPr/>
        </p:nvSpPr>
        <p:spPr>
          <a:xfrm>
            <a:off x="215348" y="2121222"/>
            <a:ext cx="1179071" cy="369332"/>
          </a:xfrm>
          <a:prstGeom prst="rect">
            <a:avLst/>
          </a:prstGeom>
          <a:solidFill>
            <a:srgbClr val="CCFFCC"/>
          </a:solidFill>
        </p:spPr>
        <p:txBody>
          <a:bodyPr wrap="square" rtlCol="0">
            <a:spAutoFit/>
          </a:bodyPr>
          <a:lstStyle/>
          <a:p>
            <a:pPr algn="ctr" defTabSz="457200"/>
            <a:r>
              <a:rPr lang="en-US" sz="1800" kern="1200" dirty="0" smtClean="0">
                <a:solidFill>
                  <a:prstClr val="black"/>
                </a:solidFill>
                <a:latin typeface="Calibri"/>
              </a:rPr>
              <a:t>all here…</a:t>
            </a:r>
            <a:endParaRPr lang="en-US" sz="1800" kern="1200" dirty="0">
              <a:solidFill>
                <a:prstClr val="black"/>
              </a:solidFill>
              <a:latin typeface="Calibri"/>
            </a:endParaRPr>
          </a:p>
        </p:txBody>
      </p:sp>
      <p:sp>
        <p:nvSpPr>
          <p:cNvPr id="4" name="Right Arrow 3"/>
          <p:cNvSpPr/>
          <p:nvPr/>
        </p:nvSpPr>
        <p:spPr>
          <a:xfrm rot="10800000">
            <a:off x="8181472" y="1876927"/>
            <a:ext cx="649706" cy="433137"/>
          </a:xfrm>
          <a:prstGeom prst="rightArrow">
            <a:avLst/>
          </a:prstGeom>
          <a:solidFill>
            <a:srgbClr val="00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4458780" y="4643014"/>
            <a:ext cx="2784234" cy="923330"/>
          </a:xfrm>
          <a:prstGeom prst="rect">
            <a:avLst/>
          </a:prstGeom>
          <a:solidFill>
            <a:srgbClr val="CCFFCC"/>
          </a:solidFill>
        </p:spPr>
        <p:txBody>
          <a:bodyPr wrap="square" rtlCol="0">
            <a:spAutoFit/>
          </a:bodyPr>
          <a:lstStyle/>
          <a:p>
            <a:pPr algn="ctr" defTabSz="457200"/>
            <a:r>
              <a:rPr lang="en-US" sz="1800" kern="1200" dirty="0" smtClean="0">
                <a:solidFill>
                  <a:prstClr val="black"/>
                </a:solidFill>
                <a:latin typeface="Calibri"/>
              </a:rPr>
              <a:t>one semester of Scratch programming, punctuated by contextual activities</a:t>
            </a:r>
            <a:endParaRPr lang="en-US" sz="1800" kern="1200" dirty="0">
              <a:solidFill>
                <a:prstClr val="black"/>
              </a:solidFill>
              <a:latin typeface="Calibri"/>
            </a:endParaRPr>
          </a:p>
        </p:txBody>
      </p:sp>
      <p:sp>
        <p:nvSpPr>
          <p:cNvPr id="7" name="TextBox 6"/>
          <p:cNvSpPr txBox="1"/>
          <p:nvPr/>
        </p:nvSpPr>
        <p:spPr>
          <a:xfrm>
            <a:off x="6250380" y="6216134"/>
            <a:ext cx="2532670" cy="369332"/>
          </a:xfrm>
          <a:prstGeom prst="rect">
            <a:avLst/>
          </a:prstGeom>
          <a:solidFill>
            <a:srgbClr val="CCFFCC"/>
          </a:solidFill>
        </p:spPr>
        <p:txBody>
          <a:bodyPr wrap="square" rtlCol="0">
            <a:spAutoFit/>
          </a:bodyPr>
          <a:lstStyle/>
          <a:p>
            <a:pPr algn="ctr" defTabSz="457200"/>
            <a:r>
              <a:rPr lang="en-US" sz="1800" kern="1200" dirty="0" smtClean="0">
                <a:solidFill>
                  <a:prstClr val="black"/>
                </a:solidFill>
                <a:latin typeface="Calibri"/>
              </a:rPr>
              <a:t>adaptations welcome…</a:t>
            </a:r>
            <a:endParaRPr lang="en-US" sz="1800" kern="1200" dirty="0">
              <a:solidFill>
                <a:prstClr val="black"/>
              </a:solidFill>
              <a:latin typeface="Calibri"/>
            </a:endParaRPr>
          </a:p>
        </p:txBody>
      </p:sp>
      <p:sp>
        <p:nvSpPr>
          <p:cNvPr id="8" name="Rectangle 7"/>
          <p:cNvSpPr/>
          <p:nvPr/>
        </p:nvSpPr>
        <p:spPr>
          <a:xfrm>
            <a:off x="1586930" y="4448055"/>
            <a:ext cx="2756469" cy="134314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27384131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17558" y="5587736"/>
            <a:ext cx="2069431"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989609" y="887934"/>
            <a:ext cx="7102366" cy="3831818"/>
          </a:xfrm>
          <a:prstGeom prst="rect">
            <a:avLst/>
          </a:prstGeom>
        </p:spPr>
        <p:txBody>
          <a:bodyPr wrap="square">
            <a:spAutoFit/>
          </a:bodyPr>
          <a:lstStyle/>
          <a:p>
            <a:pPr defTabSz="457200"/>
            <a:r>
              <a:rPr lang="en-US" sz="2700" kern="1200" dirty="0" smtClean="0">
                <a:solidFill>
                  <a:prstClr val="black"/>
                </a:solidFill>
                <a:latin typeface="Cambria"/>
                <a:cs typeface="Cambria"/>
              </a:rPr>
              <a:t>Unify </a:t>
            </a:r>
            <a:r>
              <a:rPr lang="en-US" sz="2700" kern="1200" dirty="0">
                <a:solidFill>
                  <a:prstClr val="black"/>
                </a:solidFill>
                <a:latin typeface="Cambria"/>
                <a:cs typeface="Cambria"/>
              </a:rPr>
              <a:t>the curriculum + </a:t>
            </a:r>
            <a:r>
              <a:rPr lang="en-US" sz="2700" i="1" kern="1200" dirty="0">
                <a:solidFill>
                  <a:prstClr val="black"/>
                </a:solidFill>
                <a:latin typeface="Cambria"/>
                <a:cs typeface="Cambria"/>
              </a:rPr>
              <a:t>support our </a:t>
            </a:r>
            <a:r>
              <a:rPr lang="en-US" sz="2700" i="1" kern="1200" dirty="0" smtClean="0">
                <a:solidFill>
                  <a:prstClr val="black"/>
                </a:solidFill>
                <a:latin typeface="Cambria"/>
                <a:cs typeface="Cambria"/>
              </a:rPr>
              <a:t>teachers</a:t>
            </a:r>
          </a:p>
          <a:p>
            <a:pPr defTabSz="457200"/>
            <a:endParaRPr lang="en-US" sz="2700" i="1" kern="1200" dirty="0">
              <a:solidFill>
                <a:prstClr val="black"/>
              </a:solidFill>
              <a:latin typeface="Cambria"/>
              <a:cs typeface="Cambria"/>
            </a:endParaRPr>
          </a:p>
          <a:p>
            <a:pPr defTabSz="457200"/>
            <a:r>
              <a:rPr lang="en-US" sz="2700" kern="1200" dirty="0" smtClean="0">
                <a:solidFill>
                  <a:prstClr val="black"/>
                </a:solidFill>
                <a:latin typeface="Cambria"/>
                <a:cs typeface="Cambria"/>
              </a:rPr>
              <a:t>offered as modules in existing classes</a:t>
            </a:r>
          </a:p>
          <a:p>
            <a:pPr defTabSz="457200"/>
            <a:r>
              <a:rPr lang="en-US" sz="2700" kern="1200" dirty="0">
                <a:solidFill>
                  <a:prstClr val="black"/>
                </a:solidFill>
                <a:latin typeface="Cambria"/>
                <a:cs typeface="Cambria"/>
              </a:rPr>
              <a:t/>
            </a:r>
            <a:br>
              <a:rPr lang="en-US" sz="2700" kern="1200" dirty="0">
                <a:solidFill>
                  <a:prstClr val="black"/>
                </a:solidFill>
                <a:latin typeface="Cambria"/>
                <a:cs typeface="Cambria"/>
              </a:rPr>
            </a:br>
            <a:r>
              <a:rPr lang="en-US" sz="2700" b="1" kern="1200" dirty="0" smtClean="0">
                <a:solidFill>
                  <a:prstClr val="black"/>
                </a:solidFill>
                <a:latin typeface="Cambria"/>
                <a:cs typeface="Cambria"/>
              </a:rPr>
              <a:t>accessible pathway:   </a:t>
            </a:r>
          </a:p>
          <a:p>
            <a:pPr defTabSz="457200"/>
            <a:endParaRPr lang="en-US" sz="2700" b="1" kern="1200" dirty="0">
              <a:solidFill>
                <a:prstClr val="black"/>
              </a:solidFill>
              <a:latin typeface="Cambria"/>
              <a:cs typeface="Cambria"/>
            </a:endParaRPr>
          </a:p>
          <a:p>
            <a:pPr algn="ctr" defTabSz="457200"/>
            <a:r>
              <a:rPr lang="en-US" sz="2700" b="1" kern="1200" dirty="0" smtClean="0">
                <a:solidFill>
                  <a:prstClr val="black"/>
                </a:solidFill>
                <a:latin typeface="Cambria"/>
                <a:cs typeface="Cambria"/>
              </a:rPr>
              <a:t>  	</a:t>
            </a:r>
            <a:r>
              <a:rPr lang="en-US" sz="2700" b="1" kern="1200" dirty="0" smtClean="0">
                <a:solidFill>
                  <a:srgbClr val="0000FF"/>
                </a:solidFill>
                <a:latin typeface="Calibri"/>
                <a:cs typeface="Calibri"/>
              </a:rPr>
              <a:t>PLAY </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kern="1200" dirty="0" smtClean="0">
                <a:solidFill>
                  <a:srgbClr val="0000FF"/>
                </a:solidFill>
                <a:latin typeface="Calibri"/>
                <a:cs typeface="Calibri"/>
              </a:rPr>
              <a:t>PAUSE</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kern="1200" dirty="0" smtClean="0">
                <a:solidFill>
                  <a:srgbClr val="0000FF"/>
                </a:solidFill>
                <a:latin typeface="Calibri"/>
                <a:cs typeface="Calibri"/>
              </a:rPr>
              <a:t>POINT </a:t>
            </a:r>
            <a:endParaRPr lang="en-US" sz="2700" b="1" kern="1200" dirty="0">
              <a:solidFill>
                <a:srgbClr val="0000FF"/>
              </a:solidFill>
              <a:latin typeface="Calibri"/>
              <a:cs typeface="Calibri"/>
            </a:endParaRPr>
          </a:p>
          <a:p>
            <a:pPr defTabSz="457200"/>
            <a:endParaRPr lang="en-US" sz="2700" b="1" kern="1200" dirty="0" smtClean="0">
              <a:solidFill>
                <a:srgbClr val="0000FF"/>
              </a:solidFill>
              <a:latin typeface="Calibri"/>
              <a:cs typeface="Calibri"/>
            </a:endParaRPr>
          </a:p>
          <a:p>
            <a:pPr defTabSz="457200"/>
            <a:r>
              <a:rPr lang="en-US" sz="2700" kern="1200" dirty="0" smtClean="0">
                <a:solidFill>
                  <a:prstClr val="black"/>
                </a:solidFill>
                <a:latin typeface="Cambria"/>
                <a:cs typeface="Cambria"/>
              </a:rPr>
              <a:t>partner geography:   </a:t>
            </a:r>
            <a:r>
              <a:rPr lang="en-US" sz="2700" i="1" kern="1200" dirty="0" smtClean="0">
                <a:solidFill>
                  <a:prstClr val="black"/>
                </a:solidFill>
                <a:latin typeface="Cambria"/>
                <a:cs typeface="Cambria"/>
              </a:rPr>
              <a:t>Kauai</a:t>
            </a:r>
            <a:r>
              <a:rPr lang="en-US" sz="2700" kern="1200" dirty="0">
                <a:solidFill>
                  <a:prstClr val="black"/>
                </a:solidFill>
                <a:latin typeface="Cambria"/>
                <a:cs typeface="Cambria"/>
              </a:rPr>
              <a:t>,</a:t>
            </a:r>
            <a:r>
              <a:rPr lang="en-US" sz="2700" kern="1200" dirty="0" smtClean="0">
                <a:solidFill>
                  <a:prstClr val="black"/>
                </a:solidFill>
                <a:latin typeface="Cambria"/>
                <a:cs typeface="Cambria"/>
              </a:rPr>
              <a:t> </a:t>
            </a:r>
            <a:r>
              <a:rPr lang="en-US" sz="2700" i="1" kern="1200" dirty="0">
                <a:solidFill>
                  <a:prstClr val="black"/>
                </a:solidFill>
                <a:latin typeface="Cambria"/>
                <a:cs typeface="Cambria"/>
              </a:rPr>
              <a:t>Pomona</a:t>
            </a:r>
            <a:r>
              <a:rPr lang="en-US" sz="2700" kern="1200" dirty="0">
                <a:solidFill>
                  <a:prstClr val="black"/>
                </a:solidFill>
                <a:latin typeface="Cambria"/>
                <a:cs typeface="Cambria"/>
              </a:rPr>
              <a:t>, …</a:t>
            </a:r>
          </a:p>
        </p:txBody>
      </p:sp>
      <p:sp>
        <p:nvSpPr>
          <p:cNvPr id="10" name="TextBox 9"/>
          <p:cNvSpPr txBox="1"/>
          <p:nvPr/>
        </p:nvSpPr>
        <p:spPr>
          <a:xfrm>
            <a:off x="207507" y="226855"/>
            <a:ext cx="8666571" cy="646331"/>
          </a:xfrm>
          <a:prstGeom prst="rect">
            <a:avLst/>
          </a:prstGeom>
          <a:solidFill>
            <a:schemeClr val="bg1"/>
          </a:solidFill>
        </p:spPr>
        <p:txBody>
          <a:bodyPr wrap="square" rtlCol="0">
            <a:spAutoFit/>
          </a:bodyPr>
          <a:lstStyle/>
          <a:p>
            <a:pPr defTabSz="457200"/>
            <a:r>
              <a:rPr lang="en-US" sz="3600" kern="1200" dirty="0" err="1" smtClean="0">
                <a:solidFill>
                  <a:prstClr val="black"/>
                </a:solidFill>
                <a:latin typeface="Cambria"/>
                <a:cs typeface="Cambria"/>
              </a:rPr>
              <a:t>MyCS</a:t>
            </a:r>
            <a:r>
              <a:rPr lang="en-US" sz="3600" kern="1200" dirty="0" smtClean="0">
                <a:solidFill>
                  <a:prstClr val="black"/>
                </a:solidFill>
                <a:latin typeface="Cambria"/>
                <a:cs typeface="Cambria"/>
              </a:rPr>
              <a:t> MOOC</a:t>
            </a:r>
            <a:endParaRPr lang="en-US" sz="3600" b="1" i="1" kern="1200" dirty="0">
              <a:solidFill>
                <a:srgbClr val="008000"/>
              </a:solidFill>
              <a:latin typeface="Cambria"/>
              <a:cs typeface="Cambria"/>
            </a:endParaRPr>
          </a:p>
        </p:txBody>
      </p:sp>
      <p:sp>
        <p:nvSpPr>
          <p:cNvPr id="11" name="Rectangle 10"/>
          <p:cNvSpPr/>
          <p:nvPr/>
        </p:nvSpPr>
        <p:spPr>
          <a:xfrm>
            <a:off x="3119739" y="415444"/>
            <a:ext cx="3552844" cy="400110"/>
          </a:xfrm>
          <a:prstGeom prst="rect">
            <a:avLst/>
          </a:prstGeom>
        </p:spPr>
        <p:txBody>
          <a:bodyPr wrap="square">
            <a:spAutoFit/>
          </a:bodyPr>
          <a:lstStyle/>
          <a:p>
            <a:pPr defTabSz="457200"/>
            <a:r>
              <a:rPr lang="en-US" sz="2000" kern="1200" dirty="0" smtClean="0">
                <a:solidFill>
                  <a:prstClr val="black"/>
                </a:solidFill>
                <a:latin typeface="Cambria"/>
                <a:cs typeface="Cambria"/>
              </a:rPr>
              <a:t>i.e., textbook+</a:t>
            </a:r>
            <a:endParaRPr lang="en-US" sz="2000" kern="1200" dirty="0">
              <a:solidFill>
                <a:prstClr val="black"/>
              </a:solidFill>
              <a:latin typeface="Cambria"/>
              <a:cs typeface="Cambria"/>
            </a:endParaRPr>
          </a:p>
        </p:txBody>
      </p:sp>
      <p:sp>
        <p:nvSpPr>
          <p:cNvPr id="13" name="Rectangle 12"/>
          <p:cNvSpPr/>
          <p:nvPr/>
        </p:nvSpPr>
        <p:spPr>
          <a:xfrm>
            <a:off x="1127235" y="5126071"/>
            <a:ext cx="6583918" cy="923330"/>
          </a:xfrm>
          <a:prstGeom prst="rect">
            <a:avLst/>
          </a:prstGeom>
        </p:spPr>
        <p:txBody>
          <a:bodyPr wrap="square">
            <a:spAutoFit/>
          </a:bodyPr>
          <a:lstStyle/>
          <a:p>
            <a:pPr algn="ctr" defTabSz="457200"/>
            <a:r>
              <a:rPr lang="en-US" sz="2700" kern="1200" dirty="0" smtClean="0">
                <a:solidFill>
                  <a:prstClr val="black"/>
                </a:solidFill>
                <a:latin typeface="Cambria" panose="02040503050406030204" pitchFamily="18" charset="0"/>
              </a:rPr>
              <a:t>online resource to help teachers bridge the "creator gap"  in (CS) curricula</a:t>
            </a:r>
            <a:endParaRPr lang="en-US" sz="2700"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10930059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Open-ended Scratch…</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pic>
        <p:nvPicPr>
          <p:cNvPr id="3" name="Picture 2" descr="Screen Shot 2014-06-10 at 10.06.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8" y="1730375"/>
            <a:ext cx="8245820" cy="4926074"/>
          </a:xfrm>
          <a:prstGeom prst="rect">
            <a:avLst/>
          </a:prstGeom>
        </p:spPr>
      </p:pic>
      <p:sp>
        <p:nvSpPr>
          <p:cNvPr id="4" name="Down Arrow 3"/>
          <p:cNvSpPr/>
          <p:nvPr/>
        </p:nvSpPr>
        <p:spPr>
          <a:xfrm>
            <a:off x="6572250" y="889000"/>
            <a:ext cx="1524000" cy="2174875"/>
          </a:xfrm>
          <a:prstGeom prst="downArrow">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324196"/>
      </p:ext>
    </p:extLst>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Getting started…</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sp>
        <p:nvSpPr>
          <p:cNvPr id="2" name="TextBox 1"/>
          <p:cNvSpPr txBox="1"/>
          <p:nvPr/>
        </p:nvSpPr>
        <p:spPr>
          <a:xfrm>
            <a:off x="746125" y="1492250"/>
            <a:ext cx="7794625" cy="4801315"/>
          </a:xfrm>
          <a:prstGeom prst="rect">
            <a:avLst/>
          </a:prstGeom>
          <a:noFill/>
        </p:spPr>
        <p:txBody>
          <a:bodyPr wrap="square" rtlCol="0">
            <a:spAutoFit/>
          </a:bodyPr>
          <a:lstStyle/>
          <a:p>
            <a:pPr marL="342900" indent="-342900">
              <a:buAutoNum type="arabicParenBoth"/>
            </a:pPr>
            <a:r>
              <a:rPr lang="en-US" sz="1800" dirty="0" smtClean="0">
                <a:latin typeface="Cambria"/>
                <a:cs typeface="Cambria"/>
              </a:rPr>
              <a:t>Get the Scratch Cat to move…</a:t>
            </a:r>
          </a:p>
          <a:p>
            <a:endParaRPr lang="en-US" sz="1800" dirty="0">
              <a:latin typeface="Cambria"/>
              <a:cs typeface="Cambria"/>
            </a:endParaRPr>
          </a:p>
          <a:p>
            <a:pPr marL="342900" indent="-342900">
              <a:buAutoNum type="arabicParenBoth"/>
            </a:pPr>
            <a:r>
              <a:rPr lang="en-US" sz="1800" dirty="0" smtClean="0">
                <a:latin typeface="Cambria"/>
                <a:cs typeface="Cambria"/>
              </a:rPr>
              <a:t>Find the sprite </a:t>
            </a:r>
            <a:r>
              <a:rPr lang="en-US" sz="1800" b="1" u="sng" dirty="0" smtClean="0">
                <a:latin typeface="Cambria"/>
                <a:cs typeface="Cambria"/>
              </a:rPr>
              <a:t>editor</a:t>
            </a:r>
            <a:r>
              <a:rPr lang="en-US" sz="1800" dirty="0" smtClean="0">
                <a:latin typeface="Cambria"/>
                <a:cs typeface="Cambria"/>
              </a:rPr>
              <a:t> and put some shorts (or other clothes) on the Cat…</a:t>
            </a:r>
          </a:p>
          <a:p>
            <a:pPr marL="342900" indent="-342900">
              <a:buAutoNum type="arabicParenBoth"/>
            </a:pPr>
            <a:endParaRPr lang="en-US" sz="1800" dirty="0">
              <a:latin typeface="Cambria"/>
              <a:cs typeface="Cambria"/>
            </a:endParaRPr>
          </a:p>
          <a:p>
            <a:pPr marL="342900" indent="-342900">
              <a:buAutoNum type="arabicParenBoth"/>
            </a:pPr>
            <a:r>
              <a:rPr lang="en-US" sz="1800" dirty="0">
                <a:latin typeface="Cambria"/>
                <a:cs typeface="Cambria"/>
              </a:rPr>
              <a:t>Write a program </a:t>
            </a:r>
            <a:r>
              <a:rPr lang="en-US" sz="1800" dirty="0" smtClean="0">
                <a:latin typeface="Cambria"/>
                <a:cs typeface="Cambria"/>
              </a:rPr>
              <a:t>to have the Cat trace the </a:t>
            </a:r>
            <a:r>
              <a:rPr lang="en-US" sz="1800" b="1" u="sng" dirty="0" smtClean="0">
                <a:latin typeface="Cambria"/>
                <a:cs typeface="Cambria"/>
              </a:rPr>
              <a:t>outline</a:t>
            </a:r>
            <a:r>
              <a:rPr lang="en-US" sz="1800" dirty="0" smtClean="0">
                <a:latin typeface="Cambria"/>
                <a:cs typeface="Cambria"/>
              </a:rPr>
              <a:t> of the stage</a:t>
            </a:r>
          </a:p>
          <a:p>
            <a:pPr marL="342900" indent="-342900">
              <a:buAutoNum type="arabicParenBoth"/>
            </a:pPr>
            <a:endParaRPr lang="en-US" sz="1800" dirty="0">
              <a:latin typeface="Cambria"/>
              <a:cs typeface="Cambria"/>
            </a:endParaRPr>
          </a:p>
          <a:p>
            <a:pPr marL="342900" indent="-342900">
              <a:buFontTx/>
              <a:buAutoNum type="arabicParenBoth"/>
            </a:pPr>
            <a:r>
              <a:rPr lang="en-US" sz="1800" dirty="0" smtClean="0">
                <a:latin typeface="Cambria"/>
                <a:cs typeface="Cambria"/>
              </a:rPr>
              <a:t>Create a dance by going through </a:t>
            </a:r>
            <a:r>
              <a:rPr lang="en-US" sz="1800" dirty="0">
                <a:latin typeface="Cambria"/>
                <a:cs typeface="Cambria"/>
              </a:rPr>
              <a:t>the </a:t>
            </a:r>
            <a:r>
              <a:rPr lang="en-US" sz="1800" b="1" u="sng" dirty="0">
                <a:latin typeface="Cambria"/>
                <a:cs typeface="Cambria"/>
              </a:rPr>
              <a:t>tutorial</a:t>
            </a:r>
            <a:r>
              <a:rPr lang="en-US" sz="1800" dirty="0">
                <a:latin typeface="Cambria"/>
                <a:cs typeface="Cambria"/>
              </a:rPr>
              <a:t> with the Scratch Cat</a:t>
            </a:r>
            <a:r>
              <a:rPr lang="en-US" sz="1800" dirty="0" smtClean="0">
                <a:latin typeface="Cambria"/>
                <a:cs typeface="Cambria"/>
              </a:rPr>
              <a:t>… </a:t>
            </a:r>
            <a:endParaRPr lang="en-US" sz="1800" dirty="0">
              <a:latin typeface="Cambria"/>
              <a:cs typeface="Cambria"/>
            </a:endParaRPr>
          </a:p>
          <a:p>
            <a:endParaRPr lang="en-US" sz="1800" dirty="0">
              <a:latin typeface="Cambria"/>
              <a:cs typeface="Cambria"/>
            </a:endParaRPr>
          </a:p>
          <a:p>
            <a:pPr marL="342900" indent="-342900">
              <a:buAutoNum type="arabicParenBoth"/>
            </a:pPr>
            <a:r>
              <a:rPr lang="en-US" sz="1800" dirty="0" smtClean="0">
                <a:latin typeface="Cambria"/>
                <a:cs typeface="Cambria"/>
              </a:rPr>
              <a:t>Add more </a:t>
            </a:r>
            <a:r>
              <a:rPr lang="en-US" sz="1800" b="1" u="sng" dirty="0" smtClean="0">
                <a:latin typeface="Cambria"/>
                <a:cs typeface="Cambria"/>
              </a:rPr>
              <a:t>characters</a:t>
            </a:r>
            <a:r>
              <a:rPr lang="en-US" sz="1800" dirty="0" smtClean="0">
                <a:latin typeface="Cambria"/>
                <a:cs typeface="Cambria"/>
              </a:rPr>
              <a:t> (sprites) from the library or your own to the dance!</a:t>
            </a:r>
          </a:p>
          <a:p>
            <a:pPr marL="342900" indent="-342900">
              <a:buAutoNum type="arabicParenBoth"/>
            </a:pPr>
            <a:endParaRPr lang="en-US" sz="1800" dirty="0">
              <a:latin typeface="Cambria"/>
              <a:cs typeface="Cambria"/>
            </a:endParaRPr>
          </a:p>
          <a:p>
            <a:pPr marL="342900" indent="-342900">
              <a:buAutoNum type="arabicParenBoth"/>
            </a:pPr>
            <a:r>
              <a:rPr lang="en-US" sz="1800" dirty="0">
                <a:latin typeface="Cambria"/>
                <a:cs typeface="Cambria"/>
              </a:rPr>
              <a:t>C</a:t>
            </a:r>
            <a:r>
              <a:rPr lang="en-US" sz="1800" dirty="0" smtClean="0">
                <a:latin typeface="Cambria"/>
                <a:cs typeface="Cambria"/>
              </a:rPr>
              <a:t>reate </a:t>
            </a:r>
            <a:r>
              <a:rPr lang="en-US" sz="1800" b="1" u="sng" dirty="0" smtClean="0">
                <a:latin typeface="Cambria"/>
                <a:cs typeface="Cambria"/>
              </a:rPr>
              <a:t>music</a:t>
            </a:r>
            <a:r>
              <a:rPr lang="en-US" sz="1800" u="sng" dirty="0" smtClean="0">
                <a:latin typeface="Cambria"/>
                <a:cs typeface="Cambria"/>
              </a:rPr>
              <a:t> </a:t>
            </a:r>
            <a:r>
              <a:rPr lang="en-US" sz="1800" dirty="0" smtClean="0">
                <a:latin typeface="Cambria"/>
                <a:cs typeface="Cambria"/>
              </a:rPr>
              <a:t>that goes with the Cat’s dance...</a:t>
            </a:r>
          </a:p>
          <a:p>
            <a:pPr marL="342900" indent="-342900">
              <a:buAutoNum type="arabicParenBoth"/>
            </a:pPr>
            <a:endParaRPr lang="en-US" sz="1800" dirty="0">
              <a:latin typeface="Cambria"/>
              <a:cs typeface="Cambria"/>
            </a:endParaRPr>
          </a:p>
          <a:p>
            <a:pPr marL="342900" indent="-342900">
              <a:buAutoNum type="arabicParenBoth"/>
            </a:pPr>
            <a:r>
              <a:rPr lang="en-US" sz="1800" dirty="0" smtClean="0">
                <a:latin typeface="Cambria"/>
                <a:cs typeface="Cambria"/>
              </a:rPr>
              <a:t>THEN </a:t>
            </a:r>
            <a:r>
              <a:rPr lang="en-US" sz="1800" dirty="0">
                <a:latin typeface="Cambria"/>
                <a:cs typeface="Cambria"/>
              </a:rPr>
              <a:t>–</a:t>
            </a:r>
            <a:r>
              <a:rPr lang="en-US" sz="1800" dirty="0" smtClean="0">
                <a:latin typeface="Cambria"/>
                <a:cs typeface="Cambria"/>
              </a:rPr>
              <a:t> use the </a:t>
            </a:r>
            <a:r>
              <a:rPr lang="en-US" sz="1800" b="1" u="sng" dirty="0" smtClean="0">
                <a:latin typeface="Cambria"/>
                <a:cs typeface="Cambria"/>
              </a:rPr>
              <a:t>Pen blocks </a:t>
            </a:r>
            <a:r>
              <a:rPr lang="en-US" sz="1800" dirty="0" smtClean="0">
                <a:latin typeface="Cambria"/>
                <a:cs typeface="Cambria"/>
              </a:rPr>
              <a:t>to trace the cat’s path</a:t>
            </a:r>
          </a:p>
          <a:p>
            <a:pPr marL="342900" indent="-342900">
              <a:buAutoNum type="arabicParenBoth"/>
            </a:pPr>
            <a:endParaRPr lang="en-US" sz="1800" dirty="0">
              <a:latin typeface="Cambria"/>
              <a:cs typeface="Cambria"/>
            </a:endParaRPr>
          </a:p>
          <a:p>
            <a:pPr marL="342900" indent="-342900">
              <a:buAutoNum type="arabicParenBoth"/>
            </a:pPr>
            <a:r>
              <a:rPr lang="en-US" sz="1800" dirty="0" smtClean="0">
                <a:latin typeface="Cambria"/>
                <a:cs typeface="Cambria"/>
              </a:rPr>
              <a:t>Create your own – perhaps either</a:t>
            </a:r>
          </a:p>
          <a:p>
            <a:r>
              <a:rPr lang="en-US" sz="1800" dirty="0" smtClean="0">
                <a:latin typeface="Cambria"/>
                <a:cs typeface="Cambria"/>
              </a:rPr>
              <a:t>	 (A) a dance-instruction tutorial or </a:t>
            </a:r>
          </a:p>
          <a:p>
            <a:r>
              <a:rPr lang="en-US" sz="1800" dirty="0" smtClean="0">
                <a:latin typeface="Cambria"/>
                <a:cs typeface="Cambria"/>
              </a:rPr>
              <a:t>	 (B) a scene involving 2 or more sprites</a:t>
            </a:r>
          </a:p>
        </p:txBody>
      </p:sp>
    </p:spTree>
    <p:extLst>
      <p:ext uri="{BB962C8B-B14F-4D97-AF65-F5344CB8AC3E}">
        <p14:creationId xmlns:p14="http://schemas.microsoft.com/office/powerpoint/2010/main" val="3267849389"/>
      </p:ext>
    </p:extLst>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How computers work</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158195006"/>
      </p:ext>
    </p:extLst>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ctrTitle"/>
          </p:nvPr>
        </p:nvSpPr>
        <p:spPr>
          <a:xfrm>
            <a:off x="685800" y="1501523"/>
            <a:ext cx="7772400" cy="15465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Encoding with </a:t>
            </a:r>
            <a:r>
              <a:rPr lang="en">
                <a:solidFill>
                  <a:srgbClr val="38761D"/>
                </a:solidFill>
                <a:latin typeface="Droid Serif"/>
                <a:ea typeface="Droid Serif"/>
                <a:cs typeface="Droid Serif"/>
                <a:sym typeface="Droid Serif"/>
              </a:rPr>
              <a:t>legos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2284345"/>
      </p:ext>
    </p:extLst>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More binary activities...</a:t>
            </a:r>
          </a:p>
        </p:txBody>
      </p:sp>
      <p:sp>
        <p:nvSpPr>
          <p:cNvPr id="525" name="Shape 525"/>
          <p:cNvSpPr txBox="1"/>
          <p:nvPr/>
        </p:nvSpPr>
        <p:spPr>
          <a:xfrm>
            <a:off x="954225" y="2248500"/>
            <a:ext cx="3230399" cy="10008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Christmas tree decoding</a:t>
            </a:r>
          </a:p>
        </p:txBody>
      </p:sp>
      <p:sp>
        <p:nvSpPr>
          <p:cNvPr id="526" name="Shape 526"/>
          <p:cNvSpPr txBox="1"/>
          <p:nvPr/>
        </p:nvSpPr>
        <p:spPr>
          <a:xfrm>
            <a:off x="4942225" y="2248500"/>
            <a:ext cx="3230399" cy="10008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"beep" and "boop"</a:t>
            </a:r>
          </a:p>
        </p:txBody>
      </p:sp>
      <p:sp>
        <p:nvSpPr>
          <p:cNvPr id="527" name="Shape 527"/>
          <p:cNvSpPr txBox="1"/>
          <p:nvPr/>
        </p:nvSpPr>
        <p:spPr>
          <a:xfrm>
            <a:off x="5100875" y="2956750"/>
            <a:ext cx="1244700" cy="1143000"/>
          </a:xfrm>
          <a:prstGeom prst="rect">
            <a:avLst/>
          </a:prstGeom>
        </p:spPr>
        <p:txBody>
          <a:bodyPr lIns="91425" tIns="91425" rIns="91425" bIns="91425" anchor="ctr" anchorCtr="0">
            <a:noAutofit/>
          </a:bodyPr>
          <a:lstStyle/>
          <a:p>
            <a:pPr lvl="0" algn="ctr" rtl="0">
              <a:spcBef>
                <a:spcPts val="0"/>
              </a:spcBef>
              <a:buNone/>
            </a:pPr>
            <a:r>
              <a:rPr lang="en" sz="7200" b="1">
                <a:latin typeface="Droid Serif"/>
                <a:ea typeface="Droid Serif"/>
                <a:cs typeface="Droid Serif"/>
                <a:sym typeface="Droid Serif"/>
              </a:rPr>
              <a:t>1</a:t>
            </a:r>
          </a:p>
        </p:txBody>
      </p:sp>
      <p:sp>
        <p:nvSpPr>
          <p:cNvPr id="528" name="Shape 528"/>
          <p:cNvSpPr txBox="1"/>
          <p:nvPr/>
        </p:nvSpPr>
        <p:spPr>
          <a:xfrm>
            <a:off x="6757700" y="2956750"/>
            <a:ext cx="1244700" cy="1143000"/>
          </a:xfrm>
          <a:prstGeom prst="rect">
            <a:avLst/>
          </a:prstGeom>
        </p:spPr>
        <p:txBody>
          <a:bodyPr lIns="91425" tIns="91425" rIns="91425" bIns="91425" anchor="ctr" anchorCtr="0">
            <a:noAutofit/>
          </a:bodyPr>
          <a:lstStyle/>
          <a:p>
            <a:pPr lvl="0" algn="ctr" rtl="0">
              <a:spcBef>
                <a:spcPts val="0"/>
              </a:spcBef>
              <a:buNone/>
            </a:pPr>
            <a:r>
              <a:rPr lang="en" sz="7200" b="1">
                <a:solidFill>
                  <a:srgbClr val="B7B7B7"/>
                </a:solidFill>
                <a:latin typeface="Droid Serif"/>
                <a:ea typeface="Droid Serif"/>
                <a:cs typeface="Droid Serif"/>
                <a:sym typeface="Droid Serif"/>
              </a:rPr>
              <a:t>0</a:t>
            </a:r>
          </a:p>
        </p:txBody>
      </p:sp>
      <p:sp>
        <p:nvSpPr>
          <p:cNvPr id="529" name="Shape 529"/>
          <p:cNvSpPr txBox="1"/>
          <p:nvPr/>
        </p:nvSpPr>
        <p:spPr>
          <a:xfrm>
            <a:off x="642900" y="5421675"/>
            <a:ext cx="7978800" cy="79079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Claremont: </a:t>
            </a:r>
            <a:r>
              <a:rPr lang="en" sz="2400" i="1">
                <a:solidFill>
                  <a:schemeClr val="dk1"/>
                </a:solidFill>
                <a:latin typeface="Droid Serif"/>
                <a:ea typeface="Droid Serif"/>
                <a:cs typeface="Droid Serif"/>
                <a:sym typeface="Droid Serif"/>
              </a:rPr>
              <a:t>CS Fridays ~ binary-encoded emails </a:t>
            </a:r>
          </a:p>
        </p:txBody>
      </p:sp>
      <p:pic>
        <p:nvPicPr>
          <p:cNvPr id="530" name="Shape 530"/>
          <p:cNvPicPr preferRelativeResize="0"/>
          <p:nvPr/>
        </p:nvPicPr>
        <p:blipFill>
          <a:blip r:embed="rId3"/>
          <a:stretch>
            <a:fillRect/>
          </a:stretch>
        </p:blipFill>
        <p:spPr>
          <a:xfrm>
            <a:off x="7324712" y="76200"/>
            <a:ext cx="1743075" cy="1162050"/>
          </a:xfrm>
          <a:prstGeom prst="rect">
            <a:avLst/>
          </a:prstGeom>
          <a:noFill/>
          <a:ln>
            <a:noFill/>
          </a:ln>
        </p:spPr>
      </p:pic>
    </p:spTree>
    <p:extLst>
      <p:ext uri="{BB962C8B-B14F-4D97-AF65-F5344CB8AC3E}">
        <p14:creationId xmlns:p14="http://schemas.microsoft.com/office/powerpoint/2010/main" val="1726811213"/>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98577" y="160365"/>
            <a:ext cx="8640900" cy="780599"/>
          </a:xfrm>
          <a:prstGeom prst="rect">
            <a:avLst/>
          </a:prstGeom>
          <a:noFill/>
        </p:spPr>
        <p:txBody>
          <a:bodyPr lIns="91425" tIns="91425" rIns="91425" bIns="91425" anchor="t" anchorCtr="0">
            <a:noAutofit/>
          </a:bodyPr>
          <a:lstStyle/>
          <a:p>
            <a:pPr>
              <a:spcBef>
                <a:spcPts val="0"/>
              </a:spcBef>
              <a:buNone/>
            </a:pPr>
            <a:r>
              <a:rPr lang="en" sz="3600" dirty="0" smtClean="0">
                <a:latin typeface="Droid Serif"/>
                <a:ea typeface="Droid Serif"/>
                <a:cs typeface="Droid Serif"/>
                <a:sym typeface="Droid Serif"/>
              </a:rPr>
              <a:t>Another data </a:t>
            </a:r>
            <a:r>
              <a:rPr lang="en" sz="3600" b="1" i="1" dirty="0">
                <a:latin typeface="Droid Serif"/>
                <a:ea typeface="Droid Serif"/>
                <a:cs typeface="Droid Serif"/>
                <a:sym typeface="Droid Serif"/>
              </a:rPr>
              <a:t>encoding</a:t>
            </a:r>
          </a:p>
        </p:txBody>
      </p:sp>
      <p:sp>
        <p:nvSpPr>
          <p:cNvPr id="160" name="Shape 160"/>
          <p:cNvSpPr txBox="1"/>
          <p:nvPr/>
        </p:nvSpPr>
        <p:spPr>
          <a:xfrm>
            <a:off x="343100" y="989670"/>
            <a:ext cx="8500200" cy="5567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Morse code </a:t>
            </a:r>
            <a:r>
              <a:rPr lang="en" sz="2400">
                <a:latin typeface="Droid Serif"/>
                <a:ea typeface="Droid Serif"/>
                <a:cs typeface="Droid Serif"/>
                <a:sym typeface="Droid Serif"/>
              </a:rPr>
              <a:t>encodes letters as dots and dashes</a:t>
            </a:r>
          </a:p>
        </p:txBody>
      </p:sp>
      <p:grpSp>
        <p:nvGrpSpPr>
          <p:cNvPr id="2" name="Group 1"/>
          <p:cNvGrpSpPr/>
          <p:nvPr/>
        </p:nvGrpSpPr>
        <p:grpSpPr>
          <a:xfrm>
            <a:off x="469837" y="2264687"/>
            <a:ext cx="5211000" cy="3347700"/>
            <a:chOff x="3632300" y="2580250"/>
            <a:chExt cx="5211000" cy="3347700"/>
          </a:xfrm>
        </p:grpSpPr>
        <p:pic>
          <p:nvPicPr>
            <p:cNvPr id="163" name="Shape 163"/>
            <p:cNvPicPr preferRelativeResize="0"/>
            <p:nvPr/>
          </p:nvPicPr>
          <p:blipFill>
            <a:blip r:embed="rId3"/>
            <a:stretch>
              <a:fillRect/>
            </a:stretch>
          </p:blipFill>
          <p:spPr>
            <a:xfrm>
              <a:off x="3650487" y="2594737"/>
              <a:ext cx="5192813" cy="3333213"/>
            </a:xfrm>
            <a:prstGeom prst="rect">
              <a:avLst/>
            </a:prstGeom>
            <a:noFill/>
            <a:ln>
              <a:noFill/>
            </a:ln>
          </p:spPr>
        </p:pic>
        <p:sp>
          <p:nvSpPr>
            <p:cNvPr id="164" name="Shape 164"/>
            <p:cNvSpPr/>
            <p:nvPr/>
          </p:nvSpPr>
          <p:spPr>
            <a:xfrm>
              <a:off x="3632300" y="2580250"/>
              <a:ext cx="5210999" cy="3347700"/>
            </a:xfrm>
            <a:prstGeom prst="rect">
              <a:avLst/>
            </a:prstGeom>
            <a:noFill/>
            <a:ln w="19050" cap="flat">
              <a:solidFill>
                <a:srgbClr val="E69138"/>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65" name="Shape 165"/>
          <p:cNvSpPr txBox="1"/>
          <p:nvPr/>
        </p:nvSpPr>
        <p:spPr>
          <a:xfrm>
            <a:off x="4833325" y="1390912"/>
            <a:ext cx="2293799" cy="336000"/>
          </a:xfrm>
          <a:prstGeom prst="rect">
            <a:avLst/>
          </a:prstGeom>
        </p:spPr>
        <p:txBody>
          <a:bodyPr lIns="91425" tIns="91425" rIns="91425" bIns="91425" anchor="ctr" anchorCtr="0">
            <a:noAutofit/>
          </a:bodyPr>
          <a:lstStyle/>
          <a:p>
            <a:pPr lvl="0" algn="ctr" rtl="0">
              <a:spcBef>
                <a:spcPts val="0"/>
              </a:spcBef>
              <a:buNone/>
            </a:pPr>
            <a:r>
              <a:rPr lang="en" sz="900">
                <a:latin typeface="Droid Serif"/>
                <a:ea typeface="Droid Serif"/>
                <a:cs typeface="Droid Serif"/>
                <a:sym typeface="Droid Serif"/>
              </a:rPr>
              <a:t>short sound: "dit"</a:t>
            </a:r>
          </a:p>
        </p:txBody>
      </p:sp>
      <p:sp>
        <p:nvSpPr>
          <p:cNvPr id="166" name="Shape 166"/>
          <p:cNvSpPr txBox="1"/>
          <p:nvPr/>
        </p:nvSpPr>
        <p:spPr>
          <a:xfrm>
            <a:off x="6357450" y="1390912"/>
            <a:ext cx="2293799" cy="336000"/>
          </a:xfrm>
          <a:prstGeom prst="rect">
            <a:avLst/>
          </a:prstGeom>
        </p:spPr>
        <p:txBody>
          <a:bodyPr lIns="91425" tIns="91425" rIns="91425" bIns="91425" anchor="ctr" anchorCtr="0">
            <a:noAutofit/>
          </a:bodyPr>
          <a:lstStyle/>
          <a:p>
            <a:pPr lvl="0" algn="ctr" rtl="0">
              <a:spcBef>
                <a:spcPts val="0"/>
              </a:spcBef>
              <a:buNone/>
            </a:pPr>
            <a:r>
              <a:rPr lang="en" sz="900" dirty="0">
                <a:latin typeface="Droid Serif"/>
                <a:ea typeface="Droid Serif"/>
                <a:cs typeface="Droid Serif"/>
                <a:sym typeface="Droid Serif"/>
              </a:rPr>
              <a:t>long sound: "dah"</a:t>
            </a:r>
          </a:p>
        </p:txBody>
      </p:sp>
      <p:sp>
        <p:nvSpPr>
          <p:cNvPr id="3" name="TextBox 2"/>
          <p:cNvSpPr txBox="1"/>
          <p:nvPr/>
        </p:nvSpPr>
        <p:spPr>
          <a:xfrm>
            <a:off x="6674843" y="2512297"/>
            <a:ext cx="1252603" cy="738664"/>
          </a:xfrm>
          <a:prstGeom prst="rect">
            <a:avLst/>
          </a:prstGeom>
          <a:noFill/>
        </p:spPr>
        <p:txBody>
          <a:bodyPr wrap="square" rtlCol="0">
            <a:spAutoFit/>
          </a:bodyPr>
          <a:lstStyle/>
          <a:p>
            <a:pPr algn="ctr"/>
            <a:r>
              <a:rPr lang="en-US" sz="4200" b="1" dirty="0" smtClean="0"/>
              <a:t>R</a:t>
            </a:r>
            <a:endParaRPr lang="en-US" sz="4200" b="1" dirty="0"/>
          </a:p>
        </p:txBody>
      </p:sp>
      <p:cxnSp>
        <p:nvCxnSpPr>
          <p:cNvPr id="5" name="Straight Connector 4"/>
          <p:cNvCxnSpPr/>
          <p:nvPr/>
        </p:nvCxnSpPr>
        <p:spPr>
          <a:xfrm>
            <a:off x="7100727" y="338609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41433" y="3386099"/>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4383" y="3386099"/>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72002" y="4433937"/>
            <a:ext cx="2635094" cy="523220"/>
          </a:xfrm>
          <a:prstGeom prst="rect">
            <a:avLst/>
          </a:prstGeom>
        </p:spPr>
        <p:txBody>
          <a:bodyPr wrap="square">
            <a:spAutoFit/>
          </a:bodyPr>
          <a:lstStyle/>
          <a:p>
            <a:pPr algn="ctr"/>
            <a:r>
              <a:rPr lang="en" dirty="0" smtClean="0">
                <a:latin typeface="Droid Serif"/>
                <a:ea typeface="Droid Serif"/>
                <a:cs typeface="Droid Serif"/>
                <a:sym typeface="Droid Serif"/>
              </a:rPr>
              <a:t>How does this chart represent Morse code?</a:t>
            </a:r>
            <a:endParaRPr lang="en-US" dirty="0"/>
          </a:p>
        </p:txBody>
      </p:sp>
      <p:sp>
        <p:nvSpPr>
          <p:cNvPr id="30" name="Rectangle 29"/>
          <p:cNvSpPr/>
          <p:nvPr/>
        </p:nvSpPr>
        <p:spPr>
          <a:xfrm>
            <a:off x="413479" y="6181120"/>
            <a:ext cx="7243243" cy="338554"/>
          </a:xfrm>
          <a:prstGeom prst="rect">
            <a:avLst/>
          </a:prstGeom>
        </p:spPr>
        <p:txBody>
          <a:bodyPr wrap="square">
            <a:spAutoFit/>
          </a:bodyPr>
          <a:lstStyle/>
          <a:p>
            <a:pPr algn="ctr"/>
            <a:r>
              <a:rPr lang="en" sz="1600" dirty="0" smtClean="0">
                <a:latin typeface="Droid Serif"/>
                <a:ea typeface="Droid Serif"/>
                <a:cs typeface="Droid Serif"/>
                <a:sym typeface="Droid Serif"/>
              </a:rPr>
              <a:t>What is the letter  </a:t>
            </a:r>
            <a:r>
              <a:rPr lang="en" sz="1600" b="1" dirty="0" smtClean="0">
                <a:latin typeface="Droid Serif"/>
                <a:ea typeface="Droid Serif"/>
                <a:cs typeface="Droid Serif"/>
                <a:sym typeface="Droid Serif"/>
              </a:rPr>
              <a:t>A</a:t>
            </a:r>
            <a:r>
              <a:rPr lang="en" sz="1600" dirty="0" smtClean="0">
                <a:latin typeface="Droid Serif"/>
                <a:ea typeface="Droid Serif"/>
                <a:cs typeface="Droid Serif"/>
                <a:sym typeface="Droid Serif"/>
              </a:rPr>
              <a:t>   in Morse code?     What about the letter</a:t>
            </a:r>
            <a:endParaRPr lang="en-US" sz="1600" dirty="0"/>
          </a:p>
        </p:txBody>
      </p:sp>
      <p:cxnSp>
        <p:nvCxnSpPr>
          <p:cNvPr id="31" name="Straight Connector 30"/>
          <p:cNvCxnSpPr/>
          <p:nvPr/>
        </p:nvCxnSpPr>
        <p:spPr>
          <a:xfrm>
            <a:off x="7127124" y="6350397"/>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67830" y="6350397"/>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99253" y="6356040"/>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162452" y="6196508"/>
            <a:ext cx="274434" cy="307777"/>
          </a:xfrm>
          <a:prstGeom prst="rect">
            <a:avLst/>
          </a:prstGeom>
        </p:spPr>
        <p:txBody>
          <a:bodyPr wrap="none">
            <a:spAutoFit/>
          </a:bodyPr>
          <a:lstStyle/>
          <a:p>
            <a:r>
              <a:rPr lang="en" dirty="0" smtClean="0">
                <a:latin typeface="Droid Serif"/>
                <a:ea typeface="Droid Serif"/>
                <a:cs typeface="Droid Serif"/>
                <a:sym typeface="Droid Serif"/>
              </a:rPr>
              <a:t>?</a:t>
            </a:r>
            <a:endParaRPr lang="en-US" dirty="0"/>
          </a:p>
        </p:txBody>
      </p:sp>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How computers work</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pic>
        <p:nvPicPr>
          <p:cNvPr id="2" name="Picture 1" descr="Screen Shot 2014-06-10 at 10.04.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61" y="1587500"/>
            <a:ext cx="7854663" cy="4816196"/>
          </a:xfrm>
          <a:prstGeom prst="rect">
            <a:avLst/>
          </a:prstGeom>
        </p:spPr>
      </p:pic>
    </p:spTree>
    <p:extLst>
      <p:ext uri="{BB962C8B-B14F-4D97-AF65-F5344CB8AC3E}">
        <p14:creationId xmlns:p14="http://schemas.microsoft.com/office/powerpoint/2010/main" val="2192369988"/>
      </p:ext>
    </p:extLst>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385444" y="5719444"/>
            <a:ext cx="8595299" cy="822900"/>
          </a:xfrm>
          <a:prstGeom prst="rect">
            <a:avLst/>
          </a:prstGeom>
        </p:spPr>
        <p:txBody>
          <a:bodyPr lIns="91425" tIns="91425" rIns="91425" bIns="91425" anchor="t" anchorCtr="0">
            <a:noAutofit/>
          </a:bodyPr>
          <a:lstStyle/>
          <a:p>
            <a:pPr lvl="0" algn="r" rtl="0">
              <a:spcBef>
                <a:spcPts val="0"/>
              </a:spcBef>
              <a:buClr>
                <a:srgbClr val="000000"/>
              </a:buClr>
              <a:buSzPct val="25581"/>
              <a:buFont typeface="Arial"/>
              <a:buNone/>
            </a:pPr>
            <a:r>
              <a:rPr lang="en-US" sz="4000" dirty="0" smtClean="0">
                <a:latin typeface="Droid Serif"/>
                <a:ea typeface="Droid Serif"/>
                <a:cs typeface="Droid Serif"/>
                <a:sym typeface="Droid Serif"/>
              </a:rPr>
              <a:t>See you Thursday!</a:t>
            </a:r>
            <a:endParaRPr sz="4000"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753551953"/>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081770489"/>
      </p:ext>
    </p:extLst>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Shape 543"/>
          <p:cNvPicPr preferRelativeResize="0"/>
          <p:nvPr/>
        </p:nvPicPr>
        <p:blipFill>
          <a:blip r:embed="rId3"/>
          <a:stretch>
            <a:fillRect/>
          </a:stretch>
        </p:blipFill>
        <p:spPr>
          <a:xfrm>
            <a:off x="0" y="124850"/>
            <a:ext cx="9144000" cy="6648324"/>
          </a:xfrm>
          <a:prstGeom prst="rect">
            <a:avLst/>
          </a:prstGeom>
          <a:noFill/>
          <a:ln>
            <a:noFill/>
          </a:ln>
        </p:spPr>
      </p:pic>
    </p:spTree>
    <p:extLst>
      <p:ext uri="{BB962C8B-B14F-4D97-AF65-F5344CB8AC3E}">
        <p14:creationId xmlns:p14="http://schemas.microsoft.com/office/powerpoint/2010/main" val="1105370718"/>
      </p:ext>
    </p:extLst>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pSp>
        <p:nvGrpSpPr>
          <p:cNvPr id="579" name="Shape 579"/>
          <p:cNvGrpSpPr/>
          <p:nvPr/>
        </p:nvGrpSpPr>
        <p:grpSpPr>
          <a:xfrm>
            <a:off x="5967184" y="538141"/>
            <a:ext cx="2656169" cy="3472160"/>
            <a:chOff x="5967184" y="538141"/>
            <a:chExt cx="2656169" cy="3472160"/>
          </a:xfrm>
        </p:grpSpPr>
        <p:sp>
          <p:nvSpPr>
            <p:cNvPr id="580" name="Shape 580"/>
            <p:cNvSpPr/>
            <p:nvPr/>
          </p:nvSpPr>
          <p:spPr>
            <a:xfrm>
              <a:off x="6775633" y="1232521"/>
              <a:ext cx="923665" cy="925970"/>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1" name="Shape 581"/>
            <p:cNvSpPr/>
            <p:nvPr/>
          </p:nvSpPr>
          <p:spPr>
            <a:xfrm>
              <a:off x="6313662" y="2158362"/>
              <a:ext cx="918436" cy="1394618"/>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2" name="Shape 582"/>
            <p:cNvSpPr/>
            <p:nvPr/>
          </p:nvSpPr>
          <p:spPr>
            <a:xfrm>
              <a:off x="6424914" y="2267909"/>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3" name="Shape 583"/>
            <p:cNvSpPr/>
            <p:nvPr/>
          </p:nvSpPr>
          <p:spPr>
            <a:xfrm>
              <a:off x="6886499" y="2267523"/>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4" name="Shape 584"/>
            <p:cNvSpPr/>
            <p:nvPr/>
          </p:nvSpPr>
          <p:spPr>
            <a:xfrm>
              <a:off x="6424142" y="2730056"/>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5" name="Shape 585"/>
            <p:cNvSpPr/>
            <p:nvPr/>
          </p:nvSpPr>
          <p:spPr>
            <a:xfrm>
              <a:off x="6885728" y="2744160"/>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6" name="Shape 586"/>
            <p:cNvSpPr/>
            <p:nvPr/>
          </p:nvSpPr>
          <p:spPr>
            <a:xfrm>
              <a:off x="6423371" y="3206694"/>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7" name="Shape 587"/>
            <p:cNvSpPr/>
            <p:nvPr/>
          </p:nvSpPr>
          <p:spPr>
            <a:xfrm>
              <a:off x="6884956" y="3206308"/>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8" name="Shape 588"/>
            <p:cNvSpPr/>
            <p:nvPr/>
          </p:nvSpPr>
          <p:spPr>
            <a:xfrm>
              <a:off x="7348095" y="1817161"/>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9" name="Shape 589"/>
            <p:cNvSpPr/>
            <p:nvPr/>
          </p:nvSpPr>
          <p:spPr>
            <a:xfrm>
              <a:off x="6884185" y="1816775"/>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90" name="Shape 590"/>
            <p:cNvSpPr/>
            <p:nvPr/>
          </p:nvSpPr>
          <p:spPr>
            <a:xfrm>
              <a:off x="7360231" y="1353468"/>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91" name="Shape 591"/>
            <p:cNvSpPr/>
            <p:nvPr/>
          </p:nvSpPr>
          <p:spPr>
            <a:xfrm>
              <a:off x="6897875" y="1353082"/>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592" name="Shape 592"/>
            <p:cNvCxnSpPr/>
            <p:nvPr/>
          </p:nvCxnSpPr>
          <p:spPr>
            <a:xfrm>
              <a:off x="6544648" y="3315662"/>
              <a:ext cx="1732666" cy="0"/>
            </a:xfrm>
            <a:prstGeom prst="straightConnector1">
              <a:avLst/>
            </a:prstGeom>
            <a:noFill/>
            <a:ln w="19050" cap="flat">
              <a:solidFill>
                <a:srgbClr val="073763"/>
              </a:solidFill>
              <a:prstDash val="solid"/>
              <a:round/>
              <a:headEnd type="none" w="lg" len="lg"/>
              <a:tailEnd type="triangle" w="lg" len="lg"/>
            </a:ln>
          </p:spPr>
        </p:cxnSp>
        <p:cxnSp>
          <p:nvCxnSpPr>
            <p:cNvPr id="593" name="Shape 593"/>
            <p:cNvCxnSpPr/>
            <p:nvPr/>
          </p:nvCxnSpPr>
          <p:spPr>
            <a:xfrm rot="10800000">
              <a:off x="6544648" y="885331"/>
              <a:ext cx="0" cy="2430330"/>
            </a:xfrm>
            <a:prstGeom prst="straightConnector1">
              <a:avLst/>
            </a:prstGeom>
            <a:noFill/>
            <a:ln w="19050" cap="flat">
              <a:solidFill>
                <a:srgbClr val="073763"/>
              </a:solidFill>
              <a:prstDash val="solid"/>
              <a:round/>
              <a:headEnd type="none" w="lg" len="lg"/>
              <a:tailEnd type="triangle" w="lg" len="lg"/>
            </a:ln>
          </p:spPr>
        </p:cxnSp>
        <p:sp>
          <p:nvSpPr>
            <p:cNvPr id="594" name="Shape 594"/>
            <p:cNvSpPr txBox="1"/>
            <p:nvPr/>
          </p:nvSpPr>
          <p:spPr>
            <a:xfrm>
              <a:off x="8392531" y="3199932"/>
              <a:ext cx="230822" cy="23159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595" name="Shape 595"/>
            <p:cNvSpPr txBox="1"/>
            <p:nvPr/>
          </p:nvSpPr>
          <p:spPr>
            <a:xfrm>
              <a:off x="6429155" y="538141"/>
              <a:ext cx="230822" cy="23159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596" name="Shape 596"/>
            <p:cNvSpPr txBox="1"/>
            <p:nvPr/>
          </p:nvSpPr>
          <p:spPr>
            <a:xfrm>
              <a:off x="6775633" y="3547122"/>
              <a:ext cx="462019" cy="46318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597" name="Shape 597"/>
            <p:cNvSpPr txBox="1"/>
            <p:nvPr/>
          </p:nvSpPr>
          <p:spPr>
            <a:xfrm>
              <a:off x="7237604" y="3547122"/>
              <a:ext cx="462019" cy="46318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598" name="Shape 598"/>
            <p:cNvSpPr txBox="1"/>
            <p:nvPr/>
          </p:nvSpPr>
          <p:spPr>
            <a:xfrm>
              <a:off x="5967184" y="2621282"/>
              <a:ext cx="462019" cy="46318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599" name="Shape 599"/>
            <p:cNvSpPr txBox="1"/>
            <p:nvPr/>
          </p:nvSpPr>
          <p:spPr>
            <a:xfrm>
              <a:off x="5967184" y="2158362"/>
              <a:ext cx="462019" cy="46318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00" name="Shape 600"/>
            <p:cNvSpPr txBox="1"/>
            <p:nvPr/>
          </p:nvSpPr>
          <p:spPr>
            <a:xfrm>
              <a:off x="5967184" y="1695441"/>
              <a:ext cx="462019" cy="46318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601" name="Shape 601"/>
            <p:cNvSpPr txBox="1"/>
            <p:nvPr/>
          </p:nvSpPr>
          <p:spPr>
            <a:xfrm>
              <a:off x="5967184" y="1232521"/>
              <a:ext cx="462019" cy="46318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602" name="Shape 602"/>
            <p:cNvSpPr txBox="1"/>
            <p:nvPr/>
          </p:nvSpPr>
          <p:spPr>
            <a:xfrm>
              <a:off x="6313662" y="3547122"/>
              <a:ext cx="462019" cy="46318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603" name="Shape 603"/>
            <p:cNvSpPr txBox="1"/>
            <p:nvPr/>
          </p:nvSpPr>
          <p:spPr>
            <a:xfrm>
              <a:off x="5967184" y="3084202"/>
              <a:ext cx="462019" cy="46318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604" name="Shape 604"/>
          <p:cNvSpPr txBox="1">
            <a:spLocks noGrp="1"/>
          </p:cNvSpPr>
          <p:nvPr>
            <p:ph type="body" idx="1"/>
          </p:nvPr>
        </p:nvSpPr>
        <p:spPr>
          <a:xfrm>
            <a:off x="457200" y="10835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05" name="Shape 605"/>
          <p:cNvSpPr txBox="1">
            <a:spLocks noGrp="1"/>
          </p:cNvSpPr>
          <p:nvPr>
            <p:ph type="body" idx="2"/>
          </p:nvPr>
        </p:nvSpPr>
        <p:spPr>
          <a:xfrm>
            <a:off x="554700" y="1954300"/>
            <a:ext cx="4471199" cy="82290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solidFill>
                  <a:srgbClr val="000000"/>
                </a:solidFill>
                <a:latin typeface="Droid Serif"/>
                <a:ea typeface="Droid Serif"/>
                <a:cs typeface="Droid Serif"/>
                <a:sym typeface="Droid Serif"/>
              </a:rPr>
              <a:t>What  </a:t>
            </a:r>
            <a:r>
              <a:rPr lang="en" sz="1800" b="1" i="1">
                <a:solidFill>
                  <a:srgbClr val="000000"/>
                </a:solidFill>
                <a:latin typeface="Droid Serif"/>
                <a:ea typeface="Droid Serif"/>
                <a:cs typeface="Droid Serif"/>
                <a:sym typeface="Droid Serif"/>
              </a:rPr>
              <a:t>characteristics </a:t>
            </a:r>
            <a:r>
              <a:rPr lang="en" sz="1800">
                <a:solidFill>
                  <a:srgbClr val="000000"/>
                </a:solidFill>
                <a:latin typeface="Droid Serif"/>
                <a:ea typeface="Droid Serif"/>
                <a:cs typeface="Droid Serif"/>
                <a:sym typeface="Droid Serif"/>
              </a:rPr>
              <a:t> of the blocks will we need to represent?</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aphicFrame>
        <p:nvGraphicFramePr>
          <p:cNvPr id="611" name="Shape 611"/>
          <p:cNvGraphicFramePr/>
          <p:nvPr/>
        </p:nvGraphicFramePr>
        <p:xfrm>
          <a:off x="554700" y="3238219"/>
          <a:ext cx="2394250" cy="829818"/>
        </p:xfrm>
        <a:graphic>
          <a:graphicData uri="http://schemas.openxmlformats.org/drawingml/2006/table">
            <a:tbl>
              <a:tblPr>
                <a:noFill/>
                <a:tableStyleId>{73B810DE-F7F1-4C8E-AA25-75E8CA6BD36A}</a:tableStyleId>
              </a:tblPr>
              <a:tblGrid>
                <a:gridCol w="1197125"/>
                <a:gridCol w="11971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latin typeface="Droid Serif"/>
                          <a:ea typeface="Droid Serif"/>
                          <a:cs typeface="Droid Serif"/>
                          <a:sym typeface="Droid Serif"/>
                        </a:rPr>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latin typeface="Droid Serif"/>
                          <a:ea typeface="Droid Serif"/>
                          <a:cs typeface="Droid Serif"/>
                          <a:sym typeface="Droid Serif"/>
                        </a:rPr>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12" name="Shape 612"/>
          <p:cNvGraphicFramePr/>
          <p:nvPr/>
        </p:nvGraphicFramePr>
        <p:xfrm>
          <a:off x="554700" y="4453757"/>
          <a:ext cx="2997250" cy="829818"/>
        </p:xfrm>
        <a:graphic>
          <a:graphicData uri="http://schemas.openxmlformats.org/drawingml/2006/table">
            <a:tbl>
              <a:tblPr>
                <a:noFill/>
                <a:tableStyleId>{6CC07C7D-2331-40B3-BEDA-8F44BC584F23}</a:tableStyleId>
              </a:tblPr>
              <a:tblGrid>
                <a:gridCol w="1498625"/>
                <a:gridCol w="14986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13" name="Shape 613"/>
          <p:cNvGraphicFramePr/>
          <p:nvPr/>
        </p:nvGraphicFramePr>
        <p:xfrm>
          <a:off x="554700" y="5669269"/>
          <a:ext cx="2525650" cy="829818"/>
        </p:xfrm>
        <a:graphic>
          <a:graphicData uri="http://schemas.openxmlformats.org/drawingml/2006/table">
            <a:tbl>
              <a:tblPr>
                <a:noFill/>
                <a:tableStyleId>{66C0E525-FAC8-4033-8CA5-EC58ABC00C9D}</a:tableStyleId>
              </a:tblPr>
              <a:tblGrid>
                <a:gridCol w="1262825"/>
                <a:gridCol w="12628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614" name="Shape 614"/>
          <p:cNvSpPr txBox="1"/>
          <p:nvPr/>
        </p:nvSpPr>
        <p:spPr>
          <a:xfrm>
            <a:off x="6359050" y="4930762"/>
            <a:ext cx="1760100" cy="5523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2400" b="1">
                <a:solidFill>
                  <a:srgbClr val="CC0000"/>
                </a:solidFill>
                <a:latin typeface="Droid Serif"/>
                <a:ea typeface="Droid Serif"/>
                <a:cs typeface="Droid Serif"/>
                <a:sym typeface="Droid Serif"/>
              </a:rPr>
              <a:t>CODES</a:t>
            </a:r>
          </a:p>
        </p:txBody>
      </p:sp>
      <p:sp>
        <p:nvSpPr>
          <p:cNvPr id="615" name="Shape 615"/>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16" name="Shape 616"/>
          <p:cNvSpPr txBox="1">
            <a:spLocks noGrp="1"/>
          </p:cNvSpPr>
          <p:nvPr>
            <p:ph type="body" idx="2"/>
          </p:nvPr>
        </p:nvSpPr>
        <p:spPr>
          <a:xfrm>
            <a:off x="554700" y="1954300"/>
            <a:ext cx="4471199" cy="82290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solidFill>
                  <a:srgbClr val="000000"/>
                </a:solidFill>
                <a:latin typeface="Droid Serif"/>
                <a:ea typeface="Droid Serif"/>
                <a:cs typeface="Droid Serif"/>
                <a:sym typeface="Droid Serif"/>
              </a:rPr>
              <a:t>What  </a:t>
            </a:r>
            <a:r>
              <a:rPr lang="en" sz="1800" b="1" i="1">
                <a:solidFill>
                  <a:srgbClr val="000000"/>
                </a:solidFill>
                <a:latin typeface="Droid Serif"/>
                <a:ea typeface="Droid Serif"/>
                <a:cs typeface="Droid Serif"/>
                <a:sym typeface="Droid Serif"/>
              </a:rPr>
              <a:t>characteristics </a:t>
            </a:r>
            <a:r>
              <a:rPr lang="en" sz="1800">
                <a:solidFill>
                  <a:srgbClr val="000000"/>
                </a:solidFill>
                <a:latin typeface="Droid Serif"/>
                <a:ea typeface="Droid Serif"/>
                <a:cs typeface="Droid Serif"/>
                <a:sym typeface="Droid Serif"/>
              </a:rPr>
              <a:t> of the blocks will we need to represents?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17" name="Shape 617"/>
          <p:cNvSpPr txBox="1"/>
          <p:nvPr/>
        </p:nvSpPr>
        <p:spPr>
          <a:xfrm>
            <a:off x="3128100" y="3339312"/>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color</a:t>
            </a:r>
          </a:p>
        </p:txBody>
      </p:sp>
      <p:sp>
        <p:nvSpPr>
          <p:cNvPr id="618" name="Shape 618"/>
          <p:cNvSpPr txBox="1"/>
          <p:nvPr/>
        </p:nvSpPr>
        <p:spPr>
          <a:xfrm>
            <a:off x="3809100" y="4591937"/>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brick type</a:t>
            </a:r>
          </a:p>
        </p:txBody>
      </p:sp>
      <p:sp>
        <p:nvSpPr>
          <p:cNvPr id="619" name="Shape 619"/>
          <p:cNvSpPr txBox="1"/>
          <p:nvPr/>
        </p:nvSpPr>
        <p:spPr>
          <a:xfrm>
            <a:off x="3259200" y="5844550"/>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orientation</a:t>
            </a:r>
          </a:p>
        </p:txBody>
      </p:sp>
      <p:sp>
        <p:nvSpPr>
          <p:cNvPr id="620" name="Shape 620"/>
          <p:cNvSpPr txBox="1"/>
          <p:nvPr/>
        </p:nvSpPr>
        <p:spPr>
          <a:xfrm>
            <a:off x="6494575" y="6159575"/>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 coordinates!</a:t>
            </a:r>
          </a:p>
        </p:txBody>
      </p:sp>
      <p:grpSp>
        <p:nvGrpSpPr>
          <p:cNvPr id="621" name="Shape 621"/>
          <p:cNvGrpSpPr/>
          <p:nvPr/>
        </p:nvGrpSpPr>
        <p:grpSpPr>
          <a:xfrm>
            <a:off x="5967184" y="538141"/>
            <a:ext cx="2656046" cy="3472180"/>
            <a:chOff x="5967184" y="538141"/>
            <a:chExt cx="2656046" cy="3472180"/>
          </a:xfrm>
        </p:grpSpPr>
        <p:sp>
          <p:nvSpPr>
            <p:cNvPr id="622" name="Shape 622"/>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23" name="Shape 623"/>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24" name="Shape 624"/>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5" name="Shape 625"/>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6" name="Shape 626"/>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7" name="Shape 627"/>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28" name="Shape 628"/>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9" name="Shape 629"/>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30" name="Shape 630"/>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1" name="Shape 631"/>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2" name="Shape 632"/>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3" name="Shape 633"/>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634" name="Shape 634"/>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635" name="Shape 635"/>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636" name="Shape 636"/>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637" name="Shape 637"/>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638" name="Shape 638"/>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39" name="Shape 639"/>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40" name="Shape 640"/>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41" name="Shape 641"/>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42" name="Shape 642"/>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643" name="Shape 643"/>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644" name="Shape 644"/>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645" name="Shape 645"/>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graphicFrame>
        <p:nvGraphicFramePr>
          <p:cNvPr id="650" name="Shape 650"/>
          <p:cNvGraphicFramePr/>
          <p:nvPr/>
        </p:nvGraphicFramePr>
        <p:xfrm>
          <a:off x="457200" y="5669257"/>
          <a:ext cx="2394250" cy="829818"/>
        </p:xfrm>
        <a:graphic>
          <a:graphicData uri="http://schemas.openxmlformats.org/drawingml/2006/table">
            <a:tbl>
              <a:tblPr>
                <a:noFill/>
                <a:tableStyleId>{7F91467D-167B-4EB9-AFD7-83CE1AC13BFB}</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51" name="Shape 651"/>
          <p:cNvGraphicFramePr/>
          <p:nvPr/>
        </p:nvGraphicFramePr>
        <p:xfrm>
          <a:off x="3200400" y="5669257"/>
          <a:ext cx="2997250" cy="829818"/>
        </p:xfrm>
        <a:graphic>
          <a:graphicData uri="http://schemas.openxmlformats.org/drawingml/2006/table">
            <a:tbl>
              <a:tblPr>
                <a:noFill/>
                <a:tableStyleId>{54DD9663-0946-4284-BC02-EE46C9C0BB77}</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52" name="Shape 652"/>
          <p:cNvGraphicFramePr/>
          <p:nvPr/>
        </p:nvGraphicFramePr>
        <p:xfrm>
          <a:off x="6400800" y="5654294"/>
          <a:ext cx="2525650" cy="829818"/>
        </p:xfrm>
        <a:graphic>
          <a:graphicData uri="http://schemas.openxmlformats.org/drawingml/2006/table">
            <a:tbl>
              <a:tblPr>
                <a:noFill/>
                <a:tableStyleId>{B285C638-8990-4993-9F55-7309FBE58D57}</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653" name="Shape 653"/>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654" name="Shape 654"/>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655" name="Shape 655"/>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56" name="Shape 656"/>
          <p:cNvSpPr txBox="1">
            <a:spLocks noGrp="1"/>
          </p:cNvSpPr>
          <p:nvPr>
            <p:ph type="body" idx="2"/>
          </p:nvPr>
        </p:nvSpPr>
        <p:spPr>
          <a:xfrm>
            <a:off x="3428700" y="4842950"/>
            <a:ext cx="51963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We now have this legend (or codes):</a:t>
            </a: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p:txBody>
      </p:sp>
      <p:grpSp>
        <p:nvGrpSpPr>
          <p:cNvPr id="657" name="Shape 657"/>
          <p:cNvGrpSpPr/>
          <p:nvPr/>
        </p:nvGrpSpPr>
        <p:grpSpPr>
          <a:xfrm>
            <a:off x="6400809" y="66266"/>
            <a:ext cx="2656046" cy="3472180"/>
            <a:chOff x="5967184" y="538141"/>
            <a:chExt cx="2656046" cy="3472180"/>
          </a:xfrm>
        </p:grpSpPr>
        <p:sp>
          <p:nvSpPr>
            <p:cNvPr id="658" name="Shape 658"/>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59" name="Shape 659"/>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60" name="Shape 660"/>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1" name="Shape 661"/>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2" name="Shape 662"/>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3" name="Shape 663"/>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64" name="Shape 664"/>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5" name="Shape 665"/>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66" name="Shape 666"/>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7" name="Shape 667"/>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8" name="Shape 668"/>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9" name="Shape 669"/>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670" name="Shape 670"/>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671" name="Shape 671"/>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672" name="Shape 672"/>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673" name="Shape 673"/>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674" name="Shape 674"/>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75" name="Shape 675"/>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76" name="Shape 676"/>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77" name="Shape 677"/>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78" name="Shape 678"/>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679" name="Shape 679"/>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680" name="Shape 680"/>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681" name="Shape 681"/>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body" idx="1"/>
          </p:nvPr>
        </p:nvSpPr>
        <p:spPr>
          <a:xfrm>
            <a:off x="294575" y="2885000"/>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Next, we place their information in a table: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687" name="Shape 687"/>
          <p:cNvGraphicFramePr/>
          <p:nvPr/>
        </p:nvGraphicFramePr>
        <p:xfrm>
          <a:off x="457200" y="5669257"/>
          <a:ext cx="2394250" cy="829818"/>
        </p:xfrm>
        <a:graphic>
          <a:graphicData uri="http://schemas.openxmlformats.org/drawingml/2006/table">
            <a:tbl>
              <a:tblPr>
                <a:noFill/>
                <a:tableStyleId>{C92D0A4B-0299-4448-9C51-1E2E488A98E9}</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88" name="Shape 688"/>
          <p:cNvGraphicFramePr/>
          <p:nvPr/>
        </p:nvGraphicFramePr>
        <p:xfrm>
          <a:off x="3200400" y="5669257"/>
          <a:ext cx="2997250" cy="829818"/>
        </p:xfrm>
        <a:graphic>
          <a:graphicData uri="http://schemas.openxmlformats.org/drawingml/2006/table">
            <a:tbl>
              <a:tblPr>
                <a:noFill/>
                <a:tableStyleId>{0F817555-D85D-41D9-B82D-D73F11C14A24}</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89" name="Shape 689"/>
          <p:cNvGraphicFramePr/>
          <p:nvPr/>
        </p:nvGraphicFramePr>
        <p:xfrm>
          <a:off x="6400800" y="5654294"/>
          <a:ext cx="2525650" cy="829818"/>
        </p:xfrm>
        <a:graphic>
          <a:graphicData uri="http://schemas.openxmlformats.org/drawingml/2006/table">
            <a:tbl>
              <a:tblPr>
                <a:noFill/>
                <a:tableStyleId>{5B19FC62-C0E7-493F-81A0-E2FEF41869DC}</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90" name="Shape 690"/>
          <p:cNvGraphicFramePr/>
          <p:nvPr/>
        </p:nvGraphicFramePr>
        <p:xfrm>
          <a:off x="986579" y="3563790"/>
          <a:ext cx="5348975" cy="1340100"/>
        </p:xfrm>
        <a:graphic>
          <a:graphicData uri="http://schemas.openxmlformats.org/drawingml/2006/table">
            <a:tbl>
              <a:tblPr>
                <a:noFill/>
                <a:tableStyleId>{31A98DCA-979B-45A6-9DCC-982D1F8DAFB4}</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691" name="Shape 691"/>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692" name="Shape 692"/>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693" name="Shape 693"/>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94" name="Shape 694"/>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695" name="Shape 695"/>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696" name="Shape 696"/>
          <p:cNvSpPr txBox="1"/>
          <p:nvPr/>
        </p:nvSpPr>
        <p:spPr>
          <a:xfrm>
            <a:off x="6488575" y="3951850"/>
            <a:ext cx="2394299" cy="7164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let's use lower-left coordinates!</a:t>
            </a:r>
          </a:p>
        </p:txBody>
      </p:sp>
      <p:grpSp>
        <p:nvGrpSpPr>
          <p:cNvPr id="697" name="Shape 697"/>
          <p:cNvGrpSpPr/>
          <p:nvPr/>
        </p:nvGrpSpPr>
        <p:grpSpPr>
          <a:xfrm>
            <a:off x="6400809" y="66266"/>
            <a:ext cx="2656046" cy="3472180"/>
            <a:chOff x="5967184" y="538141"/>
            <a:chExt cx="2656046" cy="3472180"/>
          </a:xfrm>
        </p:grpSpPr>
        <p:sp>
          <p:nvSpPr>
            <p:cNvPr id="698" name="Shape 698"/>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99" name="Shape 699"/>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0" name="Shape 700"/>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1" name="Shape 701"/>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2" name="Shape 702"/>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3" name="Shape 703"/>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4" name="Shape 704"/>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5" name="Shape 705"/>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6" name="Shape 706"/>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7" name="Shape 707"/>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8" name="Shape 708"/>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9" name="Shape 709"/>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710" name="Shape 710"/>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711" name="Shape 711"/>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712" name="Shape 712"/>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713" name="Shape 713"/>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714" name="Shape 714"/>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15" name="Shape 715"/>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16" name="Shape 716"/>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17" name="Shape 717"/>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18" name="Shape 718"/>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719" name="Shape 719"/>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720" name="Shape 720"/>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721" name="Shape 721"/>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Shape 726"/>
          <p:cNvSpPr txBox="1">
            <a:spLocks noGrp="1"/>
          </p:cNvSpPr>
          <p:nvPr>
            <p:ph type="body" idx="1"/>
          </p:nvPr>
        </p:nvSpPr>
        <p:spPr>
          <a:xfrm>
            <a:off x="386350" y="1238787"/>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Finally, we use our codes (legend) for binary:</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727" name="Shape 727"/>
          <p:cNvGraphicFramePr/>
          <p:nvPr/>
        </p:nvGraphicFramePr>
        <p:xfrm>
          <a:off x="457200" y="5669257"/>
          <a:ext cx="2394250" cy="829818"/>
        </p:xfrm>
        <a:graphic>
          <a:graphicData uri="http://schemas.openxmlformats.org/drawingml/2006/table">
            <a:tbl>
              <a:tblPr>
                <a:noFill/>
                <a:tableStyleId>{2433A451-716B-446A-9EFE-74CB0BD70F29}</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28" name="Shape 728"/>
          <p:cNvGraphicFramePr/>
          <p:nvPr/>
        </p:nvGraphicFramePr>
        <p:xfrm>
          <a:off x="3200400" y="5669257"/>
          <a:ext cx="2997250" cy="829818"/>
        </p:xfrm>
        <a:graphic>
          <a:graphicData uri="http://schemas.openxmlformats.org/drawingml/2006/table">
            <a:tbl>
              <a:tblPr>
                <a:noFill/>
                <a:tableStyleId>{9C9DA998-9B16-4D11-9DF8-E03AE8F0A54F}</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29" name="Shape 729"/>
          <p:cNvGraphicFramePr/>
          <p:nvPr/>
        </p:nvGraphicFramePr>
        <p:xfrm>
          <a:off x="6400800" y="5654294"/>
          <a:ext cx="2525650" cy="829818"/>
        </p:xfrm>
        <a:graphic>
          <a:graphicData uri="http://schemas.openxmlformats.org/drawingml/2006/table">
            <a:tbl>
              <a:tblPr>
                <a:noFill/>
                <a:tableStyleId>{6FABE83F-35FA-43CE-A3A6-BDDE05E4FD0B}</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30" name="Shape 730"/>
          <p:cNvGraphicFramePr/>
          <p:nvPr/>
        </p:nvGraphicFramePr>
        <p:xfrm>
          <a:off x="986579" y="3563790"/>
          <a:ext cx="5348975" cy="1340100"/>
        </p:xfrm>
        <a:graphic>
          <a:graphicData uri="http://schemas.openxmlformats.org/drawingml/2006/table">
            <a:tbl>
              <a:tblPr>
                <a:noFill/>
                <a:tableStyleId>{3A41ADD7-3077-4D1B-8825-8C2BACC3A7D5}</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31" name="Shape 731"/>
          <p:cNvGraphicFramePr/>
          <p:nvPr/>
        </p:nvGraphicFramePr>
        <p:xfrm>
          <a:off x="985929" y="1778940"/>
          <a:ext cx="5349625" cy="1565550"/>
        </p:xfrm>
        <a:graphic>
          <a:graphicData uri="http://schemas.openxmlformats.org/drawingml/2006/table">
            <a:tbl>
              <a:tblPr>
                <a:noFill/>
                <a:tableStyleId>{63D0055A-C544-4677-BD61-270B417D10EA}</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732" name="Shape 732"/>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733" name="Shape 733"/>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734" name="Shape 734"/>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735" name="Shape 735"/>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736" name="Shape 736"/>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37" name="Shape 737"/>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38" name="Shape 738"/>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grpSp>
        <p:nvGrpSpPr>
          <p:cNvPr id="739" name="Shape 739"/>
          <p:cNvGrpSpPr/>
          <p:nvPr/>
        </p:nvGrpSpPr>
        <p:grpSpPr>
          <a:xfrm>
            <a:off x="6400809" y="66266"/>
            <a:ext cx="2656046" cy="3472180"/>
            <a:chOff x="5967184" y="538141"/>
            <a:chExt cx="2656046" cy="3472180"/>
          </a:xfrm>
        </p:grpSpPr>
        <p:sp>
          <p:nvSpPr>
            <p:cNvPr id="740" name="Shape 740"/>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1" name="Shape 741"/>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2" name="Shape 742"/>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3" name="Shape 743"/>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4" name="Shape 744"/>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5" name="Shape 745"/>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6" name="Shape 746"/>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7" name="Shape 747"/>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8" name="Shape 748"/>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9" name="Shape 749"/>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50" name="Shape 750"/>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51" name="Shape 751"/>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752" name="Shape 752"/>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753" name="Shape 753"/>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754" name="Shape 754"/>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755" name="Shape 755"/>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756" name="Shape 756"/>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57" name="Shape 757"/>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58" name="Shape 758"/>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59" name="Shape 759"/>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60" name="Shape 760"/>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761" name="Shape 761"/>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762" name="Shape 762"/>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763" name="Shape 763"/>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p:nvPr/>
        </p:nvSpPr>
        <p:spPr>
          <a:xfrm>
            <a:off x="108425" y="1030050"/>
            <a:ext cx="6292500" cy="2432999"/>
          </a:xfrm>
          <a:prstGeom prst="rect">
            <a:avLst/>
          </a:prstGeom>
          <a:solidFill>
            <a:srgbClr val="F4CCCC"/>
          </a:solidFill>
          <a:ln>
            <a:noFill/>
          </a:ln>
        </p:spPr>
        <p:txBody>
          <a:bodyPr lIns="91425" tIns="91425" rIns="91425" bIns="91425" anchor="ctr" anchorCtr="0">
            <a:noAutofit/>
          </a:bodyPr>
          <a:lstStyle/>
          <a:p>
            <a:pPr>
              <a:spcBef>
                <a:spcPts val="0"/>
              </a:spcBef>
              <a:buNone/>
            </a:pPr>
            <a:endParaRPr/>
          </a:p>
        </p:txBody>
      </p:sp>
      <p:graphicFrame>
        <p:nvGraphicFramePr>
          <p:cNvPr id="769" name="Shape 769"/>
          <p:cNvGraphicFramePr/>
          <p:nvPr/>
        </p:nvGraphicFramePr>
        <p:xfrm>
          <a:off x="457200" y="5669257"/>
          <a:ext cx="2394250" cy="829818"/>
        </p:xfrm>
        <a:graphic>
          <a:graphicData uri="http://schemas.openxmlformats.org/drawingml/2006/table">
            <a:tbl>
              <a:tblPr>
                <a:noFill/>
                <a:tableStyleId>{35EBBDA1-531D-4387-93BB-C0CA5F1A5FF0}</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0" name="Shape 770"/>
          <p:cNvGraphicFramePr/>
          <p:nvPr/>
        </p:nvGraphicFramePr>
        <p:xfrm>
          <a:off x="3200400" y="5669257"/>
          <a:ext cx="2997250" cy="829818"/>
        </p:xfrm>
        <a:graphic>
          <a:graphicData uri="http://schemas.openxmlformats.org/drawingml/2006/table">
            <a:tbl>
              <a:tblPr>
                <a:noFill/>
                <a:tableStyleId>{1B766477-4D1E-464B-BC2B-0E82F2A9216B}</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1" name="Shape 771"/>
          <p:cNvGraphicFramePr/>
          <p:nvPr/>
        </p:nvGraphicFramePr>
        <p:xfrm>
          <a:off x="6400800" y="5654294"/>
          <a:ext cx="2525650" cy="829818"/>
        </p:xfrm>
        <a:graphic>
          <a:graphicData uri="http://schemas.openxmlformats.org/drawingml/2006/table">
            <a:tbl>
              <a:tblPr>
                <a:noFill/>
                <a:tableStyleId>{8DB25368-DD09-4434-BA9E-A7EFCD4AECA3}</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2" name="Shape 772"/>
          <p:cNvGraphicFramePr/>
          <p:nvPr/>
        </p:nvGraphicFramePr>
        <p:xfrm>
          <a:off x="986579" y="3563790"/>
          <a:ext cx="5348975" cy="1340100"/>
        </p:xfrm>
        <a:graphic>
          <a:graphicData uri="http://schemas.openxmlformats.org/drawingml/2006/table">
            <a:tbl>
              <a:tblPr>
                <a:noFill/>
                <a:tableStyleId>{8211FC01-4DEC-4F4A-8F1E-9AA8269E1FD2}</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3" name="Shape 773"/>
          <p:cNvGraphicFramePr/>
          <p:nvPr/>
        </p:nvGraphicFramePr>
        <p:xfrm>
          <a:off x="985929" y="1778940"/>
          <a:ext cx="5349625" cy="1565550"/>
        </p:xfrm>
        <a:graphic>
          <a:graphicData uri="http://schemas.openxmlformats.org/drawingml/2006/table">
            <a:tbl>
              <a:tblPr>
                <a:noFill/>
                <a:tableStyleId>{BA482620-424B-4C10-BF5E-292622062879}</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774" name="Shape 774"/>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775" name="Shape 775"/>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776" name="Shape 776"/>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777" name="Shape 777"/>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78" name="Shape 778"/>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79" name="Shape 779"/>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780" name="Shape 780"/>
          <p:cNvSpPr txBox="1">
            <a:spLocks noGrp="1"/>
          </p:cNvSpPr>
          <p:nvPr>
            <p:ph type="body" idx="1"/>
          </p:nvPr>
        </p:nvSpPr>
        <p:spPr>
          <a:xfrm>
            <a:off x="382000" y="1007337"/>
            <a:ext cx="5582700" cy="552300"/>
          </a:xfrm>
          <a:prstGeom prst="rect">
            <a:avLst/>
          </a:prstGeom>
        </p:spPr>
        <p:txBody>
          <a:bodyPr lIns="91425" tIns="91425" rIns="91425" bIns="91425" anchor="t" anchorCtr="0">
            <a:noAutofit/>
          </a:bodyPr>
          <a:lstStyle/>
          <a:p>
            <a:pPr lvl="0" algn="ctr" rtl="0">
              <a:spcBef>
                <a:spcPts val="0"/>
              </a:spcBef>
              <a:buNone/>
            </a:pPr>
            <a:r>
              <a:rPr lang="en" sz="1800" b="1" i="1">
                <a:solidFill>
                  <a:srgbClr val="FF0000"/>
                </a:solidFill>
                <a:latin typeface="Droid Serif"/>
                <a:ea typeface="Droid Serif"/>
                <a:cs typeface="Droid Serif"/>
                <a:sym typeface="Droid Serif"/>
              </a:rPr>
              <a:t>Our encoding is complete!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781" name="Shape 781"/>
          <p:cNvGrpSpPr/>
          <p:nvPr/>
        </p:nvGrpSpPr>
        <p:grpSpPr>
          <a:xfrm>
            <a:off x="6400809" y="66266"/>
            <a:ext cx="2656046" cy="3472180"/>
            <a:chOff x="5967184" y="538141"/>
            <a:chExt cx="2656046" cy="3472180"/>
          </a:xfrm>
        </p:grpSpPr>
        <p:sp>
          <p:nvSpPr>
            <p:cNvPr id="782" name="Shape 782"/>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83" name="Shape 783"/>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84" name="Shape 784"/>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5" name="Shape 785"/>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6" name="Shape 786"/>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7" name="Shape 787"/>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88" name="Shape 788"/>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9" name="Shape 789"/>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90" name="Shape 790"/>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91" name="Shape 791"/>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92" name="Shape 792"/>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93" name="Shape 793"/>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794" name="Shape 794"/>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795" name="Shape 795"/>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796" name="Shape 796"/>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797" name="Shape 797"/>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798" name="Shape 798"/>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99" name="Shape 799"/>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800" name="Shape 800"/>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801" name="Shape 801"/>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802" name="Shape 802"/>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803" name="Shape 803"/>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804" name="Shape 804"/>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805" name="Shape 805"/>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98577" y="160365"/>
            <a:ext cx="8640900" cy="780599"/>
          </a:xfrm>
          <a:prstGeom prst="rect">
            <a:avLst/>
          </a:prstGeom>
          <a:noFill/>
        </p:spPr>
        <p:txBody>
          <a:bodyPr lIns="91425" tIns="91425" rIns="91425" bIns="91425" anchor="t" anchorCtr="0">
            <a:noAutofit/>
          </a:bodyPr>
          <a:lstStyle/>
          <a:p>
            <a:pPr>
              <a:spcBef>
                <a:spcPts val="0"/>
              </a:spcBef>
              <a:buNone/>
            </a:pPr>
            <a:r>
              <a:rPr lang="en" sz="3600" dirty="0" smtClean="0">
                <a:latin typeface="Droid Serif"/>
                <a:ea typeface="Droid Serif"/>
                <a:cs typeface="Droid Serif"/>
                <a:sym typeface="Droid Serif"/>
              </a:rPr>
              <a:t>Another data </a:t>
            </a:r>
            <a:r>
              <a:rPr lang="en" sz="3600" b="1" i="1" dirty="0">
                <a:latin typeface="Droid Serif"/>
                <a:ea typeface="Droid Serif"/>
                <a:cs typeface="Droid Serif"/>
                <a:sym typeface="Droid Serif"/>
              </a:rPr>
              <a:t>encoding</a:t>
            </a:r>
          </a:p>
        </p:txBody>
      </p:sp>
      <p:sp>
        <p:nvSpPr>
          <p:cNvPr id="160" name="Shape 160"/>
          <p:cNvSpPr txBox="1"/>
          <p:nvPr/>
        </p:nvSpPr>
        <p:spPr>
          <a:xfrm>
            <a:off x="343100" y="989670"/>
            <a:ext cx="8500200" cy="5567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Morse code </a:t>
            </a:r>
            <a:r>
              <a:rPr lang="en" sz="2400">
                <a:latin typeface="Droid Serif"/>
                <a:ea typeface="Droid Serif"/>
                <a:cs typeface="Droid Serif"/>
                <a:sym typeface="Droid Serif"/>
              </a:rPr>
              <a:t>encodes letters as dots and dashes</a:t>
            </a:r>
          </a:p>
        </p:txBody>
      </p:sp>
      <p:sp>
        <p:nvSpPr>
          <p:cNvPr id="162" name="Shape 162"/>
          <p:cNvSpPr txBox="1"/>
          <p:nvPr/>
        </p:nvSpPr>
        <p:spPr>
          <a:xfrm>
            <a:off x="379525" y="6146981"/>
            <a:ext cx="8334900" cy="657900"/>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What is the encoding of </a:t>
            </a:r>
            <a:r>
              <a:rPr lang="en" sz="1800" b="1" dirty="0">
                <a:latin typeface="Droid Serif"/>
                <a:ea typeface="Droid Serif"/>
                <a:cs typeface="Droid Serif"/>
                <a:sym typeface="Droid Serif"/>
              </a:rPr>
              <a:t>SOS</a:t>
            </a:r>
            <a:r>
              <a:rPr lang="en" sz="1800" dirty="0">
                <a:latin typeface="Droid Serif"/>
                <a:ea typeface="Droid Serif"/>
                <a:cs typeface="Droid Serif"/>
                <a:sym typeface="Droid Serif"/>
              </a:rPr>
              <a:t> in Morse code?     How about </a:t>
            </a:r>
            <a:r>
              <a:rPr lang="en" sz="1800" b="1" dirty="0">
                <a:latin typeface="Droid Serif"/>
                <a:ea typeface="Droid Serif"/>
                <a:cs typeface="Droid Serif"/>
                <a:sym typeface="Droid Serif"/>
              </a:rPr>
              <a:t>FOG? </a:t>
            </a:r>
            <a:r>
              <a:rPr lang="en" sz="1800" b="1" dirty="0" smtClean="0">
                <a:latin typeface="Droid Serif"/>
                <a:ea typeface="Droid Serif"/>
                <a:cs typeface="Droid Serif"/>
                <a:sym typeface="Droid Serif"/>
              </a:rPr>
              <a:t>      </a:t>
            </a:r>
            <a:endParaRPr lang="en" sz="1800" b="1" dirty="0">
              <a:latin typeface="Droid Serif"/>
              <a:ea typeface="Droid Serif"/>
              <a:cs typeface="Droid Serif"/>
              <a:sym typeface="Droid Serif"/>
            </a:endParaRPr>
          </a:p>
        </p:txBody>
      </p:sp>
      <p:grpSp>
        <p:nvGrpSpPr>
          <p:cNvPr id="2" name="Group 1"/>
          <p:cNvGrpSpPr/>
          <p:nvPr/>
        </p:nvGrpSpPr>
        <p:grpSpPr>
          <a:xfrm>
            <a:off x="469837" y="2264687"/>
            <a:ext cx="5211000" cy="3347700"/>
            <a:chOff x="3632300" y="2580250"/>
            <a:chExt cx="5211000" cy="3347700"/>
          </a:xfrm>
        </p:grpSpPr>
        <p:pic>
          <p:nvPicPr>
            <p:cNvPr id="163" name="Shape 163"/>
            <p:cNvPicPr preferRelativeResize="0"/>
            <p:nvPr/>
          </p:nvPicPr>
          <p:blipFill>
            <a:blip r:embed="rId3"/>
            <a:stretch>
              <a:fillRect/>
            </a:stretch>
          </p:blipFill>
          <p:spPr>
            <a:xfrm>
              <a:off x="3650487" y="2594737"/>
              <a:ext cx="5192813" cy="3333213"/>
            </a:xfrm>
            <a:prstGeom prst="rect">
              <a:avLst/>
            </a:prstGeom>
            <a:noFill/>
            <a:ln>
              <a:noFill/>
            </a:ln>
          </p:spPr>
        </p:pic>
        <p:sp>
          <p:nvSpPr>
            <p:cNvPr id="164" name="Shape 164"/>
            <p:cNvSpPr/>
            <p:nvPr/>
          </p:nvSpPr>
          <p:spPr>
            <a:xfrm>
              <a:off x="3632300" y="2580250"/>
              <a:ext cx="5210999" cy="3347700"/>
            </a:xfrm>
            <a:prstGeom prst="rect">
              <a:avLst/>
            </a:prstGeom>
            <a:noFill/>
            <a:ln w="19050" cap="flat">
              <a:solidFill>
                <a:srgbClr val="E69138"/>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65" name="Shape 165"/>
          <p:cNvSpPr txBox="1"/>
          <p:nvPr/>
        </p:nvSpPr>
        <p:spPr>
          <a:xfrm>
            <a:off x="4833325" y="1390912"/>
            <a:ext cx="2293799" cy="336000"/>
          </a:xfrm>
          <a:prstGeom prst="rect">
            <a:avLst/>
          </a:prstGeom>
        </p:spPr>
        <p:txBody>
          <a:bodyPr lIns="91425" tIns="91425" rIns="91425" bIns="91425" anchor="ctr" anchorCtr="0">
            <a:noAutofit/>
          </a:bodyPr>
          <a:lstStyle/>
          <a:p>
            <a:pPr lvl="0" algn="ctr" rtl="0">
              <a:spcBef>
                <a:spcPts val="0"/>
              </a:spcBef>
              <a:buNone/>
            </a:pPr>
            <a:r>
              <a:rPr lang="en" sz="900">
                <a:latin typeface="Droid Serif"/>
                <a:ea typeface="Droid Serif"/>
                <a:cs typeface="Droid Serif"/>
                <a:sym typeface="Droid Serif"/>
              </a:rPr>
              <a:t>short sound: "dit"</a:t>
            </a:r>
          </a:p>
        </p:txBody>
      </p:sp>
      <p:sp>
        <p:nvSpPr>
          <p:cNvPr id="166" name="Shape 166"/>
          <p:cNvSpPr txBox="1"/>
          <p:nvPr/>
        </p:nvSpPr>
        <p:spPr>
          <a:xfrm>
            <a:off x="6357450" y="1390912"/>
            <a:ext cx="2293799" cy="336000"/>
          </a:xfrm>
          <a:prstGeom prst="rect">
            <a:avLst/>
          </a:prstGeom>
        </p:spPr>
        <p:txBody>
          <a:bodyPr lIns="91425" tIns="91425" rIns="91425" bIns="91425" anchor="ctr" anchorCtr="0">
            <a:noAutofit/>
          </a:bodyPr>
          <a:lstStyle/>
          <a:p>
            <a:pPr lvl="0" algn="ctr" rtl="0">
              <a:spcBef>
                <a:spcPts val="0"/>
              </a:spcBef>
              <a:buNone/>
            </a:pPr>
            <a:r>
              <a:rPr lang="en" sz="900" dirty="0">
                <a:latin typeface="Droid Serif"/>
                <a:ea typeface="Droid Serif"/>
                <a:cs typeface="Droid Serif"/>
                <a:sym typeface="Droid Serif"/>
              </a:rPr>
              <a:t>long sound: "dah"</a:t>
            </a:r>
          </a:p>
        </p:txBody>
      </p:sp>
      <p:sp>
        <p:nvSpPr>
          <p:cNvPr id="3" name="TextBox 2"/>
          <p:cNvSpPr txBox="1"/>
          <p:nvPr/>
        </p:nvSpPr>
        <p:spPr>
          <a:xfrm>
            <a:off x="6674843" y="2512297"/>
            <a:ext cx="1252603" cy="738664"/>
          </a:xfrm>
          <a:prstGeom prst="rect">
            <a:avLst/>
          </a:prstGeom>
          <a:noFill/>
        </p:spPr>
        <p:txBody>
          <a:bodyPr wrap="square" rtlCol="0">
            <a:spAutoFit/>
          </a:bodyPr>
          <a:lstStyle/>
          <a:p>
            <a:pPr algn="ctr"/>
            <a:r>
              <a:rPr lang="en-US" sz="4200" b="1" dirty="0" smtClean="0"/>
              <a:t>R</a:t>
            </a:r>
            <a:endParaRPr lang="en-US" sz="4200" b="1" dirty="0"/>
          </a:p>
        </p:txBody>
      </p:sp>
      <p:cxnSp>
        <p:nvCxnSpPr>
          <p:cNvPr id="5" name="Straight Connector 4"/>
          <p:cNvCxnSpPr/>
          <p:nvPr/>
        </p:nvCxnSpPr>
        <p:spPr>
          <a:xfrm>
            <a:off x="7100727" y="338609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41433" y="3386099"/>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4383" y="3386099"/>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34133" y="194313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09091" y="4782769"/>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70789" y="1946571"/>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hape 166"/>
          <p:cNvSpPr txBox="1"/>
          <p:nvPr/>
        </p:nvSpPr>
        <p:spPr>
          <a:xfrm>
            <a:off x="3811437" y="2014325"/>
            <a:ext cx="1046224" cy="168000"/>
          </a:xfrm>
          <a:prstGeom prst="rect">
            <a:avLst/>
          </a:prstGeom>
        </p:spPr>
        <p:txBody>
          <a:bodyPr lIns="91425" tIns="91425" rIns="91425" bIns="91425" anchor="ctr" anchorCtr="0">
            <a:noAutofit/>
          </a:bodyPr>
          <a:lstStyle/>
          <a:p>
            <a:pPr lvl="0" algn="ctr" rtl="0">
              <a:spcBef>
                <a:spcPts val="0"/>
              </a:spcBef>
              <a:buNone/>
            </a:pPr>
            <a:r>
              <a:rPr lang="en" sz="900" b="1" dirty="0" smtClean="0">
                <a:solidFill>
                  <a:schemeClr val="tx1"/>
                </a:solidFill>
                <a:latin typeface="Calibri" panose="020F0502020204030204" pitchFamily="34" charset="0"/>
                <a:ea typeface="Droid Serif"/>
                <a:cs typeface="Droid Serif"/>
                <a:sym typeface="Droid Serif"/>
              </a:rPr>
              <a:t>orange = dash</a:t>
            </a:r>
            <a:endParaRPr lang="en" sz="900" b="1" dirty="0">
              <a:solidFill>
                <a:schemeClr val="tx1"/>
              </a:solidFill>
              <a:latin typeface="Calibri" panose="020F0502020204030204" pitchFamily="34" charset="0"/>
              <a:ea typeface="Droid Serif"/>
              <a:cs typeface="Droid Serif"/>
              <a:sym typeface="Droid Serif"/>
            </a:endParaRPr>
          </a:p>
        </p:txBody>
      </p:sp>
      <p:sp>
        <p:nvSpPr>
          <p:cNvPr id="22" name="Shape 166"/>
          <p:cNvSpPr txBox="1"/>
          <p:nvPr/>
        </p:nvSpPr>
        <p:spPr>
          <a:xfrm>
            <a:off x="1404502" y="2018836"/>
            <a:ext cx="732574" cy="168000"/>
          </a:xfrm>
          <a:prstGeom prst="rect">
            <a:avLst/>
          </a:prstGeom>
        </p:spPr>
        <p:txBody>
          <a:bodyPr lIns="91425" tIns="91425" rIns="91425" bIns="91425" anchor="ctr" anchorCtr="0">
            <a:noAutofit/>
          </a:bodyPr>
          <a:lstStyle/>
          <a:p>
            <a:pPr lvl="0" algn="ctr" rtl="0">
              <a:spcBef>
                <a:spcPts val="0"/>
              </a:spcBef>
              <a:buNone/>
            </a:pPr>
            <a:r>
              <a:rPr lang="en" sz="900" b="1" dirty="0" smtClean="0">
                <a:solidFill>
                  <a:schemeClr val="tx1"/>
                </a:solidFill>
                <a:latin typeface="Calibri" panose="020F0502020204030204" pitchFamily="34" charset="0"/>
                <a:ea typeface="Droid Serif"/>
                <a:cs typeface="Droid Serif"/>
                <a:sym typeface="Droid Serif"/>
              </a:rPr>
              <a:t>white = dot</a:t>
            </a:r>
            <a:endParaRPr lang="en" sz="900" b="1" dirty="0">
              <a:solidFill>
                <a:schemeClr val="tx1"/>
              </a:solidFill>
              <a:latin typeface="Calibri" panose="020F0502020204030204" pitchFamily="34" charset="0"/>
              <a:ea typeface="Droid Serif"/>
              <a:cs typeface="Droid Serif"/>
              <a:sym typeface="Droid Serif"/>
            </a:endParaRPr>
          </a:p>
        </p:txBody>
      </p:sp>
      <p:cxnSp>
        <p:nvCxnSpPr>
          <p:cNvPr id="23" name="Straight Connector 22"/>
          <p:cNvCxnSpPr/>
          <p:nvPr/>
        </p:nvCxnSpPr>
        <p:spPr>
          <a:xfrm>
            <a:off x="6045301" y="4789208"/>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24005" y="4789208"/>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02709" y="4789208"/>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741771" y="478276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67435" y="478276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508906" y="4957157"/>
            <a:ext cx="1789272" cy="307777"/>
          </a:xfrm>
          <a:prstGeom prst="rect">
            <a:avLst/>
          </a:prstGeom>
        </p:spPr>
        <p:txBody>
          <a:bodyPr wrap="none">
            <a:spAutoFit/>
          </a:bodyPr>
          <a:lstStyle/>
          <a:p>
            <a:r>
              <a:rPr lang="en" dirty="0" smtClean="0">
                <a:latin typeface="Droid Serif"/>
                <a:ea typeface="Droid Serif"/>
                <a:cs typeface="Droid Serif"/>
                <a:sym typeface="Droid Serif"/>
              </a:rPr>
              <a:t>What is this word?</a:t>
            </a:r>
            <a:endParaRPr lang="en-US" dirty="0"/>
          </a:p>
        </p:txBody>
      </p:sp>
    </p:spTree>
    <p:extLst>
      <p:ext uri="{BB962C8B-B14F-4D97-AF65-F5344CB8AC3E}">
        <p14:creationId xmlns:p14="http://schemas.microsoft.com/office/powerpoint/2010/main" val="1700593512"/>
      </p:ext>
    </p:extLst>
  </p:cSld>
  <p:clrMapOvr>
    <a:masterClrMapping/>
  </p:clrMapOvr>
  <p:transition spd="slow">
    <p:cu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254467" y="169362"/>
            <a:ext cx="8229600" cy="691799"/>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Let's decode!</a:t>
            </a:r>
          </a:p>
        </p:txBody>
      </p:sp>
      <p:graphicFrame>
        <p:nvGraphicFramePr>
          <p:cNvPr id="811" name="Shape 811"/>
          <p:cNvGraphicFramePr/>
          <p:nvPr/>
        </p:nvGraphicFramePr>
        <p:xfrm>
          <a:off x="1009875" y="1420212"/>
          <a:ext cx="7124250" cy="3298375"/>
        </p:xfrm>
        <a:graphic>
          <a:graphicData uri="http://schemas.openxmlformats.org/drawingml/2006/table">
            <a:tbl>
              <a:tblPr>
                <a:noFill/>
                <a:tableStyleId>{CA8AE0FD-8EBD-4E56-BD7D-DA111DFE8E91}</a:tableStyleId>
              </a:tblPr>
              <a:tblGrid>
                <a:gridCol w="1527750"/>
                <a:gridCol w="1512150"/>
                <a:gridCol w="1234650"/>
                <a:gridCol w="1424850"/>
                <a:gridCol w="1424850"/>
              </a:tblGrid>
              <a:tr h="344775">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solidFill>
                            <a:srgbClr val="000000"/>
                          </a:solidFill>
                          <a:latin typeface="Arial"/>
                          <a:ea typeface="Arial"/>
                          <a:cs typeface="Arial"/>
                          <a:sym typeface="Arial"/>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solidFill>
                            <a:srgbClr val="000000"/>
                          </a:solidFill>
                          <a:latin typeface="Arial"/>
                          <a:ea typeface="Arial"/>
                          <a:cs typeface="Arial"/>
                          <a:sym typeface="Arial"/>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12" name="Shape 812"/>
          <p:cNvSpPr txBox="1"/>
          <p:nvPr/>
        </p:nvSpPr>
        <p:spPr>
          <a:xfrm>
            <a:off x="345900" y="4950025"/>
            <a:ext cx="2660700" cy="460800"/>
          </a:xfrm>
          <a:prstGeom prst="rect">
            <a:avLst/>
          </a:prstGeom>
        </p:spPr>
        <p:txBody>
          <a:bodyPr lIns="91425" tIns="91425" rIns="91425" bIns="91425" anchor="t" anchorCtr="0">
            <a:noAutofit/>
          </a:bodyPr>
          <a:lstStyle/>
          <a:p>
            <a:pPr lvl="0" rtl="0">
              <a:spcBef>
                <a:spcPts val="0"/>
              </a:spcBef>
              <a:buNone/>
            </a:pPr>
            <a:r>
              <a:rPr lang="en" sz="2666" u="sng">
                <a:solidFill>
                  <a:srgbClr val="000000"/>
                </a:solidFill>
                <a:latin typeface="Droid Serif"/>
                <a:ea typeface="Droid Serif"/>
                <a:cs typeface="Droid Serif"/>
                <a:sym typeface="Droid Serif"/>
              </a:rPr>
              <a:t>Lege</a:t>
            </a:r>
            <a:r>
              <a:rPr lang="en" sz="2666" u="sng">
                <a:latin typeface="Droid Serif"/>
                <a:ea typeface="Droid Serif"/>
                <a:cs typeface="Droid Serif"/>
                <a:sym typeface="Droid Serif"/>
              </a:rPr>
              <a:t>n</a:t>
            </a:r>
            <a:r>
              <a:rPr lang="en" sz="2666" u="sng">
                <a:solidFill>
                  <a:srgbClr val="000000"/>
                </a:solidFill>
                <a:latin typeface="Droid Serif"/>
                <a:ea typeface="Droid Serif"/>
                <a:cs typeface="Droid Serif"/>
                <a:sym typeface="Droid Serif"/>
              </a:rPr>
              <a:t>d/codes:</a:t>
            </a:r>
          </a:p>
        </p:txBody>
      </p:sp>
      <p:graphicFrame>
        <p:nvGraphicFramePr>
          <p:cNvPr id="813" name="Shape 813"/>
          <p:cNvGraphicFramePr/>
          <p:nvPr/>
        </p:nvGraphicFramePr>
        <p:xfrm>
          <a:off x="442150" y="5611107"/>
          <a:ext cx="2394250" cy="939546"/>
        </p:xfrm>
        <a:graphic>
          <a:graphicData uri="http://schemas.openxmlformats.org/drawingml/2006/table">
            <a:tbl>
              <a:tblPr>
                <a:noFill/>
                <a:tableStyleId>{8628327E-1C35-41E2-AC0F-3087D8B4FF00}</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14" name="Shape 814"/>
          <p:cNvGraphicFramePr/>
          <p:nvPr/>
        </p:nvGraphicFramePr>
        <p:xfrm>
          <a:off x="3170325" y="5611107"/>
          <a:ext cx="2997250" cy="939546"/>
        </p:xfrm>
        <a:graphic>
          <a:graphicData uri="http://schemas.openxmlformats.org/drawingml/2006/table">
            <a:tbl>
              <a:tblPr>
                <a:noFill/>
                <a:tableStyleId>{FB52405F-8A84-4377-8631-FC6E9BBF0E7C}</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15" name="Shape 815"/>
          <p:cNvGraphicFramePr/>
          <p:nvPr/>
        </p:nvGraphicFramePr>
        <p:xfrm>
          <a:off x="6385750" y="5611107"/>
          <a:ext cx="2525650" cy="939546"/>
        </p:xfrm>
        <a:graphic>
          <a:graphicData uri="http://schemas.openxmlformats.org/drawingml/2006/table">
            <a:tbl>
              <a:tblPr>
                <a:noFill/>
                <a:tableStyleId>{947BC136-FE98-482C-A8AD-06E47D3FC5ED}</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16" name="Shape 816"/>
          <p:cNvSpPr txBox="1"/>
          <p:nvPr/>
        </p:nvSpPr>
        <p:spPr>
          <a:xfrm>
            <a:off x="118950" y="1900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817" name="Shape 817"/>
          <p:cNvSpPr txBox="1"/>
          <p:nvPr/>
        </p:nvSpPr>
        <p:spPr>
          <a:xfrm>
            <a:off x="118950" y="2662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818" name="Shape 818"/>
          <p:cNvSpPr txBox="1"/>
          <p:nvPr/>
        </p:nvSpPr>
        <p:spPr>
          <a:xfrm>
            <a:off x="118950" y="3424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3</a:t>
            </a:r>
          </a:p>
        </p:txBody>
      </p:sp>
      <p:sp>
        <p:nvSpPr>
          <p:cNvPr id="819" name="Shape 819"/>
          <p:cNvSpPr txBox="1"/>
          <p:nvPr/>
        </p:nvSpPr>
        <p:spPr>
          <a:xfrm>
            <a:off x="118950" y="4186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4</a:t>
            </a:r>
          </a:p>
        </p:txBody>
      </p:sp>
      <p:pic>
        <p:nvPicPr>
          <p:cNvPr id="820" name="Shape 820"/>
          <p:cNvPicPr preferRelativeResize="0"/>
          <p:nvPr/>
        </p:nvPicPr>
        <p:blipFill>
          <a:blip r:embed="rId3"/>
          <a:stretch>
            <a:fillRect/>
          </a:stretch>
        </p:blipFill>
        <p:spPr>
          <a:xfrm>
            <a:off x="7324712" y="76200"/>
            <a:ext cx="1743075" cy="1162050"/>
          </a:xfrm>
          <a:prstGeom prst="rect">
            <a:avLst/>
          </a:prstGeom>
          <a:noFill/>
          <a:ln>
            <a:noFill/>
          </a:ln>
        </p:spPr>
      </p:pic>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243675" y="199262"/>
            <a:ext cx="8229600" cy="1143000"/>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Building your own encoding</a:t>
            </a:r>
          </a:p>
        </p:txBody>
      </p:sp>
      <p:sp>
        <p:nvSpPr>
          <p:cNvPr id="826" name="Shape 826"/>
          <p:cNvSpPr txBox="1">
            <a:spLocks noGrp="1"/>
          </p:cNvSpPr>
          <p:nvPr>
            <p:ph type="body" idx="1"/>
          </p:nvPr>
        </p:nvSpPr>
        <p:spPr>
          <a:xfrm>
            <a:off x="820600" y="1646050"/>
            <a:ext cx="7959599" cy="4652399"/>
          </a:xfrm>
          <a:prstGeom prst="rect">
            <a:avLst/>
          </a:prstGeom>
        </p:spPr>
        <p:txBody>
          <a:bodyPr lIns="91425" tIns="91425" rIns="91425" bIns="91425" anchor="t" anchorCtr="0">
            <a:noAutofit/>
          </a:bodyPr>
          <a:lstStyle/>
          <a:p>
            <a:pPr lvl="0" rtl="0">
              <a:spcBef>
                <a:spcPts val="0"/>
              </a:spcBef>
              <a:buNone/>
            </a:pPr>
            <a:r>
              <a:rPr lang="en" sz="2700">
                <a:latin typeface="Droid Serif"/>
                <a:ea typeface="Droid Serif"/>
                <a:cs typeface="Droid Serif"/>
                <a:sym typeface="Droid Serif"/>
              </a:rPr>
              <a:t>In pairs, build a Lego structure.</a:t>
            </a:r>
          </a:p>
          <a:p>
            <a:pPr lvl="0" rtl="0">
              <a:spcBef>
                <a:spcPts val="0"/>
              </a:spcBef>
              <a:buNone/>
            </a:pPr>
            <a:r>
              <a:rPr lang="en" sz="2700">
                <a:latin typeface="Droid Serif"/>
                <a:ea typeface="Droid Serif"/>
                <a:cs typeface="Droid Serif"/>
                <a:sym typeface="Droid Serif"/>
              </a:rPr>
              <a:t>Then, create codes (a legend) for your legos. </a:t>
            </a:r>
          </a:p>
          <a:p>
            <a:pPr lvl="0" rtl="0">
              <a:spcBef>
                <a:spcPts val="0"/>
              </a:spcBef>
              <a:buNone/>
            </a:pPr>
            <a:r>
              <a:rPr lang="en" sz="2700">
                <a:latin typeface="Droid Serif"/>
                <a:ea typeface="Droid Serif"/>
                <a:cs typeface="Droid Serif"/>
                <a:sym typeface="Droid Serif"/>
              </a:rPr>
              <a:t>Next, create an </a:t>
            </a:r>
            <a:r>
              <a:rPr lang="en" sz="2700" b="1" i="1">
                <a:latin typeface="Droid Serif"/>
                <a:ea typeface="Droid Serif"/>
                <a:cs typeface="Droid Serif"/>
                <a:sym typeface="Droid Serif"/>
              </a:rPr>
              <a:t>English </a:t>
            </a:r>
            <a:r>
              <a:rPr lang="en" sz="2700">
                <a:latin typeface="Droid Serif"/>
                <a:ea typeface="Droid Serif"/>
                <a:cs typeface="Droid Serif"/>
                <a:sym typeface="Droid Serif"/>
              </a:rPr>
              <a:t>encoding. </a:t>
            </a:r>
          </a:p>
          <a:p>
            <a:pPr lvl="0" rtl="0">
              <a:spcBef>
                <a:spcPts val="0"/>
              </a:spcBef>
              <a:buNone/>
            </a:pPr>
            <a:r>
              <a:rPr lang="en" sz="2700">
                <a:latin typeface="Droid Serif"/>
                <a:ea typeface="Droid Serif"/>
                <a:cs typeface="Droid Serif"/>
                <a:sym typeface="Droid Serif"/>
              </a:rPr>
              <a:t>Finally, create a </a:t>
            </a:r>
            <a:r>
              <a:rPr lang="en" sz="2700" b="1" i="1">
                <a:latin typeface="Droid Serif"/>
                <a:ea typeface="Droid Serif"/>
                <a:cs typeface="Droid Serif"/>
                <a:sym typeface="Droid Serif"/>
              </a:rPr>
              <a:t>binary </a:t>
            </a:r>
            <a:r>
              <a:rPr lang="en" sz="2700">
                <a:latin typeface="Droid Serif"/>
                <a:ea typeface="Droid Serif"/>
                <a:cs typeface="Droid Serif"/>
                <a:sym typeface="Droid Serif"/>
              </a:rPr>
              <a:t>encoding.</a:t>
            </a:r>
          </a:p>
          <a:p>
            <a:pPr lvl="0" rtl="0">
              <a:spcBef>
                <a:spcPts val="0"/>
              </a:spcBef>
              <a:buNone/>
            </a:pPr>
            <a:endParaRPr sz="2700">
              <a:latin typeface="Droid Serif"/>
              <a:ea typeface="Droid Serif"/>
              <a:cs typeface="Droid Serif"/>
              <a:sym typeface="Droid Serif"/>
            </a:endParaRPr>
          </a:p>
          <a:p>
            <a:pPr lvl="0" algn="ctr" rtl="0">
              <a:spcBef>
                <a:spcPts val="0"/>
              </a:spcBef>
              <a:buNone/>
            </a:pPr>
            <a:r>
              <a:rPr lang="en" sz="2700">
                <a:latin typeface="Droid Serif"/>
                <a:ea typeface="Droid Serif"/>
                <a:cs typeface="Droid Serif"/>
                <a:sym typeface="Droid Serif"/>
              </a:rPr>
              <a:t>But, do it all in </a:t>
            </a:r>
            <a:r>
              <a:rPr lang="en" sz="2700" b="1">
                <a:latin typeface="Droid Serif"/>
                <a:ea typeface="Droid Serif"/>
                <a:cs typeface="Droid Serif"/>
                <a:sym typeface="Droid Serif"/>
              </a:rPr>
              <a:t>ABSOLUTE SECRECY</a:t>
            </a:r>
            <a:r>
              <a:rPr lang="en" sz="2700">
                <a:latin typeface="Droid Serif"/>
                <a:ea typeface="Droid Serif"/>
                <a:cs typeface="Droid Serif"/>
                <a:sym typeface="Droid Serif"/>
              </a:rPr>
              <a:t>!</a:t>
            </a:r>
          </a:p>
          <a:p>
            <a:pPr lvl="0" rtl="0">
              <a:spcBef>
                <a:spcPts val="0"/>
              </a:spcBef>
              <a:buNone/>
            </a:pPr>
            <a:endParaRPr sz="2700">
              <a:latin typeface="Droid Serif"/>
              <a:ea typeface="Droid Serif"/>
              <a:cs typeface="Droid Serif"/>
              <a:sym typeface="Droid Serif"/>
            </a:endParaRPr>
          </a:p>
          <a:p>
            <a:pPr lvl="0" rtl="0">
              <a:spcBef>
                <a:spcPts val="0"/>
              </a:spcBef>
              <a:buNone/>
            </a:pPr>
            <a:r>
              <a:rPr lang="en" sz="2700">
                <a:latin typeface="Droid Serif"/>
                <a:ea typeface="Droid Serif"/>
                <a:cs typeface="Droid Serif"/>
                <a:sym typeface="Droid Serif"/>
              </a:rPr>
              <a:t>Then, swap with another group --  and see who can decode their tower most accurately!</a:t>
            </a:r>
          </a:p>
        </p:txBody>
      </p:sp>
      <p:pic>
        <p:nvPicPr>
          <p:cNvPr id="827" name="Shape 827"/>
          <p:cNvPicPr preferRelativeResize="0"/>
          <p:nvPr/>
        </p:nvPicPr>
        <p:blipFill>
          <a:blip r:embed="rId3"/>
          <a:stretch>
            <a:fillRect/>
          </a:stretch>
        </p:blipFill>
        <p:spPr>
          <a:xfrm>
            <a:off x="7324712" y="76200"/>
            <a:ext cx="1743075" cy="1162050"/>
          </a:xfrm>
          <a:prstGeom prst="rect">
            <a:avLst/>
          </a:prstGeom>
          <a:noFill/>
          <a:ln>
            <a:noFill/>
          </a:ln>
        </p:spPr>
      </p:pic>
    </p:spTree>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193492" y="182412"/>
            <a:ext cx="8229600" cy="6917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Create your binary codes here...</a:t>
            </a:r>
          </a:p>
        </p:txBody>
      </p:sp>
      <p:sp>
        <p:nvSpPr>
          <p:cNvPr id="833" name="Shape 833"/>
          <p:cNvSpPr txBox="1"/>
          <p:nvPr/>
        </p:nvSpPr>
        <p:spPr>
          <a:xfrm>
            <a:off x="255675" y="4466725"/>
            <a:ext cx="1127999" cy="330899"/>
          </a:xfrm>
          <a:prstGeom prst="rect">
            <a:avLst/>
          </a:prstGeom>
          <a:noFill/>
        </p:spPr>
        <p:txBody>
          <a:bodyPr lIns="91425" tIns="91425" rIns="91425" bIns="91425" anchor="t" anchorCtr="0">
            <a:noAutofit/>
          </a:bodyPr>
          <a:lstStyle/>
          <a:p>
            <a:pPr>
              <a:spcBef>
                <a:spcPts val="0"/>
              </a:spcBef>
              <a:buNone/>
            </a:pPr>
            <a:endParaRPr/>
          </a:p>
        </p:txBody>
      </p:sp>
      <p:graphicFrame>
        <p:nvGraphicFramePr>
          <p:cNvPr id="834" name="Shape 834"/>
          <p:cNvGraphicFramePr/>
          <p:nvPr/>
        </p:nvGraphicFramePr>
        <p:xfrm>
          <a:off x="412075" y="1144407"/>
          <a:ext cx="2394250" cy="4251075"/>
        </p:xfrm>
        <a:graphic>
          <a:graphicData uri="http://schemas.openxmlformats.org/drawingml/2006/table">
            <a:tbl>
              <a:tblPr>
                <a:noFill/>
                <a:tableStyleId>{406A3065-0BB5-4431-B08F-1F0C3107154A}</a:tableStyleId>
              </a:tblPr>
              <a:tblGrid>
                <a:gridCol w="1197125"/>
                <a:gridCol w="1197125"/>
              </a:tblGrid>
              <a:tr h="413625">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51705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51705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35" name="Shape 835"/>
          <p:cNvGraphicFramePr/>
          <p:nvPr/>
        </p:nvGraphicFramePr>
        <p:xfrm>
          <a:off x="6115075" y="1144407"/>
          <a:ext cx="2525650" cy="4257050"/>
        </p:xfrm>
        <a:graphic>
          <a:graphicData uri="http://schemas.openxmlformats.org/drawingml/2006/table">
            <a:tbl>
              <a:tblPr>
                <a:noFill/>
                <a:tableStyleId>{B3E17869-1EE8-4A95-BCDA-23757FFA018A}</a:tableStyleId>
              </a:tblPr>
              <a:tblGrid>
                <a:gridCol w="1262825"/>
                <a:gridCol w="1262825"/>
              </a:tblGrid>
              <a:tr h="447175">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83775">
                <a:tc>
                  <a:txBody>
                    <a:bodyPr/>
                    <a:lstStyle/>
                    <a:p>
                      <a:pPr lvl="0" algn="ctr" rtl="0">
                        <a:spcBef>
                          <a:spcPts val="0"/>
                        </a:spcBef>
                        <a:buNone/>
                      </a:pPr>
                      <a:r>
                        <a:rPr lang="en" sz="180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98800">
                <a:tc>
                  <a:txBody>
                    <a:bodyPr/>
                    <a:lstStyle/>
                    <a:p>
                      <a:pPr lvl="0" algn="ctr" rtl="0">
                        <a:spcBef>
                          <a:spcPts val="0"/>
                        </a:spcBef>
                        <a:buNone/>
                      </a:pPr>
                      <a:r>
                        <a:rPr lang="en" sz="180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8375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5367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870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870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5367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9880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36" name="Shape 836"/>
          <p:cNvGraphicFramePr/>
          <p:nvPr/>
        </p:nvGraphicFramePr>
        <p:xfrm>
          <a:off x="3263575" y="1144407"/>
          <a:ext cx="2394250" cy="4251075"/>
        </p:xfrm>
        <a:graphic>
          <a:graphicData uri="http://schemas.openxmlformats.org/drawingml/2006/table">
            <a:tbl>
              <a:tblPr>
                <a:noFill/>
                <a:tableStyleId>{6D4CFA6D-D333-40EC-81AC-B2A746D8414D}</a:tableStyleId>
              </a:tblPr>
              <a:tblGrid>
                <a:gridCol w="1197125"/>
                <a:gridCol w="1197125"/>
              </a:tblGrid>
              <a:tr h="413625">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517050">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517050">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37" name="Shape 837"/>
          <p:cNvSpPr txBox="1">
            <a:spLocks noGrp="1"/>
          </p:cNvSpPr>
          <p:nvPr>
            <p:ph type="title" idx="2"/>
          </p:nvPr>
        </p:nvSpPr>
        <p:spPr>
          <a:xfrm>
            <a:off x="5948700" y="5395850"/>
            <a:ext cx="2827199" cy="539700"/>
          </a:xfrm>
          <a:prstGeom prst="rect">
            <a:avLst/>
          </a:prstGeom>
        </p:spPr>
        <p:txBody>
          <a:bodyPr lIns="91425" tIns="91425" rIns="91425" bIns="91425" anchor="ctr" anchorCtr="0">
            <a:noAutofit/>
          </a:bodyPr>
          <a:lstStyle/>
          <a:p>
            <a:pPr lvl="0" algn="ctr" rtl="0">
              <a:spcBef>
                <a:spcPts val="0"/>
              </a:spcBef>
              <a:buNone/>
            </a:pPr>
            <a:r>
              <a:rPr lang="en" sz="1200" b="0">
                <a:latin typeface="Droid Serif"/>
                <a:ea typeface="Droid Serif"/>
                <a:cs typeface="Droid Serif"/>
                <a:sym typeface="Droid Serif"/>
              </a:rPr>
              <a:t>you may need to define more orientations for tricky Lego shapes </a:t>
            </a:r>
          </a:p>
        </p:txBody>
      </p:sp>
    </p:spTree>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254467" y="169362"/>
            <a:ext cx="8229600" cy="691799"/>
          </a:xfrm>
          <a:prstGeom prst="rect">
            <a:avLst/>
          </a:prstGeom>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Encode your Legos here... </a:t>
            </a:r>
            <a:r>
              <a:rPr lang="en" sz="2400" i="1">
                <a:solidFill>
                  <a:srgbClr val="38761D"/>
                </a:solidFill>
                <a:latin typeface="Droid Serif"/>
                <a:ea typeface="Droid Serif"/>
                <a:cs typeface="Droid Serif"/>
                <a:sym typeface="Droid Serif"/>
              </a:rPr>
              <a:t>first English, then binary</a:t>
            </a:r>
          </a:p>
        </p:txBody>
      </p:sp>
      <p:graphicFrame>
        <p:nvGraphicFramePr>
          <p:cNvPr id="843" name="Shape 843"/>
          <p:cNvGraphicFramePr/>
          <p:nvPr/>
        </p:nvGraphicFramePr>
        <p:xfrm>
          <a:off x="393250" y="740837"/>
          <a:ext cx="8357500" cy="6074445"/>
        </p:xfrm>
        <a:graphic>
          <a:graphicData uri="http://schemas.openxmlformats.org/drawingml/2006/table">
            <a:tbl>
              <a:tblPr>
                <a:noFill/>
                <a:tableStyleId>{439B8DE3-4D37-46A5-B1DA-49890235EC6E}</a:tableStyleId>
              </a:tblPr>
              <a:tblGrid>
                <a:gridCol w="997075"/>
                <a:gridCol w="1513125"/>
                <a:gridCol w="1610275"/>
                <a:gridCol w="1484325"/>
                <a:gridCol w="1376350"/>
                <a:gridCol w="1376350"/>
              </a:tblGrid>
              <a:tr h="342425">
                <a:tc>
                  <a:txBody>
                    <a:bodyPr/>
                    <a:lstStyle/>
                    <a:p>
                      <a:pPr algn="ctr">
                        <a:spcBef>
                          <a:spcPts val="0"/>
                        </a:spcBef>
                        <a:buNone/>
                      </a:pPr>
                      <a:r>
                        <a:rPr lang="en">
                          <a:solidFill>
                            <a:srgbClr val="0000FF"/>
                          </a:solidFill>
                        </a:rPr>
                        <a:t>Block</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425">
                <a:tc>
                  <a:txBody>
                    <a:bodyPr/>
                    <a:lstStyle/>
                    <a:p>
                      <a:pPr algn="ctr">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algn="ctr">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57375">
                <a:tc>
                  <a:txBody>
                    <a:bodyPr/>
                    <a:lstStyle/>
                    <a:p>
                      <a:pPr algn="ctr">
                        <a:spcBef>
                          <a:spcPts val="0"/>
                        </a:spcBef>
                        <a:buNone/>
                      </a:pPr>
                      <a:r>
                        <a:rPr lang="en" sz="1800" b="1"/>
                        <a:t>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27275">
                <a:tc>
                  <a:txBody>
                    <a:bodyPr/>
                    <a:lstStyle/>
                    <a:p>
                      <a:pPr algn="ctr">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9425">
                <a:tc>
                  <a:txBody>
                    <a:bodyPr/>
                    <a:lstStyle/>
                    <a:p>
                      <a:pPr algn="ctr">
                        <a:spcBef>
                          <a:spcPts val="0"/>
                        </a:spcBef>
                        <a:buNone/>
                      </a:pPr>
                      <a:r>
                        <a:rPr lang="en" sz="1800" b="1"/>
                        <a:t>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50">
                <a:tc>
                  <a:txBody>
                    <a:bodyPr/>
                    <a:lstStyle/>
                    <a:p>
                      <a:pPr algn="ctr">
                        <a:spcBef>
                          <a:spcPts val="0"/>
                        </a:spcBef>
                        <a:buNone/>
                      </a:pPr>
                      <a:r>
                        <a:rPr lang="en" sz="1800" b="1"/>
                        <a:t>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325">
                <a:tc>
                  <a:txBody>
                    <a:bodyPr/>
                    <a:lstStyle/>
                    <a:p>
                      <a:pPr algn="ctr">
                        <a:spcBef>
                          <a:spcPts val="0"/>
                        </a:spcBef>
                        <a:buNone/>
                      </a:pPr>
                      <a:r>
                        <a:rPr lang="en" sz="1800" b="1"/>
                        <a:t>6</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algn="ctr">
                        <a:spcBef>
                          <a:spcPts val="0"/>
                        </a:spcBef>
                        <a:buNone/>
                      </a:pPr>
                      <a:r>
                        <a:rPr lang="en" sz="1800" b="1"/>
                        <a:t>7</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8</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9</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title"/>
          </p:nvPr>
        </p:nvSpPr>
        <p:spPr>
          <a:xfrm>
            <a:off x="254467" y="169362"/>
            <a:ext cx="8229600" cy="691799"/>
          </a:xfrm>
          <a:prstGeom prst="rect">
            <a:avLst/>
          </a:prstGeom>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Encode your Legos here... </a:t>
            </a:r>
            <a:r>
              <a:rPr lang="en" sz="2400" i="1">
                <a:solidFill>
                  <a:srgbClr val="38761D"/>
                </a:solidFill>
                <a:latin typeface="Droid Serif"/>
                <a:ea typeface="Droid Serif"/>
                <a:cs typeface="Droid Serif"/>
                <a:sym typeface="Droid Serif"/>
              </a:rPr>
              <a:t>first English, then binary</a:t>
            </a:r>
          </a:p>
        </p:txBody>
      </p:sp>
      <p:graphicFrame>
        <p:nvGraphicFramePr>
          <p:cNvPr id="849" name="Shape 849"/>
          <p:cNvGraphicFramePr/>
          <p:nvPr/>
        </p:nvGraphicFramePr>
        <p:xfrm>
          <a:off x="393250" y="740837"/>
          <a:ext cx="8357500" cy="6074445"/>
        </p:xfrm>
        <a:graphic>
          <a:graphicData uri="http://schemas.openxmlformats.org/drawingml/2006/table">
            <a:tbl>
              <a:tblPr>
                <a:noFill/>
                <a:tableStyleId>{1FF40D3E-D7E2-4329-B741-3AF0DBAF97A4}</a:tableStyleId>
              </a:tblPr>
              <a:tblGrid>
                <a:gridCol w="997075"/>
                <a:gridCol w="1513125"/>
                <a:gridCol w="1610275"/>
                <a:gridCol w="1484325"/>
                <a:gridCol w="1376350"/>
                <a:gridCol w="1376350"/>
              </a:tblGrid>
              <a:tr h="342425">
                <a:tc>
                  <a:txBody>
                    <a:bodyPr/>
                    <a:lstStyle/>
                    <a:p>
                      <a:pPr lvl="0" algn="ctr" rtl="0">
                        <a:spcBef>
                          <a:spcPts val="0"/>
                        </a:spcBef>
                        <a:buNone/>
                      </a:pPr>
                      <a:r>
                        <a:rPr lang="en">
                          <a:solidFill>
                            <a:srgbClr val="0000FF"/>
                          </a:solidFill>
                        </a:rPr>
                        <a:t>Block</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425">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57375">
                <a:tc>
                  <a:txBody>
                    <a:bodyPr/>
                    <a:lstStyle/>
                    <a:p>
                      <a:pPr lvl="0" algn="ctr" rtl="0">
                        <a:spcBef>
                          <a:spcPts val="0"/>
                        </a:spcBef>
                        <a:buNone/>
                      </a:pPr>
                      <a:r>
                        <a:rPr lang="en" sz="1800" b="1"/>
                        <a:t>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27275">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9425">
                <a:tc>
                  <a:txBody>
                    <a:bodyPr/>
                    <a:lstStyle/>
                    <a:p>
                      <a:pPr lvl="0" algn="ctr" rtl="0">
                        <a:spcBef>
                          <a:spcPts val="0"/>
                        </a:spcBef>
                        <a:buNone/>
                      </a:pPr>
                      <a:r>
                        <a:rPr lang="en" sz="1800" b="1"/>
                        <a:t>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50">
                <a:tc>
                  <a:txBody>
                    <a:bodyPr/>
                    <a:lstStyle/>
                    <a:p>
                      <a:pPr lvl="0" algn="ctr" rtl="0">
                        <a:spcBef>
                          <a:spcPts val="0"/>
                        </a:spcBef>
                        <a:buNone/>
                      </a:pPr>
                      <a:r>
                        <a:rPr lang="en" sz="1800" b="1"/>
                        <a:t>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325">
                <a:tc>
                  <a:txBody>
                    <a:bodyPr/>
                    <a:lstStyle/>
                    <a:p>
                      <a:pPr lvl="0" algn="ctr" rtl="0">
                        <a:spcBef>
                          <a:spcPts val="0"/>
                        </a:spcBef>
                        <a:buNone/>
                      </a:pPr>
                      <a:r>
                        <a:rPr lang="en" sz="1800" b="1"/>
                        <a:t>6</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7</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8</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9</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title"/>
          </p:nvPr>
        </p:nvSpPr>
        <p:spPr>
          <a:xfrm>
            <a:off x="254467" y="169362"/>
            <a:ext cx="8229600" cy="6917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a:latin typeface="Droid Serif"/>
                <a:ea typeface="Droid Serif"/>
                <a:cs typeface="Droid Serif"/>
                <a:sym typeface="Droid Serif"/>
              </a:rPr>
              <a:t>Encode your Legos here... </a:t>
            </a:r>
            <a:r>
              <a:rPr lang="en" sz="2400" i="1">
                <a:solidFill>
                  <a:srgbClr val="38761D"/>
                </a:solidFill>
                <a:latin typeface="Droid Serif"/>
                <a:ea typeface="Droid Serif"/>
                <a:cs typeface="Droid Serif"/>
                <a:sym typeface="Droid Serif"/>
              </a:rPr>
              <a:t>first English, then binary</a:t>
            </a:r>
          </a:p>
          <a:p>
            <a:pPr lvl="0" rtl="0">
              <a:spcBef>
                <a:spcPts val="0"/>
              </a:spcBef>
              <a:buNone/>
            </a:pPr>
            <a:endParaRPr sz="2400">
              <a:latin typeface="Droid Serif"/>
              <a:ea typeface="Droid Serif"/>
              <a:cs typeface="Droid Serif"/>
              <a:sym typeface="Droid Serif"/>
            </a:endParaRPr>
          </a:p>
        </p:txBody>
      </p:sp>
      <p:graphicFrame>
        <p:nvGraphicFramePr>
          <p:cNvPr id="855" name="Shape 855"/>
          <p:cNvGraphicFramePr/>
          <p:nvPr/>
        </p:nvGraphicFramePr>
        <p:xfrm>
          <a:off x="393250" y="740837"/>
          <a:ext cx="8357500" cy="6074445"/>
        </p:xfrm>
        <a:graphic>
          <a:graphicData uri="http://schemas.openxmlformats.org/drawingml/2006/table">
            <a:tbl>
              <a:tblPr>
                <a:noFill/>
                <a:tableStyleId>{5DD76A81-6FB9-423E-81EE-21949713C5CA}</a:tableStyleId>
              </a:tblPr>
              <a:tblGrid>
                <a:gridCol w="997075"/>
                <a:gridCol w="1513125"/>
                <a:gridCol w="1610275"/>
                <a:gridCol w="1484325"/>
                <a:gridCol w="1376350"/>
                <a:gridCol w="1376350"/>
              </a:tblGrid>
              <a:tr h="342425">
                <a:tc>
                  <a:txBody>
                    <a:bodyPr/>
                    <a:lstStyle/>
                    <a:p>
                      <a:pPr lvl="0" algn="ctr" rtl="0">
                        <a:spcBef>
                          <a:spcPts val="0"/>
                        </a:spcBef>
                        <a:buNone/>
                      </a:pPr>
                      <a:r>
                        <a:rPr lang="en">
                          <a:solidFill>
                            <a:srgbClr val="0000FF"/>
                          </a:solidFill>
                        </a:rPr>
                        <a:t>Block</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425">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57375">
                <a:tc>
                  <a:txBody>
                    <a:bodyPr/>
                    <a:lstStyle/>
                    <a:p>
                      <a:pPr lvl="0" algn="ctr" rtl="0">
                        <a:spcBef>
                          <a:spcPts val="0"/>
                        </a:spcBef>
                        <a:buNone/>
                      </a:pPr>
                      <a:r>
                        <a:rPr lang="en" sz="1800" b="1"/>
                        <a:t>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27275">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9425">
                <a:tc>
                  <a:txBody>
                    <a:bodyPr/>
                    <a:lstStyle/>
                    <a:p>
                      <a:pPr lvl="0" algn="ctr" rtl="0">
                        <a:spcBef>
                          <a:spcPts val="0"/>
                        </a:spcBef>
                        <a:buNone/>
                      </a:pPr>
                      <a:r>
                        <a:rPr lang="en" sz="1800" b="1"/>
                        <a:t>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50">
                <a:tc>
                  <a:txBody>
                    <a:bodyPr/>
                    <a:lstStyle/>
                    <a:p>
                      <a:pPr lvl="0" algn="ctr" rtl="0">
                        <a:spcBef>
                          <a:spcPts val="0"/>
                        </a:spcBef>
                        <a:buNone/>
                      </a:pPr>
                      <a:r>
                        <a:rPr lang="en" sz="1800" b="1"/>
                        <a:t>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325">
                <a:tc>
                  <a:txBody>
                    <a:bodyPr/>
                    <a:lstStyle/>
                    <a:p>
                      <a:pPr lvl="0" algn="ctr" rtl="0">
                        <a:spcBef>
                          <a:spcPts val="0"/>
                        </a:spcBef>
                        <a:buNone/>
                      </a:pPr>
                      <a:r>
                        <a:rPr lang="en" sz="1800" b="1"/>
                        <a:t>6</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7</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8</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9</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56" name="Shape 856"/>
          <p:cNvSpPr txBox="1"/>
          <p:nvPr/>
        </p:nvSpPr>
        <p:spPr>
          <a:xfrm rot="-740579">
            <a:off x="1538312" y="2913960"/>
            <a:ext cx="6451524" cy="2852954"/>
          </a:xfrm>
          <a:prstGeom prst="rect">
            <a:avLst/>
          </a:prstGeom>
          <a:solidFill>
            <a:srgbClr val="F4CCCC"/>
          </a:solidFill>
          <a:ln w="9525" cap="flat">
            <a:solidFill>
              <a:srgbClr val="CC0000"/>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4800">
                <a:latin typeface="Droid Serif"/>
                <a:ea typeface="Droid Serif"/>
                <a:cs typeface="Droid Serif"/>
                <a:sym typeface="Droid Serif"/>
              </a:rPr>
              <a:t>Use one page for English, then use another for binary!</a:t>
            </a:r>
          </a:p>
        </p:txBody>
      </p:sp>
    </p:spTree>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ctrTitle"/>
          </p:nvPr>
        </p:nvSpPr>
        <p:spPr>
          <a:xfrm>
            <a:off x="290850" y="262825"/>
            <a:ext cx="3349800" cy="1033199"/>
          </a:xfrm>
          <a:prstGeom prst="rect">
            <a:avLst/>
          </a:prstGeom>
        </p:spPr>
        <p:txBody>
          <a:bodyPr lIns="91425" tIns="91425" rIns="91425" bIns="91425" anchor="t" anchorCtr="0">
            <a:noAutofit/>
          </a:bodyPr>
          <a:lstStyle/>
          <a:p>
            <a:pPr lvl="0" algn="l" rtl="0">
              <a:spcBef>
                <a:spcPts val="0"/>
              </a:spcBef>
              <a:buNone/>
            </a:pPr>
            <a:r>
              <a:rPr lang="en">
                <a:latin typeface="Droid Serif"/>
                <a:ea typeface="Droid Serif"/>
                <a:cs typeface="Droid Serif"/>
                <a:sym typeface="Droid Serif"/>
              </a:rPr>
              <a:t>Prompts</a:t>
            </a:r>
          </a:p>
        </p:txBody>
      </p:sp>
      <p:sp>
        <p:nvSpPr>
          <p:cNvPr id="862" name="Shape 862"/>
          <p:cNvSpPr txBox="1">
            <a:spLocks noGrp="1"/>
          </p:cNvSpPr>
          <p:nvPr>
            <p:ph type="subTitle" idx="1"/>
          </p:nvPr>
        </p:nvSpPr>
        <p:spPr>
          <a:xfrm>
            <a:off x="3640750" y="499075"/>
            <a:ext cx="5154299" cy="5628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agenda for Day 2's lunch</a:t>
            </a:r>
          </a:p>
        </p:txBody>
      </p:sp>
      <p:sp>
        <p:nvSpPr>
          <p:cNvPr id="863" name="Shape 863"/>
          <p:cNvSpPr txBox="1">
            <a:spLocks noGrp="1"/>
          </p:cNvSpPr>
          <p:nvPr>
            <p:ph type="subTitle" idx="2"/>
          </p:nvPr>
        </p:nvSpPr>
        <p:spPr>
          <a:xfrm>
            <a:off x="661750" y="1666950"/>
            <a:ext cx="8133300" cy="4889999"/>
          </a:xfrm>
          <a:prstGeom prst="rect">
            <a:avLst/>
          </a:prstGeom>
        </p:spPr>
        <p:txBody>
          <a:bodyPr lIns="91425" tIns="91425" rIns="91425" bIns="91425" anchor="t" anchorCtr="0">
            <a:noAutofit/>
          </a:bodyPr>
          <a:lstStyle/>
          <a:p>
            <a:pPr lvl="0" algn="l" rtl="0">
              <a:spcBef>
                <a:spcPts val="0"/>
              </a:spcBef>
              <a:buNone/>
            </a:pPr>
            <a:r>
              <a:rPr lang="en" sz="2400">
                <a:latin typeface="Droid Serif"/>
                <a:ea typeface="Droid Serif"/>
                <a:cs typeface="Droid Serif"/>
                <a:sym typeface="Droid Serif"/>
              </a:rPr>
              <a:t>(1) We'd like to show you a "more carefully curated" version of these materials...</a:t>
            </a: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Saying "online" wouldn't convey muic...</a:t>
            </a: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Idea:   leverage the trends in online education</a:t>
            </a:r>
          </a:p>
          <a:p>
            <a:pPr lvl="0" algn="l" rtl="0">
              <a:spcBef>
                <a:spcPts val="0"/>
              </a:spcBef>
              <a:buNone/>
            </a:pPr>
            <a:endParaRPr sz="2400">
              <a:latin typeface="Droid Serif"/>
              <a:ea typeface="Droid Serif"/>
              <a:cs typeface="Droid Serif"/>
              <a:sym typeface="Droid Serif"/>
            </a:endParaRPr>
          </a:p>
          <a:p>
            <a:pPr lvl="0" algn="l" rtl="0">
              <a:spcBef>
                <a:spcPts val="0"/>
              </a:spcBef>
              <a:buNone/>
            </a:pPr>
            <a:endParaRPr sz="2400">
              <a:latin typeface="Droid Serif"/>
              <a:ea typeface="Droid Serif"/>
              <a:cs typeface="Droid Serif"/>
              <a:sym typeface="Droid Serif"/>
            </a:endParaRP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(2) Your thoughts about online education?</a:t>
            </a:r>
          </a:p>
          <a:p>
            <a:pPr lvl="0" algn="l" rtl="0">
              <a:spcBef>
                <a:spcPts val="0"/>
              </a:spcBef>
              <a:buNone/>
            </a:pPr>
            <a:endParaRPr sz="2400">
              <a:latin typeface="Droid Serif"/>
              <a:ea typeface="Droid Serif"/>
              <a:cs typeface="Droid Serif"/>
              <a:sym typeface="Droid Serif"/>
            </a:endParaRP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(3) We'd love to get your feedback on usefulness... </a:t>
            </a:r>
          </a:p>
        </p:txBody>
      </p:sp>
    </p:spTree>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Shape 868"/>
          <p:cNvSpPr txBox="1">
            <a:spLocks noGrp="1"/>
          </p:cNvSpPr>
          <p:nvPr>
            <p:ph type="ctrTitle"/>
          </p:nvPr>
        </p:nvSpPr>
        <p:spPr>
          <a:xfrm>
            <a:off x="290850" y="383525"/>
            <a:ext cx="8562299" cy="28257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Scratch Games</a:t>
            </a:r>
          </a:p>
          <a:p>
            <a:pPr lvl="0" rtl="0">
              <a:spcBef>
                <a:spcPts val="0"/>
              </a:spcBef>
              <a:buNone/>
            </a:pPr>
            <a:r>
              <a:rPr lang="en">
                <a:latin typeface="Droid Serif"/>
                <a:ea typeface="Droid Serif"/>
                <a:cs typeface="Droid Serif"/>
                <a:sym typeface="Droid Serif"/>
              </a:rPr>
              <a:t>or </a:t>
            </a:r>
          </a:p>
          <a:p>
            <a:pPr lvl="0" rtl="0">
              <a:spcBef>
                <a:spcPts val="0"/>
              </a:spcBef>
              <a:buNone/>
            </a:pPr>
            <a:r>
              <a:rPr lang="en">
                <a:latin typeface="Droid Serif"/>
                <a:ea typeface="Droid Serif"/>
                <a:cs typeface="Droid Serif"/>
                <a:sym typeface="Droid Serif"/>
              </a:rPr>
              <a:t>Python </a:t>
            </a:r>
          </a:p>
        </p:txBody>
      </p:sp>
      <p:sp>
        <p:nvSpPr>
          <p:cNvPr id="869" name="Shape 869"/>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Day 2, Sessions 3-4</a:t>
            </a:r>
          </a:p>
        </p:txBody>
      </p:sp>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ctrTitle"/>
          </p:nvPr>
        </p:nvSpPr>
        <p:spPr>
          <a:xfrm>
            <a:off x="290850" y="383525"/>
            <a:ext cx="6650700" cy="1181999"/>
          </a:xfrm>
          <a:prstGeom prst="rect">
            <a:avLst/>
          </a:prstGeom>
        </p:spPr>
        <p:txBody>
          <a:bodyPr lIns="91425" tIns="91425" rIns="91425" bIns="91425" anchor="t" anchorCtr="0">
            <a:noAutofit/>
          </a:bodyPr>
          <a:lstStyle/>
          <a:p>
            <a:pPr lvl="0" algn="l" rtl="0">
              <a:spcBef>
                <a:spcPts val="0"/>
              </a:spcBef>
              <a:buNone/>
            </a:pPr>
            <a:r>
              <a:rPr lang="en" b="0">
                <a:latin typeface="Droid Serif"/>
                <a:ea typeface="Droid Serif"/>
                <a:cs typeface="Droid Serif"/>
                <a:sym typeface="Droid Serif"/>
              </a:rPr>
              <a:t>Python resources</a:t>
            </a:r>
          </a:p>
        </p:txBody>
      </p:sp>
      <p:pic>
        <p:nvPicPr>
          <p:cNvPr id="875" name="Shape 875"/>
          <p:cNvPicPr preferRelativeResize="0"/>
          <p:nvPr/>
        </p:nvPicPr>
        <p:blipFill>
          <a:blip r:embed="rId3"/>
          <a:stretch>
            <a:fillRect/>
          </a:stretch>
        </p:blipFill>
        <p:spPr>
          <a:xfrm>
            <a:off x="450782" y="1881445"/>
            <a:ext cx="3504300" cy="3504300"/>
          </a:xfrm>
          <a:prstGeom prst="rect">
            <a:avLst/>
          </a:prstGeom>
          <a:noFill/>
          <a:ln>
            <a:noFill/>
          </a:ln>
        </p:spPr>
      </p:pic>
      <p:pic>
        <p:nvPicPr>
          <p:cNvPr id="876" name="Shape 876"/>
          <p:cNvPicPr preferRelativeResize="0"/>
          <p:nvPr/>
        </p:nvPicPr>
        <p:blipFill>
          <a:blip r:embed="rId4"/>
          <a:stretch>
            <a:fillRect/>
          </a:stretch>
        </p:blipFill>
        <p:spPr>
          <a:xfrm>
            <a:off x="4371600" y="2880600"/>
            <a:ext cx="4390875" cy="1505975"/>
          </a:xfrm>
          <a:prstGeom prst="rect">
            <a:avLst/>
          </a:prstGeom>
          <a:noFill/>
          <a:ln>
            <a:noFill/>
          </a:ln>
        </p:spPr>
      </p:pic>
      <p:sp>
        <p:nvSpPr>
          <p:cNvPr id="877" name="Shape 877"/>
          <p:cNvSpPr txBox="1">
            <a:spLocks noGrp="1"/>
          </p:cNvSpPr>
          <p:nvPr>
            <p:ph type="ctrTitle" idx="2"/>
          </p:nvPr>
        </p:nvSpPr>
        <p:spPr>
          <a:xfrm>
            <a:off x="949075" y="5519500"/>
            <a:ext cx="2507700" cy="9069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tutor.</a:t>
            </a:r>
          </a:p>
        </p:txBody>
      </p:sp>
      <p:sp>
        <p:nvSpPr>
          <p:cNvPr id="878" name="Shape 878"/>
          <p:cNvSpPr txBox="1">
            <a:spLocks noGrp="1"/>
          </p:cNvSpPr>
          <p:nvPr>
            <p:ph type="ctrTitle" idx="3"/>
          </p:nvPr>
        </p:nvSpPr>
        <p:spPr>
          <a:xfrm>
            <a:off x="5519750" y="4612600"/>
            <a:ext cx="2507700" cy="9069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play!</a:t>
            </a:r>
          </a:p>
        </p:txBody>
      </p:sp>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167425" y="161946"/>
            <a:ext cx="6565499" cy="783899"/>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Games can seem complex...</a:t>
            </a:r>
          </a:p>
        </p:txBody>
      </p:sp>
      <p:sp>
        <p:nvSpPr>
          <p:cNvPr id="884" name="Shape 884"/>
          <p:cNvSpPr txBox="1"/>
          <p:nvPr/>
        </p:nvSpPr>
        <p:spPr>
          <a:xfrm>
            <a:off x="303125" y="5686550"/>
            <a:ext cx="5210399" cy="932399"/>
          </a:xfrm>
          <a:prstGeom prst="rect">
            <a:avLst/>
          </a:prstGeom>
        </p:spPr>
        <p:txBody>
          <a:bodyPr lIns="91425" tIns="91425" rIns="91425" bIns="91425" anchor="ctr" anchorCtr="0">
            <a:noAutofit/>
          </a:bodyPr>
          <a:lstStyle/>
          <a:p>
            <a:pPr lvl="0" algn="ctr" rtl="0">
              <a:spcBef>
                <a:spcPts val="0"/>
              </a:spcBef>
              <a:buNone/>
            </a:pPr>
            <a:r>
              <a:rPr lang="en" sz="2100">
                <a:solidFill>
                  <a:schemeClr val="dk1"/>
                </a:solidFill>
                <a:latin typeface="Droid Serif"/>
                <a:ea typeface="Droid Serif"/>
                <a:cs typeface="Droid Serif"/>
                <a:sym typeface="Droid Serif"/>
              </a:rPr>
              <a:t>yet they can also be a </a:t>
            </a:r>
            <a:r>
              <a:rPr lang="en" sz="2100" b="1" i="1">
                <a:solidFill>
                  <a:srgbClr val="0000FF"/>
                </a:solidFill>
                <a:latin typeface="Droid Serif"/>
                <a:ea typeface="Droid Serif"/>
                <a:cs typeface="Droid Serif"/>
                <a:sym typeface="Droid Serif"/>
              </a:rPr>
              <a:t>better</a:t>
            </a:r>
            <a:r>
              <a:rPr lang="en" sz="2100">
                <a:solidFill>
                  <a:schemeClr val="dk1"/>
                </a:solidFill>
                <a:latin typeface="Droid Serif"/>
                <a:ea typeface="Droid Serif"/>
                <a:cs typeface="Droid Serif"/>
                <a:sym typeface="Droid Serif"/>
              </a:rPr>
              <a:t> place to start than general animations...</a:t>
            </a:r>
          </a:p>
        </p:txBody>
      </p:sp>
      <p:sp>
        <p:nvSpPr>
          <p:cNvPr id="885" name="Shape 885"/>
          <p:cNvSpPr txBox="1"/>
          <p:nvPr/>
        </p:nvSpPr>
        <p:spPr>
          <a:xfrm>
            <a:off x="5911375" y="5760800"/>
            <a:ext cx="2855700" cy="783899"/>
          </a:xfrm>
          <a:prstGeom prst="rect">
            <a:avLst/>
          </a:prstGeom>
        </p:spPr>
        <p:txBody>
          <a:bodyPr lIns="91425" tIns="91425" rIns="91425" bIns="91425" anchor="ctr" anchorCtr="0">
            <a:noAutofit/>
          </a:bodyPr>
          <a:lstStyle/>
          <a:p>
            <a:pPr marL="457200" lvl="0" indent="-317500" rtl="0">
              <a:spcBef>
                <a:spcPts val="0"/>
              </a:spcBef>
              <a:buClr>
                <a:srgbClr val="000000"/>
              </a:buClr>
              <a:buSzPct val="93333"/>
              <a:buFont typeface="Arial"/>
              <a:buChar char="●"/>
            </a:pPr>
            <a:r>
              <a:rPr lang="en" sz="1500">
                <a:solidFill>
                  <a:schemeClr val="dk1"/>
                </a:solidFill>
                <a:latin typeface="Droid Serif"/>
                <a:ea typeface="Droid Serif"/>
                <a:cs typeface="Droid Serif"/>
                <a:sym typeface="Droid Serif"/>
              </a:rPr>
              <a:t>there's a </a:t>
            </a:r>
            <a:r>
              <a:rPr lang="en" sz="1500" i="1" u="sng">
                <a:solidFill>
                  <a:schemeClr val="dk1"/>
                </a:solidFill>
                <a:latin typeface="Droid Serif"/>
                <a:ea typeface="Droid Serif"/>
                <a:cs typeface="Droid Serif"/>
                <a:sym typeface="Droid Serif"/>
              </a:rPr>
              <a:t>human</a:t>
            </a:r>
            <a:r>
              <a:rPr lang="en" sz="1500">
                <a:solidFill>
                  <a:schemeClr val="dk1"/>
                </a:solidFill>
                <a:latin typeface="Droid Serif"/>
                <a:ea typeface="Droid Serif"/>
                <a:cs typeface="Droid Serif"/>
                <a:sym typeface="Droid Serif"/>
              </a:rPr>
              <a:t> sprite</a:t>
            </a:r>
          </a:p>
          <a:p>
            <a:pPr marL="457200" lvl="0" indent="-317500" rtl="0">
              <a:spcBef>
                <a:spcPts val="0"/>
              </a:spcBef>
              <a:buClr>
                <a:srgbClr val="000000"/>
              </a:buClr>
              <a:buSzPct val="93333"/>
              <a:buFont typeface="Arial"/>
              <a:buChar char="●"/>
            </a:pPr>
            <a:r>
              <a:rPr lang="en" sz="1500">
                <a:solidFill>
                  <a:schemeClr val="dk1"/>
                </a:solidFill>
                <a:latin typeface="Droid Serif"/>
                <a:ea typeface="Droid Serif"/>
                <a:cs typeface="Droid Serif"/>
                <a:sym typeface="Droid Serif"/>
              </a:rPr>
              <a:t>single focus of attention</a:t>
            </a:r>
          </a:p>
          <a:p>
            <a:pPr marL="457200" lvl="0" indent="-317500" rtl="0">
              <a:spcBef>
                <a:spcPts val="0"/>
              </a:spcBef>
              <a:buClr>
                <a:srgbClr val="000000"/>
              </a:buClr>
              <a:buSzPct val="93333"/>
              <a:buFont typeface="Arial"/>
              <a:buChar char="●"/>
            </a:pPr>
            <a:r>
              <a:rPr lang="en" sz="1500">
                <a:solidFill>
                  <a:schemeClr val="dk1"/>
                </a:solidFill>
                <a:latin typeface="Droid Serif"/>
                <a:ea typeface="Droid Serif"/>
                <a:cs typeface="Droid Serif"/>
                <a:sym typeface="Droid Serif"/>
              </a:rPr>
              <a:t>very incremental </a:t>
            </a:r>
          </a:p>
        </p:txBody>
      </p:sp>
      <p:pic>
        <p:nvPicPr>
          <p:cNvPr id="886" name="Shape 886"/>
          <p:cNvPicPr preferRelativeResize="0"/>
          <p:nvPr/>
        </p:nvPicPr>
        <p:blipFill>
          <a:blip r:embed="rId3"/>
          <a:stretch>
            <a:fillRect/>
          </a:stretch>
        </p:blipFill>
        <p:spPr>
          <a:xfrm>
            <a:off x="393775" y="945850"/>
            <a:ext cx="8356450" cy="4287775"/>
          </a:xfrm>
          <a:prstGeom prst="rect">
            <a:avLst/>
          </a:prstGeom>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2285" y="1282800"/>
            <a:ext cx="613943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Encoding + Decoding</a:t>
            </a:r>
          </a:p>
          <a:p>
            <a:pPr algn="ctr" defTabSz="457200"/>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Challenges</a:t>
            </a:r>
            <a:endParaRPr lang="en-US" sz="54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35850700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Shape 891"/>
          <p:cNvSpPr txBox="1">
            <a:spLocks noGrp="1"/>
          </p:cNvSpPr>
          <p:nvPr>
            <p:ph type="title"/>
          </p:nvPr>
        </p:nvSpPr>
        <p:spPr>
          <a:xfrm>
            <a:off x="243625" y="161946"/>
            <a:ext cx="6565499" cy="783899"/>
          </a:xfrm>
          <a:prstGeom prst="rect">
            <a:avLst/>
          </a:prstGeom>
        </p:spPr>
        <p:txBody>
          <a:bodyPr lIns="91425" tIns="91425" rIns="91425" bIns="91425" anchor="t" anchorCtr="0">
            <a:noAutofit/>
          </a:bodyPr>
          <a:lstStyle/>
          <a:p>
            <a:pPr lvl="0" rtl="0">
              <a:spcBef>
                <a:spcPts val="0"/>
              </a:spcBef>
              <a:buNone/>
            </a:pPr>
            <a:r>
              <a:rPr lang="en" i="1">
                <a:latin typeface="Droid Serif"/>
                <a:ea typeface="Droid Serif"/>
                <a:cs typeface="Droid Serif"/>
                <a:sym typeface="Droid Serif"/>
              </a:rPr>
              <a:t>Key:  </a:t>
            </a:r>
            <a:r>
              <a:rPr lang="en" b="0">
                <a:latin typeface="Droid Serif"/>
                <a:ea typeface="Droid Serif"/>
                <a:cs typeface="Droid Serif"/>
                <a:sym typeface="Droid Serif"/>
              </a:rPr>
              <a:t>step-by-step progress</a:t>
            </a:r>
          </a:p>
        </p:txBody>
      </p:sp>
      <p:sp>
        <p:nvSpPr>
          <p:cNvPr id="892" name="Shape 892"/>
          <p:cNvSpPr txBox="1"/>
          <p:nvPr/>
        </p:nvSpPr>
        <p:spPr>
          <a:xfrm>
            <a:off x="5277050" y="1189925"/>
            <a:ext cx="3634200" cy="993899"/>
          </a:xfrm>
          <a:prstGeom prst="rect">
            <a:avLst/>
          </a:prstGeom>
        </p:spPr>
        <p:txBody>
          <a:bodyPr lIns="91425" tIns="91425" rIns="91425" bIns="91425" anchor="ctr" anchorCtr="0">
            <a:noAutofit/>
          </a:bodyPr>
          <a:lstStyle/>
          <a:p>
            <a:pPr lvl="0" rtl="0">
              <a:spcBef>
                <a:spcPts val="0"/>
              </a:spcBef>
              <a:buNone/>
            </a:pPr>
            <a:r>
              <a:rPr lang="en" sz="2100">
                <a:solidFill>
                  <a:schemeClr val="dk1"/>
                </a:solidFill>
                <a:latin typeface="Droid Serif"/>
                <a:ea typeface="Droid Serif"/>
                <a:cs typeface="Droid Serif"/>
                <a:sym typeface="Droid Serif"/>
              </a:rPr>
              <a:t>create two games:</a:t>
            </a:r>
          </a:p>
          <a:p>
            <a:pPr lvl="0" rtl="0">
              <a:spcBef>
                <a:spcPts val="0"/>
              </a:spcBef>
              <a:buNone/>
            </a:pPr>
            <a:r>
              <a:rPr lang="en" sz="2100" b="1" i="1">
                <a:solidFill>
                  <a:srgbClr val="0000FF"/>
                </a:solidFill>
                <a:latin typeface="Droid Serif"/>
                <a:ea typeface="Droid Serif"/>
                <a:cs typeface="Droid Serif"/>
                <a:sym typeface="Droid Serif"/>
              </a:rPr>
              <a:t>the first is scaffolded</a:t>
            </a:r>
          </a:p>
          <a:p>
            <a:pPr lvl="0" rtl="0">
              <a:spcBef>
                <a:spcPts val="0"/>
              </a:spcBef>
              <a:buNone/>
            </a:pPr>
            <a:r>
              <a:rPr lang="en" sz="2100">
                <a:solidFill>
                  <a:schemeClr val="dk1"/>
                </a:solidFill>
                <a:latin typeface="Droid Serif"/>
                <a:ea typeface="Droid Serif"/>
                <a:cs typeface="Droid Serif"/>
                <a:sym typeface="Droid Serif"/>
              </a:rPr>
              <a:t>the second is open-ended</a:t>
            </a:r>
          </a:p>
        </p:txBody>
      </p:sp>
      <p:pic>
        <p:nvPicPr>
          <p:cNvPr id="893" name="Shape 893"/>
          <p:cNvPicPr preferRelativeResize="0"/>
          <p:nvPr/>
        </p:nvPicPr>
        <p:blipFill>
          <a:blip r:embed="rId3"/>
          <a:stretch>
            <a:fillRect/>
          </a:stretch>
        </p:blipFill>
        <p:spPr>
          <a:xfrm>
            <a:off x="632900" y="2265450"/>
            <a:ext cx="7878200" cy="4063675"/>
          </a:xfrm>
          <a:prstGeom prst="rect">
            <a:avLst/>
          </a:prstGeom>
        </p:spPr>
      </p:pic>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b="0" i="1">
                <a:latin typeface="Droid Serif"/>
                <a:ea typeface="Droid Serif"/>
                <a:cs typeface="Droid Serif"/>
                <a:sym typeface="Droid Serif"/>
              </a:rPr>
              <a:t>Up, up, and away!</a:t>
            </a:r>
          </a:p>
        </p:txBody>
      </p:sp>
      <p:sp>
        <p:nvSpPr>
          <p:cNvPr id="899" name="Shape 899"/>
          <p:cNvSpPr txBox="1">
            <a:spLocks noGrp="1"/>
          </p:cNvSpPr>
          <p:nvPr>
            <p:ph type="body" idx="1"/>
          </p:nvPr>
        </p:nvSpPr>
        <p:spPr>
          <a:xfrm>
            <a:off x="1112600" y="1152550"/>
            <a:ext cx="7658100" cy="23228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Choose a </a:t>
            </a:r>
            <a:r>
              <a:rPr lang="en" b="1" i="1">
                <a:solidFill>
                  <a:srgbClr val="0000FF"/>
                </a:solidFill>
                <a:latin typeface="Droid Serif"/>
                <a:ea typeface="Droid Serif"/>
                <a:cs typeface="Droid Serif"/>
                <a:sym typeface="Droid Serif"/>
              </a:rPr>
              <a:t>flying</a:t>
            </a:r>
            <a:r>
              <a:rPr lang="en" i="1">
                <a:latin typeface="Droid Serif"/>
                <a:ea typeface="Droid Serif"/>
                <a:cs typeface="Droid Serif"/>
                <a:sym typeface="Droid Serif"/>
              </a:rPr>
              <a:t> </a:t>
            </a:r>
            <a:r>
              <a:rPr lang="en">
                <a:latin typeface="Droid Serif"/>
                <a:ea typeface="Droid Serif"/>
                <a:cs typeface="Droid Serif"/>
                <a:sym typeface="Droid Serif"/>
              </a:rPr>
              <a:t>main character / hero</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Add blocks like these so that you can </a:t>
            </a:r>
            <a:r>
              <a:rPr lang="en" b="1">
                <a:solidFill>
                  <a:srgbClr val="0000FF"/>
                </a:solidFill>
                <a:latin typeface="Droid Serif"/>
                <a:ea typeface="Droid Serif"/>
                <a:cs typeface="Droid Serif"/>
                <a:sym typeface="Droid Serif"/>
              </a:rPr>
              <a:t>move around</a:t>
            </a:r>
            <a:r>
              <a:rPr lang="en">
                <a:latin typeface="Droid Serif"/>
                <a:ea typeface="Droid Serif"/>
                <a:cs typeface="Droid Serif"/>
                <a:sym typeface="Droid Serif"/>
              </a:rPr>
              <a:t> with the 4 arrow keys:</a:t>
            </a:r>
          </a:p>
        </p:txBody>
      </p:sp>
      <p:pic>
        <p:nvPicPr>
          <p:cNvPr id="900" name="Shape 900"/>
          <p:cNvPicPr preferRelativeResize="0"/>
          <p:nvPr/>
        </p:nvPicPr>
        <p:blipFill>
          <a:blip r:embed="rId3"/>
          <a:stretch>
            <a:fillRect/>
          </a:stretch>
        </p:blipFill>
        <p:spPr>
          <a:xfrm>
            <a:off x="1988394" y="3838819"/>
            <a:ext cx="5167200" cy="1825925"/>
          </a:xfrm>
          <a:prstGeom prst="rect">
            <a:avLst/>
          </a:prstGeom>
          <a:noFill/>
          <a:ln>
            <a:noFill/>
          </a:ln>
        </p:spPr>
      </p:pic>
      <p:sp>
        <p:nvSpPr>
          <p:cNvPr id="901" name="Shape 901"/>
          <p:cNvSpPr txBox="1">
            <a:spLocks noGrp="1"/>
          </p:cNvSpPr>
          <p:nvPr>
            <p:ph type="title" idx="2"/>
          </p:nvPr>
        </p:nvSpPr>
        <p:spPr>
          <a:xfrm>
            <a:off x="2790300" y="5790341"/>
            <a:ext cx="3563400" cy="350400"/>
          </a:xfrm>
          <a:prstGeom prst="rect">
            <a:avLst/>
          </a:prstGeom>
        </p:spPr>
        <p:txBody>
          <a:bodyPr lIns="91425" tIns="91425" rIns="91425" bIns="91425" anchor="ctr" anchorCtr="0">
            <a:noAutofit/>
          </a:bodyPr>
          <a:lstStyle/>
          <a:p>
            <a:pPr lvl="0" algn="ctr" rtl="0">
              <a:spcBef>
                <a:spcPts val="0"/>
              </a:spcBef>
              <a:buNone/>
            </a:pPr>
            <a:r>
              <a:rPr lang="en" sz="1800" b="0">
                <a:latin typeface="Droid Serif"/>
                <a:ea typeface="Droid Serif"/>
                <a:cs typeface="Droid Serif"/>
                <a:sym typeface="Droid Serif"/>
              </a:rPr>
              <a:t>you'll need three more, too!</a:t>
            </a:r>
          </a:p>
        </p:txBody>
      </p:sp>
      <p:sp>
        <p:nvSpPr>
          <p:cNvPr id="902" name="Shape 902"/>
          <p:cNvSpPr txBox="1"/>
          <p:nvPr/>
        </p:nvSpPr>
        <p:spPr>
          <a:xfrm>
            <a:off x="203900" y="11525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(1) </a:t>
            </a:r>
          </a:p>
        </p:txBody>
      </p:sp>
      <p:sp>
        <p:nvSpPr>
          <p:cNvPr id="903" name="Shape 903"/>
          <p:cNvSpPr txBox="1"/>
          <p:nvPr/>
        </p:nvSpPr>
        <p:spPr>
          <a:xfrm>
            <a:off x="2154975" y="1758875"/>
            <a:ext cx="2478600" cy="288300"/>
          </a:xfrm>
          <a:prstGeom prst="rect">
            <a:avLst/>
          </a:prstGeom>
        </p:spPr>
        <p:txBody>
          <a:bodyPr lIns="91425" tIns="91425" rIns="91425" bIns="91425" anchor="ctr" anchorCtr="0">
            <a:noAutofit/>
          </a:bodyPr>
          <a:lstStyle/>
          <a:p>
            <a:pPr lvl="0" algn="ctr" rtl="0">
              <a:spcBef>
                <a:spcPts val="0"/>
              </a:spcBef>
              <a:buNone/>
            </a:pPr>
            <a:r>
              <a:rPr lang="en" sz="1000">
                <a:solidFill>
                  <a:srgbClr val="0000FF"/>
                </a:solidFill>
                <a:latin typeface="Droid Serif"/>
                <a:ea typeface="Droid Serif"/>
                <a:cs typeface="Droid Serif"/>
                <a:sym typeface="Droid Serif"/>
              </a:rPr>
              <a:t>swimming is just aquatic flying...</a:t>
            </a:r>
          </a:p>
        </p:txBody>
      </p:sp>
      <p:sp>
        <p:nvSpPr>
          <p:cNvPr id="904" name="Shape 904"/>
          <p:cNvSpPr txBox="1"/>
          <p:nvPr/>
        </p:nvSpPr>
        <p:spPr>
          <a:xfrm>
            <a:off x="203900" y="22193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(2) </a:t>
            </a:r>
          </a:p>
        </p:txBody>
      </p:sp>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1120400" y="248550"/>
            <a:ext cx="75065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Make sure your hero can </a:t>
            </a:r>
            <a:r>
              <a:rPr lang="en" b="1">
                <a:solidFill>
                  <a:srgbClr val="0000FF"/>
                </a:solidFill>
                <a:latin typeface="Droid Serif"/>
                <a:ea typeface="Droid Serif"/>
                <a:cs typeface="Droid Serif"/>
                <a:sym typeface="Droid Serif"/>
              </a:rPr>
              <a:t>wrap around</a:t>
            </a:r>
            <a:r>
              <a:rPr lang="en">
                <a:latin typeface="Droid Serif"/>
                <a:ea typeface="Droid Serif"/>
                <a:cs typeface="Droid Serif"/>
                <a:sym typeface="Droid Serif"/>
              </a:rPr>
              <a:t>  </a:t>
            </a:r>
          </a:p>
          <a:p>
            <a:pPr marL="0" lvl="0" indent="0" rtl="0">
              <a:spcBef>
                <a:spcPts val="0"/>
              </a:spcBef>
              <a:buNone/>
            </a:pPr>
            <a:r>
              <a:rPr lang="en">
                <a:latin typeface="Droid Serif"/>
                <a:ea typeface="Droid Serif"/>
                <a:cs typeface="Droid Serif"/>
                <a:sym typeface="Droid Serif"/>
              </a:rPr>
              <a:t>-- at least from right to left:</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pic>
        <p:nvPicPr>
          <p:cNvPr id="910" name="Shape 910"/>
          <p:cNvPicPr preferRelativeResize="0"/>
          <p:nvPr/>
        </p:nvPicPr>
        <p:blipFill>
          <a:blip r:embed="rId3"/>
          <a:stretch>
            <a:fillRect/>
          </a:stretch>
        </p:blipFill>
        <p:spPr>
          <a:xfrm>
            <a:off x="1093252" y="2030876"/>
            <a:ext cx="6957474" cy="3394549"/>
          </a:xfrm>
          <a:prstGeom prst="rect">
            <a:avLst/>
          </a:prstGeom>
          <a:noFill/>
          <a:ln>
            <a:noFill/>
          </a:ln>
        </p:spPr>
      </p:pic>
      <p:sp>
        <p:nvSpPr>
          <p:cNvPr id="911" name="Shape 911"/>
          <p:cNvSpPr txBox="1"/>
          <p:nvPr/>
        </p:nvSpPr>
        <p:spPr>
          <a:xfrm>
            <a:off x="746525" y="5751175"/>
            <a:ext cx="7506599" cy="783899"/>
          </a:xfrm>
          <a:prstGeom prst="rect">
            <a:avLst/>
          </a:prstGeom>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add other wrapping as you see fit!</a:t>
            </a:r>
          </a:p>
        </p:txBody>
      </p:sp>
      <p:sp>
        <p:nvSpPr>
          <p:cNvPr id="912" name="Shape 912"/>
          <p:cNvSpPr txBox="1"/>
          <p:nvPr/>
        </p:nvSpPr>
        <p:spPr>
          <a:xfrm>
            <a:off x="212675" y="24870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(3) </a:t>
            </a:r>
          </a:p>
        </p:txBody>
      </p:sp>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1149625" y="228900"/>
            <a:ext cx="68489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Create a second sprite ~ </a:t>
            </a:r>
            <a:r>
              <a:rPr lang="en" b="1" i="1">
                <a:latin typeface="Droid Serif"/>
                <a:ea typeface="Droid Serif"/>
                <a:cs typeface="Droid Serif"/>
                <a:sym typeface="Droid Serif"/>
              </a:rPr>
              <a:t>the goal!</a:t>
            </a:r>
          </a:p>
          <a:p>
            <a:pPr lvl="0" rtl="0">
              <a:spcBef>
                <a:spcPts val="0"/>
              </a:spcBef>
              <a:buNone/>
            </a:pPr>
            <a:r>
              <a:rPr lang="en" b="1" i="1">
                <a:latin typeface="Droid Serif"/>
                <a:ea typeface="Droid Serif"/>
                <a:cs typeface="Droid Serif"/>
                <a:sym typeface="Droid Serif"/>
              </a:rPr>
              <a:t>	</a:t>
            </a:r>
            <a:r>
              <a:rPr lang="en" i="1">
                <a:latin typeface="Droid Serif"/>
                <a:ea typeface="Droid Serif"/>
                <a:cs typeface="Droid Serif"/>
                <a:sym typeface="Droid Serif"/>
              </a:rPr>
              <a:t>	~ </a:t>
            </a:r>
            <a:r>
              <a:rPr lang="en" i="1">
                <a:solidFill>
                  <a:srgbClr val="0000FF"/>
                </a:solidFill>
                <a:latin typeface="Droid Serif"/>
                <a:ea typeface="Droid Serif"/>
                <a:cs typeface="Droid Serif"/>
                <a:sym typeface="Droid Serif"/>
              </a:rPr>
              <a:t>something you want to reach</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sp>
        <p:nvSpPr>
          <p:cNvPr id="918" name="Shape 918"/>
          <p:cNvSpPr txBox="1">
            <a:spLocks noGrp="1"/>
          </p:cNvSpPr>
          <p:nvPr>
            <p:ph type="body" idx="2"/>
          </p:nvPr>
        </p:nvSpPr>
        <p:spPr>
          <a:xfrm>
            <a:off x="1149625" y="1790225"/>
            <a:ext cx="6848999" cy="13904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Create a third sprite ~ </a:t>
            </a:r>
            <a:r>
              <a:rPr lang="en" b="1" i="1">
                <a:latin typeface="Droid Serif"/>
                <a:ea typeface="Droid Serif"/>
                <a:cs typeface="Droid Serif"/>
                <a:sym typeface="Droid Serif"/>
              </a:rPr>
              <a:t>an "enemy"</a:t>
            </a:r>
          </a:p>
          <a:p>
            <a:pPr lvl="0" rtl="0">
              <a:spcBef>
                <a:spcPts val="0"/>
              </a:spcBef>
              <a:buNone/>
            </a:pPr>
            <a:r>
              <a:rPr lang="en">
                <a:latin typeface="Droid Serif"/>
                <a:ea typeface="Droid Serif"/>
                <a:cs typeface="Droid Serif"/>
                <a:sym typeface="Droid Serif"/>
              </a:rPr>
              <a:t>		</a:t>
            </a:r>
            <a:r>
              <a:rPr lang="en" i="1">
                <a:latin typeface="Droid Serif"/>
                <a:ea typeface="Droid Serif"/>
                <a:cs typeface="Droid Serif"/>
                <a:sym typeface="Droid Serif"/>
              </a:rPr>
              <a:t>~ </a:t>
            </a:r>
            <a:r>
              <a:rPr lang="en" i="1">
                <a:solidFill>
                  <a:srgbClr val="0000FF"/>
                </a:solidFill>
                <a:latin typeface="Droid Serif"/>
                <a:ea typeface="Droid Serif"/>
                <a:cs typeface="Droid Serif"/>
                <a:sym typeface="Droid Serif"/>
              </a:rPr>
              <a:t>something to avoid</a:t>
            </a:r>
          </a:p>
        </p:txBody>
      </p:sp>
      <p:sp>
        <p:nvSpPr>
          <p:cNvPr id="919" name="Shape 919"/>
          <p:cNvSpPr txBox="1">
            <a:spLocks noGrp="1"/>
          </p:cNvSpPr>
          <p:nvPr>
            <p:ph type="body" idx="3"/>
          </p:nvPr>
        </p:nvSpPr>
        <p:spPr>
          <a:xfrm>
            <a:off x="1149625" y="3485525"/>
            <a:ext cx="40755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Have your enemy move continuously:</a:t>
            </a:r>
          </a:p>
        </p:txBody>
      </p:sp>
      <p:pic>
        <p:nvPicPr>
          <p:cNvPr id="920" name="Shape 920"/>
          <p:cNvPicPr preferRelativeResize="0"/>
          <p:nvPr/>
        </p:nvPicPr>
        <p:blipFill>
          <a:blip r:embed="rId3"/>
          <a:stretch>
            <a:fillRect/>
          </a:stretch>
        </p:blipFill>
        <p:spPr>
          <a:xfrm>
            <a:off x="5145850" y="3728418"/>
            <a:ext cx="3541025" cy="2834425"/>
          </a:xfrm>
          <a:prstGeom prst="rect">
            <a:avLst/>
          </a:prstGeom>
          <a:noFill/>
          <a:ln>
            <a:noFill/>
          </a:ln>
        </p:spPr>
      </p:pic>
      <p:sp>
        <p:nvSpPr>
          <p:cNvPr id="921" name="Shape 921"/>
          <p:cNvSpPr txBox="1"/>
          <p:nvPr/>
        </p:nvSpPr>
        <p:spPr>
          <a:xfrm>
            <a:off x="286800" y="22890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(4) </a:t>
            </a:r>
          </a:p>
        </p:txBody>
      </p:sp>
      <p:sp>
        <p:nvSpPr>
          <p:cNvPr id="922" name="Shape 922"/>
          <p:cNvSpPr txBox="1"/>
          <p:nvPr/>
        </p:nvSpPr>
        <p:spPr>
          <a:xfrm>
            <a:off x="286800" y="1790225"/>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(5) </a:t>
            </a:r>
          </a:p>
        </p:txBody>
      </p:sp>
      <p:sp>
        <p:nvSpPr>
          <p:cNvPr id="923" name="Shape 923"/>
          <p:cNvSpPr txBox="1"/>
          <p:nvPr/>
        </p:nvSpPr>
        <p:spPr>
          <a:xfrm>
            <a:off x="286800" y="35160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(6) </a:t>
            </a:r>
          </a:p>
        </p:txBody>
      </p:sp>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1181250" y="229850"/>
            <a:ext cx="70862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When the enemy hits the hero, </a:t>
            </a:r>
            <a:r>
              <a:rPr lang="en" b="1">
                <a:solidFill>
                  <a:srgbClr val="0000FF"/>
                </a:solidFill>
                <a:latin typeface="Droid Serif"/>
                <a:ea typeface="Droid Serif"/>
                <a:cs typeface="Droid Serif"/>
                <a:sym typeface="Droid Serif"/>
              </a:rPr>
              <a:t>teleport</a:t>
            </a:r>
            <a:r>
              <a:rPr lang="en">
                <a:latin typeface="Droid Serif"/>
                <a:ea typeface="Droid Serif"/>
                <a:cs typeface="Droid Serif"/>
                <a:sym typeface="Droid Serif"/>
              </a:rPr>
              <a:t> the hero back to the start:</a:t>
            </a:r>
          </a:p>
        </p:txBody>
      </p:sp>
      <p:pic>
        <p:nvPicPr>
          <p:cNvPr id="929" name="Shape 929"/>
          <p:cNvPicPr preferRelativeResize="0"/>
          <p:nvPr/>
        </p:nvPicPr>
        <p:blipFill>
          <a:blip r:embed="rId3"/>
          <a:stretch>
            <a:fillRect/>
          </a:stretch>
        </p:blipFill>
        <p:spPr>
          <a:xfrm>
            <a:off x="1823000" y="1623650"/>
            <a:ext cx="5015325" cy="3848275"/>
          </a:xfrm>
          <a:prstGeom prst="rect">
            <a:avLst/>
          </a:prstGeom>
          <a:noFill/>
          <a:ln>
            <a:noFill/>
          </a:ln>
        </p:spPr>
      </p:pic>
      <p:sp>
        <p:nvSpPr>
          <p:cNvPr id="930" name="Shape 930"/>
          <p:cNvSpPr txBox="1"/>
          <p:nvPr/>
        </p:nvSpPr>
        <p:spPr>
          <a:xfrm>
            <a:off x="577362" y="5562775"/>
            <a:ext cx="7506599" cy="783899"/>
          </a:xfrm>
          <a:prstGeom prst="rect">
            <a:avLst/>
          </a:prstGeom>
        </p:spPr>
        <p:txBody>
          <a:bodyPr lIns="91425" tIns="91425" rIns="91425" bIns="91425" anchor="ctr" anchorCtr="0">
            <a:noAutofit/>
          </a:bodyPr>
          <a:lstStyle/>
          <a:p>
            <a:pPr lvl="0" algn="ctr" rtl="0">
              <a:spcBef>
                <a:spcPts val="0"/>
              </a:spcBef>
              <a:buNone/>
            </a:pPr>
            <a:r>
              <a:rPr lang="en" sz="2100">
                <a:solidFill>
                  <a:schemeClr val="dk1"/>
                </a:solidFill>
                <a:latin typeface="Droid Serif"/>
                <a:ea typeface="Droid Serif"/>
                <a:cs typeface="Droid Serif"/>
                <a:sym typeface="Droid Serif"/>
              </a:rPr>
              <a:t>it's good to start there at the beginning, too</a:t>
            </a:r>
          </a:p>
        </p:txBody>
      </p:sp>
      <p:sp>
        <p:nvSpPr>
          <p:cNvPr id="931" name="Shape 931"/>
          <p:cNvSpPr txBox="1"/>
          <p:nvPr/>
        </p:nvSpPr>
        <p:spPr>
          <a:xfrm>
            <a:off x="286800" y="22890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(7) </a:t>
            </a:r>
          </a:p>
        </p:txBody>
      </p:sp>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1118625" y="122250"/>
            <a:ext cx="7476000" cy="692400"/>
          </a:xfrm>
          <a:prstGeom prst="rect">
            <a:avLst/>
          </a:prstGeom>
        </p:spPr>
        <p:txBody>
          <a:bodyPr lIns="91425" tIns="91425" rIns="91425" bIns="91425" anchor="t" anchorCtr="0">
            <a:noAutofit/>
          </a:bodyPr>
          <a:lstStyle/>
          <a:p>
            <a:pPr lvl="0" rtl="0">
              <a:spcBef>
                <a:spcPts val="0"/>
              </a:spcBef>
              <a:buNone/>
            </a:pPr>
            <a:r>
              <a:rPr lang="en" i="1">
                <a:latin typeface="Droid Serif"/>
                <a:ea typeface="Droid Serif"/>
                <a:cs typeface="Droid Serif"/>
                <a:sym typeface="Droid Serif"/>
              </a:rPr>
              <a:t>Customize!</a:t>
            </a:r>
            <a:r>
              <a:rPr lang="en">
                <a:latin typeface="Droid Serif"/>
                <a:ea typeface="Droid Serif"/>
                <a:cs typeface="Droid Serif"/>
                <a:sym typeface="Droid Serif"/>
              </a:rPr>
              <a:t> Add </a:t>
            </a:r>
            <a:r>
              <a:rPr lang="en" b="1" i="1">
                <a:latin typeface="Droid Serif"/>
                <a:ea typeface="Droid Serif"/>
                <a:cs typeface="Droid Serif"/>
                <a:sym typeface="Droid Serif"/>
              </a:rPr>
              <a:t>at least two </a:t>
            </a:r>
            <a:r>
              <a:rPr lang="en">
                <a:latin typeface="Droid Serif"/>
                <a:ea typeface="Droid Serif"/>
                <a:cs typeface="Droid Serif"/>
                <a:sym typeface="Droid Serif"/>
              </a:rPr>
              <a:t>of these:</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sp>
        <p:nvSpPr>
          <p:cNvPr id="937" name="Shape 937"/>
          <p:cNvSpPr txBox="1">
            <a:spLocks noGrp="1"/>
          </p:cNvSpPr>
          <p:nvPr>
            <p:ph type="body" idx="2"/>
          </p:nvPr>
        </p:nvSpPr>
        <p:spPr>
          <a:xfrm>
            <a:off x="1118625" y="1012650"/>
            <a:ext cx="6731399" cy="2996399"/>
          </a:xfrm>
          <a:prstGeom prst="rect">
            <a:avLst/>
          </a:prstGeom>
          <a:noFill/>
        </p:spPr>
        <p:txBody>
          <a:bodyPr lIns="91425" tIns="91425" rIns="91425" bIns="91425" anchor="t" anchorCtr="0">
            <a:noAutofit/>
          </a:bodyPr>
          <a:lstStyle/>
          <a:p>
            <a:pPr lvl="0" rtl="0">
              <a:spcBef>
                <a:spcPts val="0"/>
              </a:spcBef>
              <a:buNone/>
            </a:pPr>
            <a:r>
              <a:rPr lang="en" sz="2100">
                <a:latin typeface="Droid Serif"/>
                <a:ea typeface="Droid Serif"/>
                <a:cs typeface="Droid Serif"/>
                <a:sym typeface="Droid Serif"/>
              </a:rPr>
              <a:t>(a) Add a changing </a:t>
            </a:r>
            <a:r>
              <a:rPr lang="en" sz="2100" b="1" u="sng">
                <a:solidFill>
                  <a:srgbClr val="38761D"/>
                </a:solidFill>
                <a:latin typeface="Droid Serif"/>
                <a:ea typeface="Droid Serif"/>
                <a:cs typeface="Droid Serif"/>
                <a:sym typeface="Droid Serif"/>
              </a:rPr>
              <a:t>score</a:t>
            </a:r>
            <a:r>
              <a:rPr lang="en" sz="2100">
                <a:latin typeface="Droid Serif"/>
                <a:ea typeface="Droid Serif"/>
                <a:cs typeface="Droid Serif"/>
                <a:sym typeface="Droid Serif"/>
              </a:rPr>
              <a:t> variable</a:t>
            </a:r>
          </a:p>
          <a:p>
            <a:pPr lvl="0" rtl="0">
              <a:spcBef>
                <a:spcPts val="0"/>
              </a:spcBef>
              <a:buNone/>
            </a:pPr>
            <a:r>
              <a:rPr lang="en" sz="2100">
                <a:latin typeface="Droid Serif"/>
                <a:ea typeface="Droid Serif"/>
                <a:cs typeface="Droid Serif"/>
                <a:sym typeface="Droid Serif"/>
              </a:rPr>
              <a:t>(b) Add more enemies</a:t>
            </a:r>
          </a:p>
          <a:p>
            <a:pPr lvl="0" rtl="0">
              <a:spcBef>
                <a:spcPts val="0"/>
              </a:spcBef>
              <a:buNone/>
            </a:pPr>
            <a:r>
              <a:rPr lang="en" sz="2100">
                <a:latin typeface="Droid Serif"/>
                <a:ea typeface="Droid Serif"/>
                <a:cs typeface="Droid Serif"/>
                <a:sym typeface="Droid Serif"/>
              </a:rPr>
              <a:t>(c) Have the enemies move </a:t>
            </a:r>
            <a:r>
              <a:rPr lang="en" sz="2100" b="1" u="sng">
                <a:solidFill>
                  <a:srgbClr val="38761D"/>
                </a:solidFill>
                <a:latin typeface="Droid Serif"/>
                <a:ea typeface="Droid Serif"/>
                <a:cs typeface="Droid Serif"/>
                <a:sym typeface="Droid Serif"/>
              </a:rPr>
              <a:t>randomly</a:t>
            </a:r>
          </a:p>
          <a:p>
            <a:pPr lvl="0" rtl="0">
              <a:spcBef>
                <a:spcPts val="0"/>
              </a:spcBef>
              <a:buNone/>
            </a:pPr>
            <a:r>
              <a:rPr lang="en" sz="2100">
                <a:latin typeface="Droid Serif"/>
                <a:ea typeface="Droid Serif"/>
                <a:cs typeface="Droid Serif"/>
                <a:sym typeface="Droid Serif"/>
              </a:rPr>
              <a:t>(d) Add "</a:t>
            </a:r>
            <a:r>
              <a:rPr lang="en" sz="2100" b="1" u="sng">
                <a:solidFill>
                  <a:srgbClr val="38761D"/>
                </a:solidFill>
                <a:latin typeface="Droid Serif"/>
                <a:ea typeface="Droid Serif"/>
                <a:cs typeface="Droid Serif"/>
                <a:sym typeface="Droid Serif"/>
              </a:rPr>
              <a:t>power-up</a:t>
            </a:r>
            <a:r>
              <a:rPr lang="en" sz="2100">
                <a:latin typeface="Droid Serif"/>
                <a:ea typeface="Droid Serif"/>
                <a:cs typeface="Droid Serif"/>
                <a:sym typeface="Droid Serif"/>
              </a:rPr>
              <a:t>" sprites that change your hero's size, score, or speed</a:t>
            </a:r>
          </a:p>
          <a:p>
            <a:pPr lvl="0" rtl="0">
              <a:spcBef>
                <a:spcPts val="0"/>
              </a:spcBef>
              <a:buNone/>
            </a:pPr>
            <a:r>
              <a:rPr lang="en" sz="2100">
                <a:latin typeface="Droid Serif"/>
                <a:ea typeface="Droid Serif"/>
                <a:cs typeface="Droid Serif"/>
                <a:sym typeface="Droid Serif"/>
              </a:rPr>
              <a:t>(e) Add portals that </a:t>
            </a:r>
            <a:r>
              <a:rPr lang="en" sz="2100" b="1" u="sng">
                <a:solidFill>
                  <a:srgbClr val="38761D"/>
                </a:solidFill>
                <a:latin typeface="Droid Serif"/>
                <a:ea typeface="Droid Serif"/>
                <a:cs typeface="Droid Serif"/>
                <a:sym typeface="Droid Serif"/>
              </a:rPr>
              <a:t>teleport</a:t>
            </a:r>
            <a:r>
              <a:rPr lang="en" sz="2100">
                <a:latin typeface="Droid Serif"/>
                <a:ea typeface="Droid Serif"/>
                <a:cs typeface="Droid Serif"/>
                <a:sym typeface="Droid Serif"/>
              </a:rPr>
              <a:t> your hero randomly</a:t>
            </a:r>
          </a:p>
          <a:p>
            <a:pPr lvl="0" rtl="0">
              <a:spcBef>
                <a:spcPts val="0"/>
              </a:spcBef>
              <a:buNone/>
            </a:pPr>
            <a:r>
              <a:rPr lang="en" sz="2100">
                <a:latin typeface="Droid Serif"/>
                <a:ea typeface="Droid Serif"/>
                <a:cs typeface="Droid Serif"/>
                <a:sym typeface="Droid Serif"/>
              </a:rPr>
              <a:t>(f) Have the game end when a </a:t>
            </a:r>
            <a:r>
              <a:rPr lang="en" sz="2100" b="1" u="sng">
                <a:solidFill>
                  <a:srgbClr val="38761D"/>
                </a:solidFill>
                <a:latin typeface="Droid Serif"/>
                <a:ea typeface="Droid Serif"/>
                <a:cs typeface="Droid Serif"/>
                <a:sym typeface="Droid Serif"/>
              </a:rPr>
              <a:t>timer</a:t>
            </a:r>
            <a:r>
              <a:rPr lang="en" sz="2100">
                <a:latin typeface="Droid Serif"/>
                <a:ea typeface="Droid Serif"/>
                <a:cs typeface="Droid Serif"/>
                <a:sym typeface="Droid Serif"/>
              </a:rPr>
              <a:t> runs out.</a:t>
            </a:r>
          </a:p>
        </p:txBody>
      </p:sp>
      <p:sp>
        <p:nvSpPr>
          <p:cNvPr id="938" name="Shape 938"/>
          <p:cNvSpPr txBox="1"/>
          <p:nvPr/>
        </p:nvSpPr>
        <p:spPr>
          <a:xfrm>
            <a:off x="210600" y="1222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(8) </a:t>
            </a:r>
          </a:p>
        </p:txBody>
      </p:sp>
      <p:sp>
        <p:nvSpPr>
          <p:cNvPr id="939" name="Shape 939"/>
          <p:cNvSpPr txBox="1">
            <a:spLocks noGrp="1"/>
          </p:cNvSpPr>
          <p:nvPr>
            <p:ph type="body" idx="3"/>
          </p:nvPr>
        </p:nvSpPr>
        <p:spPr>
          <a:xfrm>
            <a:off x="1118625" y="4075425"/>
            <a:ext cx="7476000" cy="692400"/>
          </a:xfrm>
          <a:prstGeom prst="rect">
            <a:avLst/>
          </a:prstGeom>
        </p:spPr>
        <p:txBody>
          <a:bodyPr lIns="91425" tIns="91425" rIns="91425" bIns="91425" anchor="t" anchorCtr="0">
            <a:noAutofit/>
          </a:bodyPr>
          <a:lstStyle/>
          <a:p>
            <a:pPr lvl="0" rtl="0">
              <a:spcBef>
                <a:spcPts val="0"/>
              </a:spcBef>
              <a:buNone/>
            </a:pPr>
            <a:r>
              <a:rPr lang="en" i="1">
                <a:latin typeface="Droid Serif"/>
                <a:ea typeface="Droid Serif"/>
                <a:cs typeface="Droid Serif"/>
                <a:sym typeface="Droid Serif"/>
              </a:rPr>
              <a:t>Then, add two features of your own!</a:t>
            </a:r>
          </a:p>
          <a:p>
            <a:pPr lvl="0" rtl="0">
              <a:spcBef>
                <a:spcPts val="0"/>
              </a:spcBef>
              <a:buNone/>
            </a:pPr>
            <a:endParaRPr i="1">
              <a:latin typeface="Droid Serif"/>
              <a:ea typeface="Droid Serif"/>
              <a:cs typeface="Droid Serif"/>
              <a:sym typeface="Droid Serif"/>
            </a:endParaRPr>
          </a:p>
          <a:p>
            <a:pPr lvl="0" rtl="0">
              <a:spcBef>
                <a:spcPts val="0"/>
              </a:spcBef>
              <a:buNone/>
            </a:pPr>
            <a:endParaRPr i="1">
              <a:latin typeface="Droid Serif"/>
              <a:ea typeface="Droid Serif"/>
              <a:cs typeface="Droid Serif"/>
              <a:sym typeface="Droid Serif"/>
            </a:endParaRPr>
          </a:p>
        </p:txBody>
      </p:sp>
      <p:sp>
        <p:nvSpPr>
          <p:cNvPr id="940" name="Shape 940"/>
          <p:cNvSpPr txBox="1"/>
          <p:nvPr/>
        </p:nvSpPr>
        <p:spPr>
          <a:xfrm>
            <a:off x="210600" y="4075425"/>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(9) </a:t>
            </a:r>
          </a:p>
        </p:txBody>
      </p:sp>
      <p:sp>
        <p:nvSpPr>
          <p:cNvPr id="941" name="Shape 941"/>
          <p:cNvSpPr txBox="1">
            <a:spLocks noGrp="1"/>
          </p:cNvSpPr>
          <p:nvPr>
            <p:ph type="body" idx="4"/>
          </p:nvPr>
        </p:nvSpPr>
        <p:spPr>
          <a:xfrm>
            <a:off x="1115175" y="5051250"/>
            <a:ext cx="6281099" cy="783899"/>
          </a:xfrm>
          <a:prstGeom prst="rect">
            <a:avLst/>
          </a:prstGeom>
          <a:noFill/>
        </p:spPr>
        <p:txBody>
          <a:bodyPr lIns="91425" tIns="91425" rIns="91425" bIns="91425" anchor="t" anchorCtr="0">
            <a:noAutofit/>
          </a:bodyPr>
          <a:lstStyle/>
          <a:p>
            <a:pPr lvl="0" rtl="0">
              <a:spcBef>
                <a:spcPts val="0"/>
              </a:spcBef>
              <a:buNone/>
            </a:pPr>
            <a:r>
              <a:rPr lang="en" sz="2100">
                <a:latin typeface="Droid Serif"/>
                <a:ea typeface="Droid Serif"/>
                <a:cs typeface="Droid Serif"/>
                <a:sym typeface="Droid Serif"/>
              </a:rPr>
              <a:t>(g) Work with HMCers on these... </a:t>
            </a:r>
          </a:p>
        </p:txBody>
      </p:sp>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Shape 946"/>
          <p:cNvSpPr txBox="1">
            <a:spLocks noGrp="1"/>
          </p:cNvSpPr>
          <p:nvPr>
            <p:ph type="title"/>
          </p:nvPr>
        </p:nvSpPr>
        <p:spPr>
          <a:xfrm>
            <a:off x="646950" y="567025"/>
            <a:ext cx="7850099" cy="25617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Game demonstrations... </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marL="0" lvl="0" indent="0" algn="r" rtl="0">
              <a:spcBef>
                <a:spcPts val="0"/>
              </a:spcBef>
              <a:buNone/>
            </a:pPr>
            <a:r>
              <a:rPr lang="en">
                <a:latin typeface="Droid Serif"/>
                <a:ea typeface="Droid Serif"/>
                <a:cs typeface="Droid Serif"/>
                <a:sym typeface="Droid Serif"/>
              </a:rPr>
              <a:t>...and </a:t>
            </a:r>
            <a:r>
              <a:rPr lang="en">
                <a:solidFill>
                  <a:srgbClr val="0000FF"/>
                </a:solidFill>
                <a:latin typeface="Droid Serif"/>
                <a:ea typeface="Droid Serif"/>
                <a:cs typeface="Droid Serif"/>
                <a:sym typeface="Droid Serif"/>
              </a:rPr>
              <a:t>code</a:t>
            </a:r>
            <a:r>
              <a:rPr lang="en">
                <a:latin typeface="Droid Serif"/>
                <a:ea typeface="Droid Serif"/>
                <a:cs typeface="Droid Serif"/>
                <a:sym typeface="Droid Serif"/>
              </a:rPr>
              <a:t> reviews</a:t>
            </a:r>
          </a:p>
        </p:txBody>
      </p:sp>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282700" y="265575"/>
            <a:ext cx="4829399" cy="765599"/>
          </a:xfrm>
          <a:prstGeom prst="rect">
            <a:avLst/>
          </a:prstGeom>
        </p:spPr>
        <p:txBody>
          <a:bodyPr lIns="91425" tIns="91425" rIns="91425" bIns="91425" anchor="ctr" anchorCtr="0">
            <a:noAutofit/>
          </a:bodyPr>
          <a:lstStyle/>
          <a:p>
            <a:pPr marL="0" lvl="0" indent="0" rtl="0">
              <a:spcBef>
                <a:spcPts val="0"/>
              </a:spcBef>
              <a:buNone/>
            </a:pPr>
            <a:r>
              <a:rPr lang="en" b="0">
                <a:latin typeface="Droid Serif"/>
                <a:ea typeface="Droid Serif"/>
                <a:cs typeface="Droid Serif"/>
                <a:sym typeface="Droid Serif"/>
              </a:rPr>
              <a:t>Other game ideas...</a:t>
            </a:r>
          </a:p>
        </p:txBody>
      </p:sp>
      <p:sp>
        <p:nvSpPr>
          <p:cNvPr id="952" name="Shape 952"/>
          <p:cNvSpPr txBox="1">
            <a:spLocks noGrp="1"/>
          </p:cNvSpPr>
          <p:nvPr>
            <p:ph type="title" idx="2"/>
          </p:nvPr>
        </p:nvSpPr>
        <p:spPr>
          <a:xfrm>
            <a:off x="1031725" y="1313525"/>
            <a:ext cx="3560700" cy="1769400"/>
          </a:xfrm>
          <a:prstGeom prst="rect">
            <a:avLst/>
          </a:prstGeom>
        </p:spPr>
        <p:txBody>
          <a:bodyPr lIns="91425" tIns="91425" rIns="91425" bIns="91425" anchor="ctr" anchorCtr="0">
            <a:noAutofit/>
          </a:bodyPr>
          <a:lstStyle/>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minigolf game</a:t>
            </a:r>
          </a:p>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Pacman-type game</a:t>
            </a:r>
          </a:p>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Asteroids</a:t>
            </a:r>
          </a:p>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platformer (Mario)</a:t>
            </a:r>
          </a:p>
        </p:txBody>
      </p:sp>
      <p:sp>
        <p:nvSpPr>
          <p:cNvPr id="953" name="Shape 953"/>
          <p:cNvSpPr txBox="1">
            <a:spLocks noGrp="1"/>
          </p:cNvSpPr>
          <p:nvPr>
            <p:ph type="title" idx="3"/>
          </p:nvPr>
        </p:nvSpPr>
        <p:spPr>
          <a:xfrm>
            <a:off x="4025700" y="5630525"/>
            <a:ext cx="4829399" cy="765599"/>
          </a:xfrm>
          <a:prstGeom prst="rect">
            <a:avLst/>
          </a:prstGeom>
        </p:spPr>
        <p:txBody>
          <a:bodyPr lIns="91425" tIns="91425" rIns="91425" bIns="91425" anchor="ctr" anchorCtr="0">
            <a:noAutofit/>
          </a:bodyPr>
          <a:lstStyle/>
          <a:p>
            <a:pPr marL="0" lvl="0" indent="0" algn="r" rtl="0">
              <a:spcBef>
                <a:spcPts val="0"/>
              </a:spcBef>
              <a:buNone/>
            </a:pPr>
            <a:r>
              <a:rPr lang="en" b="0" i="1">
                <a:latin typeface="Droid Serif"/>
                <a:ea typeface="Droid Serif"/>
                <a:cs typeface="Droid Serif"/>
                <a:sym typeface="Droid Serif"/>
              </a:rPr>
              <a:t>No limits... !</a:t>
            </a:r>
          </a:p>
        </p:txBody>
      </p:sp>
      <p:sp>
        <p:nvSpPr>
          <p:cNvPr id="954" name="Shape 954"/>
          <p:cNvSpPr txBox="1">
            <a:spLocks noGrp="1"/>
          </p:cNvSpPr>
          <p:nvPr>
            <p:ph type="title" idx="4"/>
          </p:nvPr>
        </p:nvSpPr>
        <p:spPr>
          <a:xfrm>
            <a:off x="7023050" y="6283000"/>
            <a:ext cx="1708200" cy="339900"/>
          </a:xfrm>
          <a:prstGeom prst="rect">
            <a:avLst/>
          </a:prstGeom>
        </p:spPr>
        <p:txBody>
          <a:bodyPr lIns="91425" tIns="91425" rIns="91425" bIns="91425" anchor="ctr" anchorCtr="0">
            <a:noAutofit/>
          </a:bodyPr>
          <a:lstStyle/>
          <a:p>
            <a:pPr marL="0" lvl="0" indent="0" algn="r" rtl="0">
              <a:spcBef>
                <a:spcPts val="0"/>
              </a:spcBef>
              <a:buNone/>
            </a:pPr>
            <a:r>
              <a:rPr lang="en" sz="1200" b="0" i="1">
                <a:latin typeface="Droid Serif"/>
                <a:ea typeface="Droid Serif"/>
                <a:cs typeface="Droid Serif"/>
                <a:sym typeface="Droid Serif"/>
              </a:rPr>
              <a:t>Mary Elise's game...</a:t>
            </a:r>
          </a:p>
        </p:txBody>
      </p:sp>
      <p:sp>
        <p:nvSpPr>
          <p:cNvPr id="955" name="Shape 955"/>
          <p:cNvSpPr txBox="1">
            <a:spLocks noGrp="1"/>
          </p:cNvSpPr>
          <p:nvPr>
            <p:ph type="title" idx="5"/>
          </p:nvPr>
        </p:nvSpPr>
        <p:spPr>
          <a:xfrm rot="-942082">
            <a:off x="5212588" y="1686963"/>
            <a:ext cx="3560665" cy="1769412"/>
          </a:xfrm>
          <a:prstGeom prst="rect">
            <a:avLst/>
          </a:prstGeom>
        </p:spPr>
        <p:txBody>
          <a:bodyPr lIns="91425" tIns="91425" rIns="91425" bIns="91425" anchor="ctr" anchorCtr="0">
            <a:noAutofit/>
          </a:bodyPr>
          <a:lstStyle/>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get examples...</a:t>
            </a:r>
          </a:p>
        </p:txBody>
      </p:sp>
      <p:sp>
        <p:nvSpPr>
          <p:cNvPr id="956" name="Shape 956"/>
          <p:cNvSpPr txBox="1">
            <a:spLocks noGrp="1"/>
          </p:cNvSpPr>
          <p:nvPr>
            <p:ph type="title" idx="6"/>
          </p:nvPr>
        </p:nvSpPr>
        <p:spPr>
          <a:xfrm rot="-942082">
            <a:off x="1031738" y="4552413"/>
            <a:ext cx="3560665" cy="1769412"/>
          </a:xfrm>
          <a:prstGeom prst="rect">
            <a:avLst/>
          </a:prstGeom>
        </p:spPr>
        <p:txBody>
          <a:bodyPr lIns="91425" tIns="91425" rIns="91425" bIns="91425" anchor="ctr" anchorCtr="0">
            <a:noAutofit/>
          </a:bodyPr>
          <a:lstStyle/>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MEE's game</a:t>
            </a:r>
          </a:p>
        </p:txBody>
      </p:sp>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Shape 961"/>
          <p:cNvPicPr preferRelativeResize="0"/>
          <p:nvPr/>
        </p:nvPicPr>
        <p:blipFill>
          <a:blip r:embed="rId3"/>
          <a:stretch>
            <a:fillRect/>
          </a:stretch>
        </p:blipFill>
        <p:spPr>
          <a:xfrm>
            <a:off x="3429001" y="1"/>
            <a:ext cx="5712924" cy="6857999"/>
          </a:xfrm>
          <a:prstGeom prst="rect">
            <a:avLst/>
          </a:prstGeom>
          <a:noFill/>
          <a:ln>
            <a:noFill/>
          </a:ln>
        </p:spPr>
      </p:pic>
      <p:sp>
        <p:nvSpPr>
          <p:cNvPr id="962" name="Shape 962"/>
          <p:cNvSpPr txBox="1"/>
          <p:nvPr/>
        </p:nvSpPr>
        <p:spPr>
          <a:xfrm rot="-474594">
            <a:off x="637010" y="4449927"/>
            <a:ext cx="2583278" cy="2123243"/>
          </a:xfrm>
          <a:prstGeom prst="rect">
            <a:avLst/>
          </a:prstGeom>
        </p:spPr>
        <p:txBody>
          <a:bodyPr lIns="91425" tIns="91425" rIns="91425" bIns="91425" anchor="t" anchorCtr="0">
            <a:noAutofit/>
          </a:bodyPr>
          <a:lstStyle/>
          <a:p>
            <a:pPr lvl="0" algn="ctr" rtl="0">
              <a:spcBef>
                <a:spcPts val="0"/>
              </a:spcBef>
              <a:buNone/>
            </a:pPr>
            <a:r>
              <a:rPr lang="en" sz="3200">
                <a:solidFill>
                  <a:srgbClr val="0000FF"/>
                </a:solidFill>
                <a:latin typeface="Georgia"/>
                <a:ea typeface="Georgia"/>
                <a:cs typeface="Georgia"/>
                <a:sym typeface="Georgia"/>
              </a:rPr>
              <a:t>Thanks, everyone! </a:t>
            </a:r>
          </a:p>
          <a:p>
            <a:pPr lvl="0" algn="ctr" rtl="0">
              <a:spcBef>
                <a:spcPts val="0"/>
              </a:spcBef>
              <a:buNone/>
            </a:pPr>
            <a:endParaRPr sz="3200">
              <a:latin typeface="Georgia"/>
              <a:ea typeface="Georgia"/>
              <a:cs typeface="Georgia"/>
              <a:sym typeface="Georgia"/>
            </a:endParaRPr>
          </a:p>
          <a:p>
            <a:pPr lvl="0" algn="ctr" rtl="0">
              <a:spcBef>
                <a:spcPts val="0"/>
              </a:spcBef>
              <a:buNone/>
            </a:pPr>
            <a:r>
              <a:rPr lang="en" sz="3200">
                <a:latin typeface="Georgia"/>
                <a:ea typeface="Georgia"/>
                <a:cs typeface="Georgia"/>
                <a:sym typeface="Georgia"/>
              </a:rPr>
              <a:t>'til Wed. ...</a:t>
            </a:r>
          </a:p>
        </p:txBody>
      </p:sp>
      <p:sp>
        <p:nvSpPr>
          <p:cNvPr id="963" name="Shape 963"/>
          <p:cNvSpPr/>
          <p:nvPr/>
        </p:nvSpPr>
        <p:spPr>
          <a:xfrm>
            <a:off x="2957775" y="4909875"/>
            <a:ext cx="727200" cy="407700"/>
          </a:xfrm>
          <a:prstGeom prst="rightArrow">
            <a:avLst>
              <a:gd name="adj1" fmla="val 50000"/>
              <a:gd name="adj2" fmla="val 50000"/>
            </a:avLst>
          </a:prstGeom>
          <a:solidFill>
            <a:srgbClr val="FFFFFF"/>
          </a:solidFill>
          <a:ln w="19050" cap="flat">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0000"/>
              </a:solidFill>
            </a:endParaRPr>
          </a:p>
        </p:txBody>
      </p:sp>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7256"/>
            <a:ext cx="8229600" cy="4525963"/>
          </a:xfrm>
        </p:spPr>
        <p:txBody>
          <a:bodyPr/>
          <a:lstStyle/>
          <a:p>
            <a:pPr marL="0" indent="0">
              <a:buNone/>
            </a:pPr>
            <a:r>
              <a:rPr lang="en-US" dirty="0" smtClean="0"/>
              <a:t>The following slides contain encoded sentences.</a:t>
            </a:r>
          </a:p>
          <a:p>
            <a:pPr lvl="1"/>
            <a:r>
              <a:rPr lang="en-US" dirty="0" smtClean="0"/>
              <a:t>Decode each sentence!</a:t>
            </a:r>
          </a:p>
          <a:p>
            <a:pPr lvl="1"/>
            <a:r>
              <a:rPr lang="en-US" dirty="0" smtClean="0"/>
              <a:t>Find the rules </a:t>
            </a:r>
            <a:r>
              <a:rPr lang="en-US" dirty="0"/>
              <a:t>or </a:t>
            </a:r>
            <a:r>
              <a:rPr lang="en-US" dirty="0" smtClean="0"/>
              <a:t>pattern for each one.</a:t>
            </a:r>
          </a:p>
          <a:p>
            <a:pPr lvl="1"/>
            <a:endParaRPr lang="en-US" dirty="0"/>
          </a:p>
          <a:p>
            <a:pPr marL="0" indent="0">
              <a:buNone/>
            </a:pPr>
            <a:r>
              <a:rPr lang="en-US" dirty="0" smtClean="0"/>
              <a:t>Later, you will </a:t>
            </a:r>
            <a:r>
              <a:rPr lang="en-US" b="1" i="1" dirty="0" smtClean="0"/>
              <a:t>encode</a:t>
            </a:r>
            <a:r>
              <a:rPr lang="en-US" i="1" dirty="0" smtClean="0"/>
              <a:t>, </a:t>
            </a:r>
            <a:r>
              <a:rPr lang="en-US" dirty="0" smtClean="0"/>
              <a:t>instead of decode.</a:t>
            </a:r>
            <a:endParaRPr lang="en-US" dirty="0"/>
          </a:p>
          <a:p>
            <a:pPr lvl="1"/>
            <a:r>
              <a:rPr lang="en-US" dirty="0" smtClean="0"/>
              <a:t>We will provide one example.</a:t>
            </a:r>
            <a:endParaRPr lang="en-US" dirty="0"/>
          </a:p>
          <a:p>
            <a:pPr lvl="1"/>
            <a:r>
              <a:rPr lang="en-US" dirty="0" smtClean="0"/>
              <a:t>Then, you should create your own encoding…</a:t>
            </a:r>
            <a:endParaRPr lang="en-US" dirty="0"/>
          </a:p>
          <a:p>
            <a:pPr marL="457200" lvl="1" indent="0">
              <a:buNone/>
            </a:pPr>
            <a:endParaRPr lang="en-US" dirty="0"/>
          </a:p>
        </p:txBody>
      </p:sp>
      <p:sp>
        <p:nvSpPr>
          <p:cNvPr id="4" name="Rectangle 3"/>
          <p:cNvSpPr/>
          <p:nvPr/>
        </p:nvSpPr>
        <p:spPr>
          <a:xfrm>
            <a:off x="2385268" y="676870"/>
            <a:ext cx="393287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Your Mission</a:t>
            </a:r>
            <a:endParaRPr lang="en-US" sz="54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38281507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p:nvPr/>
        </p:nvSpPr>
        <p:spPr>
          <a:xfrm>
            <a:off x="913198" y="4369050"/>
            <a:ext cx="7317599" cy="2198400"/>
          </a:xfrm>
          <a:prstGeom prst="rect">
            <a:avLst/>
          </a:prstGeom>
        </p:spPr>
        <p:txBody>
          <a:bodyPr lIns="91425" tIns="91425" rIns="91425" bIns="91425" anchor="ctr" anchorCtr="0">
            <a:noAutofit/>
          </a:bodyPr>
          <a:lstStyle/>
          <a:p>
            <a:pPr lvl="0" algn="ctr" rtl="0">
              <a:spcBef>
                <a:spcPts val="0"/>
              </a:spcBef>
              <a:buNone/>
            </a:pPr>
            <a:r>
              <a:rPr lang="en" sz="3600">
                <a:solidFill>
                  <a:srgbClr val="000000"/>
                </a:solidFill>
              </a:rPr>
              <a:t>Below are extra slides from old versions of the workshop...</a:t>
            </a:r>
          </a:p>
        </p:txBody>
      </p:sp>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Our game: </a:t>
            </a:r>
            <a:r>
              <a:rPr lang="en" b="0" i="1">
                <a:latin typeface="Droid Serif"/>
                <a:ea typeface="Droid Serif"/>
                <a:cs typeface="Droid Serif"/>
                <a:sym typeface="Droid Serif"/>
              </a:rPr>
              <a:t>Fly, fly again...</a:t>
            </a:r>
          </a:p>
        </p:txBody>
      </p:sp>
      <p:sp>
        <p:nvSpPr>
          <p:cNvPr id="978" name="Shape 97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Use these blocks to write a script that makes it so that if you press the UP arrow, the helicopter goes up, but if you DON'T press the up arrow, the helicopter goes down (like gravity!)</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Make sure to save when done!</a:t>
            </a:r>
          </a:p>
        </p:txBody>
      </p:sp>
      <p:pic>
        <p:nvPicPr>
          <p:cNvPr id="979" name="Shape 979"/>
          <p:cNvPicPr preferRelativeResize="0"/>
          <p:nvPr/>
        </p:nvPicPr>
        <p:blipFill>
          <a:blip r:embed="rId3"/>
          <a:stretch>
            <a:fillRect/>
          </a:stretch>
        </p:blipFill>
        <p:spPr>
          <a:xfrm>
            <a:off x="1322" y="4220987"/>
            <a:ext cx="9117399" cy="1729390"/>
          </a:xfrm>
          <a:prstGeom prst="rect">
            <a:avLst/>
          </a:prstGeom>
          <a:noFill/>
          <a:ln>
            <a:noFill/>
          </a:ln>
        </p:spPr>
      </p:pic>
      <p:pic>
        <p:nvPicPr>
          <p:cNvPr id="980" name="Shape 980"/>
          <p:cNvPicPr preferRelativeResize="0"/>
          <p:nvPr/>
        </p:nvPicPr>
        <p:blipFill>
          <a:blip r:embed="rId4"/>
          <a:stretch>
            <a:fillRect/>
          </a:stretch>
        </p:blipFill>
        <p:spPr>
          <a:xfrm>
            <a:off x="6532700" y="-283775"/>
            <a:ext cx="2836050" cy="2433574"/>
          </a:xfrm>
          <a:prstGeom prst="rect">
            <a:avLst/>
          </a:prstGeom>
          <a:noFill/>
          <a:ln>
            <a:noFill/>
          </a:ln>
        </p:spPr>
      </p:pic>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Shape 985"/>
          <p:cNvSpPr txBox="1">
            <a:spLocks noGrp="1"/>
          </p:cNvSpPr>
          <p:nvPr>
            <p:ph type="ctrTitle"/>
          </p:nvPr>
        </p:nvSpPr>
        <p:spPr>
          <a:xfrm>
            <a:off x="290850" y="921000"/>
            <a:ext cx="8562299" cy="15465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Scratch: </a:t>
            </a:r>
          </a:p>
          <a:p>
            <a:pPr lvl="0" rtl="0">
              <a:spcBef>
                <a:spcPts val="0"/>
              </a:spcBef>
              <a:buNone/>
            </a:pPr>
            <a:r>
              <a:rPr lang="en" sz="3600">
                <a:latin typeface="Droid Serif"/>
                <a:ea typeface="Droid Serif"/>
                <a:cs typeface="Droid Serif"/>
                <a:sym typeface="Droid Serif"/>
              </a:rPr>
              <a:t>Jokes - Plays - Music - Games</a:t>
            </a:r>
          </a:p>
        </p:txBody>
      </p:sp>
      <p:sp>
        <p:nvSpPr>
          <p:cNvPr id="986" name="Shape 986"/>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Day 2, Session 3</a:t>
            </a:r>
          </a:p>
        </p:txBody>
      </p:sp>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rtl="0">
              <a:spcBef>
                <a:spcPts val="0"/>
              </a:spcBef>
              <a:buNone/>
            </a:pPr>
            <a:r>
              <a:rPr lang="en">
                <a:solidFill>
                  <a:srgbClr val="000000"/>
                </a:solidFill>
                <a:latin typeface="Droid Serif"/>
                <a:ea typeface="Droid Serif"/>
                <a:cs typeface="Droid Serif"/>
                <a:sym typeface="Droid Serif"/>
              </a:rPr>
              <a:t>Scratch: </a:t>
            </a:r>
            <a:r>
              <a:rPr lang="en" i="1">
                <a:solidFill>
                  <a:srgbClr val="000000"/>
                </a:solidFill>
                <a:latin typeface="Droid Serif"/>
                <a:ea typeface="Droid Serif"/>
                <a:cs typeface="Droid Serif"/>
                <a:sym typeface="Droid Serif"/>
              </a:rPr>
              <a:t>many possibilities!</a:t>
            </a:r>
          </a:p>
        </p:txBody>
      </p:sp>
      <p:sp>
        <p:nvSpPr>
          <p:cNvPr id="992" name="Shape 992"/>
          <p:cNvSpPr txBox="1"/>
          <p:nvPr/>
        </p:nvSpPr>
        <p:spPr>
          <a:xfrm>
            <a:off x="1848300" y="1772587"/>
            <a:ext cx="6153599" cy="2017500"/>
          </a:xfrm>
          <a:prstGeom prst="rect">
            <a:avLst/>
          </a:prstGeom>
          <a:solidFill>
            <a:srgbClr val="D9EAD3"/>
          </a:solidFill>
        </p:spPr>
        <p:txBody>
          <a:bodyPr lIns="91425" tIns="91425" rIns="91425" bIns="91425" anchor="ctr" anchorCtr="0">
            <a:noAutofit/>
          </a:bodyPr>
          <a:lstStyle/>
          <a:p>
            <a:pPr lvl="0" rtl="0">
              <a:spcBef>
                <a:spcPts val="0"/>
              </a:spcBef>
              <a:buNone/>
            </a:pPr>
            <a:r>
              <a:rPr lang="en" sz="3000" b="1">
                <a:latin typeface="Droid Serif"/>
                <a:ea typeface="Droid Serif"/>
                <a:cs typeface="Droid Serif"/>
                <a:sym typeface="Droid Serif"/>
              </a:rPr>
              <a:t>Robin:  </a:t>
            </a:r>
            <a:r>
              <a:rPr lang="en" sz="3000" b="1" i="1">
                <a:solidFill>
                  <a:srgbClr val="38761D"/>
                </a:solidFill>
                <a:latin typeface="Droid Serif"/>
                <a:ea typeface="Droid Serif"/>
                <a:cs typeface="Droid Serif"/>
                <a:sym typeface="Droid Serif"/>
              </a:rPr>
              <a:t>Class projects</a:t>
            </a:r>
          </a:p>
          <a:p>
            <a:pPr lvl="0" rtl="0">
              <a:spcBef>
                <a:spcPts val="0"/>
              </a:spcBef>
              <a:buNone/>
            </a:pPr>
            <a:endParaRPr sz="3000" b="1">
              <a:solidFill>
                <a:srgbClr val="38761D"/>
              </a:solidFill>
              <a:latin typeface="Droid Serif"/>
              <a:ea typeface="Droid Serif"/>
              <a:cs typeface="Droid Serif"/>
              <a:sym typeface="Droid Serif"/>
            </a:endParaRPr>
          </a:p>
          <a:p>
            <a:pPr lvl="0" rtl="0">
              <a:spcBef>
                <a:spcPts val="0"/>
              </a:spcBef>
              <a:buNone/>
            </a:pPr>
            <a:r>
              <a:rPr lang="en" sz="3000" b="1">
                <a:latin typeface="Droid Serif"/>
                <a:ea typeface="Droid Serif"/>
                <a:cs typeface="Droid Serif"/>
                <a:sym typeface="Droid Serif"/>
              </a:rPr>
              <a:t>Justin: </a:t>
            </a:r>
            <a:r>
              <a:rPr lang="en" sz="3000" b="1">
                <a:solidFill>
                  <a:srgbClr val="38761D"/>
                </a:solidFill>
                <a:latin typeface="Droid Serif"/>
                <a:ea typeface="Droid Serif"/>
                <a:cs typeface="Droid Serif"/>
                <a:sym typeface="Droid Serif"/>
              </a:rPr>
              <a:t> </a:t>
            </a:r>
            <a:r>
              <a:rPr lang="en" sz="3000" b="1" i="1">
                <a:solidFill>
                  <a:srgbClr val="38761D"/>
                </a:solidFill>
                <a:latin typeface="Droid Serif"/>
                <a:ea typeface="Droid Serif"/>
                <a:cs typeface="Droid Serif"/>
                <a:sym typeface="Droid Serif"/>
              </a:rPr>
              <a:t>Manzanar stagings</a:t>
            </a:r>
          </a:p>
        </p:txBody>
      </p:sp>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rtl="0">
              <a:spcBef>
                <a:spcPts val="0"/>
              </a:spcBef>
              <a:buNone/>
            </a:pPr>
            <a:r>
              <a:rPr lang="en">
                <a:solidFill>
                  <a:srgbClr val="000000"/>
                </a:solidFill>
                <a:latin typeface="Droid Serif"/>
                <a:ea typeface="Droid Serif"/>
                <a:cs typeface="Droid Serif"/>
                <a:sym typeface="Droid Serif"/>
              </a:rPr>
              <a:t>Scratch: </a:t>
            </a:r>
            <a:r>
              <a:rPr lang="en" i="1">
                <a:solidFill>
                  <a:srgbClr val="000000"/>
                </a:solidFill>
                <a:latin typeface="Droid Serif"/>
                <a:ea typeface="Droid Serif"/>
                <a:cs typeface="Droid Serif"/>
                <a:sym typeface="Droid Serif"/>
              </a:rPr>
              <a:t>many possibilities!</a:t>
            </a:r>
          </a:p>
        </p:txBody>
      </p:sp>
      <p:sp>
        <p:nvSpPr>
          <p:cNvPr id="998" name="Shape 998"/>
          <p:cNvSpPr txBox="1"/>
          <p:nvPr/>
        </p:nvSpPr>
        <p:spPr>
          <a:xfrm>
            <a:off x="1848300" y="1772587"/>
            <a:ext cx="6153599" cy="2017500"/>
          </a:xfrm>
          <a:prstGeom prst="rect">
            <a:avLst/>
          </a:prstGeom>
          <a:solidFill>
            <a:srgbClr val="D9EAD3"/>
          </a:solidFill>
        </p:spPr>
        <p:txBody>
          <a:bodyPr lIns="91425" tIns="91425" rIns="91425" bIns="91425" anchor="ctr" anchorCtr="0">
            <a:noAutofit/>
          </a:bodyPr>
          <a:lstStyle/>
          <a:p>
            <a:pPr lvl="0" rtl="0">
              <a:spcBef>
                <a:spcPts val="0"/>
              </a:spcBef>
              <a:buNone/>
            </a:pPr>
            <a:r>
              <a:rPr lang="en" sz="3000" b="1">
                <a:latin typeface="Droid Serif"/>
                <a:ea typeface="Droid Serif"/>
                <a:cs typeface="Droid Serif"/>
                <a:sym typeface="Droid Serif"/>
              </a:rPr>
              <a:t>Robin:  </a:t>
            </a:r>
            <a:r>
              <a:rPr lang="en" sz="3000" b="1" i="1">
                <a:solidFill>
                  <a:srgbClr val="38761D"/>
                </a:solidFill>
                <a:latin typeface="Droid Serif"/>
                <a:ea typeface="Droid Serif"/>
                <a:cs typeface="Droid Serif"/>
                <a:sym typeface="Droid Serif"/>
              </a:rPr>
              <a:t>Class projects</a:t>
            </a:r>
          </a:p>
          <a:p>
            <a:pPr lvl="0" rtl="0">
              <a:spcBef>
                <a:spcPts val="0"/>
              </a:spcBef>
              <a:buNone/>
            </a:pPr>
            <a:endParaRPr sz="3000" b="1">
              <a:solidFill>
                <a:srgbClr val="38761D"/>
              </a:solidFill>
              <a:latin typeface="Droid Serif"/>
              <a:ea typeface="Droid Serif"/>
              <a:cs typeface="Droid Serif"/>
              <a:sym typeface="Droid Serif"/>
            </a:endParaRPr>
          </a:p>
          <a:p>
            <a:pPr lvl="0" rtl="0">
              <a:spcBef>
                <a:spcPts val="0"/>
              </a:spcBef>
              <a:buNone/>
            </a:pPr>
            <a:r>
              <a:rPr lang="en" sz="3000" b="1">
                <a:latin typeface="Droid Serif"/>
                <a:ea typeface="Droid Serif"/>
                <a:cs typeface="Droid Serif"/>
                <a:sym typeface="Droid Serif"/>
              </a:rPr>
              <a:t>Justin: </a:t>
            </a:r>
            <a:r>
              <a:rPr lang="en" sz="3000" b="1">
                <a:solidFill>
                  <a:srgbClr val="38761D"/>
                </a:solidFill>
                <a:latin typeface="Droid Serif"/>
                <a:ea typeface="Droid Serif"/>
                <a:cs typeface="Droid Serif"/>
                <a:sym typeface="Droid Serif"/>
              </a:rPr>
              <a:t> </a:t>
            </a:r>
            <a:r>
              <a:rPr lang="en" sz="3000" b="1" i="1">
                <a:solidFill>
                  <a:srgbClr val="38761D"/>
                </a:solidFill>
                <a:latin typeface="Droid Serif"/>
                <a:ea typeface="Droid Serif"/>
                <a:cs typeface="Droid Serif"/>
                <a:sym typeface="Droid Serif"/>
              </a:rPr>
              <a:t>Manzanar stagings</a:t>
            </a:r>
          </a:p>
        </p:txBody>
      </p:sp>
      <p:sp>
        <p:nvSpPr>
          <p:cNvPr id="999" name="Shape 999"/>
          <p:cNvSpPr txBox="1"/>
          <p:nvPr/>
        </p:nvSpPr>
        <p:spPr>
          <a:xfrm>
            <a:off x="1219950" y="5072625"/>
            <a:ext cx="6704099" cy="14153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600" b="1" i="1">
                <a:latin typeface="Droid Serif"/>
                <a:ea typeface="Droid Serif"/>
                <a:cs typeface="Droid Serif"/>
                <a:sym typeface="Droid Serif"/>
              </a:rPr>
              <a:t>as an expressive tool, CS is </a:t>
            </a:r>
            <a:r>
              <a:rPr lang="en" sz="3600" b="1" i="1">
                <a:solidFill>
                  <a:srgbClr val="0000FF"/>
                </a:solidFill>
                <a:latin typeface="Droid Serif"/>
                <a:ea typeface="Droid Serif"/>
                <a:cs typeface="Droid Serif"/>
                <a:sym typeface="Droid Serif"/>
              </a:rPr>
              <a:t>transformative</a:t>
            </a:r>
            <a:r>
              <a:rPr lang="en" sz="3600" b="1" i="1">
                <a:latin typeface="Droid Serif"/>
                <a:ea typeface="Droid Serif"/>
                <a:cs typeface="Droid Serif"/>
                <a:sym typeface="Droid Serif"/>
              </a:rPr>
              <a:t>...</a:t>
            </a:r>
          </a:p>
        </p:txBody>
      </p:sp>
    </p:spTree>
  </p:cSld>
  <p:clrMapOvr>
    <a:masterClrMapping/>
  </p:clrMapOvr>
  <p:transitio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Simple interaction</a:t>
            </a:r>
          </a:p>
        </p:txBody>
      </p:sp>
      <p:sp>
        <p:nvSpPr>
          <p:cNvPr id="1005" name="Shape 1005"/>
          <p:cNvSpPr txBox="1">
            <a:spLocks noGrp="1"/>
          </p:cNvSpPr>
          <p:nvPr>
            <p:ph type="body" idx="1"/>
          </p:nvPr>
        </p:nvSpPr>
        <p:spPr>
          <a:xfrm>
            <a:off x="595675" y="1722550"/>
            <a:ext cx="8091000" cy="854399"/>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Knock-knock Joke in Scratch</a:t>
            </a:r>
          </a:p>
          <a:p>
            <a:pPr lvl="0" rtl="0">
              <a:spcBef>
                <a:spcPts val="0"/>
              </a:spcBef>
              <a:buNone/>
            </a:pPr>
            <a:endParaRPr/>
          </a:p>
          <a:p>
            <a:pPr lvl="0" rtl="0">
              <a:spcBef>
                <a:spcPts val="0"/>
              </a:spcBef>
              <a:buNone/>
            </a:pPr>
            <a:r>
              <a:rPr lang="en" u="sng">
                <a:solidFill>
                  <a:schemeClr val="hlink"/>
                </a:solidFill>
                <a:hlinkClick r:id="rId4"/>
              </a:rPr>
              <a:t>Science Joke in Scratch</a:t>
            </a:r>
          </a:p>
          <a:p>
            <a:pPr lvl="0" rtl="0">
              <a:spcBef>
                <a:spcPts val="0"/>
              </a:spcBef>
              <a:buNone/>
            </a:pPr>
            <a:endParaRPr/>
          </a:p>
          <a:p>
            <a:pPr>
              <a:spcBef>
                <a:spcPts val="0"/>
              </a:spcBef>
              <a:buNone/>
            </a:pPr>
            <a:r>
              <a:rPr lang="en"/>
              <a:t>Using blocks like "wait ( ) secs" and "say [  ] for ( ) secs" you can create a conversation between two sprites.</a:t>
            </a:r>
          </a:p>
        </p:txBody>
      </p:sp>
      <p:pic>
        <p:nvPicPr>
          <p:cNvPr id="1006" name="Shape 1006"/>
          <p:cNvPicPr preferRelativeResize="0"/>
          <p:nvPr/>
        </p:nvPicPr>
        <p:blipFill>
          <a:blip r:embed="rId5"/>
          <a:stretch>
            <a:fillRect/>
          </a:stretch>
        </p:blipFill>
        <p:spPr>
          <a:xfrm>
            <a:off x="2109550" y="4320250"/>
            <a:ext cx="5610724" cy="2188875"/>
          </a:xfrm>
          <a:prstGeom prst="rect">
            <a:avLst/>
          </a:prstGeom>
        </p:spPr>
      </p:pic>
    </p:spTree>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Shape 101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12" name="Shape 101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13" name="Shape 1013"/>
          <p:cNvPicPr preferRelativeResize="0"/>
          <p:nvPr/>
        </p:nvPicPr>
        <p:blipFill>
          <a:blip r:embed="rId3"/>
          <a:stretch>
            <a:fillRect/>
          </a:stretch>
        </p:blipFill>
        <p:spPr>
          <a:xfrm>
            <a:off x="0" y="0"/>
            <a:ext cx="9143999" cy="6604949"/>
          </a:xfrm>
          <a:prstGeom prst="rect">
            <a:avLst/>
          </a:prstGeom>
        </p:spPr>
      </p:pic>
    </p:spTree>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Shape 1018"/>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19" name="Shape 1019"/>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20" name="Shape 1020"/>
          <p:cNvPicPr preferRelativeResize="0"/>
          <p:nvPr/>
        </p:nvPicPr>
        <p:blipFill>
          <a:blip r:embed="rId3"/>
          <a:stretch>
            <a:fillRect/>
          </a:stretch>
        </p:blipFill>
        <p:spPr>
          <a:xfrm>
            <a:off x="0" y="689337"/>
            <a:ext cx="9144000" cy="5479325"/>
          </a:xfrm>
          <a:prstGeom prst="rect">
            <a:avLst/>
          </a:prstGeom>
        </p:spPr>
      </p:pic>
    </p:spTree>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Shape 1025"/>
          <p:cNvSpPr txBox="1"/>
          <p:nvPr/>
        </p:nvSpPr>
        <p:spPr>
          <a:xfrm>
            <a:off x="364075" y="405000"/>
            <a:ext cx="8651400" cy="5504700"/>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r>
              <a:rPr lang="en" sz="3600" b="1"/>
              <a:t>Movement Practice</a:t>
            </a:r>
          </a:p>
          <a:p>
            <a:pPr lvl="0" rtl="0">
              <a:lnSpc>
                <a:spcPct val="115000"/>
              </a:lnSpc>
              <a:spcBef>
                <a:spcPts val="0"/>
              </a:spcBef>
              <a:buNone/>
            </a:pPr>
            <a:endParaRPr sz="3600" b="1"/>
          </a:p>
          <a:p>
            <a:pPr lvl="0" rtl="0">
              <a:spcBef>
                <a:spcPts val="600"/>
              </a:spcBef>
              <a:buNone/>
            </a:pPr>
            <a:r>
              <a:rPr lang="en" sz="3000"/>
              <a:t>Can you make your sprite move in a triangle?</a:t>
            </a:r>
          </a:p>
          <a:p>
            <a:pPr lvl="0" rtl="0">
              <a:lnSpc>
                <a:spcPct val="115000"/>
              </a:lnSpc>
              <a:spcBef>
                <a:spcPts val="0"/>
              </a:spcBef>
              <a:buNone/>
            </a:pPr>
            <a:endParaRPr sz="3000"/>
          </a:p>
          <a:p>
            <a:pPr lvl="0" rtl="0">
              <a:spcBef>
                <a:spcPts val="600"/>
              </a:spcBef>
              <a:buNone/>
            </a:pPr>
            <a:r>
              <a:rPr lang="en" sz="3000"/>
              <a:t>In a square?</a:t>
            </a:r>
          </a:p>
          <a:p>
            <a:pPr lvl="0" rtl="0">
              <a:lnSpc>
                <a:spcPct val="115000"/>
              </a:lnSpc>
              <a:spcBef>
                <a:spcPts val="0"/>
              </a:spcBef>
              <a:buNone/>
            </a:pPr>
            <a:endParaRPr sz="3000"/>
          </a:p>
        </p:txBody>
      </p:sp>
      <p:pic>
        <p:nvPicPr>
          <p:cNvPr id="1026" name="Shape 1026"/>
          <p:cNvPicPr preferRelativeResize="0"/>
          <p:nvPr/>
        </p:nvPicPr>
        <p:blipFill>
          <a:blip r:embed="rId3"/>
          <a:stretch>
            <a:fillRect/>
          </a:stretch>
        </p:blipFill>
        <p:spPr>
          <a:xfrm>
            <a:off x="5334000" y="0"/>
            <a:ext cx="3810000" cy="3810000"/>
          </a:xfrm>
          <a:prstGeom prst="rect">
            <a:avLst/>
          </a:prstGeom>
        </p:spPr>
      </p:pic>
    </p:spTree>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Shape 1031"/>
          <p:cNvPicPr preferRelativeResize="0"/>
          <p:nvPr/>
        </p:nvPicPr>
        <p:blipFill>
          <a:blip r:embed="rId3"/>
          <a:stretch>
            <a:fillRect/>
          </a:stretch>
        </p:blipFill>
        <p:spPr>
          <a:xfrm>
            <a:off x="-7937" y="347925"/>
            <a:ext cx="9159874" cy="5736046"/>
          </a:xfrm>
          <a:prstGeom prst="rect">
            <a:avLst/>
          </a:prstGeom>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6" name="Rounded Rectangle 25"/>
          <p:cNvSpPr/>
          <p:nvPr/>
        </p:nvSpPr>
        <p:spPr>
          <a:xfrm>
            <a:off x="2285999" y="1582086"/>
            <a:ext cx="3048000" cy="510093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Shape 52"/>
          <p:cNvSpPr txBox="1">
            <a:spLocks noGrp="1"/>
          </p:cNvSpPr>
          <p:nvPr>
            <p:ph type="title" idx="4294967295"/>
          </p:nvPr>
        </p:nvSpPr>
        <p:spPr>
          <a:xfrm>
            <a:off x="161906" y="98130"/>
            <a:ext cx="2670535" cy="718282"/>
          </a:xfrm>
          <a:prstGeom prst="rect">
            <a:avLst/>
          </a:prstGeom>
        </p:spPr>
        <p:txBody>
          <a:bodyPr lIns="91425" tIns="91425" rIns="91425" bIns="91425" anchor="t" anchorCtr="0">
            <a:noAutofit/>
          </a:bodyPr>
          <a:lstStyle/>
          <a:p>
            <a:pPr rtl="0">
              <a:spcBef>
                <a:spcPts val="0"/>
              </a:spcBef>
              <a:buNone/>
            </a:pPr>
            <a:r>
              <a:rPr lang="en" sz="3200" dirty="0" smtClean="0">
                <a:solidFill>
                  <a:srgbClr val="000000"/>
                </a:solidFill>
                <a:latin typeface="Cambria" panose="02040503050406030204" pitchFamily="18" charset="0"/>
                <a:ea typeface="Droid Serif"/>
                <a:cs typeface="Droid Serif"/>
                <a:sym typeface="Droid Serif"/>
              </a:rPr>
              <a:t>This </a:t>
            </a:r>
            <a:r>
              <a:rPr lang="en" sz="3200" dirty="0" smtClean="0">
                <a:solidFill>
                  <a:srgbClr val="000000"/>
                </a:solidFill>
                <a:latin typeface="Cambria" panose="02040503050406030204" pitchFamily="18" charset="0"/>
                <a:ea typeface="Droid Serif"/>
                <a:cs typeface="Droid Serif"/>
                <a:sym typeface="Droid Serif"/>
              </a:rPr>
              <a:t>week…</a:t>
            </a:r>
            <a:endParaRPr lang="en" sz="3200" dirty="0">
              <a:solidFill>
                <a:srgbClr val="000000"/>
              </a:solidFill>
              <a:latin typeface="Cambria" panose="02040503050406030204" pitchFamily="18" charset="0"/>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chemeClr val="bg1">
              <a:lumMod val="85000"/>
            </a:schemeClr>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rgbClr val="000000">
                    <a:lumMod val="65000"/>
                    <a:lumOff val="35000"/>
                  </a:srgbClr>
                </a:solidFill>
                <a:latin typeface="Cambria" panose="02040503050406030204" pitchFamily="18" charset="0"/>
              </a:rPr>
              <a:t>primarily because we hope you will show it to your students…!</a:t>
            </a:r>
            <a:endParaRPr lang="en-US" dirty="0">
              <a:solidFill>
                <a:srgbClr val="000000">
                  <a:lumMod val="65000"/>
                  <a:lumOff val="35000"/>
                </a:srgbClr>
              </a:solidFill>
              <a:latin typeface="Cambria" panose="02040503050406030204" pitchFamily="18" charset="0"/>
            </a:endParaRPr>
          </a:p>
        </p:txBody>
      </p:sp>
      <p:sp>
        <p:nvSpPr>
          <p:cNvPr id="3" name="TextBox 2"/>
          <p:cNvSpPr txBox="1"/>
          <p:nvPr/>
        </p:nvSpPr>
        <p:spPr>
          <a:xfrm>
            <a:off x="2819399" y="1091514"/>
            <a:ext cx="1981201" cy="461665"/>
          </a:xfrm>
          <a:prstGeom prst="rect">
            <a:avLst/>
          </a:prstGeom>
          <a:solidFill>
            <a:schemeClr val="bg1">
              <a:lumMod val="95000"/>
            </a:schemeClr>
          </a:solidFill>
          <a:ln w="28575">
            <a:noFill/>
          </a:ln>
        </p:spPr>
        <p:txBody>
          <a:bodyPr wrap="square" rtlCol="0">
            <a:spAutoFit/>
          </a:bodyPr>
          <a:lstStyle/>
          <a:p>
            <a:pPr algn="ctr"/>
            <a:r>
              <a:rPr lang="en-US" sz="2400" b="1" dirty="0" smtClean="0">
                <a:latin typeface="Cambria" panose="02040503050406030204" pitchFamily="18" charset="0"/>
              </a:rPr>
              <a:t>Returners</a:t>
            </a:r>
            <a:endParaRPr lang="en-US" sz="2400" b="1" dirty="0">
              <a:latin typeface="Cambria" panose="02040503050406030204" pitchFamily="18" charset="0"/>
            </a:endParaRPr>
          </a:p>
        </p:txBody>
      </p:sp>
      <p:sp>
        <p:nvSpPr>
          <p:cNvPr id="6" name="TextBox 5"/>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rgbClr val="FFFFFF"/>
                </a:solidFill>
                <a:latin typeface="Cambria" panose="02040503050406030204" pitchFamily="18" charset="0"/>
              </a:rPr>
              <a:t>Newcomers</a:t>
            </a:r>
            <a:endParaRPr lang="en-US" sz="2400" b="1" dirty="0">
              <a:solidFill>
                <a:srgbClr val="FFFFFF"/>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13" name="TextBox 12"/>
          <p:cNvSpPr txBox="1"/>
          <p:nvPr/>
        </p:nvSpPr>
        <p:spPr>
          <a:xfrm>
            <a:off x="2353962" y="19913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5" name="TextBox 14"/>
          <p:cNvSpPr txBox="1"/>
          <p:nvPr/>
        </p:nvSpPr>
        <p:spPr>
          <a:xfrm>
            <a:off x="3848100" y="2099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6" name="TextBox 15"/>
          <p:cNvSpPr txBox="1"/>
          <p:nvPr/>
        </p:nvSpPr>
        <p:spPr>
          <a:xfrm>
            <a:off x="2342673" y="3041248"/>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7" name="TextBox 16"/>
          <p:cNvSpPr txBox="1"/>
          <p:nvPr/>
        </p:nvSpPr>
        <p:spPr>
          <a:xfrm>
            <a:off x="3733800" y="29057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18" name="TextBox 17"/>
          <p:cNvSpPr txBox="1"/>
          <p:nvPr/>
        </p:nvSpPr>
        <p:spPr>
          <a:xfrm>
            <a:off x="3848100" y="3927158"/>
            <a:ext cx="1379838" cy="523220"/>
          </a:xfrm>
          <a:prstGeom prst="rect">
            <a:avLst/>
          </a:prstGeom>
          <a:noFill/>
        </p:spPr>
        <p:txBody>
          <a:bodyPr wrap="square" rtlCol="0">
            <a:spAutoFit/>
          </a:bodyPr>
          <a:lstStyle/>
          <a:p>
            <a:pPr algn="ctr"/>
            <a:r>
              <a:rPr lang="en-US" b="1" dirty="0">
                <a:latin typeface="Calibri" panose="020F0502020204030204" pitchFamily="34" charset="0"/>
              </a:rPr>
              <a:t>Python </a:t>
            </a:r>
            <a:r>
              <a:rPr lang="en-US" b="1" dirty="0" smtClean="0">
                <a:latin typeface="Calibri" panose="020F0502020204030204" pitchFamily="34" charset="0"/>
              </a:rPr>
              <a:t>programming</a:t>
            </a:r>
            <a:endParaRPr lang="en-US" b="1" dirty="0">
              <a:latin typeface="Calibri" panose="020F0502020204030204" pitchFamily="34" charset="0"/>
            </a:endParaRPr>
          </a:p>
        </p:txBody>
      </p:sp>
      <p:sp>
        <p:nvSpPr>
          <p:cNvPr id="19" name="TextBox 18"/>
          <p:cNvSpPr txBox="1"/>
          <p:nvPr/>
        </p:nvSpPr>
        <p:spPr>
          <a:xfrm>
            <a:off x="2248242" y="3927158"/>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rgbClr val="FFFFFF"/>
                </a:solidFill>
                <a:latin typeface="Calibri" panose="020F0502020204030204" pitchFamily="34" charset="0"/>
              </a:rPr>
              <a:t>MyCS</a:t>
            </a:r>
            <a:endParaRPr lang="en-US" sz="4200" b="1" dirty="0">
              <a:solidFill>
                <a:srgbClr val="FFFFFF"/>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chemeClr val="bg1">
              <a:lumMod val="85000"/>
            </a:schemeClr>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5" name="TextBox 24"/>
          <p:cNvSpPr txBox="1"/>
          <p:nvPr/>
        </p:nvSpPr>
        <p:spPr>
          <a:xfrm>
            <a:off x="2656704" y="6097488"/>
            <a:ext cx="2296296" cy="307777"/>
          </a:xfrm>
          <a:prstGeom prst="rect">
            <a:avLst/>
          </a:prstGeom>
          <a:solidFill>
            <a:schemeClr val="bg1"/>
          </a:solidFill>
        </p:spPr>
        <p:txBody>
          <a:bodyPr wrap="square" rtlCol="0">
            <a:spAutoFit/>
          </a:bodyPr>
          <a:lstStyle/>
          <a:p>
            <a:pPr algn="ctr"/>
            <a:r>
              <a:rPr lang="en-US" b="1" dirty="0" smtClean="0">
                <a:solidFill>
                  <a:srgbClr val="CC3300"/>
                </a:solidFill>
                <a:latin typeface="Calibri" panose="020F0502020204030204" pitchFamily="34" charset="0"/>
              </a:rPr>
              <a:t>No workshop on Friday.</a:t>
            </a:r>
            <a:endParaRPr lang="en-US" b="1" dirty="0">
              <a:solidFill>
                <a:srgbClr val="CC3300"/>
              </a:solidFill>
              <a:latin typeface="Calibri" panose="020F0502020204030204" pitchFamily="34" charset="0"/>
            </a:endParaRPr>
          </a:p>
        </p:txBody>
      </p:sp>
      <p:sp>
        <p:nvSpPr>
          <p:cNvPr id="24" name="Down Arrow 23"/>
          <p:cNvSpPr/>
          <p:nvPr/>
        </p:nvSpPr>
        <p:spPr>
          <a:xfrm>
            <a:off x="6960972" y="2542821"/>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ounded Rectangle 1"/>
          <p:cNvSpPr/>
          <p:nvPr/>
        </p:nvSpPr>
        <p:spPr>
          <a:xfrm>
            <a:off x="161906" y="2667000"/>
            <a:ext cx="8812761" cy="1058333"/>
          </a:xfrm>
          <a:prstGeom prst="roundRect">
            <a:avLst/>
          </a:prstGeom>
          <a:solidFill>
            <a:srgbClr val="0000F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39"/>
          <p:cNvSpPr txBox="1"/>
          <p:nvPr/>
        </p:nvSpPr>
        <p:spPr>
          <a:xfrm>
            <a:off x="6440119" y="146019"/>
            <a:ext cx="2559524" cy="622504"/>
          </a:xfrm>
          <a:prstGeom prst="rect">
            <a:avLst/>
          </a:prstGeom>
          <a:solidFill>
            <a:srgbClr val="CC99FF"/>
          </a:solidFill>
        </p:spPr>
        <p:txBody>
          <a:bodyPr lIns="91425" tIns="91425" rIns="91425" bIns="91425" anchor="ctr" anchorCtr="0">
            <a:noAutofit/>
          </a:bodyPr>
          <a:lstStyle/>
          <a:p>
            <a:pPr algn="ctr">
              <a:spcBef>
                <a:spcPts val="0"/>
              </a:spcBef>
              <a:buNone/>
            </a:pPr>
            <a:r>
              <a:rPr lang="en" sz="2400" b="1" dirty="0">
                <a:solidFill>
                  <a:schemeClr val="tx1"/>
                </a:solidFill>
                <a:latin typeface="Droid Serif"/>
                <a:ea typeface="Droid Serif"/>
                <a:cs typeface="Droid Serif"/>
                <a:sym typeface="Droid Serif"/>
              </a:rPr>
              <a:t>Welcome back!</a:t>
            </a:r>
          </a:p>
        </p:txBody>
      </p:sp>
      <p:sp>
        <p:nvSpPr>
          <p:cNvPr id="28" name="TextBox 27"/>
          <p:cNvSpPr txBox="1"/>
          <p:nvPr/>
        </p:nvSpPr>
        <p:spPr>
          <a:xfrm>
            <a:off x="3052461" y="195661"/>
            <a:ext cx="2819399" cy="523220"/>
          </a:xfrm>
          <a:prstGeom prst="rect">
            <a:avLst/>
          </a:prstGeom>
          <a:solidFill>
            <a:schemeClr val="bg1">
              <a:lumMod val="85000"/>
            </a:schemeClr>
          </a:solidFill>
        </p:spPr>
        <p:txBody>
          <a:bodyPr wrap="square" rtlCol="0">
            <a:spAutoFit/>
          </a:bodyPr>
          <a:lstStyle/>
          <a:p>
            <a:pPr algn="ctr"/>
            <a:r>
              <a:rPr lang="en-US" sz="2800" b="1" dirty="0" smtClean="0">
                <a:latin typeface="Cambria" panose="02040503050406030204" pitchFamily="18" charset="0"/>
              </a:rPr>
              <a:t>Glass sign-ups?</a:t>
            </a:r>
            <a:endParaRPr lang="en-US" sz="2800" b="1" dirty="0">
              <a:latin typeface="Cambria" panose="02040503050406030204" pitchFamily="18" charset="0"/>
            </a:endParaRPr>
          </a:p>
        </p:txBody>
      </p:sp>
    </p:spTree>
    <p:extLst>
      <p:ext uri="{BB962C8B-B14F-4D97-AF65-F5344CB8AC3E}">
        <p14:creationId xmlns:p14="http://schemas.microsoft.com/office/powerpoint/2010/main" val="1177604273"/>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25-15-21   19-15-12-22-5-</a:t>
            </a:r>
            <a:r>
              <a:rPr lang="de-DE" sz="2400" dirty="0" smtClean="0"/>
              <a:t>4</a:t>
            </a:r>
            <a:r>
              <a:rPr lang="en-US" sz="2400" dirty="0" smtClean="0"/>
              <a:t>    </a:t>
            </a:r>
            <a:r>
              <a:rPr lang="de-DE" sz="2400" dirty="0" smtClean="0"/>
              <a:t>20</a:t>
            </a:r>
            <a:r>
              <a:rPr lang="de-DE" sz="2400" dirty="0"/>
              <a:t>-8-5    6-9-18-19-</a:t>
            </a:r>
            <a:r>
              <a:rPr lang="de-DE" sz="2400" dirty="0" smtClean="0"/>
              <a:t>20</a:t>
            </a:r>
            <a:r>
              <a:rPr lang="en-US" sz="2400" dirty="0" smtClean="0"/>
              <a:t>   </a:t>
            </a:r>
            <a:r>
              <a:rPr lang="de-DE" sz="2400" dirty="0" smtClean="0"/>
              <a:t>15</a:t>
            </a:r>
            <a:r>
              <a:rPr lang="de-DE" sz="2400" dirty="0"/>
              <a:t>-14-5 </a:t>
            </a:r>
            <a:endParaRPr lang="en-US" sz="2400" dirty="0"/>
          </a:p>
        </p:txBody>
      </p:sp>
      <p:sp>
        <p:nvSpPr>
          <p:cNvPr id="4" name="Content Placeholder 3"/>
          <p:cNvSpPr>
            <a:spLocks noGrp="1"/>
          </p:cNvSpPr>
          <p:nvPr>
            <p:ph sz="half" idx="2"/>
          </p:nvPr>
        </p:nvSpPr>
        <p:spPr>
          <a:xfrm>
            <a:off x="457200" y="2174875"/>
            <a:ext cx="4040188" cy="3299493"/>
          </a:xfrm>
          <a:ln>
            <a:solidFill>
              <a:schemeClr val="tx1"/>
            </a:solidFill>
          </a:ln>
        </p:spPr>
        <p:txBody>
          <a:bodyPr/>
          <a:lstStyle/>
          <a:p>
            <a:pPr marL="0" indent="0">
              <a:buNone/>
            </a:pPr>
            <a:r>
              <a:rPr lang="en-US" dirty="0"/>
              <a:t>Every letter corresponds to a number. </a:t>
            </a:r>
          </a:p>
          <a:p>
            <a:endParaRPr lang="en-US" dirty="0"/>
          </a:p>
          <a:p>
            <a:pPr marL="0" indent="0">
              <a:buNone/>
            </a:pPr>
            <a:r>
              <a:rPr lang="de-DE" dirty="0"/>
              <a:t>A = 1, B = 2, C = 3, ...</a:t>
            </a:r>
            <a:r>
              <a:rPr lang="en-US" dirty="0" smtClean="0">
                <a:effectLst/>
              </a:rPr>
              <a:t> </a:t>
            </a:r>
          </a:p>
          <a:p>
            <a:pPr marL="0" indent="0">
              <a:buNone/>
            </a:pPr>
            <a:endParaRPr lang="en-US" dirty="0"/>
          </a:p>
          <a:p>
            <a:pPr marL="0" indent="0">
              <a:buNone/>
            </a:pPr>
            <a:r>
              <a:rPr lang="en-US" dirty="0" smtClean="0"/>
              <a:t>See the table below:</a:t>
            </a:r>
            <a:endParaRPr lang="en-US" dirty="0"/>
          </a:p>
        </p:txBody>
      </p:sp>
      <p:sp>
        <p:nvSpPr>
          <p:cNvPr id="6" name="Content Placeholder 5"/>
          <p:cNvSpPr>
            <a:spLocks noGrp="1"/>
          </p:cNvSpPr>
          <p:nvPr>
            <p:ph sz="quarter" idx="4"/>
          </p:nvPr>
        </p:nvSpPr>
        <p:spPr>
          <a:xfrm>
            <a:off x="4645025" y="2174875"/>
            <a:ext cx="4041775" cy="3299493"/>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162" y="5587994"/>
            <a:ext cx="7083534" cy="113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6837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Shape 1036"/>
          <p:cNvPicPr preferRelativeResize="0"/>
          <p:nvPr/>
        </p:nvPicPr>
        <p:blipFill>
          <a:blip r:embed="rId3"/>
          <a:stretch>
            <a:fillRect/>
          </a:stretch>
        </p:blipFill>
        <p:spPr>
          <a:xfrm>
            <a:off x="6020" y="0"/>
            <a:ext cx="9131958" cy="6649757"/>
          </a:xfrm>
          <a:prstGeom prst="rect">
            <a:avLst/>
          </a:prstGeom>
        </p:spPr>
      </p:pic>
    </p:spTree>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42" name="Shape 104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43" name="Shape 1043"/>
          <p:cNvPicPr preferRelativeResize="0"/>
          <p:nvPr/>
        </p:nvPicPr>
        <p:blipFill>
          <a:blip r:embed="rId3"/>
          <a:stretch>
            <a:fillRect/>
          </a:stretch>
        </p:blipFill>
        <p:spPr>
          <a:xfrm>
            <a:off x="0" y="180625"/>
            <a:ext cx="9144000" cy="6545800"/>
          </a:xfrm>
          <a:prstGeom prst="rect">
            <a:avLst/>
          </a:prstGeom>
        </p:spPr>
      </p:pic>
    </p:spTree>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Simple Stories</a:t>
            </a:r>
          </a:p>
        </p:txBody>
      </p:sp>
      <p:sp>
        <p:nvSpPr>
          <p:cNvPr id="1049" name="Shape 1049"/>
          <p:cNvSpPr txBox="1">
            <a:spLocks noGrp="1"/>
          </p:cNvSpPr>
          <p:nvPr>
            <p:ph type="body" idx="1"/>
          </p:nvPr>
        </p:nvSpPr>
        <p:spPr>
          <a:xfrm>
            <a:off x="571925" y="2314050"/>
            <a:ext cx="5476199" cy="3272400"/>
          </a:xfrm>
          <a:prstGeom prst="rect">
            <a:avLst/>
          </a:prstGeom>
        </p:spPr>
        <p:txBody>
          <a:bodyPr lIns="91425" tIns="91425" rIns="91425" bIns="91425" anchor="t" anchorCtr="0">
            <a:noAutofit/>
          </a:bodyPr>
          <a:lstStyle/>
          <a:p>
            <a:pPr>
              <a:spcBef>
                <a:spcPts val="0"/>
              </a:spcBef>
              <a:buNone/>
            </a:pPr>
            <a:r>
              <a:rPr lang="en"/>
              <a:t>Find or create a Scratch sprite with multiple costumes, and give it some dialogue that involves a costume change.</a:t>
            </a:r>
          </a:p>
        </p:txBody>
      </p:sp>
      <p:pic>
        <p:nvPicPr>
          <p:cNvPr id="1050" name="Shape 1050"/>
          <p:cNvPicPr preferRelativeResize="0"/>
          <p:nvPr/>
        </p:nvPicPr>
        <p:blipFill>
          <a:blip r:embed="rId3"/>
          <a:stretch>
            <a:fillRect/>
          </a:stretch>
        </p:blipFill>
        <p:spPr>
          <a:xfrm>
            <a:off x="5688425" y="-526975"/>
            <a:ext cx="3810000" cy="3810000"/>
          </a:xfrm>
          <a:prstGeom prst="rect">
            <a:avLst/>
          </a:prstGeom>
          <a:noFill/>
          <a:ln>
            <a:noFill/>
          </a:ln>
        </p:spPr>
      </p:pic>
      <p:sp>
        <p:nvSpPr>
          <p:cNvPr id="1051" name="Shape 1051"/>
          <p:cNvSpPr txBox="1"/>
          <p:nvPr/>
        </p:nvSpPr>
        <p:spPr>
          <a:xfrm>
            <a:off x="1020450" y="4477200"/>
            <a:ext cx="7103100" cy="457200"/>
          </a:xfrm>
          <a:prstGeom prst="rect">
            <a:avLst/>
          </a:prstGeom>
          <a:noFill/>
        </p:spPr>
        <p:txBody>
          <a:bodyPr lIns="91425" tIns="91425" rIns="91425" bIns="91425" anchor="t" anchorCtr="0">
            <a:noAutofit/>
          </a:bodyPr>
          <a:lstStyle/>
          <a:p>
            <a:pPr lvl="0" rtl="0">
              <a:spcBef>
                <a:spcPts val="0"/>
              </a:spcBef>
              <a:buNone/>
            </a:pPr>
            <a:r>
              <a:rPr lang="en" sz="3000" u="sng">
                <a:solidFill>
                  <a:schemeClr val="hlink"/>
                </a:solidFill>
                <a:hlinkClick r:id="rId4"/>
              </a:rPr>
              <a:t>"Who's on First" in Scratch</a:t>
            </a:r>
          </a:p>
          <a:p>
            <a:pPr lvl="0" rtl="0">
              <a:spcBef>
                <a:spcPts val="0"/>
              </a:spcBef>
              <a:buNone/>
            </a:pPr>
            <a:endParaRPr sz="3000"/>
          </a:p>
          <a:p>
            <a:pPr>
              <a:spcBef>
                <a:spcPts val="0"/>
              </a:spcBef>
              <a:buNone/>
            </a:pPr>
            <a:r>
              <a:rPr lang="en" sz="3000" u="sng">
                <a:solidFill>
                  <a:schemeClr val="hlink"/>
                </a:solidFill>
                <a:hlinkClick r:id="rId5"/>
              </a:rPr>
              <a:t>"Romeo and Juliet" in Scratch</a:t>
            </a:r>
          </a:p>
        </p:txBody>
      </p:sp>
    </p:spTree>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But I want to be creative!</a:t>
            </a:r>
          </a:p>
        </p:txBody>
      </p:sp>
      <p:sp>
        <p:nvSpPr>
          <p:cNvPr id="1057" name="Shape 1057"/>
          <p:cNvSpPr txBox="1">
            <a:spLocks noGrp="1"/>
          </p:cNvSpPr>
          <p:nvPr>
            <p:ph type="body" idx="1"/>
          </p:nvPr>
        </p:nvSpPr>
        <p:spPr>
          <a:xfrm>
            <a:off x="457200" y="1890300"/>
            <a:ext cx="8229600" cy="4967700"/>
          </a:xfrm>
          <a:prstGeom prst="rect">
            <a:avLst/>
          </a:prstGeom>
        </p:spPr>
        <p:txBody>
          <a:bodyPr lIns="91425" tIns="91425" rIns="91425" bIns="91425" anchor="t" anchorCtr="0">
            <a:noAutofit/>
          </a:bodyPr>
          <a:lstStyle/>
          <a:p>
            <a:pPr>
              <a:spcBef>
                <a:spcPts val="0"/>
              </a:spcBef>
              <a:buNone/>
            </a:pPr>
            <a:r>
              <a:rPr lang="en"/>
              <a:t>Costumes can be </a:t>
            </a:r>
            <a:r>
              <a:rPr lang="en" b="1"/>
              <a:t>drawn</a:t>
            </a:r>
            <a:r>
              <a:rPr lang="en"/>
              <a:t> in Scratch, or </a:t>
            </a:r>
            <a:r>
              <a:rPr lang="en" b="1"/>
              <a:t>imported</a:t>
            </a:r>
            <a:r>
              <a:rPr lang="en"/>
              <a:t> in.</a:t>
            </a:r>
          </a:p>
        </p:txBody>
      </p:sp>
      <p:pic>
        <p:nvPicPr>
          <p:cNvPr id="1058" name="Shape 1058"/>
          <p:cNvPicPr preferRelativeResize="0"/>
          <p:nvPr/>
        </p:nvPicPr>
        <p:blipFill>
          <a:blip r:embed="rId3"/>
          <a:stretch>
            <a:fillRect/>
          </a:stretch>
        </p:blipFill>
        <p:spPr>
          <a:xfrm>
            <a:off x="4876800" y="3048000"/>
            <a:ext cx="3810000" cy="3810000"/>
          </a:xfrm>
          <a:prstGeom prst="rect">
            <a:avLst/>
          </a:prstGeom>
          <a:noFill/>
          <a:ln>
            <a:noFill/>
          </a:ln>
        </p:spPr>
      </p:pic>
    </p:spTree>
  </p:cSld>
  <p:clrMapOvr>
    <a:masterClrMapping/>
  </p:clrMapOvr>
  <p:transition spd="slow">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Shape 106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Scratch storytelling</a:t>
            </a:r>
          </a:p>
        </p:txBody>
      </p:sp>
      <p:sp>
        <p:nvSpPr>
          <p:cNvPr id="1064" name="Shape 1064"/>
          <p:cNvSpPr txBox="1">
            <a:spLocks noGrp="1"/>
          </p:cNvSpPr>
          <p:nvPr>
            <p:ph type="body" idx="1"/>
          </p:nvPr>
        </p:nvSpPr>
        <p:spPr>
          <a:xfrm>
            <a:off x="334575" y="2101700"/>
            <a:ext cx="7549499" cy="39531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(1) Create a knock-knock joke in Scratch</a:t>
            </a:r>
          </a:p>
          <a:p>
            <a:pPr lvl="0" rtl="0">
              <a:spcBef>
                <a:spcPts val="0"/>
              </a:spcBef>
              <a:buNone/>
            </a:pPr>
            <a:r>
              <a:rPr lang="en">
                <a:latin typeface="Droid Serif"/>
                <a:ea typeface="Droid Serif"/>
                <a:cs typeface="Droid Serif"/>
                <a:sym typeface="Droid Serif"/>
              </a:rPr>
              <a:t>(2) Choose a new sprite - move it in a triangle, then a square.</a:t>
            </a:r>
          </a:p>
          <a:p>
            <a:pPr lvl="0" rtl="0">
              <a:spcBef>
                <a:spcPts val="0"/>
              </a:spcBef>
              <a:buNone/>
            </a:pPr>
            <a:r>
              <a:rPr lang="en">
                <a:latin typeface="Droid Serif"/>
                <a:ea typeface="Droid Serif"/>
                <a:cs typeface="Droid Serif"/>
                <a:sym typeface="Droid Serif"/>
              </a:rPr>
              <a:t>(3) Build a more elaborate, "staged play" that involves</a:t>
            </a:r>
          </a:p>
          <a:p>
            <a:pPr marL="914400" lvl="0" indent="-419100" rtl="0">
              <a:spcBef>
                <a:spcPts val="0"/>
              </a:spcBef>
              <a:buClr>
                <a:schemeClr val="dk1"/>
              </a:buClr>
              <a:buSzPct val="100000"/>
              <a:buFont typeface="Arial"/>
              <a:buChar char="●"/>
            </a:pPr>
            <a:r>
              <a:rPr lang="en">
                <a:latin typeface="Droid Serif"/>
                <a:ea typeface="Droid Serif"/>
                <a:cs typeface="Droid Serif"/>
                <a:sym typeface="Droid Serif"/>
              </a:rPr>
              <a:t>costume changes</a:t>
            </a:r>
          </a:p>
          <a:p>
            <a:pPr marL="914400" lvl="0" indent="-419100" rtl="0">
              <a:spcBef>
                <a:spcPts val="0"/>
              </a:spcBef>
              <a:buClr>
                <a:schemeClr val="dk1"/>
              </a:buClr>
              <a:buSzPct val="100000"/>
              <a:buFont typeface="Arial"/>
              <a:buChar char="●"/>
            </a:pPr>
            <a:r>
              <a:rPr lang="en">
                <a:latin typeface="Droid Serif"/>
                <a:ea typeface="Droid Serif"/>
                <a:cs typeface="Droid Serif"/>
                <a:sym typeface="Droid Serif"/>
              </a:rPr>
              <a:t>show and hide</a:t>
            </a:r>
          </a:p>
          <a:p>
            <a:pPr marL="914400" lvl="0" indent="-419100" rtl="0">
              <a:spcBef>
                <a:spcPts val="0"/>
              </a:spcBef>
              <a:buClr>
                <a:schemeClr val="dk1"/>
              </a:buClr>
              <a:buSzPct val="100000"/>
              <a:buFont typeface="Arial"/>
              <a:buChar char="●"/>
            </a:pPr>
            <a:r>
              <a:rPr lang="en">
                <a:latin typeface="Droid Serif"/>
                <a:ea typeface="Droid Serif"/>
                <a:cs typeface="Droid Serif"/>
                <a:sym typeface="Droid Serif"/>
              </a:rPr>
              <a:t>movement of the sprites</a:t>
            </a:r>
          </a:p>
        </p:txBody>
      </p:sp>
      <p:pic>
        <p:nvPicPr>
          <p:cNvPr id="1065" name="Shape 1065"/>
          <p:cNvPicPr preferRelativeResize="0"/>
          <p:nvPr/>
        </p:nvPicPr>
        <p:blipFill>
          <a:blip r:embed="rId3"/>
          <a:stretch>
            <a:fillRect/>
          </a:stretch>
        </p:blipFill>
        <p:spPr>
          <a:xfrm>
            <a:off x="5688425" y="-526975"/>
            <a:ext cx="3810000" cy="3810000"/>
          </a:xfrm>
          <a:prstGeom prst="rect">
            <a:avLst/>
          </a:prstGeom>
          <a:noFill/>
          <a:ln>
            <a:noFill/>
          </a:ln>
        </p:spPr>
      </p:pic>
    </p:spTree>
  </p:cSld>
  <p:clrMapOvr>
    <a:masterClrMapping/>
  </p:clrMapOvr>
  <p:transition spd="slow">
    <p:cu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r>
              <a:rPr lang="en"/>
              <a:t>Scratch: Music</a:t>
            </a:r>
          </a:p>
        </p:txBody>
      </p:sp>
      <p:sp>
        <p:nvSpPr>
          <p:cNvPr id="1071" name="Shape 107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t>Day 2, Session 4</a:t>
            </a:r>
          </a:p>
        </p:txBody>
      </p:sp>
    </p:spTree>
  </p:cSld>
  <p:clrMapOvr>
    <a:masterClrMapping/>
  </p:clrMapOvr>
  <p:transition spd="slow">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Shape 1076"/>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77" name="Shape 1077"/>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78" name="Shape 1078"/>
          <p:cNvPicPr preferRelativeResize="0"/>
          <p:nvPr/>
        </p:nvPicPr>
        <p:blipFill>
          <a:blip r:embed="rId3"/>
          <a:stretch>
            <a:fillRect/>
          </a:stretch>
        </p:blipFill>
        <p:spPr>
          <a:xfrm>
            <a:off x="25400" y="895350"/>
            <a:ext cx="9093198" cy="5067300"/>
          </a:xfrm>
          <a:prstGeom prst="rect">
            <a:avLst/>
          </a:prstGeom>
        </p:spPr>
      </p:pic>
    </p:spTree>
  </p:cSld>
  <p:clrMapOvr>
    <a:masterClrMapping/>
  </p:clrMapOvr>
  <p:transition spd="slow">
    <p:cu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84" name="Shape 1084"/>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85" name="Shape 1085"/>
          <p:cNvPicPr preferRelativeResize="0"/>
          <p:nvPr/>
        </p:nvPicPr>
        <p:blipFill>
          <a:blip r:embed="rId3"/>
          <a:stretch>
            <a:fillRect/>
          </a:stretch>
        </p:blipFill>
        <p:spPr>
          <a:xfrm>
            <a:off x="31750" y="800100"/>
            <a:ext cx="9080500" cy="5257800"/>
          </a:xfrm>
          <a:prstGeom prst="rect">
            <a:avLst/>
          </a:prstGeom>
        </p:spPr>
      </p:pic>
    </p:spTree>
  </p:cSld>
  <p:clrMapOvr>
    <a:masterClrMapping/>
  </p:clrMapOvr>
  <p:transition spd="slow">
    <p:cu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91" name="Shape 109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92" name="Shape 1092"/>
          <p:cNvPicPr preferRelativeResize="0"/>
          <p:nvPr/>
        </p:nvPicPr>
        <p:blipFill>
          <a:blip r:embed="rId3"/>
          <a:stretch>
            <a:fillRect/>
          </a:stretch>
        </p:blipFill>
        <p:spPr>
          <a:xfrm>
            <a:off x="19050" y="869950"/>
            <a:ext cx="9105900" cy="5118100"/>
          </a:xfrm>
          <a:prstGeom prst="rect">
            <a:avLst/>
          </a:prstGeom>
        </p:spPr>
      </p:pic>
    </p:spTree>
  </p:cSld>
  <p:clrMapOvr>
    <a:masterClrMapping/>
  </p:clrMapOvr>
  <p:transition spd="slow">
    <p:cu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Shape 1097"/>
          <p:cNvPicPr preferRelativeResize="0"/>
          <p:nvPr/>
        </p:nvPicPr>
        <p:blipFill>
          <a:blip r:embed="rId3"/>
          <a:stretch>
            <a:fillRect/>
          </a:stretch>
        </p:blipFill>
        <p:spPr>
          <a:xfrm>
            <a:off x="5304293" y="-404988"/>
            <a:ext cx="3839700" cy="3810000"/>
          </a:xfrm>
          <a:prstGeom prst="rect">
            <a:avLst/>
          </a:prstGeom>
        </p:spPr>
      </p:pic>
      <p:sp>
        <p:nvSpPr>
          <p:cNvPr id="1098" name="Shape 1098"/>
          <p:cNvSpPr txBox="1"/>
          <p:nvPr/>
        </p:nvSpPr>
        <p:spPr>
          <a:xfrm>
            <a:off x="501750" y="405000"/>
            <a:ext cx="8025599" cy="3000000"/>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r>
              <a:rPr lang="en" sz="3600" b="1"/>
              <a:t>Make a song!</a:t>
            </a:r>
          </a:p>
          <a:p>
            <a:pPr lvl="0" rtl="0">
              <a:lnSpc>
                <a:spcPct val="115000"/>
              </a:lnSpc>
              <a:spcBef>
                <a:spcPts val="0"/>
              </a:spcBef>
              <a:buNone/>
            </a:pPr>
            <a:endParaRPr sz="3600" b="1"/>
          </a:p>
          <a:p>
            <a:pPr lvl="0" rtl="0">
              <a:spcBef>
                <a:spcPts val="600"/>
              </a:spcBef>
              <a:buNone/>
            </a:pPr>
            <a:r>
              <a:rPr lang="en" sz="3000"/>
              <a:t>Use notes, drums, and rests to create a short song.</a:t>
            </a:r>
          </a:p>
          <a:p>
            <a:pPr lvl="0" rtl="0">
              <a:lnSpc>
                <a:spcPct val="115000"/>
              </a:lnSpc>
              <a:spcBef>
                <a:spcPts val="0"/>
              </a:spcBef>
              <a:buNone/>
            </a:pPr>
            <a:endParaRPr sz="3000"/>
          </a:p>
          <a:p>
            <a:pPr lvl="0" rtl="0">
              <a:spcBef>
                <a:spcPts val="600"/>
              </a:spcBef>
              <a:buNone/>
            </a:pPr>
            <a:r>
              <a:rPr lang="en" sz="3000"/>
              <a:t>When you are done, make sure to save your program </a:t>
            </a:r>
            <a:r>
              <a:rPr lang="en" sz="3000" i="1"/>
              <a:t>-- saving to the desktop is OK</a:t>
            </a:r>
          </a:p>
          <a:p>
            <a:pPr lvl="0" rtl="0">
              <a:lnSpc>
                <a:spcPct val="115000"/>
              </a:lnSpc>
              <a:spcBef>
                <a:spcPts val="0"/>
              </a:spcBef>
              <a:buNone/>
            </a:pPr>
            <a:endParaRPr sz="3000" i="1"/>
          </a:p>
          <a:p>
            <a:pPr lvl="0" rtl="0">
              <a:spcBef>
                <a:spcPts val="600"/>
              </a:spcBef>
              <a:buNone/>
            </a:pPr>
            <a:r>
              <a:rPr lang="en" sz="3000"/>
              <a:t>Then, have the other partner make a second song -- and play both songs for a nearby group!</a:t>
            </a:r>
          </a:p>
          <a:p>
            <a:pPr lvl="0" rtl="0">
              <a:lnSpc>
                <a:spcPct val="115000"/>
              </a:lnSpc>
              <a:spcBef>
                <a:spcPts val="0"/>
              </a:spcBef>
              <a:buNone/>
            </a:pPr>
            <a:endParaRPr sz="3000"/>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KVTU    LFFQ    TXJNNJOH </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Every letter is shifted by </a:t>
            </a:r>
            <a:r>
              <a:rPr lang="it-IT" dirty="0" err="1" smtClean="0"/>
              <a:t>one</a:t>
            </a:r>
            <a:r>
              <a:rPr lang="it-IT" dirty="0"/>
              <a:t>. </a:t>
            </a:r>
            <a:endParaRPr lang="en-US" dirty="0"/>
          </a:p>
          <a:p>
            <a:pPr marL="0" indent="0">
              <a:buNone/>
            </a:pPr>
            <a:r>
              <a:rPr lang="de-DE" dirty="0"/>
              <a:t> </a:t>
            </a:r>
            <a:endParaRPr lang="en-US" dirty="0"/>
          </a:p>
          <a:p>
            <a:r>
              <a:rPr lang="de-DE" dirty="0"/>
              <a:t>A = </a:t>
            </a:r>
            <a:r>
              <a:rPr lang="de-DE" dirty="0" smtClean="0"/>
              <a:t>B </a:t>
            </a:r>
          </a:p>
          <a:p>
            <a:r>
              <a:rPr lang="de-DE" dirty="0" smtClean="0"/>
              <a:t>B </a:t>
            </a:r>
            <a:r>
              <a:rPr lang="de-DE" dirty="0"/>
              <a:t>= </a:t>
            </a:r>
            <a:r>
              <a:rPr lang="de-DE" dirty="0" smtClean="0"/>
              <a:t>C </a:t>
            </a:r>
          </a:p>
          <a:p>
            <a:r>
              <a:rPr lang="de-DE" dirty="0" smtClean="0"/>
              <a:t>C </a:t>
            </a:r>
            <a:r>
              <a:rPr lang="de-DE" dirty="0"/>
              <a:t>= </a:t>
            </a:r>
            <a:r>
              <a:rPr lang="de-DE" dirty="0" smtClean="0"/>
              <a:t>D, </a:t>
            </a:r>
            <a:r>
              <a:rPr lang="de-DE" dirty="0"/>
              <a:t>...</a:t>
            </a:r>
            <a:r>
              <a:rPr lang="en-US" dirty="0" smtClean="0">
                <a:effectLst/>
              </a:rPr>
              <a:t> </a:t>
            </a:r>
            <a:endParaRPr lang="en-US" dirty="0"/>
          </a:p>
        </p:txBody>
      </p:sp>
      <p:sp>
        <p:nvSpPr>
          <p:cNvPr id="6" name="Content Placeholder 5"/>
          <p:cNvSpPr>
            <a:spLocks noGrp="1"/>
          </p:cNvSpPr>
          <p:nvPr>
            <p:ph sz="quarter" idx="4"/>
          </p:nvPr>
        </p:nvSpPr>
        <p:spPr>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Tree>
    <p:extLst>
      <p:ext uri="{BB962C8B-B14F-4D97-AF65-F5344CB8AC3E}">
        <p14:creationId xmlns:p14="http://schemas.microsoft.com/office/powerpoint/2010/main" val="38650713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Shape 110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t>Polyphonic Music</a:t>
            </a:r>
          </a:p>
        </p:txBody>
      </p:sp>
      <p:sp>
        <p:nvSpPr>
          <p:cNvPr id="1104" name="Shape 110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You can use multiple start tabs to create polyphonic music.</a:t>
            </a:r>
          </a:p>
          <a:p>
            <a:pPr lvl="0" rtl="0">
              <a:spcBef>
                <a:spcPts val="0"/>
              </a:spcBef>
              <a:buNone/>
            </a:pPr>
            <a:endParaRPr/>
          </a:p>
          <a:p>
            <a:pPr lvl="0" rtl="0">
              <a:spcBef>
                <a:spcPts val="0"/>
              </a:spcBef>
              <a:buNone/>
            </a:pPr>
            <a:r>
              <a:rPr lang="en"/>
              <a:t>Broadcasting is also effective in starting other parts of music.</a:t>
            </a:r>
          </a:p>
          <a:p>
            <a:pPr lvl="0" rtl="0">
              <a:spcBef>
                <a:spcPts val="0"/>
              </a:spcBef>
              <a:buNone/>
            </a:pPr>
            <a:endParaRPr/>
          </a:p>
          <a:p>
            <a:pPr lvl="0" rtl="0">
              <a:spcBef>
                <a:spcPts val="0"/>
              </a:spcBef>
              <a:buNone/>
            </a:pPr>
            <a:r>
              <a:rPr lang="en"/>
              <a:t>WARNING: Using too many start tabs can cause the parts to become offset.  </a:t>
            </a:r>
          </a:p>
        </p:txBody>
      </p:sp>
    </p:spTree>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rtl="0">
              <a:spcBef>
                <a:spcPts val="0"/>
              </a:spcBef>
              <a:buNone/>
            </a:pPr>
            <a:r>
              <a:rPr lang="en">
                <a:solidFill>
                  <a:srgbClr val="000000"/>
                </a:solidFill>
                <a:latin typeface="Droid Serif"/>
                <a:ea typeface="Droid Serif"/>
                <a:cs typeface="Droid Serif"/>
                <a:sym typeface="Droid Serif"/>
              </a:rPr>
              <a:t>Scratch: </a:t>
            </a:r>
            <a:r>
              <a:rPr lang="en" i="1">
                <a:solidFill>
                  <a:srgbClr val="000000"/>
                </a:solidFill>
                <a:latin typeface="Droid Serif"/>
                <a:ea typeface="Droid Serif"/>
                <a:cs typeface="Droid Serif"/>
                <a:sym typeface="Droid Serif"/>
              </a:rPr>
              <a:t>thoughts?</a:t>
            </a:r>
          </a:p>
        </p:txBody>
      </p:sp>
      <p:sp>
        <p:nvSpPr>
          <p:cNvPr id="1110" name="Shape 1110"/>
          <p:cNvSpPr txBox="1">
            <a:spLocks noGrp="1"/>
          </p:cNvSpPr>
          <p:nvPr>
            <p:ph type="body" idx="1"/>
          </p:nvPr>
        </p:nvSpPr>
        <p:spPr>
          <a:xfrm>
            <a:off x="457200" y="1435075"/>
            <a:ext cx="8229600" cy="1017900"/>
          </a:xfrm>
          <a:prstGeom prst="rect">
            <a:avLst/>
          </a:prstGeom>
        </p:spPr>
        <p:txBody>
          <a:bodyPr lIns="91425" tIns="91425" rIns="91425" bIns="91425" anchor="t" anchorCtr="0">
            <a:noAutofit/>
          </a:bodyPr>
          <a:lstStyle/>
          <a:p>
            <a:pPr lvl="0" algn="ctr" rtl="0">
              <a:spcBef>
                <a:spcPts val="0"/>
              </a:spcBef>
              <a:buNone/>
            </a:pPr>
            <a:r>
              <a:rPr lang="en" sz="2400">
                <a:solidFill>
                  <a:srgbClr val="0000FF"/>
                </a:solidFill>
                <a:latin typeface="Georgia"/>
                <a:ea typeface="Georgia"/>
                <a:cs typeface="Georgia"/>
                <a:sym typeface="Georgia"/>
              </a:rPr>
              <a:t>Could Scratch work as a medium for any other classes -- in the same spirit as ________ staging?</a:t>
            </a:r>
          </a:p>
          <a:p>
            <a:pPr lvl="0" rtl="0">
              <a:lnSpc>
                <a:spcPct val="115000"/>
              </a:lnSpc>
              <a:spcBef>
                <a:spcPts val="0"/>
              </a:spcBef>
              <a:buNone/>
            </a:pPr>
            <a:endParaRPr sz="2400">
              <a:solidFill>
                <a:srgbClr val="B7B7B7"/>
              </a:solidFill>
              <a:latin typeface="Georgia"/>
              <a:ea typeface="Georgia"/>
              <a:cs typeface="Georgia"/>
              <a:sym typeface="Georgia"/>
            </a:endParaRPr>
          </a:p>
          <a:p>
            <a:pPr lvl="0" rtl="0">
              <a:spcBef>
                <a:spcPts val="0"/>
              </a:spcBef>
              <a:buNone/>
            </a:pPr>
            <a:endParaRPr/>
          </a:p>
        </p:txBody>
      </p:sp>
      <p:pic>
        <p:nvPicPr>
          <p:cNvPr id="1111" name="Shape 1111"/>
          <p:cNvPicPr preferRelativeResize="0"/>
          <p:nvPr/>
        </p:nvPicPr>
        <p:blipFill>
          <a:blip r:embed="rId3"/>
          <a:stretch>
            <a:fillRect/>
          </a:stretch>
        </p:blipFill>
        <p:spPr>
          <a:xfrm>
            <a:off x="236775" y="5064350"/>
            <a:ext cx="5691725" cy="1570975"/>
          </a:xfrm>
          <a:prstGeom prst="rect">
            <a:avLst/>
          </a:prstGeom>
        </p:spPr>
      </p:pic>
      <p:sp>
        <p:nvSpPr>
          <p:cNvPr id="1112" name="Shape 1112"/>
          <p:cNvSpPr txBox="1"/>
          <p:nvPr/>
        </p:nvSpPr>
        <p:spPr>
          <a:xfrm>
            <a:off x="6244500" y="4520325"/>
            <a:ext cx="2442300" cy="2114999"/>
          </a:xfrm>
          <a:prstGeom prst="rect">
            <a:avLst/>
          </a:prstGeom>
          <a:solidFill>
            <a:srgbClr val="EFEFEF"/>
          </a:solidFill>
        </p:spPr>
        <p:txBody>
          <a:bodyPr lIns="91425" tIns="91425" rIns="91425" bIns="91425" anchor="ctr" anchorCtr="0">
            <a:noAutofit/>
          </a:bodyPr>
          <a:lstStyle/>
          <a:p>
            <a:pPr lvl="0" algn="ctr" rtl="0">
              <a:spcBef>
                <a:spcPts val="600"/>
              </a:spcBef>
              <a:buNone/>
            </a:pPr>
            <a:r>
              <a:rPr lang="en" sz="2400">
                <a:solidFill>
                  <a:srgbClr val="666666"/>
                </a:solidFill>
                <a:latin typeface="Georgia"/>
                <a:ea typeface="Georgia"/>
                <a:cs typeface="Georgia"/>
                <a:sym typeface="Georgia"/>
              </a:rPr>
              <a:t>It's increasingly popular in colleges' CS1 courses... !</a:t>
            </a:r>
          </a:p>
        </p:txBody>
      </p:sp>
    </p:spTree>
  </p:cSld>
  <p:clrMapOvr>
    <a:masterClrMapping/>
  </p:clrMapOvr>
  <p:transition spd="slow">
    <p:cu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Shape 1117"/>
          <p:cNvPicPr preferRelativeResize="0"/>
          <p:nvPr/>
        </p:nvPicPr>
        <p:blipFill>
          <a:blip r:embed="rId3"/>
          <a:stretch>
            <a:fillRect/>
          </a:stretch>
        </p:blipFill>
        <p:spPr>
          <a:xfrm>
            <a:off x="0" y="25400"/>
            <a:ext cx="9143998" cy="6807198"/>
          </a:xfrm>
          <a:prstGeom prst="rect">
            <a:avLst/>
          </a:prstGeom>
          <a:noFill/>
          <a:ln>
            <a:noFill/>
          </a:ln>
        </p:spPr>
      </p:pic>
      <p:sp>
        <p:nvSpPr>
          <p:cNvPr id="1118" name="Shape 1118"/>
          <p:cNvSpPr/>
          <p:nvPr/>
        </p:nvSpPr>
        <p:spPr>
          <a:xfrm>
            <a:off x="223625" y="223625"/>
            <a:ext cx="5056500" cy="64479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p>
        </p:txBody>
      </p:sp>
      <p:sp>
        <p:nvSpPr>
          <p:cNvPr id="1119" name="Shape 1119"/>
          <p:cNvSpPr txBox="1"/>
          <p:nvPr/>
        </p:nvSpPr>
        <p:spPr>
          <a:xfrm rot="-52691" flipH="1">
            <a:off x="473691" y="5201325"/>
            <a:ext cx="2799028" cy="503155"/>
          </a:xfrm>
          <a:prstGeom prst="rect">
            <a:avLst/>
          </a:prstGeom>
        </p:spPr>
        <p:txBody>
          <a:bodyPr lIns="91425" tIns="91425" rIns="91425" bIns="91425" anchor="t" anchorCtr="0">
            <a:noAutofit/>
          </a:bodyPr>
          <a:lstStyle/>
          <a:p>
            <a:pPr lvl="0" algn="ctr" rtl="0">
              <a:spcBef>
                <a:spcPts val="0"/>
              </a:spcBef>
              <a:buNone/>
            </a:pPr>
            <a:r>
              <a:rPr lang="en" sz="2100">
                <a:solidFill>
                  <a:srgbClr val="FF0000"/>
                </a:solidFill>
              </a:rPr>
              <a:t>Tomorrow's plan</a:t>
            </a:r>
          </a:p>
        </p:txBody>
      </p:sp>
      <p:sp>
        <p:nvSpPr>
          <p:cNvPr id="1120" name="Shape 1120"/>
          <p:cNvSpPr/>
          <p:nvPr/>
        </p:nvSpPr>
        <p:spPr>
          <a:xfrm>
            <a:off x="5715000" y="2459925"/>
            <a:ext cx="74700" cy="1031099"/>
          </a:xfrm>
          <a:prstGeom prst="leftBracket">
            <a:avLst>
              <a:gd name="adj" fmla="val 8333"/>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1" name="Shape 1121"/>
          <p:cNvSpPr/>
          <p:nvPr/>
        </p:nvSpPr>
        <p:spPr>
          <a:xfrm>
            <a:off x="5727425" y="3606250"/>
            <a:ext cx="62400" cy="1341600"/>
          </a:xfrm>
          <a:prstGeom prst="leftBracket">
            <a:avLst>
              <a:gd name="adj" fmla="val 8333"/>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2" name="Shape 1122"/>
          <p:cNvSpPr txBox="1"/>
          <p:nvPr/>
        </p:nvSpPr>
        <p:spPr>
          <a:xfrm>
            <a:off x="2799322" y="4073200"/>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3</a:t>
            </a:r>
          </a:p>
        </p:txBody>
      </p:sp>
      <p:sp>
        <p:nvSpPr>
          <p:cNvPr id="1123" name="Shape 1123"/>
          <p:cNvSpPr/>
          <p:nvPr/>
        </p:nvSpPr>
        <p:spPr>
          <a:xfrm>
            <a:off x="5727428" y="5038325"/>
            <a:ext cx="62400" cy="1304399"/>
          </a:xfrm>
          <a:prstGeom prst="leftBracket">
            <a:avLst>
              <a:gd name="adj" fmla="val 8333"/>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4" name="Shape 1124"/>
          <p:cNvSpPr txBox="1"/>
          <p:nvPr/>
        </p:nvSpPr>
        <p:spPr>
          <a:xfrm>
            <a:off x="2799322" y="5486675"/>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4</a:t>
            </a:r>
          </a:p>
        </p:txBody>
      </p:sp>
      <p:sp>
        <p:nvSpPr>
          <p:cNvPr id="1125" name="Shape 1125"/>
          <p:cNvSpPr txBox="1"/>
          <p:nvPr/>
        </p:nvSpPr>
        <p:spPr>
          <a:xfrm>
            <a:off x="2651400" y="6424899"/>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5</a:t>
            </a:r>
          </a:p>
        </p:txBody>
      </p:sp>
      <p:cxnSp>
        <p:nvCxnSpPr>
          <p:cNvPr id="1126" name="Shape 1126"/>
          <p:cNvCxnSpPr>
            <a:endCxn id="1125" idx="3"/>
          </p:cNvCxnSpPr>
          <p:nvPr/>
        </p:nvCxnSpPr>
        <p:spPr>
          <a:xfrm flipH="1">
            <a:off x="5450699" y="6621849"/>
            <a:ext cx="438299" cy="6900"/>
          </a:xfrm>
          <a:prstGeom prst="straightConnector1">
            <a:avLst/>
          </a:prstGeom>
          <a:noFill/>
          <a:ln w="19050" cap="flat">
            <a:solidFill>
              <a:srgbClr val="CC0000"/>
            </a:solidFill>
            <a:prstDash val="solid"/>
            <a:round/>
            <a:headEnd type="none" w="lg" len="lg"/>
            <a:tailEnd type="none" w="lg" len="lg"/>
          </a:ln>
        </p:spPr>
      </p:cxnSp>
      <p:sp>
        <p:nvSpPr>
          <p:cNvPr id="1127" name="Shape 1127"/>
          <p:cNvSpPr txBox="1"/>
          <p:nvPr/>
        </p:nvSpPr>
        <p:spPr>
          <a:xfrm>
            <a:off x="2799322" y="1400025"/>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1</a:t>
            </a:r>
          </a:p>
        </p:txBody>
      </p:sp>
      <p:sp>
        <p:nvSpPr>
          <p:cNvPr id="1128" name="Shape 1128"/>
          <p:cNvSpPr/>
          <p:nvPr/>
        </p:nvSpPr>
        <p:spPr>
          <a:xfrm>
            <a:off x="5726481" y="1010987"/>
            <a:ext cx="74700" cy="1329900"/>
          </a:xfrm>
          <a:prstGeom prst="leftBracket">
            <a:avLst>
              <a:gd name="adj" fmla="val 8333"/>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9" name="Shape 1129"/>
          <p:cNvSpPr txBox="1"/>
          <p:nvPr/>
        </p:nvSpPr>
        <p:spPr>
          <a:xfrm rot="-1286577">
            <a:off x="467631" y="815567"/>
            <a:ext cx="3472886" cy="1238315"/>
          </a:xfrm>
          <a:prstGeom prst="rect">
            <a:avLst/>
          </a:prstGeom>
        </p:spPr>
        <p:txBody>
          <a:bodyPr lIns="91425" tIns="91425" rIns="91425" bIns="91425" anchor="t" anchorCtr="0">
            <a:noAutofit/>
          </a:bodyPr>
          <a:lstStyle/>
          <a:p>
            <a:pPr lvl="0" algn="ctr" rtl="0">
              <a:spcBef>
                <a:spcPts val="0"/>
              </a:spcBef>
              <a:buNone/>
            </a:pPr>
            <a:r>
              <a:rPr lang="en" sz="3200">
                <a:solidFill>
                  <a:srgbClr val="0000FF"/>
                </a:solidFill>
                <a:latin typeface="Georgia"/>
                <a:ea typeface="Georgia"/>
                <a:cs typeface="Georgia"/>
                <a:sym typeface="Georgia"/>
              </a:rPr>
              <a:t>Thanks &amp; see you tomorrow!</a:t>
            </a:r>
          </a:p>
        </p:txBody>
      </p:sp>
      <p:pic>
        <p:nvPicPr>
          <p:cNvPr id="1130" name="Shape 1130"/>
          <p:cNvPicPr preferRelativeResize="0"/>
          <p:nvPr/>
        </p:nvPicPr>
        <p:blipFill>
          <a:blip r:embed="rId4"/>
          <a:stretch>
            <a:fillRect/>
          </a:stretch>
        </p:blipFill>
        <p:spPr>
          <a:xfrm>
            <a:off x="3700175" y="0"/>
            <a:ext cx="5443824" cy="6857999"/>
          </a:xfrm>
          <a:prstGeom prst="rect">
            <a:avLst/>
          </a:prstGeom>
        </p:spPr>
      </p:pic>
      <p:sp>
        <p:nvSpPr>
          <p:cNvPr id="1131" name="Shape 1131"/>
          <p:cNvSpPr/>
          <p:nvPr/>
        </p:nvSpPr>
        <p:spPr>
          <a:xfrm>
            <a:off x="3276300" y="5324200"/>
            <a:ext cx="438299" cy="257399"/>
          </a:xfrm>
          <a:prstGeom prst="rightArrow">
            <a:avLst>
              <a:gd name="adj1" fmla="val 50000"/>
              <a:gd name="adj2" fmla="val 50000"/>
            </a:avLst>
          </a:prstGeom>
          <a:solidFill>
            <a:srgbClr val="FF0000"/>
          </a:solidFill>
          <a:ln w="19050" cap="flat">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0000"/>
              </a:solidFill>
            </a:endParaRPr>
          </a:p>
        </p:txBody>
      </p:sp>
    </p:spTree>
  </p:cSld>
  <p:clrMapOvr>
    <a:masterClrMapping/>
  </p:clrMapOvr>
  <p:transition spd="slow">
    <p:cut/>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1137" name="Shape 1137"/>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1138" name="Shape 1138"/>
          <p:cNvPicPr preferRelativeResize="0"/>
          <p:nvPr/>
        </p:nvPicPr>
        <p:blipFill>
          <a:blip r:embed="rId3"/>
          <a:stretch>
            <a:fillRect/>
          </a:stretch>
        </p:blipFill>
        <p:spPr>
          <a:xfrm>
            <a:off x="476250" y="698500"/>
            <a:ext cx="8191500" cy="5460999"/>
          </a:xfrm>
          <a:prstGeom prst="rect">
            <a:avLst/>
          </a:prstGeom>
        </p:spPr>
      </p:pic>
    </p:spTree>
  </p:cSld>
  <p:clrMapOvr>
    <a:masterClrMapping/>
  </p:clrMapOvr>
  <p:transition spd="slow">
    <p:cut/>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Shape 1143"/>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1144" name="Shape 1144"/>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1145" name="Shape 1145"/>
          <p:cNvPicPr preferRelativeResize="0"/>
          <p:nvPr/>
        </p:nvPicPr>
        <p:blipFill>
          <a:blip r:embed="rId3"/>
          <a:stretch>
            <a:fillRect/>
          </a:stretch>
        </p:blipFill>
        <p:spPr>
          <a:xfrm>
            <a:off x="0" y="466050"/>
            <a:ext cx="9143999" cy="5889324"/>
          </a:xfrm>
          <a:prstGeom prst="rect">
            <a:avLst/>
          </a:prstGeom>
        </p:spPr>
      </p:pic>
    </p:spTree>
  </p:cSld>
  <p:clrMapOvr>
    <a:masterClrMapping/>
  </p:clrMapOvr>
  <p:transition spd="slow">
    <p:cut/>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Shape 1150"/>
          <p:cNvSpPr txBox="1"/>
          <p:nvPr/>
        </p:nvSpPr>
        <p:spPr>
          <a:xfrm>
            <a:off x="597350" y="2010300"/>
            <a:ext cx="8111999" cy="4493399"/>
          </a:xfrm>
          <a:prstGeom prst="rect">
            <a:avLst/>
          </a:prstGeom>
        </p:spPr>
        <p:txBody>
          <a:bodyPr lIns="91425" tIns="91425" rIns="91425" bIns="91425" anchor="ctr" anchorCtr="0">
            <a:noAutofit/>
          </a:bodyPr>
          <a:lstStyle/>
          <a:p>
            <a:pPr lvl="0" rtl="0">
              <a:spcBef>
                <a:spcPts val="600"/>
              </a:spcBef>
              <a:buNone/>
            </a:pPr>
            <a:r>
              <a:rPr lang="en" sz="3000"/>
              <a:t>Use repeats, tempo, and volume to make improvements to your songs or create a new one...</a:t>
            </a:r>
          </a:p>
          <a:p>
            <a:pPr lvl="0" rtl="0">
              <a:lnSpc>
                <a:spcPct val="115000"/>
              </a:lnSpc>
              <a:spcBef>
                <a:spcPts val="0"/>
              </a:spcBef>
              <a:buNone/>
            </a:pPr>
            <a:endParaRPr sz="3000"/>
          </a:p>
          <a:p>
            <a:pPr lvl="0" rtl="0">
              <a:spcBef>
                <a:spcPts val="600"/>
              </a:spcBef>
              <a:buNone/>
            </a:pPr>
            <a:r>
              <a:rPr lang="en" sz="3000"/>
              <a:t>... either way, explore all of the tools!  </a:t>
            </a:r>
          </a:p>
          <a:p>
            <a:pPr lvl="0" rtl="0">
              <a:lnSpc>
                <a:spcPct val="115000"/>
              </a:lnSpc>
              <a:spcBef>
                <a:spcPts val="0"/>
              </a:spcBef>
              <a:buNone/>
            </a:pPr>
            <a:endParaRPr sz="3000"/>
          </a:p>
        </p:txBody>
      </p:sp>
      <p:pic>
        <p:nvPicPr>
          <p:cNvPr id="1151" name="Shape 1151"/>
          <p:cNvPicPr preferRelativeResize="0"/>
          <p:nvPr/>
        </p:nvPicPr>
        <p:blipFill>
          <a:blip r:embed="rId3"/>
          <a:stretch>
            <a:fillRect/>
          </a:stretch>
        </p:blipFill>
        <p:spPr>
          <a:xfrm>
            <a:off x="5334000" y="0"/>
            <a:ext cx="3810000" cy="3810000"/>
          </a:xfrm>
          <a:prstGeom prst="rect">
            <a:avLst/>
          </a:prstGeom>
        </p:spPr>
      </p:pic>
      <p:sp>
        <p:nvSpPr>
          <p:cNvPr id="1152" name="Shape 1152"/>
          <p:cNvSpPr txBox="1"/>
          <p:nvPr/>
        </p:nvSpPr>
        <p:spPr>
          <a:xfrm>
            <a:off x="304800" y="304800"/>
            <a:ext cx="8404500" cy="3000000"/>
          </a:xfrm>
          <a:prstGeom prst="rect">
            <a:avLst/>
          </a:prstGeom>
        </p:spPr>
        <p:txBody>
          <a:bodyPr lIns="91425" tIns="91425" rIns="91425" bIns="91425" anchor="ctr" anchorCtr="0">
            <a:noAutofit/>
          </a:bodyPr>
          <a:lstStyle/>
          <a:p>
            <a:pPr lvl="0" rtl="0">
              <a:spcBef>
                <a:spcPts val="0"/>
              </a:spcBef>
              <a:buNone/>
            </a:pPr>
            <a:r>
              <a:rPr lang="en" sz="3600" b="1"/>
              <a:t>Song Improvements</a:t>
            </a:r>
          </a:p>
          <a:p>
            <a:pPr lvl="0" rtl="0">
              <a:lnSpc>
                <a:spcPct val="115000"/>
              </a:lnSpc>
              <a:spcBef>
                <a:spcPts val="0"/>
              </a:spcBef>
              <a:buNone/>
            </a:pPr>
            <a:endParaRPr sz="3600" b="1"/>
          </a:p>
        </p:txBody>
      </p:sp>
    </p:spTree>
  </p:cSld>
  <p:clrMapOvr>
    <a:masterClrMapping/>
  </p:clrMapOvr>
  <p:transition spd="slow">
    <p:cut/>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Shape 115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58" name="Shape 1158"/>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59" name="Shape 1159"/>
          <p:cNvPicPr preferRelativeResize="0"/>
          <p:nvPr/>
        </p:nvPicPr>
        <p:blipFill>
          <a:blip r:embed="rId3"/>
          <a:stretch>
            <a:fillRect/>
          </a:stretch>
        </p:blipFill>
        <p:spPr>
          <a:xfrm>
            <a:off x="198350" y="977900"/>
            <a:ext cx="9105900" cy="4902199"/>
          </a:xfrm>
          <a:prstGeom prst="rect">
            <a:avLst/>
          </a:prstGeom>
        </p:spPr>
      </p:pic>
    </p:spTree>
  </p:cSld>
  <p:clrMapOvr>
    <a:masterClrMapping/>
  </p:clrMapOvr>
  <p:transition spd="slow">
    <p:cu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65" name="Shape 1165"/>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66" name="Shape 1166"/>
          <p:cNvPicPr preferRelativeResize="0"/>
          <p:nvPr/>
        </p:nvPicPr>
        <p:blipFill>
          <a:blip r:embed="rId3"/>
          <a:stretch>
            <a:fillRect/>
          </a:stretch>
        </p:blipFill>
        <p:spPr>
          <a:xfrm>
            <a:off x="38100" y="1200150"/>
            <a:ext cx="9105900" cy="4457700"/>
          </a:xfrm>
          <a:prstGeom prst="rect">
            <a:avLst/>
          </a:prstGeom>
        </p:spPr>
      </p:pic>
    </p:spTree>
  </p:cSld>
  <p:clrMapOvr>
    <a:masterClrMapping/>
  </p:clrMapOvr>
  <p:transition spd="slow">
    <p:cut/>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72" name="Shape 117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73" name="Shape 1173"/>
          <p:cNvPicPr preferRelativeResize="0"/>
          <p:nvPr/>
        </p:nvPicPr>
        <p:blipFill>
          <a:blip r:embed="rId3"/>
          <a:stretch>
            <a:fillRect/>
          </a:stretch>
        </p:blipFill>
        <p:spPr>
          <a:xfrm>
            <a:off x="0" y="1358900"/>
            <a:ext cx="9093199" cy="4140199"/>
          </a:xfrm>
          <a:prstGeom prst="rect">
            <a:avLst/>
          </a:prstGeom>
        </p:spPr>
      </p:pic>
    </p:spTree>
  </p:cSld>
  <p:clrMapOvr>
    <a:masterClrMapping/>
  </p:clrMapOvr>
  <p:transition spd="slow">
    <p:cut/>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Shape 1178"/>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79" name="Shape 1179"/>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80" name="Shape 1180"/>
          <p:cNvPicPr preferRelativeResize="0"/>
          <p:nvPr/>
        </p:nvPicPr>
        <p:blipFill>
          <a:blip r:embed="rId3"/>
          <a:stretch>
            <a:fillRect/>
          </a:stretch>
        </p:blipFill>
        <p:spPr>
          <a:xfrm>
            <a:off x="19050" y="1484950"/>
            <a:ext cx="9105900" cy="3695700"/>
          </a:xfrm>
          <a:prstGeom prst="rect">
            <a:avLst/>
          </a:prstGeom>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REVELC    SI </a:t>
            </a:r>
            <a:r>
              <a:rPr lang="de-DE" sz="2400" dirty="0" smtClean="0"/>
              <a:t>  SECNETNES    </a:t>
            </a:r>
            <a:r>
              <a:rPr lang="de-DE" sz="2400" dirty="0"/>
              <a:t>GNISREVER </a:t>
            </a:r>
            <a:endParaRPr lang="en-US" sz="2400" dirty="0"/>
          </a:p>
        </p:txBody>
      </p:sp>
      <p:sp>
        <p:nvSpPr>
          <p:cNvPr id="4" name="Content Placeholder 3"/>
          <p:cNvSpPr>
            <a:spLocks noGrp="1"/>
          </p:cNvSpPr>
          <p:nvPr>
            <p:ph sz="half" idx="2"/>
          </p:nvPr>
        </p:nvSpPr>
        <p:spPr>
          <a:solidFill>
            <a:srgbClr val="FFCC99"/>
          </a:solidFill>
          <a:ln>
            <a:solidFill>
              <a:schemeClr val="tx1"/>
            </a:solidFill>
          </a:ln>
        </p:spPr>
        <p:txBody>
          <a:bodyPr/>
          <a:lstStyle/>
          <a:p>
            <a:pPr marL="0" indent="0">
              <a:buNone/>
            </a:pPr>
            <a:r>
              <a:rPr lang="en-US" dirty="0" smtClean="0"/>
              <a:t>(Use this space to work it out)</a:t>
            </a:r>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88962930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86" name="Shape 1186"/>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87" name="Shape 1187"/>
          <p:cNvPicPr preferRelativeResize="0"/>
          <p:nvPr/>
        </p:nvPicPr>
        <p:blipFill>
          <a:blip r:embed="rId3"/>
          <a:stretch>
            <a:fillRect/>
          </a:stretch>
        </p:blipFill>
        <p:spPr>
          <a:xfrm>
            <a:off x="0" y="1092200"/>
            <a:ext cx="9093199" cy="4673600"/>
          </a:xfrm>
          <a:prstGeom prst="rect">
            <a:avLst/>
          </a:prstGeom>
        </p:spPr>
      </p:pic>
    </p:spTree>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93" name="Shape 1193"/>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94" name="Shape 1194"/>
          <p:cNvPicPr preferRelativeResize="0"/>
          <p:nvPr/>
        </p:nvPicPr>
        <p:blipFill>
          <a:blip r:embed="rId3"/>
          <a:stretch>
            <a:fillRect/>
          </a:stretch>
        </p:blipFill>
        <p:spPr>
          <a:xfrm>
            <a:off x="25400" y="330200"/>
            <a:ext cx="9093199" cy="6197600"/>
          </a:xfrm>
          <a:prstGeom prst="rect">
            <a:avLst/>
          </a:prstGeom>
        </p:spPr>
      </p:pic>
    </p:spTree>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200" name="Shape 1200"/>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201" name="Shape 1201"/>
          <p:cNvPicPr preferRelativeResize="0"/>
          <p:nvPr/>
        </p:nvPicPr>
        <p:blipFill>
          <a:blip r:embed="rId3"/>
          <a:stretch>
            <a:fillRect/>
          </a:stretch>
        </p:blipFill>
        <p:spPr>
          <a:xfrm>
            <a:off x="12700" y="596900"/>
            <a:ext cx="9118599" cy="5664200"/>
          </a:xfrm>
          <a:prstGeom prst="rect">
            <a:avLst/>
          </a:prstGeom>
        </p:spPr>
      </p:pic>
    </p:spTree>
  </p:cSld>
  <p:clrMapOvr>
    <a:masterClrMapping/>
  </p:clrMapOvr>
  <p:transition spd="slow">
    <p:cu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207" name="Shape 1207"/>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208" name="Shape 1208"/>
          <p:cNvPicPr preferRelativeResize="0"/>
          <p:nvPr/>
        </p:nvPicPr>
        <p:blipFill>
          <a:blip r:embed="rId3"/>
          <a:stretch>
            <a:fillRect/>
          </a:stretch>
        </p:blipFill>
        <p:spPr>
          <a:xfrm>
            <a:off x="25400" y="414225"/>
            <a:ext cx="9093199" cy="4940299"/>
          </a:xfrm>
          <a:prstGeom prst="rect">
            <a:avLst/>
          </a:prstGeom>
        </p:spPr>
      </p:pic>
      <p:pic>
        <p:nvPicPr>
          <p:cNvPr id="1209" name="Shape 1209"/>
          <p:cNvPicPr preferRelativeResize="0"/>
          <p:nvPr/>
        </p:nvPicPr>
        <p:blipFill>
          <a:blip r:embed="rId4"/>
          <a:stretch>
            <a:fillRect/>
          </a:stretch>
        </p:blipFill>
        <p:spPr>
          <a:xfrm>
            <a:off x="6599275" y="2728225"/>
            <a:ext cx="1858925" cy="593975"/>
          </a:xfrm>
          <a:prstGeom prst="rect">
            <a:avLst/>
          </a:prstGeom>
        </p:spPr>
      </p:pic>
      <p:pic>
        <p:nvPicPr>
          <p:cNvPr id="1210" name="Shape 1210"/>
          <p:cNvPicPr preferRelativeResize="0"/>
          <p:nvPr/>
        </p:nvPicPr>
        <p:blipFill>
          <a:blip r:embed="rId5"/>
          <a:stretch>
            <a:fillRect/>
          </a:stretch>
        </p:blipFill>
        <p:spPr>
          <a:xfrm>
            <a:off x="5627600" y="3786737"/>
            <a:ext cx="2830600" cy="551099"/>
          </a:xfrm>
          <a:prstGeom prst="rect">
            <a:avLst/>
          </a:prstGeom>
        </p:spPr>
      </p:pic>
      <p:pic>
        <p:nvPicPr>
          <p:cNvPr id="1211" name="Shape 1211"/>
          <p:cNvPicPr preferRelativeResize="0"/>
          <p:nvPr/>
        </p:nvPicPr>
        <p:blipFill>
          <a:blip r:embed="rId6"/>
          <a:stretch>
            <a:fillRect/>
          </a:stretch>
        </p:blipFill>
        <p:spPr>
          <a:xfrm>
            <a:off x="5970100" y="4802375"/>
            <a:ext cx="2488099" cy="467250"/>
          </a:xfrm>
          <a:prstGeom prst="rect">
            <a:avLst/>
          </a:prstGeom>
        </p:spPr>
      </p:pic>
    </p:spTree>
  </p:cSld>
  <p:clrMapOvr>
    <a:masterClrMapping/>
  </p:clrMapOvr>
  <p:transition spd="slow">
    <p:cu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txBox="1"/>
          <p:nvPr/>
        </p:nvSpPr>
        <p:spPr>
          <a:xfrm>
            <a:off x="205950" y="1401475"/>
            <a:ext cx="8732100" cy="3000000"/>
          </a:xfrm>
          <a:prstGeom prst="rect">
            <a:avLst/>
          </a:prstGeom>
        </p:spPr>
        <p:txBody>
          <a:bodyPr lIns="91425" tIns="91425" rIns="91425" bIns="91425" anchor="ctr" anchorCtr="0">
            <a:noAutofit/>
          </a:bodyPr>
          <a:lstStyle/>
          <a:p>
            <a:pPr lvl="0" rtl="0">
              <a:spcBef>
                <a:spcPts val="0"/>
              </a:spcBef>
              <a:buNone/>
            </a:pPr>
            <a:endParaRPr/>
          </a:p>
          <a:p>
            <a:pPr lvl="0" rtl="0">
              <a:spcBef>
                <a:spcPts val="600"/>
              </a:spcBef>
              <a:buNone/>
            </a:pPr>
            <a:r>
              <a:rPr lang="en" sz="3000"/>
              <a:t>Using "Keyboard" by MyCS_Student as a starting point, create a </a:t>
            </a:r>
            <a:r>
              <a:rPr lang="en" sz="3000" i="1"/>
              <a:t>keyboard.</a:t>
            </a:r>
          </a:p>
          <a:p>
            <a:pPr lvl="0" rtl="0">
              <a:lnSpc>
                <a:spcPct val="115000"/>
              </a:lnSpc>
              <a:spcBef>
                <a:spcPts val="0"/>
              </a:spcBef>
              <a:buNone/>
            </a:pPr>
            <a:endParaRPr sz="3000" i="1"/>
          </a:p>
          <a:p>
            <a:pPr lvl="0" rtl="0">
              <a:spcBef>
                <a:spcPts val="600"/>
              </a:spcBef>
              <a:buNone/>
            </a:pPr>
            <a:r>
              <a:rPr lang="en" sz="3000"/>
              <a:t>That is, make each key in a row of keys on your computer keyboard correspond to a note in a scale.    </a:t>
            </a:r>
            <a:r>
              <a:rPr lang="en" sz="1800" i="1">
                <a:solidFill>
                  <a:srgbClr val="5B0F00"/>
                </a:solidFill>
              </a:rPr>
              <a:t>Want more? Try different instruments!</a:t>
            </a:r>
          </a:p>
          <a:p>
            <a:pPr lvl="0" rtl="0">
              <a:lnSpc>
                <a:spcPct val="115000"/>
              </a:lnSpc>
              <a:spcBef>
                <a:spcPts val="0"/>
              </a:spcBef>
              <a:buNone/>
            </a:pPr>
            <a:endParaRPr sz="1800" i="1">
              <a:solidFill>
                <a:srgbClr val="5B0F00"/>
              </a:solidFill>
            </a:endParaRPr>
          </a:p>
        </p:txBody>
      </p:sp>
      <p:sp>
        <p:nvSpPr>
          <p:cNvPr id="1217" name="Shape 1217"/>
          <p:cNvSpPr txBox="1"/>
          <p:nvPr/>
        </p:nvSpPr>
        <p:spPr>
          <a:xfrm>
            <a:off x="130775" y="56737"/>
            <a:ext cx="5745599" cy="3000000"/>
          </a:xfrm>
          <a:prstGeom prst="rect">
            <a:avLst/>
          </a:prstGeom>
        </p:spPr>
        <p:txBody>
          <a:bodyPr lIns="91425" tIns="91425" rIns="91425" bIns="91425" anchor="ctr" anchorCtr="0">
            <a:noAutofit/>
          </a:bodyPr>
          <a:lstStyle/>
          <a:p>
            <a:pPr lvl="0" rtl="0">
              <a:spcBef>
                <a:spcPts val="0"/>
              </a:spcBef>
              <a:buNone/>
            </a:pPr>
            <a:r>
              <a:rPr lang="en" sz="3600" b="1"/>
              <a:t>Keyboard Challenge</a:t>
            </a:r>
          </a:p>
          <a:p>
            <a:pPr lvl="0" rtl="0">
              <a:lnSpc>
                <a:spcPct val="115000"/>
              </a:lnSpc>
              <a:spcBef>
                <a:spcPts val="0"/>
              </a:spcBef>
              <a:buNone/>
            </a:pPr>
            <a:endParaRPr sz="3600" b="1"/>
          </a:p>
        </p:txBody>
      </p:sp>
      <p:pic>
        <p:nvPicPr>
          <p:cNvPr id="1218" name="Shape 1218"/>
          <p:cNvPicPr preferRelativeResize="0"/>
          <p:nvPr/>
        </p:nvPicPr>
        <p:blipFill>
          <a:blip r:embed="rId3"/>
          <a:stretch>
            <a:fillRect/>
          </a:stretch>
        </p:blipFill>
        <p:spPr>
          <a:xfrm>
            <a:off x="5951550" y="-360950"/>
            <a:ext cx="3192449" cy="3113475"/>
          </a:xfrm>
          <a:prstGeom prst="rect">
            <a:avLst/>
          </a:prstGeom>
        </p:spPr>
      </p:pic>
      <p:pic>
        <p:nvPicPr>
          <p:cNvPr id="1219" name="Shape 1219"/>
          <p:cNvPicPr preferRelativeResize="0"/>
          <p:nvPr/>
        </p:nvPicPr>
        <p:blipFill>
          <a:blip r:embed="rId4"/>
          <a:stretch>
            <a:fillRect/>
          </a:stretch>
        </p:blipFill>
        <p:spPr>
          <a:xfrm>
            <a:off x="205950" y="4193675"/>
            <a:ext cx="8732100" cy="2097174"/>
          </a:xfrm>
          <a:prstGeom prst="rect">
            <a:avLst/>
          </a:prstGeom>
        </p:spPr>
      </p:pic>
    </p:spTree>
  </p:cSld>
  <p:clrMapOvr>
    <a:masterClrMapping/>
  </p:clrMapOvr>
  <p:transition spd="slow">
    <p:cut/>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Shape 1224"/>
          <p:cNvPicPr preferRelativeResize="0"/>
          <p:nvPr/>
        </p:nvPicPr>
        <p:blipFill>
          <a:blip r:embed="rId3"/>
          <a:stretch>
            <a:fillRect/>
          </a:stretch>
        </p:blipFill>
        <p:spPr>
          <a:xfrm>
            <a:off x="0" y="279400"/>
            <a:ext cx="9143999" cy="5616224"/>
          </a:xfrm>
          <a:prstGeom prst="rect">
            <a:avLst/>
          </a:prstGeom>
        </p:spPr>
      </p:pic>
    </p:spTree>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Shape 1229"/>
          <p:cNvPicPr preferRelativeResize="0"/>
          <p:nvPr/>
        </p:nvPicPr>
        <p:blipFill>
          <a:blip r:embed="rId3"/>
          <a:stretch>
            <a:fillRect/>
          </a:stretch>
        </p:blipFill>
        <p:spPr>
          <a:xfrm>
            <a:off x="0" y="674525"/>
            <a:ext cx="9143999" cy="4910674"/>
          </a:xfrm>
          <a:prstGeom prst="rect">
            <a:avLst/>
          </a:prstGeom>
        </p:spPr>
      </p:pic>
    </p:spTree>
  </p:cSld>
  <p:clrMapOvr>
    <a:masterClrMapping/>
  </p:clrMapOvr>
  <p:transition spd="slow">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1234" name="Shape 1234"/>
          <p:cNvPicPr preferRelativeResize="0"/>
          <p:nvPr/>
        </p:nvPicPr>
        <p:blipFill>
          <a:blip r:embed="rId3"/>
          <a:stretch>
            <a:fillRect/>
          </a:stretch>
        </p:blipFill>
        <p:spPr>
          <a:xfrm>
            <a:off x="0" y="0"/>
            <a:ext cx="9143999" cy="6691499"/>
          </a:xfrm>
          <a:prstGeom prst="rect">
            <a:avLst/>
          </a:prstGeom>
        </p:spPr>
      </p:pic>
    </p:spTree>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Shape 1239"/>
          <p:cNvPicPr preferRelativeResize="0"/>
          <p:nvPr/>
        </p:nvPicPr>
        <p:blipFill>
          <a:blip r:embed="rId3"/>
          <a:stretch>
            <a:fillRect/>
          </a:stretch>
        </p:blipFill>
        <p:spPr>
          <a:xfrm>
            <a:off x="5334000" y="0"/>
            <a:ext cx="3810000" cy="3810000"/>
          </a:xfrm>
          <a:prstGeom prst="rect">
            <a:avLst/>
          </a:prstGeom>
        </p:spPr>
      </p:pic>
      <p:sp>
        <p:nvSpPr>
          <p:cNvPr id="1240" name="Shape 1240"/>
          <p:cNvSpPr txBox="1"/>
          <p:nvPr/>
        </p:nvSpPr>
        <p:spPr>
          <a:xfrm>
            <a:off x="674500" y="2195675"/>
            <a:ext cx="7423800" cy="3000000"/>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r>
              <a:rPr lang="en" sz="3600" b="1"/>
              <a:t>Debugging Practice</a:t>
            </a:r>
          </a:p>
          <a:p>
            <a:pPr lvl="0" rtl="0">
              <a:lnSpc>
                <a:spcPct val="115000"/>
              </a:lnSpc>
              <a:spcBef>
                <a:spcPts val="0"/>
              </a:spcBef>
              <a:buNone/>
            </a:pPr>
            <a:endParaRPr sz="3600" b="1"/>
          </a:p>
          <a:p>
            <a:pPr lvl="0" rtl="0">
              <a:spcBef>
                <a:spcPts val="600"/>
              </a:spcBef>
              <a:buNone/>
            </a:pPr>
            <a:r>
              <a:rPr lang="en" sz="3000"/>
              <a:t>Use the worksheet to practice debugging.</a:t>
            </a:r>
          </a:p>
          <a:p>
            <a:pPr lvl="0" rtl="0">
              <a:lnSpc>
                <a:spcPct val="115000"/>
              </a:lnSpc>
              <a:spcBef>
                <a:spcPts val="0"/>
              </a:spcBef>
              <a:buNone/>
            </a:pPr>
            <a:endParaRPr sz="3000"/>
          </a:p>
        </p:txBody>
      </p:sp>
    </p:spTree>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p:nvPr/>
        </p:nvSpPr>
        <p:spPr>
          <a:xfrm>
            <a:off x="288525" y="177550"/>
            <a:ext cx="7235399" cy="991500"/>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Numeric encodings</a:t>
            </a:r>
          </a:p>
        </p:txBody>
      </p:sp>
      <p:sp>
        <p:nvSpPr>
          <p:cNvPr id="1246" name="Shape 1246"/>
          <p:cNvSpPr txBox="1"/>
          <p:nvPr/>
        </p:nvSpPr>
        <p:spPr>
          <a:xfrm>
            <a:off x="716175" y="2472150"/>
            <a:ext cx="7888499" cy="1207799"/>
          </a:xfrm>
          <a:prstGeom prst="rect">
            <a:avLst/>
          </a:prstGeom>
          <a:noFill/>
        </p:spPr>
        <p:txBody>
          <a:bodyPr lIns="91425" tIns="91425" rIns="91425" bIns="91425" anchor="t" anchorCtr="0">
            <a:noAutofit/>
          </a:bodyPr>
          <a:lstStyle/>
          <a:p>
            <a:pPr lvl="0" rtl="0">
              <a:spcBef>
                <a:spcPts val="600"/>
              </a:spcBef>
              <a:buClr>
                <a:srgbClr val="000000"/>
              </a:buClr>
              <a:buSzPct val="45833"/>
              <a:buFont typeface="Arial"/>
              <a:buNone/>
            </a:pPr>
            <a:r>
              <a:rPr lang="en" sz="2400">
                <a:latin typeface="Droid Serif"/>
                <a:ea typeface="Droid Serif"/>
                <a:cs typeface="Droid Serif"/>
                <a:sym typeface="Droid Serif"/>
              </a:rPr>
              <a:t>So, letters can be encoded as numbers...</a:t>
            </a:r>
          </a:p>
          <a:p>
            <a:pPr lvl="0" algn="r" rtl="0">
              <a:spcBef>
                <a:spcPts val="600"/>
              </a:spcBef>
              <a:buClr>
                <a:srgbClr val="000000"/>
              </a:buClr>
              <a:buSzPct val="45833"/>
              <a:buFont typeface="Arial"/>
              <a:buNone/>
            </a:pPr>
            <a:r>
              <a:rPr lang="en" sz="2400" b="1" i="1">
                <a:latin typeface="Droid Serif"/>
                <a:ea typeface="Droid Serif"/>
                <a:cs typeface="Droid Serif"/>
                <a:sym typeface="Droid Serif"/>
              </a:rPr>
              <a:t>Can </a:t>
            </a:r>
            <a:r>
              <a:rPr lang="en" sz="2400" b="1" i="1">
                <a:solidFill>
                  <a:srgbClr val="0000FF"/>
                </a:solidFill>
                <a:latin typeface="Droid Serif"/>
                <a:ea typeface="Droid Serif"/>
                <a:cs typeface="Droid Serif"/>
                <a:sym typeface="Droid Serif"/>
              </a:rPr>
              <a:t>all data</a:t>
            </a:r>
            <a:r>
              <a:rPr lang="en" sz="2400" b="1" i="1">
                <a:latin typeface="Droid Serif"/>
                <a:ea typeface="Droid Serif"/>
                <a:cs typeface="Droid Serif"/>
                <a:sym typeface="Droid Serif"/>
              </a:rPr>
              <a:t> be encoded as numbers?</a:t>
            </a:r>
          </a:p>
        </p:txBody>
      </p:sp>
      <p:pic>
        <p:nvPicPr>
          <p:cNvPr id="1247" name="Shape 1247"/>
          <p:cNvPicPr preferRelativeResize="0"/>
          <p:nvPr/>
        </p:nvPicPr>
        <p:blipFill>
          <a:blip r:embed="rId3"/>
          <a:stretch>
            <a:fillRect/>
          </a:stretch>
        </p:blipFill>
        <p:spPr>
          <a:xfrm>
            <a:off x="476250" y="1169048"/>
            <a:ext cx="8347974" cy="991500"/>
          </a:xfrm>
          <a:prstGeom prst="rect">
            <a:avLst/>
          </a:prstGeom>
          <a:noFill/>
          <a:ln>
            <a:noFill/>
          </a:ln>
        </p:spPr>
      </p:pic>
      <p:pic>
        <p:nvPicPr>
          <p:cNvPr id="1248" name="Shape 1248"/>
          <p:cNvPicPr preferRelativeResize="0"/>
          <p:nvPr/>
        </p:nvPicPr>
        <p:blipFill>
          <a:blip r:embed="rId4"/>
          <a:stretch>
            <a:fillRect/>
          </a:stretch>
        </p:blipFill>
        <p:spPr>
          <a:xfrm>
            <a:off x="1155200" y="3991550"/>
            <a:ext cx="2244024" cy="2654925"/>
          </a:xfrm>
          <a:prstGeom prst="rect">
            <a:avLst/>
          </a:prstGeom>
          <a:noFill/>
          <a:ln>
            <a:noFill/>
          </a:ln>
        </p:spPr>
      </p:pic>
      <p:sp>
        <p:nvSpPr>
          <p:cNvPr id="1249" name="Shape 1249"/>
          <p:cNvSpPr txBox="1"/>
          <p:nvPr/>
        </p:nvSpPr>
        <p:spPr>
          <a:xfrm>
            <a:off x="5338100" y="3700075"/>
            <a:ext cx="1638899" cy="5378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hlinkClick r:id="rId5"/>
              </a:rPr>
              <a:t>sounds</a:t>
            </a:r>
            <a:r>
              <a:rPr lang="en" sz="2400">
                <a:latin typeface="Droid Serif"/>
                <a:ea typeface="Droid Serif"/>
                <a:cs typeface="Droid Serif"/>
                <a:sym typeface="Droid Serif"/>
              </a:rPr>
              <a:t>?</a:t>
            </a:r>
          </a:p>
        </p:txBody>
      </p:sp>
      <p:sp>
        <p:nvSpPr>
          <p:cNvPr id="1250" name="Shape 1250"/>
          <p:cNvSpPr txBox="1"/>
          <p:nvPr/>
        </p:nvSpPr>
        <p:spPr>
          <a:xfrm>
            <a:off x="3518100" y="5949375"/>
            <a:ext cx="1638899" cy="5378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images?</a:t>
            </a:r>
          </a:p>
        </p:txBody>
      </p:sp>
      <p:sp>
        <p:nvSpPr>
          <p:cNvPr id="1251" name="Shape 1251"/>
          <p:cNvSpPr txBox="1"/>
          <p:nvPr/>
        </p:nvSpPr>
        <p:spPr>
          <a:xfrm>
            <a:off x="7120925" y="6212150"/>
            <a:ext cx="1884900" cy="537899"/>
          </a:xfrm>
          <a:prstGeom prst="rect">
            <a:avLst/>
          </a:prstGeom>
          <a:solidFill>
            <a:srgbClr val="C9DAF8"/>
          </a:solidFill>
        </p:spPr>
        <p:txBody>
          <a:bodyPr lIns="91425" tIns="91425" rIns="91425" bIns="91425" anchor="ctr" anchorCtr="0">
            <a:noAutofit/>
          </a:bodyPr>
          <a:lstStyle/>
          <a:p>
            <a:pPr lvl="0" rtl="0">
              <a:spcBef>
                <a:spcPts val="0"/>
              </a:spcBef>
              <a:buNone/>
            </a:pPr>
            <a:r>
              <a:rPr lang="en" sz="2400" i="1">
                <a:solidFill>
                  <a:schemeClr val="hlink"/>
                </a:solidFill>
                <a:latin typeface="Droid Serif"/>
                <a:ea typeface="Droid Serif"/>
                <a:cs typeface="Droid Serif"/>
                <a:sym typeface="Droid Serif"/>
                <a:hlinkClick r:id="rId6"/>
              </a:rPr>
              <a:t>everything?</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SENTENCE WIT MISSIN LETTER AR CONFUSIN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3"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4"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2569986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Shape 1256"/>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pSp>
        <p:nvGrpSpPr>
          <p:cNvPr id="1257" name="Shape 1257"/>
          <p:cNvGrpSpPr/>
          <p:nvPr/>
        </p:nvGrpSpPr>
        <p:grpSpPr>
          <a:xfrm>
            <a:off x="5967184" y="538141"/>
            <a:ext cx="2656169" cy="3472161"/>
            <a:chOff x="1447800" y="838200"/>
            <a:chExt cx="2133469" cy="2667200"/>
          </a:xfrm>
        </p:grpSpPr>
        <p:sp>
          <p:nvSpPr>
            <p:cNvPr id="1258" name="Shape 1258"/>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59" name="Shape 1259"/>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0" name="Shape 1260"/>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1" name="Shape 1261"/>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2" name="Shape 1262"/>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3" name="Shape 1263"/>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4" name="Shape 1264"/>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5" name="Shape 1265"/>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6" name="Shape 1266"/>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7" name="Shape 1267"/>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8" name="Shape 1268"/>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9" name="Shape 1269"/>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70" name="Shape 1270"/>
            <p:cNvCxnSpPr>
              <a:stCxn id="1271" idx="0"/>
              <a:endCxn id="1271"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272" name="Shape 1272"/>
            <p:cNvCxnSpPr>
              <a:stCxn id="1271" idx="0"/>
              <a:endCxn id="1271"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273" name="Shape 1273"/>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274" name="Shape 1274"/>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275" name="Shape 1275"/>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276" name="Shape 1276"/>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277" name="Shape 1277"/>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278" name="Shape 1278"/>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279" name="Shape 1279"/>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280" name="Shape 1280"/>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281" name="Shape 1281"/>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282" name="Shape 1282"/>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graphicFrame>
        <p:nvGraphicFramePr>
          <p:cNvPr id="1283" name="Shape 1283"/>
          <p:cNvGraphicFramePr/>
          <p:nvPr/>
        </p:nvGraphicFramePr>
        <p:xfrm>
          <a:off x="554700" y="3238219"/>
          <a:ext cx="2394250" cy="829818"/>
        </p:xfrm>
        <a:graphic>
          <a:graphicData uri="http://schemas.openxmlformats.org/drawingml/2006/table">
            <a:tbl>
              <a:tblPr>
                <a:noFill/>
                <a:tableStyleId>{3BF26197-7F04-4073-A954-AD44901D4253}</a:tableStyleId>
              </a:tblPr>
              <a:tblGrid>
                <a:gridCol w="1197125"/>
                <a:gridCol w="11971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red</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yellow</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84" name="Shape 1284"/>
          <p:cNvGraphicFramePr/>
          <p:nvPr/>
        </p:nvGraphicFramePr>
        <p:xfrm>
          <a:off x="554700" y="4453757"/>
          <a:ext cx="2997250" cy="829818"/>
        </p:xfrm>
        <a:graphic>
          <a:graphicData uri="http://schemas.openxmlformats.org/drawingml/2006/table">
            <a:tbl>
              <a:tblPr>
                <a:noFill/>
                <a:tableStyleId>{FC0C94E5-2F02-4AA6-A50E-F4B5456E643F}</a:tableStyleId>
              </a:tblPr>
              <a:tblGrid>
                <a:gridCol w="1498625"/>
                <a:gridCol w="14986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85" name="Shape 1285"/>
          <p:cNvGraphicFramePr/>
          <p:nvPr/>
        </p:nvGraphicFramePr>
        <p:xfrm>
          <a:off x="554700" y="5669269"/>
          <a:ext cx="2525650" cy="829818"/>
        </p:xfrm>
        <a:graphic>
          <a:graphicData uri="http://schemas.openxmlformats.org/drawingml/2006/table">
            <a:tbl>
              <a:tblPr>
                <a:noFill/>
                <a:tableStyleId>{CB3FFDAA-7285-4A13-A6E4-D2E1E30CFE5D}</a:tableStyleId>
              </a:tblPr>
              <a:tblGrid>
                <a:gridCol w="1262825"/>
                <a:gridCol w="12628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286" name="Shape 1286"/>
          <p:cNvSpPr txBox="1"/>
          <p:nvPr/>
        </p:nvSpPr>
        <p:spPr>
          <a:xfrm>
            <a:off x="6359050" y="4930762"/>
            <a:ext cx="1760100" cy="5523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2400" b="1">
                <a:solidFill>
                  <a:srgbClr val="CC0000"/>
                </a:solidFill>
                <a:latin typeface="Droid Serif"/>
                <a:ea typeface="Droid Serif"/>
                <a:cs typeface="Droid Serif"/>
                <a:sym typeface="Droid Serif"/>
              </a:rPr>
              <a:t>CODES</a:t>
            </a:r>
          </a:p>
        </p:txBody>
      </p:sp>
      <p:sp>
        <p:nvSpPr>
          <p:cNvPr id="1287" name="Shape 1287"/>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1288" name="Shape 1288"/>
          <p:cNvSpPr txBox="1">
            <a:spLocks noGrp="1"/>
          </p:cNvSpPr>
          <p:nvPr>
            <p:ph type="body" idx="2"/>
          </p:nvPr>
        </p:nvSpPr>
        <p:spPr>
          <a:xfrm>
            <a:off x="554700" y="1954300"/>
            <a:ext cx="4471199" cy="82290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solidFill>
                  <a:srgbClr val="000000"/>
                </a:solidFill>
                <a:latin typeface="Droid Serif"/>
                <a:ea typeface="Droid Serif"/>
                <a:cs typeface="Droid Serif"/>
                <a:sym typeface="Droid Serif"/>
              </a:rPr>
              <a:t>What  </a:t>
            </a:r>
            <a:r>
              <a:rPr lang="en" sz="1800" b="1" i="1">
                <a:solidFill>
                  <a:srgbClr val="000000"/>
                </a:solidFill>
                <a:latin typeface="Droid Serif"/>
                <a:ea typeface="Droid Serif"/>
                <a:cs typeface="Droid Serif"/>
                <a:sym typeface="Droid Serif"/>
              </a:rPr>
              <a:t>characteristics </a:t>
            </a:r>
            <a:r>
              <a:rPr lang="en" sz="1800">
                <a:solidFill>
                  <a:srgbClr val="000000"/>
                </a:solidFill>
                <a:latin typeface="Droid Serif"/>
                <a:ea typeface="Droid Serif"/>
                <a:cs typeface="Droid Serif"/>
                <a:sym typeface="Droid Serif"/>
              </a:rPr>
              <a:t> of the blocks will we need to represent?</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1289" name="Shape 1289"/>
          <p:cNvSpPr txBox="1"/>
          <p:nvPr/>
        </p:nvSpPr>
        <p:spPr>
          <a:xfrm>
            <a:off x="3128100" y="3339312"/>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color</a:t>
            </a:r>
          </a:p>
        </p:txBody>
      </p:sp>
      <p:sp>
        <p:nvSpPr>
          <p:cNvPr id="1290" name="Shape 1290"/>
          <p:cNvSpPr txBox="1"/>
          <p:nvPr/>
        </p:nvSpPr>
        <p:spPr>
          <a:xfrm>
            <a:off x="3809100" y="4591937"/>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brick type</a:t>
            </a:r>
          </a:p>
        </p:txBody>
      </p:sp>
      <p:sp>
        <p:nvSpPr>
          <p:cNvPr id="1291" name="Shape 1291"/>
          <p:cNvSpPr txBox="1"/>
          <p:nvPr/>
        </p:nvSpPr>
        <p:spPr>
          <a:xfrm>
            <a:off x="3259200" y="5844550"/>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orientation</a:t>
            </a:r>
          </a:p>
        </p:txBody>
      </p:sp>
      <p:sp>
        <p:nvSpPr>
          <p:cNvPr id="1292" name="Shape 1292"/>
          <p:cNvSpPr txBox="1"/>
          <p:nvPr/>
        </p:nvSpPr>
        <p:spPr>
          <a:xfrm>
            <a:off x="6494575" y="6159575"/>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 coordinates!</a:t>
            </a:r>
          </a:p>
        </p:txBody>
      </p:sp>
    </p:spTree>
  </p:cSld>
  <p:clrMapOvr>
    <a:masterClrMapping/>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graphicFrame>
        <p:nvGraphicFramePr>
          <p:cNvPr id="1297" name="Shape 1297"/>
          <p:cNvGraphicFramePr/>
          <p:nvPr/>
        </p:nvGraphicFramePr>
        <p:xfrm>
          <a:off x="457200" y="5669257"/>
          <a:ext cx="2394250" cy="829818"/>
        </p:xfrm>
        <a:graphic>
          <a:graphicData uri="http://schemas.openxmlformats.org/drawingml/2006/table">
            <a:tbl>
              <a:tblPr>
                <a:noFill/>
                <a:tableStyleId>{97A18E59-1590-44F0-9223-079A9F2BFA0B}</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98" name="Shape 1298"/>
          <p:cNvGraphicFramePr/>
          <p:nvPr/>
        </p:nvGraphicFramePr>
        <p:xfrm>
          <a:off x="3200400" y="5669257"/>
          <a:ext cx="2997250" cy="829818"/>
        </p:xfrm>
        <a:graphic>
          <a:graphicData uri="http://schemas.openxmlformats.org/drawingml/2006/table">
            <a:tbl>
              <a:tblPr>
                <a:noFill/>
                <a:tableStyleId>{377DA47D-FA53-4393-BBCB-D75702BCD806}</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99" name="Shape 1299"/>
          <p:cNvGraphicFramePr/>
          <p:nvPr/>
        </p:nvGraphicFramePr>
        <p:xfrm>
          <a:off x="6400800" y="5654294"/>
          <a:ext cx="2525650" cy="829818"/>
        </p:xfrm>
        <a:graphic>
          <a:graphicData uri="http://schemas.openxmlformats.org/drawingml/2006/table">
            <a:tbl>
              <a:tblPr>
                <a:noFill/>
                <a:tableStyleId>{27B59373-024D-41D3-AC8E-96AEF5A820D4}</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300" name="Shape 1300"/>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301" name="Shape 1301"/>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1302" name="Shape 1302"/>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1303" name="Shape 1303"/>
          <p:cNvGrpSpPr/>
          <p:nvPr/>
        </p:nvGrpSpPr>
        <p:grpSpPr>
          <a:xfrm>
            <a:off x="6335547" y="90866"/>
            <a:ext cx="2656169" cy="3472161"/>
            <a:chOff x="1447800" y="838200"/>
            <a:chExt cx="2133469" cy="2667200"/>
          </a:xfrm>
        </p:grpSpPr>
        <p:sp>
          <p:nvSpPr>
            <p:cNvPr id="1304" name="Shape 1304"/>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5" name="Shape 1305"/>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6" name="Shape 1306"/>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7" name="Shape 1307"/>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8" name="Shape 1308"/>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9" name="Shape 1309"/>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0" name="Shape 1310"/>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1" name="Shape 1311"/>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2" name="Shape 1312"/>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3" name="Shape 1313"/>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4" name="Shape 1314"/>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5" name="Shape 1315"/>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16" name="Shape 1316"/>
            <p:cNvCxnSpPr>
              <a:stCxn id="1317" idx="0"/>
              <a:endCxn id="1317"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318" name="Shape 1318"/>
            <p:cNvCxnSpPr>
              <a:stCxn id="1317" idx="0"/>
              <a:endCxn id="1317"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319" name="Shape 1319"/>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320" name="Shape 1320"/>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321" name="Shape 1321"/>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22" name="Shape 1322"/>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23" name="Shape 1323"/>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24" name="Shape 1324"/>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25" name="Shape 1325"/>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326" name="Shape 1326"/>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327" name="Shape 1327"/>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328" name="Shape 1328"/>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329" name="Shape 1329"/>
          <p:cNvSpPr txBox="1">
            <a:spLocks noGrp="1"/>
          </p:cNvSpPr>
          <p:nvPr>
            <p:ph type="body" idx="2"/>
          </p:nvPr>
        </p:nvSpPr>
        <p:spPr>
          <a:xfrm>
            <a:off x="3428700" y="4842950"/>
            <a:ext cx="51963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We now have this legend (or codes):</a:t>
            </a: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p:txBody>
      </p:sp>
    </p:spTree>
  </p:cSld>
  <p:clrMapOvr>
    <a:masterClrMapping/>
  </p:clrMapOvr>
  <p:transition spd="slow">
    <p:cu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Shape 1334"/>
          <p:cNvSpPr txBox="1">
            <a:spLocks noGrp="1"/>
          </p:cNvSpPr>
          <p:nvPr>
            <p:ph type="body" idx="1"/>
          </p:nvPr>
        </p:nvSpPr>
        <p:spPr>
          <a:xfrm>
            <a:off x="294575" y="2885000"/>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Next, we place their information in a table: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1335" name="Shape 1335"/>
          <p:cNvGraphicFramePr/>
          <p:nvPr/>
        </p:nvGraphicFramePr>
        <p:xfrm>
          <a:off x="457200" y="5669257"/>
          <a:ext cx="2394250" cy="829818"/>
        </p:xfrm>
        <a:graphic>
          <a:graphicData uri="http://schemas.openxmlformats.org/drawingml/2006/table">
            <a:tbl>
              <a:tblPr>
                <a:noFill/>
                <a:tableStyleId>{1871305E-0BE5-4E01-9E63-D3ED2DC69E27}</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36" name="Shape 1336"/>
          <p:cNvGraphicFramePr/>
          <p:nvPr/>
        </p:nvGraphicFramePr>
        <p:xfrm>
          <a:off x="3200400" y="5669257"/>
          <a:ext cx="2997250" cy="829818"/>
        </p:xfrm>
        <a:graphic>
          <a:graphicData uri="http://schemas.openxmlformats.org/drawingml/2006/table">
            <a:tbl>
              <a:tblPr>
                <a:noFill/>
                <a:tableStyleId>{16975484-DBA2-413D-8CA8-F3ABC4335194}</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37" name="Shape 1337"/>
          <p:cNvGraphicFramePr/>
          <p:nvPr/>
        </p:nvGraphicFramePr>
        <p:xfrm>
          <a:off x="6400800" y="5654294"/>
          <a:ext cx="2525650" cy="829818"/>
        </p:xfrm>
        <a:graphic>
          <a:graphicData uri="http://schemas.openxmlformats.org/drawingml/2006/table">
            <a:tbl>
              <a:tblPr>
                <a:noFill/>
                <a:tableStyleId>{380DE010-F844-485D-8C4E-911372E7F470}</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38" name="Shape 1338"/>
          <p:cNvGraphicFramePr/>
          <p:nvPr/>
        </p:nvGraphicFramePr>
        <p:xfrm>
          <a:off x="986579" y="3563790"/>
          <a:ext cx="5348975" cy="1340100"/>
        </p:xfrm>
        <a:graphic>
          <a:graphicData uri="http://schemas.openxmlformats.org/drawingml/2006/table">
            <a:tbl>
              <a:tblPr>
                <a:noFill/>
                <a:tableStyleId>{59CE97CB-B97D-4921-83CC-F4910CE9E93C}</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339" name="Shape 1339"/>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340" name="Shape 1340"/>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1341" name="Shape 1341"/>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1342" name="Shape 1342"/>
          <p:cNvGrpSpPr/>
          <p:nvPr/>
        </p:nvGrpSpPr>
        <p:grpSpPr>
          <a:xfrm>
            <a:off x="6335547" y="90866"/>
            <a:ext cx="2656169" cy="3472161"/>
            <a:chOff x="1447800" y="838200"/>
            <a:chExt cx="2133469" cy="2667200"/>
          </a:xfrm>
        </p:grpSpPr>
        <p:sp>
          <p:nvSpPr>
            <p:cNvPr id="1343" name="Shape 1343"/>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4" name="Shape 1344"/>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5" name="Shape 1345"/>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6" name="Shape 1346"/>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7" name="Shape 1347"/>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8" name="Shape 1348"/>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9" name="Shape 1349"/>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0" name="Shape 1350"/>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1" name="Shape 1351"/>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2" name="Shape 1352"/>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3" name="Shape 1353"/>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4" name="Shape 1354"/>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55" name="Shape 1355"/>
            <p:cNvCxnSpPr>
              <a:stCxn id="1356" idx="0"/>
              <a:endCxn id="1356"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357" name="Shape 1357"/>
            <p:cNvCxnSpPr>
              <a:stCxn id="1356" idx="0"/>
              <a:endCxn id="1356"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358" name="Shape 1358"/>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359" name="Shape 1359"/>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360" name="Shape 1360"/>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61" name="Shape 1361"/>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62" name="Shape 1362"/>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63" name="Shape 1363"/>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64" name="Shape 1364"/>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365" name="Shape 1365"/>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366" name="Shape 1366"/>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367" name="Shape 1367"/>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368" name="Shape 1368"/>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369" name="Shape 1369"/>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370" name="Shape 1370"/>
          <p:cNvSpPr txBox="1"/>
          <p:nvPr/>
        </p:nvSpPr>
        <p:spPr>
          <a:xfrm>
            <a:off x="6488575" y="3951850"/>
            <a:ext cx="2394299" cy="7164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let's use lower-left coordinates!</a:t>
            </a:r>
          </a:p>
        </p:txBody>
      </p:sp>
    </p:spTree>
  </p:cSld>
  <p:clrMapOvr>
    <a:masterClrMapping/>
  </p:clrMapOvr>
  <p:transition spd="slow">
    <p:cut/>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Shape 1375"/>
          <p:cNvSpPr txBox="1">
            <a:spLocks noGrp="1"/>
          </p:cNvSpPr>
          <p:nvPr>
            <p:ph type="body" idx="1"/>
          </p:nvPr>
        </p:nvSpPr>
        <p:spPr>
          <a:xfrm>
            <a:off x="386350" y="1238787"/>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Finally, we use our codes (legend) for binary:</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1376" name="Shape 1376"/>
          <p:cNvGraphicFramePr/>
          <p:nvPr/>
        </p:nvGraphicFramePr>
        <p:xfrm>
          <a:off x="457200" y="5669257"/>
          <a:ext cx="2394250" cy="829818"/>
        </p:xfrm>
        <a:graphic>
          <a:graphicData uri="http://schemas.openxmlformats.org/drawingml/2006/table">
            <a:tbl>
              <a:tblPr>
                <a:noFill/>
                <a:tableStyleId>{7C91B1A5-DA48-4EE6-83B1-89CB129B9FC8}</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77" name="Shape 1377"/>
          <p:cNvGraphicFramePr/>
          <p:nvPr/>
        </p:nvGraphicFramePr>
        <p:xfrm>
          <a:off x="3200400" y="5669257"/>
          <a:ext cx="2997250" cy="829818"/>
        </p:xfrm>
        <a:graphic>
          <a:graphicData uri="http://schemas.openxmlformats.org/drawingml/2006/table">
            <a:tbl>
              <a:tblPr>
                <a:noFill/>
                <a:tableStyleId>{FC6BC556-4225-4270-91BA-1467F128C23C}</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78" name="Shape 1378"/>
          <p:cNvGraphicFramePr/>
          <p:nvPr/>
        </p:nvGraphicFramePr>
        <p:xfrm>
          <a:off x="6400800" y="5654294"/>
          <a:ext cx="2525650" cy="829818"/>
        </p:xfrm>
        <a:graphic>
          <a:graphicData uri="http://schemas.openxmlformats.org/drawingml/2006/table">
            <a:tbl>
              <a:tblPr>
                <a:noFill/>
                <a:tableStyleId>{87B53BA7-367D-4725-AA27-A9E024855C71}</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79" name="Shape 1379"/>
          <p:cNvGraphicFramePr/>
          <p:nvPr/>
        </p:nvGraphicFramePr>
        <p:xfrm>
          <a:off x="986579" y="3563790"/>
          <a:ext cx="5348975" cy="1340100"/>
        </p:xfrm>
        <a:graphic>
          <a:graphicData uri="http://schemas.openxmlformats.org/drawingml/2006/table">
            <a:tbl>
              <a:tblPr>
                <a:noFill/>
                <a:tableStyleId>{7701173C-282B-45AD-8DEB-9E6BB5656602}</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80" name="Shape 1380"/>
          <p:cNvGraphicFramePr/>
          <p:nvPr/>
        </p:nvGraphicFramePr>
        <p:xfrm>
          <a:off x="985929" y="1778940"/>
          <a:ext cx="5349625" cy="1565550"/>
        </p:xfrm>
        <a:graphic>
          <a:graphicData uri="http://schemas.openxmlformats.org/drawingml/2006/table">
            <a:tbl>
              <a:tblPr>
                <a:noFill/>
                <a:tableStyleId>{F61B5940-C97B-4135-B50F-5EAF1A9B337B}</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381" name="Shape 1381"/>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382" name="Shape 1382"/>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1383" name="Shape 1383"/>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1384" name="Shape 1384"/>
          <p:cNvGrpSpPr/>
          <p:nvPr/>
        </p:nvGrpSpPr>
        <p:grpSpPr>
          <a:xfrm>
            <a:off x="6335547" y="90866"/>
            <a:ext cx="2656169" cy="3472161"/>
            <a:chOff x="1447800" y="838200"/>
            <a:chExt cx="2133469" cy="2667200"/>
          </a:xfrm>
        </p:grpSpPr>
        <p:sp>
          <p:nvSpPr>
            <p:cNvPr id="1385" name="Shape 1385"/>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6" name="Shape 1386"/>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7" name="Shape 1387"/>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8" name="Shape 1388"/>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9" name="Shape 1389"/>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0" name="Shape 1390"/>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1" name="Shape 1391"/>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2" name="Shape 1392"/>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3" name="Shape 1393"/>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4" name="Shape 1394"/>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5" name="Shape 1395"/>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6" name="Shape 1396"/>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97" name="Shape 1397"/>
            <p:cNvCxnSpPr>
              <a:stCxn id="1398" idx="0"/>
              <a:endCxn id="1398"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399" name="Shape 1399"/>
            <p:cNvCxnSpPr>
              <a:stCxn id="1398" idx="0"/>
              <a:endCxn id="1398"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400" name="Shape 1400"/>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401" name="Shape 1401"/>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402" name="Shape 1402"/>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03" name="Shape 1403"/>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04" name="Shape 1404"/>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05" name="Shape 1405"/>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06" name="Shape 1406"/>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407" name="Shape 1407"/>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408" name="Shape 1408"/>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409" name="Shape 1409"/>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410" name="Shape 1410"/>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411" name="Shape 1411"/>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12" name="Shape 1412"/>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13" name="Shape 1413"/>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Tree>
  </p:cSld>
  <p:clrMapOvr>
    <a:masterClrMapping/>
  </p:clrMapOvr>
  <p:transition spd="slow">
    <p:cu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Shape 1418"/>
          <p:cNvSpPr/>
          <p:nvPr/>
        </p:nvSpPr>
        <p:spPr>
          <a:xfrm>
            <a:off x="108425" y="1030050"/>
            <a:ext cx="6292500" cy="2432999"/>
          </a:xfrm>
          <a:prstGeom prst="rect">
            <a:avLst/>
          </a:prstGeom>
          <a:solidFill>
            <a:srgbClr val="F4CCCC"/>
          </a:solidFill>
          <a:ln>
            <a:noFill/>
          </a:ln>
        </p:spPr>
        <p:txBody>
          <a:bodyPr lIns="91425" tIns="91425" rIns="91425" bIns="91425" anchor="ctr" anchorCtr="0">
            <a:noAutofit/>
          </a:bodyPr>
          <a:lstStyle/>
          <a:p>
            <a:pPr>
              <a:spcBef>
                <a:spcPts val="0"/>
              </a:spcBef>
              <a:buNone/>
            </a:pPr>
            <a:endParaRPr/>
          </a:p>
        </p:txBody>
      </p:sp>
      <p:graphicFrame>
        <p:nvGraphicFramePr>
          <p:cNvPr id="1419" name="Shape 1419"/>
          <p:cNvGraphicFramePr/>
          <p:nvPr/>
        </p:nvGraphicFramePr>
        <p:xfrm>
          <a:off x="457200" y="5669257"/>
          <a:ext cx="2394250" cy="829818"/>
        </p:xfrm>
        <a:graphic>
          <a:graphicData uri="http://schemas.openxmlformats.org/drawingml/2006/table">
            <a:tbl>
              <a:tblPr>
                <a:noFill/>
                <a:tableStyleId>{776FF8DA-2400-4902-9BBC-B07CFA9A88B0}</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0" name="Shape 1420"/>
          <p:cNvGraphicFramePr/>
          <p:nvPr/>
        </p:nvGraphicFramePr>
        <p:xfrm>
          <a:off x="3200400" y="5669257"/>
          <a:ext cx="2997250" cy="829818"/>
        </p:xfrm>
        <a:graphic>
          <a:graphicData uri="http://schemas.openxmlformats.org/drawingml/2006/table">
            <a:tbl>
              <a:tblPr>
                <a:noFill/>
                <a:tableStyleId>{33F9ED4D-12AC-4D14-B33C-43B715CF7370}</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1" name="Shape 1421"/>
          <p:cNvGraphicFramePr/>
          <p:nvPr/>
        </p:nvGraphicFramePr>
        <p:xfrm>
          <a:off x="6400800" y="5654294"/>
          <a:ext cx="2525650" cy="829818"/>
        </p:xfrm>
        <a:graphic>
          <a:graphicData uri="http://schemas.openxmlformats.org/drawingml/2006/table">
            <a:tbl>
              <a:tblPr>
                <a:noFill/>
                <a:tableStyleId>{EA85FD87-D635-49FC-B760-040BC2430CF3}</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2" name="Shape 1422"/>
          <p:cNvGraphicFramePr/>
          <p:nvPr/>
        </p:nvGraphicFramePr>
        <p:xfrm>
          <a:off x="986579" y="3563790"/>
          <a:ext cx="5348975" cy="1340100"/>
        </p:xfrm>
        <a:graphic>
          <a:graphicData uri="http://schemas.openxmlformats.org/drawingml/2006/table">
            <a:tbl>
              <a:tblPr>
                <a:noFill/>
                <a:tableStyleId>{F1C432CA-14DF-4370-91F8-ECE585F5030B}</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3" name="Shape 1423"/>
          <p:cNvGraphicFramePr/>
          <p:nvPr/>
        </p:nvGraphicFramePr>
        <p:xfrm>
          <a:off x="985929" y="1778940"/>
          <a:ext cx="5349625" cy="1565550"/>
        </p:xfrm>
        <a:graphic>
          <a:graphicData uri="http://schemas.openxmlformats.org/drawingml/2006/table">
            <a:tbl>
              <a:tblPr>
                <a:noFill/>
                <a:tableStyleId>{2A632956-E318-4BFC-B589-A4A7E8EFB1CE}</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424" name="Shape 1424"/>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425" name="Shape 1425"/>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pSp>
        <p:nvGrpSpPr>
          <p:cNvPr id="1426" name="Shape 1426"/>
          <p:cNvGrpSpPr/>
          <p:nvPr/>
        </p:nvGrpSpPr>
        <p:grpSpPr>
          <a:xfrm>
            <a:off x="6335547" y="90866"/>
            <a:ext cx="2656169" cy="3472161"/>
            <a:chOff x="1447800" y="838200"/>
            <a:chExt cx="2133469" cy="2667200"/>
          </a:xfrm>
        </p:grpSpPr>
        <p:sp>
          <p:nvSpPr>
            <p:cNvPr id="1427" name="Shape 1427"/>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8" name="Shape 1428"/>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9" name="Shape 1429"/>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0" name="Shape 1430"/>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1" name="Shape 1431"/>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2" name="Shape 1432"/>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3" name="Shape 1433"/>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4" name="Shape 1434"/>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5" name="Shape 1435"/>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6" name="Shape 1436"/>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7" name="Shape 1437"/>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8" name="Shape 1438"/>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39" name="Shape 1439"/>
            <p:cNvCxnSpPr>
              <a:stCxn id="1440" idx="0"/>
              <a:endCxn id="1440"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441" name="Shape 1441"/>
            <p:cNvCxnSpPr>
              <a:stCxn id="1440" idx="0"/>
              <a:endCxn id="1440"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442" name="Shape 1442"/>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443" name="Shape 1443"/>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444" name="Shape 1444"/>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45" name="Shape 1445"/>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46" name="Shape 1446"/>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47" name="Shape 1447"/>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48" name="Shape 1448"/>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449" name="Shape 1449"/>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450" name="Shape 1450"/>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451" name="Shape 1451"/>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452" name="Shape 1452"/>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453" name="Shape 1453"/>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54" name="Shape 1454"/>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55" name="Shape 1455"/>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456" name="Shape 1456"/>
          <p:cNvSpPr txBox="1">
            <a:spLocks noGrp="1"/>
          </p:cNvSpPr>
          <p:nvPr>
            <p:ph type="body" idx="1"/>
          </p:nvPr>
        </p:nvSpPr>
        <p:spPr>
          <a:xfrm>
            <a:off x="382000" y="1007337"/>
            <a:ext cx="5582700" cy="552300"/>
          </a:xfrm>
          <a:prstGeom prst="rect">
            <a:avLst/>
          </a:prstGeom>
        </p:spPr>
        <p:txBody>
          <a:bodyPr lIns="91425" tIns="91425" rIns="91425" bIns="91425" anchor="t" anchorCtr="0">
            <a:noAutofit/>
          </a:bodyPr>
          <a:lstStyle/>
          <a:p>
            <a:pPr lvl="0" algn="ctr" rtl="0">
              <a:spcBef>
                <a:spcPts val="0"/>
              </a:spcBef>
              <a:buNone/>
            </a:pPr>
            <a:r>
              <a:rPr lang="en" sz="1800" b="1" i="1">
                <a:solidFill>
                  <a:srgbClr val="FF0000"/>
                </a:solidFill>
                <a:latin typeface="Droid Serif"/>
                <a:ea typeface="Droid Serif"/>
                <a:cs typeface="Droid Serif"/>
                <a:sym typeface="Droid Serif"/>
              </a:rPr>
              <a:t>Our encoding is complete!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Tree>
  </p:cSld>
  <p:clrMapOvr>
    <a:masterClrMapping/>
  </p:clrMapOvr>
  <p:transition spd="slow">
    <p:cu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Shape 146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algn="ctr" rtl="0">
              <a:spcBef>
                <a:spcPts val="0"/>
              </a:spcBef>
              <a:buNone/>
            </a:pPr>
            <a:r>
              <a:rPr lang="en">
                <a:solidFill>
                  <a:srgbClr val="000000"/>
                </a:solidFill>
              </a:rPr>
              <a:t>Scratch: </a:t>
            </a:r>
            <a:r>
              <a:rPr lang="en" i="1">
                <a:solidFill>
                  <a:srgbClr val="000000"/>
                </a:solidFill>
              </a:rPr>
              <a:t>thoughts?</a:t>
            </a:r>
          </a:p>
        </p:txBody>
      </p:sp>
      <p:sp>
        <p:nvSpPr>
          <p:cNvPr id="1462" name="Shape 146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lgn="ctr" rtl="0">
              <a:spcBef>
                <a:spcPts val="0"/>
              </a:spcBef>
              <a:buClr>
                <a:srgbClr val="000000"/>
              </a:buClr>
              <a:buSzPct val="45833"/>
              <a:buFont typeface="Arial"/>
              <a:buNone/>
            </a:pPr>
            <a:r>
              <a:rPr lang="en" sz="2400">
                <a:solidFill>
                  <a:srgbClr val="B7B7B7"/>
                </a:solidFill>
                <a:latin typeface="Georgia"/>
                <a:ea typeface="Georgia"/>
                <a:cs typeface="Georgia"/>
                <a:sym typeface="Georgia"/>
              </a:rPr>
              <a:t>Could Scratch be a compelling introduction to programming for middle-school students?</a:t>
            </a:r>
          </a:p>
          <a:p>
            <a:pPr lvl="0" rtl="0">
              <a:lnSpc>
                <a:spcPct val="115000"/>
              </a:lnSpc>
              <a:spcBef>
                <a:spcPts val="0"/>
              </a:spcBef>
              <a:buClr>
                <a:srgbClr val="000000"/>
              </a:buClr>
              <a:buFont typeface="Arial"/>
              <a:buNone/>
            </a:pPr>
            <a:endParaRPr sz="2400">
              <a:solidFill>
                <a:srgbClr val="B7B7B7"/>
              </a:solidFill>
              <a:latin typeface="Georgia"/>
              <a:ea typeface="Georgia"/>
              <a:cs typeface="Georgia"/>
              <a:sym typeface="Georgia"/>
            </a:endParaRPr>
          </a:p>
          <a:p>
            <a:pPr>
              <a:spcBef>
                <a:spcPts val="0"/>
              </a:spcBef>
              <a:buNone/>
            </a:pPr>
            <a:endParaRPr/>
          </a:p>
        </p:txBody>
      </p:sp>
    </p:spTree>
  </p:cSld>
  <p:clrMapOvr>
    <a:masterClrMapping/>
  </p:clrMapOvr>
  <p:transition spd="slow">
    <p:cu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a:blip r:embed="rId3"/>
          <a:stretch>
            <a:fillRect/>
          </a:stretch>
        </p:blipFill>
        <p:spPr>
          <a:xfrm>
            <a:off x="934575" y="1020300"/>
            <a:ext cx="7461950" cy="5597725"/>
          </a:xfrm>
          <a:prstGeom prst="rect">
            <a:avLst/>
          </a:prstGeom>
          <a:noFill/>
          <a:ln>
            <a:noFill/>
          </a:ln>
        </p:spPr>
      </p:pic>
      <p:sp>
        <p:nvSpPr>
          <p:cNvPr id="60" name="Shape 60"/>
          <p:cNvSpPr txBox="1"/>
          <p:nvPr/>
        </p:nvSpPr>
        <p:spPr>
          <a:xfrm>
            <a:off x="152400" y="76200"/>
            <a:ext cx="65534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highlights </a:t>
            </a:r>
          </a:p>
        </p:txBody>
      </p:sp>
    </p:spTree>
    <p:extLst>
      <p:ext uri="{BB962C8B-B14F-4D97-AF65-F5344CB8AC3E}">
        <p14:creationId xmlns:p14="http://schemas.microsoft.com/office/powerpoint/2010/main" val="2501265625"/>
      </p:ext>
    </p:extLst>
  </p:cSld>
  <p:clrMapOvr>
    <a:masterClrMapping/>
  </p:clrMapOvr>
  <p:transition spd="slow">
    <p:cut/>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p:nvPr/>
        </p:nvSpPr>
        <p:spPr>
          <a:xfrm>
            <a:off x="152400" y="76200"/>
            <a:ext cx="79421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high-five-lights </a:t>
            </a:r>
          </a:p>
        </p:txBody>
      </p:sp>
      <p:pic>
        <p:nvPicPr>
          <p:cNvPr id="66" name="Shape 66"/>
          <p:cNvPicPr preferRelativeResize="0"/>
          <p:nvPr/>
        </p:nvPicPr>
        <p:blipFill>
          <a:blip r:embed="rId3"/>
          <a:stretch>
            <a:fillRect/>
          </a:stretch>
        </p:blipFill>
        <p:spPr>
          <a:xfrm>
            <a:off x="847950" y="944100"/>
            <a:ext cx="7563950" cy="5674324"/>
          </a:xfrm>
          <a:prstGeom prst="rect">
            <a:avLst/>
          </a:prstGeom>
          <a:noFill/>
          <a:ln>
            <a:noFill/>
          </a:ln>
        </p:spPr>
      </p:pic>
    </p:spTree>
    <p:extLst>
      <p:ext uri="{BB962C8B-B14F-4D97-AF65-F5344CB8AC3E}">
        <p14:creationId xmlns:p14="http://schemas.microsoft.com/office/powerpoint/2010/main" val="1310770452"/>
      </p:ext>
    </p:extLst>
  </p:cSld>
  <p:clrMapOvr>
    <a:masterClrMapping/>
  </p:clrMapOvr>
  <p:transition spd="slow">
    <p:cut/>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152400" y="76200"/>
            <a:ext cx="65534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highlights </a:t>
            </a:r>
          </a:p>
        </p:txBody>
      </p:sp>
      <p:pic>
        <p:nvPicPr>
          <p:cNvPr id="72" name="Shape 72"/>
          <p:cNvPicPr preferRelativeResize="0"/>
          <p:nvPr/>
        </p:nvPicPr>
        <p:blipFill>
          <a:blip r:embed="rId3"/>
          <a:stretch>
            <a:fillRect/>
          </a:stretch>
        </p:blipFill>
        <p:spPr>
          <a:xfrm>
            <a:off x="926050" y="1041000"/>
            <a:ext cx="7291900" cy="5470024"/>
          </a:xfrm>
          <a:prstGeom prst="rect">
            <a:avLst/>
          </a:prstGeom>
          <a:noFill/>
          <a:ln>
            <a:noFill/>
          </a:ln>
        </p:spPr>
      </p:pic>
    </p:spTree>
    <p:extLst>
      <p:ext uri="{BB962C8B-B14F-4D97-AF65-F5344CB8AC3E}">
        <p14:creationId xmlns:p14="http://schemas.microsoft.com/office/powerpoint/2010/main" val="662980285"/>
      </p:ext>
    </p:extLst>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stretch>
            <a:fillRect/>
          </a:stretch>
        </p:blipFill>
        <p:spPr>
          <a:xfrm>
            <a:off x="0" y="1307752"/>
            <a:ext cx="9144002" cy="5156895"/>
          </a:xfrm>
          <a:prstGeom prst="rect">
            <a:avLst/>
          </a:prstGeom>
          <a:noFill/>
          <a:ln>
            <a:noFill/>
          </a:ln>
        </p:spPr>
      </p:pic>
      <p:sp>
        <p:nvSpPr>
          <p:cNvPr id="78" name="Shape 78"/>
          <p:cNvSpPr txBox="1"/>
          <p:nvPr/>
        </p:nvSpPr>
        <p:spPr>
          <a:xfrm>
            <a:off x="152400" y="152400"/>
            <a:ext cx="65534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Other posters: </a:t>
            </a:r>
            <a:r>
              <a:rPr lang="en" sz="3600" i="1">
                <a:latin typeface="Droid Serif"/>
                <a:ea typeface="Droid Serif"/>
                <a:cs typeface="Droid Serif"/>
                <a:sym typeface="Droid Serif"/>
              </a:rPr>
              <a:t>Thanks, Abi</a:t>
            </a:r>
          </a:p>
        </p:txBody>
      </p:sp>
    </p:spTree>
    <p:extLst>
      <p:ext uri="{BB962C8B-B14F-4D97-AF65-F5344CB8AC3E}">
        <p14:creationId xmlns:p14="http://schemas.microsoft.com/office/powerpoint/2010/main" val="2231716325"/>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UOY    ERA </a:t>
            </a:r>
            <a:r>
              <a:rPr lang="de-DE" sz="2400" dirty="0" smtClean="0"/>
              <a:t>   YAWFLAH    </a:t>
            </a:r>
            <a:r>
              <a:rPr lang="de-DE" sz="2400" dirty="0"/>
              <a:t>ENOD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2"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309846832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another </a:t>
            </a:r>
            <a:r>
              <a:rPr lang="en" sz="3600" u="sng">
                <a:solidFill>
                  <a:schemeClr val="hlink"/>
                </a:solidFill>
                <a:latin typeface="Droid Serif"/>
                <a:ea typeface="Droid Serif"/>
                <a:cs typeface="Droid Serif"/>
                <a:sym typeface="Droid Serif"/>
                <a:hlinkClick r:id="rId3"/>
              </a:rPr>
              <a:t>big</a:t>
            </a:r>
            <a:r>
              <a:rPr lang="en" sz="3600">
                <a:latin typeface="Droid Serif"/>
                <a:ea typeface="Droid Serif"/>
                <a:cs typeface="Droid Serif"/>
                <a:sym typeface="Droid Serif"/>
              </a:rPr>
              <a:t> example</a:t>
            </a:r>
          </a:p>
        </p:txBody>
      </p:sp>
      <p:sp>
        <p:nvSpPr>
          <p:cNvPr id="117" name="Shape 117"/>
          <p:cNvSpPr txBox="1"/>
          <p:nvPr/>
        </p:nvSpPr>
        <p:spPr>
          <a:xfrm>
            <a:off x="771300" y="1243100"/>
            <a:ext cx="2202900" cy="1332000"/>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a:p>
            <a:pPr lvl="0" rtl="0">
              <a:lnSpc>
                <a:spcPct val="150000"/>
              </a:lnSpc>
              <a:spcBef>
                <a:spcPts val="0"/>
              </a:spcBef>
              <a:buNone/>
            </a:pPr>
            <a:r>
              <a:rPr lang="en" sz="2400">
                <a:latin typeface="Droid Serif"/>
                <a:ea typeface="Droid Serif"/>
                <a:cs typeface="Droid Serif"/>
                <a:sym typeface="Droid Serif"/>
              </a:rPr>
              <a:t>Google </a:t>
            </a:r>
            <a:r>
              <a:rPr lang="en" sz="2400" b="1">
                <a:latin typeface="Droid Serif"/>
                <a:ea typeface="Droid Serif"/>
                <a:cs typeface="Droid Serif"/>
                <a:sym typeface="Droid Serif"/>
              </a:rPr>
              <a:t>Cars</a:t>
            </a:r>
          </a:p>
          <a:p>
            <a:pPr lvl="0" rtl="0">
              <a:lnSpc>
                <a:spcPct val="150000"/>
              </a:lnSpc>
              <a:spcBef>
                <a:spcPts val="0"/>
              </a:spcBef>
              <a:buNone/>
            </a:pPr>
            <a:endParaRPr sz="2400">
              <a:latin typeface="Droid Serif"/>
              <a:ea typeface="Droid Serif"/>
              <a:cs typeface="Droid Serif"/>
              <a:sym typeface="Droid Serif"/>
            </a:endParaRPr>
          </a:p>
        </p:txBody>
      </p:sp>
      <p:pic>
        <p:nvPicPr>
          <p:cNvPr id="118" name="Shape 118"/>
          <p:cNvPicPr preferRelativeResize="0"/>
          <p:nvPr/>
        </p:nvPicPr>
        <p:blipFill>
          <a:blip r:embed="rId4"/>
          <a:stretch>
            <a:fillRect/>
          </a:stretch>
        </p:blipFill>
        <p:spPr>
          <a:xfrm>
            <a:off x="5827350" y="1437512"/>
            <a:ext cx="3100149" cy="2654775"/>
          </a:xfrm>
          <a:prstGeom prst="rect">
            <a:avLst/>
          </a:prstGeom>
          <a:noFill/>
          <a:ln>
            <a:noFill/>
          </a:ln>
        </p:spPr>
      </p:pic>
      <p:sp>
        <p:nvSpPr>
          <p:cNvPr id="119" name="Shape 119"/>
          <p:cNvSpPr txBox="1"/>
          <p:nvPr/>
        </p:nvSpPr>
        <p:spPr>
          <a:xfrm>
            <a:off x="6275975" y="4214575"/>
            <a:ext cx="2202900" cy="439500"/>
          </a:xfrm>
          <a:prstGeom prst="rect">
            <a:avLst/>
          </a:prstGeom>
          <a:noFill/>
        </p:spPr>
        <p:txBody>
          <a:bodyPr lIns="91425" tIns="91425" rIns="91425" bIns="91425" anchor="t" anchorCtr="0">
            <a:noAutofit/>
          </a:bodyPr>
          <a:lstStyle/>
          <a:p>
            <a:pPr lvl="0" algn="ctr" rtl="0">
              <a:lnSpc>
                <a:spcPct val="150000"/>
              </a:lnSpc>
              <a:spcBef>
                <a:spcPts val="0"/>
              </a:spcBef>
              <a:buNone/>
            </a:pPr>
            <a:r>
              <a:rPr lang="en" sz="1800">
                <a:latin typeface="Droid Serif"/>
                <a:ea typeface="Droid Serif"/>
                <a:cs typeface="Droid Serif"/>
                <a:sym typeface="Droid Serif"/>
              </a:rPr>
              <a:t>Sebastian Thrun</a:t>
            </a:r>
          </a:p>
        </p:txBody>
      </p:sp>
      <p:pic>
        <p:nvPicPr>
          <p:cNvPr id="120" name="Shape 120"/>
          <p:cNvPicPr preferRelativeResize="0"/>
          <p:nvPr/>
        </p:nvPicPr>
        <p:blipFill>
          <a:blip r:embed="rId5"/>
          <a:stretch>
            <a:fillRect/>
          </a:stretch>
        </p:blipFill>
        <p:spPr>
          <a:xfrm>
            <a:off x="197925" y="2858224"/>
            <a:ext cx="5839724" cy="3660500"/>
          </a:xfrm>
          <a:prstGeom prst="rect">
            <a:avLst/>
          </a:prstGeom>
          <a:noFill/>
          <a:ln>
            <a:noFill/>
          </a:ln>
        </p:spPr>
      </p:pic>
      <p:sp>
        <p:nvSpPr>
          <p:cNvPr id="121" name="Shape 121"/>
          <p:cNvSpPr txBox="1"/>
          <p:nvPr/>
        </p:nvSpPr>
        <p:spPr>
          <a:xfrm>
            <a:off x="197925" y="2858225"/>
            <a:ext cx="5505899" cy="439500"/>
          </a:xfrm>
          <a:prstGeom prst="rect">
            <a:avLst/>
          </a:prstGeom>
          <a:noFill/>
        </p:spPr>
        <p:txBody>
          <a:bodyPr lIns="91425" tIns="91425" rIns="91425" bIns="91425" anchor="t" anchorCtr="0">
            <a:noAutofit/>
          </a:bodyPr>
          <a:lstStyle/>
          <a:p>
            <a:pPr lvl="0" rtl="0">
              <a:lnSpc>
                <a:spcPct val="150000"/>
              </a:lnSpc>
              <a:spcBef>
                <a:spcPts val="0"/>
              </a:spcBef>
              <a:buNone/>
            </a:pPr>
            <a:r>
              <a:rPr lang="en" sz="1800">
                <a:latin typeface="Droid Serif"/>
                <a:ea typeface="Droid Serif"/>
                <a:cs typeface="Droid Serif"/>
                <a:sym typeface="Droid Serif"/>
              </a:rPr>
              <a:t>Google has a fleet of self-driving cars...</a:t>
            </a:r>
          </a:p>
        </p:txBody>
      </p:sp>
    </p:spTree>
    <p:extLst>
      <p:ext uri="{BB962C8B-B14F-4D97-AF65-F5344CB8AC3E}">
        <p14:creationId xmlns:p14="http://schemas.microsoft.com/office/powerpoint/2010/main" val="2974561985"/>
      </p:ext>
    </p:extLst>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another </a:t>
            </a:r>
            <a:r>
              <a:rPr lang="en" sz="3600" u="sng">
                <a:solidFill>
                  <a:schemeClr val="hlink"/>
                </a:solidFill>
                <a:latin typeface="Droid Serif"/>
                <a:ea typeface="Droid Serif"/>
                <a:cs typeface="Droid Serif"/>
                <a:sym typeface="Droid Serif"/>
                <a:hlinkClick r:id="rId3"/>
              </a:rPr>
              <a:t>big</a:t>
            </a:r>
            <a:r>
              <a:rPr lang="en" sz="3600">
                <a:latin typeface="Droid Serif"/>
                <a:ea typeface="Droid Serif"/>
                <a:cs typeface="Droid Serif"/>
                <a:sym typeface="Droid Serif"/>
              </a:rPr>
              <a:t> example</a:t>
            </a:r>
          </a:p>
        </p:txBody>
      </p:sp>
      <p:sp>
        <p:nvSpPr>
          <p:cNvPr id="127" name="Shape 127"/>
          <p:cNvSpPr txBox="1"/>
          <p:nvPr/>
        </p:nvSpPr>
        <p:spPr>
          <a:xfrm>
            <a:off x="771300" y="1243100"/>
            <a:ext cx="2202900" cy="1332000"/>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a:p>
            <a:pPr lvl="0" rtl="0">
              <a:lnSpc>
                <a:spcPct val="150000"/>
              </a:lnSpc>
              <a:spcBef>
                <a:spcPts val="0"/>
              </a:spcBef>
              <a:buNone/>
            </a:pPr>
            <a:r>
              <a:rPr lang="en" sz="2400">
                <a:latin typeface="Droid Serif"/>
                <a:ea typeface="Droid Serif"/>
                <a:cs typeface="Droid Serif"/>
                <a:sym typeface="Droid Serif"/>
              </a:rPr>
              <a:t>Google </a:t>
            </a:r>
            <a:r>
              <a:rPr lang="en" sz="2400" b="1">
                <a:latin typeface="Droid Serif"/>
                <a:ea typeface="Droid Serif"/>
                <a:cs typeface="Droid Serif"/>
                <a:sym typeface="Droid Serif"/>
              </a:rPr>
              <a:t>Cars</a:t>
            </a:r>
          </a:p>
          <a:p>
            <a:pPr lvl="0" rtl="0">
              <a:lnSpc>
                <a:spcPct val="150000"/>
              </a:lnSpc>
              <a:spcBef>
                <a:spcPts val="0"/>
              </a:spcBef>
              <a:buNone/>
            </a:pPr>
            <a:endParaRPr sz="2400">
              <a:latin typeface="Droid Serif"/>
              <a:ea typeface="Droid Serif"/>
              <a:cs typeface="Droid Serif"/>
              <a:sym typeface="Droid Serif"/>
            </a:endParaRPr>
          </a:p>
        </p:txBody>
      </p:sp>
      <p:pic>
        <p:nvPicPr>
          <p:cNvPr id="128" name="Shape 128"/>
          <p:cNvPicPr preferRelativeResize="0"/>
          <p:nvPr/>
        </p:nvPicPr>
        <p:blipFill>
          <a:blip r:embed="rId4"/>
          <a:stretch>
            <a:fillRect/>
          </a:stretch>
        </p:blipFill>
        <p:spPr>
          <a:xfrm>
            <a:off x="3103800" y="1603325"/>
            <a:ext cx="5888250" cy="5064299"/>
          </a:xfrm>
          <a:prstGeom prst="rect">
            <a:avLst/>
          </a:prstGeom>
          <a:noFill/>
          <a:ln>
            <a:noFill/>
          </a:ln>
        </p:spPr>
      </p:pic>
      <p:sp>
        <p:nvSpPr>
          <p:cNvPr id="129" name="Shape 129"/>
          <p:cNvSpPr txBox="1"/>
          <p:nvPr/>
        </p:nvSpPr>
        <p:spPr>
          <a:xfrm rot="-1164097">
            <a:off x="556933" y="4438213"/>
            <a:ext cx="2631642" cy="975479"/>
          </a:xfrm>
          <a:prstGeom prst="rect">
            <a:avLst/>
          </a:prstGeom>
          <a:solidFill>
            <a:srgbClr val="C9DAF8"/>
          </a:solidFill>
        </p:spPr>
        <p:txBody>
          <a:bodyPr lIns="91425" tIns="91425" rIns="91425" bIns="91425" anchor="ctr" anchorCtr="0">
            <a:noAutofit/>
          </a:bodyPr>
          <a:lstStyle/>
          <a:p>
            <a:pPr lvl="0" algn="ctr" rtl="0">
              <a:lnSpc>
                <a:spcPct val="150000"/>
              </a:lnSpc>
              <a:spcBef>
                <a:spcPts val="0"/>
              </a:spcBef>
              <a:buNone/>
            </a:pPr>
            <a:r>
              <a:rPr lang="en" sz="1800">
                <a:latin typeface="Droid Serif"/>
                <a:ea typeface="Droid Serif"/>
                <a:cs typeface="Droid Serif"/>
                <a:sym typeface="Droid Serif"/>
              </a:rPr>
              <a:t>They generate huge amounts of data!</a:t>
            </a:r>
          </a:p>
        </p:txBody>
      </p:sp>
    </p:spTree>
    <p:extLst>
      <p:ext uri="{BB962C8B-B14F-4D97-AF65-F5344CB8AC3E}">
        <p14:creationId xmlns:p14="http://schemas.microsoft.com/office/powerpoint/2010/main" val="2785679992"/>
      </p:ext>
    </p:extLst>
  </p:cSld>
  <p:clrMapOvr>
    <a:masterClrMapping/>
  </p:clrMapOvr>
  <p:transitio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a:blip r:embed="rId3"/>
          <a:stretch>
            <a:fillRect/>
          </a:stretch>
        </p:blipFill>
        <p:spPr>
          <a:xfrm>
            <a:off x="1926425" y="2701752"/>
            <a:ext cx="7048525" cy="3954975"/>
          </a:xfrm>
          <a:prstGeom prst="rect">
            <a:avLst/>
          </a:prstGeom>
          <a:noFill/>
          <a:ln>
            <a:noFill/>
          </a:ln>
        </p:spPr>
      </p:pic>
      <p:sp>
        <p:nvSpPr>
          <p:cNvPr id="135" name="Shape 135"/>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another </a:t>
            </a:r>
            <a:r>
              <a:rPr lang="en" sz="3600" u="sng">
                <a:solidFill>
                  <a:schemeClr val="hlink"/>
                </a:solidFill>
                <a:latin typeface="Droid Serif"/>
                <a:ea typeface="Droid Serif"/>
                <a:cs typeface="Droid Serif"/>
                <a:sym typeface="Droid Serif"/>
                <a:hlinkClick r:id="rId4"/>
              </a:rPr>
              <a:t>big</a:t>
            </a:r>
            <a:r>
              <a:rPr lang="en" sz="3600">
                <a:latin typeface="Droid Serif"/>
                <a:ea typeface="Droid Serif"/>
                <a:cs typeface="Droid Serif"/>
                <a:sym typeface="Droid Serif"/>
              </a:rPr>
              <a:t> example</a:t>
            </a:r>
          </a:p>
        </p:txBody>
      </p:sp>
      <p:sp>
        <p:nvSpPr>
          <p:cNvPr id="136" name="Shape 136"/>
          <p:cNvSpPr txBox="1"/>
          <p:nvPr/>
        </p:nvSpPr>
        <p:spPr>
          <a:xfrm>
            <a:off x="771300" y="1243100"/>
            <a:ext cx="2202900" cy="1332000"/>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a:p>
            <a:pPr lvl="0" rtl="0">
              <a:lnSpc>
                <a:spcPct val="150000"/>
              </a:lnSpc>
              <a:spcBef>
                <a:spcPts val="0"/>
              </a:spcBef>
              <a:buNone/>
            </a:pPr>
            <a:r>
              <a:rPr lang="en" sz="2400">
                <a:latin typeface="Droid Serif"/>
                <a:ea typeface="Droid Serif"/>
                <a:cs typeface="Droid Serif"/>
                <a:sym typeface="Droid Serif"/>
              </a:rPr>
              <a:t>Google </a:t>
            </a:r>
            <a:r>
              <a:rPr lang="en" sz="2400" b="1">
                <a:latin typeface="Droid Serif"/>
                <a:ea typeface="Droid Serif"/>
                <a:cs typeface="Droid Serif"/>
                <a:sym typeface="Droid Serif"/>
              </a:rPr>
              <a:t>Cars</a:t>
            </a:r>
          </a:p>
          <a:p>
            <a:pPr lvl="0" rtl="0">
              <a:lnSpc>
                <a:spcPct val="150000"/>
              </a:lnSpc>
              <a:spcBef>
                <a:spcPts val="0"/>
              </a:spcBef>
              <a:buNone/>
            </a:pPr>
            <a:endParaRPr sz="2400">
              <a:latin typeface="Droid Serif"/>
              <a:ea typeface="Droid Serif"/>
              <a:cs typeface="Droid Serif"/>
              <a:sym typeface="Droid Serif"/>
            </a:endParaRPr>
          </a:p>
        </p:txBody>
      </p:sp>
      <p:sp>
        <p:nvSpPr>
          <p:cNvPr id="137" name="Shape 137"/>
          <p:cNvSpPr txBox="1"/>
          <p:nvPr/>
        </p:nvSpPr>
        <p:spPr>
          <a:xfrm rot="-1164097">
            <a:off x="255283" y="5278663"/>
            <a:ext cx="2631642" cy="975479"/>
          </a:xfrm>
          <a:prstGeom prst="rect">
            <a:avLst/>
          </a:prstGeom>
          <a:solidFill>
            <a:srgbClr val="C9DAF8"/>
          </a:solidFill>
        </p:spPr>
        <p:txBody>
          <a:bodyPr lIns="91425" tIns="91425" rIns="91425" bIns="91425" anchor="ctr" anchorCtr="0">
            <a:noAutofit/>
          </a:bodyPr>
          <a:lstStyle/>
          <a:p>
            <a:pPr lvl="0" algn="ctr" rtl="0">
              <a:lnSpc>
                <a:spcPct val="150000"/>
              </a:lnSpc>
              <a:spcBef>
                <a:spcPts val="0"/>
              </a:spcBef>
              <a:buNone/>
            </a:pPr>
            <a:r>
              <a:rPr lang="en" sz="1800">
                <a:latin typeface="Droid Serif"/>
                <a:ea typeface="Droid Serif"/>
                <a:cs typeface="Droid Serif"/>
                <a:sym typeface="Droid Serif"/>
              </a:rPr>
              <a:t>but it's potential is equally huge</a:t>
            </a:r>
          </a:p>
        </p:txBody>
      </p:sp>
    </p:spTree>
    <p:extLst>
      <p:ext uri="{BB962C8B-B14F-4D97-AF65-F5344CB8AC3E}">
        <p14:creationId xmlns:p14="http://schemas.microsoft.com/office/powerpoint/2010/main" val="2182803286"/>
      </p:ext>
    </p:extLst>
  </p:cSld>
  <p:clrMapOvr>
    <a:masterClrMapping/>
  </p:clrMapOvr>
  <p:transition spd="slow">
    <p:cut/>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a:blip r:embed="rId3"/>
          <a:stretch>
            <a:fillRect/>
          </a:stretch>
        </p:blipFill>
        <p:spPr>
          <a:xfrm>
            <a:off x="0" y="0"/>
            <a:ext cx="9144000" cy="6858000"/>
          </a:xfrm>
          <a:prstGeom prst="rect">
            <a:avLst/>
          </a:prstGeom>
          <a:noFill/>
          <a:ln>
            <a:noFill/>
          </a:ln>
        </p:spPr>
      </p:pic>
      <p:sp>
        <p:nvSpPr>
          <p:cNvPr id="84" name="Shape 84"/>
          <p:cNvSpPr txBox="1"/>
          <p:nvPr/>
        </p:nvSpPr>
        <p:spPr>
          <a:xfrm>
            <a:off x="283375" y="123325"/>
            <a:ext cx="3483899" cy="780599"/>
          </a:xfrm>
          <a:prstGeom prst="rect">
            <a:avLst/>
          </a:prstGeom>
          <a:noFill/>
        </p:spPr>
        <p:txBody>
          <a:bodyPr lIns="91425" tIns="91425" rIns="91425" bIns="91425" anchor="t" anchorCtr="0">
            <a:noAutofit/>
          </a:bodyPr>
          <a:lstStyle/>
          <a:p>
            <a:pPr lvl="0" rtl="0">
              <a:spcBef>
                <a:spcPts val="0"/>
              </a:spcBef>
              <a:buNone/>
            </a:pPr>
            <a:r>
              <a:rPr lang="en" sz="3600">
                <a:solidFill>
                  <a:srgbClr val="FFFFFF"/>
                </a:solidFill>
                <a:latin typeface="Droid Serif"/>
                <a:ea typeface="Droid Serif"/>
                <a:cs typeface="Droid Serif"/>
                <a:sym typeface="Droid Serif"/>
              </a:rPr>
              <a:t>the big picture</a:t>
            </a:r>
          </a:p>
        </p:txBody>
      </p:sp>
      <p:sp>
        <p:nvSpPr>
          <p:cNvPr id="85" name="Shape 85"/>
          <p:cNvSpPr txBox="1"/>
          <p:nvPr/>
        </p:nvSpPr>
        <p:spPr>
          <a:xfrm>
            <a:off x="5499625" y="6016075"/>
            <a:ext cx="3483899" cy="780599"/>
          </a:xfrm>
          <a:prstGeom prst="rect">
            <a:avLst/>
          </a:prstGeom>
          <a:noFill/>
        </p:spPr>
        <p:txBody>
          <a:bodyPr lIns="91425" tIns="91425" rIns="91425" bIns="91425" anchor="t" anchorCtr="0">
            <a:noAutofit/>
          </a:bodyPr>
          <a:lstStyle/>
          <a:p>
            <a:pPr lvl="0" algn="r" rtl="0">
              <a:spcBef>
                <a:spcPts val="0"/>
              </a:spcBef>
              <a:buNone/>
            </a:pPr>
            <a:r>
              <a:rPr lang="en" sz="3600">
                <a:latin typeface="Droid Serif"/>
                <a:ea typeface="Droid Serif"/>
                <a:cs typeface="Droid Serif"/>
                <a:sym typeface="Droid Serif"/>
              </a:rPr>
              <a:t>Fremont?</a:t>
            </a:r>
          </a:p>
        </p:txBody>
      </p:sp>
    </p:spTree>
    <p:extLst>
      <p:ext uri="{BB962C8B-B14F-4D97-AF65-F5344CB8AC3E}">
        <p14:creationId xmlns:p14="http://schemas.microsoft.com/office/powerpoint/2010/main" val="3435986408"/>
      </p:ext>
    </p:extLst>
  </p:cSld>
  <p:clrMapOvr>
    <a:masterClrMapping/>
  </p:clrMapOvr>
  <p:transition spd="slow">
    <p:cut/>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Shape 44"/>
          <p:cNvPicPr preferRelativeResize="0"/>
          <p:nvPr/>
        </p:nvPicPr>
        <p:blipFill rotWithShape="1">
          <a:blip r:embed="rId3"/>
          <a:srcRect r="36307" b="6946"/>
          <a:stretch/>
        </p:blipFill>
        <p:spPr>
          <a:xfrm>
            <a:off x="5242211" y="214731"/>
            <a:ext cx="3638738" cy="6381695"/>
          </a:xfrm>
          <a:prstGeom prst="rect">
            <a:avLst/>
          </a:prstGeom>
          <a:noFill/>
          <a:ln>
            <a:noFill/>
          </a:ln>
        </p:spPr>
      </p:pic>
      <p:sp>
        <p:nvSpPr>
          <p:cNvPr id="45" name="Shape 45"/>
          <p:cNvSpPr/>
          <p:nvPr/>
        </p:nvSpPr>
        <p:spPr>
          <a:xfrm>
            <a:off x="4770985" y="1883495"/>
            <a:ext cx="727200" cy="407700"/>
          </a:xfrm>
          <a:prstGeom prst="rightArrow">
            <a:avLst>
              <a:gd name="adj1" fmla="val 50000"/>
              <a:gd name="adj2" fmla="val 50000"/>
            </a:avLst>
          </a:prstGeom>
          <a:solidFill>
            <a:srgbClr val="CCECFF"/>
          </a:solidFill>
          <a:ln w="19050" cap="flat">
            <a:no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0000"/>
              </a:solidFill>
            </a:endParaRPr>
          </a:p>
        </p:txBody>
      </p:sp>
      <p:sp>
        <p:nvSpPr>
          <p:cNvPr id="46" name="Shape 46"/>
          <p:cNvSpPr txBox="1"/>
          <p:nvPr/>
        </p:nvSpPr>
        <p:spPr>
          <a:xfrm>
            <a:off x="4349431" y="1132730"/>
            <a:ext cx="2297507" cy="741631"/>
          </a:xfrm>
          <a:prstGeom prst="rect">
            <a:avLst/>
          </a:prstGeom>
          <a:noFill/>
        </p:spPr>
        <p:txBody>
          <a:bodyPr lIns="91425" tIns="91425" rIns="91425" bIns="91425" anchor="ctr" anchorCtr="0">
            <a:noAutofit/>
          </a:bodyPr>
          <a:lstStyle/>
          <a:p>
            <a:pPr lvl="0" algn="ctr" rtl="0">
              <a:spcBef>
                <a:spcPts val="0"/>
              </a:spcBef>
              <a:buNone/>
            </a:pPr>
            <a:r>
              <a:rPr lang="en" sz="3600" b="1" dirty="0" smtClean="0">
                <a:solidFill>
                  <a:srgbClr val="0000FF"/>
                </a:solidFill>
                <a:latin typeface="Droid Serif"/>
                <a:ea typeface="Droid Serif"/>
                <a:cs typeface="Droid Serif"/>
                <a:sym typeface="Droid Serif"/>
              </a:rPr>
              <a:t>Mon.</a:t>
            </a:r>
            <a:endParaRPr lang="en" sz="3600" b="1" dirty="0">
              <a:solidFill>
                <a:srgbClr val="0000FF"/>
              </a:solidFill>
              <a:latin typeface="Droid Serif"/>
              <a:ea typeface="Droid Serif"/>
              <a:cs typeface="Droid Serif"/>
              <a:sym typeface="Droid Serif"/>
            </a:endParaRPr>
          </a:p>
        </p:txBody>
      </p:sp>
      <p:sp>
        <p:nvSpPr>
          <p:cNvPr id="2" name="Rectangle 1"/>
          <p:cNvSpPr/>
          <p:nvPr/>
        </p:nvSpPr>
        <p:spPr>
          <a:xfrm>
            <a:off x="5242211" y="2893512"/>
            <a:ext cx="3738951" cy="379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61580" y="317099"/>
            <a:ext cx="1465545" cy="584775"/>
          </a:xfrm>
          <a:prstGeom prst="rect">
            <a:avLst/>
          </a:prstGeom>
          <a:solidFill>
            <a:schemeClr val="bg1"/>
          </a:solidFill>
        </p:spPr>
        <p:txBody>
          <a:bodyPr wrap="square" rtlCol="0">
            <a:spAutoFit/>
          </a:bodyPr>
          <a:lstStyle/>
          <a:p>
            <a:pPr algn="ctr"/>
            <a:r>
              <a:rPr lang="en-US" sz="3200" b="1" dirty="0" err="1" smtClean="0">
                <a:latin typeface="Cambria" panose="02040503050406030204" pitchFamily="18" charset="0"/>
              </a:rPr>
              <a:t>MyCS</a:t>
            </a:r>
            <a:endParaRPr lang="en-US" sz="3200" b="1" dirty="0">
              <a:latin typeface="Cambria" panose="02040503050406030204" pitchFamily="18" charset="0"/>
            </a:endParaRPr>
          </a:p>
        </p:txBody>
      </p:sp>
      <p:sp>
        <p:nvSpPr>
          <p:cNvPr id="4" name="TextBox 3"/>
          <p:cNvSpPr txBox="1"/>
          <p:nvPr/>
        </p:nvSpPr>
        <p:spPr>
          <a:xfrm>
            <a:off x="1841326" y="3219189"/>
            <a:ext cx="1290181" cy="307777"/>
          </a:xfrm>
          <a:prstGeom prst="rect">
            <a:avLst/>
          </a:prstGeom>
          <a:noFill/>
        </p:spPr>
        <p:txBody>
          <a:bodyPr wrap="square" rtlCol="0">
            <a:spAutoFit/>
          </a:bodyPr>
          <a:lstStyle/>
          <a:p>
            <a:r>
              <a:rPr lang="en-US" dirty="0" smtClean="0"/>
              <a:t>pictures…</a:t>
            </a:r>
            <a:endParaRPr lang="en-US" dirty="0"/>
          </a:p>
        </p:txBody>
      </p:sp>
    </p:spTree>
    <p:extLst>
      <p:ext uri="{BB962C8B-B14F-4D97-AF65-F5344CB8AC3E}">
        <p14:creationId xmlns:p14="http://schemas.microsoft.com/office/powerpoint/2010/main" val="4030063137"/>
      </p:ext>
    </p:extLst>
  </p:cSld>
  <p:clrMapOvr>
    <a:masterClrMapping/>
  </p:clrMapOvr>
  <p:transition spd="slow">
    <p:cut/>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251550" y="3246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Language-encoding?</a:t>
            </a:r>
          </a:p>
        </p:txBody>
      </p:sp>
      <p:sp>
        <p:nvSpPr>
          <p:cNvPr id="206" name="Shape 206"/>
          <p:cNvSpPr txBox="1"/>
          <p:nvPr/>
        </p:nvSpPr>
        <p:spPr>
          <a:xfrm>
            <a:off x="6236474" y="6410575"/>
            <a:ext cx="2772599" cy="349799"/>
          </a:xfrm>
          <a:prstGeom prst="rect">
            <a:avLst/>
          </a:prstGeom>
          <a:noFill/>
        </p:spPr>
        <p:txBody>
          <a:bodyPr lIns="91425" tIns="91425" rIns="91425" bIns="91425" anchor="ctr" anchorCtr="0">
            <a:noAutofit/>
          </a:bodyPr>
          <a:lstStyle/>
          <a:p>
            <a:pPr lvl="0" algn="r" rtl="0">
              <a:spcBef>
                <a:spcPts val="0"/>
              </a:spcBef>
              <a:buNone/>
            </a:pPr>
            <a:r>
              <a:rPr lang="en" sz="1200" i="1">
                <a:solidFill>
                  <a:srgbClr val="0000FF"/>
                </a:solidFill>
                <a:latin typeface="Droid Serif"/>
                <a:ea typeface="Droid Serif"/>
                <a:cs typeface="Droid Serif"/>
                <a:sym typeface="Droid Serif"/>
              </a:rPr>
              <a:t>not sure if this is an activity...</a:t>
            </a:r>
          </a:p>
        </p:txBody>
      </p:sp>
      <p:pic>
        <p:nvPicPr>
          <p:cNvPr id="207" name="Shape 207"/>
          <p:cNvPicPr preferRelativeResize="0"/>
          <p:nvPr/>
        </p:nvPicPr>
        <p:blipFill>
          <a:blip r:embed="rId3"/>
          <a:stretch>
            <a:fillRect/>
          </a:stretch>
        </p:blipFill>
        <p:spPr>
          <a:xfrm>
            <a:off x="327102" y="1863400"/>
            <a:ext cx="8565324" cy="2858049"/>
          </a:xfrm>
          <a:prstGeom prst="rect">
            <a:avLst/>
          </a:prstGeom>
          <a:noFill/>
          <a:ln>
            <a:noFill/>
          </a:ln>
        </p:spPr>
      </p:pic>
      <p:sp>
        <p:nvSpPr>
          <p:cNvPr id="208" name="Shape 208"/>
          <p:cNvSpPr txBox="1"/>
          <p:nvPr/>
        </p:nvSpPr>
        <p:spPr>
          <a:xfrm>
            <a:off x="1863175" y="1105225"/>
            <a:ext cx="5223899" cy="567599"/>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 using online translators ...</a:t>
            </a:r>
          </a:p>
        </p:txBody>
      </p:sp>
      <p:sp>
        <p:nvSpPr>
          <p:cNvPr id="209" name="Shape 209"/>
          <p:cNvSpPr txBox="1"/>
          <p:nvPr/>
        </p:nvSpPr>
        <p:spPr>
          <a:xfrm>
            <a:off x="443250" y="4912025"/>
            <a:ext cx="8377799" cy="5675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Anyone recognize this phrase, now 10 translations later?</a:t>
            </a:r>
          </a:p>
        </p:txBody>
      </p:sp>
      <p:sp>
        <p:nvSpPr>
          <p:cNvPr id="210" name="Shape 210"/>
          <p:cNvSpPr txBox="1"/>
          <p:nvPr/>
        </p:nvSpPr>
        <p:spPr>
          <a:xfrm>
            <a:off x="960150" y="5443250"/>
            <a:ext cx="7496400" cy="982800"/>
          </a:xfrm>
          <a:prstGeom prst="rect">
            <a:avLst/>
          </a:prstGeom>
        </p:spPr>
        <p:txBody>
          <a:bodyPr lIns="91425" tIns="91425" rIns="91425" bIns="91425" anchor="ctr" anchorCtr="0">
            <a:noAutofit/>
          </a:bodyPr>
          <a:lstStyle/>
          <a:p>
            <a:pPr lvl="0" algn="ctr" rtl="0">
              <a:spcBef>
                <a:spcPts val="0"/>
              </a:spcBef>
              <a:buNone/>
            </a:pPr>
            <a:r>
              <a:rPr lang="en" sz="1800" b="1">
                <a:latin typeface="Droid Serif"/>
                <a:ea typeface="Droid Serif"/>
                <a:cs typeface="Droid Serif"/>
                <a:sym typeface="Droid Serif"/>
              </a:rPr>
              <a:t>Four score and seven years ago our fathers brought forth on this continent, a new nation, conceived in Liberty, and dedicated to the proposition that all men are created equal.</a:t>
            </a:r>
          </a:p>
        </p:txBody>
      </p:sp>
    </p:spTree>
    <p:extLst>
      <p:ext uri="{BB962C8B-B14F-4D97-AF65-F5344CB8AC3E}">
        <p14:creationId xmlns:p14="http://schemas.microsoft.com/office/powerpoint/2010/main" val="4088325622"/>
      </p:ext>
    </p:extLst>
  </p:cSld>
  <p:clrMapOvr>
    <a:masterClrMapping/>
  </p:clrMapOvr>
  <p:transition spd="slow">
    <p:cu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Translations...</a:t>
            </a:r>
          </a:p>
        </p:txBody>
      </p:sp>
      <p:pic>
        <p:nvPicPr>
          <p:cNvPr id="216" name="Shape 216"/>
          <p:cNvPicPr preferRelativeResize="0"/>
          <p:nvPr/>
        </p:nvPicPr>
        <p:blipFill>
          <a:blip r:embed="rId3"/>
          <a:stretch>
            <a:fillRect/>
          </a:stretch>
        </p:blipFill>
        <p:spPr>
          <a:xfrm>
            <a:off x="175350" y="1701351"/>
            <a:ext cx="4067174" cy="4124224"/>
          </a:xfrm>
          <a:prstGeom prst="rect">
            <a:avLst/>
          </a:prstGeom>
          <a:noFill/>
          <a:ln>
            <a:noFill/>
          </a:ln>
        </p:spPr>
      </p:pic>
      <p:pic>
        <p:nvPicPr>
          <p:cNvPr id="217" name="Shape 217"/>
          <p:cNvPicPr preferRelativeResize="0"/>
          <p:nvPr/>
        </p:nvPicPr>
        <p:blipFill>
          <a:blip r:embed="rId4"/>
          <a:stretch>
            <a:fillRect/>
          </a:stretch>
        </p:blipFill>
        <p:spPr>
          <a:xfrm>
            <a:off x="4453002" y="1962437"/>
            <a:ext cx="4515650" cy="3602050"/>
          </a:xfrm>
          <a:prstGeom prst="rect">
            <a:avLst/>
          </a:prstGeom>
          <a:noFill/>
          <a:ln>
            <a:noFill/>
          </a:ln>
        </p:spPr>
      </p:pic>
    </p:spTree>
    <p:extLst>
      <p:ext uri="{BB962C8B-B14F-4D97-AF65-F5344CB8AC3E}">
        <p14:creationId xmlns:p14="http://schemas.microsoft.com/office/powerpoint/2010/main" val="3080975131"/>
      </p:ext>
    </p:extLst>
  </p:cSld>
  <p:clrMapOvr>
    <a:masterClrMapping/>
  </p:clrMapOvr>
  <p:transition spd="slow">
    <p:cu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9075" y="1238250"/>
            <a:ext cx="7138300" cy="5163370"/>
          </a:xfrm>
          <a:prstGeom prst="rect">
            <a:avLst/>
          </a:prstGeom>
        </p:spPr>
      </p:pic>
      <p:sp>
        <p:nvSpPr>
          <p:cNvPr id="270" name="Shape 270"/>
          <p:cNvSpPr txBox="1"/>
          <p:nvPr/>
        </p:nvSpPr>
        <p:spPr>
          <a:xfrm>
            <a:off x="276000" y="170600"/>
            <a:ext cx="5345700" cy="809400"/>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Encoding + Decoding</a:t>
            </a:r>
          </a:p>
        </p:txBody>
      </p:sp>
      <p:pic>
        <p:nvPicPr>
          <p:cNvPr id="272" name="Shape 272"/>
          <p:cNvPicPr preferRelativeResize="0"/>
          <p:nvPr/>
        </p:nvPicPr>
        <p:blipFill>
          <a:blip r:embed="rId4"/>
          <a:stretch>
            <a:fillRect/>
          </a:stretch>
        </p:blipFill>
        <p:spPr>
          <a:xfrm>
            <a:off x="7324712" y="76200"/>
            <a:ext cx="1743075" cy="1162050"/>
          </a:xfrm>
          <a:prstGeom prst="rect">
            <a:avLst/>
          </a:prstGeom>
          <a:noFill/>
          <a:ln>
            <a:noFill/>
          </a:ln>
        </p:spPr>
      </p:pic>
      <p:sp>
        <p:nvSpPr>
          <p:cNvPr id="273" name="Shape 273"/>
          <p:cNvSpPr txBox="1"/>
          <p:nvPr/>
        </p:nvSpPr>
        <p:spPr>
          <a:xfrm>
            <a:off x="1069075" y="6194700"/>
            <a:ext cx="7416300" cy="554700"/>
          </a:xfrm>
          <a:prstGeom prst="rect">
            <a:avLst/>
          </a:prstGeom>
          <a:noFill/>
        </p:spPr>
        <p:txBody>
          <a:bodyPr lIns="91425" tIns="91425" rIns="91425" bIns="91425" anchor="t" anchorCtr="0">
            <a:noAutofit/>
          </a:bodyPr>
          <a:lstStyle/>
          <a:p>
            <a:pPr lvl="0" algn="ctr" rtl="0">
              <a:spcBef>
                <a:spcPts val="0"/>
              </a:spcBef>
              <a:buNone/>
            </a:pPr>
            <a:r>
              <a:rPr lang="en" sz="2100">
                <a:latin typeface="Droid Serif"/>
                <a:ea typeface="Droid Serif"/>
                <a:cs typeface="Droid Serif"/>
                <a:sym typeface="Droid Serif"/>
              </a:rPr>
              <a:t>Try some of these...               Then, invent your own</a:t>
            </a:r>
          </a:p>
        </p:txBody>
      </p:sp>
    </p:spTree>
    <p:extLst>
      <p:ext uri="{BB962C8B-B14F-4D97-AF65-F5344CB8AC3E}">
        <p14:creationId xmlns:p14="http://schemas.microsoft.com/office/powerpoint/2010/main" val="3597469261"/>
      </p:ext>
    </p:extLst>
  </p:cSld>
  <p:clrMapOvr>
    <a:masterClrMapping/>
  </p:clrMapOvr>
  <p:transition spd="slow">
    <p:cu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p:nvPr/>
        </p:nvSpPr>
        <p:spPr>
          <a:xfrm>
            <a:off x="276000" y="170600"/>
            <a:ext cx="8744399" cy="895200"/>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Make-your-own code</a:t>
            </a:r>
          </a:p>
        </p:txBody>
      </p:sp>
      <p:sp>
        <p:nvSpPr>
          <p:cNvPr id="279" name="Shape 279"/>
          <p:cNvSpPr txBox="1"/>
          <p:nvPr/>
        </p:nvSpPr>
        <p:spPr>
          <a:xfrm>
            <a:off x="1069075" y="6194700"/>
            <a:ext cx="7416300" cy="554700"/>
          </a:xfrm>
          <a:prstGeom prst="rect">
            <a:avLst/>
          </a:prstGeom>
          <a:noFill/>
        </p:spPr>
        <p:txBody>
          <a:bodyPr lIns="91425" tIns="91425" rIns="91425" bIns="91425" anchor="t" anchorCtr="0">
            <a:noAutofit/>
          </a:bodyPr>
          <a:lstStyle/>
          <a:p>
            <a:pPr lvl="0" algn="ctr" rtl="0">
              <a:spcBef>
                <a:spcPts val="0"/>
              </a:spcBef>
              <a:buNone/>
            </a:pPr>
            <a:r>
              <a:rPr lang="en" sz="2100">
                <a:latin typeface="Droid Serif"/>
                <a:ea typeface="Droid Serif"/>
                <a:cs typeface="Droid Serif"/>
                <a:sym typeface="Droid Serif"/>
              </a:rPr>
              <a:t>Can others decode it?</a:t>
            </a:r>
          </a:p>
        </p:txBody>
      </p:sp>
      <p:pic>
        <p:nvPicPr>
          <p:cNvPr id="280" name="Shape 280"/>
          <p:cNvPicPr preferRelativeResize="0"/>
          <p:nvPr/>
        </p:nvPicPr>
        <p:blipFill>
          <a:blip r:embed="rId3"/>
          <a:stretch>
            <a:fillRect/>
          </a:stretch>
        </p:blipFill>
        <p:spPr>
          <a:xfrm>
            <a:off x="7324712" y="76200"/>
            <a:ext cx="1743075" cy="1162050"/>
          </a:xfrm>
          <a:prstGeom prst="rect">
            <a:avLst/>
          </a:prstGeom>
          <a:noFill/>
          <a:ln>
            <a:noFill/>
          </a:ln>
        </p:spPr>
      </p:pic>
      <p:pic>
        <p:nvPicPr>
          <p:cNvPr id="281" name="Shape 281"/>
          <p:cNvPicPr preferRelativeResize="0"/>
          <p:nvPr/>
        </p:nvPicPr>
        <p:blipFill>
          <a:blip r:embed="rId4"/>
          <a:stretch>
            <a:fillRect/>
          </a:stretch>
        </p:blipFill>
        <p:spPr>
          <a:xfrm>
            <a:off x="1009200" y="1219873"/>
            <a:ext cx="7447049" cy="4723049"/>
          </a:xfrm>
          <a:prstGeom prst="rect">
            <a:avLst/>
          </a:prstGeom>
          <a:noFill/>
          <a:ln>
            <a:noFill/>
          </a:ln>
        </p:spPr>
      </p:pic>
    </p:spTree>
    <p:extLst>
      <p:ext uri="{BB962C8B-B14F-4D97-AF65-F5344CB8AC3E}">
        <p14:creationId xmlns:p14="http://schemas.microsoft.com/office/powerpoint/2010/main" val="665306187"/>
      </p:ext>
    </p:extLst>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Shape 53"/>
          <p:cNvSpPr txBox="1"/>
          <p:nvPr/>
        </p:nvSpPr>
        <p:spPr>
          <a:xfrm>
            <a:off x="152400" y="152400"/>
            <a:ext cx="5459700" cy="867899"/>
          </a:xfrm>
          <a:prstGeom prst="rect">
            <a:avLst/>
          </a:prstGeom>
        </p:spPr>
        <p:txBody>
          <a:bodyPr lIns="91425" tIns="91425" rIns="91425" bIns="91425" anchor="ctr" anchorCtr="0">
            <a:noAutofit/>
          </a:bodyPr>
          <a:lstStyle/>
          <a:p>
            <a:pPr lvl="0" rtl="0">
              <a:spcBef>
                <a:spcPts val="0"/>
              </a:spcBef>
              <a:buNone/>
            </a:pPr>
            <a:r>
              <a:rPr lang="en" sz="3600" i="1" dirty="0" smtClean="0">
                <a:latin typeface="Droid Serif"/>
                <a:ea typeface="Droid Serif"/>
                <a:cs typeface="Droid Serif"/>
                <a:sym typeface="Droid Serif"/>
              </a:rPr>
              <a:t>Insights… (thank you!)</a:t>
            </a:r>
            <a:endParaRPr lang="en" sz="3600" i="1" dirty="0">
              <a:latin typeface="Droid Serif"/>
              <a:ea typeface="Droid Serif"/>
              <a:cs typeface="Droid Serif"/>
              <a:sym typeface="Droid Serif"/>
            </a:endParaRPr>
          </a:p>
        </p:txBody>
      </p:sp>
      <p:sp>
        <p:nvSpPr>
          <p:cNvPr id="3" name="TextBox 2"/>
          <p:cNvSpPr txBox="1"/>
          <p:nvPr/>
        </p:nvSpPr>
        <p:spPr>
          <a:xfrm>
            <a:off x="2882250" y="1828800"/>
            <a:ext cx="3432132" cy="307777"/>
          </a:xfrm>
          <a:prstGeom prst="rect">
            <a:avLst/>
          </a:prstGeom>
          <a:noFill/>
        </p:spPr>
        <p:txBody>
          <a:bodyPr wrap="square" rtlCol="0">
            <a:spAutoFit/>
          </a:bodyPr>
          <a:lstStyle/>
          <a:p>
            <a:r>
              <a:rPr lang="en-US" dirty="0" smtClean="0"/>
              <a:t>Scratch activities</a:t>
            </a:r>
            <a:endParaRPr lang="en-US" dirty="0"/>
          </a:p>
        </p:txBody>
      </p:sp>
    </p:spTree>
    <p:extLst>
      <p:ext uri="{BB962C8B-B14F-4D97-AF65-F5344CB8AC3E}">
        <p14:creationId xmlns:p14="http://schemas.microsoft.com/office/powerpoint/2010/main" val="854442619"/>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smtClean="0"/>
              <a:t>VEREOYEN    OLEVS   </a:t>
            </a:r>
            <a:r>
              <a:rPr lang="en-US" sz="2400" dirty="0" smtClean="0"/>
              <a:t> </a:t>
            </a:r>
            <a:r>
              <a:rPr lang="de-DE" sz="2400" dirty="0" smtClean="0"/>
              <a:t>OCPMTURE    </a:t>
            </a:r>
            <a:r>
              <a:rPr lang="de-DE" sz="2400" dirty="0"/>
              <a:t>CSEICNE</a:t>
            </a:r>
            <a:r>
              <a:rPr lang="en-US" sz="2400" dirty="0" smtClean="0">
                <a:effectLst/>
              </a:rPr>
              <a:t>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2"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1777653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pt-PT" sz="2400" dirty="0" smtClean="0"/>
              <a:t>VOWOLS    </a:t>
            </a:r>
            <a:r>
              <a:rPr lang="pt-PT" sz="2400" dirty="0"/>
              <a:t>ORO </a:t>
            </a:r>
            <a:r>
              <a:rPr lang="pt-PT" sz="2400" dirty="0" smtClean="0"/>
              <a:t>  </a:t>
            </a:r>
            <a:r>
              <a:rPr lang="en-US" sz="2400" dirty="0" smtClean="0"/>
              <a:t> </a:t>
            </a:r>
            <a:r>
              <a:rPr lang="de-DE" sz="2400" dirty="0" smtClean="0"/>
              <a:t>OMPORTONT   ON   </a:t>
            </a:r>
            <a:r>
              <a:rPr lang="en-US" sz="2400" dirty="0" smtClean="0"/>
              <a:t> </a:t>
            </a:r>
            <a:r>
              <a:rPr lang="de-DE" sz="2400" dirty="0" smtClean="0"/>
              <a:t>SONTONCOS</a:t>
            </a:r>
            <a:r>
              <a:rPr lang="en-US" sz="2400" dirty="0" smtClean="0">
                <a:effectLst/>
              </a:rPr>
              <a:t> </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Every vowel </a:t>
            </a:r>
            <a:r>
              <a:rPr lang="en-US" dirty="0" smtClean="0"/>
              <a:t>is now an </a:t>
            </a:r>
            <a:r>
              <a:rPr lang="de-DE" dirty="0" smtClean="0"/>
              <a:t>“O” !</a:t>
            </a:r>
            <a:endParaRPr lang="en-US" dirty="0" smtClean="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303096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IS </a:t>
            </a:r>
            <a:r>
              <a:rPr lang="de-DE" sz="2400" dirty="0" smtClean="0"/>
              <a:t>  IT   CATS   RAINING  </a:t>
            </a:r>
            <a:r>
              <a:rPr lang="en-US" sz="2400" dirty="0" smtClean="0"/>
              <a:t> </a:t>
            </a:r>
            <a:r>
              <a:rPr lang="de-DE" sz="2400" dirty="0" smtClean="0"/>
              <a:t>DOGS   </a:t>
            </a:r>
            <a:r>
              <a:rPr lang="de-DE" sz="2400" dirty="0"/>
              <a:t>AND</a:t>
            </a:r>
            <a:r>
              <a:rPr lang="en-US" sz="2400" dirty="0" smtClean="0">
                <a:effectLst/>
              </a:rPr>
              <a:t>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2"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1646429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a:bodyPr>
          <a:lstStyle/>
          <a:p>
            <a:r>
              <a:rPr lang="en-US" sz="2400" dirty="0" smtClean="0"/>
              <a:t>You will use these Morse Code rules to decode the next two secret messages.</a:t>
            </a:r>
            <a:endParaRPr lang="en-US" sz="2400" dirty="0"/>
          </a:p>
        </p:txBody>
      </p:sp>
      <p:pic>
        <p:nvPicPr>
          <p:cNvPr id="5" name="officeArt object" descr="450px-International_Morse_Code.svg.png"/>
          <p:cNvPicPr>
            <a:picLocks noGrp="1"/>
          </p:cNvPicPr>
          <p:nvPr>
            <p:ph idx="1"/>
          </p:nvPr>
        </p:nvPicPr>
        <p:blipFill>
          <a:blip r:embed="rId2">
            <a:extLst/>
          </a:blip>
          <a:srcRect t="5581" b="5581"/>
          <a:stretch>
            <a:fillRect/>
          </a:stretch>
        </p:blipFill>
        <p:spPr>
          <a:prstGeom prst="rect">
            <a:avLst/>
          </a:prstGeom>
          <a:ln w="12700" cap="flat">
            <a:noFill/>
            <a:miter lim="400000"/>
          </a:ln>
          <a:effectLst/>
        </p:spPr>
      </p:pic>
      <p:sp>
        <p:nvSpPr>
          <p:cNvPr id="6" name="Rectangle 5"/>
          <p:cNvSpPr/>
          <p:nvPr/>
        </p:nvSpPr>
        <p:spPr>
          <a:xfrm>
            <a:off x="101064" y="511770"/>
            <a:ext cx="370655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r>
              <a:rPr lang="en-US" sz="5400" b="1" kern="120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Morse Code</a:t>
            </a:r>
            <a:endParaRPr lang="en-US" sz="5400" b="1" kern="12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1504029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Morse Code</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_ _    _ _ _    . _ .    . . .    .</a:t>
            </a:r>
          </a:p>
          <a:p>
            <a:pPr marL="0" indent="0">
              <a:buNone/>
            </a:pPr>
            <a:r>
              <a:rPr lang="en-US" dirty="0"/>
              <a:t>_ . _ .   _ _ _   _ . .   </a:t>
            </a:r>
            <a:r>
              <a:rPr lang="en-US" dirty="0" smtClean="0"/>
              <a:t>.       . .   . . .       </a:t>
            </a:r>
          </a:p>
          <a:p>
            <a:pPr marL="0" indent="0">
              <a:buNone/>
            </a:pPr>
            <a:r>
              <a:rPr lang="en-US" dirty="0" smtClean="0"/>
              <a:t>_ </a:t>
            </a:r>
            <a:r>
              <a:rPr lang="en-US" dirty="0"/>
              <a:t>. _ .   _ _ _ </a:t>
            </a:r>
            <a:r>
              <a:rPr lang="en-US" dirty="0" smtClean="0"/>
              <a:t>   _ </a:t>
            </a:r>
            <a:r>
              <a:rPr lang="en-US" dirty="0"/>
              <a:t>_ _   . _ . .</a:t>
            </a:r>
          </a:p>
        </p:txBody>
      </p:sp>
      <p:sp>
        <p:nvSpPr>
          <p:cNvPr id="7" name="Rectangle 6"/>
          <p:cNvSpPr/>
          <p:nvPr/>
        </p:nvSpPr>
        <p:spPr>
          <a:xfrm>
            <a:off x="965541" y="1651655"/>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3519481" y="274638"/>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9"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252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US" sz="3600" dirty="0" smtClean="0">
                <a:latin typeface="Droid Serif"/>
                <a:ea typeface="Droid Serif"/>
                <a:cs typeface="Droid Serif"/>
                <a:sym typeface="Droid Serif"/>
              </a:rPr>
              <a:t>Why Computer Science?</a:t>
            </a:r>
            <a:endParaRPr lang="en" sz="3600" dirty="0">
              <a:latin typeface="Droid Serif"/>
              <a:ea typeface="Droid Serif"/>
              <a:cs typeface="Droid Serif"/>
              <a:sym typeface="Droid Serif"/>
            </a:endParaRPr>
          </a:p>
        </p:txBody>
      </p:sp>
      <p:sp>
        <p:nvSpPr>
          <p:cNvPr id="5" name="TextBox 4"/>
          <p:cNvSpPr txBox="1"/>
          <p:nvPr/>
        </p:nvSpPr>
        <p:spPr>
          <a:xfrm>
            <a:off x="1268216" y="1848880"/>
            <a:ext cx="6660301" cy="1754326"/>
          </a:xfrm>
          <a:prstGeom prst="rect">
            <a:avLst/>
          </a:prstGeom>
          <a:solidFill>
            <a:srgbClr val="CCECFF"/>
          </a:solidFill>
        </p:spPr>
        <p:txBody>
          <a:bodyPr wrap="square" rtlCol="0">
            <a:spAutoFit/>
          </a:bodyPr>
          <a:lstStyle/>
          <a:p>
            <a:pPr algn="ctr"/>
            <a:r>
              <a:rPr lang="en-US" sz="3600" dirty="0" smtClean="0">
                <a:solidFill>
                  <a:schemeClr val="bg1">
                    <a:lumMod val="65000"/>
                  </a:schemeClr>
                </a:solidFill>
                <a:latin typeface="Cambria"/>
                <a:cs typeface="Cambria"/>
              </a:rPr>
              <a:t>CS is “good for you”</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important and interesting</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empowering and fun…</a:t>
            </a:r>
            <a:endParaRPr lang="en-US" sz="3600" dirty="0">
              <a:latin typeface="Cambria"/>
              <a:cs typeface="Cambria"/>
            </a:endParaRPr>
          </a:p>
        </p:txBody>
      </p:sp>
      <p:sp>
        <p:nvSpPr>
          <p:cNvPr id="6" name="Rectangle 5"/>
          <p:cNvSpPr/>
          <p:nvPr/>
        </p:nvSpPr>
        <p:spPr>
          <a:xfrm rot="20894516">
            <a:off x="5354661" y="4097478"/>
            <a:ext cx="3381128" cy="707886"/>
          </a:xfrm>
          <a:prstGeom prst="rect">
            <a:avLst/>
          </a:prstGeom>
          <a:solidFill>
            <a:srgbClr val="FF9900"/>
          </a:solidFill>
        </p:spPr>
        <p:txBody>
          <a:bodyPr wrap="square">
            <a:spAutoFit/>
          </a:bodyPr>
          <a:lstStyle/>
          <a:p>
            <a:pPr algn="ctr"/>
            <a:r>
              <a:rPr lang="en-US" sz="2000" dirty="0" smtClean="0">
                <a:latin typeface="Cambria"/>
                <a:cs typeface="Cambria"/>
              </a:rPr>
              <a:t>What’s even more important than this last one?</a:t>
            </a:r>
            <a:endParaRPr lang="en-US" sz="2000" dirty="0"/>
          </a:p>
        </p:txBody>
      </p:sp>
    </p:spTree>
    <p:extLst>
      <p:ext uri="{BB962C8B-B14F-4D97-AF65-F5344CB8AC3E}">
        <p14:creationId xmlns:p14="http://schemas.microsoft.com/office/powerpoint/2010/main" val="3043147472"/>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smtClean="0"/>
              <a:t>Morse Code</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_ . _ .   _ _ _   _ .   _ _ .   . _ .   </a:t>
            </a:r>
          </a:p>
          <a:p>
            <a:pPr marL="0" indent="0">
              <a:buNone/>
            </a:pPr>
            <a:r>
              <a:rPr lang="en-US" dirty="0"/>
              <a:t>. _   _   . . _   . _ . .   . _   _   . .   </a:t>
            </a:r>
          </a:p>
          <a:p>
            <a:pPr marL="0" indent="0">
              <a:buNone/>
            </a:pPr>
            <a:r>
              <a:rPr lang="en-US" dirty="0"/>
              <a:t>_ _ _   _ .   . . .       _ . _ _   </a:t>
            </a:r>
          </a:p>
          <a:p>
            <a:pPr marL="0" indent="0">
              <a:buNone/>
            </a:pPr>
            <a:r>
              <a:rPr lang="en-US" dirty="0"/>
              <a:t>_ _ _   . . _   . . _ .   . .   _ .   </a:t>
            </a:r>
          </a:p>
          <a:p>
            <a:pPr marL="0" indent="0">
              <a:buNone/>
            </a:pPr>
            <a:r>
              <a:rPr lang="en-US" dirty="0"/>
              <a:t>. .   . . .   . . . .   .   _ . .</a:t>
            </a:r>
            <a:r>
              <a:rPr lang="en-US" dirty="0" smtClean="0">
                <a:effectLst/>
              </a:rPr>
              <a:t> </a:t>
            </a:r>
            <a:endParaRPr lang="en-US" dirty="0" smtClean="0"/>
          </a:p>
        </p:txBody>
      </p:sp>
      <p:sp>
        <p:nvSpPr>
          <p:cNvPr id="7" name="Rectangle 6"/>
          <p:cNvSpPr/>
          <p:nvPr/>
        </p:nvSpPr>
        <p:spPr>
          <a:xfrm>
            <a:off x="974566" y="1651655"/>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3371844" y="44656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9"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48729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286"/>
            <a:ext cx="8229600" cy="1260475"/>
          </a:xfrm>
        </p:spPr>
        <p:txBody>
          <a:bodyPr>
            <a:noAutofit/>
          </a:bodyPr>
          <a:lstStyle/>
          <a:p>
            <a:r>
              <a:rPr lang="en-US" sz="2400" dirty="0" smtClean="0"/>
              <a:t/>
            </a:r>
            <a:br>
              <a:rPr lang="en-US" sz="2400" dirty="0" smtClean="0"/>
            </a:br>
            <a:r>
              <a:rPr lang="en-US" sz="2400" dirty="0" smtClean="0"/>
              <a:t/>
            </a:r>
            <a:br>
              <a:rPr lang="en-US" sz="2400" dirty="0" smtClean="0"/>
            </a:br>
            <a:r>
              <a:rPr lang="en-US" sz="2400" dirty="0" smtClean="0"/>
              <a:t>PUP</a:t>
            </a:r>
            <a:r>
              <a:rPr lang="de-DE" sz="2400" dirty="0" smtClean="0"/>
              <a:t>PIES </a:t>
            </a:r>
            <a:r>
              <a:rPr lang="de-DE" sz="2400" dirty="0"/>
              <a:t>ARE CUTE </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lgn="ctr">
              <a:buNone/>
            </a:pPr>
            <a:r>
              <a:rPr lang="en-US" b="1" u="sng" dirty="0"/>
              <a:t>Pig </a:t>
            </a:r>
            <a:r>
              <a:rPr lang="en-US" b="1" u="sng" dirty="0" smtClean="0"/>
              <a:t>Latin</a:t>
            </a:r>
            <a:r>
              <a:rPr lang="en-US" dirty="0" smtClean="0"/>
              <a:t> </a:t>
            </a:r>
          </a:p>
          <a:p>
            <a:r>
              <a:rPr lang="en-US" dirty="0" smtClean="0"/>
              <a:t>If </a:t>
            </a:r>
            <a:r>
              <a:rPr lang="en-US" dirty="0"/>
              <a:t>a word begins with a </a:t>
            </a:r>
            <a:r>
              <a:rPr lang="en-US" dirty="0" smtClean="0"/>
              <a:t>consonant: </a:t>
            </a:r>
          </a:p>
          <a:p>
            <a:pPr lvl="1"/>
            <a:r>
              <a:rPr lang="en-US" dirty="0" smtClean="0"/>
              <a:t>the </a:t>
            </a:r>
            <a:r>
              <a:rPr lang="en-US" dirty="0"/>
              <a:t>consonant is moved to the end </a:t>
            </a:r>
            <a:endParaRPr lang="en-US" dirty="0" smtClean="0"/>
          </a:p>
          <a:p>
            <a:pPr lvl="1"/>
            <a:r>
              <a:rPr lang="en-US" dirty="0" smtClean="0"/>
              <a:t>and </a:t>
            </a:r>
            <a:r>
              <a:rPr lang="en-US" dirty="0"/>
              <a:t>an </a:t>
            </a:r>
            <a:r>
              <a:rPr lang="de-DE" dirty="0"/>
              <a:t>“</a:t>
            </a:r>
            <a:r>
              <a:rPr lang="de-DE" dirty="0" err="1"/>
              <a:t>ay</a:t>
            </a:r>
            <a:r>
              <a:rPr lang="de-DE" dirty="0"/>
              <a:t>” </a:t>
            </a:r>
            <a:r>
              <a:rPr lang="en-US" dirty="0"/>
              <a:t>is added. </a:t>
            </a:r>
            <a:endParaRPr lang="en-US" dirty="0" smtClean="0"/>
          </a:p>
          <a:p>
            <a:r>
              <a:rPr lang="en-US" dirty="0" smtClean="0"/>
              <a:t>If not: </a:t>
            </a:r>
          </a:p>
          <a:p>
            <a:pPr lvl="1"/>
            <a:r>
              <a:rPr lang="en-US" dirty="0" smtClean="0"/>
              <a:t>only </a:t>
            </a:r>
            <a:r>
              <a:rPr lang="de-DE" dirty="0"/>
              <a:t>“</a:t>
            </a:r>
            <a:r>
              <a:rPr lang="de-DE" dirty="0" err="1"/>
              <a:t>ay</a:t>
            </a:r>
            <a:r>
              <a:rPr lang="de-DE" dirty="0"/>
              <a:t>” </a:t>
            </a:r>
            <a:r>
              <a:rPr lang="en-US" dirty="0"/>
              <a:t>is added.</a:t>
            </a:r>
            <a:r>
              <a:rPr lang="en-US" dirty="0" smtClean="0">
                <a:effectLst/>
              </a:rPr>
              <a:t> </a:t>
            </a:r>
            <a:endParaRPr lang="en-US" dirty="0" smtClean="0"/>
          </a:p>
        </p:txBody>
      </p:sp>
      <p:sp>
        <p:nvSpPr>
          <p:cNvPr id="6" name="Content Placeholder 5"/>
          <p:cNvSpPr>
            <a:spLocks noGrp="1"/>
          </p:cNvSpPr>
          <p:nvPr>
            <p:ph sz="quarter" idx="4"/>
          </p:nvPr>
        </p:nvSpPr>
        <p:spPr>
          <a:solidFill>
            <a:srgbClr val="CCECFF"/>
          </a:solidFill>
          <a:ln>
            <a:solidFill>
              <a:schemeClr val="tx1"/>
            </a:solidFill>
          </a:ln>
        </p:spPr>
        <p:txBody>
          <a:bodyPr/>
          <a:lstStyle/>
          <a:p>
            <a:pPr marL="0" indent="0">
              <a:buNone/>
            </a:pPr>
            <a:r>
              <a:rPr lang="en-US" b="1" dirty="0" smtClean="0"/>
              <a:t>Note:</a:t>
            </a:r>
            <a:r>
              <a:rPr lang="en-US" dirty="0" smtClean="0"/>
              <a:t> This time you are </a:t>
            </a:r>
            <a:r>
              <a:rPr lang="en-US" b="1" u="sng" dirty="0" smtClean="0"/>
              <a:t>encoding</a:t>
            </a:r>
            <a:r>
              <a:rPr lang="en-US" dirty="0" smtClean="0"/>
              <a:t> the sentence.</a:t>
            </a:r>
            <a:endParaRPr lang="en-US" b="1" dirty="0" smtClean="0"/>
          </a:p>
          <a:p>
            <a:pPr marL="0" indent="0">
              <a:buNone/>
            </a:pPr>
            <a:endParaRPr lang="en-US" dirty="0"/>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213977" y="1651655"/>
            <a:ext cx="2888756"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latin typeface="Calibri"/>
              </a:rPr>
              <a:t>Encoded sentence</a:t>
            </a:r>
            <a:endParaRPr lang="en-US" sz="2800" b="1" kern="120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latin typeface="Calibri"/>
            </a:endParaRPr>
          </a:p>
        </p:txBody>
      </p:sp>
      <p:sp>
        <p:nvSpPr>
          <p:cNvPr id="9" name="Rectangle 8"/>
          <p:cNvSpPr/>
          <p:nvPr/>
        </p:nvSpPr>
        <p:spPr>
          <a:xfrm>
            <a:off x="3132882" y="364272"/>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Tree>
    <p:extLst>
      <p:ext uri="{BB962C8B-B14F-4D97-AF65-F5344CB8AC3E}">
        <p14:creationId xmlns:p14="http://schemas.microsoft.com/office/powerpoint/2010/main" val="552054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a:ln>
            <a:solidFill>
              <a:schemeClr val="tx1"/>
            </a:solidFill>
          </a:ln>
        </p:spPr>
        <p:txBody>
          <a:bodyPr>
            <a:noAutofit/>
          </a:bodyPr>
          <a:lstStyle/>
          <a:p>
            <a:r>
              <a:rPr lang="en-US" sz="2400" dirty="0" smtClean="0"/>
              <a:t/>
            </a:r>
            <a:br>
              <a:rPr lang="en-US" sz="2400" dirty="0" smtClean="0"/>
            </a:b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lgn="ctr">
              <a:buNone/>
            </a:pPr>
            <a:r>
              <a:rPr lang="en-US" dirty="0" smtClean="0"/>
              <a:t>Now, invent your own code.  Write your rules/pattern here:</a:t>
            </a:r>
          </a:p>
        </p:txBody>
      </p:sp>
      <p:sp>
        <p:nvSpPr>
          <p:cNvPr id="6" name="Content Placeholder 5"/>
          <p:cNvSpPr>
            <a:spLocks noGrp="1"/>
          </p:cNvSpPr>
          <p:nvPr>
            <p:ph sz="quarter" idx="4"/>
          </p:nvPr>
        </p:nvSpPr>
        <p:spPr>
          <a:ln>
            <a:solidFill>
              <a:schemeClr val="tx1"/>
            </a:solidFill>
          </a:ln>
        </p:spPr>
        <p:txBody>
          <a:bodyPr/>
          <a:lstStyle/>
          <a:p>
            <a:pPr marL="0" indent="0" algn="ctr">
              <a:buNone/>
            </a:pPr>
            <a:r>
              <a:rPr lang="en-US" dirty="0" smtClean="0"/>
              <a:t>Next, write your </a:t>
            </a:r>
            <a:r>
              <a:rPr lang="en-US" b="1" u="sng" dirty="0" smtClean="0"/>
              <a:t>encoded</a:t>
            </a:r>
            <a:r>
              <a:rPr lang="en-US" dirty="0" smtClean="0"/>
              <a:t> secret message here:</a:t>
            </a:r>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endParaRPr lang="en-US" dirty="0"/>
          </a:p>
          <a:p>
            <a:pPr marL="0" indent="0" algn="ctr">
              <a:buNone/>
            </a:pPr>
            <a:r>
              <a:rPr lang="en-US" dirty="0" smtClean="0"/>
              <a:t>Then, put it on the top of the next page + </a:t>
            </a:r>
            <a:r>
              <a:rPr lang="en-US" b="1" i="1" dirty="0" smtClean="0"/>
              <a:t>TRADE</a:t>
            </a:r>
            <a:r>
              <a:rPr lang="en-US" dirty="0" smtClean="0"/>
              <a:t>!</a:t>
            </a:r>
            <a:endParaRPr lang="en-US" dirty="0"/>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9" name="Rectangle 8"/>
          <p:cNvSpPr/>
          <p:nvPr/>
        </p:nvSpPr>
        <p:spPr>
          <a:xfrm>
            <a:off x="5122323" y="1651655"/>
            <a:ext cx="3006144"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1" name="Rectangle 10"/>
          <p:cNvSpPr/>
          <p:nvPr/>
        </p:nvSpPr>
        <p:spPr>
          <a:xfrm>
            <a:off x="2461483" y="274638"/>
            <a:ext cx="4367093"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Original (decoded) </a:t>
            </a:r>
            <a:r>
              <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S</a:t>
            </a:r>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3" name="Rectangle 2"/>
          <p:cNvSpPr/>
          <p:nvPr/>
        </p:nvSpPr>
        <p:spPr>
          <a:xfrm>
            <a:off x="457200" y="1227336"/>
            <a:ext cx="2257734" cy="307777"/>
          </a:xfrm>
          <a:prstGeom prst="rect">
            <a:avLst/>
          </a:prstGeom>
        </p:spPr>
        <p:txBody>
          <a:bodyPr wrap="none">
            <a:spAutoFit/>
          </a:bodyPr>
          <a:lstStyle/>
          <a:p>
            <a:pPr defTabSz="457200"/>
            <a:r>
              <a:rPr lang="en-US" kern="1200" dirty="0" smtClean="0">
                <a:solidFill>
                  <a:prstClr val="black"/>
                </a:solidFill>
                <a:latin typeface="Calibri"/>
              </a:rPr>
              <a:t>something not too difficult…</a:t>
            </a:r>
            <a:endParaRPr lang="en-US" kern="1200" dirty="0">
              <a:solidFill>
                <a:prstClr val="black"/>
              </a:solidFill>
              <a:latin typeface="Calibri"/>
            </a:endParaRPr>
          </a:p>
        </p:txBody>
      </p:sp>
      <p:sp>
        <p:nvSpPr>
          <p:cNvPr id="5" name="Right Arrow 4"/>
          <p:cNvSpPr/>
          <p:nvPr/>
        </p:nvSpPr>
        <p:spPr>
          <a:xfrm>
            <a:off x="8121319" y="5522492"/>
            <a:ext cx="710998" cy="447258"/>
          </a:xfrm>
          <a:prstGeom prst="rightArrow">
            <a:avLst/>
          </a:prstGeom>
          <a:solidFill>
            <a:srgbClr val="CCEC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546424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150"/>
            <a:ext cx="8229600" cy="1260475"/>
          </a:xfrm>
          <a:ln>
            <a:solidFill>
              <a:schemeClr val="tx1"/>
            </a:solidFill>
          </a:ln>
        </p:spPr>
        <p:txBody>
          <a:bodyPr>
            <a:noAutofit/>
          </a:bodyPr>
          <a:lstStyle/>
          <a:p>
            <a:r>
              <a:rPr lang="en-US" sz="2400" dirty="0" smtClean="0"/>
              <a:t/>
            </a:r>
            <a:br>
              <a:rPr lang="en-US" sz="2400" dirty="0" smtClean="0"/>
            </a:br>
            <a:endParaRPr lang="en-US" sz="2400" dirty="0"/>
          </a:p>
        </p:txBody>
      </p:sp>
      <p:sp>
        <p:nvSpPr>
          <p:cNvPr id="8" name="Rectangle 7"/>
          <p:cNvSpPr/>
          <p:nvPr/>
        </p:nvSpPr>
        <p:spPr>
          <a:xfrm>
            <a:off x="1347144" y="1844167"/>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3" name="Rectangle 2"/>
          <p:cNvSpPr/>
          <p:nvPr/>
        </p:nvSpPr>
        <p:spPr>
          <a:xfrm>
            <a:off x="457200" y="1419848"/>
            <a:ext cx="2046138" cy="307777"/>
          </a:xfrm>
          <a:prstGeom prst="rect">
            <a:avLst/>
          </a:prstGeom>
        </p:spPr>
        <p:txBody>
          <a:bodyPr wrap="none">
            <a:spAutoFit/>
          </a:bodyPr>
          <a:lstStyle/>
          <a:p>
            <a:pPr defTabSz="457200"/>
            <a:r>
              <a:rPr lang="en-US" kern="1200" dirty="0" smtClean="0">
                <a:solidFill>
                  <a:prstClr val="black"/>
                </a:solidFill>
                <a:latin typeface="Calibri"/>
              </a:rPr>
              <a:t>… from the previous page</a:t>
            </a:r>
            <a:endParaRPr lang="en-US" kern="1200" dirty="0">
              <a:solidFill>
                <a:prstClr val="black"/>
              </a:solidFill>
              <a:latin typeface="Calibri"/>
            </a:endParaRPr>
          </a:p>
        </p:txBody>
      </p:sp>
      <p:sp>
        <p:nvSpPr>
          <p:cNvPr id="10" name="Rectangle 9"/>
          <p:cNvSpPr/>
          <p:nvPr/>
        </p:nvSpPr>
        <p:spPr>
          <a:xfrm>
            <a:off x="2982284" y="467150"/>
            <a:ext cx="3006144"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2" name="Rectangle 11"/>
          <p:cNvSpPr/>
          <p:nvPr/>
        </p:nvSpPr>
        <p:spPr>
          <a:xfrm>
            <a:off x="5200436" y="1844167"/>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3" name="Rectangle 12"/>
          <p:cNvSpPr/>
          <p:nvPr/>
        </p:nvSpPr>
        <p:spPr>
          <a:xfrm rot="334320">
            <a:off x="6353985" y="156230"/>
            <a:ext cx="2737820" cy="738664"/>
          </a:xfrm>
          <a:prstGeom prst="rect">
            <a:avLst/>
          </a:prstGeom>
          <a:solidFill>
            <a:srgbClr val="CCECFF"/>
          </a:solidFill>
        </p:spPr>
        <p:txBody>
          <a:bodyPr wrap="square">
            <a:spAutoFit/>
          </a:bodyPr>
          <a:lstStyle/>
          <a:p>
            <a:pPr algn="ctr" defTabSz="457200"/>
            <a:r>
              <a:rPr lang="en-US" kern="1200" dirty="0" smtClean="0">
                <a:solidFill>
                  <a:prstClr val="black"/>
                </a:solidFill>
                <a:latin typeface="Calibri"/>
              </a:rPr>
              <a:t>Trade this page with another team and try to decode each other's sentences!</a:t>
            </a:r>
            <a:endParaRPr lang="en-US" kern="1200" dirty="0">
              <a:solidFill>
                <a:prstClr val="black"/>
              </a:solidFill>
              <a:latin typeface="Calibri"/>
            </a:endParaRPr>
          </a:p>
        </p:txBody>
      </p:sp>
      <p:sp>
        <p:nvSpPr>
          <p:cNvPr id="15" name="Content Placeholder 3"/>
          <p:cNvSpPr>
            <a:spLocks noGrp="1"/>
          </p:cNvSpPr>
          <p:nvPr>
            <p:ph sz="half" idx="2"/>
          </p:nvPr>
        </p:nvSpPr>
        <p:spPr>
          <a:xfrm>
            <a:off x="457200" y="2439579"/>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6" name="Content Placeholder 5"/>
          <p:cNvSpPr>
            <a:spLocks noGrp="1"/>
          </p:cNvSpPr>
          <p:nvPr>
            <p:ph sz="quarter" idx="4"/>
          </p:nvPr>
        </p:nvSpPr>
        <p:spPr>
          <a:xfrm>
            <a:off x="4645025" y="2439579"/>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2774102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The "digital age" ...</a:t>
            </a:r>
          </a:p>
        </p:txBody>
      </p:sp>
      <p:sp>
        <p:nvSpPr>
          <p:cNvPr id="564" name="Shape 564"/>
          <p:cNvSpPr txBox="1"/>
          <p:nvPr/>
        </p:nvSpPr>
        <p:spPr>
          <a:xfrm>
            <a:off x="1279775" y="1425700"/>
            <a:ext cx="6603300" cy="2404799"/>
          </a:xfrm>
          <a:prstGeom prst="rect">
            <a:avLst/>
          </a:prstGeom>
        </p:spPr>
        <p:txBody>
          <a:bodyPr lIns="91425" tIns="91425" rIns="91425" bIns="91425" anchor="ctr" anchorCtr="0">
            <a:noAutofit/>
          </a:bodyPr>
          <a:lstStyle/>
          <a:p>
            <a:r>
              <a:rPr lang="en" sz="2666">
                <a:latin typeface="Droid Serif"/>
                <a:ea typeface="Droid Serif"/>
                <a:cs typeface="Droid Serif"/>
                <a:sym typeface="Droid Serif"/>
              </a:rPr>
              <a:t>For computers,</a:t>
            </a:r>
            <a:r>
              <a:rPr lang="en" sz="2666" b="1">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all</a:t>
            </a:r>
            <a:r>
              <a:rPr lang="en" sz="2666">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data</a:t>
            </a:r>
            <a:r>
              <a:rPr lang="en" sz="2666">
                <a:latin typeface="Droid Serif"/>
                <a:ea typeface="Droid Serif"/>
                <a:cs typeface="Droid Serif"/>
                <a:sym typeface="Droid Serif"/>
              </a:rPr>
              <a:t> is ultimately represented as a set of numbers.</a:t>
            </a:r>
          </a:p>
          <a:p>
            <a:endParaRPr sz="2666">
              <a:latin typeface="Droid Serif"/>
              <a:ea typeface="Droid Serif"/>
              <a:cs typeface="Droid Serif"/>
              <a:sym typeface="Droid Serif"/>
            </a:endParaRPr>
          </a:p>
          <a:p>
            <a:r>
              <a:rPr lang="en" sz="2666">
                <a:latin typeface="Droid Serif"/>
                <a:ea typeface="Droid Serif"/>
                <a:cs typeface="Droid Serif"/>
                <a:sym typeface="Droid Serif"/>
              </a:rPr>
              <a:t>With </a:t>
            </a:r>
            <a:r>
              <a:rPr lang="en" sz="2666" b="1">
                <a:solidFill>
                  <a:srgbClr val="0000FF"/>
                </a:solidFill>
                <a:latin typeface="Droid Serif"/>
                <a:ea typeface="Droid Serif"/>
                <a:cs typeface="Droid Serif"/>
                <a:sym typeface="Droid Serif"/>
              </a:rPr>
              <a:t>binary</a:t>
            </a:r>
            <a:r>
              <a:rPr lang="en" sz="2666">
                <a:latin typeface="Droid Serif"/>
                <a:ea typeface="Droid Serif"/>
                <a:cs typeface="Droid Serif"/>
                <a:sym typeface="Droid Serif"/>
              </a:rPr>
              <a:t>, all numbers can be represented as a series 1's and 0's.</a:t>
            </a:r>
          </a:p>
        </p:txBody>
      </p:sp>
    </p:spTree>
    <p:extLst>
      <p:ext uri="{BB962C8B-B14F-4D97-AF65-F5344CB8AC3E}">
        <p14:creationId xmlns:p14="http://schemas.microsoft.com/office/powerpoint/2010/main" val="4201638874"/>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290690" y="261900"/>
            <a:ext cx="4055534" cy="1307255"/>
          </a:xfrm>
          <a:prstGeom prst="rect">
            <a:avLst/>
          </a:prstGeom>
        </p:spPr>
        <p:txBody>
          <a:bodyPr lIns="91425" tIns="91425" rIns="91425" bIns="91425" anchor="ctr" anchorCtr="0">
            <a:noAutofit/>
          </a:bodyPr>
          <a:lstStyle/>
          <a:p>
            <a:pPr>
              <a:spcBef>
                <a:spcPts val="0"/>
              </a:spcBef>
              <a:buNone/>
            </a:pPr>
            <a:r>
              <a:rPr lang="en-US" sz="3600" dirty="0">
                <a:solidFill>
                  <a:srgbClr val="CC0000"/>
                </a:solidFill>
                <a:latin typeface="Droid Serif"/>
                <a:ea typeface="Droid Serif"/>
                <a:cs typeface="Droid Serif"/>
                <a:sym typeface="Droid Serif"/>
              </a:rPr>
              <a:t>B</a:t>
            </a:r>
            <a:r>
              <a:rPr lang="en" sz="3600" dirty="0" smtClean="0">
                <a:solidFill>
                  <a:srgbClr val="CC0000"/>
                </a:solidFill>
                <a:latin typeface="Droid Serif"/>
                <a:ea typeface="Droid Serif"/>
                <a:cs typeface="Droid Serif"/>
                <a:sym typeface="Droid Serif"/>
              </a:rPr>
              <a:t>inary</a:t>
            </a:r>
            <a:r>
              <a:rPr lang="en-US" sz="3600" dirty="0" smtClean="0">
                <a:solidFill>
                  <a:srgbClr val="CC0000"/>
                </a:solidFill>
                <a:latin typeface="Droid Serif"/>
                <a:ea typeface="Droid Serif"/>
                <a:cs typeface="Droid Serif"/>
                <a:sym typeface="Droid Serif"/>
              </a:rPr>
              <a:t> </a:t>
            </a:r>
            <a:r>
              <a:rPr lang="en-US" sz="3600" i="1" dirty="0" smtClean="0">
                <a:solidFill>
                  <a:schemeClr val="tx1"/>
                </a:solidFill>
                <a:latin typeface="Droid Serif"/>
                <a:ea typeface="Droid Serif"/>
                <a:cs typeface="Droid Serif"/>
                <a:sym typeface="Droid Serif"/>
              </a:rPr>
              <a:t>is just another code!</a:t>
            </a:r>
            <a:r>
              <a:rPr lang="en" sz="3600" i="1" dirty="0" smtClean="0">
                <a:solidFill>
                  <a:schemeClr val="tx1"/>
                </a:solidFill>
                <a:latin typeface="Droid Serif"/>
                <a:ea typeface="Droid Serif"/>
                <a:cs typeface="Droid Serif"/>
                <a:sym typeface="Droid Serif"/>
              </a:rPr>
              <a:t> </a:t>
            </a:r>
            <a:endParaRPr lang="en" sz="3600" i="1" dirty="0">
              <a:solidFill>
                <a:schemeClr val="tx1"/>
              </a:solidFill>
              <a:latin typeface="Droid Serif"/>
              <a:ea typeface="Droid Serif"/>
              <a:cs typeface="Droid Serif"/>
              <a:sym typeface="Droid Serif"/>
            </a:endParaRPr>
          </a:p>
        </p:txBody>
      </p:sp>
      <p:sp>
        <p:nvSpPr>
          <p:cNvPr id="4" name="TextBox 3"/>
          <p:cNvSpPr txBox="1"/>
          <p:nvPr/>
        </p:nvSpPr>
        <p:spPr>
          <a:xfrm>
            <a:off x="5082471" y="373656"/>
            <a:ext cx="784753" cy="6001643"/>
          </a:xfrm>
          <a:prstGeom prst="rect">
            <a:avLst/>
          </a:prstGeom>
          <a:solidFill>
            <a:srgbClr val="FFCCCC"/>
          </a:solidFill>
        </p:spPr>
        <p:txBody>
          <a:bodyPr wrap="square" rtlCol="0">
            <a:spAutoFit/>
          </a:bodyPr>
          <a:lstStyle/>
          <a:p>
            <a:pPr algn="ctr"/>
            <a:r>
              <a:rPr lang="en-US" sz="3200" b="1" dirty="0" smtClean="0">
                <a:latin typeface="Courier New"/>
                <a:cs typeface="Courier New"/>
              </a:rPr>
              <a:t>0</a:t>
            </a:r>
          </a:p>
          <a:p>
            <a:pPr algn="ctr"/>
            <a:r>
              <a:rPr lang="en-US" sz="3200" b="1" dirty="0" smtClean="0">
                <a:latin typeface="Courier New"/>
                <a:cs typeface="Courier New"/>
              </a:rPr>
              <a:t>1</a:t>
            </a:r>
          </a:p>
          <a:p>
            <a:pPr algn="ctr"/>
            <a:r>
              <a:rPr lang="en-US" sz="3200" b="1" dirty="0" smtClean="0">
                <a:latin typeface="Courier New"/>
                <a:cs typeface="Courier New"/>
              </a:rPr>
              <a:t>2</a:t>
            </a:r>
          </a:p>
          <a:p>
            <a:pPr algn="ctr"/>
            <a:r>
              <a:rPr lang="en-US" sz="3200" b="1" dirty="0" smtClean="0">
                <a:latin typeface="Courier New"/>
                <a:cs typeface="Courier New"/>
              </a:rPr>
              <a:t>3</a:t>
            </a:r>
          </a:p>
          <a:p>
            <a:pPr algn="ctr"/>
            <a:r>
              <a:rPr lang="en-US" sz="3200" b="1" dirty="0" smtClean="0">
                <a:latin typeface="Courier New"/>
                <a:cs typeface="Courier New"/>
              </a:rPr>
              <a:t>4</a:t>
            </a:r>
          </a:p>
          <a:p>
            <a:pPr algn="ctr"/>
            <a:r>
              <a:rPr lang="en-US" sz="3200" b="1" dirty="0" smtClean="0">
                <a:latin typeface="Courier New"/>
                <a:cs typeface="Courier New"/>
              </a:rPr>
              <a:t>5</a:t>
            </a:r>
          </a:p>
          <a:p>
            <a:pPr algn="ctr"/>
            <a:r>
              <a:rPr lang="en-US" sz="3200" b="1" dirty="0" smtClean="0">
                <a:latin typeface="Courier New"/>
                <a:cs typeface="Courier New"/>
              </a:rPr>
              <a:t>6</a:t>
            </a:r>
          </a:p>
          <a:p>
            <a:pPr algn="ctr"/>
            <a:r>
              <a:rPr lang="en-US" sz="3200" b="1" dirty="0" smtClean="0">
                <a:latin typeface="Courier New"/>
                <a:cs typeface="Courier New"/>
              </a:rPr>
              <a:t>7</a:t>
            </a:r>
          </a:p>
          <a:p>
            <a:pPr algn="ctr"/>
            <a:r>
              <a:rPr lang="en-US" sz="3200" b="1" dirty="0" smtClean="0">
                <a:latin typeface="Courier New"/>
                <a:cs typeface="Courier New"/>
              </a:rPr>
              <a:t>8</a:t>
            </a:r>
          </a:p>
          <a:p>
            <a:pPr algn="ctr"/>
            <a:r>
              <a:rPr lang="en-US" sz="3200" b="1" dirty="0" smtClean="0">
                <a:latin typeface="Courier New"/>
                <a:cs typeface="Courier New"/>
              </a:rPr>
              <a:t>9</a:t>
            </a:r>
          </a:p>
          <a:p>
            <a:pPr algn="ctr"/>
            <a:r>
              <a:rPr lang="en-US" sz="3200" b="1" dirty="0" smtClean="0">
                <a:latin typeface="Courier New"/>
                <a:cs typeface="Courier New"/>
              </a:rPr>
              <a:t>10</a:t>
            </a:r>
          </a:p>
          <a:p>
            <a:pPr algn="ctr"/>
            <a:r>
              <a:rPr lang="en-US" sz="3200" b="1" dirty="0" smtClean="0">
                <a:latin typeface="Courier New"/>
                <a:cs typeface="Courier New"/>
              </a:rPr>
              <a:t>…</a:t>
            </a:r>
          </a:p>
        </p:txBody>
      </p:sp>
      <p:sp>
        <p:nvSpPr>
          <p:cNvPr id="3" name="TextBox 2"/>
          <p:cNvSpPr txBox="1"/>
          <p:nvPr/>
        </p:nvSpPr>
        <p:spPr>
          <a:xfrm>
            <a:off x="4032605" y="1772356"/>
            <a:ext cx="1049866" cy="307777"/>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decimal</a:t>
            </a:r>
            <a:endParaRPr lang="en-US" dirty="0">
              <a:latin typeface="Cambria" panose="02040503050406030204" pitchFamily="18" charset="0"/>
            </a:endParaRPr>
          </a:p>
        </p:txBody>
      </p:sp>
    </p:spTree>
    <p:extLst>
      <p:ext uri="{BB962C8B-B14F-4D97-AF65-F5344CB8AC3E}">
        <p14:creationId xmlns:p14="http://schemas.microsoft.com/office/powerpoint/2010/main" val="4086911480"/>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290690" y="261900"/>
            <a:ext cx="4055534" cy="1307255"/>
          </a:xfrm>
          <a:prstGeom prst="rect">
            <a:avLst/>
          </a:prstGeom>
        </p:spPr>
        <p:txBody>
          <a:bodyPr lIns="91425" tIns="91425" rIns="91425" bIns="91425" anchor="ctr" anchorCtr="0">
            <a:noAutofit/>
          </a:bodyPr>
          <a:lstStyle/>
          <a:p>
            <a:pPr>
              <a:spcBef>
                <a:spcPts val="0"/>
              </a:spcBef>
              <a:buNone/>
            </a:pPr>
            <a:r>
              <a:rPr lang="en-US" sz="3600" dirty="0">
                <a:solidFill>
                  <a:srgbClr val="CC0000"/>
                </a:solidFill>
                <a:latin typeface="Droid Serif"/>
                <a:ea typeface="Droid Serif"/>
                <a:cs typeface="Droid Serif"/>
                <a:sym typeface="Droid Serif"/>
              </a:rPr>
              <a:t>B</a:t>
            </a:r>
            <a:r>
              <a:rPr lang="en" sz="3600" dirty="0" smtClean="0">
                <a:solidFill>
                  <a:srgbClr val="CC0000"/>
                </a:solidFill>
                <a:latin typeface="Droid Serif"/>
                <a:ea typeface="Droid Serif"/>
                <a:cs typeface="Droid Serif"/>
                <a:sym typeface="Droid Serif"/>
              </a:rPr>
              <a:t>inary</a:t>
            </a:r>
            <a:r>
              <a:rPr lang="en-US" sz="3600" dirty="0" smtClean="0">
                <a:solidFill>
                  <a:srgbClr val="CC0000"/>
                </a:solidFill>
                <a:latin typeface="Droid Serif"/>
                <a:ea typeface="Droid Serif"/>
                <a:cs typeface="Droid Serif"/>
                <a:sym typeface="Droid Serif"/>
              </a:rPr>
              <a:t> </a:t>
            </a:r>
            <a:r>
              <a:rPr lang="en-US" sz="3600" i="1" dirty="0" smtClean="0">
                <a:solidFill>
                  <a:schemeClr val="tx1"/>
                </a:solidFill>
                <a:latin typeface="Droid Serif"/>
                <a:ea typeface="Droid Serif"/>
                <a:cs typeface="Droid Serif"/>
                <a:sym typeface="Droid Serif"/>
              </a:rPr>
              <a:t>is just another code!</a:t>
            </a:r>
            <a:r>
              <a:rPr lang="en" sz="3600" i="1" dirty="0" smtClean="0">
                <a:solidFill>
                  <a:schemeClr val="tx1"/>
                </a:solidFill>
                <a:latin typeface="Droid Serif"/>
                <a:ea typeface="Droid Serif"/>
                <a:cs typeface="Droid Serif"/>
                <a:sym typeface="Droid Serif"/>
              </a:rPr>
              <a:t> </a:t>
            </a:r>
            <a:endParaRPr lang="en" sz="3600" i="1" dirty="0">
              <a:solidFill>
                <a:schemeClr val="tx1"/>
              </a:solidFill>
              <a:latin typeface="Droid Serif"/>
              <a:ea typeface="Droid Serif"/>
              <a:cs typeface="Droid Serif"/>
              <a:sym typeface="Droid Serif"/>
            </a:endParaRPr>
          </a:p>
        </p:txBody>
      </p:sp>
      <p:sp>
        <p:nvSpPr>
          <p:cNvPr id="2" name="TextBox 1"/>
          <p:cNvSpPr txBox="1"/>
          <p:nvPr/>
        </p:nvSpPr>
        <p:spPr>
          <a:xfrm>
            <a:off x="5932484" y="373656"/>
            <a:ext cx="1382716" cy="4031873"/>
          </a:xfrm>
          <a:prstGeom prst="rect">
            <a:avLst/>
          </a:prstGeom>
          <a:solidFill>
            <a:schemeClr val="bg1">
              <a:lumMod val="95000"/>
            </a:schemeClr>
          </a:solidFill>
        </p:spPr>
        <p:txBody>
          <a:bodyPr wrap="square" rtlCol="0">
            <a:spAutoFit/>
          </a:bodyPr>
          <a:lstStyle/>
          <a:p>
            <a:pPr algn="r"/>
            <a:r>
              <a:rPr lang="en-US" sz="3200" b="1" dirty="0" smtClean="0">
                <a:latin typeface="Courier New"/>
                <a:cs typeface="Courier New"/>
              </a:rPr>
              <a:t>000</a:t>
            </a:r>
          </a:p>
          <a:p>
            <a:pPr algn="r"/>
            <a:r>
              <a:rPr lang="en-US" sz="3200" b="1" dirty="0" smtClean="0">
                <a:latin typeface="Courier New"/>
                <a:cs typeface="Courier New"/>
              </a:rPr>
              <a:t>001</a:t>
            </a:r>
          </a:p>
          <a:p>
            <a:pPr algn="r"/>
            <a:r>
              <a:rPr lang="en-US" sz="3200" b="1" dirty="0" smtClean="0">
                <a:latin typeface="Courier New"/>
                <a:cs typeface="Courier New"/>
              </a:rPr>
              <a:t>010</a:t>
            </a:r>
          </a:p>
          <a:p>
            <a:pPr algn="r"/>
            <a:r>
              <a:rPr lang="en-US" sz="3200" b="1" dirty="0" smtClean="0">
                <a:latin typeface="Courier New"/>
                <a:cs typeface="Courier New"/>
              </a:rPr>
              <a:t>011</a:t>
            </a:r>
          </a:p>
          <a:p>
            <a:pPr algn="r"/>
            <a:endParaRPr lang="en-US" sz="3200" b="1" dirty="0">
              <a:latin typeface="Courier New"/>
              <a:cs typeface="Courier New"/>
            </a:endParaRPr>
          </a:p>
          <a:p>
            <a:pPr algn="r"/>
            <a:r>
              <a:rPr lang="en-US" sz="3200" b="1" dirty="0" smtClean="0">
                <a:latin typeface="Courier New"/>
                <a:cs typeface="Courier New"/>
              </a:rPr>
              <a:t>101</a:t>
            </a:r>
          </a:p>
          <a:p>
            <a:pPr algn="r"/>
            <a:r>
              <a:rPr lang="en-US" sz="3200" b="1" dirty="0" smtClean="0">
                <a:latin typeface="Courier New"/>
                <a:cs typeface="Courier New"/>
              </a:rPr>
              <a:t>110</a:t>
            </a:r>
          </a:p>
          <a:p>
            <a:pPr algn="r"/>
            <a:r>
              <a:rPr lang="en-US" sz="3200" b="1" dirty="0" smtClean="0">
                <a:latin typeface="Courier New"/>
                <a:cs typeface="Courier New"/>
              </a:rPr>
              <a:t>111</a:t>
            </a:r>
          </a:p>
        </p:txBody>
      </p:sp>
      <p:sp>
        <p:nvSpPr>
          <p:cNvPr id="4" name="TextBox 3"/>
          <p:cNvSpPr txBox="1"/>
          <p:nvPr/>
        </p:nvSpPr>
        <p:spPr>
          <a:xfrm>
            <a:off x="5082471" y="373656"/>
            <a:ext cx="784753" cy="6001643"/>
          </a:xfrm>
          <a:prstGeom prst="rect">
            <a:avLst/>
          </a:prstGeom>
          <a:solidFill>
            <a:srgbClr val="FFCCCC"/>
          </a:solidFill>
        </p:spPr>
        <p:txBody>
          <a:bodyPr wrap="square" rtlCol="0">
            <a:spAutoFit/>
          </a:bodyPr>
          <a:lstStyle/>
          <a:p>
            <a:pPr algn="ctr"/>
            <a:r>
              <a:rPr lang="en-US" sz="3200" b="1" dirty="0" smtClean="0">
                <a:latin typeface="Courier New"/>
                <a:cs typeface="Courier New"/>
              </a:rPr>
              <a:t>0</a:t>
            </a:r>
          </a:p>
          <a:p>
            <a:pPr algn="ctr"/>
            <a:r>
              <a:rPr lang="en-US" sz="3200" b="1" dirty="0" smtClean="0">
                <a:latin typeface="Courier New"/>
                <a:cs typeface="Courier New"/>
              </a:rPr>
              <a:t>1</a:t>
            </a:r>
          </a:p>
          <a:p>
            <a:pPr algn="ctr"/>
            <a:r>
              <a:rPr lang="en-US" sz="3200" b="1" dirty="0" smtClean="0">
                <a:latin typeface="Courier New"/>
                <a:cs typeface="Courier New"/>
              </a:rPr>
              <a:t>2</a:t>
            </a:r>
          </a:p>
          <a:p>
            <a:pPr algn="ctr"/>
            <a:r>
              <a:rPr lang="en-US" sz="3200" b="1" dirty="0" smtClean="0">
                <a:latin typeface="Courier New"/>
                <a:cs typeface="Courier New"/>
              </a:rPr>
              <a:t>3</a:t>
            </a:r>
          </a:p>
          <a:p>
            <a:pPr algn="ctr"/>
            <a:r>
              <a:rPr lang="en-US" sz="3200" b="1" dirty="0" smtClean="0">
                <a:latin typeface="Courier New"/>
                <a:cs typeface="Courier New"/>
              </a:rPr>
              <a:t>4</a:t>
            </a:r>
          </a:p>
          <a:p>
            <a:pPr algn="ctr"/>
            <a:r>
              <a:rPr lang="en-US" sz="3200" b="1" dirty="0" smtClean="0">
                <a:latin typeface="Courier New"/>
                <a:cs typeface="Courier New"/>
              </a:rPr>
              <a:t>5</a:t>
            </a:r>
          </a:p>
          <a:p>
            <a:pPr algn="ctr"/>
            <a:r>
              <a:rPr lang="en-US" sz="3200" b="1" dirty="0" smtClean="0">
                <a:latin typeface="Courier New"/>
                <a:cs typeface="Courier New"/>
              </a:rPr>
              <a:t>6</a:t>
            </a:r>
          </a:p>
          <a:p>
            <a:pPr algn="ctr"/>
            <a:r>
              <a:rPr lang="en-US" sz="3200" b="1" dirty="0" smtClean="0">
                <a:latin typeface="Courier New"/>
                <a:cs typeface="Courier New"/>
              </a:rPr>
              <a:t>7</a:t>
            </a:r>
          </a:p>
          <a:p>
            <a:pPr algn="ctr"/>
            <a:r>
              <a:rPr lang="en-US" sz="3200" b="1" dirty="0" smtClean="0">
                <a:latin typeface="Courier New"/>
                <a:cs typeface="Courier New"/>
              </a:rPr>
              <a:t>8</a:t>
            </a:r>
          </a:p>
          <a:p>
            <a:pPr algn="ctr"/>
            <a:r>
              <a:rPr lang="en-US" sz="3200" b="1" dirty="0" smtClean="0">
                <a:latin typeface="Courier New"/>
                <a:cs typeface="Courier New"/>
              </a:rPr>
              <a:t>9</a:t>
            </a:r>
          </a:p>
          <a:p>
            <a:pPr algn="ctr"/>
            <a:r>
              <a:rPr lang="en-US" sz="3200" b="1" dirty="0" smtClean="0">
                <a:latin typeface="Courier New"/>
                <a:cs typeface="Courier New"/>
              </a:rPr>
              <a:t>10</a:t>
            </a:r>
          </a:p>
          <a:p>
            <a:pPr algn="ctr"/>
            <a:r>
              <a:rPr lang="en-US" sz="3200" b="1" dirty="0" smtClean="0">
                <a:latin typeface="Courier New"/>
                <a:cs typeface="Courier New"/>
              </a:rPr>
              <a:t>…</a:t>
            </a:r>
          </a:p>
        </p:txBody>
      </p:sp>
      <p:sp>
        <p:nvSpPr>
          <p:cNvPr id="3" name="TextBox 2"/>
          <p:cNvSpPr txBox="1"/>
          <p:nvPr/>
        </p:nvSpPr>
        <p:spPr>
          <a:xfrm>
            <a:off x="4032605" y="1772356"/>
            <a:ext cx="1049866" cy="307777"/>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decimal</a:t>
            </a:r>
            <a:endParaRPr lang="en-US" dirty="0">
              <a:latin typeface="Cambria" panose="02040503050406030204" pitchFamily="18" charset="0"/>
            </a:endParaRPr>
          </a:p>
        </p:txBody>
      </p:sp>
      <p:sp>
        <p:nvSpPr>
          <p:cNvPr id="6" name="TextBox 5"/>
          <p:cNvSpPr txBox="1"/>
          <p:nvPr/>
        </p:nvSpPr>
        <p:spPr>
          <a:xfrm>
            <a:off x="7315200" y="1772356"/>
            <a:ext cx="1049866" cy="307777"/>
          </a:xfrm>
          <a:prstGeom prst="rect">
            <a:avLst/>
          </a:prstGeom>
          <a:solidFill>
            <a:schemeClr val="bg1">
              <a:lumMod val="95000"/>
            </a:schemeClr>
          </a:solidFill>
        </p:spPr>
        <p:txBody>
          <a:bodyPr wrap="square" rtlCol="0">
            <a:spAutoFit/>
          </a:bodyPr>
          <a:lstStyle/>
          <a:p>
            <a:pPr algn="ctr"/>
            <a:r>
              <a:rPr lang="en-US" dirty="0" smtClean="0">
                <a:latin typeface="Cambria" panose="02040503050406030204" pitchFamily="18" charset="0"/>
              </a:rPr>
              <a:t>binary</a:t>
            </a:r>
            <a:endParaRPr lang="en-US" dirty="0">
              <a:latin typeface="Cambria" panose="02040503050406030204" pitchFamily="18" charset="0"/>
            </a:endParaRPr>
          </a:p>
        </p:txBody>
      </p:sp>
    </p:spTree>
    <p:extLst>
      <p:ext uri="{BB962C8B-B14F-4D97-AF65-F5344CB8AC3E}">
        <p14:creationId xmlns:p14="http://schemas.microsoft.com/office/powerpoint/2010/main" val="193483740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890550" y="416075"/>
            <a:ext cx="7362899" cy="780599"/>
          </a:xfrm>
          <a:prstGeom prst="rect">
            <a:avLst/>
          </a:prstGeom>
        </p:spPr>
        <p:txBody>
          <a:bodyPr lIns="91425" tIns="91425" rIns="91425" bIns="91425" anchor="t" anchorCtr="0">
            <a:noAutofit/>
          </a:bodyPr>
          <a:lstStyle/>
          <a:p>
            <a:pPr lvl="0"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Consider this much spam:</a:t>
            </a:r>
          </a:p>
          <a:p>
            <a:pPr>
              <a:spcBef>
                <a:spcPts val="0"/>
              </a:spcBef>
              <a:buNone/>
            </a:pPr>
            <a:endParaRPr>
              <a:latin typeface="Droid Serif"/>
              <a:ea typeface="Droid Serif"/>
              <a:cs typeface="Droid Serif"/>
              <a:sym typeface="Droid Serif"/>
            </a:endParaRPr>
          </a:p>
        </p:txBody>
      </p:sp>
      <p:sp>
        <p:nvSpPr>
          <p:cNvPr id="293" name="Shape 293"/>
          <p:cNvSpPr txBox="1">
            <a:spLocks noGrp="1"/>
          </p:cNvSpPr>
          <p:nvPr>
            <p:ph type="body" idx="2"/>
          </p:nvPr>
        </p:nvSpPr>
        <p:spPr>
          <a:xfrm>
            <a:off x="63100" y="5326750"/>
            <a:ext cx="9004800" cy="1219500"/>
          </a:xfrm>
          <a:prstGeom prst="rect">
            <a:avLst/>
          </a:prstGeom>
        </p:spPr>
        <p:txBody>
          <a:bodyPr lIns="91425" tIns="91425" rIns="91425" bIns="91425" anchor="t" anchorCtr="0">
            <a:noAutofit/>
          </a:bodyPr>
          <a:lstStyle/>
          <a:p>
            <a:pPr lvl="0" algn="ctr" rtl="0">
              <a:spcBef>
                <a:spcPts val="0"/>
              </a:spcBef>
              <a:buNone/>
            </a:pPr>
            <a:r>
              <a:rPr lang="en" sz="3200" b="1" i="1">
                <a:solidFill>
                  <a:srgbClr val="000000"/>
                </a:solidFill>
                <a:latin typeface="Droid Serif"/>
                <a:ea typeface="Droid Serif"/>
                <a:cs typeface="Droid Serif"/>
                <a:sym typeface="Droid Serif"/>
              </a:rPr>
              <a:t>Why</a:t>
            </a:r>
            <a:r>
              <a:rPr lang="en" sz="3200">
                <a:solidFill>
                  <a:srgbClr val="000000"/>
                </a:solidFill>
                <a:latin typeface="Droid Serif"/>
                <a:ea typeface="Droid Serif"/>
                <a:cs typeface="Droid Serif"/>
                <a:sym typeface="Droid Serif"/>
              </a:rPr>
              <a:t> do we use  </a:t>
            </a:r>
            <a:r>
              <a:rPr lang="en" sz="4800" b="1">
                <a:solidFill>
                  <a:srgbClr val="0000FF"/>
                </a:solidFill>
                <a:latin typeface="Droid Serif"/>
                <a:ea typeface="Droid Serif"/>
                <a:cs typeface="Droid Serif"/>
                <a:sym typeface="Droid Serif"/>
              </a:rPr>
              <a:t>37</a:t>
            </a:r>
            <a:r>
              <a:rPr lang="en" sz="3200">
                <a:solidFill>
                  <a:srgbClr val="000000"/>
                </a:solidFill>
                <a:latin typeface="Droid Serif"/>
                <a:ea typeface="Droid Serif"/>
                <a:cs typeface="Droid Serif"/>
                <a:sym typeface="Droid Serif"/>
              </a:rPr>
              <a:t> to encode this amount?  </a:t>
            </a:r>
          </a:p>
        </p:txBody>
      </p:sp>
      <p:pic>
        <p:nvPicPr>
          <p:cNvPr id="294" name="Shape 294"/>
          <p:cNvPicPr preferRelativeResize="0"/>
          <p:nvPr/>
        </p:nvPicPr>
        <p:blipFill>
          <a:blip r:embed="rId3"/>
          <a:stretch>
            <a:fillRect/>
          </a:stretch>
        </p:blipFill>
        <p:spPr>
          <a:xfrm>
            <a:off x="801587" y="1529387"/>
            <a:ext cx="638175" cy="638175"/>
          </a:xfrm>
          <a:prstGeom prst="rect">
            <a:avLst/>
          </a:prstGeom>
          <a:noFill/>
          <a:ln>
            <a:noFill/>
          </a:ln>
        </p:spPr>
      </p:pic>
      <p:pic>
        <p:nvPicPr>
          <p:cNvPr id="295" name="Shape 295"/>
          <p:cNvPicPr preferRelativeResize="0"/>
          <p:nvPr/>
        </p:nvPicPr>
        <p:blipFill>
          <a:blip r:embed="rId3"/>
          <a:stretch>
            <a:fillRect/>
          </a:stretch>
        </p:blipFill>
        <p:spPr>
          <a:xfrm>
            <a:off x="1578787" y="1529387"/>
            <a:ext cx="638175" cy="638175"/>
          </a:xfrm>
          <a:prstGeom prst="rect">
            <a:avLst/>
          </a:prstGeom>
          <a:noFill/>
          <a:ln>
            <a:noFill/>
          </a:ln>
        </p:spPr>
      </p:pic>
      <p:pic>
        <p:nvPicPr>
          <p:cNvPr id="296" name="Shape 296"/>
          <p:cNvPicPr preferRelativeResize="0"/>
          <p:nvPr/>
        </p:nvPicPr>
        <p:blipFill>
          <a:blip r:embed="rId3"/>
          <a:stretch>
            <a:fillRect/>
          </a:stretch>
        </p:blipFill>
        <p:spPr>
          <a:xfrm>
            <a:off x="2355987" y="1529387"/>
            <a:ext cx="638175" cy="638175"/>
          </a:xfrm>
          <a:prstGeom prst="rect">
            <a:avLst/>
          </a:prstGeom>
          <a:noFill/>
          <a:ln>
            <a:noFill/>
          </a:ln>
        </p:spPr>
      </p:pic>
      <p:pic>
        <p:nvPicPr>
          <p:cNvPr id="297" name="Shape 297"/>
          <p:cNvPicPr preferRelativeResize="0"/>
          <p:nvPr/>
        </p:nvPicPr>
        <p:blipFill>
          <a:blip r:embed="rId3"/>
          <a:stretch>
            <a:fillRect/>
          </a:stretch>
        </p:blipFill>
        <p:spPr>
          <a:xfrm>
            <a:off x="3133187" y="1529387"/>
            <a:ext cx="638175" cy="638175"/>
          </a:xfrm>
          <a:prstGeom prst="rect">
            <a:avLst/>
          </a:prstGeom>
          <a:noFill/>
          <a:ln>
            <a:noFill/>
          </a:ln>
        </p:spPr>
      </p:pic>
      <p:pic>
        <p:nvPicPr>
          <p:cNvPr id="298" name="Shape 298"/>
          <p:cNvPicPr preferRelativeResize="0"/>
          <p:nvPr/>
        </p:nvPicPr>
        <p:blipFill>
          <a:blip r:embed="rId3"/>
          <a:stretch>
            <a:fillRect/>
          </a:stretch>
        </p:blipFill>
        <p:spPr>
          <a:xfrm>
            <a:off x="3910387" y="1529387"/>
            <a:ext cx="638175" cy="638175"/>
          </a:xfrm>
          <a:prstGeom prst="rect">
            <a:avLst/>
          </a:prstGeom>
          <a:noFill/>
          <a:ln>
            <a:noFill/>
          </a:ln>
        </p:spPr>
      </p:pic>
      <p:pic>
        <p:nvPicPr>
          <p:cNvPr id="299" name="Shape 299"/>
          <p:cNvPicPr preferRelativeResize="0"/>
          <p:nvPr/>
        </p:nvPicPr>
        <p:blipFill>
          <a:blip r:embed="rId3"/>
          <a:stretch>
            <a:fillRect/>
          </a:stretch>
        </p:blipFill>
        <p:spPr>
          <a:xfrm>
            <a:off x="4687587" y="1529387"/>
            <a:ext cx="638175" cy="638175"/>
          </a:xfrm>
          <a:prstGeom prst="rect">
            <a:avLst/>
          </a:prstGeom>
          <a:noFill/>
          <a:ln>
            <a:noFill/>
          </a:ln>
        </p:spPr>
      </p:pic>
      <p:pic>
        <p:nvPicPr>
          <p:cNvPr id="300" name="Shape 300"/>
          <p:cNvPicPr preferRelativeResize="0"/>
          <p:nvPr/>
        </p:nvPicPr>
        <p:blipFill>
          <a:blip r:embed="rId3"/>
          <a:stretch>
            <a:fillRect/>
          </a:stretch>
        </p:blipFill>
        <p:spPr>
          <a:xfrm>
            <a:off x="5464787" y="1529387"/>
            <a:ext cx="638175" cy="638175"/>
          </a:xfrm>
          <a:prstGeom prst="rect">
            <a:avLst/>
          </a:prstGeom>
          <a:noFill/>
          <a:ln>
            <a:noFill/>
          </a:ln>
        </p:spPr>
      </p:pic>
      <p:pic>
        <p:nvPicPr>
          <p:cNvPr id="301" name="Shape 301"/>
          <p:cNvPicPr preferRelativeResize="0"/>
          <p:nvPr/>
        </p:nvPicPr>
        <p:blipFill>
          <a:blip r:embed="rId3"/>
          <a:stretch>
            <a:fillRect/>
          </a:stretch>
        </p:blipFill>
        <p:spPr>
          <a:xfrm>
            <a:off x="6241987" y="1529387"/>
            <a:ext cx="638175" cy="638175"/>
          </a:xfrm>
          <a:prstGeom prst="rect">
            <a:avLst/>
          </a:prstGeom>
          <a:noFill/>
          <a:ln>
            <a:noFill/>
          </a:ln>
        </p:spPr>
      </p:pic>
      <p:pic>
        <p:nvPicPr>
          <p:cNvPr id="302" name="Shape 302"/>
          <p:cNvPicPr preferRelativeResize="0"/>
          <p:nvPr/>
        </p:nvPicPr>
        <p:blipFill>
          <a:blip r:embed="rId3"/>
          <a:stretch>
            <a:fillRect/>
          </a:stretch>
        </p:blipFill>
        <p:spPr>
          <a:xfrm>
            <a:off x="7019187" y="1529387"/>
            <a:ext cx="638175" cy="638175"/>
          </a:xfrm>
          <a:prstGeom prst="rect">
            <a:avLst/>
          </a:prstGeom>
          <a:noFill/>
          <a:ln>
            <a:noFill/>
          </a:ln>
        </p:spPr>
      </p:pic>
      <p:pic>
        <p:nvPicPr>
          <p:cNvPr id="303" name="Shape 303"/>
          <p:cNvPicPr preferRelativeResize="0"/>
          <p:nvPr/>
        </p:nvPicPr>
        <p:blipFill>
          <a:blip r:embed="rId3"/>
          <a:stretch>
            <a:fillRect/>
          </a:stretch>
        </p:blipFill>
        <p:spPr>
          <a:xfrm>
            <a:off x="7796387" y="1529387"/>
            <a:ext cx="638175" cy="638175"/>
          </a:xfrm>
          <a:prstGeom prst="rect">
            <a:avLst/>
          </a:prstGeom>
          <a:noFill/>
          <a:ln>
            <a:noFill/>
          </a:ln>
        </p:spPr>
      </p:pic>
      <p:pic>
        <p:nvPicPr>
          <p:cNvPr id="304" name="Shape 304"/>
          <p:cNvPicPr preferRelativeResize="0"/>
          <p:nvPr/>
        </p:nvPicPr>
        <p:blipFill>
          <a:blip r:embed="rId3"/>
          <a:stretch>
            <a:fillRect/>
          </a:stretch>
        </p:blipFill>
        <p:spPr>
          <a:xfrm>
            <a:off x="814337" y="2424087"/>
            <a:ext cx="638175" cy="638175"/>
          </a:xfrm>
          <a:prstGeom prst="rect">
            <a:avLst/>
          </a:prstGeom>
          <a:noFill/>
          <a:ln>
            <a:noFill/>
          </a:ln>
        </p:spPr>
      </p:pic>
      <p:pic>
        <p:nvPicPr>
          <p:cNvPr id="305" name="Shape 305"/>
          <p:cNvPicPr preferRelativeResize="0"/>
          <p:nvPr/>
        </p:nvPicPr>
        <p:blipFill>
          <a:blip r:embed="rId3"/>
          <a:stretch>
            <a:fillRect/>
          </a:stretch>
        </p:blipFill>
        <p:spPr>
          <a:xfrm>
            <a:off x="1591537" y="2424087"/>
            <a:ext cx="638175" cy="638175"/>
          </a:xfrm>
          <a:prstGeom prst="rect">
            <a:avLst/>
          </a:prstGeom>
          <a:noFill/>
          <a:ln>
            <a:noFill/>
          </a:ln>
        </p:spPr>
      </p:pic>
      <p:pic>
        <p:nvPicPr>
          <p:cNvPr id="306" name="Shape 306"/>
          <p:cNvPicPr preferRelativeResize="0"/>
          <p:nvPr/>
        </p:nvPicPr>
        <p:blipFill>
          <a:blip r:embed="rId3"/>
          <a:stretch>
            <a:fillRect/>
          </a:stretch>
        </p:blipFill>
        <p:spPr>
          <a:xfrm>
            <a:off x="2368737" y="2424087"/>
            <a:ext cx="638175" cy="638175"/>
          </a:xfrm>
          <a:prstGeom prst="rect">
            <a:avLst/>
          </a:prstGeom>
          <a:noFill/>
          <a:ln>
            <a:noFill/>
          </a:ln>
        </p:spPr>
      </p:pic>
      <p:pic>
        <p:nvPicPr>
          <p:cNvPr id="307" name="Shape 307"/>
          <p:cNvPicPr preferRelativeResize="0"/>
          <p:nvPr/>
        </p:nvPicPr>
        <p:blipFill>
          <a:blip r:embed="rId3"/>
          <a:stretch>
            <a:fillRect/>
          </a:stretch>
        </p:blipFill>
        <p:spPr>
          <a:xfrm>
            <a:off x="3145937" y="2424087"/>
            <a:ext cx="638175" cy="638175"/>
          </a:xfrm>
          <a:prstGeom prst="rect">
            <a:avLst/>
          </a:prstGeom>
          <a:noFill/>
          <a:ln>
            <a:noFill/>
          </a:ln>
        </p:spPr>
      </p:pic>
      <p:pic>
        <p:nvPicPr>
          <p:cNvPr id="308" name="Shape 308"/>
          <p:cNvPicPr preferRelativeResize="0"/>
          <p:nvPr/>
        </p:nvPicPr>
        <p:blipFill>
          <a:blip r:embed="rId3"/>
          <a:stretch>
            <a:fillRect/>
          </a:stretch>
        </p:blipFill>
        <p:spPr>
          <a:xfrm>
            <a:off x="3923137" y="2424087"/>
            <a:ext cx="638175" cy="638175"/>
          </a:xfrm>
          <a:prstGeom prst="rect">
            <a:avLst/>
          </a:prstGeom>
          <a:noFill/>
          <a:ln>
            <a:noFill/>
          </a:ln>
        </p:spPr>
      </p:pic>
      <p:pic>
        <p:nvPicPr>
          <p:cNvPr id="309" name="Shape 309"/>
          <p:cNvPicPr preferRelativeResize="0"/>
          <p:nvPr/>
        </p:nvPicPr>
        <p:blipFill>
          <a:blip r:embed="rId3"/>
          <a:stretch>
            <a:fillRect/>
          </a:stretch>
        </p:blipFill>
        <p:spPr>
          <a:xfrm>
            <a:off x="4700337" y="2424087"/>
            <a:ext cx="638175" cy="638175"/>
          </a:xfrm>
          <a:prstGeom prst="rect">
            <a:avLst/>
          </a:prstGeom>
          <a:noFill/>
          <a:ln>
            <a:noFill/>
          </a:ln>
        </p:spPr>
      </p:pic>
      <p:pic>
        <p:nvPicPr>
          <p:cNvPr id="310" name="Shape 310"/>
          <p:cNvPicPr preferRelativeResize="0"/>
          <p:nvPr/>
        </p:nvPicPr>
        <p:blipFill>
          <a:blip r:embed="rId3"/>
          <a:stretch>
            <a:fillRect/>
          </a:stretch>
        </p:blipFill>
        <p:spPr>
          <a:xfrm>
            <a:off x="5477537" y="2424087"/>
            <a:ext cx="638175" cy="638175"/>
          </a:xfrm>
          <a:prstGeom prst="rect">
            <a:avLst/>
          </a:prstGeom>
          <a:noFill/>
          <a:ln>
            <a:noFill/>
          </a:ln>
        </p:spPr>
      </p:pic>
      <p:pic>
        <p:nvPicPr>
          <p:cNvPr id="311" name="Shape 311"/>
          <p:cNvPicPr preferRelativeResize="0"/>
          <p:nvPr/>
        </p:nvPicPr>
        <p:blipFill>
          <a:blip r:embed="rId3"/>
          <a:stretch>
            <a:fillRect/>
          </a:stretch>
        </p:blipFill>
        <p:spPr>
          <a:xfrm>
            <a:off x="6254737" y="2424087"/>
            <a:ext cx="638175" cy="638175"/>
          </a:xfrm>
          <a:prstGeom prst="rect">
            <a:avLst/>
          </a:prstGeom>
          <a:noFill/>
          <a:ln>
            <a:noFill/>
          </a:ln>
        </p:spPr>
      </p:pic>
      <p:pic>
        <p:nvPicPr>
          <p:cNvPr id="312" name="Shape 312"/>
          <p:cNvPicPr preferRelativeResize="0"/>
          <p:nvPr/>
        </p:nvPicPr>
        <p:blipFill>
          <a:blip r:embed="rId3"/>
          <a:stretch>
            <a:fillRect/>
          </a:stretch>
        </p:blipFill>
        <p:spPr>
          <a:xfrm>
            <a:off x="7031937" y="2424087"/>
            <a:ext cx="638175" cy="638175"/>
          </a:xfrm>
          <a:prstGeom prst="rect">
            <a:avLst/>
          </a:prstGeom>
          <a:noFill/>
          <a:ln>
            <a:noFill/>
          </a:ln>
        </p:spPr>
      </p:pic>
      <p:pic>
        <p:nvPicPr>
          <p:cNvPr id="313" name="Shape 313"/>
          <p:cNvPicPr preferRelativeResize="0"/>
          <p:nvPr/>
        </p:nvPicPr>
        <p:blipFill>
          <a:blip r:embed="rId3"/>
          <a:stretch>
            <a:fillRect/>
          </a:stretch>
        </p:blipFill>
        <p:spPr>
          <a:xfrm>
            <a:off x="7809137" y="2424087"/>
            <a:ext cx="638175" cy="638175"/>
          </a:xfrm>
          <a:prstGeom prst="rect">
            <a:avLst/>
          </a:prstGeom>
          <a:noFill/>
          <a:ln>
            <a:noFill/>
          </a:ln>
        </p:spPr>
      </p:pic>
      <p:pic>
        <p:nvPicPr>
          <p:cNvPr id="314" name="Shape 314"/>
          <p:cNvPicPr preferRelativeResize="0"/>
          <p:nvPr/>
        </p:nvPicPr>
        <p:blipFill>
          <a:blip r:embed="rId3"/>
          <a:stretch>
            <a:fillRect/>
          </a:stretch>
        </p:blipFill>
        <p:spPr>
          <a:xfrm>
            <a:off x="814337" y="3338487"/>
            <a:ext cx="638175" cy="638175"/>
          </a:xfrm>
          <a:prstGeom prst="rect">
            <a:avLst/>
          </a:prstGeom>
          <a:noFill/>
          <a:ln>
            <a:noFill/>
          </a:ln>
        </p:spPr>
      </p:pic>
      <p:pic>
        <p:nvPicPr>
          <p:cNvPr id="315" name="Shape 315"/>
          <p:cNvPicPr preferRelativeResize="0"/>
          <p:nvPr/>
        </p:nvPicPr>
        <p:blipFill>
          <a:blip r:embed="rId3"/>
          <a:stretch>
            <a:fillRect/>
          </a:stretch>
        </p:blipFill>
        <p:spPr>
          <a:xfrm>
            <a:off x="1591537" y="3338487"/>
            <a:ext cx="638175" cy="638175"/>
          </a:xfrm>
          <a:prstGeom prst="rect">
            <a:avLst/>
          </a:prstGeom>
          <a:noFill/>
          <a:ln>
            <a:noFill/>
          </a:ln>
        </p:spPr>
      </p:pic>
      <p:pic>
        <p:nvPicPr>
          <p:cNvPr id="316" name="Shape 316"/>
          <p:cNvPicPr preferRelativeResize="0"/>
          <p:nvPr/>
        </p:nvPicPr>
        <p:blipFill>
          <a:blip r:embed="rId3"/>
          <a:stretch>
            <a:fillRect/>
          </a:stretch>
        </p:blipFill>
        <p:spPr>
          <a:xfrm>
            <a:off x="2368737" y="3338487"/>
            <a:ext cx="638175" cy="638175"/>
          </a:xfrm>
          <a:prstGeom prst="rect">
            <a:avLst/>
          </a:prstGeom>
          <a:noFill/>
          <a:ln>
            <a:noFill/>
          </a:ln>
        </p:spPr>
      </p:pic>
      <p:pic>
        <p:nvPicPr>
          <p:cNvPr id="317" name="Shape 317"/>
          <p:cNvPicPr preferRelativeResize="0"/>
          <p:nvPr/>
        </p:nvPicPr>
        <p:blipFill>
          <a:blip r:embed="rId3"/>
          <a:stretch>
            <a:fillRect/>
          </a:stretch>
        </p:blipFill>
        <p:spPr>
          <a:xfrm>
            <a:off x="3145937" y="3338487"/>
            <a:ext cx="638175" cy="638175"/>
          </a:xfrm>
          <a:prstGeom prst="rect">
            <a:avLst/>
          </a:prstGeom>
          <a:noFill/>
          <a:ln>
            <a:noFill/>
          </a:ln>
        </p:spPr>
      </p:pic>
      <p:pic>
        <p:nvPicPr>
          <p:cNvPr id="318" name="Shape 318"/>
          <p:cNvPicPr preferRelativeResize="0"/>
          <p:nvPr/>
        </p:nvPicPr>
        <p:blipFill>
          <a:blip r:embed="rId3"/>
          <a:stretch>
            <a:fillRect/>
          </a:stretch>
        </p:blipFill>
        <p:spPr>
          <a:xfrm>
            <a:off x="3923137" y="3338487"/>
            <a:ext cx="638175" cy="638175"/>
          </a:xfrm>
          <a:prstGeom prst="rect">
            <a:avLst/>
          </a:prstGeom>
          <a:noFill/>
          <a:ln>
            <a:noFill/>
          </a:ln>
        </p:spPr>
      </p:pic>
      <p:pic>
        <p:nvPicPr>
          <p:cNvPr id="319" name="Shape 319"/>
          <p:cNvPicPr preferRelativeResize="0"/>
          <p:nvPr/>
        </p:nvPicPr>
        <p:blipFill>
          <a:blip r:embed="rId3"/>
          <a:stretch>
            <a:fillRect/>
          </a:stretch>
        </p:blipFill>
        <p:spPr>
          <a:xfrm>
            <a:off x="4700337" y="3338487"/>
            <a:ext cx="638175" cy="638175"/>
          </a:xfrm>
          <a:prstGeom prst="rect">
            <a:avLst/>
          </a:prstGeom>
          <a:noFill/>
          <a:ln>
            <a:noFill/>
          </a:ln>
        </p:spPr>
      </p:pic>
      <p:pic>
        <p:nvPicPr>
          <p:cNvPr id="320" name="Shape 320"/>
          <p:cNvPicPr preferRelativeResize="0"/>
          <p:nvPr/>
        </p:nvPicPr>
        <p:blipFill>
          <a:blip r:embed="rId3"/>
          <a:stretch>
            <a:fillRect/>
          </a:stretch>
        </p:blipFill>
        <p:spPr>
          <a:xfrm>
            <a:off x="5477537" y="3338487"/>
            <a:ext cx="638175" cy="638175"/>
          </a:xfrm>
          <a:prstGeom prst="rect">
            <a:avLst/>
          </a:prstGeom>
          <a:noFill/>
          <a:ln>
            <a:noFill/>
          </a:ln>
        </p:spPr>
      </p:pic>
      <p:pic>
        <p:nvPicPr>
          <p:cNvPr id="321" name="Shape 321"/>
          <p:cNvPicPr preferRelativeResize="0"/>
          <p:nvPr/>
        </p:nvPicPr>
        <p:blipFill>
          <a:blip r:embed="rId3"/>
          <a:stretch>
            <a:fillRect/>
          </a:stretch>
        </p:blipFill>
        <p:spPr>
          <a:xfrm>
            <a:off x="6254737" y="3338487"/>
            <a:ext cx="638175" cy="638175"/>
          </a:xfrm>
          <a:prstGeom prst="rect">
            <a:avLst/>
          </a:prstGeom>
          <a:noFill/>
          <a:ln>
            <a:noFill/>
          </a:ln>
        </p:spPr>
      </p:pic>
      <p:pic>
        <p:nvPicPr>
          <p:cNvPr id="322" name="Shape 322"/>
          <p:cNvPicPr preferRelativeResize="0"/>
          <p:nvPr/>
        </p:nvPicPr>
        <p:blipFill>
          <a:blip r:embed="rId3"/>
          <a:stretch>
            <a:fillRect/>
          </a:stretch>
        </p:blipFill>
        <p:spPr>
          <a:xfrm>
            <a:off x="7031937" y="3338487"/>
            <a:ext cx="638175" cy="638175"/>
          </a:xfrm>
          <a:prstGeom prst="rect">
            <a:avLst/>
          </a:prstGeom>
          <a:noFill/>
          <a:ln>
            <a:noFill/>
          </a:ln>
        </p:spPr>
      </p:pic>
      <p:pic>
        <p:nvPicPr>
          <p:cNvPr id="323" name="Shape 323"/>
          <p:cNvPicPr preferRelativeResize="0"/>
          <p:nvPr/>
        </p:nvPicPr>
        <p:blipFill>
          <a:blip r:embed="rId3"/>
          <a:stretch>
            <a:fillRect/>
          </a:stretch>
        </p:blipFill>
        <p:spPr>
          <a:xfrm>
            <a:off x="7809137" y="3338487"/>
            <a:ext cx="638175" cy="638175"/>
          </a:xfrm>
          <a:prstGeom prst="rect">
            <a:avLst/>
          </a:prstGeom>
          <a:noFill/>
          <a:ln>
            <a:noFill/>
          </a:ln>
        </p:spPr>
      </p:pic>
      <p:pic>
        <p:nvPicPr>
          <p:cNvPr id="324" name="Shape 324"/>
          <p:cNvPicPr preferRelativeResize="0"/>
          <p:nvPr/>
        </p:nvPicPr>
        <p:blipFill>
          <a:blip r:embed="rId3"/>
          <a:stretch>
            <a:fillRect/>
          </a:stretch>
        </p:blipFill>
        <p:spPr>
          <a:xfrm>
            <a:off x="814337" y="4252887"/>
            <a:ext cx="638175" cy="638175"/>
          </a:xfrm>
          <a:prstGeom prst="rect">
            <a:avLst/>
          </a:prstGeom>
          <a:noFill/>
          <a:ln>
            <a:noFill/>
          </a:ln>
        </p:spPr>
      </p:pic>
      <p:pic>
        <p:nvPicPr>
          <p:cNvPr id="325" name="Shape 325"/>
          <p:cNvPicPr preferRelativeResize="0"/>
          <p:nvPr/>
        </p:nvPicPr>
        <p:blipFill>
          <a:blip r:embed="rId3"/>
          <a:stretch>
            <a:fillRect/>
          </a:stretch>
        </p:blipFill>
        <p:spPr>
          <a:xfrm>
            <a:off x="1591537" y="4252887"/>
            <a:ext cx="638175" cy="638175"/>
          </a:xfrm>
          <a:prstGeom prst="rect">
            <a:avLst/>
          </a:prstGeom>
          <a:noFill/>
          <a:ln>
            <a:noFill/>
          </a:ln>
        </p:spPr>
      </p:pic>
      <p:pic>
        <p:nvPicPr>
          <p:cNvPr id="326" name="Shape 326"/>
          <p:cNvPicPr preferRelativeResize="0"/>
          <p:nvPr/>
        </p:nvPicPr>
        <p:blipFill>
          <a:blip r:embed="rId3"/>
          <a:stretch>
            <a:fillRect/>
          </a:stretch>
        </p:blipFill>
        <p:spPr>
          <a:xfrm>
            <a:off x="2368737" y="4252887"/>
            <a:ext cx="638175" cy="638175"/>
          </a:xfrm>
          <a:prstGeom prst="rect">
            <a:avLst/>
          </a:prstGeom>
          <a:noFill/>
          <a:ln>
            <a:noFill/>
          </a:ln>
        </p:spPr>
      </p:pic>
      <p:pic>
        <p:nvPicPr>
          <p:cNvPr id="327" name="Shape 327"/>
          <p:cNvPicPr preferRelativeResize="0"/>
          <p:nvPr/>
        </p:nvPicPr>
        <p:blipFill>
          <a:blip r:embed="rId3"/>
          <a:stretch>
            <a:fillRect/>
          </a:stretch>
        </p:blipFill>
        <p:spPr>
          <a:xfrm>
            <a:off x="3145937" y="4252887"/>
            <a:ext cx="638175" cy="638175"/>
          </a:xfrm>
          <a:prstGeom prst="rect">
            <a:avLst/>
          </a:prstGeom>
          <a:noFill/>
          <a:ln>
            <a:noFill/>
          </a:ln>
        </p:spPr>
      </p:pic>
      <p:pic>
        <p:nvPicPr>
          <p:cNvPr id="328" name="Shape 328"/>
          <p:cNvPicPr preferRelativeResize="0"/>
          <p:nvPr/>
        </p:nvPicPr>
        <p:blipFill>
          <a:blip r:embed="rId3"/>
          <a:stretch>
            <a:fillRect/>
          </a:stretch>
        </p:blipFill>
        <p:spPr>
          <a:xfrm>
            <a:off x="3923137" y="4252887"/>
            <a:ext cx="638175" cy="638175"/>
          </a:xfrm>
          <a:prstGeom prst="rect">
            <a:avLst/>
          </a:prstGeom>
          <a:noFill/>
          <a:ln>
            <a:noFill/>
          </a:ln>
        </p:spPr>
      </p:pic>
      <p:pic>
        <p:nvPicPr>
          <p:cNvPr id="329" name="Shape 329"/>
          <p:cNvPicPr preferRelativeResize="0"/>
          <p:nvPr/>
        </p:nvPicPr>
        <p:blipFill>
          <a:blip r:embed="rId3"/>
          <a:stretch>
            <a:fillRect/>
          </a:stretch>
        </p:blipFill>
        <p:spPr>
          <a:xfrm>
            <a:off x="4700337" y="4252887"/>
            <a:ext cx="638175" cy="638175"/>
          </a:xfrm>
          <a:prstGeom prst="rect">
            <a:avLst/>
          </a:prstGeom>
          <a:noFill/>
          <a:ln>
            <a:noFill/>
          </a:ln>
        </p:spPr>
      </p:pic>
      <p:pic>
        <p:nvPicPr>
          <p:cNvPr id="330" name="Shape 330"/>
          <p:cNvPicPr preferRelativeResize="0"/>
          <p:nvPr/>
        </p:nvPicPr>
        <p:blipFill>
          <a:blip r:embed="rId3"/>
          <a:stretch>
            <a:fillRect/>
          </a:stretch>
        </p:blipFill>
        <p:spPr>
          <a:xfrm>
            <a:off x="5477537" y="4252887"/>
            <a:ext cx="638175" cy="638175"/>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1902150" y="3768700"/>
            <a:ext cx="4253699" cy="624599"/>
          </a:xfrm>
          <a:prstGeom prst="rect">
            <a:avLst/>
          </a:prstGeom>
        </p:spPr>
        <p:txBody>
          <a:bodyPr lIns="91425" tIns="91425" rIns="91425" bIns="91425" anchor="t" anchorCtr="0">
            <a:noAutofit/>
          </a:bodyPr>
          <a:lstStyle/>
          <a:p>
            <a:pPr lvl="0" algn="ctr" rtl="0">
              <a:spcBef>
                <a:spcPts val="0"/>
              </a:spcBef>
              <a:buClr>
                <a:srgbClr val="000000"/>
              </a:buClr>
              <a:buSzPct val="45833"/>
              <a:buFont typeface="Arial"/>
              <a:buNone/>
            </a:pPr>
            <a:r>
              <a:rPr lang="en" sz="2400">
                <a:solidFill>
                  <a:srgbClr val="000000"/>
                </a:solidFill>
                <a:latin typeface="Droid Serif"/>
                <a:ea typeface="Droid Serif"/>
                <a:cs typeface="Droid Serif"/>
                <a:sym typeface="Droid Serif"/>
              </a:rPr>
              <a:t>The </a:t>
            </a:r>
            <a:r>
              <a:rPr lang="en" sz="2400" b="1">
                <a:solidFill>
                  <a:srgbClr val="9900FF"/>
                </a:solidFill>
                <a:latin typeface="Droid Serif"/>
                <a:ea typeface="Droid Serif"/>
                <a:cs typeface="Droid Serif"/>
                <a:sym typeface="Droid Serif"/>
              </a:rPr>
              <a:t>7</a:t>
            </a:r>
            <a:r>
              <a:rPr lang="en" sz="2400">
                <a:solidFill>
                  <a:srgbClr val="000000"/>
                </a:solidFill>
                <a:latin typeface="Droid Serif"/>
                <a:ea typeface="Droid Serif"/>
                <a:cs typeface="Droid Serif"/>
                <a:sym typeface="Droid Serif"/>
              </a:rPr>
              <a:t> means "seven ones"</a:t>
            </a:r>
          </a:p>
          <a:p>
            <a:pPr lvl="0" algn="ctr" rtl="0">
              <a:spcBef>
                <a:spcPts val="0"/>
              </a:spcBef>
              <a:buNone/>
            </a:pPr>
            <a:endParaRPr sz="2400">
              <a:latin typeface="Droid Serif"/>
              <a:ea typeface="Droid Serif"/>
              <a:cs typeface="Droid Serif"/>
              <a:sym typeface="Droid Serif"/>
            </a:endParaRPr>
          </a:p>
        </p:txBody>
      </p:sp>
      <p:sp>
        <p:nvSpPr>
          <p:cNvPr id="336" name="Shape 336"/>
          <p:cNvSpPr txBox="1"/>
          <p:nvPr/>
        </p:nvSpPr>
        <p:spPr>
          <a:xfrm>
            <a:off x="1506325" y="446300"/>
            <a:ext cx="5982599" cy="1445399"/>
          </a:xfrm>
          <a:prstGeom prst="rect">
            <a:avLst/>
          </a:prstGeom>
        </p:spPr>
        <p:txBody>
          <a:bodyPr lIns="91425" tIns="91425" rIns="91425" bIns="91425" anchor="ctr" anchorCtr="0">
            <a:noAutofit/>
          </a:bodyPr>
          <a:lstStyle/>
          <a:p>
            <a:pPr lvl="0" algn="ctr" rtl="0">
              <a:spcBef>
                <a:spcPts val="0"/>
              </a:spcBef>
              <a:buNone/>
            </a:pPr>
            <a:r>
              <a:rPr lang="en" sz="7200" b="1">
                <a:solidFill>
                  <a:srgbClr val="0000FF"/>
                </a:solidFill>
                <a:latin typeface="Droid Serif"/>
                <a:ea typeface="Droid Serif"/>
                <a:cs typeface="Droid Serif"/>
                <a:sym typeface="Droid Serif"/>
              </a:rPr>
              <a:t>3 </a:t>
            </a:r>
            <a:r>
              <a:rPr lang="en" sz="7200" b="1">
                <a:solidFill>
                  <a:srgbClr val="9900FF"/>
                </a:solidFill>
                <a:latin typeface="Droid Serif"/>
                <a:ea typeface="Droid Serif"/>
                <a:cs typeface="Droid Serif"/>
                <a:sym typeface="Droid Serif"/>
              </a:rPr>
              <a:t>7</a:t>
            </a:r>
          </a:p>
        </p:txBody>
      </p:sp>
      <p:sp>
        <p:nvSpPr>
          <p:cNvPr id="337" name="Shape 337"/>
          <p:cNvSpPr txBox="1">
            <a:spLocks noGrp="1"/>
          </p:cNvSpPr>
          <p:nvPr>
            <p:ph type="body" idx="2"/>
          </p:nvPr>
        </p:nvSpPr>
        <p:spPr>
          <a:xfrm>
            <a:off x="418150" y="2388850"/>
            <a:ext cx="4253699" cy="624599"/>
          </a:xfrm>
          <a:prstGeom prst="rect">
            <a:avLst/>
          </a:prstGeom>
        </p:spPr>
        <p:txBody>
          <a:bodyPr lIns="91425" tIns="91425" rIns="91425" bIns="91425" anchor="t" anchorCtr="0">
            <a:noAutofit/>
          </a:bodyPr>
          <a:lstStyle/>
          <a:p>
            <a:pPr lvl="0" algn="ctr" rtl="0">
              <a:spcBef>
                <a:spcPts val="0"/>
              </a:spcBef>
              <a:buClr>
                <a:srgbClr val="000000"/>
              </a:buClr>
              <a:buSzPct val="45833"/>
              <a:buFont typeface="Arial"/>
              <a:buNone/>
            </a:pPr>
            <a:r>
              <a:rPr lang="en" sz="2400" dirty="0">
                <a:solidFill>
                  <a:srgbClr val="000000"/>
                </a:solidFill>
                <a:latin typeface="Droid Serif"/>
                <a:ea typeface="Droid Serif"/>
                <a:cs typeface="Droid Serif"/>
                <a:sym typeface="Droid Serif"/>
              </a:rPr>
              <a:t>The </a:t>
            </a:r>
            <a:r>
              <a:rPr lang="en" sz="2400" b="1" dirty="0">
                <a:solidFill>
                  <a:srgbClr val="0000FF"/>
                </a:solidFill>
                <a:latin typeface="Droid Serif"/>
                <a:ea typeface="Droid Serif"/>
                <a:cs typeface="Droid Serif"/>
                <a:sym typeface="Droid Serif"/>
              </a:rPr>
              <a:t>3</a:t>
            </a:r>
            <a:r>
              <a:rPr lang="en" sz="2400" dirty="0">
                <a:solidFill>
                  <a:srgbClr val="000000"/>
                </a:solidFill>
                <a:latin typeface="Droid Serif"/>
                <a:ea typeface="Droid Serif"/>
                <a:cs typeface="Droid Serif"/>
                <a:sym typeface="Droid Serif"/>
              </a:rPr>
              <a:t> means "three tens"</a:t>
            </a:r>
          </a:p>
          <a:p>
            <a:pPr lvl="0" algn="ctr" rtl="0">
              <a:spcBef>
                <a:spcPts val="0"/>
              </a:spcBef>
              <a:buNone/>
            </a:pPr>
            <a:endParaRPr sz="2400" dirty="0">
              <a:latin typeface="Droid Serif"/>
              <a:ea typeface="Droid Serif"/>
              <a:cs typeface="Droid Serif"/>
              <a:sym typeface="Droid Serif"/>
            </a:endParaRPr>
          </a:p>
        </p:txBody>
      </p:sp>
      <p:sp>
        <p:nvSpPr>
          <p:cNvPr id="338" name="Shape 338"/>
          <p:cNvSpPr txBox="1">
            <a:spLocks noGrp="1"/>
          </p:cNvSpPr>
          <p:nvPr>
            <p:ph type="body" idx="3"/>
          </p:nvPr>
        </p:nvSpPr>
        <p:spPr>
          <a:xfrm>
            <a:off x="745425" y="5304600"/>
            <a:ext cx="5982599" cy="10931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Droid Serif"/>
                <a:ea typeface="Droid Serif"/>
                <a:cs typeface="Droid Serif"/>
                <a:sym typeface="Droid Serif"/>
              </a:rPr>
              <a:t>Together, they represent the total amount (what we call thirty-seven) </a:t>
            </a:r>
          </a:p>
        </p:txBody>
      </p:sp>
      <p:sp>
        <p:nvSpPr>
          <p:cNvPr id="339" name="Shape 339"/>
          <p:cNvSpPr txBox="1"/>
          <p:nvPr/>
        </p:nvSpPr>
        <p:spPr>
          <a:xfrm>
            <a:off x="6936000" y="2192950"/>
            <a:ext cx="1363800" cy="820499"/>
          </a:xfrm>
          <a:prstGeom prst="rect">
            <a:avLst/>
          </a:prstGeom>
        </p:spPr>
        <p:txBody>
          <a:bodyPr lIns="91425" tIns="91425" rIns="91425" bIns="91425" anchor="ctr" anchorCtr="0">
            <a:noAutofit/>
          </a:bodyPr>
          <a:lstStyle/>
          <a:p>
            <a:pPr lvl="0" rtl="0">
              <a:spcBef>
                <a:spcPts val="0"/>
              </a:spcBef>
              <a:buNone/>
            </a:pPr>
            <a:r>
              <a:rPr lang="en" sz="3600" b="1">
                <a:solidFill>
                  <a:srgbClr val="0000FF"/>
                </a:solidFill>
                <a:latin typeface="Droid Serif"/>
                <a:ea typeface="Droid Serif"/>
                <a:cs typeface="Droid Serif"/>
                <a:sym typeface="Droid Serif"/>
              </a:rPr>
              <a:t>3</a:t>
            </a:r>
            <a:r>
              <a:rPr lang="en" sz="3600" b="1">
                <a:latin typeface="Droid Serif"/>
                <a:ea typeface="Droid Serif"/>
                <a:cs typeface="Droid Serif"/>
                <a:sym typeface="Droid Serif"/>
              </a:rPr>
              <a:t>*10</a:t>
            </a:r>
          </a:p>
        </p:txBody>
      </p:sp>
      <p:sp>
        <p:nvSpPr>
          <p:cNvPr id="340" name="Shape 340"/>
          <p:cNvSpPr txBox="1"/>
          <p:nvPr/>
        </p:nvSpPr>
        <p:spPr>
          <a:xfrm>
            <a:off x="6936000" y="3572800"/>
            <a:ext cx="1163099" cy="820499"/>
          </a:xfrm>
          <a:prstGeom prst="rect">
            <a:avLst/>
          </a:prstGeom>
        </p:spPr>
        <p:txBody>
          <a:bodyPr lIns="91425" tIns="91425" rIns="91425" bIns="91425" anchor="ctr" anchorCtr="0">
            <a:noAutofit/>
          </a:bodyPr>
          <a:lstStyle/>
          <a:p>
            <a:pPr lvl="0" rtl="0">
              <a:spcBef>
                <a:spcPts val="0"/>
              </a:spcBef>
              <a:buNone/>
            </a:pPr>
            <a:r>
              <a:rPr lang="en" sz="3600" b="1">
                <a:solidFill>
                  <a:srgbClr val="9900FF"/>
                </a:solidFill>
                <a:latin typeface="Droid Serif"/>
                <a:ea typeface="Droid Serif"/>
                <a:cs typeface="Droid Serif"/>
                <a:sym typeface="Droid Serif"/>
              </a:rPr>
              <a:t>7</a:t>
            </a:r>
            <a:r>
              <a:rPr lang="en" sz="3600" b="1">
                <a:latin typeface="Droid Serif"/>
                <a:ea typeface="Droid Serif"/>
                <a:cs typeface="Droid Serif"/>
                <a:sym typeface="Droid Serif"/>
              </a:rPr>
              <a:t>*1</a:t>
            </a:r>
          </a:p>
        </p:txBody>
      </p:sp>
      <p:sp>
        <p:nvSpPr>
          <p:cNvPr id="341" name="Shape 341"/>
          <p:cNvSpPr txBox="1"/>
          <p:nvPr/>
        </p:nvSpPr>
        <p:spPr>
          <a:xfrm>
            <a:off x="3468000" y="14317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342" name="Shape 342"/>
          <p:cNvSpPr txBox="1"/>
          <p:nvPr/>
        </p:nvSpPr>
        <p:spPr>
          <a:xfrm>
            <a:off x="4153800" y="14317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343" name="Shape 343"/>
          <p:cNvSpPr txBox="1"/>
          <p:nvPr/>
        </p:nvSpPr>
        <p:spPr>
          <a:xfrm>
            <a:off x="7058625" y="5440950"/>
            <a:ext cx="1363800" cy="820499"/>
          </a:xfrm>
          <a:prstGeom prst="rect">
            <a:avLst/>
          </a:prstGeom>
        </p:spPr>
        <p:txBody>
          <a:bodyPr lIns="91425" tIns="91425" rIns="91425" bIns="91425" anchor="ctr" anchorCtr="0">
            <a:noAutofit/>
          </a:bodyPr>
          <a:lstStyle/>
          <a:p>
            <a:pPr lvl="0" rtl="0">
              <a:spcBef>
                <a:spcPts val="0"/>
              </a:spcBef>
              <a:buNone/>
            </a:pPr>
            <a:r>
              <a:rPr lang="en" sz="3600" b="1">
                <a:solidFill>
                  <a:srgbClr val="0000FF"/>
                </a:solidFill>
                <a:latin typeface="Droid Serif"/>
                <a:ea typeface="Droid Serif"/>
                <a:cs typeface="Droid Serif"/>
                <a:sym typeface="Droid Serif"/>
              </a:rPr>
              <a:t>3</a:t>
            </a:r>
            <a:r>
              <a:rPr lang="en" sz="3600" b="1">
                <a:solidFill>
                  <a:srgbClr val="9900FF"/>
                </a:solidFill>
                <a:latin typeface="Droid Serif"/>
                <a:ea typeface="Droid Serif"/>
                <a:cs typeface="Droid Serif"/>
                <a:sym typeface="Droid Serif"/>
              </a:rPr>
              <a:t>7</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p:nvPr/>
        </p:nvSpPr>
        <p:spPr>
          <a:xfrm>
            <a:off x="470422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440" name="Shape 440"/>
          <p:cNvSpPr txBox="1"/>
          <p:nvPr/>
        </p:nvSpPr>
        <p:spPr>
          <a:xfrm>
            <a:off x="3964500"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441" name="Shape 441"/>
          <p:cNvSpPr txBox="1"/>
          <p:nvPr/>
        </p:nvSpPr>
        <p:spPr>
          <a:xfrm>
            <a:off x="3386100" y="3979250"/>
            <a:ext cx="969599"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hun- dreds</a:t>
            </a:r>
          </a:p>
        </p:txBody>
      </p:sp>
      <p:sp>
        <p:nvSpPr>
          <p:cNvPr id="442" name="Shape 44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Our numbers...</a:t>
            </a:r>
          </a:p>
        </p:txBody>
      </p:sp>
      <p:sp>
        <p:nvSpPr>
          <p:cNvPr id="443" name="Shape 443"/>
          <p:cNvSpPr txBox="1">
            <a:spLocks noGrp="1"/>
          </p:cNvSpPr>
          <p:nvPr>
            <p:ph type="body" idx="1"/>
          </p:nvPr>
        </p:nvSpPr>
        <p:spPr>
          <a:xfrm>
            <a:off x="457200" y="1781000"/>
            <a:ext cx="6827399" cy="11435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Decimal is based on the number </a:t>
            </a:r>
            <a:r>
              <a:rPr lang="en" b="1">
                <a:latin typeface="Droid Serif"/>
                <a:ea typeface="Droid Serif"/>
                <a:cs typeface="Droid Serif"/>
                <a:sym typeface="Droid Serif"/>
              </a:rPr>
              <a:t>10</a:t>
            </a:r>
            <a:r>
              <a:rPr lang="en">
                <a:latin typeface="Droid Serif"/>
                <a:ea typeface="Droid Serif"/>
                <a:cs typeface="Droid Serif"/>
                <a:sym typeface="Droid Serif"/>
              </a:rPr>
              <a:t>.</a:t>
            </a:r>
          </a:p>
        </p:txBody>
      </p:sp>
      <p:sp>
        <p:nvSpPr>
          <p:cNvPr id="444" name="Shape 444"/>
          <p:cNvSpPr txBox="1"/>
          <p:nvPr/>
        </p:nvSpPr>
        <p:spPr>
          <a:xfrm>
            <a:off x="1655100" y="2909650"/>
            <a:ext cx="5982599" cy="1143599"/>
          </a:xfrm>
          <a:prstGeom prst="rect">
            <a:avLst/>
          </a:prstGeom>
        </p:spPr>
        <p:txBody>
          <a:bodyPr lIns="91425" tIns="91425" rIns="91425" bIns="91425" anchor="ctr" anchorCtr="0">
            <a:noAutofit/>
          </a:bodyPr>
          <a:lstStyle/>
          <a:p>
            <a:pPr lvl="0" algn="ctr" rtl="0">
              <a:spcBef>
                <a:spcPts val="0"/>
              </a:spcBef>
              <a:buNone/>
            </a:pPr>
            <a:r>
              <a:rPr lang="en" sz="7200" b="1">
                <a:solidFill>
                  <a:srgbClr val="00FF00"/>
                </a:solidFill>
                <a:latin typeface="Droid Serif"/>
                <a:ea typeface="Droid Serif"/>
                <a:cs typeface="Droid Serif"/>
                <a:sym typeface="Droid Serif"/>
              </a:rPr>
              <a:t>4 </a:t>
            </a:r>
            <a:r>
              <a:rPr lang="en" sz="7200" b="1">
                <a:solidFill>
                  <a:srgbClr val="0000FF"/>
                </a:solidFill>
                <a:latin typeface="Droid Serif"/>
                <a:ea typeface="Droid Serif"/>
                <a:cs typeface="Droid Serif"/>
                <a:sym typeface="Droid Serif"/>
              </a:rPr>
              <a:t>3 </a:t>
            </a:r>
            <a:r>
              <a:rPr lang="en" sz="7200" b="1">
                <a:solidFill>
                  <a:srgbClr val="9900FF"/>
                </a:solidFill>
                <a:latin typeface="Droid Serif"/>
                <a:ea typeface="Droid Serif"/>
                <a:cs typeface="Droid Serif"/>
                <a:sym typeface="Droid Serif"/>
              </a:rPr>
              <a:t>7</a:t>
            </a:r>
          </a:p>
        </p:txBody>
      </p:sp>
      <p:sp>
        <p:nvSpPr>
          <p:cNvPr id="445" name="Shape 445"/>
          <p:cNvSpPr txBox="1"/>
          <p:nvPr/>
        </p:nvSpPr>
        <p:spPr>
          <a:xfrm>
            <a:off x="5620175" y="5305075"/>
            <a:ext cx="2985300" cy="75359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How is each column value getting larger?</a:t>
            </a:r>
          </a:p>
        </p:txBody>
      </p:sp>
      <p:cxnSp>
        <p:nvCxnSpPr>
          <p:cNvPr id="446" name="Shape 446"/>
          <p:cNvCxnSpPr/>
          <p:nvPr/>
        </p:nvCxnSpPr>
        <p:spPr>
          <a:xfrm rot="10800000">
            <a:off x="5296049" y="4492749"/>
            <a:ext cx="714000" cy="892500"/>
          </a:xfrm>
          <a:prstGeom prst="straightConnector1">
            <a:avLst/>
          </a:prstGeom>
          <a:noFill/>
          <a:ln w="19050" cap="flat">
            <a:solidFill>
              <a:schemeClr val="dk2"/>
            </a:solidFill>
            <a:prstDash val="solid"/>
            <a:round/>
            <a:headEnd type="none" w="lg" len="lg"/>
            <a:tailEnd type="triangle" w="lg" len="lg"/>
          </a:ln>
        </p:spPr>
      </p:cxnSp>
      <p:cxnSp>
        <p:nvCxnSpPr>
          <p:cNvPr id="447" name="Shape 447"/>
          <p:cNvCxnSpPr>
            <a:endCxn id="440" idx="2"/>
          </p:cNvCxnSpPr>
          <p:nvPr/>
        </p:nvCxnSpPr>
        <p:spPr>
          <a:xfrm rot="10800000">
            <a:off x="4646400" y="4517149"/>
            <a:ext cx="1214700" cy="868200"/>
          </a:xfrm>
          <a:prstGeom prst="straightConnector1">
            <a:avLst/>
          </a:prstGeom>
          <a:noFill/>
          <a:ln w="19050" cap="flat">
            <a:solidFill>
              <a:schemeClr val="dk2"/>
            </a:solidFill>
            <a:prstDash val="solid"/>
            <a:round/>
            <a:headEnd type="none" w="lg" len="lg"/>
            <a:tailEnd type="triangle" w="lg" len="lg"/>
          </a:ln>
        </p:spPr>
      </p:cxnSp>
      <p:cxnSp>
        <p:nvCxnSpPr>
          <p:cNvPr id="448" name="Shape 448"/>
          <p:cNvCxnSpPr/>
          <p:nvPr/>
        </p:nvCxnSpPr>
        <p:spPr>
          <a:xfrm rot="10800000">
            <a:off x="4195050" y="4596824"/>
            <a:ext cx="1562099" cy="862800"/>
          </a:xfrm>
          <a:prstGeom prst="straightConnector1">
            <a:avLst/>
          </a:prstGeom>
          <a:noFill/>
          <a:ln w="19050" cap="flat">
            <a:solidFill>
              <a:schemeClr val="dk2"/>
            </a:solidFill>
            <a:prstDash val="solid"/>
            <a:round/>
            <a:headEnd type="none" w="lg" len="lg"/>
            <a:tailEnd type="triangle" w="lg" len="lg"/>
          </a:ln>
        </p:spPr>
      </p:cxnSp>
    </p:spTree>
    <p:extLst>
      <p:ext uri="{BB962C8B-B14F-4D97-AF65-F5344CB8AC3E}">
        <p14:creationId xmlns:p14="http://schemas.microsoft.com/office/powerpoint/2010/main" val="3807987469"/>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US" sz="3600" dirty="0" smtClean="0">
                <a:latin typeface="Droid Serif"/>
                <a:ea typeface="Droid Serif"/>
                <a:cs typeface="Droid Serif"/>
                <a:sym typeface="Droid Serif"/>
              </a:rPr>
              <a:t>Why Computer Science?</a:t>
            </a:r>
            <a:endParaRPr lang="en" sz="3600" dirty="0">
              <a:latin typeface="Droid Serif"/>
              <a:ea typeface="Droid Serif"/>
              <a:cs typeface="Droid Serif"/>
              <a:sym typeface="Droid Serif"/>
            </a:endParaRPr>
          </a:p>
        </p:txBody>
      </p:sp>
      <p:sp>
        <p:nvSpPr>
          <p:cNvPr id="3" name="Rectangle 2"/>
          <p:cNvSpPr/>
          <p:nvPr/>
        </p:nvSpPr>
        <p:spPr>
          <a:xfrm rot="20894516">
            <a:off x="7025829" y="5998950"/>
            <a:ext cx="1805375" cy="400110"/>
          </a:xfrm>
          <a:prstGeom prst="rect">
            <a:avLst/>
          </a:prstGeom>
          <a:solidFill>
            <a:srgbClr val="FF9900"/>
          </a:solidFill>
        </p:spPr>
        <p:txBody>
          <a:bodyPr wrap="square">
            <a:spAutoFit/>
          </a:bodyPr>
          <a:lstStyle/>
          <a:p>
            <a:pPr algn="ctr"/>
            <a:r>
              <a:rPr lang="en-US" sz="2000" dirty="0" smtClean="0">
                <a:latin typeface="Cambria"/>
                <a:cs typeface="Cambria"/>
              </a:rPr>
              <a:t>Join in!</a:t>
            </a:r>
            <a:endParaRPr lang="en-US" sz="2000" dirty="0"/>
          </a:p>
        </p:txBody>
      </p:sp>
      <p:sp>
        <p:nvSpPr>
          <p:cNvPr id="5" name="TextBox 4"/>
          <p:cNvSpPr txBox="1"/>
          <p:nvPr/>
        </p:nvSpPr>
        <p:spPr>
          <a:xfrm>
            <a:off x="1268216" y="1848880"/>
            <a:ext cx="6660301" cy="2308324"/>
          </a:xfrm>
          <a:prstGeom prst="rect">
            <a:avLst/>
          </a:prstGeom>
          <a:solidFill>
            <a:srgbClr val="CCECFF"/>
          </a:solidFill>
        </p:spPr>
        <p:txBody>
          <a:bodyPr wrap="square" rtlCol="0">
            <a:spAutoFit/>
          </a:bodyPr>
          <a:lstStyle/>
          <a:p>
            <a:pPr algn="ctr"/>
            <a:r>
              <a:rPr lang="en-US" sz="3600" dirty="0" smtClean="0">
                <a:solidFill>
                  <a:schemeClr val="bg1">
                    <a:lumMod val="65000"/>
                  </a:schemeClr>
                </a:solidFill>
                <a:latin typeface="Cambria"/>
                <a:cs typeface="Cambria"/>
              </a:rPr>
              <a:t>CS is “good for you”</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important and interesting</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empowering and fun…</a:t>
            </a:r>
            <a:endParaRPr lang="en-US" sz="3600" dirty="0">
              <a:latin typeface="Cambria"/>
              <a:cs typeface="Cambria"/>
            </a:endParaRPr>
          </a:p>
          <a:p>
            <a:pPr algn="ctr"/>
            <a:r>
              <a:rPr lang="en-US" sz="3600" b="1" i="1" dirty="0" smtClean="0">
                <a:solidFill>
                  <a:srgbClr val="0000FF"/>
                </a:solidFill>
                <a:latin typeface="Cambria"/>
                <a:cs typeface="Cambria"/>
              </a:rPr>
              <a:t>Everybody's doing it!</a:t>
            </a:r>
            <a:endParaRPr lang="en-US" sz="3600" b="1" i="1" dirty="0">
              <a:solidFill>
                <a:srgbClr val="0000FF"/>
              </a:solidFill>
              <a:latin typeface="Cambria"/>
              <a:cs typeface="Cambria"/>
            </a:endParaRPr>
          </a:p>
        </p:txBody>
      </p:sp>
    </p:spTree>
    <p:extLst>
      <p:ext uri="{BB962C8B-B14F-4D97-AF65-F5344CB8AC3E}">
        <p14:creationId xmlns:p14="http://schemas.microsoft.com/office/powerpoint/2010/main" val="2616092517"/>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p:nvPr/>
        </p:nvSpPr>
        <p:spPr>
          <a:xfrm>
            <a:off x="1653082" y="389855"/>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0000FF"/>
                </a:solidFill>
                <a:latin typeface="Droid Serif"/>
                <a:ea typeface="Droid Serif"/>
                <a:cs typeface="Droid Serif"/>
                <a:sym typeface="Droid Serif"/>
              </a:rPr>
              <a:t>3 </a:t>
            </a:r>
            <a:r>
              <a:rPr lang="en" sz="7200" b="1" dirty="0">
                <a:solidFill>
                  <a:srgbClr val="9900FF"/>
                </a:solidFill>
                <a:latin typeface="Droid Serif"/>
                <a:ea typeface="Droid Serif"/>
                <a:cs typeface="Droid Serif"/>
                <a:sym typeface="Droid Serif"/>
              </a:rPr>
              <a:t>7</a:t>
            </a:r>
          </a:p>
        </p:txBody>
      </p:sp>
      <p:sp>
        <p:nvSpPr>
          <p:cNvPr id="341" name="Shape 341"/>
          <p:cNvSpPr txBox="1"/>
          <p:nvPr/>
        </p:nvSpPr>
        <p:spPr>
          <a:xfrm>
            <a:off x="36147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342" name="Shape 342"/>
          <p:cNvSpPr txBox="1"/>
          <p:nvPr/>
        </p:nvSpPr>
        <p:spPr>
          <a:xfrm>
            <a:off x="43005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12" name="Shape 337"/>
          <p:cNvSpPr txBox="1">
            <a:spLocks noGrp="1"/>
          </p:cNvSpPr>
          <p:nvPr>
            <p:ph type="body" idx="4294967295"/>
          </p:nvPr>
        </p:nvSpPr>
        <p:spPr>
          <a:xfrm>
            <a:off x="418150" y="3641919"/>
            <a:ext cx="5802028"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binary</a:t>
            </a:r>
            <a:r>
              <a:rPr lang="en" sz="2400" dirty="0" smtClean="0">
                <a:solidFill>
                  <a:srgbClr val="000000"/>
                </a:solidFill>
                <a:latin typeface="Droid Serif"/>
                <a:ea typeface="Droid Serif"/>
                <a:cs typeface="Droid Serif"/>
                <a:sym typeface="Droid Serif"/>
              </a:rPr>
              <a:t>, the columns increase x 2</a:t>
            </a:r>
            <a:endParaRPr sz="2400" dirty="0">
              <a:latin typeface="Droid Serif"/>
              <a:ea typeface="Droid Serif"/>
              <a:cs typeface="Droid Serif"/>
              <a:sym typeface="Droid Serif"/>
            </a:endParaRPr>
          </a:p>
        </p:txBody>
      </p:sp>
      <p:sp>
        <p:nvSpPr>
          <p:cNvPr id="13" name="Shape 337"/>
          <p:cNvSpPr txBox="1">
            <a:spLocks noGrp="1"/>
          </p:cNvSpPr>
          <p:nvPr>
            <p:ph type="body" idx="4294967295"/>
          </p:nvPr>
        </p:nvSpPr>
        <p:spPr>
          <a:xfrm>
            <a:off x="418149" y="2688005"/>
            <a:ext cx="7371183"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decimal</a:t>
            </a:r>
            <a:r>
              <a:rPr lang="en" sz="2400" dirty="0" smtClean="0">
                <a:solidFill>
                  <a:srgbClr val="000000"/>
                </a:solidFill>
                <a:latin typeface="Droid Serif"/>
                <a:ea typeface="Droid Serif"/>
                <a:cs typeface="Droid Serif"/>
                <a:sym typeface="Droid Serif"/>
              </a:rPr>
              <a:t>, the columns increase x 10 </a:t>
            </a:r>
            <a:endParaRPr sz="2400" dirty="0">
              <a:latin typeface="Droid Serif"/>
              <a:ea typeface="Droid Serif"/>
              <a:cs typeface="Droid Serif"/>
              <a:sym typeface="Droid Serif"/>
            </a:endParaRPr>
          </a:p>
        </p:txBody>
      </p:sp>
      <p:sp>
        <p:nvSpPr>
          <p:cNvPr id="3" name="Down Arrow 2"/>
          <p:cNvSpPr/>
          <p:nvPr/>
        </p:nvSpPr>
        <p:spPr>
          <a:xfrm rot="10800000">
            <a:off x="4373011" y="1913204"/>
            <a:ext cx="575733" cy="811518"/>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36"/>
          <p:cNvSpPr txBox="1"/>
          <p:nvPr/>
        </p:nvSpPr>
        <p:spPr>
          <a:xfrm>
            <a:off x="1658724" y="4888478"/>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FF0000"/>
                </a:solidFill>
                <a:latin typeface="Droid Serif"/>
                <a:ea typeface="Droid Serif"/>
                <a:cs typeface="Droid Serif"/>
                <a:sym typeface="Droid Serif"/>
              </a:rPr>
              <a:t>1</a:t>
            </a:r>
            <a:r>
              <a:rPr lang="en" sz="7200" b="1" dirty="0" smtClean="0">
                <a:solidFill>
                  <a:srgbClr val="0000FF"/>
                </a:solidFill>
                <a:latin typeface="Droid Serif"/>
                <a:ea typeface="Droid Serif"/>
                <a:cs typeface="Droid Serif"/>
                <a:sym typeface="Droid Serif"/>
              </a:rPr>
              <a:t> </a:t>
            </a:r>
            <a:r>
              <a:rPr lang="en" sz="7200" b="1" dirty="0">
                <a:solidFill>
                  <a:srgbClr val="C00000"/>
                </a:solidFill>
                <a:latin typeface="Droid Serif"/>
                <a:ea typeface="Droid Serif"/>
                <a:cs typeface="Droid Serif"/>
                <a:sym typeface="Droid Serif"/>
              </a:rPr>
              <a:t>0</a:t>
            </a:r>
          </a:p>
        </p:txBody>
      </p:sp>
      <p:sp>
        <p:nvSpPr>
          <p:cNvPr id="16" name="Shape 341"/>
          <p:cNvSpPr txBox="1"/>
          <p:nvPr/>
        </p:nvSpPr>
        <p:spPr>
          <a:xfrm>
            <a:off x="36203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smtClean="0">
                <a:latin typeface="Droid Serif"/>
                <a:ea typeface="Droid Serif"/>
                <a:cs typeface="Droid Serif"/>
                <a:sym typeface="Droid Serif"/>
              </a:rPr>
              <a:t>twos</a:t>
            </a:r>
            <a:endParaRPr lang="en" sz="1800" dirty="0">
              <a:latin typeface="Droid Serif"/>
              <a:ea typeface="Droid Serif"/>
              <a:cs typeface="Droid Serif"/>
              <a:sym typeface="Droid Serif"/>
            </a:endParaRPr>
          </a:p>
        </p:txBody>
      </p:sp>
      <p:sp>
        <p:nvSpPr>
          <p:cNvPr id="17" name="Shape 342"/>
          <p:cNvSpPr txBox="1"/>
          <p:nvPr/>
        </p:nvSpPr>
        <p:spPr>
          <a:xfrm>
            <a:off x="43061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ones</a:t>
            </a:r>
          </a:p>
        </p:txBody>
      </p:sp>
      <p:sp>
        <p:nvSpPr>
          <p:cNvPr id="18" name="Down Arrow 17"/>
          <p:cNvSpPr/>
          <p:nvPr/>
        </p:nvSpPr>
        <p:spPr>
          <a:xfrm>
            <a:off x="4362156" y="4131474"/>
            <a:ext cx="575733" cy="811518"/>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02206" y="3654542"/>
            <a:ext cx="1574252" cy="523220"/>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That's the difference!</a:t>
            </a:r>
            <a:endParaRPr lang="en-US" dirty="0"/>
          </a:p>
        </p:txBody>
      </p:sp>
      <p:sp>
        <p:nvSpPr>
          <p:cNvPr id="20" name="Rectangle 19"/>
          <p:cNvSpPr/>
          <p:nvPr/>
        </p:nvSpPr>
        <p:spPr>
          <a:xfrm>
            <a:off x="3857255" y="6436991"/>
            <a:ext cx="1574252" cy="307777"/>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in binary</a:t>
            </a:r>
            <a:endParaRPr lang="en-US" dirty="0"/>
          </a:p>
        </p:txBody>
      </p:sp>
    </p:spTree>
    <p:extLst>
      <p:ext uri="{BB962C8B-B14F-4D97-AF65-F5344CB8AC3E}">
        <p14:creationId xmlns:p14="http://schemas.microsoft.com/office/powerpoint/2010/main" val="4009089458"/>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p:nvPr/>
        </p:nvSpPr>
        <p:spPr>
          <a:xfrm>
            <a:off x="1653082" y="389855"/>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0000FF"/>
                </a:solidFill>
                <a:latin typeface="Droid Serif"/>
                <a:ea typeface="Droid Serif"/>
                <a:cs typeface="Droid Serif"/>
                <a:sym typeface="Droid Serif"/>
              </a:rPr>
              <a:t>3 </a:t>
            </a:r>
            <a:r>
              <a:rPr lang="en" sz="7200" b="1" dirty="0">
                <a:solidFill>
                  <a:srgbClr val="9900FF"/>
                </a:solidFill>
                <a:latin typeface="Droid Serif"/>
                <a:ea typeface="Droid Serif"/>
                <a:cs typeface="Droid Serif"/>
                <a:sym typeface="Droid Serif"/>
              </a:rPr>
              <a:t>7</a:t>
            </a:r>
          </a:p>
        </p:txBody>
      </p:sp>
      <p:sp>
        <p:nvSpPr>
          <p:cNvPr id="341" name="Shape 341"/>
          <p:cNvSpPr txBox="1"/>
          <p:nvPr/>
        </p:nvSpPr>
        <p:spPr>
          <a:xfrm>
            <a:off x="36147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342" name="Shape 342"/>
          <p:cNvSpPr txBox="1"/>
          <p:nvPr/>
        </p:nvSpPr>
        <p:spPr>
          <a:xfrm>
            <a:off x="43005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12" name="Shape 337"/>
          <p:cNvSpPr txBox="1">
            <a:spLocks noGrp="1"/>
          </p:cNvSpPr>
          <p:nvPr>
            <p:ph type="body" idx="4294967295"/>
          </p:nvPr>
        </p:nvSpPr>
        <p:spPr>
          <a:xfrm>
            <a:off x="418150" y="3641919"/>
            <a:ext cx="5802028"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binary</a:t>
            </a:r>
            <a:r>
              <a:rPr lang="en" sz="2400" dirty="0" smtClean="0">
                <a:solidFill>
                  <a:srgbClr val="000000"/>
                </a:solidFill>
                <a:latin typeface="Droid Serif"/>
                <a:ea typeface="Droid Serif"/>
                <a:cs typeface="Droid Serif"/>
                <a:sym typeface="Droid Serif"/>
              </a:rPr>
              <a:t>, the columns increase x 2</a:t>
            </a:r>
            <a:endParaRPr sz="2400" dirty="0">
              <a:latin typeface="Droid Serif"/>
              <a:ea typeface="Droid Serif"/>
              <a:cs typeface="Droid Serif"/>
              <a:sym typeface="Droid Serif"/>
            </a:endParaRPr>
          </a:p>
        </p:txBody>
      </p:sp>
      <p:sp>
        <p:nvSpPr>
          <p:cNvPr id="13" name="Shape 337"/>
          <p:cNvSpPr txBox="1">
            <a:spLocks noGrp="1"/>
          </p:cNvSpPr>
          <p:nvPr>
            <p:ph type="body" idx="4294967295"/>
          </p:nvPr>
        </p:nvSpPr>
        <p:spPr>
          <a:xfrm>
            <a:off x="418149" y="2688005"/>
            <a:ext cx="7371183"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decimal</a:t>
            </a:r>
            <a:r>
              <a:rPr lang="en" sz="2400" dirty="0" smtClean="0">
                <a:solidFill>
                  <a:srgbClr val="000000"/>
                </a:solidFill>
                <a:latin typeface="Droid Serif"/>
                <a:ea typeface="Droid Serif"/>
                <a:cs typeface="Droid Serif"/>
                <a:sym typeface="Droid Serif"/>
              </a:rPr>
              <a:t>, the columns increase x 10 </a:t>
            </a:r>
            <a:endParaRPr sz="2400" dirty="0">
              <a:latin typeface="Droid Serif"/>
              <a:ea typeface="Droid Serif"/>
              <a:cs typeface="Droid Serif"/>
              <a:sym typeface="Droid Serif"/>
            </a:endParaRPr>
          </a:p>
        </p:txBody>
      </p:sp>
      <p:sp>
        <p:nvSpPr>
          <p:cNvPr id="3" name="Down Arrow 2"/>
          <p:cNvSpPr/>
          <p:nvPr/>
        </p:nvSpPr>
        <p:spPr>
          <a:xfrm rot="10800000">
            <a:off x="4373011" y="1913204"/>
            <a:ext cx="575733" cy="811518"/>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36"/>
          <p:cNvSpPr txBox="1"/>
          <p:nvPr/>
        </p:nvSpPr>
        <p:spPr>
          <a:xfrm>
            <a:off x="1658724" y="4888478"/>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FF0000"/>
                </a:solidFill>
                <a:latin typeface="Droid Serif"/>
                <a:ea typeface="Droid Serif"/>
                <a:cs typeface="Droid Serif"/>
                <a:sym typeface="Droid Serif"/>
              </a:rPr>
              <a:t>1</a:t>
            </a:r>
            <a:r>
              <a:rPr lang="en" sz="7200" b="1" dirty="0" smtClean="0">
                <a:solidFill>
                  <a:srgbClr val="0000FF"/>
                </a:solidFill>
                <a:latin typeface="Droid Serif"/>
                <a:ea typeface="Droid Serif"/>
                <a:cs typeface="Droid Serif"/>
                <a:sym typeface="Droid Serif"/>
              </a:rPr>
              <a:t> </a:t>
            </a:r>
            <a:r>
              <a:rPr lang="en" sz="7200" b="1" dirty="0">
                <a:solidFill>
                  <a:srgbClr val="C00000"/>
                </a:solidFill>
                <a:latin typeface="Droid Serif"/>
                <a:ea typeface="Droid Serif"/>
                <a:cs typeface="Droid Serif"/>
                <a:sym typeface="Droid Serif"/>
              </a:rPr>
              <a:t>0</a:t>
            </a:r>
          </a:p>
        </p:txBody>
      </p:sp>
      <p:sp>
        <p:nvSpPr>
          <p:cNvPr id="16" name="Shape 341"/>
          <p:cNvSpPr txBox="1"/>
          <p:nvPr/>
        </p:nvSpPr>
        <p:spPr>
          <a:xfrm>
            <a:off x="36203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smtClean="0">
                <a:latin typeface="Droid Serif"/>
                <a:ea typeface="Droid Serif"/>
                <a:cs typeface="Droid Serif"/>
                <a:sym typeface="Droid Serif"/>
              </a:rPr>
              <a:t>twos</a:t>
            </a:r>
            <a:endParaRPr lang="en" sz="1800" dirty="0">
              <a:latin typeface="Droid Serif"/>
              <a:ea typeface="Droid Serif"/>
              <a:cs typeface="Droid Serif"/>
              <a:sym typeface="Droid Serif"/>
            </a:endParaRPr>
          </a:p>
        </p:txBody>
      </p:sp>
      <p:sp>
        <p:nvSpPr>
          <p:cNvPr id="17" name="Shape 342"/>
          <p:cNvSpPr txBox="1"/>
          <p:nvPr/>
        </p:nvSpPr>
        <p:spPr>
          <a:xfrm>
            <a:off x="43061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ones</a:t>
            </a:r>
          </a:p>
        </p:txBody>
      </p:sp>
      <p:sp>
        <p:nvSpPr>
          <p:cNvPr id="18" name="Down Arrow 17"/>
          <p:cNvSpPr/>
          <p:nvPr/>
        </p:nvSpPr>
        <p:spPr>
          <a:xfrm>
            <a:off x="4362156" y="4131474"/>
            <a:ext cx="575733" cy="811518"/>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02206" y="3654542"/>
            <a:ext cx="1574252" cy="523220"/>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That's the difference!</a:t>
            </a:r>
            <a:endParaRPr lang="en-US" dirty="0"/>
          </a:p>
        </p:txBody>
      </p:sp>
      <p:sp>
        <p:nvSpPr>
          <p:cNvPr id="20" name="Rectangle 19"/>
          <p:cNvSpPr/>
          <p:nvPr/>
        </p:nvSpPr>
        <p:spPr>
          <a:xfrm>
            <a:off x="3857255" y="6436991"/>
            <a:ext cx="1574252" cy="307777"/>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in binary</a:t>
            </a:r>
            <a:endParaRPr lang="en-US" dirty="0"/>
          </a:p>
        </p:txBody>
      </p:sp>
      <p:sp>
        <p:nvSpPr>
          <p:cNvPr id="21" name="Shape 336"/>
          <p:cNvSpPr txBox="1"/>
          <p:nvPr/>
        </p:nvSpPr>
        <p:spPr>
          <a:xfrm>
            <a:off x="5951482" y="4857922"/>
            <a:ext cx="2247230"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9900FF"/>
                </a:solidFill>
                <a:latin typeface="Droid Serif"/>
                <a:ea typeface="Droid Serif"/>
                <a:cs typeface="Droid Serif"/>
                <a:sym typeface="Droid Serif"/>
              </a:rPr>
              <a:t>2</a:t>
            </a:r>
          </a:p>
        </p:txBody>
      </p:sp>
      <p:sp>
        <p:nvSpPr>
          <p:cNvPr id="22" name="Shape 342"/>
          <p:cNvSpPr txBox="1"/>
          <p:nvPr/>
        </p:nvSpPr>
        <p:spPr>
          <a:xfrm>
            <a:off x="6372063" y="5841522"/>
            <a:ext cx="1363800" cy="537899"/>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ones</a:t>
            </a:r>
          </a:p>
        </p:txBody>
      </p:sp>
      <p:sp>
        <p:nvSpPr>
          <p:cNvPr id="23" name="Rectangle 22"/>
          <p:cNvSpPr/>
          <p:nvPr/>
        </p:nvSpPr>
        <p:spPr>
          <a:xfrm>
            <a:off x="6287971" y="6411827"/>
            <a:ext cx="1574252" cy="307777"/>
          </a:xfrm>
          <a:prstGeom prst="rect">
            <a:avLst/>
          </a:prstGeom>
          <a:solidFill>
            <a:srgbClr val="CCECFF"/>
          </a:solidFill>
        </p:spPr>
        <p:txBody>
          <a:bodyPr wrap="square">
            <a:spAutoFit/>
          </a:bodyPr>
          <a:lstStyle/>
          <a:p>
            <a:pPr algn="ctr"/>
            <a:r>
              <a:rPr lang="en" dirty="0" smtClean="0">
                <a:latin typeface="Droid Serif"/>
                <a:ea typeface="Droid Serif"/>
                <a:cs typeface="Droid Serif"/>
                <a:sym typeface="Droid Serif"/>
              </a:rPr>
              <a:t>in decimal</a:t>
            </a:r>
            <a:endParaRPr lang="en-US" dirty="0"/>
          </a:p>
        </p:txBody>
      </p:sp>
      <p:sp>
        <p:nvSpPr>
          <p:cNvPr id="5" name="TextBox 4"/>
          <p:cNvSpPr txBox="1"/>
          <p:nvPr/>
        </p:nvSpPr>
        <p:spPr>
          <a:xfrm>
            <a:off x="5653068" y="5148228"/>
            <a:ext cx="462844" cy="923330"/>
          </a:xfrm>
          <a:prstGeom prst="rect">
            <a:avLst/>
          </a:prstGeom>
          <a:noFill/>
        </p:spPr>
        <p:txBody>
          <a:bodyPr wrap="square" rtlCol="0">
            <a:spAutoFit/>
          </a:bodyPr>
          <a:lstStyle/>
          <a:p>
            <a:r>
              <a:rPr lang="en-US" sz="5400" dirty="0" smtClean="0"/>
              <a:t>=</a:t>
            </a:r>
            <a:endParaRPr lang="en-US" sz="5400" dirty="0"/>
          </a:p>
        </p:txBody>
      </p:sp>
    </p:spTree>
    <p:extLst>
      <p:ext uri="{BB962C8B-B14F-4D97-AF65-F5344CB8AC3E}">
        <p14:creationId xmlns:p14="http://schemas.microsoft.com/office/powerpoint/2010/main" val="429105478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Computers' numbers</a:t>
            </a:r>
          </a:p>
        </p:txBody>
      </p:sp>
      <p:sp>
        <p:nvSpPr>
          <p:cNvPr id="454" name="Shape 454"/>
          <p:cNvSpPr txBox="1">
            <a:spLocks noGrp="1"/>
          </p:cNvSpPr>
          <p:nvPr>
            <p:ph type="body" idx="1"/>
          </p:nvPr>
        </p:nvSpPr>
        <p:spPr>
          <a:xfrm>
            <a:off x="457200" y="2065250"/>
            <a:ext cx="6661799" cy="1105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Binary is based on the number </a:t>
            </a:r>
            <a:r>
              <a:rPr lang="en" b="1">
                <a:latin typeface="Droid Serif"/>
                <a:ea typeface="Droid Serif"/>
                <a:cs typeface="Droid Serif"/>
                <a:sym typeface="Droid Serif"/>
              </a:rPr>
              <a:t>2</a:t>
            </a:r>
            <a:r>
              <a:rPr lang="en">
                <a:latin typeface="Droid Serif"/>
                <a:ea typeface="Droid Serif"/>
                <a:cs typeface="Droid Serif"/>
                <a:sym typeface="Droid Serif"/>
              </a:rPr>
              <a:t>.</a:t>
            </a:r>
          </a:p>
          <a:p>
            <a:pPr lvl="0" rtl="0">
              <a:spcBef>
                <a:spcPts val="0"/>
              </a:spcBef>
              <a:buNone/>
            </a:pPr>
            <a:endParaRPr>
              <a:latin typeface="Droid Serif"/>
              <a:ea typeface="Droid Serif"/>
              <a:cs typeface="Droid Serif"/>
              <a:sym typeface="Droid Serif"/>
            </a:endParaRPr>
          </a:p>
          <a:p>
            <a:pPr>
              <a:spcBef>
                <a:spcPts val="0"/>
              </a:spcBef>
              <a:buNone/>
            </a:pPr>
            <a:endParaRPr>
              <a:latin typeface="Droid Serif"/>
              <a:ea typeface="Droid Serif"/>
              <a:cs typeface="Droid Serif"/>
              <a:sym typeface="Droid Serif"/>
            </a:endParaRPr>
          </a:p>
        </p:txBody>
      </p:sp>
      <p:sp>
        <p:nvSpPr>
          <p:cNvPr id="455" name="Shape 455"/>
          <p:cNvSpPr txBox="1"/>
          <p:nvPr/>
        </p:nvSpPr>
        <p:spPr>
          <a:xfrm>
            <a:off x="470422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456" name="Shape 456"/>
          <p:cNvSpPr txBox="1"/>
          <p:nvPr/>
        </p:nvSpPr>
        <p:spPr>
          <a:xfrm>
            <a:off x="3964500"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twos</a:t>
            </a:r>
          </a:p>
        </p:txBody>
      </p:sp>
      <p:sp>
        <p:nvSpPr>
          <p:cNvPr id="457" name="Shape 457"/>
          <p:cNvSpPr txBox="1"/>
          <p:nvPr/>
        </p:nvSpPr>
        <p:spPr>
          <a:xfrm>
            <a:off x="3386100" y="3979250"/>
            <a:ext cx="969599"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fours</a:t>
            </a:r>
          </a:p>
        </p:txBody>
      </p:sp>
      <p:sp>
        <p:nvSpPr>
          <p:cNvPr id="458" name="Shape 458"/>
          <p:cNvSpPr txBox="1"/>
          <p:nvPr/>
        </p:nvSpPr>
        <p:spPr>
          <a:xfrm>
            <a:off x="1197900" y="2909650"/>
            <a:ext cx="5982599" cy="1143599"/>
          </a:xfrm>
          <a:prstGeom prst="rect">
            <a:avLst/>
          </a:prstGeom>
        </p:spPr>
        <p:txBody>
          <a:bodyPr lIns="91425" tIns="91425" rIns="91425" bIns="91425" anchor="ctr" anchorCtr="0">
            <a:noAutofit/>
          </a:bodyPr>
          <a:lstStyle/>
          <a:p>
            <a:pPr lvl="0" algn="ctr" rtl="0">
              <a:spcBef>
                <a:spcPts val="0"/>
              </a:spcBef>
              <a:buNone/>
            </a:pPr>
            <a:r>
              <a:rPr lang="en" sz="7200" b="1">
                <a:latin typeface="Droid Serif"/>
                <a:ea typeface="Droid Serif"/>
                <a:cs typeface="Droid Serif"/>
                <a:sym typeface="Droid Serif"/>
              </a:rPr>
              <a:t>1 </a:t>
            </a:r>
            <a:r>
              <a:rPr lang="en" sz="7200" b="1">
                <a:solidFill>
                  <a:srgbClr val="B7B7B7"/>
                </a:solidFill>
                <a:latin typeface="Droid Serif"/>
                <a:ea typeface="Droid Serif"/>
                <a:cs typeface="Droid Serif"/>
                <a:sym typeface="Droid Serif"/>
              </a:rPr>
              <a:t>0</a:t>
            </a:r>
            <a:r>
              <a:rPr lang="en" sz="7200" b="1">
                <a:solidFill>
                  <a:srgbClr val="00FF00"/>
                </a:solidFill>
                <a:latin typeface="Droid Serif"/>
                <a:ea typeface="Droid Serif"/>
                <a:cs typeface="Droid Serif"/>
                <a:sym typeface="Droid Serif"/>
              </a:rPr>
              <a:t> </a:t>
            </a:r>
            <a:r>
              <a:rPr lang="en" sz="7200" b="1">
                <a:latin typeface="Droid Serif"/>
                <a:ea typeface="Droid Serif"/>
                <a:cs typeface="Droid Serif"/>
                <a:sym typeface="Droid Serif"/>
              </a:rPr>
              <a:t>1</a:t>
            </a:r>
            <a:r>
              <a:rPr lang="en" sz="7200" b="1">
                <a:solidFill>
                  <a:srgbClr val="0000FF"/>
                </a:solidFill>
                <a:latin typeface="Droid Serif"/>
                <a:ea typeface="Droid Serif"/>
                <a:cs typeface="Droid Serif"/>
                <a:sym typeface="Droid Serif"/>
              </a:rPr>
              <a:t> </a:t>
            </a:r>
            <a:r>
              <a:rPr lang="en" sz="7200" b="1">
                <a:solidFill>
                  <a:srgbClr val="B7B7B7"/>
                </a:solidFill>
                <a:latin typeface="Droid Serif"/>
                <a:ea typeface="Droid Serif"/>
                <a:cs typeface="Droid Serif"/>
                <a:sym typeface="Droid Serif"/>
              </a:rPr>
              <a:t>0</a:t>
            </a:r>
          </a:p>
        </p:txBody>
      </p:sp>
      <p:sp>
        <p:nvSpPr>
          <p:cNvPr id="459" name="Shape 459"/>
          <p:cNvSpPr txBox="1"/>
          <p:nvPr/>
        </p:nvSpPr>
        <p:spPr>
          <a:xfrm>
            <a:off x="5620175" y="5305075"/>
            <a:ext cx="2985300" cy="75359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How is each column value getting larger?</a:t>
            </a:r>
          </a:p>
        </p:txBody>
      </p:sp>
      <p:cxnSp>
        <p:nvCxnSpPr>
          <p:cNvPr id="460" name="Shape 460"/>
          <p:cNvCxnSpPr/>
          <p:nvPr/>
        </p:nvCxnSpPr>
        <p:spPr>
          <a:xfrm rot="10800000">
            <a:off x="5296049" y="4492749"/>
            <a:ext cx="714000" cy="892500"/>
          </a:xfrm>
          <a:prstGeom prst="straightConnector1">
            <a:avLst/>
          </a:prstGeom>
          <a:noFill/>
          <a:ln w="19050" cap="flat">
            <a:solidFill>
              <a:schemeClr val="dk2"/>
            </a:solidFill>
            <a:prstDash val="solid"/>
            <a:round/>
            <a:headEnd type="none" w="lg" len="lg"/>
            <a:tailEnd type="triangle" w="lg" len="lg"/>
          </a:ln>
        </p:spPr>
      </p:cxnSp>
      <p:cxnSp>
        <p:nvCxnSpPr>
          <p:cNvPr id="461" name="Shape 461"/>
          <p:cNvCxnSpPr>
            <a:endCxn id="456" idx="2"/>
          </p:cNvCxnSpPr>
          <p:nvPr/>
        </p:nvCxnSpPr>
        <p:spPr>
          <a:xfrm rot="10800000">
            <a:off x="4646400" y="4517149"/>
            <a:ext cx="1214700" cy="868200"/>
          </a:xfrm>
          <a:prstGeom prst="straightConnector1">
            <a:avLst/>
          </a:prstGeom>
          <a:noFill/>
          <a:ln w="19050" cap="flat">
            <a:solidFill>
              <a:schemeClr val="dk2"/>
            </a:solidFill>
            <a:prstDash val="solid"/>
            <a:round/>
            <a:headEnd type="none" w="lg" len="lg"/>
            <a:tailEnd type="triangle" w="lg" len="lg"/>
          </a:ln>
        </p:spPr>
      </p:cxnSp>
      <p:cxnSp>
        <p:nvCxnSpPr>
          <p:cNvPr id="462" name="Shape 462"/>
          <p:cNvCxnSpPr/>
          <p:nvPr/>
        </p:nvCxnSpPr>
        <p:spPr>
          <a:xfrm rot="10800000">
            <a:off x="4195050" y="4596824"/>
            <a:ext cx="1562099" cy="862800"/>
          </a:xfrm>
          <a:prstGeom prst="straightConnector1">
            <a:avLst/>
          </a:prstGeom>
          <a:noFill/>
          <a:ln w="19050" cap="flat">
            <a:solidFill>
              <a:schemeClr val="dk2"/>
            </a:solidFill>
            <a:prstDash val="solid"/>
            <a:round/>
            <a:headEnd type="none" w="lg" len="lg"/>
            <a:tailEnd type="triangle" w="lg" len="lg"/>
          </a:ln>
        </p:spPr>
      </p:cxnSp>
      <p:cxnSp>
        <p:nvCxnSpPr>
          <p:cNvPr id="463" name="Shape 463"/>
          <p:cNvCxnSpPr/>
          <p:nvPr/>
        </p:nvCxnSpPr>
        <p:spPr>
          <a:xfrm rot="10800000" flipH="1">
            <a:off x="3019900" y="4418350"/>
            <a:ext cx="14999" cy="1219799"/>
          </a:xfrm>
          <a:prstGeom prst="straightConnector1">
            <a:avLst/>
          </a:prstGeom>
          <a:noFill/>
          <a:ln w="19050" cap="flat">
            <a:solidFill>
              <a:schemeClr val="dk2"/>
            </a:solidFill>
            <a:prstDash val="solid"/>
            <a:round/>
            <a:headEnd type="none" w="lg" len="lg"/>
            <a:tailEnd type="triangle" w="lg" len="lg"/>
          </a:ln>
        </p:spPr>
      </p:cxnSp>
      <p:sp>
        <p:nvSpPr>
          <p:cNvPr id="464" name="Shape 464"/>
          <p:cNvSpPr txBox="1"/>
          <p:nvPr/>
        </p:nvSpPr>
        <p:spPr>
          <a:xfrm>
            <a:off x="1940050" y="5727400"/>
            <a:ext cx="21747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What should this column value be?</a:t>
            </a:r>
          </a:p>
        </p:txBody>
      </p:sp>
      <p:pic>
        <p:nvPicPr>
          <p:cNvPr id="465" name="Shape 465"/>
          <p:cNvPicPr preferRelativeResize="0"/>
          <p:nvPr/>
        </p:nvPicPr>
        <p:blipFill>
          <a:blip r:embed="rId3"/>
          <a:stretch>
            <a:fillRect/>
          </a:stretch>
        </p:blipFill>
        <p:spPr>
          <a:xfrm>
            <a:off x="7464312" y="48825"/>
            <a:ext cx="1628775" cy="1447800"/>
          </a:xfrm>
          <a:prstGeom prst="rect">
            <a:avLst/>
          </a:prstGeom>
          <a:noFill/>
          <a:ln>
            <a:noFill/>
          </a:ln>
        </p:spPr>
      </p:pic>
    </p:spTree>
    <p:extLst>
      <p:ext uri="{BB962C8B-B14F-4D97-AF65-F5344CB8AC3E}">
        <p14:creationId xmlns:p14="http://schemas.microsoft.com/office/powerpoint/2010/main" val="4110632813"/>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274645"/>
            <a:ext cx="6714300" cy="7313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Decoding binary      decimal</a:t>
            </a:r>
          </a:p>
        </p:txBody>
      </p:sp>
      <p:sp>
        <p:nvSpPr>
          <p:cNvPr id="471" name="Shape 471"/>
          <p:cNvSpPr txBox="1">
            <a:spLocks noGrp="1"/>
          </p:cNvSpPr>
          <p:nvPr>
            <p:ph type="body" idx="1"/>
          </p:nvPr>
        </p:nvSpPr>
        <p:spPr>
          <a:xfrm>
            <a:off x="1702150" y="1374850"/>
            <a:ext cx="5300699" cy="11052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Suppose the computer holds this binary number:</a:t>
            </a:r>
          </a:p>
          <a:p>
            <a:pPr lvl="0" algn="ctr" rtl="0">
              <a:spcBef>
                <a:spcPts val="0"/>
              </a:spcBef>
              <a:buNone/>
            </a:pPr>
            <a:endParaRPr>
              <a:latin typeface="Droid Serif"/>
              <a:ea typeface="Droid Serif"/>
              <a:cs typeface="Droid Serif"/>
              <a:sym typeface="Droid Serif"/>
            </a:endParaRPr>
          </a:p>
          <a:p>
            <a:pPr lvl="0" algn="ctr" rtl="0">
              <a:spcBef>
                <a:spcPts val="0"/>
              </a:spcBef>
              <a:buNone/>
            </a:pPr>
            <a:endParaRPr>
              <a:latin typeface="Droid Serif"/>
              <a:ea typeface="Droid Serif"/>
              <a:cs typeface="Droid Serif"/>
              <a:sym typeface="Droid Serif"/>
            </a:endParaRPr>
          </a:p>
        </p:txBody>
      </p:sp>
      <p:sp>
        <p:nvSpPr>
          <p:cNvPr id="472" name="Shape 472"/>
          <p:cNvSpPr txBox="1"/>
          <p:nvPr/>
        </p:nvSpPr>
        <p:spPr>
          <a:xfrm>
            <a:off x="485662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473" name="Shape 473"/>
          <p:cNvSpPr txBox="1"/>
          <p:nvPr/>
        </p:nvSpPr>
        <p:spPr>
          <a:xfrm>
            <a:off x="4116900"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twos</a:t>
            </a:r>
          </a:p>
        </p:txBody>
      </p:sp>
      <p:sp>
        <p:nvSpPr>
          <p:cNvPr id="474" name="Shape 474"/>
          <p:cNvSpPr txBox="1"/>
          <p:nvPr/>
        </p:nvSpPr>
        <p:spPr>
          <a:xfrm>
            <a:off x="3538500" y="3979250"/>
            <a:ext cx="969599"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fours</a:t>
            </a:r>
          </a:p>
        </p:txBody>
      </p:sp>
      <p:sp>
        <p:nvSpPr>
          <p:cNvPr id="475" name="Shape 475"/>
          <p:cNvSpPr txBox="1"/>
          <p:nvPr/>
        </p:nvSpPr>
        <p:spPr>
          <a:xfrm>
            <a:off x="1350300" y="2909650"/>
            <a:ext cx="5982599" cy="1143599"/>
          </a:xfrm>
          <a:prstGeom prst="rect">
            <a:avLst/>
          </a:prstGeom>
        </p:spPr>
        <p:txBody>
          <a:bodyPr lIns="91425" tIns="91425" rIns="91425" bIns="91425" anchor="ctr" anchorCtr="0">
            <a:noAutofit/>
          </a:bodyPr>
          <a:lstStyle/>
          <a:p>
            <a:pPr lvl="0" algn="ctr" rtl="0">
              <a:spcBef>
                <a:spcPts val="0"/>
              </a:spcBef>
              <a:buNone/>
            </a:pPr>
            <a:r>
              <a:rPr lang="en" sz="7200" b="1">
                <a:latin typeface="Droid Serif"/>
                <a:ea typeface="Droid Serif"/>
                <a:cs typeface="Droid Serif"/>
                <a:sym typeface="Droid Serif"/>
              </a:rPr>
              <a:t>1 1</a:t>
            </a:r>
            <a:r>
              <a:rPr lang="en" sz="7200" b="1">
                <a:solidFill>
                  <a:srgbClr val="00FF00"/>
                </a:solidFill>
                <a:latin typeface="Droid Serif"/>
                <a:ea typeface="Droid Serif"/>
                <a:cs typeface="Droid Serif"/>
                <a:sym typeface="Droid Serif"/>
              </a:rPr>
              <a:t> </a:t>
            </a:r>
            <a:r>
              <a:rPr lang="en" sz="7200" b="1">
                <a:solidFill>
                  <a:srgbClr val="B7B7B7"/>
                </a:solidFill>
                <a:latin typeface="Droid Serif"/>
                <a:ea typeface="Droid Serif"/>
                <a:cs typeface="Droid Serif"/>
                <a:sym typeface="Droid Serif"/>
              </a:rPr>
              <a:t>0</a:t>
            </a:r>
            <a:r>
              <a:rPr lang="en" sz="7200" b="1">
                <a:solidFill>
                  <a:srgbClr val="0000FF"/>
                </a:solidFill>
                <a:latin typeface="Droid Serif"/>
                <a:ea typeface="Droid Serif"/>
                <a:cs typeface="Droid Serif"/>
                <a:sym typeface="Droid Serif"/>
              </a:rPr>
              <a:t> </a:t>
            </a:r>
            <a:r>
              <a:rPr lang="en" sz="7200" b="1">
                <a:latin typeface="Droid Serif"/>
                <a:ea typeface="Droid Serif"/>
                <a:cs typeface="Droid Serif"/>
                <a:sym typeface="Droid Serif"/>
              </a:rPr>
              <a:t>1</a:t>
            </a:r>
          </a:p>
        </p:txBody>
      </p:sp>
      <p:sp>
        <p:nvSpPr>
          <p:cNvPr id="476" name="Shape 476"/>
          <p:cNvSpPr txBox="1"/>
          <p:nvPr/>
        </p:nvSpPr>
        <p:spPr>
          <a:xfrm>
            <a:off x="250977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eights</a:t>
            </a:r>
          </a:p>
        </p:txBody>
      </p:sp>
      <p:sp>
        <p:nvSpPr>
          <p:cNvPr id="477" name="Shape 477"/>
          <p:cNvSpPr txBox="1"/>
          <p:nvPr/>
        </p:nvSpPr>
        <p:spPr>
          <a:xfrm>
            <a:off x="310025" y="5418650"/>
            <a:ext cx="3323400" cy="984299"/>
          </a:xfrm>
          <a:prstGeom prst="rect">
            <a:avLst/>
          </a:prstGeom>
        </p:spPr>
        <p:txBody>
          <a:bodyPr lIns="91425" tIns="91425" rIns="91425" bIns="91425" anchor="ctr" anchorCtr="0">
            <a:noAutofit/>
          </a:bodyPr>
          <a:lstStyle/>
          <a:p>
            <a:pPr lvl="0" rtl="0">
              <a:spcBef>
                <a:spcPts val="0"/>
              </a:spcBef>
              <a:buNone/>
            </a:pPr>
            <a:r>
              <a:rPr lang="en" sz="3000">
                <a:solidFill>
                  <a:schemeClr val="dk1"/>
                </a:solidFill>
                <a:latin typeface="Droid Serif"/>
                <a:ea typeface="Droid Serif"/>
                <a:cs typeface="Droid Serif"/>
                <a:sym typeface="Droid Serif"/>
              </a:rPr>
              <a:t>Let's decode it into decimal: </a:t>
            </a:r>
          </a:p>
        </p:txBody>
      </p:sp>
      <p:sp>
        <p:nvSpPr>
          <p:cNvPr id="478" name="Shape 478"/>
          <p:cNvSpPr/>
          <p:nvPr/>
        </p:nvSpPr>
        <p:spPr>
          <a:xfrm>
            <a:off x="4508100" y="518650"/>
            <a:ext cx="386400" cy="277800"/>
          </a:xfrm>
          <a:prstGeom prst="rightArrow">
            <a:avLst>
              <a:gd name="adj1" fmla="val 50000"/>
              <a:gd name="adj2" fmla="val 50000"/>
            </a:avLst>
          </a:prstGeom>
          <a:noFill/>
          <a:ln w="19050" cap="flat">
            <a:solidFill>
              <a:srgbClr val="99999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Droid Serif"/>
              <a:ea typeface="Droid Serif"/>
              <a:cs typeface="Droid Serif"/>
              <a:sym typeface="Droid Serif"/>
            </a:endParaRPr>
          </a:p>
        </p:txBody>
      </p:sp>
    </p:spTree>
    <p:extLst>
      <p:ext uri="{BB962C8B-B14F-4D97-AF65-F5344CB8AC3E}">
        <p14:creationId xmlns:p14="http://schemas.microsoft.com/office/powerpoint/2010/main" val="834376671"/>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231300" y="4910667"/>
            <a:ext cx="8583000" cy="1608768"/>
          </a:xfrm>
          <a:prstGeom prst="roundRect">
            <a:avLst>
              <a:gd name="adj" fmla="val 16667"/>
            </a:avLst>
          </a:prstGeom>
          <a:solidFill>
            <a:srgbClr val="FFCCCC"/>
          </a:solidFill>
          <a:ln>
            <a:noFill/>
          </a:ln>
        </p:spPr>
        <p:txBody>
          <a:bodyPr lIns="91425" tIns="91425" rIns="91425" bIns="91425" anchor="ctr" anchorCtr="0">
            <a:noAutofit/>
          </a:bodyPr>
          <a:lstStyle/>
          <a:p>
            <a:endParaRPr/>
          </a:p>
        </p:txBody>
      </p:sp>
      <p:sp>
        <p:nvSpPr>
          <p:cNvPr id="498" name="Shape 498"/>
          <p:cNvSpPr txBox="1">
            <a:spLocks noGrp="1"/>
          </p:cNvSpPr>
          <p:nvPr>
            <p:ph type="title"/>
          </p:nvPr>
        </p:nvSpPr>
        <p:spPr>
          <a:xfrm>
            <a:off x="231300" y="242339"/>
            <a:ext cx="2667899" cy="701999"/>
          </a:xfrm>
          <a:prstGeom prst="rect">
            <a:avLst/>
          </a:prstGeom>
        </p:spPr>
        <p:txBody>
          <a:bodyPr lIns="91425" tIns="91425" rIns="91425" bIns="91425" anchor="b" anchorCtr="0">
            <a:noAutofit/>
          </a:bodyPr>
          <a:lstStyle/>
          <a:p>
            <a:pPr lvl="0" rtl="0">
              <a:spcBef>
                <a:spcPts val="0"/>
              </a:spcBef>
              <a:buNone/>
            </a:pPr>
            <a:r>
              <a:rPr lang="en" dirty="0" smtClean="0">
                <a:latin typeface="Droid Serif"/>
                <a:ea typeface="Droid Serif"/>
                <a:cs typeface="Droid Serif"/>
                <a:sym typeface="Droid Serif"/>
              </a:rPr>
              <a:t>Practice</a:t>
            </a:r>
            <a:endParaRPr lang="en" dirty="0">
              <a:latin typeface="Droid Serif"/>
              <a:ea typeface="Droid Serif"/>
              <a:cs typeface="Droid Serif"/>
              <a:sym typeface="Droid Serif"/>
            </a:endParaRPr>
          </a:p>
        </p:txBody>
      </p:sp>
      <p:sp>
        <p:nvSpPr>
          <p:cNvPr id="499" name="Shape 499"/>
          <p:cNvSpPr txBox="1">
            <a:spLocks noGrp="1"/>
          </p:cNvSpPr>
          <p:nvPr>
            <p:ph type="body" idx="1"/>
          </p:nvPr>
        </p:nvSpPr>
        <p:spPr>
          <a:xfrm>
            <a:off x="478725" y="1269200"/>
            <a:ext cx="3531299" cy="535199"/>
          </a:xfrm>
          <a:prstGeom prst="rect">
            <a:avLst/>
          </a:prstGeom>
        </p:spPr>
        <p:txBody>
          <a:bodyPr lIns="91425" tIns="91425" rIns="91425" bIns="91425" anchor="t" anchorCtr="0">
            <a:noAutofit/>
          </a:bodyPr>
          <a:lstStyle/>
          <a:p>
            <a:pPr lvl="0" rtl="0">
              <a:spcBef>
                <a:spcPts val="0"/>
              </a:spcBef>
              <a:buNone/>
            </a:pPr>
            <a:r>
              <a:rPr lang="en" sz="1800" dirty="0">
                <a:solidFill>
                  <a:schemeClr val="tx1"/>
                </a:solidFill>
                <a:latin typeface="Droid Serif"/>
                <a:ea typeface="Droid Serif"/>
                <a:cs typeface="Droid Serif"/>
                <a:sym typeface="Droid Serif"/>
              </a:rPr>
              <a:t>From binary to decimal:</a:t>
            </a:r>
          </a:p>
          <a:p>
            <a:pPr lvl="0" rtl="0">
              <a:spcBef>
                <a:spcPts val="0"/>
              </a:spcBef>
              <a:buNone/>
            </a:pPr>
            <a:endParaRPr sz="1800" dirty="0">
              <a:solidFill>
                <a:schemeClr val="tx1"/>
              </a:solidFill>
              <a:latin typeface="Droid Serif"/>
              <a:ea typeface="Droid Serif"/>
              <a:cs typeface="Droid Serif"/>
              <a:sym typeface="Droid Serif"/>
            </a:endParaRPr>
          </a:p>
          <a:p>
            <a:pPr lvl="0" rtl="0">
              <a:spcBef>
                <a:spcPts val="0"/>
              </a:spcBef>
              <a:buNone/>
            </a:pPr>
            <a:endParaRPr sz="1800" dirty="0">
              <a:solidFill>
                <a:schemeClr val="tx1"/>
              </a:solidFill>
              <a:latin typeface="Droid Serif"/>
              <a:ea typeface="Droid Serif"/>
              <a:cs typeface="Droid Serif"/>
              <a:sym typeface="Droid Serif"/>
            </a:endParaRPr>
          </a:p>
        </p:txBody>
      </p:sp>
      <p:sp>
        <p:nvSpPr>
          <p:cNvPr id="500" name="Shape 500"/>
          <p:cNvSpPr txBox="1">
            <a:spLocks noGrp="1"/>
          </p:cNvSpPr>
          <p:nvPr>
            <p:ph type="body" idx="4294967295"/>
          </p:nvPr>
        </p:nvSpPr>
        <p:spPr>
          <a:xfrm>
            <a:off x="478725" y="4897267"/>
            <a:ext cx="3531299" cy="535199"/>
          </a:xfrm>
          <a:prstGeom prst="rect">
            <a:avLst/>
          </a:prstGeom>
        </p:spPr>
        <p:txBody>
          <a:bodyPr lIns="91425" tIns="91425" rIns="91425" bIns="91425" anchor="t" anchorCtr="0">
            <a:noAutofit/>
          </a:bodyPr>
          <a:lstStyle/>
          <a:p>
            <a:pPr lvl="0" rtl="0">
              <a:spcBef>
                <a:spcPts val="0"/>
              </a:spcBef>
              <a:buNone/>
            </a:pPr>
            <a:r>
              <a:rPr lang="en" sz="1800" dirty="0">
                <a:solidFill>
                  <a:schemeClr val="tx1"/>
                </a:solidFill>
                <a:latin typeface="Droid Serif"/>
                <a:ea typeface="Droid Serif"/>
                <a:cs typeface="Droid Serif"/>
                <a:sym typeface="Droid Serif"/>
              </a:rPr>
              <a:t>From decimal to binary:</a:t>
            </a:r>
          </a:p>
          <a:p>
            <a:pPr lvl="0" rtl="0">
              <a:spcBef>
                <a:spcPts val="0"/>
              </a:spcBef>
              <a:buNone/>
            </a:pPr>
            <a:endParaRPr sz="1800" dirty="0">
              <a:solidFill>
                <a:schemeClr val="tx1"/>
              </a:solidFill>
              <a:latin typeface="Droid Serif"/>
              <a:ea typeface="Droid Serif"/>
              <a:cs typeface="Droid Serif"/>
              <a:sym typeface="Droid Serif"/>
            </a:endParaRPr>
          </a:p>
          <a:p>
            <a:pPr lvl="0" rtl="0">
              <a:spcBef>
                <a:spcPts val="0"/>
              </a:spcBef>
              <a:buNone/>
            </a:pPr>
            <a:endParaRPr sz="1800" dirty="0">
              <a:solidFill>
                <a:schemeClr val="tx1"/>
              </a:solidFill>
              <a:latin typeface="Droid Serif"/>
              <a:ea typeface="Droid Serif"/>
              <a:cs typeface="Droid Serif"/>
              <a:sym typeface="Droid Serif"/>
            </a:endParaRPr>
          </a:p>
        </p:txBody>
      </p:sp>
      <p:sp>
        <p:nvSpPr>
          <p:cNvPr id="501" name="Shape 501"/>
          <p:cNvSpPr txBox="1">
            <a:spLocks noGrp="1"/>
          </p:cNvSpPr>
          <p:nvPr>
            <p:ph type="body" idx="4294967295"/>
          </p:nvPr>
        </p:nvSpPr>
        <p:spPr>
          <a:xfrm>
            <a:off x="3804357" y="1196600"/>
            <a:ext cx="1901068"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101</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sp>
        <p:nvSpPr>
          <p:cNvPr id="502" name="Shape 502"/>
          <p:cNvSpPr txBox="1">
            <a:spLocks noGrp="1"/>
          </p:cNvSpPr>
          <p:nvPr>
            <p:ph type="body" idx="4294967295"/>
          </p:nvPr>
        </p:nvSpPr>
        <p:spPr>
          <a:xfrm>
            <a:off x="3804357" y="2112393"/>
            <a:ext cx="1901068"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1011</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sp>
        <p:nvSpPr>
          <p:cNvPr id="503" name="Shape 503"/>
          <p:cNvSpPr txBox="1">
            <a:spLocks noGrp="1"/>
          </p:cNvSpPr>
          <p:nvPr>
            <p:ph type="body" idx="4294967295"/>
          </p:nvPr>
        </p:nvSpPr>
        <p:spPr>
          <a:xfrm>
            <a:off x="3149934" y="3028186"/>
            <a:ext cx="2555352"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10000</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sp>
        <p:nvSpPr>
          <p:cNvPr id="504" name="Shape 504"/>
          <p:cNvSpPr txBox="1">
            <a:spLocks noGrp="1"/>
          </p:cNvSpPr>
          <p:nvPr>
            <p:ph type="body" idx="4294967295"/>
          </p:nvPr>
        </p:nvSpPr>
        <p:spPr>
          <a:xfrm>
            <a:off x="3149934" y="3910111"/>
            <a:ext cx="2555352"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101010</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cxnSp>
        <p:nvCxnSpPr>
          <p:cNvPr id="509" name="Shape 509"/>
          <p:cNvCxnSpPr/>
          <p:nvPr/>
        </p:nvCxnSpPr>
        <p:spPr>
          <a:xfrm rot="10800000">
            <a:off x="4072624" y="1922096"/>
            <a:ext cx="3819000" cy="0"/>
          </a:xfrm>
          <a:prstGeom prst="straightConnector1">
            <a:avLst/>
          </a:prstGeom>
          <a:noFill/>
          <a:ln w="19050" cap="flat">
            <a:solidFill>
              <a:schemeClr val="dk2"/>
            </a:solidFill>
            <a:prstDash val="solid"/>
            <a:round/>
            <a:headEnd type="none" w="lg" len="lg"/>
            <a:tailEnd type="none" w="lg" len="lg"/>
          </a:ln>
        </p:spPr>
      </p:cxnSp>
      <p:cxnSp>
        <p:nvCxnSpPr>
          <p:cNvPr id="510" name="Shape 510"/>
          <p:cNvCxnSpPr/>
          <p:nvPr/>
        </p:nvCxnSpPr>
        <p:spPr>
          <a:xfrm rot="10800000">
            <a:off x="4086224" y="2837889"/>
            <a:ext cx="3819000" cy="0"/>
          </a:xfrm>
          <a:prstGeom prst="straightConnector1">
            <a:avLst/>
          </a:prstGeom>
          <a:noFill/>
          <a:ln w="19050" cap="flat">
            <a:solidFill>
              <a:schemeClr val="dk2"/>
            </a:solidFill>
            <a:prstDash val="solid"/>
            <a:round/>
            <a:headEnd type="none" w="lg" len="lg"/>
            <a:tailEnd type="none" w="lg" len="lg"/>
          </a:ln>
        </p:spPr>
      </p:cxnSp>
      <p:cxnSp>
        <p:nvCxnSpPr>
          <p:cNvPr id="511" name="Shape 511"/>
          <p:cNvCxnSpPr/>
          <p:nvPr/>
        </p:nvCxnSpPr>
        <p:spPr>
          <a:xfrm rot="10800000">
            <a:off x="4076374" y="3753682"/>
            <a:ext cx="3819000" cy="0"/>
          </a:xfrm>
          <a:prstGeom prst="straightConnector1">
            <a:avLst/>
          </a:prstGeom>
          <a:noFill/>
          <a:ln w="19050" cap="flat">
            <a:solidFill>
              <a:schemeClr val="dk2"/>
            </a:solidFill>
            <a:prstDash val="solid"/>
            <a:round/>
            <a:headEnd type="none" w="lg" len="lg"/>
            <a:tailEnd type="none" w="lg" len="lg"/>
          </a:ln>
        </p:spPr>
      </p:cxnSp>
      <p:sp>
        <p:nvSpPr>
          <p:cNvPr id="517" name="Shape 517"/>
          <p:cNvSpPr txBox="1"/>
          <p:nvPr/>
        </p:nvSpPr>
        <p:spPr>
          <a:xfrm>
            <a:off x="4334736" y="288672"/>
            <a:ext cx="1407900" cy="547200"/>
          </a:xfrm>
          <a:prstGeom prst="rect">
            <a:avLst/>
          </a:prstGeom>
        </p:spPr>
        <p:txBody>
          <a:bodyPr lIns="91425" tIns="91425" rIns="91425" bIns="91425" anchor="ctr" anchorCtr="0">
            <a:noAutofit/>
          </a:bodyPr>
          <a:lstStyle/>
          <a:p>
            <a:pPr algn="ctr"/>
            <a:r>
              <a:rPr lang="en" sz="1800" b="1" dirty="0">
                <a:solidFill>
                  <a:srgbClr val="C00000"/>
                </a:solidFill>
                <a:latin typeface="Droid Serif"/>
                <a:ea typeface="Droid Serif"/>
                <a:cs typeface="Droid Serif"/>
                <a:sym typeface="Droid Serif"/>
              </a:rPr>
              <a:t>Binary</a:t>
            </a:r>
          </a:p>
        </p:txBody>
      </p:sp>
      <p:sp>
        <p:nvSpPr>
          <p:cNvPr id="518" name="Shape 518"/>
          <p:cNvSpPr txBox="1"/>
          <p:nvPr/>
        </p:nvSpPr>
        <p:spPr>
          <a:xfrm>
            <a:off x="6130661" y="288672"/>
            <a:ext cx="1407900" cy="547200"/>
          </a:xfrm>
          <a:prstGeom prst="rect">
            <a:avLst/>
          </a:prstGeom>
        </p:spPr>
        <p:txBody>
          <a:bodyPr lIns="91425" tIns="91425" rIns="91425" bIns="91425" anchor="ctr" anchorCtr="0">
            <a:noAutofit/>
          </a:bodyPr>
          <a:lstStyle/>
          <a:p>
            <a:pPr algn="ctr"/>
            <a:r>
              <a:rPr lang="en" sz="1800" b="1">
                <a:solidFill>
                  <a:srgbClr val="0000FF"/>
                </a:solidFill>
                <a:latin typeface="Droid Serif"/>
                <a:ea typeface="Droid Serif"/>
                <a:cs typeface="Droid Serif"/>
                <a:sym typeface="Droid Serif"/>
              </a:rPr>
              <a:t>Decimal</a:t>
            </a:r>
          </a:p>
        </p:txBody>
      </p:sp>
      <p:cxnSp>
        <p:nvCxnSpPr>
          <p:cNvPr id="519" name="Shape 519"/>
          <p:cNvCxnSpPr/>
          <p:nvPr/>
        </p:nvCxnSpPr>
        <p:spPr>
          <a:xfrm>
            <a:off x="6056250" y="452350"/>
            <a:ext cx="0" cy="6260400"/>
          </a:xfrm>
          <a:prstGeom prst="straightConnector1">
            <a:avLst/>
          </a:prstGeom>
          <a:noFill/>
          <a:ln w="19050" cap="flat">
            <a:solidFill>
              <a:schemeClr val="dk2"/>
            </a:solidFill>
            <a:prstDash val="solid"/>
            <a:round/>
            <a:headEnd type="none" w="lg" len="lg"/>
            <a:tailEnd type="none" w="lg" len="lg"/>
          </a:ln>
        </p:spPr>
      </p:cxnSp>
      <p:sp>
        <p:nvSpPr>
          <p:cNvPr id="2" name="TextBox 1"/>
          <p:cNvSpPr txBox="1"/>
          <p:nvPr/>
        </p:nvSpPr>
        <p:spPr>
          <a:xfrm>
            <a:off x="5122738" y="4400154"/>
            <a:ext cx="713617" cy="307777"/>
          </a:xfrm>
          <a:prstGeom prst="rect">
            <a:avLst/>
          </a:prstGeom>
          <a:noFill/>
        </p:spPr>
        <p:txBody>
          <a:bodyPr wrap="square" rtlCol="0">
            <a:spAutoFit/>
          </a:bodyPr>
          <a:lstStyle/>
          <a:p>
            <a:pPr algn="ctr"/>
            <a:r>
              <a:rPr lang="en-US" dirty="0" smtClean="0">
                <a:latin typeface="Calibri" panose="020F0502020204030204" pitchFamily="34" charset="0"/>
              </a:rPr>
              <a:t>ones</a:t>
            </a:r>
            <a:endParaRPr lang="en-US" dirty="0">
              <a:latin typeface="Calibri" panose="020F0502020204030204" pitchFamily="34" charset="0"/>
            </a:endParaRPr>
          </a:p>
        </p:txBody>
      </p:sp>
      <p:sp>
        <p:nvSpPr>
          <p:cNvPr id="26" name="TextBox 25"/>
          <p:cNvSpPr txBox="1"/>
          <p:nvPr/>
        </p:nvSpPr>
        <p:spPr>
          <a:xfrm>
            <a:off x="4846156" y="4586421"/>
            <a:ext cx="713617" cy="307777"/>
          </a:xfrm>
          <a:prstGeom prst="rect">
            <a:avLst/>
          </a:prstGeom>
          <a:noFill/>
        </p:spPr>
        <p:txBody>
          <a:bodyPr wrap="square" rtlCol="0">
            <a:spAutoFit/>
          </a:bodyPr>
          <a:lstStyle/>
          <a:p>
            <a:pPr algn="ctr"/>
            <a:r>
              <a:rPr lang="en-US" dirty="0" smtClean="0">
                <a:latin typeface="Calibri" panose="020F0502020204030204" pitchFamily="34" charset="0"/>
              </a:rPr>
              <a:t>twos</a:t>
            </a:r>
            <a:endParaRPr lang="en-US" dirty="0">
              <a:latin typeface="Calibri" panose="020F0502020204030204" pitchFamily="34" charset="0"/>
            </a:endParaRPr>
          </a:p>
        </p:txBody>
      </p:sp>
      <p:sp>
        <p:nvSpPr>
          <p:cNvPr id="27" name="TextBox 26"/>
          <p:cNvSpPr txBox="1"/>
          <p:nvPr/>
        </p:nvSpPr>
        <p:spPr>
          <a:xfrm>
            <a:off x="4585302" y="4422732"/>
            <a:ext cx="713617" cy="307777"/>
          </a:xfrm>
          <a:prstGeom prst="rect">
            <a:avLst/>
          </a:prstGeom>
          <a:noFill/>
        </p:spPr>
        <p:txBody>
          <a:bodyPr wrap="square" rtlCol="0">
            <a:spAutoFit/>
          </a:bodyPr>
          <a:lstStyle/>
          <a:p>
            <a:pPr algn="ctr"/>
            <a:r>
              <a:rPr lang="en-US" dirty="0" smtClean="0">
                <a:latin typeface="Calibri" panose="020F0502020204030204" pitchFamily="34" charset="0"/>
              </a:rPr>
              <a:t>4s</a:t>
            </a:r>
            <a:endParaRPr lang="en-US" dirty="0">
              <a:latin typeface="Calibri" panose="020F0502020204030204" pitchFamily="34" charset="0"/>
            </a:endParaRPr>
          </a:p>
        </p:txBody>
      </p:sp>
      <p:sp>
        <p:nvSpPr>
          <p:cNvPr id="28" name="TextBox 27"/>
          <p:cNvSpPr txBox="1"/>
          <p:nvPr/>
        </p:nvSpPr>
        <p:spPr>
          <a:xfrm>
            <a:off x="4286142" y="4586421"/>
            <a:ext cx="713617" cy="307777"/>
          </a:xfrm>
          <a:prstGeom prst="rect">
            <a:avLst/>
          </a:prstGeom>
          <a:noFill/>
        </p:spPr>
        <p:txBody>
          <a:bodyPr wrap="square" rtlCol="0">
            <a:spAutoFit/>
          </a:bodyPr>
          <a:lstStyle/>
          <a:p>
            <a:pPr algn="ctr"/>
            <a:r>
              <a:rPr lang="en-US" dirty="0">
                <a:latin typeface="Calibri" panose="020F0502020204030204" pitchFamily="34" charset="0"/>
              </a:rPr>
              <a:t>8</a:t>
            </a:r>
            <a:r>
              <a:rPr lang="en-US" dirty="0" smtClean="0">
                <a:latin typeface="Calibri" panose="020F0502020204030204" pitchFamily="34" charset="0"/>
              </a:rPr>
              <a:t>s</a:t>
            </a:r>
            <a:endParaRPr lang="en-US" dirty="0">
              <a:latin typeface="Calibri" panose="020F0502020204030204" pitchFamily="34" charset="0"/>
            </a:endParaRPr>
          </a:p>
        </p:txBody>
      </p:sp>
      <p:sp>
        <p:nvSpPr>
          <p:cNvPr id="29" name="TextBox 28"/>
          <p:cNvSpPr txBox="1"/>
          <p:nvPr/>
        </p:nvSpPr>
        <p:spPr>
          <a:xfrm>
            <a:off x="4026495" y="4428375"/>
            <a:ext cx="713617" cy="307777"/>
          </a:xfrm>
          <a:prstGeom prst="rect">
            <a:avLst/>
          </a:prstGeom>
          <a:noFill/>
        </p:spPr>
        <p:txBody>
          <a:bodyPr wrap="square" rtlCol="0">
            <a:spAutoFit/>
          </a:bodyPr>
          <a:lstStyle/>
          <a:p>
            <a:pPr algn="ctr"/>
            <a:r>
              <a:rPr lang="en-US" dirty="0" smtClean="0">
                <a:latin typeface="Calibri" panose="020F0502020204030204" pitchFamily="34" charset="0"/>
              </a:rPr>
              <a:t>16s</a:t>
            </a:r>
            <a:endParaRPr lang="en-US" dirty="0">
              <a:latin typeface="Calibri" panose="020F0502020204030204" pitchFamily="34" charset="0"/>
            </a:endParaRPr>
          </a:p>
        </p:txBody>
      </p:sp>
      <p:sp>
        <p:nvSpPr>
          <p:cNvPr id="30" name="TextBox 29"/>
          <p:cNvSpPr txBox="1"/>
          <p:nvPr/>
        </p:nvSpPr>
        <p:spPr>
          <a:xfrm>
            <a:off x="3727335" y="4592064"/>
            <a:ext cx="713617" cy="307777"/>
          </a:xfrm>
          <a:prstGeom prst="rect">
            <a:avLst/>
          </a:prstGeom>
          <a:noFill/>
        </p:spPr>
        <p:txBody>
          <a:bodyPr wrap="square" rtlCol="0">
            <a:spAutoFit/>
          </a:bodyPr>
          <a:lstStyle/>
          <a:p>
            <a:pPr algn="ctr"/>
            <a:r>
              <a:rPr lang="en-US" dirty="0" smtClean="0">
                <a:latin typeface="Calibri" panose="020F0502020204030204" pitchFamily="34" charset="0"/>
              </a:rPr>
              <a:t>32s</a:t>
            </a:r>
            <a:endParaRPr lang="en-US" dirty="0">
              <a:latin typeface="Calibri" panose="020F0502020204030204" pitchFamily="34" charset="0"/>
            </a:endParaRPr>
          </a:p>
        </p:txBody>
      </p:sp>
      <p:sp>
        <p:nvSpPr>
          <p:cNvPr id="31" name="TextBox 30"/>
          <p:cNvSpPr txBox="1"/>
          <p:nvPr/>
        </p:nvSpPr>
        <p:spPr>
          <a:xfrm>
            <a:off x="5122738" y="1095519"/>
            <a:ext cx="713617" cy="307777"/>
          </a:xfrm>
          <a:prstGeom prst="rect">
            <a:avLst/>
          </a:prstGeom>
          <a:noFill/>
        </p:spPr>
        <p:txBody>
          <a:bodyPr wrap="square" rtlCol="0">
            <a:spAutoFit/>
          </a:bodyPr>
          <a:lstStyle/>
          <a:p>
            <a:pPr algn="ctr"/>
            <a:r>
              <a:rPr lang="en-US" dirty="0" smtClean="0">
                <a:latin typeface="Calibri" panose="020F0502020204030204" pitchFamily="34" charset="0"/>
              </a:rPr>
              <a:t>ones</a:t>
            </a:r>
            <a:endParaRPr lang="en-US" dirty="0">
              <a:latin typeface="Calibri" panose="020F0502020204030204" pitchFamily="34" charset="0"/>
            </a:endParaRPr>
          </a:p>
        </p:txBody>
      </p:sp>
      <p:sp>
        <p:nvSpPr>
          <p:cNvPr id="32" name="TextBox 31"/>
          <p:cNvSpPr txBox="1"/>
          <p:nvPr/>
        </p:nvSpPr>
        <p:spPr>
          <a:xfrm>
            <a:off x="4846156" y="920538"/>
            <a:ext cx="713617" cy="307777"/>
          </a:xfrm>
          <a:prstGeom prst="rect">
            <a:avLst/>
          </a:prstGeom>
          <a:noFill/>
        </p:spPr>
        <p:txBody>
          <a:bodyPr wrap="square" rtlCol="0">
            <a:spAutoFit/>
          </a:bodyPr>
          <a:lstStyle/>
          <a:p>
            <a:pPr algn="ctr"/>
            <a:r>
              <a:rPr lang="en-US" dirty="0" smtClean="0">
                <a:latin typeface="Calibri" panose="020F0502020204030204" pitchFamily="34" charset="0"/>
              </a:rPr>
              <a:t>twos</a:t>
            </a:r>
            <a:endParaRPr lang="en-US" dirty="0">
              <a:latin typeface="Calibri" panose="020F0502020204030204" pitchFamily="34" charset="0"/>
            </a:endParaRPr>
          </a:p>
        </p:txBody>
      </p:sp>
      <p:sp>
        <p:nvSpPr>
          <p:cNvPr id="33" name="TextBox 32"/>
          <p:cNvSpPr txBox="1"/>
          <p:nvPr/>
        </p:nvSpPr>
        <p:spPr>
          <a:xfrm>
            <a:off x="4585302" y="1118097"/>
            <a:ext cx="713617" cy="307777"/>
          </a:xfrm>
          <a:prstGeom prst="rect">
            <a:avLst/>
          </a:prstGeom>
          <a:noFill/>
        </p:spPr>
        <p:txBody>
          <a:bodyPr wrap="square" rtlCol="0">
            <a:spAutoFit/>
          </a:bodyPr>
          <a:lstStyle/>
          <a:p>
            <a:pPr algn="ctr"/>
            <a:r>
              <a:rPr lang="en-US" dirty="0" smtClean="0">
                <a:latin typeface="Calibri" panose="020F0502020204030204" pitchFamily="34" charset="0"/>
              </a:rPr>
              <a:t>4s</a:t>
            </a:r>
            <a:endParaRPr lang="en-US" dirty="0">
              <a:latin typeface="Calibri" panose="020F0502020204030204" pitchFamily="34" charset="0"/>
            </a:endParaRPr>
          </a:p>
        </p:txBody>
      </p:sp>
      <p:cxnSp>
        <p:nvCxnSpPr>
          <p:cNvPr id="34" name="Shape 511"/>
          <p:cNvCxnSpPr/>
          <p:nvPr/>
        </p:nvCxnSpPr>
        <p:spPr>
          <a:xfrm rot="10800000">
            <a:off x="4076374" y="5726466"/>
            <a:ext cx="3819000" cy="0"/>
          </a:xfrm>
          <a:prstGeom prst="straightConnector1">
            <a:avLst/>
          </a:prstGeom>
          <a:noFill/>
          <a:ln w="19050" cap="flat">
            <a:solidFill>
              <a:schemeClr val="dk2"/>
            </a:solidFill>
            <a:prstDash val="solid"/>
            <a:round/>
            <a:headEnd type="none" w="lg" len="lg"/>
            <a:tailEnd type="none" w="lg" len="lg"/>
          </a:ln>
        </p:spPr>
      </p:cxnSp>
      <p:sp>
        <p:nvSpPr>
          <p:cNvPr id="35" name="Shape 504"/>
          <p:cNvSpPr txBox="1">
            <a:spLocks/>
          </p:cNvSpPr>
          <p:nvPr/>
        </p:nvSpPr>
        <p:spPr>
          <a:xfrm>
            <a:off x="5218650" y="4988200"/>
            <a:ext cx="2555352" cy="5351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r"/>
            <a:r>
              <a:rPr lang="en" sz="3600" b="1" dirty="0" smtClean="0">
                <a:latin typeface="Courier New"/>
                <a:ea typeface="Courier New"/>
                <a:cs typeface="Courier New"/>
                <a:sym typeface="Courier New"/>
              </a:rPr>
              <a:t>14</a:t>
            </a:r>
          </a:p>
          <a:p>
            <a:pPr algn="r"/>
            <a:endParaRPr lang="en" sz="3600" b="1" dirty="0">
              <a:latin typeface="Courier New"/>
              <a:ea typeface="Courier New"/>
              <a:cs typeface="Courier New"/>
              <a:sym typeface="Courier New"/>
            </a:endParaRPr>
          </a:p>
        </p:txBody>
      </p:sp>
      <p:sp>
        <p:nvSpPr>
          <p:cNvPr id="36" name="Shape 504"/>
          <p:cNvSpPr txBox="1">
            <a:spLocks/>
          </p:cNvSpPr>
          <p:nvPr/>
        </p:nvSpPr>
        <p:spPr>
          <a:xfrm>
            <a:off x="5212093" y="5795356"/>
            <a:ext cx="2555352" cy="5351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r"/>
            <a:r>
              <a:rPr lang="en" sz="3600" b="1" dirty="0" smtClean="0">
                <a:latin typeface="Courier New"/>
                <a:ea typeface="Courier New"/>
                <a:cs typeface="Courier New"/>
                <a:sym typeface="Courier New"/>
              </a:rPr>
              <a:t>33</a:t>
            </a:r>
          </a:p>
          <a:p>
            <a:pPr algn="r"/>
            <a:endParaRPr lang="en" sz="3600" b="1" dirty="0">
              <a:latin typeface="Courier New"/>
              <a:ea typeface="Courier New"/>
              <a:cs typeface="Courier New"/>
              <a:sym typeface="Courier New"/>
            </a:endParaRPr>
          </a:p>
        </p:txBody>
      </p:sp>
    </p:spTree>
    <p:extLst>
      <p:ext uri="{BB962C8B-B14F-4D97-AF65-F5344CB8AC3E}">
        <p14:creationId xmlns:p14="http://schemas.microsoft.com/office/powerpoint/2010/main" val="527146561"/>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231300" y="3721624"/>
            <a:ext cx="8583000" cy="2707499"/>
          </a:xfrm>
          <a:prstGeom prst="roundRect">
            <a:avLst>
              <a:gd name="adj" fmla="val 16667"/>
            </a:avLst>
          </a:prstGeom>
          <a:solidFill>
            <a:srgbClr val="FFCCCC"/>
          </a:solidFill>
          <a:ln>
            <a:noFill/>
          </a:ln>
        </p:spPr>
        <p:txBody>
          <a:bodyPr lIns="91425" tIns="91425" rIns="91425" bIns="91425" anchor="ctr" anchorCtr="0">
            <a:noAutofit/>
          </a:bodyPr>
          <a:lstStyle/>
          <a:p>
            <a:endParaRPr/>
          </a:p>
        </p:txBody>
      </p:sp>
      <p:sp>
        <p:nvSpPr>
          <p:cNvPr id="498" name="Shape 498"/>
          <p:cNvSpPr txBox="1">
            <a:spLocks noGrp="1"/>
          </p:cNvSpPr>
          <p:nvPr>
            <p:ph type="title"/>
          </p:nvPr>
        </p:nvSpPr>
        <p:spPr>
          <a:xfrm>
            <a:off x="231300" y="242339"/>
            <a:ext cx="2667899" cy="701999"/>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Try these!</a:t>
            </a:r>
          </a:p>
        </p:txBody>
      </p:sp>
      <p:sp>
        <p:nvSpPr>
          <p:cNvPr id="499" name="Shape 499"/>
          <p:cNvSpPr txBox="1">
            <a:spLocks noGrp="1"/>
          </p:cNvSpPr>
          <p:nvPr>
            <p:ph type="body" idx="1"/>
          </p:nvPr>
        </p:nvSpPr>
        <p:spPr>
          <a:xfrm>
            <a:off x="478725" y="1269200"/>
            <a:ext cx="3531299" cy="535199"/>
          </a:xfrm>
          <a:prstGeom prst="rect">
            <a:avLst/>
          </a:prstGeom>
        </p:spPr>
        <p:txBody>
          <a:bodyPr lIns="91425" tIns="91425" rIns="91425" bIns="91425" anchor="t" anchorCtr="0">
            <a:noAutofit/>
          </a:bodyPr>
          <a:lstStyle/>
          <a:p>
            <a:pPr lvl="0" rtl="0">
              <a:spcBef>
                <a:spcPts val="0"/>
              </a:spcBef>
              <a:buNone/>
            </a:pPr>
            <a:r>
              <a:rPr lang="en" sz="1800" dirty="0">
                <a:solidFill>
                  <a:schemeClr val="tx1"/>
                </a:solidFill>
                <a:latin typeface="Droid Serif"/>
                <a:ea typeface="Droid Serif"/>
                <a:cs typeface="Droid Serif"/>
                <a:sym typeface="Droid Serif"/>
              </a:rPr>
              <a:t>From binary to decimal:</a:t>
            </a:r>
          </a:p>
          <a:p>
            <a:pPr lvl="0" rtl="0">
              <a:spcBef>
                <a:spcPts val="0"/>
              </a:spcBef>
              <a:buNone/>
            </a:pPr>
            <a:endParaRPr sz="1800" dirty="0">
              <a:solidFill>
                <a:schemeClr val="tx1"/>
              </a:solidFill>
              <a:latin typeface="Droid Serif"/>
              <a:ea typeface="Droid Serif"/>
              <a:cs typeface="Droid Serif"/>
              <a:sym typeface="Droid Serif"/>
            </a:endParaRPr>
          </a:p>
          <a:p>
            <a:pPr lvl="0" rtl="0">
              <a:spcBef>
                <a:spcPts val="0"/>
              </a:spcBef>
              <a:buNone/>
            </a:pPr>
            <a:endParaRPr sz="1800" dirty="0">
              <a:solidFill>
                <a:schemeClr val="tx1"/>
              </a:solidFill>
              <a:latin typeface="Droid Serif"/>
              <a:ea typeface="Droid Serif"/>
              <a:cs typeface="Droid Serif"/>
              <a:sym typeface="Droid Serif"/>
            </a:endParaRPr>
          </a:p>
        </p:txBody>
      </p:sp>
      <p:sp>
        <p:nvSpPr>
          <p:cNvPr id="500" name="Shape 500"/>
          <p:cNvSpPr txBox="1">
            <a:spLocks noGrp="1"/>
          </p:cNvSpPr>
          <p:nvPr>
            <p:ph type="body" idx="4294967295"/>
          </p:nvPr>
        </p:nvSpPr>
        <p:spPr>
          <a:xfrm>
            <a:off x="478725" y="3734500"/>
            <a:ext cx="3531299" cy="535199"/>
          </a:xfrm>
          <a:prstGeom prst="rect">
            <a:avLst/>
          </a:prstGeom>
        </p:spPr>
        <p:txBody>
          <a:bodyPr lIns="91425" tIns="91425" rIns="91425" bIns="91425" anchor="t" anchorCtr="0">
            <a:noAutofit/>
          </a:bodyPr>
          <a:lstStyle/>
          <a:p>
            <a:pPr lvl="0" rtl="0">
              <a:spcBef>
                <a:spcPts val="0"/>
              </a:spcBef>
              <a:buNone/>
            </a:pPr>
            <a:r>
              <a:rPr lang="en" sz="1800">
                <a:solidFill>
                  <a:schemeClr val="tx1"/>
                </a:solidFill>
                <a:latin typeface="Droid Serif"/>
                <a:ea typeface="Droid Serif"/>
                <a:cs typeface="Droid Serif"/>
                <a:sym typeface="Droid Serif"/>
              </a:rPr>
              <a:t>From decimal to binary:</a:t>
            </a:r>
          </a:p>
          <a:p>
            <a:pPr lvl="0" rtl="0">
              <a:spcBef>
                <a:spcPts val="0"/>
              </a:spcBef>
              <a:buNone/>
            </a:pPr>
            <a:endParaRPr sz="1800">
              <a:solidFill>
                <a:schemeClr val="tx1"/>
              </a:solidFill>
              <a:latin typeface="Droid Serif"/>
              <a:ea typeface="Droid Serif"/>
              <a:cs typeface="Droid Serif"/>
              <a:sym typeface="Droid Serif"/>
            </a:endParaRPr>
          </a:p>
          <a:p>
            <a:pPr lvl="0" rtl="0">
              <a:spcBef>
                <a:spcPts val="0"/>
              </a:spcBef>
              <a:buNone/>
            </a:pPr>
            <a:endParaRPr sz="1800">
              <a:solidFill>
                <a:schemeClr val="tx1"/>
              </a:solidFill>
              <a:latin typeface="Droid Serif"/>
              <a:ea typeface="Droid Serif"/>
              <a:cs typeface="Droid Serif"/>
              <a:sym typeface="Droid Serif"/>
            </a:endParaRPr>
          </a:p>
        </p:txBody>
      </p:sp>
      <p:sp>
        <p:nvSpPr>
          <p:cNvPr id="501" name="Shape 501"/>
          <p:cNvSpPr txBox="1">
            <a:spLocks noGrp="1"/>
          </p:cNvSpPr>
          <p:nvPr>
            <p:ph type="body" idx="4294967295"/>
          </p:nvPr>
        </p:nvSpPr>
        <p:spPr>
          <a:xfrm>
            <a:off x="4486825" y="1196600"/>
            <a:ext cx="1218599"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1001</a:t>
            </a:r>
          </a:p>
          <a:p>
            <a:pPr lvl="0" algn="r" rtl="0">
              <a:spcBef>
                <a:spcPts val="0"/>
              </a:spcBef>
              <a:buNone/>
            </a:pPr>
            <a:endParaRPr sz="2400" b="1">
              <a:solidFill>
                <a:srgbClr val="000000"/>
              </a:solidFill>
              <a:latin typeface="Courier New"/>
              <a:ea typeface="Courier New"/>
              <a:cs typeface="Courier New"/>
              <a:sym typeface="Courier New"/>
            </a:endParaRP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2" name="Shape 502"/>
          <p:cNvSpPr txBox="1">
            <a:spLocks noGrp="1"/>
          </p:cNvSpPr>
          <p:nvPr>
            <p:ph type="body" idx="4294967295"/>
          </p:nvPr>
        </p:nvSpPr>
        <p:spPr>
          <a:xfrm>
            <a:off x="4486825" y="1806200"/>
            <a:ext cx="1218599"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110</a:t>
            </a:r>
          </a:p>
          <a:p>
            <a:pPr lvl="0" algn="r" rtl="0">
              <a:spcBef>
                <a:spcPts val="0"/>
              </a:spcBef>
              <a:buNone/>
            </a:pPr>
            <a:endParaRPr sz="2400" b="1">
              <a:solidFill>
                <a:srgbClr val="000000"/>
              </a:solidFill>
              <a:latin typeface="Courier New"/>
              <a:ea typeface="Courier New"/>
              <a:cs typeface="Courier New"/>
              <a:sym typeface="Courier New"/>
            </a:endParaRP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3" name="Shape 503"/>
          <p:cNvSpPr txBox="1">
            <a:spLocks noGrp="1"/>
          </p:cNvSpPr>
          <p:nvPr>
            <p:ph type="body" idx="4294967295"/>
          </p:nvPr>
        </p:nvSpPr>
        <p:spPr>
          <a:xfrm>
            <a:off x="4067286" y="2415800"/>
            <a:ext cx="1638000"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11010</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4" name="Shape 504"/>
          <p:cNvSpPr txBox="1">
            <a:spLocks noGrp="1"/>
          </p:cNvSpPr>
          <p:nvPr>
            <p:ph type="body" idx="4294967295"/>
          </p:nvPr>
        </p:nvSpPr>
        <p:spPr>
          <a:xfrm>
            <a:off x="4067286" y="3074725"/>
            <a:ext cx="1638000"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 10101</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5" name="Shape 505"/>
          <p:cNvSpPr txBox="1">
            <a:spLocks noGrp="1"/>
          </p:cNvSpPr>
          <p:nvPr>
            <p:ph type="body" idx="4294967295"/>
          </p:nvPr>
        </p:nvSpPr>
        <p:spPr>
          <a:xfrm>
            <a:off x="6052961" y="373450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3</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6" name="Shape 506"/>
          <p:cNvSpPr txBox="1">
            <a:spLocks noGrp="1"/>
          </p:cNvSpPr>
          <p:nvPr>
            <p:ph type="body" idx="4294967295"/>
          </p:nvPr>
        </p:nvSpPr>
        <p:spPr>
          <a:xfrm>
            <a:off x="6052961" y="440325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14</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7" name="Shape 507"/>
          <p:cNvSpPr txBox="1">
            <a:spLocks noGrp="1"/>
          </p:cNvSpPr>
          <p:nvPr>
            <p:ph type="body" idx="4294967295"/>
          </p:nvPr>
        </p:nvSpPr>
        <p:spPr>
          <a:xfrm>
            <a:off x="6052961" y="510430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25</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8" name="Shape 508"/>
          <p:cNvSpPr txBox="1">
            <a:spLocks noGrp="1"/>
          </p:cNvSpPr>
          <p:nvPr>
            <p:ph type="body" idx="4294967295"/>
          </p:nvPr>
        </p:nvSpPr>
        <p:spPr>
          <a:xfrm>
            <a:off x="6052961" y="573990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52</a:t>
            </a:r>
          </a:p>
          <a:p>
            <a:pPr lvl="0" algn="r" rtl="0">
              <a:spcBef>
                <a:spcPts val="0"/>
              </a:spcBef>
              <a:buNone/>
            </a:pPr>
            <a:endParaRPr sz="2400" b="1">
              <a:solidFill>
                <a:srgbClr val="000000"/>
              </a:solidFill>
              <a:latin typeface="Courier New"/>
              <a:ea typeface="Courier New"/>
              <a:cs typeface="Courier New"/>
              <a:sym typeface="Courier New"/>
            </a:endParaRPr>
          </a:p>
        </p:txBody>
      </p:sp>
      <p:cxnSp>
        <p:nvCxnSpPr>
          <p:cNvPr id="509" name="Shape 509"/>
          <p:cNvCxnSpPr/>
          <p:nvPr/>
        </p:nvCxnSpPr>
        <p:spPr>
          <a:xfrm rot="10800000">
            <a:off x="4072624" y="1808175"/>
            <a:ext cx="3819000" cy="0"/>
          </a:xfrm>
          <a:prstGeom prst="straightConnector1">
            <a:avLst/>
          </a:prstGeom>
          <a:noFill/>
          <a:ln w="19050" cap="flat">
            <a:solidFill>
              <a:schemeClr val="dk2"/>
            </a:solidFill>
            <a:prstDash val="solid"/>
            <a:round/>
            <a:headEnd type="none" w="lg" len="lg"/>
            <a:tailEnd type="none" w="lg" len="lg"/>
          </a:ln>
        </p:spPr>
      </p:cxnSp>
      <p:cxnSp>
        <p:nvCxnSpPr>
          <p:cNvPr id="510" name="Shape 510"/>
          <p:cNvCxnSpPr/>
          <p:nvPr/>
        </p:nvCxnSpPr>
        <p:spPr>
          <a:xfrm rot="10800000">
            <a:off x="4086224" y="2415800"/>
            <a:ext cx="3819000" cy="0"/>
          </a:xfrm>
          <a:prstGeom prst="straightConnector1">
            <a:avLst/>
          </a:prstGeom>
          <a:noFill/>
          <a:ln w="19050" cap="flat">
            <a:solidFill>
              <a:schemeClr val="dk2"/>
            </a:solidFill>
            <a:prstDash val="solid"/>
            <a:round/>
            <a:headEnd type="none" w="lg" len="lg"/>
            <a:tailEnd type="none" w="lg" len="lg"/>
          </a:ln>
        </p:spPr>
      </p:cxnSp>
      <p:cxnSp>
        <p:nvCxnSpPr>
          <p:cNvPr id="511" name="Shape 511"/>
          <p:cNvCxnSpPr/>
          <p:nvPr/>
        </p:nvCxnSpPr>
        <p:spPr>
          <a:xfrm rot="10800000">
            <a:off x="4076374" y="3074725"/>
            <a:ext cx="3819000" cy="0"/>
          </a:xfrm>
          <a:prstGeom prst="straightConnector1">
            <a:avLst/>
          </a:prstGeom>
          <a:noFill/>
          <a:ln w="19050" cap="flat">
            <a:solidFill>
              <a:schemeClr val="dk2"/>
            </a:solidFill>
            <a:prstDash val="solid"/>
            <a:round/>
            <a:headEnd type="none" w="lg" len="lg"/>
            <a:tailEnd type="none" w="lg" len="lg"/>
          </a:ln>
        </p:spPr>
      </p:cxnSp>
      <p:cxnSp>
        <p:nvCxnSpPr>
          <p:cNvPr id="512" name="Shape 512"/>
          <p:cNvCxnSpPr/>
          <p:nvPr/>
        </p:nvCxnSpPr>
        <p:spPr>
          <a:xfrm rot="10800000">
            <a:off x="4086224" y="3734500"/>
            <a:ext cx="3819000" cy="0"/>
          </a:xfrm>
          <a:prstGeom prst="straightConnector1">
            <a:avLst/>
          </a:prstGeom>
          <a:noFill/>
          <a:ln w="19050" cap="flat">
            <a:solidFill>
              <a:schemeClr val="dk2"/>
            </a:solidFill>
            <a:prstDash val="solid"/>
            <a:round/>
            <a:headEnd type="none" w="lg" len="lg"/>
            <a:tailEnd type="none" w="lg" len="lg"/>
          </a:ln>
        </p:spPr>
      </p:cxnSp>
      <p:cxnSp>
        <p:nvCxnSpPr>
          <p:cNvPr id="513" name="Shape 513"/>
          <p:cNvCxnSpPr/>
          <p:nvPr/>
        </p:nvCxnSpPr>
        <p:spPr>
          <a:xfrm rot="10800000">
            <a:off x="4086224" y="4422100"/>
            <a:ext cx="3819000" cy="0"/>
          </a:xfrm>
          <a:prstGeom prst="straightConnector1">
            <a:avLst/>
          </a:prstGeom>
          <a:noFill/>
          <a:ln w="19050" cap="flat">
            <a:solidFill>
              <a:schemeClr val="dk2"/>
            </a:solidFill>
            <a:prstDash val="solid"/>
            <a:round/>
            <a:headEnd type="none" w="lg" len="lg"/>
            <a:tailEnd type="none" w="lg" len="lg"/>
          </a:ln>
        </p:spPr>
      </p:cxnSp>
      <p:cxnSp>
        <p:nvCxnSpPr>
          <p:cNvPr id="514" name="Shape 514"/>
          <p:cNvCxnSpPr/>
          <p:nvPr/>
        </p:nvCxnSpPr>
        <p:spPr>
          <a:xfrm rot="10800000">
            <a:off x="4099824" y="5029725"/>
            <a:ext cx="3819000" cy="0"/>
          </a:xfrm>
          <a:prstGeom prst="straightConnector1">
            <a:avLst/>
          </a:prstGeom>
          <a:noFill/>
          <a:ln w="19050" cap="flat">
            <a:solidFill>
              <a:schemeClr val="dk2"/>
            </a:solidFill>
            <a:prstDash val="solid"/>
            <a:round/>
            <a:headEnd type="none" w="lg" len="lg"/>
            <a:tailEnd type="none" w="lg" len="lg"/>
          </a:ln>
        </p:spPr>
      </p:cxnSp>
      <p:cxnSp>
        <p:nvCxnSpPr>
          <p:cNvPr id="515" name="Shape 515"/>
          <p:cNvCxnSpPr/>
          <p:nvPr/>
        </p:nvCxnSpPr>
        <p:spPr>
          <a:xfrm rot="10800000">
            <a:off x="4089974" y="5688650"/>
            <a:ext cx="3819000" cy="0"/>
          </a:xfrm>
          <a:prstGeom prst="straightConnector1">
            <a:avLst/>
          </a:prstGeom>
          <a:noFill/>
          <a:ln w="19050" cap="flat">
            <a:solidFill>
              <a:schemeClr val="dk2"/>
            </a:solidFill>
            <a:prstDash val="solid"/>
            <a:round/>
            <a:headEnd type="none" w="lg" len="lg"/>
            <a:tailEnd type="none" w="lg" len="lg"/>
          </a:ln>
        </p:spPr>
      </p:cxnSp>
      <p:cxnSp>
        <p:nvCxnSpPr>
          <p:cNvPr id="516" name="Shape 516"/>
          <p:cNvCxnSpPr/>
          <p:nvPr/>
        </p:nvCxnSpPr>
        <p:spPr>
          <a:xfrm rot="10800000">
            <a:off x="4099824" y="6348425"/>
            <a:ext cx="3819000" cy="0"/>
          </a:xfrm>
          <a:prstGeom prst="straightConnector1">
            <a:avLst/>
          </a:prstGeom>
          <a:noFill/>
          <a:ln w="19050" cap="flat">
            <a:solidFill>
              <a:schemeClr val="dk2"/>
            </a:solidFill>
            <a:prstDash val="solid"/>
            <a:round/>
            <a:headEnd type="none" w="lg" len="lg"/>
            <a:tailEnd type="none" w="lg" len="lg"/>
          </a:ln>
        </p:spPr>
      </p:cxnSp>
      <p:cxnSp>
        <p:nvCxnSpPr>
          <p:cNvPr id="519" name="Shape 519"/>
          <p:cNvCxnSpPr/>
          <p:nvPr/>
        </p:nvCxnSpPr>
        <p:spPr>
          <a:xfrm>
            <a:off x="6056250" y="452350"/>
            <a:ext cx="0" cy="6260400"/>
          </a:xfrm>
          <a:prstGeom prst="straightConnector1">
            <a:avLst/>
          </a:prstGeom>
          <a:noFill/>
          <a:ln w="19050" cap="flat">
            <a:solidFill>
              <a:schemeClr val="dk2"/>
            </a:solidFill>
            <a:prstDash val="solid"/>
            <a:round/>
            <a:headEnd type="none" w="lg" len="lg"/>
            <a:tailEnd type="none" w="lg" len="lg"/>
          </a:ln>
        </p:spPr>
      </p:cxnSp>
      <p:sp>
        <p:nvSpPr>
          <p:cNvPr id="25" name="Shape 517"/>
          <p:cNvSpPr txBox="1"/>
          <p:nvPr/>
        </p:nvSpPr>
        <p:spPr>
          <a:xfrm>
            <a:off x="4334736" y="288672"/>
            <a:ext cx="1407900" cy="547200"/>
          </a:xfrm>
          <a:prstGeom prst="rect">
            <a:avLst/>
          </a:prstGeom>
        </p:spPr>
        <p:txBody>
          <a:bodyPr lIns="91425" tIns="91425" rIns="91425" bIns="91425" anchor="ctr" anchorCtr="0">
            <a:noAutofit/>
          </a:bodyPr>
          <a:lstStyle/>
          <a:p>
            <a:pPr algn="ctr"/>
            <a:r>
              <a:rPr lang="en" sz="1800" b="1" dirty="0">
                <a:solidFill>
                  <a:srgbClr val="C00000"/>
                </a:solidFill>
                <a:latin typeface="Droid Serif"/>
                <a:ea typeface="Droid Serif"/>
                <a:cs typeface="Droid Serif"/>
                <a:sym typeface="Droid Serif"/>
              </a:rPr>
              <a:t>Binary</a:t>
            </a:r>
          </a:p>
        </p:txBody>
      </p:sp>
      <p:sp>
        <p:nvSpPr>
          <p:cNvPr id="26" name="Shape 518"/>
          <p:cNvSpPr txBox="1"/>
          <p:nvPr/>
        </p:nvSpPr>
        <p:spPr>
          <a:xfrm>
            <a:off x="6130661" y="288672"/>
            <a:ext cx="1407900" cy="547200"/>
          </a:xfrm>
          <a:prstGeom prst="rect">
            <a:avLst/>
          </a:prstGeom>
        </p:spPr>
        <p:txBody>
          <a:bodyPr lIns="91425" tIns="91425" rIns="91425" bIns="91425" anchor="ctr" anchorCtr="0">
            <a:noAutofit/>
          </a:bodyPr>
          <a:lstStyle/>
          <a:p>
            <a:pPr algn="ctr"/>
            <a:r>
              <a:rPr lang="en" sz="1800" b="1">
                <a:solidFill>
                  <a:srgbClr val="0000FF"/>
                </a:solidFill>
                <a:latin typeface="Droid Serif"/>
                <a:ea typeface="Droid Serif"/>
                <a:cs typeface="Droid Serif"/>
                <a:sym typeface="Droid Serif"/>
              </a:rPr>
              <a:t>Decimal</a:t>
            </a:r>
          </a:p>
        </p:txBody>
      </p:sp>
    </p:spTree>
    <p:extLst>
      <p:ext uri="{BB962C8B-B14F-4D97-AF65-F5344CB8AC3E}">
        <p14:creationId xmlns:p14="http://schemas.microsoft.com/office/powerpoint/2010/main" val="1558817754"/>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118534" y="98954"/>
            <a:ext cx="4769556"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Acting out in binary…</a:t>
            </a:r>
            <a:endParaRPr lang="en" dirty="0">
              <a:latin typeface="Droid Serif"/>
              <a:ea typeface="Droid Serif"/>
              <a:cs typeface="Droid Serif"/>
              <a:sym typeface="Droid Serif"/>
            </a:endParaRPr>
          </a:p>
        </p:txBody>
      </p:sp>
      <p:sp>
        <p:nvSpPr>
          <p:cNvPr id="484" name="Shape 484"/>
          <p:cNvSpPr txBox="1"/>
          <p:nvPr/>
        </p:nvSpPr>
        <p:spPr>
          <a:xfrm>
            <a:off x="1205525" y="2725139"/>
            <a:ext cx="6741600" cy="1143599"/>
          </a:xfrm>
          <a:prstGeom prst="rect">
            <a:avLst/>
          </a:prstGeom>
          <a:solidFill>
            <a:srgbClr val="F4CCCC"/>
          </a:solidFill>
        </p:spPr>
        <p:txBody>
          <a:bodyPr lIns="91425" tIns="91425" rIns="91425" bIns="91425" anchor="ctr" anchorCtr="0">
            <a:noAutofit/>
          </a:bodyPr>
          <a:lstStyle/>
          <a:p>
            <a:pPr algn="ctr"/>
            <a:r>
              <a:rPr lang="en" sz="3600" b="1" dirty="0">
                <a:solidFill>
                  <a:srgbClr val="980000"/>
                </a:solidFill>
                <a:latin typeface="Droid Serif"/>
                <a:ea typeface="Droid Serif"/>
                <a:cs typeface="Droid Serif"/>
                <a:sym typeface="Droid Serif"/>
              </a:rPr>
              <a:t>We need </a:t>
            </a:r>
            <a:r>
              <a:rPr lang="en" sz="3600" b="1" dirty="0" smtClean="0">
                <a:solidFill>
                  <a:srgbClr val="980000"/>
                </a:solidFill>
                <a:latin typeface="Droid Serif"/>
                <a:ea typeface="Droid Serif"/>
                <a:cs typeface="Droid Serif"/>
                <a:sym typeface="Droid Serif"/>
              </a:rPr>
              <a:t>110 </a:t>
            </a:r>
            <a:r>
              <a:rPr lang="en" sz="3600" b="1" dirty="0">
                <a:solidFill>
                  <a:srgbClr val="980000"/>
                </a:solidFill>
                <a:latin typeface="Droid Serif"/>
                <a:ea typeface="Droid Serif"/>
                <a:cs typeface="Droid Serif"/>
                <a:sym typeface="Droid Serif"/>
              </a:rPr>
              <a:t>volunteers...</a:t>
            </a:r>
          </a:p>
        </p:txBody>
      </p:sp>
      <p:sp>
        <p:nvSpPr>
          <p:cNvPr id="485" name="Shape 485"/>
          <p:cNvSpPr txBox="1"/>
          <p:nvPr/>
        </p:nvSpPr>
        <p:spPr>
          <a:xfrm>
            <a:off x="4576325" y="5587275"/>
            <a:ext cx="4291200" cy="1000800"/>
          </a:xfrm>
          <a:prstGeom prst="rect">
            <a:avLst/>
          </a:prstGeom>
        </p:spPr>
        <p:txBody>
          <a:bodyPr lIns="91425" tIns="91425" rIns="91425" bIns="91425" anchor="ctr" anchorCtr="0">
            <a:noAutofit/>
          </a:bodyPr>
          <a:lstStyle/>
          <a:p>
            <a:pPr algn="r"/>
            <a:r>
              <a:rPr lang="en" sz="2400">
                <a:latin typeface="Droid Serif"/>
                <a:ea typeface="Droid Serif"/>
                <a:cs typeface="Droid Serif"/>
                <a:sym typeface="Droid Serif"/>
              </a:rPr>
              <a:t>Don't worry -- you'll only have </a:t>
            </a:r>
            <a:r>
              <a:rPr lang="en" sz="2400" b="1" i="1">
                <a:latin typeface="Droid Serif"/>
                <a:ea typeface="Droid Serif"/>
                <a:cs typeface="Droid Serif"/>
                <a:sym typeface="Droid Serif"/>
              </a:rPr>
              <a:t>bit </a:t>
            </a:r>
            <a:r>
              <a:rPr lang="en" sz="2400">
                <a:latin typeface="Droid Serif"/>
                <a:ea typeface="Droid Serif"/>
                <a:cs typeface="Droid Serif"/>
                <a:sym typeface="Droid Serif"/>
              </a:rPr>
              <a:t>parts for this.</a:t>
            </a:r>
          </a:p>
        </p:txBody>
      </p:sp>
      <p:pic>
        <p:nvPicPr>
          <p:cNvPr id="5" name="Shape 492"/>
          <p:cNvPicPr preferRelativeResize="0"/>
          <p:nvPr/>
        </p:nvPicPr>
        <p:blipFill>
          <a:blip r:embed="rId3"/>
          <a:stretch>
            <a:fillRect/>
          </a:stretch>
        </p:blipFill>
        <p:spPr>
          <a:xfrm>
            <a:off x="7324712" y="76200"/>
            <a:ext cx="1743075" cy="1162050"/>
          </a:xfrm>
          <a:prstGeom prst="rect">
            <a:avLst/>
          </a:prstGeom>
          <a:noFill/>
          <a:ln>
            <a:noFill/>
          </a:ln>
        </p:spPr>
      </p:pic>
    </p:spTree>
    <p:extLst>
      <p:ext uri="{BB962C8B-B14F-4D97-AF65-F5344CB8AC3E}">
        <p14:creationId xmlns:p14="http://schemas.microsoft.com/office/powerpoint/2010/main" val="844138375"/>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118534" y="98954"/>
            <a:ext cx="4769556"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Acting out in binary…</a:t>
            </a:r>
            <a:endParaRPr lang="en" dirty="0">
              <a:latin typeface="Droid Serif"/>
              <a:ea typeface="Droid Serif"/>
              <a:cs typeface="Droid Serif"/>
              <a:sym typeface="Droid Serif"/>
            </a:endParaRPr>
          </a:p>
        </p:txBody>
      </p:sp>
      <p:sp>
        <p:nvSpPr>
          <p:cNvPr id="485" name="Shape 485"/>
          <p:cNvSpPr txBox="1"/>
          <p:nvPr/>
        </p:nvSpPr>
        <p:spPr>
          <a:xfrm>
            <a:off x="975168" y="1801435"/>
            <a:ext cx="3721009"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(1) Challenge the class!</a:t>
            </a:r>
          </a:p>
        </p:txBody>
      </p:sp>
      <p:pic>
        <p:nvPicPr>
          <p:cNvPr id="5" name="Shape 492"/>
          <p:cNvPicPr preferRelativeResize="0"/>
          <p:nvPr/>
        </p:nvPicPr>
        <p:blipFill>
          <a:blip r:embed="rId3"/>
          <a:stretch>
            <a:fillRect/>
          </a:stretch>
        </p:blipFill>
        <p:spPr>
          <a:xfrm>
            <a:off x="7324712" y="76200"/>
            <a:ext cx="1743075" cy="1162050"/>
          </a:xfrm>
          <a:prstGeom prst="rect">
            <a:avLst/>
          </a:prstGeom>
          <a:noFill/>
          <a:ln>
            <a:noFill/>
          </a:ln>
        </p:spPr>
      </p:pic>
      <p:sp>
        <p:nvSpPr>
          <p:cNvPr id="2" name="Rectangle 1"/>
          <p:cNvSpPr/>
          <p:nvPr/>
        </p:nvSpPr>
        <p:spPr>
          <a:xfrm>
            <a:off x="4888090" y="1709682"/>
            <a:ext cx="3211689" cy="923330"/>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dirty="0">
                <a:latin typeface="Droid Serif"/>
                <a:ea typeface="Droid Serif"/>
                <a:cs typeface="Droid Serif"/>
                <a:sym typeface="Droid Serif"/>
              </a:rPr>
              <a:t>the </a:t>
            </a:r>
            <a:r>
              <a:rPr lang="en" sz="1800" dirty="0" smtClean="0">
                <a:latin typeface="Droid Serif"/>
                <a:ea typeface="Droid Serif"/>
                <a:cs typeface="Droid Serif"/>
                <a:sym typeface="Droid Serif"/>
              </a:rPr>
              <a:t>"bits" </a:t>
            </a:r>
            <a:r>
              <a:rPr lang="en" sz="1800" dirty="0">
                <a:latin typeface="Droid Serif"/>
                <a:ea typeface="Droid Serif"/>
                <a:cs typeface="Droid Serif"/>
                <a:sym typeface="Droid Serif"/>
              </a:rPr>
              <a:t>create any number and the class has to figure out what it is</a:t>
            </a:r>
          </a:p>
        </p:txBody>
      </p:sp>
      <p:sp>
        <p:nvSpPr>
          <p:cNvPr id="7" name="Shape 485"/>
          <p:cNvSpPr txBox="1"/>
          <p:nvPr/>
        </p:nvSpPr>
        <p:spPr>
          <a:xfrm>
            <a:off x="975168" y="3071435"/>
            <a:ext cx="3721010"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(2) Challenge the bits!</a:t>
            </a:r>
          </a:p>
        </p:txBody>
      </p:sp>
      <p:sp>
        <p:nvSpPr>
          <p:cNvPr id="8" name="Rectangle 7"/>
          <p:cNvSpPr/>
          <p:nvPr/>
        </p:nvSpPr>
        <p:spPr>
          <a:xfrm>
            <a:off x="4888089" y="2979682"/>
            <a:ext cx="3211689" cy="923330"/>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dirty="0">
                <a:latin typeface="Droid Serif"/>
                <a:ea typeface="Droid Serif"/>
                <a:cs typeface="Droid Serif"/>
                <a:sym typeface="Droid Serif"/>
              </a:rPr>
              <a:t>the </a:t>
            </a:r>
            <a:r>
              <a:rPr lang="en" sz="1800" dirty="0" smtClean="0">
                <a:latin typeface="Droid Serif"/>
                <a:ea typeface="Droid Serif"/>
                <a:cs typeface="Droid Serif"/>
                <a:sym typeface="Droid Serif"/>
              </a:rPr>
              <a:t>class suggest a </a:t>
            </a:r>
            <a:r>
              <a:rPr lang="en" sz="1800" dirty="0">
                <a:latin typeface="Droid Serif"/>
                <a:ea typeface="Droid Serif"/>
                <a:cs typeface="Droid Serif"/>
                <a:sym typeface="Droid Serif"/>
              </a:rPr>
              <a:t>number and </a:t>
            </a:r>
            <a:r>
              <a:rPr lang="en" sz="1800" dirty="0" smtClean="0">
                <a:latin typeface="Droid Serif"/>
                <a:ea typeface="Droid Serif"/>
                <a:cs typeface="Droid Serif"/>
                <a:sym typeface="Droid Serif"/>
              </a:rPr>
              <a:t>challenge the "bits" to create it in binary</a:t>
            </a:r>
            <a:endParaRPr lang="en" sz="1800" dirty="0">
              <a:latin typeface="Droid Serif"/>
              <a:ea typeface="Droid Serif"/>
              <a:cs typeface="Droid Serif"/>
              <a:sym typeface="Droid Serif"/>
            </a:endParaRPr>
          </a:p>
        </p:txBody>
      </p:sp>
      <p:sp>
        <p:nvSpPr>
          <p:cNvPr id="9" name="Shape 485"/>
          <p:cNvSpPr txBox="1"/>
          <p:nvPr/>
        </p:nvSpPr>
        <p:spPr>
          <a:xfrm>
            <a:off x="980811" y="4364024"/>
            <a:ext cx="3721010"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(3) Patterns in counting</a:t>
            </a:r>
          </a:p>
        </p:txBody>
      </p:sp>
      <p:sp>
        <p:nvSpPr>
          <p:cNvPr id="10" name="Rectangle 9"/>
          <p:cNvSpPr/>
          <p:nvPr/>
        </p:nvSpPr>
        <p:spPr>
          <a:xfrm>
            <a:off x="4893732" y="4272271"/>
            <a:ext cx="3211689" cy="923330"/>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dirty="0">
                <a:latin typeface="Droid Serif"/>
                <a:ea typeface="Droid Serif"/>
                <a:cs typeface="Droid Serif"/>
                <a:sym typeface="Droid Serif"/>
              </a:rPr>
              <a:t>the </a:t>
            </a:r>
            <a:r>
              <a:rPr lang="en" sz="1800" dirty="0" smtClean="0">
                <a:latin typeface="Droid Serif"/>
                <a:ea typeface="Droid Serif"/>
                <a:cs typeface="Droid Serif"/>
                <a:sym typeface="Droid Serif"/>
              </a:rPr>
              <a:t>cards count up + down and have the class find the patterns</a:t>
            </a:r>
            <a:endParaRPr lang="en" sz="1800" dirty="0">
              <a:latin typeface="Droid Serif"/>
              <a:ea typeface="Droid Serif"/>
              <a:cs typeface="Droid Serif"/>
              <a:sym typeface="Droid Serif"/>
            </a:endParaRPr>
          </a:p>
        </p:txBody>
      </p:sp>
      <p:sp>
        <p:nvSpPr>
          <p:cNvPr id="11" name="Shape 485"/>
          <p:cNvSpPr txBox="1"/>
          <p:nvPr/>
        </p:nvSpPr>
        <p:spPr>
          <a:xfrm>
            <a:off x="975167" y="5690468"/>
            <a:ext cx="3721010"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(4) Even / Odd / More!</a:t>
            </a:r>
          </a:p>
        </p:txBody>
      </p:sp>
      <p:sp>
        <p:nvSpPr>
          <p:cNvPr id="12" name="Rectangle 11"/>
          <p:cNvSpPr/>
          <p:nvPr/>
        </p:nvSpPr>
        <p:spPr>
          <a:xfrm>
            <a:off x="4888088" y="5756761"/>
            <a:ext cx="3211689" cy="646331"/>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b="1" i="1" dirty="0" smtClean="0">
                <a:latin typeface="Droid Serif"/>
                <a:ea typeface="Droid Serif"/>
                <a:cs typeface="Droid Serif"/>
                <a:sym typeface="Droid Serif"/>
              </a:rPr>
              <a:t>everyone</a:t>
            </a:r>
            <a:r>
              <a:rPr lang="en" sz="1800" dirty="0" smtClean="0">
                <a:latin typeface="Droid Serif"/>
                <a:ea typeface="Droid Serif"/>
                <a:cs typeface="Droid Serif"/>
                <a:sym typeface="Droid Serif"/>
              </a:rPr>
              <a:t> determine patterns in binary #s</a:t>
            </a:r>
            <a:endParaRPr lang="en" sz="1800" dirty="0">
              <a:latin typeface="Droid Serif"/>
              <a:ea typeface="Droid Serif"/>
              <a:cs typeface="Droid Serif"/>
              <a:sym typeface="Droid Serif"/>
            </a:endParaRPr>
          </a:p>
        </p:txBody>
      </p:sp>
    </p:spTree>
    <p:extLst>
      <p:ext uri="{BB962C8B-B14F-4D97-AF65-F5344CB8AC3E}">
        <p14:creationId xmlns:p14="http://schemas.microsoft.com/office/powerpoint/2010/main" val="413105753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3011311" y="5025812"/>
            <a:ext cx="5771444" cy="1546500"/>
          </a:xfrm>
          <a:prstGeom prst="rect">
            <a:avLst/>
          </a:prstGeom>
        </p:spPr>
        <p:txBody>
          <a:bodyPr lIns="91425" tIns="91425" rIns="91425" bIns="91425" anchor="ctr" anchorCtr="0">
            <a:noAutofit/>
          </a:bodyPr>
          <a:lstStyle/>
          <a:p>
            <a:pPr>
              <a:spcBef>
                <a:spcPts val="0"/>
              </a:spcBef>
              <a:buNone/>
            </a:pPr>
            <a:r>
              <a:rPr lang="en-US" sz="4000" b="0" dirty="0" smtClean="0">
                <a:solidFill>
                  <a:srgbClr val="000000"/>
                </a:solidFill>
                <a:latin typeface="Droid Serif"/>
                <a:ea typeface="Droid Serif"/>
                <a:cs typeface="Droid Serif"/>
                <a:sym typeface="Droid Serif"/>
              </a:rPr>
              <a:t>but</a:t>
            </a:r>
            <a:r>
              <a:rPr lang="en-US" sz="4000" dirty="0" smtClean="0">
                <a:solidFill>
                  <a:srgbClr val="000000"/>
                </a:solidFill>
                <a:latin typeface="Droid Serif"/>
                <a:ea typeface="Droid Serif"/>
                <a:cs typeface="Droid Serif"/>
                <a:sym typeface="Droid Serif"/>
              </a:rPr>
              <a:t> </a:t>
            </a:r>
            <a:r>
              <a:rPr lang="en-US" sz="4000" i="1" dirty="0">
                <a:solidFill>
                  <a:srgbClr val="000000"/>
                </a:solidFill>
                <a:latin typeface="Droid Serif"/>
                <a:ea typeface="Droid Serif"/>
                <a:cs typeface="Droid Serif"/>
                <a:sym typeface="Droid Serif"/>
              </a:rPr>
              <a:t>w</a:t>
            </a:r>
            <a:r>
              <a:rPr lang="en-US" sz="4000" i="1" dirty="0" smtClean="0">
                <a:solidFill>
                  <a:srgbClr val="000000"/>
                </a:solidFill>
                <a:latin typeface="Droid Serif"/>
                <a:ea typeface="Droid Serif"/>
                <a:cs typeface="Droid Serif"/>
                <a:sym typeface="Droid Serif"/>
              </a:rPr>
              <a:t>hy</a:t>
            </a:r>
            <a:r>
              <a:rPr lang="en-US" sz="4000" dirty="0" smtClean="0">
                <a:solidFill>
                  <a:srgbClr val="000000"/>
                </a:solidFill>
                <a:latin typeface="Droid Serif"/>
                <a:ea typeface="Droid Serif"/>
                <a:cs typeface="Droid Serif"/>
                <a:sym typeface="Droid Serif"/>
              </a:rPr>
              <a:t> </a:t>
            </a:r>
            <a:r>
              <a:rPr lang="en-US" sz="4000" b="0" dirty="0" smtClean="0">
                <a:solidFill>
                  <a:srgbClr val="000000"/>
                </a:solidFill>
                <a:latin typeface="Droid Serif"/>
                <a:ea typeface="Droid Serif"/>
                <a:cs typeface="Droid Serif"/>
                <a:sym typeface="Droid Serif"/>
              </a:rPr>
              <a:t>do computers use bi</a:t>
            </a:r>
            <a:r>
              <a:rPr lang="en" sz="4000" b="0" dirty="0" smtClean="0">
                <a:solidFill>
                  <a:srgbClr val="000000"/>
                </a:solidFill>
                <a:latin typeface="Droid Serif"/>
                <a:ea typeface="Droid Serif"/>
                <a:cs typeface="Droid Serif"/>
                <a:sym typeface="Droid Serif"/>
              </a:rPr>
              <a:t>nary… </a:t>
            </a:r>
            <a:r>
              <a:rPr lang="en-US" sz="4000" b="0" dirty="0" smtClean="0">
                <a:solidFill>
                  <a:srgbClr val="000000"/>
                </a:solidFill>
                <a:latin typeface="Droid Serif"/>
                <a:ea typeface="Droid Serif"/>
                <a:cs typeface="Droid Serif"/>
                <a:sym typeface="Droid Serif"/>
              </a:rPr>
              <a:t>?</a:t>
            </a:r>
            <a:endParaRPr lang="en" sz="4000" b="0" i="1"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754387758"/>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451700" y="3611200"/>
            <a:ext cx="8315099" cy="1591499"/>
          </a:xfrm>
          <a:prstGeom prst="rect">
            <a:avLst/>
          </a:prstGeom>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How many different symbols can occupy each digit location in a number?</a:t>
            </a:r>
          </a:p>
        </p:txBody>
      </p:sp>
      <p:sp>
        <p:nvSpPr>
          <p:cNvPr id="349" name="Shape 349"/>
          <p:cNvSpPr txBox="1"/>
          <p:nvPr/>
        </p:nvSpPr>
        <p:spPr>
          <a:xfrm>
            <a:off x="1506325" y="1360700"/>
            <a:ext cx="5982599" cy="1445399"/>
          </a:xfrm>
          <a:prstGeom prst="rect">
            <a:avLst/>
          </a:prstGeom>
        </p:spPr>
        <p:txBody>
          <a:bodyPr lIns="91425" tIns="91425" rIns="91425" bIns="91425" anchor="ctr" anchorCtr="0">
            <a:noAutofit/>
          </a:bodyPr>
          <a:lstStyle/>
          <a:p>
            <a:pPr lvl="0" algn="ctr" rtl="0">
              <a:spcBef>
                <a:spcPts val="0"/>
              </a:spcBef>
              <a:buNone/>
            </a:pPr>
            <a:r>
              <a:rPr lang="en" sz="7200" b="1">
                <a:solidFill>
                  <a:srgbClr val="0000FF"/>
                </a:solidFill>
                <a:latin typeface="Droid Serif"/>
                <a:ea typeface="Droid Serif"/>
                <a:cs typeface="Droid Serif"/>
                <a:sym typeface="Droid Serif"/>
              </a:rPr>
              <a:t>3</a:t>
            </a:r>
            <a:r>
              <a:rPr lang="en" sz="7200" b="1">
                <a:solidFill>
                  <a:srgbClr val="9900FF"/>
                </a:solidFill>
                <a:latin typeface="Droid Serif"/>
                <a:ea typeface="Droid Serif"/>
                <a:cs typeface="Droid Serif"/>
                <a:sym typeface="Droid Serif"/>
              </a:rPr>
              <a:t>7</a:t>
            </a:r>
          </a:p>
        </p:txBody>
      </p:sp>
      <p:sp>
        <p:nvSpPr>
          <p:cNvPr id="350" name="Shape 350"/>
          <p:cNvSpPr txBox="1"/>
          <p:nvPr/>
        </p:nvSpPr>
        <p:spPr>
          <a:xfrm>
            <a:off x="488971" y="244452"/>
            <a:ext cx="8090586" cy="780300"/>
          </a:xfrm>
          <a:prstGeom prst="rect">
            <a:avLst/>
          </a:prstGeom>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The problem is </a:t>
            </a:r>
            <a:r>
              <a:rPr lang="en" sz="3200" b="1" i="1" dirty="0" smtClean="0">
                <a:latin typeface="Droid Serif"/>
                <a:ea typeface="Droid Serif"/>
                <a:cs typeface="Droid Serif"/>
                <a:sym typeface="Droid Serif"/>
              </a:rPr>
              <a:t>the number of digits!</a:t>
            </a:r>
            <a:endParaRPr lang="en" sz="3200" dirty="0">
              <a:latin typeface="Droid Serif"/>
              <a:ea typeface="Droid Serif"/>
              <a:cs typeface="Droid Serif"/>
              <a:sym typeface="Droid Serif"/>
            </a:endParaRPr>
          </a:p>
        </p:txBody>
      </p:sp>
      <p:cxnSp>
        <p:nvCxnSpPr>
          <p:cNvPr id="351" name="Shape 351"/>
          <p:cNvCxnSpPr/>
          <p:nvPr/>
        </p:nvCxnSpPr>
        <p:spPr>
          <a:xfrm rot="10800000">
            <a:off x="4239775" y="2592424"/>
            <a:ext cx="0" cy="907500"/>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 sz="3600" dirty="0">
                <a:latin typeface="Droid Serif"/>
                <a:ea typeface="Droid Serif"/>
                <a:cs typeface="Droid Serif"/>
                <a:sym typeface="Droid Serif"/>
              </a:rPr>
              <a:t>Data: the </a:t>
            </a:r>
            <a:r>
              <a:rPr lang="en-US" sz="3600" b="1" i="1" dirty="0" smtClean="0">
                <a:latin typeface="Droid Serif"/>
                <a:ea typeface="Droid Serif"/>
                <a:cs typeface="Droid Serif"/>
                <a:sym typeface="Droid Serif"/>
              </a:rPr>
              <a:t>CS </a:t>
            </a:r>
            <a:r>
              <a:rPr lang="en" sz="3600" dirty="0" smtClean="0">
                <a:latin typeface="Droid Serif"/>
                <a:ea typeface="Droid Serif"/>
                <a:cs typeface="Droid Serif"/>
                <a:sym typeface="Droid Serif"/>
              </a:rPr>
              <a:t>picture</a:t>
            </a:r>
            <a:endParaRPr lang="en" sz="3600" dirty="0">
              <a:latin typeface="Droid Serif"/>
              <a:ea typeface="Droid Serif"/>
              <a:cs typeface="Droid Serif"/>
              <a:sym typeface="Droid Serif"/>
            </a:endParaRPr>
          </a:p>
        </p:txBody>
      </p:sp>
      <p:pic>
        <p:nvPicPr>
          <p:cNvPr id="2" name="Picture 1" descr="Screen Shot 2014-06-10 at 9.36.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03" y="1285874"/>
            <a:ext cx="7687221" cy="4875425"/>
          </a:xfrm>
          <a:prstGeom prst="rect">
            <a:avLst/>
          </a:prstGeom>
        </p:spPr>
      </p:pic>
    </p:spTree>
    <p:extLst>
      <p:ext uri="{BB962C8B-B14F-4D97-AF65-F5344CB8AC3E}">
        <p14:creationId xmlns:p14="http://schemas.microsoft.com/office/powerpoint/2010/main" val="422350135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451700" y="3611200"/>
            <a:ext cx="8315099" cy="1591499"/>
          </a:xfrm>
          <a:prstGeom prst="rect">
            <a:avLst/>
          </a:prstGeom>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How many different symbols can occupy each digit location in a number?</a:t>
            </a:r>
          </a:p>
        </p:txBody>
      </p:sp>
      <p:sp>
        <p:nvSpPr>
          <p:cNvPr id="357" name="Shape 357"/>
          <p:cNvSpPr txBox="1"/>
          <p:nvPr/>
        </p:nvSpPr>
        <p:spPr>
          <a:xfrm>
            <a:off x="1506325" y="1360700"/>
            <a:ext cx="5982599" cy="1445399"/>
          </a:xfrm>
          <a:prstGeom prst="rect">
            <a:avLst/>
          </a:prstGeom>
        </p:spPr>
        <p:txBody>
          <a:bodyPr lIns="91425" tIns="91425" rIns="91425" bIns="91425" anchor="ctr" anchorCtr="0">
            <a:noAutofit/>
          </a:bodyPr>
          <a:lstStyle/>
          <a:p>
            <a:pPr lvl="0" algn="ctr" rtl="0">
              <a:spcBef>
                <a:spcPts val="0"/>
              </a:spcBef>
              <a:buNone/>
            </a:pPr>
            <a:r>
              <a:rPr lang="en" sz="7200" b="1">
                <a:solidFill>
                  <a:srgbClr val="0000FF"/>
                </a:solidFill>
                <a:latin typeface="Droid Serif"/>
                <a:ea typeface="Droid Serif"/>
                <a:cs typeface="Droid Serif"/>
                <a:sym typeface="Droid Serif"/>
              </a:rPr>
              <a:t>3</a:t>
            </a:r>
            <a:r>
              <a:rPr lang="en" sz="7200" b="1">
                <a:solidFill>
                  <a:srgbClr val="9900FF"/>
                </a:solidFill>
                <a:latin typeface="Droid Serif"/>
                <a:ea typeface="Droid Serif"/>
                <a:cs typeface="Droid Serif"/>
                <a:sym typeface="Droid Serif"/>
              </a:rPr>
              <a:t>7</a:t>
            </a:r>
          </a:p>
        </p:txBody>
      </p:sp>
      <p:cxnSp>
        <p:nvCxnSpPr>
          <p:cNvPr id="359" name="Shape 359"/>
          <p:cNvCxnSpPr/>
          <p:nvPr/>
        </p:nvCxnSpPr>
        <p:spPr>
          <a:xfrm rot="10800000">
            <a:off x="4239775" y="2592424"/>
            <a:ext cx="0" cy="907500"/>
          </a:xfrm>
          <a:prstGeom prst="straightConnector1">
            <a:avLst/>
          </a:prstGeom>
          <a:noFill/>
          <a:ln w="19050" cap="flat">
            <a:solidFill>
              <a:schemeClr val="dk2"/>
            </a:solidFill>
            <a:prstDash val="solid"/>
            <a:round/>
            <a:headEnd type="none" w="lg" len="lg"/>
            <a:tailEnd type="triangle" w="lg" len="lg"/>
          </a:ln>
        </p:spPr>
      </p:cxnSp>
      <p:sp>
        <p:nvSpPr>
          <p:cNvPr id="360" name="Shape 360"/>
          <p:cNvSpPr txBox="1"/>
          <p:nvPr/>
        </p:nvSpPr>
        <p:spPr>
          <a:xfrm>
            <a:off x="512525" y="5771175"/>
            <a:ext cx="8315099" cy="780300"/>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3200" dirty="0">
                <a:latin typeface="Droid Serif"/>
                <a:ea typeface="Droid Serif"/>
                <a:cs typeface="Droid Serif"/>
                <a:sym typeface="Droid Serif"/>
              </a:rPr>
              <a:t>There can be </a:t>
            </a:r>
            <a:r>
              <a:rPr lang="en" sz="3200" b="1" i="1" dirty="0">
                <a:solidFill>
                  <a:srgbClr val="0000FF"/>
                </a:solidFill>
                <a:latin typeface="Droid Serif"/>
                <a:ea typeface="Droid Serif"/>
                <a:cs typeface="Droid Serif"/>
                <a:sym typeface="Droid Serif"/>
              </a:rPr>
              <a:t>ten</a:t>
            </a:r>
            <a:r>
              <a:rPr lang="en" sz="3200" dirty="0">
                <a:latin typeface="Droid Serif"/>
                <a:ea typeface="Droid Serif"/>
                <a:cs typeface="Droid Serif"/>
                <a:sym typeface="Droid Serif"/>
              </a:rPr>
              <a:t> different </a:t>
            </a:r>
            <a:r>
              <a:rPr lang="en" sz="3200" dirty="0" smtClean="0">
                <a:latin typeface="Droid Serif"/>
                <a:ea typeface="Droid Serif"/>
                <a:cs typeface="Droid Serif"/>
                <a:sym typeface="Droid Serif"/>
              </a:rPr>
              <a:t>digits! </a:t>
            </a:r>
            <a:endParaRPr lang="en" sz="3200" dirty="0">
              <a:latin typeface="Droid Serif"/>
              <a:ea typeface="Droid Serif"/>
              <a:cs typeface="Droid Serif"/>
              <a:sym typeface="Droid Serif"/>
            </a:endParaRPr>
          </a:p>
        </p:txBody>
      </p:sp>
      <p:sp>
        <p:nvSpPr>
          <p:cNvPr id="361" name="Shape 361"/>
          <p:cNvSpPr txBox="1"/>
          <p:nvPr/>
        </p:nvSpPr>
        <p:spPr>
          <a:xfrm>
            <a:off x="436325" y="4969850"/>
            <a:ext cx="8254199" cy="619799"/>
          </a:xfrm>
          <a:prstGeom prst="rect">
            <a:avLst/>
          </a:prstGeom>
          <a:solidFill>
            <a:srgbClr val="EFEFEF"/>
          </a:solidFill>
        </p:spPr>
        <p:txBody>
          <a:bodyPr lIns="91425" tIns="91425" rIns="91425" bIns="91425" anchor="ctr" anchorCtr="0">
            <a:noAutofit/>
          </a:bodyPr>
          <a:lstStyle/>
          <a:p>
            <a:pPr lvl="0" algn="ctr" rtl="0">
              <a:spcBef>
                <a:spcPts val="0"/>
              </a:spcBef>
              <a:buNone/>
            </a:pPr>
            <a:r>
              <a:rPr lang="en" sz="3000" b="1">
                <a:solidFill>
                  <a:srgbClr val="FFFFFF"/>
                </a:solidFill>
                <a:latin typeface="Droid Serif"/>
                <a:ea typeface="Droid Serif"/>
                <a:cs typeface="Droid Serif"/>
                <a:sym typeface="Droid Serif"/>
              </a:rPr>
              <a:t>0</a:t>
            </a:r>
            <a:r>
              <a:rPr lang="en" sz="3000" b="1">
                <a:solidFill>
                  <a:srgbClr val="9900FF"/>
                </a:solidFill>
                <a:latin typeface="Droid Serif"/>
                <a:ea typeface="Droid Serif"/>
                <a:cs typeface="Droid Serif"/>
                <a:sym typeface="Droid Serif"/>
              </a:rPr>
              <a:t>7   </a:t>
            </a:r>
            <a:r>
              <a:rPr lang="en" sz="3000" b="1">
                <a:solidFill>
                  <a:srgbClr val="FF0000"/>
                </a:solidFill>
                <a:latin typeface="Droid Serif"/>
                <a:ea typeface="Droid Serif"/>
                <a:cs typeface="Droid Serif"/>
                <a:sym typeface="Droid Serif"/>
              </a:rPr>
              <a:t>1</a:t>
            </a:r>
            <a:r>
              <a:rPr lang="en" sz="3000" b="1">
                <a:solidFill>
                  <a:srgbClr val="9900FF"/>
                </a:solidFill>
                <a:latin typeface="Droid Serif"/>
                <a:ea typeface="Droid Serif"/>
                <a:cs typeface="Droid Serif"/>
                <a:sym typeface="Droid Serif"/>
              </a:rPr>
              <a:t>7   </a:t>
            </a:r>
            <a:r>
              <a:rPr lang="en" sz="3000" b="1">
                <a:solidFill>
                  <a:srgbClr val="FF9900"/>
                </a:solidFill>
                <a:latin typeface="Droid Serif"/>
                <a:ea typeface="Droid Serif"/>
                <a:cs typeface="Droid Serif"/>
                <a:sym typeface="Droid Serif"/>
              </a:rPr>
              <a:t>2</a:t>
            </a:r>
            <a:r>
              <a:rPr lang="en" sz="3000" b="1">
                <a:solidFill>
                  <a:srgbClr val="9900FF"/>
                </a:solidFill>
                <a:latin typeface="Droid Serif"/>
                <a:ea typeface="Droid Serif"/>
                <a:cs typeface="Droid Serif"/>
                <a:sym typeface="Droid Serif"/>
              </a:rPr>
              <a:t>7   </a:t>
            </a:r>
            <a:r>
              <a:rPr lang="en" sz="3000" b="1">
                <a:solidFill>
                  <a:srgbClr val="0000FF"/>
                </a:solidFill>
                <a:latin typeface="Droid Serif"/>
                <a:ea typeface="Droid Serif"/>
                <a:cs typeface="Droid Serif"/>
                <a:sym typeface="Droid Serif"/>
              </a:rPr>
              <a:t>3</a:t>
            </a:r>
            <a:r>
              <a:rPr lang="en" sz="3000" b="1">
                <a:solidFill>
                  <a:srgbClr val="9900FF"/>
                </a:solidFill>
                <a:latin typeface="Droid Serif"/>
                <a:ea typeface="Droid Serif"/>
                <a:cs typeface="Droid Serif"/>
                <a:sym typeface="Droid Serif"/>
              </a:rPr>
              <a:t>7   </a:t>
            </a:r>
            <a:r>
              <a:rPr lang="en" sz="3000" b="1">
                <a:solidFill>
                  <a:srgbClr val="00FF00"/>
                </a:solidFill>
                <a:latin typeface="Droid Serif"/>
                <a:ea typeface="Droid Serif"/>
                <a:cs typeface="Droid Serif"/>
                <a:sym typeface="Droid Serif"/>
              </a:rPr>
              <a:t>4</a:t>
            </a:r>
            <a:r>
              <a:rPr lang="en" sz="3000" b="1">
                <a:solidFill>
                  <a:srgbClr val="9900FF"/>
                </a:solidFill>
                <a:latin typeface="Droid Serif"/>
                <a:ea typeface="Droid Serif"/>
                <a:cs typeface="Droid Serif"/>
                <a:sym typeface="Droid Serif"/>
              </a:rPr>
              <a:t>7   </a:t>
            </a:r>
            <a:r>
              <a:rPr lang="en" sz="3000" b="1">
                <a:solidFill>
                  <a:srgbClr val="00FFFF"/>
                </a:solidFill>
                <a:latin typeface="Droid Serif"/>
                <a:ea typeface="Droid Serif"/>
                <a:cs typeface="Droid Serif"/>
                <a:sym typeface="Droid Serif"/>
              </a:rPr>
              <a:t>5</a:t>
            </a:r>
            <a:r>
              <a:rPr lang="en" sz="3000" b="1">
                <a:solidFill>
                  <a:srgbClr val="9900FF"/>
                </a:solidFill>
                <a:latin typeface="Droid Serif"/>
                <a:ea typeface="Droid Serif"/>
                <a:cs typeface="Droid Serif"/>
                <a:sym typeface="Droid Serif"/>
              </a:rPr>
              <a:t>7   </a:t>
            </a:r>
            <a:r>
              <a:rPr lang="en" sz="3000" b="1">
                <a:solidFill>
                  <a:srgbClr val="FF00FF"/>
                </a:solidFill>
                <a:latin typeface="Droid Serif"/>
                <a:ea typeface="Droid Serif"/>
                <a:cs typeface="Droid Serif"/>
                <a:sym typeface="Droid Serif"/>
              </a:rPr>
              <a:t>6</a:t>
            </a:r>
            <a:r>
              <a:rPr lang="en" sz="3000" b="1">
                <a:solidFill>
                  <a:srgbClr val="9900FF"/>
                </a:solidFill>
                <a:latin typeface="Droid Serif"/>
                <a:ea typeface="Droid Serif"/>
                <a:cs typeface="Droid Serif"/>
                <a:sym typeface="Droid Serif"/>
              </a:rPr>
              <a:t>7   77   </a:t>
            </a:r>
            <a:r>
              <a:rPr lang="en" sz="3000" b="1">
                <a:solidFill>
                  <a:srgbClr val="BF9000"/>
                </a:solidFill>
                <a:latin typeface="Droid Serif"/>
                <a:ea typeface="Droid Serif"/>
                <a:cs typeface="Droid Serif"/>
                <a:sym typeface="Droid Serif"/>
              </a:rPr>
              <a:t>8</a:t>
            </a:r>
            <a:r>
              <a:rPr lang="en" sz="3000" b="1">
                <a:solidFill>
                  <a:srgbClr val="9900FF"/>
                </a:solidFill>
                <a:latin typeface="Droid Serif"/>
                <a:ea typeface="Droid Serif"/>
                <a:cs typeface="Droid Serif"/>
                <a:sym typeface="Droid Serif"/>
              </a:rPr>
              <a:t>7   </a:t>
            </a:r>
            <a:r>
              <a:rPr lang="en" sz="3000" b="1">
                <a:latin typeface="Droid Serif"/>
                <a:ea typeface="Droid Serif"/>
                <a:cs typeface="Droid Serif"/>
                <a:sym typeface="Droid Serif"/>
              </a:rPr>
              <a:t>9</a:t>
            </a:r>
            <a:r>
              <a:rPr lang="en" sz="3000" b="1">
                <a:solidFill>
                  <a:srgbClr val="9900FF"/>
                </a:solidFill>
                <a:latin typeface="Droid Serif"/>
                <a:ea typeface="Droid Serif"/>
                <a:cs typeface="Droid Serif"/>
                <a:sym typeface="Droid Serif"/>
              </a:rPr>
              <a:t>7</a:t>
            </a:r>
          </a:p>
        </p:txBody>
      </p:sp>
      <p:sp>
        <p:nvSpPr>
          <p:cNvPr id="8" name="Shape 350"/>
          <p:cNvSpPr txBox="1"/>
          <p:nvPr/>
        </p:nvSpPr>
        <p:spPr>
          <a:xfrm>
            <a:off x="488971" y="244452"/>
            <a:ext cx="8090586" cy="780300"/>
          </a:xfrm>
          <a:prstGeom prst="rect">
            <a:avLst/>
          </a:prstGeom>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The problem is </a:t>
            </a:r>
            <a:r>
              <a:rPr lang="en" sz="3200" b="1" i="1" dirty="0" smtClean="0">
                <a:latin typeface="Droid Serif"/>
                <a:ea typeface="Droid Serif"/>
                <a:cs typeface="Droid Serif"/>
                <a:sym typeface="Droid Serif"/>
              </a:rPr>
              <a:t>the number of digits!</a:t>
            </a:r>
            <a:endParaRPr lang="en" sz="3200" dirty="0">
              <a:latin typeface="Droid Serif"/>
              <a:ea typeface="Droid Serif"/>
              <a:cs typeface="Droid Serif"/>
              <a:sym typeface="Droid Serif"/>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764350" y="1220750"/>
            <a:ext cx="7560600" cy="1173299"/>
          </a:xfrm>
          <a:prstGeom prst="rect">
            <a:avLst/>
          </a:prstGeom>
          <a:solidFill>
            <a:srgbClr val="C9DAF8"/>
          </a:solidFill>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A computer has to differentiate </a:t>
            </a:r>
            <a:r>
              <a:rPr lang="en" sz="3200" i="1">
                <a:solidFill>
                  <a:srgbClr val="0000FF"/>
                </a:solidFill>
                <a:latin typeface="Droid Serif"/>
                <a:ea typeface="Droid Serif"/>
                <a:cs typeface="Droid Serif"/>
                <a:sym typeface="Droid Serif"/>
              </a:rPr>
              <a:t>physically </a:t>
            </a:r>
            <a:r>
              <a:rPr lang="en" sz="3200">
                <a:solidFill>
                  <a:srgbClr val="000000"/>
                </a:solidFill>
                <a:latin typeface="Droid Serif"/>
                <a:ea typeface="Droid Serif"/>
                <a:cs typeface="Droid Serif"/>
                <a:sym typeface="Droid Serif"/>
              </a:rPr>
              <a:t>among all its possibilities.</a:t>
            </a:r>
          </a:p>
        </p:txBody>
      </p:sp>
      <p:sp>
        <p:nvSpPr>
          <p:cNvPr id="367" name="Shape 367"/>
          <p:cNvSpPr txBox="1"/>
          <p:nvPr/>
        </p:nvSpPr>
        <p:spPr>
          <a:xfrm>
            <a:off x="330925" y="171075"/>
            <a:ext cx="5424900" cy="780300"/>
          </a:xfrm>
          <a:prstGeom prst="rect">
            <a:avLst/>
          </a:prstGeom>
        </p:spPr>
        <p:txBody>
          <a:bodyPr lIns="91425" tIns="91425" rIns="91425" bIns="91425" anchor="ctr" anchorCtr="0">
            <a:noAutofit/>
          </a:bodyPr>
          <a:lstStyle/>
          <a:p>
            <a:pPr lvl="0" rtl="0">
              <a:spcBef>
                <a:spcPts val="0"/>
              </a:spcBef>
              <a:buNone/>
            </a:pPr>
            <a:r>
              <a:rPr lang="en" sz="3200" b="1" i="1">
                <a:latin typeface="Droid Serif"/>
                <a:ea typeface="Droid Serif"/>
                <a:cs typeface="Droid Serif"/>
                <a:sym typeface="Droid Serif"/>
              </a:rPr>
              <a:t>Ten</a:t>
            </a:r>
            <a:r>
              <a:rPr lang="en" sz="3200">
                <a:latin typeface="Droid Serif"/>
                <a:ea typeface="Droid Serif"/>
                <a:cs typeface="Droid Serif"/>
                <a:sym typeface="Droid Serif"/>
              </a:rPr>
              <a:t> symbols is too many!</a:t>
            </a:r>
          </a:p>
        </p:txBody>
      </p:sp>
      <p:sp>
        <p:nvSpPr>
          <p:cNvPr id="368" name="Shape 368"/>
          <p:cNvSpPr txBox="1"/>
          <p:nvPr/>
        </p:nvSpPr>
        <p:spPr>
          <a:xfrm>
            <a:off x="407125" y="3479462"/>
            <a:ext cx="8315099" cy="7803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ten symbols ~ ten different voltages </a:t>
            </a:r>
          </a:p>
        </p:txBody>
      </p:sp>
      <p:sp>
        <p:nvSpPr>
          <p:cNvPr id="369" name="Shape 369"/>
          <p:cNvSpPr txBox="1"/>
          <p:nvPr/>
        </p:nvSpPr>
        <p:spPr>
          <a:xfrm rot="-170068">
            <a:off x="407181" y="4570237"/>
            <a:ext cx="8390164" cy="78036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b="1" i="1">
                <a:solidFill>
                  <a:srgbClr val="CC0000"/>
                </a:solidFill>
                <a:latin typeface="Droid Serif"/>
                <a:ea typeface="Droid Serif"/>
                <a:cs typeface="Droid Serif"/>
                <a:sym typeface="Droid Serif"/>
              </a:rPr>
              <a:t>This is too difficult to replicate billions of times</a:t>
            </a:r>
          </a:p>
        </p:txBody>
      </p:sp>
      <p:sp>
        <p:nvSpPr>
          <p:cNvPr id="370" name="Shape 370"/>
          <p:cNvSpPr/>
          <p:nvPr/>
        </p:nvSpPr>
        <p:spPr>
          <a:xfrm>
            <a:off x="878112" y="2870000"/>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1634270" y="2870000"/>
            <a:ext cx="565200" cy="624899"/>
          </a:xfrm>
          <a:prstGeom prst="rect">
            <a:avLst/>
          </a:prstGeom>
          <a:solidFill>
            <a:srgbClr val="F3F3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p:nvPr/>
        </p:nvSpPr>
        <p:spPr>
          <a:xfrm>
            <a:off x="2390429" y="2870000"/>
            <a:ext cx="565200" cy="6248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3" name="Shape 373"/>
          <p:cNvSpPr/>
          <p:nvPr/>
        </p:nvSpPr>
        <p:spPr>
          <a:xfrm>
            <a:off x="3146587" y="2870000"/>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4" name="Shape 374"/>
          <p:cNvSpPr/>
          <p:nvPr/>
        </p:nvSpPr>
        <p:spPr>
          <a:xfrm>
            <a:off x="3902745" y="2870000"/>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p:nvPr/>
        </p:nvSpPr>
        <p:spPr>
          <a:xfrm>
            <a:off x="4658904" y="2870000"/>
            <a:ext cx="565200" cy="624899"/>
          </a:xfrm>
          <a:prstGeom prst="rect">
            <a:avLst/>
          </a:prstGeom>
          <a:solidFill>
            <a:srgbClr val="B7B7B7"/>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6" name="Shape 376"/>
          <p:cNvSpPr/>
          <p:nvPr/>
        </p:nvSpPr>
        <p:spPr>
          <a:xfrm>
            <a:off x="5415062" y="2870000"/>
            <a:ext cx="565200" cy="624899"/>
          </a:xfrm>
          <a:prstGeom prst="rect">
            <a:avLst/>
          </a:prstGeom>
          <a:solidFill>
            <a:srgbClr val="99999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7" name="Shape 377"/>
          <p:cNvSpPr/>
          <p:nvPr/>
        </p:nvSpPr>
        <p:spPr>
          <a:xfrm>
            <a:off x="6171220" y="2870000"/>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6927378" y="2870000"/>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p:nvPr/>
        </p:nvSpPr>
        <p:spPr>
          <a:xfrm>
            <a:off x="7683537" y="2870000"/>
            <a:ext cx="565200" cy="624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0" name="Shape 380"/>
          <p:cNvSpPr/>
          <p:nvPr/>
        </p:nvSpPr>
        <p:spPr>
          <a:xfrm>
            <a:off x="3183312" y="5883487"/>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1" name="Shape 381"/>
          <p:cNvSpPr/>
          <p:nvPr/>
        </p:nvSpPr>
        <p:spPr>
          <a:xfrm>
            <a:off x="3863295" y="5883487"/>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2" name="Shape 382"/>
          <p:cNvSpPr/>
          <p:nvPr/>
        </p:nvSpPr>
        <p:spPr>
          <a:xfrm>
            <a:off x="2477920" y="5897598"/>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3" name="Shape 383"/>
          <p:cNvSpPr/>
          <p:nvPr/>
        </p:nvSpPr>
        <p:spPr>
          <a:xfrm>
            <a:off x="1780504" y="5883487"/>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4" name="Shape 384"/>
          <p:cNvSpPr txBox="1"/>
          <p:nvPr/>
        </p:nvSpPr>
        <p:spPr>
          <a:xfrm>
            <a:off x="4762925" y="5919500"/>
            <a:ext cx="2835300" cy="552900"/>
          </a:xfrm>
          <a:prstGeom prst="rect">
            <a:avLst/>
          </a:prstGeom>
        </p:spPr>
        <p:txBody>
          <a:bodyPr lIns="91425" tIns="91425" rIns="91425" bIns="91425" anchor="ctr" anchorCtr="0">
            <a:noAutofit/>
          </a:bodyPr>
          <a:lstStyle/>
          <a:p>
            <a:pPr lvl="0" algn="ctr" rtl="0">
              <a:spcBef>
                <a:spcPts val="0"/>
              </a:spcBef>
              <a:buNone/>
            </a:pPr>
            <a:r>
              <a:rPr lang="en" sz="1800" i="1">
                <a:latin typeface="Droid Serif"/>
                <a:ea typeface="Droid Serif"/>
                <a:cs typeface="Droid Serif"/>
                <a:sym typeface="Droid Serif"/>
              </a:rPr>
              <a:t>What digits are these?</a:t>
            </a:r>
          </a:p>
        </p:txBody>
      </p:sp>
      <p:sp>
        <p:nvSpPr>
          <p:cNvPr id="385" name="Shape 385"/>
          <p:cNvSpPr txBox="1"/>
          <p:nvPr/>
        </p:nvSpPr>
        <p:spPr>
          <a:xfrm rot="-184236">
            <a:off x="7763700" y="4994104"/>
            <a:ext cx="1187304" cy="191072"/>
          </a:xfrm>
          <a:prstGeom prst="rect">
            <a:avLst/>
          </a:prstGeom>
        </p:spPr>
        <p:txBody>
          <a:bodyPr lIns="91425" tIns="91425" rIns="91425" bIns="91425" anchor="ctr" anchorCtr="0">
            <a:noAutofit/>
          </a:bodyPr>
          <a:lstStyle/>
          <a:p>
            <a:pPr lvl="0" algn="ctr" rtl="0">
              <a:spcBef>
                <a:spcPts val="0"/>
              </a:spcBef>
              <a:buNone/>
            </a:pPr>
            <a:r>
              <a:rPr lang="en" sz="900" i="1">
                <a:solidFill>
                  <a:srgbClr val="980000"/>
                </a:solidFill>
                <a:latin typeface="Droid Serif"/>
                <a:ea typeface="Droid Serif"/>
                <a:cs typeface="Droid Serif"/>
                <a:sym typeface="Droid Serif"/>
              </a:rPr>
              <a:t>engineering!</a:t>
            </a:r>
          </a:p>
        </p:txBody>
      </p:sp>
      <p:sp>
        <p:nvSpPr>
          <p:cNvPr id="386" name="Shape 386"/>
          <p:cNvSpPr txBox="1"/>
          <p:nvPr/>
        </p:nvSpPr>
        <p:spPr>
          <a:xfrm>
            <a:off x="950424"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0</a:t>
            </a:r>
          </a:p>
        </p:txBody>
      </p:sp>
      <p:sp>
        <p:nvSpPr>
          <p:cNvPr id="387" name="Shape 387"/>
          <p:cNvSpPr txBox="1"/>
          <p:nvPr/>
        </p:nvSpPr>
        <p:spPr>
          <a:xfrm>
            <a:off x="17065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1</a:t>
            </a:r>
          </a:p>
        </p:txBody>
      </p:sp>
      <p:sp>
        <p:nvSpPr>
          <p:cNvPr id="388" name="Shape 388"/>
          <p:cNvSpPr txBox="1"/>
          <p:nvPr/>
        </p:nvSpPr>
        <p:spPr>
          <a:xfrm>
            <a:off x="24627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2</a:t>
            </a:r>
          </a:p>
        </p:txBody>
      </p:sp>
      <p:sp>
        <p:nvSpPr>
          <p:cNvPr id="389" name="Shape 389"/>
          <p:cNvSpPr txBox="1"/>
          <p:nvPr/>
        </p:nvSpPr>
        <p:spPr>
          <a:xfrm>
            <a:off x="3218900"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3</a:t>
            </a:r>
          </a:p>
        </p:txBody>
      </p:sp>
      <p:sp>
        <p:nvSpPr>
          <p:cNvPr id="390" name="Shape 390"/>
          <p:cNvSpPr txBox="1"/>
          <p:nvPr/>
        </p:nvSpPr>
        <p:spPr>
          <a:xfrm>
            <a:off x="3975050"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4</a:t>
            </a:r>
          </a:p>
        </p:txBody>
      </p:sp>
      <p:sp>
        <p:nvSpPr>
          <p:cNvPr id="391" name="Shape 391"/>
          <p:cNvSpPr txBox="1"/>
          <p:nvPr/>
        </p:nvSpPr>
        <p:spPr>
          <a:xfrm>
            <a:off x="4731212"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5</a:t>
            </a:r>
          </a:p>
        </p:txBody>
      </p:sp>
      <p:sp>
        <p:nvSpPr>
          <p:cNvPr id="392" name="Shape 392"/>
          <p:cNvSpPr txBox="1"/>
          <p:nvPr/>
        </p:nvSpPr>
        <p:spPr>
          <a:xfrm>
            <a:off x="54873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6</a:t>
            </a:r>
          </a:p>
        </p:txBody>
      </p:sp>
      <p:sp>
        <p:nvSpPr>
          <p:cNvPr id="393" name="Shape 393"/>
          <p:cNvSpPr txBox="1"/>
          <p:nvPr/>
        </p:nvSpPr>
        <p:spPr>
          <a:xfrm>
            <a:off x="6243525"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7</a:t>
            </a:r>
          </a:p>
        </p:txBody>
      </p:sp>
      <p:sp>
        <p:nvSpPr>
          <p:cNvPr id="394" name="Shape 394"/>
          <p:cNvSpPr txBox="1"/>
          <p:nvPr/>
        </p:nvSpPr>
        <p:spPr>
          <a:xfrm>
            <a:off x="6999687"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8</a:t>
            </a:r>
          </a:p>
        </p:txBody>
      </p:sp>
      <p:sp>
        <p:nvSpPr>
          <p:cNvPr id="395" name="Shape 395"/>
          <p:cNvSpPr txBox="1"/>
          <p:nvPr/>
        </p:nvSpPr>
        <p:spPr>
          <a:xfrm>
            <a:off x="77558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9</a:t>
            </a:r>
          </a:p>
        </p:txBody>
      </p:sp>
      <p:sp>
        <p:nvSpPr>
          <p:cNvPr id="396" name="Shape 396"/>
          <p:cNvSpPr txBox="1"/>
          <p:nvPr/>
        </p:nvSpPr>
        <p:spPr>
          <a:xfrm rot="-1127615">
            <a:off x="7558072" y="5856820"/>
            <a:ext cx="1318600" cy="62490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b="1" i="1">
                <a:solidFill>
                  <a:srgbClr val="85200C"/>
                </a:solidFill>
                <a:latin typeface="Droid Serif"/>
                <a:ea typeface="Droid Serif"/>
                <a:cs typeface="Droid Serif"/>
                <a:sym typeface="Droid Serif"/>
              </a:rPr>
              <a:t>Ouch!</a:t>
            </a:r>
          </a:p>
        </p:txBody>
      </p:sp>
      <p:sp>
        <p:nvSpPr>
          <p:cNvPr id="33" name="Shape 380"/>
          <p:cNvSpPr/>
          <p:nvPr/>
        </p:nvSpPr>
        <p:spPr>
          <a:xfrm>
            <a:off x="3188955" y="5877841"/>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 name="Shape 381"/>
          <p:cNvSpPr/>
          <p:nvPr/>
        </p:nvSpPr>
        <p:spPr>
          <a:xfrm>
            <a:off x="3868938" y="5877841"/>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 name="Shape 382"/>
          <p:cNvSpPr/>
          <p:nvPr/>
        </p:nvSpPr>
        <p:spPr>
          <a:xfrm>
            <a:off x="2483563" y="5891952"/>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 name="Shape 383"/>
          <p:cNvSpPr/>
          <p:nvPr/>
        </p:nvSpPr>
        <p:spPr>
          <a:xfrm>
            <a:off x="1786147" y="5877841"/>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rot="-1127615">
            <a:off x="7663722" y="5959695"/>
            <a:ext cx="1318600" cy="624909"/>
          </a:xfrm>
          <a:prstGeom prst="rect">
            <a:avLst/>
          </a:prstGeom>
          <a:solidFill>
            <a:srgbClr val="D9EAD3"/>
          </a:solidFill>
        </p:spPr>
        <p:txBody>
          <a:bodyPr lIns="91425" tIns="91425" rIns="91425" bIns="91425" anchor="ctr" anchorCtr="0">
            <a:noAutofit/>
          </a:bodyPr>
          <a:lstStyle/>
          <a:p>
            <a:pPr lvl="0" algn="ctr" rtl="0">
              <a:spcBef>
                <a:spcPts val="0"/>
              </a:spcBef>
              <a:buNone/>
            </a:pPr>
            <a:r>
              <a:rPr lang="en" sz="2400" b="1" i="1">
                <a:solidFill>
                  <a:srgbClr val="38761D"/>
                </a:solidFill>
                <a:latin typeface="Droid Serif"/>
                <a:ea typeface="Droid Serif"/>
                <a:cs typeface="Droid Serif"/>
                <a:sym typeface="Droid Serif"/>
              </a:rPr>
              <a:t>Easy!</a:t>
            </a:r>
          </a:p>
        </p:txBody>
      </p:sp>
      <p:sp>
        <p:nvSpPr>
          <p:cNvPr id="402" name="Shape 402"/>
          <p:cNvSpPr txBox="1"/>
          <p:nvPr/>
        </p:nvSpPr>
        <p:spPr>
          <a:xfrm>
            <a:off x="330925" y="171075"/>
            <a:ext cx="5424900" cy="780300"/>
          </a:xfrm>
          <a:prstGeom prst="rect">
            <a:avLst/>
          </a:prstGeom>
        </p:spPr>
        <p:txBody>
          <a:bodyPr lIns="91425" tIns="91425" rIns="91425" bIns="91425" anchor="ctr" anchorCtr="0">
            <a:noAutofit/>
          </a:bodyPr>
          <a:lstStyle/>
          <a:p>
            <a:pPr lvl="0" rtl="0">
              <a:spcBef>
                <a:spcPts val="0"/>
              </a:spcBef>
              <a:buNone/>
            </a:pPr>
            <a:r>
              <a:rPr lang="en" sz="3200" b="1" i="1" dirty="0">
                <a:solidFill>
                  <a:srgbClr val="A61C00"/>
                </a:solidFill>
                <a:latin typeface="Droid Serif"/>
                <a:ea typeface="Droid Serif"/>
                <a:cs typeface="Droid Serif"/>
                <a:sym typeface="Droid Serif"/>
              </a:rPr>
              <a:t>Two</a:t>
            </a:r>
            <a:r>
              <a:rPr lang="en" sz="3200" dirty="0">
                <a:latin typeface="Droid Serif"/>
                <a:ea typeface="Droid Serif"/>
                <a:cs typeface="Droid Serif"/>
                <a:sym typeface="Droid Serif"/>
              </a:rPr>
              <a:t> symbols is </a:t>
            </a:r>
            <a:r>
              <a:rPr lang="en" sz="3200" dirty="0" smtClean="0">
                <a:latin typeface="Droid Serif"/>
                <a:ea typeface="Droid Serif"/>
                <a:cs typeface="Droid Serif"/>
                <a:sym typeface="Droid Serif"/>
              </a:rPr>
              <a:t>easier!</a:t>
            </a:r>
            <a:endParaRPr lang="en" sz="3200" dirty="0">
              <a:latin typeface="Droid Serif"/>
              <a:ea typeface="Droid Serif"/>
              <a:cs typeface="Droid Serif"/>
              <a:sym typeface="Droid Serif"/>
            </a:endParaRPr>
          </a:p>
        </p:txBody>
      </p:sp>
      <p:sp>
        <p:nvSpPr>
          <p:cNvPr id="403" name="Shape 403"/>
          <p:cNvSpPr/>
          <p:nvPr/>
        </p:nvSpPr>
        <p:spPr>
          <a:xfrm>
            <a:off x="878112" y="2870000"/>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4" name="Shape 404"/>
          <p:cNvSpPr/>
          <p:nvPr/>
        </p:nvSpPr>
        <p:spPr>
          <a:xfrm>
            <a:off x="1634270" y="2870000"/>
            <a:ext cx="565200" cy="624899"/>
          </a:xfrm>
          <a:prstGeom prst="rect">
            <a:avLst/>
          </a:prstGeom>
          <a:solidFill>
            <a:srgbClr val="F3F3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5" name="Shape 405"/>
          <p:cNvSpPr/>
          <p:nvPr/>
        </p:nvSpPr>
        <p:spPr>
          <a:xfrm>
            <a:off x="2390429" y="2870000"/>
            <a:ext cx="565200" cy="6248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6" name="Shape 406"/>
          <p:cNvSpPr/>
          <p:nvPr/>
        </p:nvSpPr>
        <p:spPr>
          <a:xfrm>
            <a:off x="3146587" y="2870000"/>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p:nvPr/>
        </p:nvSpPr>
        <p:spPr>
          <a:xfrm>
            <a:off x="3902745" y="2870000"/>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8" name="Shape 408"/>
          <p:cNvSpPr/>
          <p:nvPr/>
        </p:nvSpPr>
        <p:spPr>
          <a:xfrm>
            <a:off x="4658904" y="2870000"/>
            <a:ext cx="565200" cy="624899"/>
          </a:xfrm>
          <a:prstGeom prst="rect">
            <a:avLst/>
          </a:prstGeom>
          <a:solidFill>
            <a:srgbClr val="B7B7B7"/>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9" name="Shape 409"/>
          <p:cNvSpPr/>
          <p:nvPr/>
        </p:nvSpPr>
        <p:spPr>
          <a:xfrm>
            <a:off x="5415062" y="2870000"/>
            <a:ext cx="565200" cy="624899"/>
          </a:xfrm>
          <a:prstGeom prst="rect">
            <a:avLst/>
          </a:prstGeom>
          <a:solidFill>
            <a:srgbClr val="99999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6171220" y="2870000"/>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6927378" y="2870000"/>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7683537" y="2870000"/>
            <a:ext cx="565200" cy="624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p:nvPr/>
        </p:nvSpPr>
        <p:spPr>
          <a:xfrm>
            <a:off x="3183312" y="5959687"/>
            <a:ext cx="565200" cy="624899"/>
          </a:xfrm>
          <a:prstGeom prst="rect">
            <a:avLst/>
          </a:prstGeom>
          <a:solidFill>
            <a:srgbClr val="000000"/>
          </a:solidFill>
          <a:ln>
            <a:noFill/>
          </a:ln>
        </p:spPr>
        <p:txBody>
          <a:bodyPr lIns="91425" tIns="91425" rIns="91425" bIns="91425" anchor="ctr" anchorCtr="0">
            <a:noAutofit/>
          </a:bodyPr>
          <a:lstStyle/>
          <a:p>
            <a:pPr>
              <a:spcBef>
                <a:spcPts val="0"/>
              </a:spcBef>
              <a:buNone/>
            </a:pPr>
            <a:endParaRPr/>
          </a:p>
        </p:txBody>
      </p:sp>
      <p:sp>
        <p:nvSpPr>
          <p:cNvPr id="414" name="Shape 414"/>
          <p:cNvSpPr/>
          <p:nvPr/>
        </p:nvSpPr>
        <p:spPr>
          <a:xfrm>
            <a:off x="3863295" y="5959687"/>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5" name="Shape 415"/>
          <p:cNvSpPr/>
          <p:nvPr/>
        </p:nvSpPr>
        <p:spPr>
          <a:xfrm>
            <a:off x="2477920" y="5959687"/>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6" name="Shape 416"/>
          <p:cNvSpPr/>
          <p:nvPr/>
        </p:nvSpPr>
        <p:spPr>
          <a:xfrm>
            <a:off x="1780504" y="5959687"/>
            <a:ext cx="565200" cy="624899"/>
          </a:xfrm>
          <a:prstGeom prst="rect">
            <a:avLst/>
          </a:prstGeom>
          <a:solidFill>
            <a:srgbClr val="000000"/>
          </a:solidFill>
          <a:ln>
            <a:noFill/>
          </a:ln>
        </p:spPr>
        <p:txBody>
          <a:bodyPr lIns="91425" tIns="91425" rIns="91425" bIns="91425" anchor="ctr" anchorCtr="0">
            <a:noAutofit/>
          </a:bodyPr>
          <a:lstStyle/>
          <a:p>
            <a:pPr>
              <a:spcBef>
                <a:spcPts val="0"/>
              </a:spcBef>
              <a:buNone/>
            </a:pPr>
            <a:endParaRPr/>
          </a:p>
        </p:txBody>
      </p:sp>
      <p:sp>
        <p:nvSpPr>
          <p:cNvPr id="417" name="Shape 417"/>
          <p:cNvSpPr txBox="1"/>
          <p:nvPr/>
        </p:nvSpPr>
        <p:spPr>
          <a:xfrm>
            <a:off x="4762925" y="5995700"/>
            <a:ext cx="2835300" cy="552900"/>
          </a:xfrm>
          <a:prstGeom prst="rect">
            <a:avLst/>
          </a:prstGeom>
        </p:spPr>
        <p:txBody>
          <a:bodyPr lIns="91425" tIns="91425" rIns="91425" bIns="91425" anchor="ctr" anchorCtr="0">
            <a:noAutofit/>
          </a:bodyPr>
          <a:lstStyle/>
          <a:p>
            <a:pPr lvl="0" algn="ctr" rtl="0">
              <a:spcBef>
                <a:spcPts val="0"/>
              </a:spcBef>
              <a:buNone/>
            </a:pPr>
            <a:r>
              <a:rPr lang="en" sz="1800" i="1">
                <a:latin typeface="Droid Serif"/>
                <a:ea typeface="Droid Serif"/>
                <a:cs typeface="Droid Serif"/>
                <a:sym typeface="Droid Serif"/>
              </a:rPr>
              <a:t>What digits are these?</a:t>
            </a:r>
          </a:p>
        </p:txBody>
      </p:sp>
      <p:sp>
        <p:nvSpPr>
          <p:cNvPr id="418" name="Shape 418"/>
          <p:cNvSpPr txBox="1"/>
          <p:nvPr/>
        </p:nvSpPr>
        <p:spPr>
          <a:xfrm>
            <a:off x="405875" y="4930137"/>
            <a:ext cx="8315099" cy="780300"/>
          </a:xfrm>
          <a:prstGeom prst="rect">
            <a:avLst/>
          </a:prstGeom>
        </p:spPr>
        <p:txBody>
          <a:bodyPr lIns="91425" tIns="91425" rIns="91425" bIns="91425" anchor="ctr" anchorCtr="0">
            <a:noAutofit/>
          </a:bodyPr>
          <a:lstStyle/>
          <a:p>
            <a:pPr lvl="0" algn="ctr" rtl="0">
              <a:spcBef>
                <a:spcPts val="0"/>
              </a:spcBef>
              <a:buNone/>
            </a:pPr>
            <a:r>
              <a:rPr lang="en" sz="2400" b="1">
                <a:latin typeface="Droid Serif"/>
                <a:ea typeface="Droid Serif"/>
                <a:cs typeface="Droid Serif"/>
                <a:sym typeface="Droid Serif"/>
              </a:rPr>
              <a:t>two symbols ~ two different voltages </a:t>
            </a:r>
          </a:p>
        </p:txBody>
      </p:sp>
      <p:sp>
        <p:nvSpPr>
          <p:cNvPr id="419" name="Shape 419"/>
          <p:cNvSpPr txBox="1"/>
          <p:nvPr/>
        </p:nvSpPr>
        <p:spPr>
          <a:xfrm>
            <a:off x="407125" y="3479462"/>
            <a:ext cx="8315099" cy="780300"/>
          </a:xfrm>
          <a:prstGeom prst="rect">
            <a:avLst/>
          </a:prstGeom>
        </p:spPr>
        <p:txBody>
          <a:bodyPr lIns="91425" tIns="91425" rIns="91425" bIns="91425" anchor="ctr" anchorCtr="0">
            <a:noAutofit/>
          </a:bodyPr>
          <a:lstStyle/>
          <a:p>
            <a:pPr lvl="0" algn="ctr" rtl="0">
              <a:spcBef>
                <a:spcPts val="0"/>
              </a:spcBef>
              <a:buNone/>
            </a:pPr>
            <a:r>
              <a:rPr lang="en" sz="2400">
                <a:solidFill>
                  <a:srgbClr val="B7B7B7"/>
                </a:solidFill>
                <a:latin typeface="Droid Serif"/>
                <a:ea typeface="Droid Serif"/>
                <a:cs typeface="Droid Serif"/>
                <a:sym typeface="Droid Serif"/>
              </a:rPr>
              <a:t>ten symbols ~ ten different voltages </a:t>
            </a:r>
          </a:p>
        </p:txBody>
      </p:sp>
      <p:sp>
        <p:nvSpPr>
          <p:cNvPr id="420" name="Shape 420"/>
          <p:cNvSpPr/>
          <p:nvPr/>
        </p:nvSpPr>
        <p:spPr>
          <a:xfrm>
            <a:off x="2041225" y="4434925"/>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1" name="Shape 421"/>
          <p:cNvSpPr/>
          <p:nvPr/>
        </p:nvSpPr>
        <p:spPr>
          <a:xfrm>
            <a:off x="2842100" y="4434925"/>
            <a:ext cx="565200" cy="624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2" name="Shape 422"/>
          <p:cNvSpPr txBox="1">
            <a:spLocks noGrp="1"/>
          </p:cNvSpPr>
          <p:nvPr>
            <p:ph type="body" idx="1"/>
          </p:nvPr>
        </p:nvSpPr>
        <p:spPr>
          <a:xfrm>
            <a:off x="764350" y="1220750"/>
            <a:ext cx="7560600" cy="1173299"/>
          </a:xfrm>
          <a:prstGeom prst="rect">
            <a:avLst/>
          </a:prstGeom>
          <a:solidFill>
            <a:srgbClr val="C9DAF8"/>
          </a:solidFill>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A computer has to differentiate </a:t>
            </a:r>
            <a:r>
              <a:rPr lang="en" sz="3200" i="1">
                <a:solidFill>
                  <a:srgbClr val="0000FF"/>
                </a:solidFill>
                <a:latin typeface="Droid Serif"/>
                <a:ea typeface="Droid Serif"/>
                <a:cs typeface="Droid Serif"/>
                <a:sym typeface="Droid Serif"/>
              </a:rPr>
              <a:t>physically </a:t>
            </a:r>
            <a:r>
              <a:rPr lang="en" sz="3200">
                <a:solidFill>
                  <a:srgbClr val="000000"/>
                </a:solidFill>
                <a:latin typeface="Droid Serif"/>
                <a:ea typeface="Droid Serif"/>
                <a:cs typeface="Droid Serif"/>
                <a:sym typeface="Droid Serif"/>
              </a:rPr>
              <a:t>among all its possibilities.</a:t>
            </a:r>
          </a:p>
        </p:txBody>
      </p:sp>
      <p:sp>
        <p:nvSpPr>
          <p:cNvPr id="423" name="Shape 423"/>
          <p:cNvSpPr txBox="1"/>
          <p:nvPr/>
        </p:nvSpPr>
        <p:spPr>
          <a:xfrm>
            <a:off x="950424"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0</a:t>
            </a:r>
          </a:p>
        </p:txBody>
      </p:sp>
      <p:sp>
        <p:nvSpPr>
          <p:cNvPr id="424" name="Shape 424"/>
          <p:cNvSpPr txBox="1"/>
          <p:nvPr/>
        </p:nvSpPr>
        <p:spPr>
          <a:xfrm>
            <a:off x="17065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1</a:t>
            </a:r>
          </a:p>
        </p:txBody>
      </p:sp>
      <p:sp>
        <p:nvSpPr>
          <p:cNvPr id="425" name="Shape 425"/>
          <p:cNvSpPr txBox="1"/>
          <p:nvPr/>
        </p:nvSpPr>
        <p:spPr>
          <a:xfrm>
            <a:off x="24627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2</a:t>
            </a:r>
          </a:p>
        </p:txBody>
      </p:sp>
      <p:sp>
        <p:nvSpPr>
          <p:cNvPr id="426" name="Shape 426"/>
          <p:cNvSpPr txBox="1"/>
          <p:nvPr/>
        </p:nvSpPr>
        <p:spPr>
          <a:xfrm>
            <a:off x="3218900"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3</a:t>
            </a:r>
          </a:p>
        </p:txBody>
      </p:sp>
      <p:sp>
        <p:nvSpPr>
          <p:cNvPr id="427" name="Shape 427"/>
          <p:cNvSpPr txBox="1"/>
          <p:nvPr/>
        </p:nvSpPr>
        <p:spPr>
          <a:xfrm>
            <a:off x="3975050"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4</a:t>
            </a:r>
          </a:p>
        </p:txBody>
      </p:sp>
      <p:sp>
        <p:nvSpPr>
          <p:cNvPr id="428" name="Shape 428"/>
          <p:cNvSpPr txBox="1"/>
          <p:nvPr/>
        </p:nvSpPr>
        <p:spPr>
          <a:xfrm>
            <a:off x="4731212"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5</a:t>
            </a:r>
          </a:p>
        </p:txBody>
      </p:sp>
      <p:sp>
        <p:nvSpPr>
          <p:cNvPr id="429" name="Shape 429"/>
          <p:cNvSpPr txBox="1"/>
          <p:nvPr/>
        </p:nvSpPr>
        <p:spPr>
          <a:xfrm>
            <a:off x="54873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6</a:t>
            </a:r>
          </a:p>
        </p:txBody>
      </p:sp>
      <p:sp>
        <p:nvSpPr>
          <p:cNvPr id="430" name="Shape 430"/>
          <p:cNvSpPr txBox="1"/>
          <p:nvPr/>
        </p:nvSpPr>
        <p:spPr>
          <a:xfrm>
            <a:off x="6243525"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7</a:t>
            </a:r>
          </a:p>
        </p:txBody>
      </p:sp>
      <p:sp>
        <p:nvSpPr>
          <p:cNvPr id="431" name="Shape 431"/>
          <p:cNvSpPr txBox="1"/>
          <p:nvPr/>
        </p:nvSpPr>
        <p:spPr>
          <a:xfrm>
            <a:off x="6999687"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8</a:t>
            </a:r>
          </a:p>
        </p:txBody>
      </p:sp>
      <p:sp>
        <p:nvSpPr>
          <p:cNvPr id="432" name="Shape 432"/>
          <p:cNvSpPr txBox="1"/>
          <p:nvPr/>
        </p:nvSpPr>
        <p:spPr>
          <a:xfrm>
            <a:off x="77558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9</a:t>
            </a:r>
          </a:p>
        </p:txBody>
      </p:sp>
      <p:sp>
        <p:nvSpPr>
          <p:cNvPr id="433" name="Shape 433"/>
          <p:cNvSpPr txBox="1"/>
          <p:nvPr/>
        </p:nvSpPr>
        <p:spPr>
          <a:xfrm>
            <a:off x="2109725" y="42438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0</a:t>
            </a:r>
          </a:p>
        </p:txBody>
      </p:sp>
      <p:sp>
        <p:nvSpPr>
          <p:cNvPr id="434" name="Shape 434"/>
          <p:cNvSpPr txBox="1"/>
          <p:nvPr/>
        </p:nvSpPr>
        <p:spPr>
          <a:xfrm>
            <a:off x="2914400" y="42438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1</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294750" y="415037"/>
            <a:ext cx="8229600" cy="1143000"/>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How high can you count</a:t>
            </a:r>
          </a:p>
          <a:p>
            <a:pPr lvl="0" rtl="0">
              <a:spcBef>
                <a:spcPts val="0"/>
              </a:spcBef>
              <a:buNone/>
            </a:pPr>
            <a:r>
              <a:rPr lang="en" b="0">
                <a:latin typeface="Droid Serif"/>
                <a:ea typeface="Droid Serif"/>
                <a:cs typeface="Droid Serif"/>
                <a:sym typeface="Droid Serif"/>
              </a:rPr>
              <a:t>in binary</a:t>
            </a:r>
            <a:r>
              <a:rPr lang="en">
                <a:latin typeface="Droid Serif"/>
                <a:ea typeface="Droid Serif"/>
                <a:cs typeface="Droid Serif"/>
                <a:sym typeface="Droid Serif"/>
              </a:rPr>
              <a:t> </a:t>
            </a:r>
            <a:r>
              <a:rPr lang="en" i="1">
                <a:latin typeface="Droid Serif"/>
                <a:ea typeface="Droid Serif"/>
                <a:cs typeface="Droid Serif"/>
                <a:sym typeface="Droid Serif"/>
              </a:rPr>
              <a:t>on your fingers</a:t>
            </a:r>
            <a:r>
              <a:rPr lang="en" b="0" i="1">
                <a:latin typeface="Droid Serif"/>
                <a:ea typeface="Droid Serif"/>
                <a:cs typeface="Droid Serif"/>
                <a:sym typeface="Droid Serif"/>
              </a:rPr>
              <a:t>?</a:t>
            </a:r>
          </a:p>
        </p:txBody>
      </p:sp>
      <p:sp>
        <p:nvSpPr>
          <p:cNvPr id="536" name="Shape 536"/>
          <p:cNvSpPr txBox="1">
            <a:spLocks noGrp="1"/>
          </p:cNvSpPr>
          <p:nvPr>
            <p:ph type="title" idx="2"/>
          </p:nvPr>
        </p:nvSpPr>
        <p:spPr>
          <a:xfrm>
            <a:off x="650250" y="5217975"/>
            <a:ext cx="7843500" cy="1494599"/>
          </a:xfrm>
          <a:prstGeom prst="rect">
            <a:avLst/>
          </a:prstGeom>
        </p:spPr>
        <p:txBody>
          <a:bodyPr lIns="91425" tIns="91425" rIns="91425" bIns="91425" anchor="ctr" anchorCtr="0">
            <a:noAutofit/>
          </a:bodyPr>
          <a:lstStyle/>
          <a:p>
            <a:pPr lvl="0" rtl="0">
              <a:spcBef>
                <a:spcPts val="0"/>
              </a:spcBef>
              <a:buNone/>
            </a:pPr>
            <a:r>
              <a:rPr lang="en" sz="2400" b="0" dirty="0">
                <a:latin typeface="Droid Serif"/>
                <a:ea typeface="Droid Serif"/>
                <a:cs typeface="Droid Serif"/>
                <a:sym typeface="Droid Serif"/>
              </a:rPr>
              <a:t>It's a lot higher than 10!</a:t>
            </a:r>
          </a:p>
          <a:p>
            <a:pPr lvl="0" rtl="0">
              <a:spcBef>
                <a:spcPts val="0"/>
              </a:spcBef>
              <a:buNone/>
            </a:pPr>
            <a:endParaRPr sz="2400" b="0" dirty="0">
              <a:latin typeface="Droid Serif"/>
              <a:ea typeface="Droid Serif"/>
              <a:cs typeface="Droid Serif"/>
              <a:sym typeface="Droid Serif"/>
            </a:endParaRPr>
          </a:p>
          <a:p>
            <a:pPr lvl="0" rtl="0">
              <a:spcBef>
                <a:spcPts val="0"/>
              </a:spcBef>
              <a:buNone/>
            </a:pPr>
            <a:r>
              <a:rPr lang="en" sz="2400" b="0" dirty="0">
                <a:latin typeface="Droid Serif"/>
                <a:ea typeface="Droid Serif"/>
                <a:cs typeface="Droid Serif"/>
                <a:sym typeface="Droid Serif"/>
              </a:rPr>
              <a:t>Some experts on YouTube... (</a:t>
            </a:r>
            <a:r>
              <a:rPr lang="en" sz="1100" b="0" u="sng" dirty="0">
                <a:solidFill>
                  <a:schemeClr val="hlink"/>
                </a:solidFill>
                <a:hlinkClick r:id="rId3"/>
              </a:rPr>
              <a:t>http://www.youtube.com/watch?v=XKpWSKjdv4U</a:t>
            </a:r>
            <a:r>
              <a:rPr lang="en" sz="2400" b="0" dirty="0">
                <a:latin typeface="Droid Serif"/>
                <a:ea typeface="Droid Serif"/>
                <a:cs typeface="Droid Serif"/>
                <a:sym typeface="Droid Serif"/>
              </a:rPr>
              <a:t>)      </a:t>
            </a:r>
          </a:p>
        </p:txBody>
      </p:sp>
      <p:pic>
        <p:nvPicPr>
          <p:cNvPr id="537" name="Shape 537"/>
          <p:cNvPicPr preferRelativeResize="0"/>
          <p:nvPr/>
        </p:nvPicPr>
        <p:blipFill>
          <a:blip r:embed="rId4"/>
          <a:stretch>
            <a:fillRect/>
          </a:stretch>
        </p:blipFill>
        <p:spPr>
          <a:xfrm>
            <a:off x="7324712" y="76200"/>
            <a:ext cx="1743075" cy="1162050"/>
          </a:xfrm>
          <a:prstGeom prst="rect">
            <a:avLst/>
          </a:prstGeom>
          <a:noFill/>
          <a:ln>
            <a:noFill/>
          </a:ln>
        </p:spPr>
      </p:pic>
      <p:pic>
        <p:nvPicPr>
          <p:cNvPr id="538" name="Shape 538"/>
          <p:cNvPicPr preferRelativeResize="0"/>
          <p:nvPr/>
        </p:nvPicPr>
        <p:blipFill>
          <a:blip r:embed="rId5"/>
          <a:stretch>
            <a:fillRect/>
          </a:stretch>
        </p:blipFill>
        <p:spPr>
          <a:xfrm>
            <a:off x="2124234" y="1721500"/>
            <a:ext cx="4895524" cy="3333025"/>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ctrTitle"/>
          </p:nvPr>
        </p:nvSpPr>
        <p:spPr>
          <a:xfrm>
            <a:off x="290850" y="415225"/>
            <a:ext cx="7773000" cy="1033199"/>
          </a:xfrm>
          <a:prstGeom prst="rect">
            <a:avLst/>
          </a:prstGeom>
        </p:spPr>
        <p:txBody>
          <a:bodyPr lIns="91425" tIns="91425" rIns="91425" bIns="91425" anchor="t" anchorCtr="0">
            <a:noAutofit/>
          </a:bodyPr>
          <a:lstStyle/>
          <a:p>
            <a:pPr lvl="0" algn="l" rtl="0">
              <a:spcBef>
                <a:spcPts val="0"/>
              </a:spcBef>
              <a:buNone/>
            </a:pPr>
            <a:r>
              <a:rPr lang="en" b="0">
                <a:latin typeface="Droid Serif"/>
                <a:ea typeface="Droid Serif"/>
                <a:cs typeface="Droid Serif"/>
                <a:sym typeface="Droid Serif"/>
              </a:rPr>
              <a:t>Other binary practice...</a:t>
            </a:r>
          </a:p>
        </p:txBody>
      </p:sp>
      <p:pic>
        <p:nvPicPr>
          <p:cNvPr id="549" name="Shape 549"/>
          <p:cNvPicPr preferRelativeResize="0"/>
          <p:nvPr/>
        </p:nvPicPr>
        <p:blipFill>
          <a:blip r:embed="rId3"/>
          <a:stretch>
            <a:fillRect/>
          </a:stretch>
        </p:blipFill>
        <p:spPr>
          <a:xfrm>
            <a:off x="290850" y="2009124"/>
            <a:ext cx="3734675" cy="3145249"/>
          </a:xfrm>
          <a:prstGeom prst="rect">
            <a:avLst/>
          </a:prstGeom>
          <a:noFill/>
          <a:ln>
            <a:noFill/>
          </a:ln>
        </p:spPr>
      </p:pic>
      <p:pic>
        <p:nvPicPr>
          <p:cNvPr id="550" name="Shape 550"/>
          <p:cNvPicPr preferRelativeResize="0"/>
          <p:nvPr/>
        </p:nvPicPr>
        <p:blipFill>
          <a:blip r:embed="rId4"/>
          <a:stretch>
            <a:fillRect/>
          </a:stretch>
        </p:blipFill>
        <p:spPr>
          <a:xfrm>
            <a:off x="4655225" y="2363996"/>
            <a:ext cx="3975725" cy="2618499"/>
          </a:xfrm>
          <a:prstGeom prst="rect">
            <a:avLst/>
          </a:prstGeom>
          <a:noFill/>
          <a:ln>
            <a:noFill/>
          </a:ln>
        </p:spPr>
      </p:pic>
      <p:sp>
        <p:nvSpPr>
          <p:cNvPr id="551" name="Shape 551"/>
          <p:cNvSpPr txBox="1">
            <a:spLocks noGrp="1"/>
          </p:cNvSpPr>
          <p:nvPr>
            <p:ph type="title" idx="2"/>
          </p:nvPr>
        </p:nvSpPr>
        <p:spPr>
          <a:xfrm>
            <a:off x="213883" y="5230575"/>
            <a:ext cx="3888600" cy="691799"/>
          </a:xfrm>
          <a:prstGeom prst="rect">
            <a:avLst/>
          </a:prstGeom>
        </p:spPr>
        <p:txBody>
          <a:bodyPr lIns="91425" tIns="91425" rIns="91425" bIns="91425" anchor="t" anchorCtr="0">
            <a:noAutofit/>
          </a:bodyPr>
          <a:lstStyle/>
          <a:p>
            <a:pPr lvl="0" algn="ctr" rtl="0">
              <a:spcBef>
                <a:spcPts val="0"/>
              </a:spcBef>
              <a:buNone/>
            </a:pPr>
            <a:r>
              <a:rPr lang="en" sz="2400" b="0">
                <a:solidFill>
                  <a:srgbClr val="000000"/>
                </a:solidFill>
                <a:latin typeface="Droid Serif"/>
                <a:ea typeface="Droid Serif"/>
                <a:cs typeface="Droid Serif"/>
                <a:sym typeface="Droid Serif"/>
                <a:hlinkClick r:id="rId5"/>
              </a:rPr>
              <a:t>Cisco binary game</a:t>
            </a:r>
          </a:p>
        </p:txBody>
      </p:sp>
      <p:sp>
        <p:nvSpPr>
          <p:cNvPr id="552" name="Shape 552"/>
          <p:cNvSpPr txBox="1">
            <a:spLocks noGrp="1"/>
          </p:cNvSpPr>
          <p:nvPr>
            <p:ph type="title" idx="3"/>
          </p:nvPr>
        </p:nvSpPr>
        <p:spPr>
          <a:xfrm>
            <a:off x="4655233" y="5230575"/>
            <a:ext cx="3888600" cy="691799"/>
          </a:xfrm>
          <a:prstGeom prst="rect">
            <a:avLst/>
          </a:prstGeom>
        </p:spPr>
        <p:txBody>
          <a:bodyPr lIns="91425" tIns="91425" rIns="91425" bIns="91425" anchor="t" anchorCtr="0">
            <a:noAutofit/>
          </a:bodyPr>
          <a:lstStyle/>
          <a:p>
            <a:pPr lvl="0" algn="ctr" rtl="0">
              <a:spcBef>
                <a:spcPts val="0"/>
              </a:spcBef>
              <a:buNone/>
            </a:pPr>
            <a:r>
              <a:rPr lang="en" sz="2400" b="0">
                <a:latin typeface="Droid Serif"/>
                <a:ea typeface="Droid Serif"/>
                <a:cs typeface="Droid Serif"/>
                <a:sym typeface="Droid Serif"/>
              </a:rPr>
              <a:t>a </a:t>
            </a:r>
            <a:r>
              <a:rPr lang="en" sz="2400" b="0">
                <a:solidFill>
                  <a:srgbClr val="000000"/>
                </a:solidFill>
                <a:latin typeface="Droid Serif"/>
                <a:ea typeface="Droid Serif"/>
                <a:cs typeface="Droid Serif"/>
                <a:sym typeface="Droid Serif"/>
                <a:hlinkClick r:id="rId6"/>
              </a:rPr>
              <a:t>Scratch binary game</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 sz="4266">
                <a:latin typeface="Droid Serif"/>
                <a:ea typeface="Droid Serif"/>
                <a:cs typeface="Droid Serif"/>
                <a:sym typeface="Droid Serif"/>
              </a:rPr>
              <a:t>The "digital age" ...</a:t>
            </a:r>
          </a:p>
          <a:p>
            <a:pPr lvl="0" rtl="0">
              <a:spcBef>
                <a:spcPts val="0"/>
              </a:spcBef>
              <a:buNone/>
            </a:pPr>
            <a:endParaRPr sz="4266">
              <a:solidFill>
                <a:srgbClr val="000000"/>
              </a:solidFill>
              <a:latin typeface="Droid Serif"/>
              <a:ea typeface="Droid Serif"/>
              <a:cs typeface="Droid Serif"/>
              <a:sym typeface="Droid Serif"/>
            </a:endParaRPr>
          </a:p>
        </p:txBody>
      </p:sp>
      <p:pic>
        <p:nvPicPr>
          <p:cNvPr id="571" name="Shape 571"/>
          <p:cNvPicPr preferRelativeResize="0"/>
          <p:nvPr/>
        </p:nvPicPr>
        <p:blipFill>
          <a:blip r:embed="rId3"/>
          <a:stretch>
            <a:fillRect/>
          </a:stretch>
        </p:blipFill>
        <p:spPr>
          <a:xfrm>
            <a:off x="4770100" y="2994075"/>
            <a:ext cx="3940324" cy="3463899"/>
          </a:xfrm>
          <a:prstGeom prst="rect">
            <a:avLst/>
          </a:prstGeom>
        </p:spPr>
      </p:pic>
      <p:sp>
        <p:nvSpPr>
          <p:cNvPr id="572" name="Shape 572"/>
          <p:cNvSpPr txBox="1"/>
          <p:nvPr/>
        </p:nvSpPr>
        <p:spPr>
          <a:xfrm>
            <a:off x="1279775" y="1488850"/>
            <a:ext cx="6584399" cy="1113599"/>
          </a:xfrm>
          <a:prstGeom prst="rect">
            <a:avLst/>
          </a:prstGeom>
        </p:spPr>
        <p:txBody>
          <a:bodyPr lIns="91425" tIns="91425" rIns="91425" bIns="91425" anchor="t" anchorCtr="0">
            <a:noAutofit/>
          </a:bodyPr>
          <a:lstStyle/>
          <a:p>
            <a:pPr lvl="0" algn="ctr" rtl="0">
              <a:spcBef>
                <a:spcPts val="0"/>
              </a:spcBef>
              <a:buNone/>
            </a:pPr>
            <a:r>
              <a:rPr lang="en" sz="2666">
                <a:latin typeface="Droid Serif"/>
                <a:ea typeface="Droid Serif"/>
                <a:cs typeface="Droid Serif"/>
                <a:sym typeface="Droid Serif"/>
              </a:rPr>
              <a:t>For computers,</a:t>
            </a:r>
            <a:r>
              <a:rPr lang="en" sz="2666" b="1">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all</a:t>
            </a:r>
            <a:r>
              <a:rPr lang="en" sz="2666">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data</a:t>
            </a:r>
            <a:r>
              <a:rPr lang="en" sz="2666">
                <a:latin typeface="Droid Serif"/>
                <a:ea typeface="Droid Serif"/>
                <a:cs typeface="Droid Serif"/>
                <a:sym typeface="Droid Serif"/>
              </a:rPr>
              <a:t> is ultimately represented as 0s and 1s, </a:t>
            </a:r>
            <a:r>
              <a:rPr lang="en" sz="2666" b="1" i="1">
                <a:latin typeface="Droid Serif"/>
                <a:ea typeface="Droid Serif"/>
                <a:cs typeface="Droid Serif"/>
                <a:sym typeface="Droid Serif"/>
              </a:rPr>
              <a:t>in binary</a:t>
            </a:r>
            <a:r>
              <a:rPr lang="en" sz="2666">
                <a:latin typeface="Droid Serif"/>
                <a:ea typeface="Droid Serif"/>
                <a:cs typeface="Droid Serif"/>
                <a:sym typeface="Droid Serif"/>
              </a:rPr>
              <a:t>.</a:t>
            </a:r>
          </a:p>
        </p:txBody>
      </p:sp>
      <p:sp>
        <p:nvSpPr>
          <p:cNvPr id="573" name="Shape 573"/>
          <p:cNvSpPr txBox="1"/>
          <p:nvPr/>
        </p:nvSpPr>
        <p:spPr>
          <a:xfrm>
            <a:off x="574050" y="3450450"/>
            <a:ext cx="3589499" cy="24141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a:latin typeface="Georgia"/>
                <a:ea typeface="Georgia"/>
                <a:cs typeface="Georgia"/>
                <a:sym typeface="Georgia"/>
              </a:rPr>
              <a:t>Could you encode a lego tower in binary... ?</a:t>
            </a:r>
          </a:p>
          <a:p>
            <a:pPr lvl="0" algn="ctr" rtl="0">
              <a:spcBef>
                <a:spcPts val="0"/>
              </a:spcBef>
              <a:buNone/>
            </a:pPr>
            <a:endParaRPr sz="2400">
              <a:latin typeface="Georgia"/>
              <a:ea typeface="Georgia"/>
              <a:cs typeface="Georgia"/>
              <a:sym typeface="Georgia"/>
            </a:endParaRPr>
          </a:p>
          <a:p>
            <a:pPr lvl="0" algn="ctr" rtl="0">
              <a:spcBef>
                <a:spcPts val="0"/>
              </a:spcBef>
              <a:buNone/>
            </a:pPr>
            <a:r>
              <a:rPr lang="en" sz="2400">
                <a:latin typeface="Georgia"/>
                <a:ea typeface="Georgia"/>
                <a:cs typeface="Georgia"/>
                <a:sym typeface="Georgia"/>
              </a:rPr>
              <a:t>Then, have someone else decode it back into </a:t>
            </a:r>
            <a:r>
              <a:rPr lang="en" sz="2400" b="1" i="1">
                <a:latin typeface="Georgia"/>
                <a:ea typeface="Georgia"/>
                <a:cs typeface="Georgia"/>
                <a:sym typeface="Georgia"/>
              </a:rPr>
              <a:t>the same</a:t>
            </a:r>
            <a:r>
              <a:rPr lang="en" sz="2400">
                <a:latin typeface="Georgia"/>
                <a:ea typeface="Georgia"/>
                <a:cs typeface="Georgia"/>
                <a:sym typeface="Georgia"/>
              </a:rPr>
              <a:t> Lego tower?</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3500" y="304800"/>
            <a:ext cx="43185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b="1" i="1" dirty="0" smtClean="0">
                <a:latin typeface="Droid Serif"/>
                <a:ea typeface="Droid Serif"/>
                <a:cs typeface="Droid Serif"/>
                <a:sym typeface="Droid Serif"/>
              </a:rPr>
              <a:t>PB &amp; J </a:t>
            </a:r>
            <a:r>
              <a:rPr lang="en-US" dirty="0" smtClean="0">
                <a:latin typeface="Droid Serif"/>
                <a:ea typeface="Droid Serif"/>
                <a:cs typeface="Droid Serif"/>
                <a:sym typeface="Droid Serif"/>
              </a:rPr>
              <a:t>activity</a:t>
            </a:r>
            <a:endParaRPr lang="en-US"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67" y="1143000"/>
            <a:ext cx="7983065" cy="3724795"/>
          </a:xfrm>
          <a:prstGeom prst="rect">
            <a:avLst/>
          </a:prstGeom>
          <a:ln w="28575">
            <a:noFill/>
          </a:ln>
        </p:spPr>
      </p:pic>
    </p:spTree>
    <p:extLst>
      <p:ext uri="{BB962C8B-B14F-4D97-AF65-F5344CB8AC3E}">
        <p14:creationId xmlns:p14="http://schemas.microsoft.com/office/powerpoint/2010/main" val="4170048612"/>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3500" y="304800"/>
            <a:ext cx="43185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b="1" i="1" dirty="0" smtClean="0">
                <a:latin typeface="Droid Serif"/>
                <a:ea typeface="Droid Serif"/>
                <a:cs typeface="Droid Serif"/>
                <a:sym typeface="Droid Serif"/>
              </a:rPr>
              <a:t>PB &amp; J </a:t>
            </a:r>
            <a:r>
              <a:rPr lang="en-US" dirty="0" smtClean="0">
                <a:latin typeface="Droid Serif"/>
                <a:ea typeface="Droid Serif"/>
                <a:cs typeface="Droid Serif"/>
                <a:sym typeface="Droid Serif"/>
              </a:rPr>
              <a:t>activity</a:t>
            </a:r>
            <a:endParaRPr lang="en-US" dirty="0">
              <a:latin typeface="Droid Serif"/>
              <a:ea typeface="Droid Serif"/>
              <a:cs typeface="Droid Serif"/>
              <a:sym typeface="Droid Serif"/>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358" r="18249" b="62358"/>
          <a:stretch/>
        </p:blipFill>
        <p:spPr>
          <a:xfrm>
            <a:off x="386794" y="1433688"/>
            <a:ext cx="8195412" cy="1061155"/>
          </a:xfrm>
          <a:prstGeom prst="rect">
            <a:avLst/>
          </a:prstGeom>
          <a:ln w="28575">
            <a:noFill/>
          </a:ln>
        </p:spPr>
      </p:pic>
    </p:spTree>
    <p:extLst>
      <p:ext uri="{BB962C8B-B14F-4D97-AF65-F5344CB8AC3E}">
        <p14:creationId xmlns:p14="http://schemas.microsoft.com/office/powerpoint/2010/main" val="687579917"/>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58</a:t>
            </a:fld>
            <a:endParaRPr lang="en-US" sz="1800" dirty="0">
              <a:solidFill>
                <a:prstClr val="black">
                  <a:tint val="75000"/>
                </a:prstClr>
              </a:solidFill>
            </a:endParaRPr>
          </a:p>
        </p:txBody>
      </p:sp>
      <p:sp>
        <p:nvSpPr>
          <p:cNvPr id="3" name="TextBox 2"/>
          <p:cNvSpPr txBox="1"/>
          <p:nvPr/>
        </p:nvSpPr>
        <p:spPr>
          <a:xfrm>
            <a:off x="4847481" y="3105624"/>
            <a:ext cx="3397955" cy="1569660"/>
          </a:xfrm>
          <a:prstGeom prst="rect">
            <a:avLst/>
          </a:prstGeom>
          <a:solidFill>
            <a:schemeClr val="bg1">
              <a:lumMod val="95000"/>
            </a:schemeClr>
          </a:solidFill>
        </p:spPr>
        <p:txBody>
          <a:bodyPr wrap="square" rtlCol="0">
            <a:spAutoFit/>
          </a:bodyPr>
          <a:lstStyle/>
          <a:p>
            <a:pPr algn="ctr" defTabSz="457200"/>
            <a:r>
              <a:rPr lang="en-US" sz="2400" kern="1200" dirty="0" smtClean="0">
                <a:solidFill>
                  <a:prstClr val="black"/>
                </a:solidFill>
                <a:latin typeface="Cambria" panose="02040503050406030204" pitchFamily="18" charset="0"/>
              </a:rPr>
              <a:t>How could you tell someone how to build this tower – </a:t>
            </a:r>
            <a:r>
              <a:rPr lang="en-US" sz="2400" b="1" i="1" u="sng" kern="1200" dirty="0" smtClean="0">
                <a:solidFill>
                  <a:prstClr val="black"/>
                </a:solidFill>
                <a:latin typeface="Cambria" panose="02040503050406030204" pitchFamily="18" charset="0"/>
              </a:rPr>
              <a:t>if they could not SEE it!</a:t>
            </a:r>
            <a:endParaRPr lang="en-US" sz="2400" b="1" i="1" u="sng"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1999249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42399585"/>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765061994"/>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581018"/>
            <a:ext cx="4040589" cy="461665"/>
          </a:xfrm>
          <a:prstGeom prst="rect">
            <a:avLst/>
          </a:prstGeom>
          <a:noFill/>
        </p:spPr>
        <p:txBody>
          <a:bodyPr wrap="none" rtlCol="0">
            <a:spAutoFit/>
          </a:bodyPr>
          <a:lstStyle/>
          <a:p>
            <a:pPr defTabSz="457200"/>
            <a:r>
              <a:rPr lang="en-US" sz="2400" b="1" kern="1200" dirty="0" smtClean="0">
                <a:solidFill>
                  <a:prstClr val="black"/>
                </a:solidFill>
                <a:latin typeface="Calibri"/>
              </a:rPr>
              <a:t>Secret Fortress Base Template</a:t>
            </a:r>
            <a:endParaRPr lang="en-US" sz="2400" b="1" kern="1200" dirty="0">
              <a:solidFill>
                <a:prstClr val="black"/>
              </a:solidFill>
              <a:latin typeface="Calibri"/>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rPr>
              <a:t>x</a:t>
            </a:r>
            <a:endParaRPr lang="en-US" sz="1800" kern="1200" dirty="0">
              <a:solidFill>
                <a:prstClr val="black"/>
              </a:solidFill>
              <a:latin typeface="Calibri"/>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rPr>
              <a:t>y</a:t>
            </a:r>
            <a:endParaRPr lang="en-US" sz="1800" kern="1200" dirty="0" smtClean="0">
              <a:solidFill>
                <a:prstClr val="black"/>
              </a:solidFill>
              <a:latin typeface="Calibri"/>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59</a:t>
            </a:fld>
            <a:endParaRPr lang="en-US" sz="1800" dirty="0">
              <a:solidFill>
                <a:prstClr val="black">
                  <a:tint val="75000"/>
                </a:prstClr>
              </a:solidFill>
            </a:endParaRPr>
          </a:p>
        </p:txBody>
      </p:sp>
      <p:sp>
        <p:nvSpPr>
          <p:cNvPr id="15" name="TextBox 14"/>
          <p:cNvSpPr txBox="1"/>
          <p:nvPr/>
        </p:nvSpPr>
        <p:spPr>
          <a:xfrm>
            <a:off x="5419496" y="257852"/>
            <a:ext cx="3397955" cy="646331"/>
          </a:xfrm>
          <a:prstGeom prst="rect">
            <a:avLst/>
          </a:prstGeom>
          <a:solidFill>
            <a:srgbClr val="CCECFF"/>
          </a:solidFill>
        </p:spPr>
        <p:txBody>
          <a:bodyPr wrap="square" rtlCol="0">
            <a:spAutoFit/>
          </a:bodyPr>
          <a:lstStyle/>
          <a:p>
            <a:pPr algn="ctr" defTabSz="457200"/>
            <a:r>
              <a:rPr lang="en-US" sz="1800" kern="1200" dirty="0" smtClean="0">
                <a:solidFill>
                  <a:prstClr val="black"/>
                </a:solidFill>
                <a:latin typeface="Cambria" panose="02040503050406030204" pitchFamily="18" charset="0"/>
              </a:rPr>
              <a:t>We definitely need to be able to describe </a:t>
            </a:r>
            <a:r>
              <a:rPr lang="en-US" sz="1800" b="1" i="1" kern="1200" dirty="0" smtClean="0">
                <a:solidFill>
                  <a:prstClr val="black"/>
                </a:solidFill>
                <a:latin typeface="Cambria" panose="02040503050406030204" pitchFamily="18" charset="0"/>
              </a:rPr>
              <a:t>positions</a:t>
            </a:r>
            <a:r>
              <a:rPr lang="en-US" sz="1800" kern="1200" dirty="0" smtClean="0">
                <a:solidFill>
                  <a:prstClr val="black"/>
                </a:solidFill>
                <a:latin typeface="Cambria" panose="02040503050406030204" pitchFamily="18" charset="0"/>
              </a:rPr>
              <a:t> of Legos!</a:t>
            </a:r>
            <a:endParaRPr lang="en-US" sz="1800" b="1" i="1" u="sng"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2846297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7" name="Shape 37"/>
          <p:cNvSpPr txBox="1">
            <a:spLocks/>
          </p:cNvSpPr>
          <p:nvPr/>
        </p:nvSpPr>
        <p:spPr>
          <a:xfrm>
            <a:off x="793044" y="136937"/>
            <a:ext cx="7772400" cy="1048396"/>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Today…</a:t>
            </a:r>
            <a:endParaRPr lang="en" sz="4000" dirty="0">
              <a:latin typeface="Droid Serif"/>
              <a:ea typeface="Droid Serif"/>
              <a:cs typeface="Droid Serif"/>
              <a:sym typeface="Droid Serif"/>
            </a:endParaRPr>
          </a:p>
        </p:txBody>
      </p:sp>
      <p:sp>
        <p:nvSpPr>
          <p:cNvPr id="3" name="Down Arrow 2"/>
          <p:cNvSpPr/>
          <p:nvPr/>
        </p:nvSpPr>
        <p:spPr>
          <a:xfrm>
            <a:off x="867832" y="3386665"/>
            <a:ext cx="1047045" cy="1467556"/>
          </a:xfrm>
          <a:prstGeom prst="downArrow">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989210" y="3386665"/>
            <a:ext cx="1047045" cy="1467556"/>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850943"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37"/>
          <p:cNvSpPr txBox="1">
            <a:spLocks/>
          </p:cNvSpPr>
          <p:nvPr/>
        </p:nvSpPr>
        <p:spPr>
          <a:xfrm>
            <a:off x="145343" y="1559261"/>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C00000"/>
                </a:solidFill>
                <a:latin typeface="Droid Serif"/>
                <a:ea typeface="Droid Serif"/>
                <a:cs typeface="Droid Serif"/>
                <a:sym typeface="Droid Serif"/>
              </a:rPr>
              <a:t>Python</a:t>
            </a:r>
            <a:endParaRPr lang="en" sz="4000" dirty="0">
              <a:solidFill>
                <a:srgbClr val="C00000"/>
              </a:solidFill>
              <a:latin typeface="Droid Serif"/>
              <a:ea typeface="Droid Serif"/>
              <a:cs typeface="Droid Serif"/>
              <a:sym typeface="Droid Serif"/>
            </a:endParaRPr>
          </a:p>
        </p:txBody>
      </p:sp>
      <p:sp>
        <p:nvSpPr>
          <p:cNvPr id="9" name="Shape 37"/>
          <p:cNvSpPr txBox="1">
            <a:spLocks/>
          </p:cNvSpPr>
          <p:nvPr/>
        </p:nvSpPr>
        <p:spPr>
          <a:xfrm>
            <a:off x="6191955" y="1542326"/>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(computer)</a:t>
            </a:r>
            <a:endParaRPr lang="en" sz="4000" dirty="0">
              <a:latin typeface="Droid Serif"/>
              <a:ea typeface="Droid Serif"/>
              <a:cs typeface="Droid Serif"/>
              <a:sym typeface="Droid Serif"/>
            </a:endParaRPr>
          </a:p>
        </p:txBody>
      </p:sp>
      <p:sp>
        <p:nvSpPr>
          <p:cNvPr id="12" name="Shape 37"/>
          <p:cNvSpPr txBox="1">
            <a:spLocks/>
          </p:cNvSpPr>
          <p:nvPr/>
        </p:nvSpPr>
        <p:spPr>
          <a:xfrm>
            <a:off x="145343" y="4974150"/>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9900"/>
                </a:solidFill>
                <a:latin typeface="Droid Serif"/>
                <a:ea typeface="Droid Serif"/>
                <a:cs typeface="Droid Serif"/>
                <a:sym typeface="Droid Serif"/>
              </a:rPr>
              <a:t>AppInv</a:t>
            </a:r>
            <a:endParaRPr lang="en" sz="4000" dirty="0">
              <a:solidFill>
                <a:srgbClr val="009900"/>
              </a:solidFill>
              <a:latin typeface="Droid Serif"/>
              <a:ea typeface="Droid Serif"/>
              <a:cs typeface="Droid Serif"/>
              <a:sym typeface="Droid Serif"/>
            </a:endParaRPr>
          </a:p>
        </p:txBody>
      </p:sp>
      <p:sp>
        <p:nvSpPr>
          <p:cNvPr id="13" name="Shape 37"/>
          <p:cNvSpPr txBox="1">
            <a:spLocks/>
          </p:cNvSpPr>
          <p:nvPr/>
        </p:nvSpPr>
        <p:spPr>
          <a:xfrm>
            <a:off x="3311906" y="1553615"/>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9900"/>
                </a:solidFill>
                <a:latin typeface="Droid Serif"/>
                <a:ea typeface="Droid Serif"/>
                <a:cs typeface="Droid Serif"/>
                <a:sym typeface="Droid Serif"/>
              </a:rPr>
              <a:t>AppInv</a:t>
            </a:r>
            <a:endParaRPr lang="en" sz="4000" dirty="0">
              <a:solidFill>
                <a:srgbClr val="009900"/>
              </a:solidFill>
              <a:latin typeface="Droid Serif"/>
              <a:ea typeface="Droid Serif"/>
              <a:cs typeface="Droid Serif"/>
              <a:sym typeface="Droid Serif"/>
            </a:endParaRPr>
          </a:p>
        </p:txBody>
      </p:sp>
      <p:sp>
        <p:nvSpPr>
          <p:cNvPr id="14" name="Shape 37"/>
          <p:cNvSpPr txBox="1">
            <a:spLocks/>
          </p:cNvSpPr>
          <p:nvPr/>
        </p:nvSpPr>
        <p:spPr>
          <a:xfrm>
            <a:off x="3311906" y="4968504"/>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00FF"/>
                </a:solidFill>
                <a:latin typeface="Droid Serif"/>
                <a:ea typeface="Droid Serif"/>
                <a:cs typeface="Droid Serif"/>
                <a:sym typeface="Droid Serif"/>
              </a:rPr>
              <a:t>Arduino</a:t>
            </a:r>
            <a:endParaRPr lang="en" sz="4000" dirty="0">
              <a:solidFill>
                <a:srgbClr val="0000FF"/>
              </a:solidFill>
              <a:latin typeface="Droid Serif"/>
              <a:ea typeface="Droid Serif"/>
              <a:cs typeface="Droid Serif"/>
              <a:sym typeface="Droid Serif"/>
            </a:endParaRPr>
          </a:p>
        </p:txBody>
      </p:sp>
      <p:sp>
        <p:nvSpPr>
          <p:cNvPr id="15" name="Shape 37"/>
          <p:cNvSpPr txBox="1">
            <a:spLocks/>
          </p:cNvSpPr>
          <p:nvPr/>
        </p:nvSpPr>
        <p:spPr>
          <a:xfrm>
            <a:off x="6128454" y="4968504"/>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(data!)</a:t>
            </a:r>
            <a:endParaRPr lang="en" sz="4000" dirty="0">
              <a:latin typeface="Droid Serif"/>
              <a:ea typeface="Droid Serif"/>
              <a:cs typeface="Droid Serif"/>
              <a:sym typeface="Droid Serif"/>
            </a:endParaRP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60</a:t>
            </a:fld>
            <a:endParaRPr lang="en-US" sz="1800" dirty="0">
              <a:solidFill>
                <a:prstClr val="black">
                  <a:tint val="75000"/>
                </a:prstClr>
              </a:solidFill>
            </a:endParaRPr>
          </a:p>
        </p:txBody>
      </p:sp>
      <p:graphicFrame>
        <p:nvGraphicFramePr>
          <p:cNvPr id="6" name="Content Placeholder 6"/>
          <p:cNvGraphicFramePr>
            <a:graphicFrameLocks/>
          </p:cNvGraphicFramePr>
          <p:nvPr>
            <p:extLst>
              <p:ext uri="{D42A27DB-BD31-4B8C-83A1-F6EECF244321}">
                <p14:modId xmlns:p14="http://schemas.microsoft.com/office/powerpoint/2010/main" val="4130506385"/>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solidFill>
                            <a:schemeClr val="bg1">
                              <a:lumMod val="50000"/>
                            </a:schemeClr>
                          </a:solidFill>
                        </a:rPr>
                        <a:t>Sample</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chemeClr val="bg1">
                              <a:lumMod val="50000"/>
                            </a:schemeClr>
                          </a:solidFill>
                        </a:rPr>
                        <a:t>Red</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2x4</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Horizontal</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6</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4</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r>
              <a:tr h="326630">
                <a:tc>
                  <a:txBody>
                    <a:bodyPr/>
                    <a:lstStyle/>
                    <a:p>
                      <a:pPr algn="ctr"/>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Red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Horizontal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b="1" dirty="0" smtClean="0"/>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2x2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b="1" dirty="0" smtClean="0"/>
                        <a:t>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075059280"/>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32" name="TextBox 31"/>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graphicFrame>
        <p:nvGraphicFramePr>
          <p:cNvPr id="33" name="Table 32"/>
          <p:cNvGraphicFramePr>
            <a:graphicFrameLocks noGrp="1"/>
          </p:cNvGraphicFramePr>
          <p:nvPr>
            <p:extLst>
              <p:ext uri="{D42A27DB-BD31-4B8C-83A1-F6EECF244321}">
                <p14:modId xmlns:p14="http://schemas.microsoft.com/office/powerpoint/2010/main" val="3562756992"/>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685609850"/>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640806613"/>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36" name="TextBox 35"/>
          <p:cNvSpPr txBox="1"/>
          <p:nvPr/>
        </p:nvSpPr>
        <p:spPr>
          <a:xfrm>
            <a:off x="2520089" y="249304"/>
            <a:ext cx="6320408" cy="2246769"/>
          </a:xfrm>
          <a:prstGeom prst="rect">
            <a:avLst/>
          </a:prstGeom>
          <a:noFill/>
        </p:spPr>
        <p:txBody>
          <a:bodyPr wrap="square" rtlCol="0">
            <a:spAutoFit/>
          </a:bodyPr>
          <a:lstStyle/>
          <a:p>
            <a:pPr defTabSz="457200"/>
            <a:r>
              <a:rPr lang="en-US" kern="1200" dirty="0" smtClean="0">
                <a:solidFill>
                  <a:prstClr val="black"/>
                </a:solidFill>
                <a:latin typeface="Cambria"/>
                <a:cs typeface="Cambria"/>
              </a:rPr>
              <a:t>Fill in the chart below with </a:t>
            </a:r>
            <a:r>
              <a:rPr lang="en-US" b="1" i="1" kern="1200" dirty="0" smtClean="0">
                <a:solidFill>
                  <a:prstClr val="black"/>
                </a:solidFill>
                <a:latin typeface="Cambria"/>
                <a:cs typeface="Cambria"/>
              </a:rPr>
              <a:t>English and numeric instructions</a:t>
            </a:r>
            <a:r>
              <a:rPr lang="en-US" kern="1200" dirty="0" smtClean="0">
                <a:solidFill>
                  <a:prstClr val="black"/>
                </a:solidFill>
                <a:latin typeface="Cambria"/>
                <a:cs typeface="Cambria"/>
              </a:rPr>
              <a:t> for your fortress. </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Follow the sample line, which says “</a:t>
            </a:r>
            <a:r>
              <a:rPr lang="en-US" kern="1200" dirty="0">
                <a:solidFill>
                  <a:prstClr val="black"/>
                </a:solidFill>
                <a:latin typeface="Cambria"/>
                <a:cs typeface="Cambria"/>
              </a:rPr>
              <a:t>p</a:t>
            </a:r>
            <a:r>
              <a:rPr lang="en-US" kern="1200" dirty="0" smtClean="0">
                <a:solidFill>
                  <a:prstClr val="black"/>
                </a:solidFill>
                <a:latin typeface="Cambria"/>
                <a:cs typeface="Cambria"/>
              </a:rPr>
              <a:t>ut the sample block, which is a </a:t>
            </a:r>
            <a:r>
              <a:rPr lang="en-US" b="1" kern="1200" dirty="0" smtClean="0">
                <a:solidFill>
                  <a:prstClr val="black"/>
                </a:solidFill>
                <a:latin typeface="Cambria"/>
                <a:cs typeface="Cambria"/>
              </a:rPr>
              <a:t>red 2x4</a:t>
            </a:r>
            <a:r>
              <a:rPr lang="en-US" kern="1200" dirty="0" smtClean="0">
                <a:solidFill>
                  <a:prstClr val="black"/>
                </a:solidFill>
                <a:latin typeface="Cambria"/>
                <a:cs typeface="Cambria"/>
              </a:rPr>
              <a:t> block, horizontally, with its bottom left corner at the position given by the x-coordinate </a:t>
            </a:r>
            <a:r>
              <a:rPr lang="en-US" b="1" kern="1200" dirty="0" smtClean="0">
                <a:solidFill>
                  <a:prstClr val="black"/>
                </a:solidFill>
                <a:latin typeface="Cambria"/>
                <a:cs typeface="Cambria"/>
              </a:rPr>
              <a:t>6</a:t>
            </a:r>
            <a:r>
              <a:rPr lang="en-US" kern="1200" dirty="0" smtClean="0">
                <a:solidFill>
                  <a:prstClr val="black"/>
                </a:solidFill>
                <a:latin typeface="Cambria"/>
                <a:cs typeface="Cambria"/>
              </a:rPr>
              <a:t> and the y-coordinate </a:t>
            </a:r>
            <a:r>
              <a:rPr lang="en-US" b="1" kern="1200" dirty="0" smtClean="0">
                <a:solidFill>
                  <a:prstClr val="black"/>
                </a:solidFill>
                <a:latin typeface="Cambria"/>
                <a:cs typeface="Cambria"/>
              </a:rPr>
              <a:t>4</a:t>
            </a:r>
            <a:r>
              <a:rPr lang="en-US" kern="1200" dirty="0" smtClean="0">
                <a:solidFill>
                  <a:prstClr val="black"/>
                </a:solidFill>
                <a:latin typeface="Cambria"/>
                <a:cs typeface="Cambria"/>
              </a:rPr>
              <a:t>.”</a:t>
            </a: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Then, </a:t>
            </a:r>
            <a:r>
              <a:rPr lang="en-US" b="1" i="1" kern="1200" dirty="0" smtClean="0">
                <a:solidFill>
                  <a:prstClr val="black"/>
                </a:solidFill>
                <a:latin typeface="Cambria"/>
                <a:cs typeface="Cambria"/>
              </a:rPr>
              <a:t>fill in the legend </a:t>
            </a:r>
            <a:r>
              <a:rPr lang="en-US" kern="1200" dirty="0" smtClean="0">
                <a:solidFill>
                  <a:prstClr val="black"/>
                </a:solidFill>
                <a:latin typeface="Cambria"/>
                <a:cs typeface="Cambria"/>
              </a:rPr>
              <a:t>to create an encoding for all the bricks you used. </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For example, a 2x4 block might be represented with 010100, since 010 is 2 in binary, and 100 is 4 in binary. </a:t>
            </a:r>
            <a:endParaRPr lang="en-US" kern="1200" dirty="0">
              <a:solidFill>
                <a:prstClr val="black"/>
              </a:solidFill>
              <a:latin typeface="Cambria"/>
              <a:cs typeface="Cambria"/>
            </a:endParaRPr>
          </a:p>
        </p:txBody>
      </p:sp>
      <p:sp>
        <p:nvSpPr>
          <p:cNvPr id="12" name="TextBox 11"/>
          <p:cNvSpPr txBox="1"/>
          <p:nvPr/>
        </p:nvSpPr>
        <p:spPr>
          <a:xfrm>
            <a:off x="3806589" y="2702720"/>
            <a:ext cx="3138863"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a:t>
            </a:r>
            <a:r>
              <a:rPr lang="en-US" kern="1200" dirty="0">
                <a:solidFill>
                  <a:prstClr val="white"/>
                </a:solidFill>
                <a:latin typeface="Calibri"/>
              </a:rPr>
              <a:t>A</a:t>
            </a:r>
            <a:r>
              <a:rPr lang="en-US" kern="1200" dirty="0" smtClean="0">
                <a:solidFill>
                  <a:prstClr val="white"/>
                </a:solidFill>
                <a:latin typeface="Calibri"/>
              </a:rPr>
              <a:t>. Your team's English Instructions</a:t>
            </a:r>
          </a:p>
        </p:txBody>
      </p:sp>
      <p:pic>
        <p:nvPicPr>
          <p:cNvPr id="2" name="Picture 1" descr="IMG_2199.JPG"/>
          <p:cNvPicPr>
            <a:picLocks noChangeAspect="1"/>
          </p:cNvPicPr>
          <p:nvPr/>
        </p:nvPicPr>
        <p:blipFill rotWithShape="1">
          <a:blip r:embed="rId2">
            <a:extLst>
              <a:ext uri="{28A0092B-C50C-407E-A947-70E740481C1C}">
                <a14:useLocalDpi xmlns:a14="http://schemas.microsoft.com/office/drawing/2010/main" val="0"/>
              </a:ext>
            </a:extLst>
          </a:blip>
          <a:srcRect l="25382" t="19203" r="19625" b="23694"/>
          <a:stretch/>
        </p:blipFill>
        <p:spPr>
          <a:xfrm>
            <a:off x="4377206" y="5078273"/>
            <a:ext cx="2247114" cy="1750000"/>
          </a:xfrm>
          <a:prstGeom prst="rect">
            <a:avLst/>
          </a:prstGeom>
          <a:ln w="38100" cmpd="sng">
            <a:solidFill>
              <a:srgbClr val="0000FF"/>
            </a:solidFill>
          </a:ln>
        </p:spPr>
      </p:pic>
      <p:sp>
        <p:nvSpPr>
          <p:cNvPr id="13" name="TextBox 12"/>
          <p:cNvSpPr txBox="1"/>
          <p:nvPr/>
        </p:nvSpPr>
        <p:spPr>
          <a:xfrm rot="21318401">
            <a:off x="3727815" y="791366"/>
            <a:ext cx="3296410"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Let's go!</a:t>
            </a:r>
            <a:endParaRPr lang="en-US" sz="5400" kern="1200" dirty="0">
              <a:solidFill>
                <a:prstClr val="black"/>
              </a:solidFill>
              <a:latin typeface="Calibri"/>
            </a:endParaRPr>
          </a:p>
        </p:txBody>
      </p:sp>
      <p:sp>
        <p:nvSpPr>
          <p:cNvPr id="14" name="Down Arrow 13"/>
          <p:cNvSpPr/>
          <p:nvPr/>
        </p:nvSpPr>
        <p:spPr>
          <a:xfrm>
            <a:off x="4784262" y="2008414"/>
            <a:ext cx="1094014" cy="1567543"/>
          </a:xfrm>
          <a:prstGeom prst="downArrow">
            <a:avLst/>
          </a:prstGeom>
          <a:solidFill>
            <a:srgbClr val="FFCC99"/>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20089732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86830-87D9-8B43-8F0E-8FD3FEDA1409}" type="slidenum">
              <a:rPr lang="en-US" smtClean="0">
                <a:solidFill>
                  <a:prstClr val="black">
                    <a:tint val="75000"/>
                  </a:prstClr>
                </a:solidFill>
              </a:rPr>
              <a:pPr/>
              <a:t>61</a:t>
            </a:fld>
            <a:endParaRPr lang="en-US">
              <a:solidFill>
                <a:prstClr val="black">
                  <a:tint val="75000"/>
                </a:prst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8324"/>
          <a:stretch/>
        </p:blipFill>
        <p:spPr>
          <a:xfrm>
            <a:off x="50800" y="203434"/>
            <a:ext cx="7072489" cy="659640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9039" r="65280"/>
          <a:stretch/>
        </p:blipFill>
        <p:spPr>
          <a:xfrm>
            <a:off x="5502723" y="3036276"/>
            <a:ext cx="3474984" cy="1252633"/>
          </a:xfrm>
          <a:prstGeom prst="rect">
            <a:avLst/>
          </a:prstGeom>
        </p:spPr>
      </p:pic>
    </p:spTree>
    <p:extLst>
      <p:ext uri="{BB962C8B-B14F-4D97-AF65-F5344CB8AC3E}">
        <p14:creationId xmlns:p14="http://schemas.microsoft.com/office/powerpoint/2010/main" val="2679947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4097159272"/>
              </p:ext>
            </p:extLst>
          </p:nvPr>
        </p:nvGraphicFramePr>
        <p:xfrm>
          <a:off x="2520089" y="3050356"/>
          <a:ext cx="5899432" cy="363206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050" b="0" baseline="0" dirty="0" smtClean="0"/>
                        <a:t>(</a:t>
                      </a:r>
                      <a:r>
                        <a:rPr lang="en-US" sz="1050" b="0" dirty="0" smtClean="0"/>
                        <a:t>2x3)</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Vertical</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400" b="0" baseline="0" dirty="0" smtClean="0"/>
                        <a:t>     </a:t>
                      </a:r>
                      <a:r>
                        <a:rPr lang="en-US" sz="1100" b="0" baseline="0" dirty="0" smtClean="0"/>
                        <a:t>(0)</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400" b="0" baseline="0" dirty="0" smtClean="0"/>
                        <a:t>     </a:t>
                      </a:r>
                      <a:r>
                        <a:rPr lang="en-US" sz="1100" b="0" baseline="0" dirty="0" smtClean="0"/>
                        <a:t>(0)</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400" b="0" baseline="0" dirty="0" smtClean="0"/>
                        <a:t> </a:t>
                      </a:r>
                      <a:r>
                        <a:rPr lang="en-US" sz="1100" b="0" baseline="0" dirty="0" smtClean="0"/>
                        <a:t>(</a:t>
                      </a:r>
                      <a:r>
                        <a:rPr lang="en-US" sz="1100" b="0" dirty="0" smtClean="0"/>
                        <a:t>Yellow)</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Horizontal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800" b="0" baseline="0" dirty="0" smtClean="0"/>
                        <a:t>         </a:t>
                      </a:r>
                      <a:r>
                        <a:rPr lang="en-US" sz="1100" b="0" baseline="0" dirty="0" smtClean="0"/>
                        <a:t>(2)</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800" b="0" baseline="0" dirty="0" smtClean="0"/>
                        <a:t>         </a:t>
                      </a:r>
                      <a:r>
                        <a:rPr lang="en-US" sz="1100" b="0" baseline="0" dirty="0" smtClean="0"/>
                        <a:t>(0)</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400" b="0" dirty="0" smtClean="0"/>
                        <a:t>   </a:t>
                      </a:r>
                      <a:r>
                        <a:rPr lang="en-US" sz="1100" b="0" dirty="0" smtClean="0"/>
                        <a:t>(Yellow)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 (1)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 (1)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(2)</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322142960"/>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430331692"/>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541340985"/>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731089326"/>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cs typeface="Cambria"/>
              </a:rPr>
              <a:t>Copy the legend </a:t>
            </a:r>
            <a:r>
              <a:rPr lang="en-US" sz="1600" kern="1200" dirty="0" smtClean="0">
                <a:solidFill>
                  <a:prstClr val="black"/>
                </a:solidFill>
                <a:latin typeface="Cambria"/>
                <a:cs typeface="Cambria"/>
              </a:rPr>
              <a:t>you created on the last page to this page.</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a:t>
            </a:r>
            <a:r>
              <a:rPr lang="en-US" sz="1600" b="1" i="1" kern="1200" dirty="0" smtClean="0">
                <a:solidFill>
                  <a:prstClr val="black"/>
                </a:solidFill>
                <a:latin typeface="Cambria"/>
                <a:cs typeface="Cambria"/>
              </a:rPr>
              <a:t>translate</a:t>
            </a:r>
            <a:r>
              <a:rPr lang="en-US" sz="1600" kern="1200" dirty="0" smtClean="0">
                <a:solidFill>
                  <a:prstClr val="black"/>
                </a:solidFill>
                <a:latin typeface="Cambria"/>
                <a:cs typeface="Cambria"/>
              </a:rPr>
              <a:t> the instructions in Chart A to binary.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Converting information into binary allows a computer to store it and communicate it. Computers use an </a:t>
            </a:r>
            <a:r>
              <a:rPr lang="en-US" sz="1600" i="1" kern="1200" dirty="0" smtClean="0">
                <a:solidFill>
                  <a:prstClr val="black"/>
                </a:solidFill>
                <a:latin typeface="Cambria"/>
                <a:cs typeface="Cambria"/>
              </a:rPr>
              <a:t>electric signal</a:t>
            </a:r>
            <a:r>
              <a:rPr lang="en-US" sz="1600" kern="1200" dirty="0" smtClean="0">
                <a:solidFill>
                  <a:prstClr val="black"/>
                </a:solidFill>
                <a:latin typeface="Cambria"/>
                <a:cs typeface="Cambria"/>
              </a:rPr>
              <a:t> to represent the 1s and </a:t>
            </a:r>
            <a:r>
              <a:rPr lang="en-US" sz="1600" i="1" kern="1200" dirty="0" smtClean="0">
                <a:solidFill>
                  <a:prstClr val="black"/>
                </a:solidFill>
                <a:latin typeface="Cambria"/>
                <a:cs typeface="Cambria"/>
              </a:rPr>
              <a:t>no signal</a:t>
            </a:r>
            <a:r>
              <a:rPr lang="en-US" sz="1600" kern="1200" dirty="0" smtClean="0">
                <a:solidFill>
                  <a:prstClr val="black"/>
                </a:solidFill>
                <a:latin typeface="Cambria"/>
                <a:cs typeface="Cambria"/>
              </a:rPr>
              <a:t> to represent the 0s. </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62</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B. Your team's binary Instructions</a:t>
            </a:r>
          </a:p>
        </p:txBody>
      </p:sp>
      <p:sp>
        <p:nvSpPr>
          <p:cNvPr id="25" name="TextBox 24"/>
          <p:cNvSpPr txBox="1"/>
          <p:nvPr/>
        </p:nvSpPr>
        <p:spPr>
          <a:xfrm rot="21318401">
            <a:off x="3639665" y="5399974"/>
            <a:ext cx="5098627" cy="769441"/>
          </a:xfrm>
          <a:prstGeom prst="rect">
            <a:avLst/>
          </a:prstGeom>
          <a:solidFill>
            <a:schemeClr val="bg1"/>
          </a:solidFill>
          <a:ln>
            <a:solidFill>
              <a:schemeClr val="bg1">
                <a:lumMod val="65000"/>
              </a:schemeClr>
            </a:solidFill>
          </a:ln>
        </p:spPr>
        <p:txBody>
          <a:bodyPr wrap="square" rtlCol="0">
            <a:spAutoFit/>
          </a:bodyPr>
          <a:lstStyle/>
          <a:p>
            <a:pPr algn="ctr" defTabSz="457200"/>
            <a:r>
              <a:rPr lang="en-US" sz="4400" kern="1200" dirty="0">
                <a:solidFill>
                  <a:prstClr val="black"/>
                </a:solidFill>
                <a:latin typeface="Calibri"/>
              </a:rPr>
              <a:t>&amp;</a:t>
            </a:r>
            <a:r>
              <a:rPr lang="en-US" sz="4400" kern="1200" dirty="0" smtClean="0">
                <a:solidFill>
                  <a:prstClr val="black"/>
                </a:solidFill>
                <a:latin typeface="Calibri"/>
              </a:rPr>
              <a:t> convert to binary…</a:t>
            </a:r>
            <a:endParaRPr lang="en-US" sz="4400" kern="1200" dirty="0">
              <a:solidFill>
                <a:prstClr val="black"/>
              </a:solidFill>
              <a:latin typeface="Calibri"/>
            </a:endParaRPr>
          </a:p>
        </p:txBody>
      </p:sp>
      <p:sp>
        <p:nvSpPr>
          <p:cNvPr id="2" name="Left Arrow 1"/>
          <p:cNvSpPr/>
          <p:nvPr/>
        </p:nvSpPr>
        <p:spPr>
          <a:xfrm>
            <a:off x="2214003" y="752947"/>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Left Arrow 25"/>
          <p:cNvSpPr/>
          <p:nvPr/>
        </p:nvSpPr>
        <p:spPr>
          <a:xfrm>
            <a:off x="2214003" y="2549738"/>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Left Arrow 26"/>
          <p:cNvSpPr/>
          <p:nvPr/>
        </p:nvSpPr>
        <p:spPr>
          <a:xfrm>
            <a:off x="2214003" y="2780117"/>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extBox 27"/>
          <p:cNvSpPr txBox="1"/>
          <p:nvPr/>
        </p:nvSpPr>
        <p:spPr>
          <a:xfrm rot="21318401">
            <a:off x="3468816" y="325086"/>
            <a:ext cx="4099951" cy="1754326"/>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Now, we fill the legend…</a:t>
            </a:r>
            <a:endParaRPr lang="en-US" sz="5400" kern="1200" dirty="0">
              <a:solidFill>
                <a:prstClr val="black"/>
              </a:solidFill>
              <a:latin typeface="Calibri"/>
            </a:endParaRPr>
          </a:p>
        </p:txBody>
      </p:sp>
    </p:spTree>
    <p:extLst>
      <p:ext uri="{BB962C8B-B14F-4D97-AF65-F5344CB8AC3E}">
        <p14:creationId xmlns:p14="http://schemas.microsoft.com/office/powerpoint/2010/main" val="31685353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2151232496"/>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r>
                        <a:rPr lang="en-US" sz="1400" b="0" dirty="0" smtClean="0"/>
                        <a:t>(Red)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010011</a:t>
                      </a:r>
                      <a:r>
                        <a:rPr lang="en-US" sz="1400" b="1" baseline="0" dirty="0" smtClean="0"/>
                        <a:t> </a:t>
                      </a:r>
                      <a:r>
                        <a:rPr lang="en-US" sz="1050" b="0" baseline="0" dirty="0" smtClean="0"/>
                        <a:t>(</a:t>
                      </a:r>
                      <a:r>
                        <a:rPr lang="en-US" sz="1050" b="0" dirty="0" smtClean="0"/>
                        <a:t>2x3)</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     </a:t>
                      </a:r>
                      <a:r>
                        <a:rPr lang="en-US" sz="1100" b="0" dirty="0" smtClean="0"/>
                        <a:t>Vertical</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  </a:t>
                      </a:r>
                      <a:r>
                        <a:rPr lang="en-US" sz="1400" b="1" baseline="0" dirty="0" smtClean="0"/>
                        <a:t> </a:t>
                      </a:r>
                      <a:r>
                        <a:rPr lang="en-US" sz="1100" b="0" baseline="0" dirty="0" smtClean="0"/>
                        <a:t>(</a:t>
                      </a:r>
                      <a:r>
                        <a:rPr lang="en-US" sz="1100" b="0" dirty="0" smtClean="0"/>
                        <a:t>Yellow)</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010011</a:t>
                      </a:r>
                      <a:r>
                        <a:rPr lang="en-US" sz="1400" b="1"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   </a:t>
                      </a:r>
                      <a:r>
                        <a:rPr lang="en-US" sz="1100" b="0" dirty="0" smtClean="0"/>
                        <a:t>Horizontal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r>
                        <a:rPr lang="en-US" sz="1100" b="0" dirty="0" smtClean="0"/>
                        <a:t>(Yellow)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r>
                        <a:rPr lang="en-US" sz="1050" b="0" dirty="0" smtClean="0"/>
                        <a:t>2x2)</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r>
                        <a:rPr lang="en-US" sz="1400" b="0" dirty="0" smtClean="0"/>
                        <a:t>(Red)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r>
                        <a:rPr lang="en-US" sz="1050" b="0" dirty="0" smtClean="0"/>
                        <a:t>2x2)</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52031355"/>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97241190"/>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cs typeface="Cambria"/>
              </a:rPr>
              <a:t>Copy the legend </a:t>
            </a:r>
            <a:r>
              <a:rPr lang="en-US" sz="1600" kern="1200" dirty="0" smtClean="0">
                <a:solidFill>
                  <a:prstClr val="black"/>
                </a:solidFill>
                <a:latin typeface="Cambria"/>
                <a:cs typeface="Cambria"/>
              </a:rPr>
              <a:t>you created on the last page to this page.</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a:t>
            </a:r>
            <a:r>
              <a:rPr lang="en-US" sz="1600" b="1" i="1" kern="1200" dirty="0" smtClean="0">
                <a:solidFill>
                  <a:prstClr val="black"/>
                </a:solidFill>
                <a:latin typeface="Cambria"/>
                <a:cs typeface="Cambria"/>
              </a:rPr>
              <a:t>translate</a:t>
            </a:r>
            <a:r>
              <a:rPr lang="en-US" sz="1600" kern="1200" dirty="0" smtClean="0">
                <a:solidFill>
                  <a:prstClr val="black"/>
                </a:solidFill>
                <a:latin typeface="Cambria"/>
                <a:cs typeface="Cambria"/>
              </a:rPr>
              <a:t> the instructions in Chart A to binary.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Converting information into binary allows a computer to store it and communicate it. Computers use an </a:t>
            </a:r>
            <a:r>
              <a:rPr lang="en-US" sz="1600" i="1" kern="1200" dirty="0" smtClean="0">
                <a:solidFill>
                  <a:prstClr val="black"/>
                </a:solidFill>
                <a:latin typeface="Cambria"/>
                <a:cs typeface="Cambria"/>
              </a:rPr>
              <a:t>electric signal</a:t>
            </a:r>
            <a:r>
              <a:rPr lang="en-US" sz="1600" kern="1200" dirty="0" smtClean="0">
                <a:solidFill>
                  <a:prstClr val="black"/>
                </a:solidFill>
                <a:latin typeface="Cambria"/>
                <a:cs typeface="Cambria"/>
              </a:rPr>
              <a:t> to represent the 1s and </a:t>
            </a:r>
            <a:r>
              <a:rPr lang="en-US" sz="1600" i="1" kern="1200" dirty="0" smtClean="0">
                <a:solidFill>
                  <a:prstClr val="black"/>
                </a:solidFill>
                <a:latin typeface="Cambria"/>
                <a:cs typeface="Cambria"/>
              </a:rPr>
              <a:t>no signal</a:t>
            </a:r>
            <a:r>
              <a:rPr lang="en-US" sz="1600" kern="1200" dirty="0" smtClean="0">
                <a:solidFill>
                  <a:prstClr val="black"/>
                </a:solidFill>
                <a:latin typeface="Cambria"/>
                <a:cs typeface="Cambria"/>
              </a:rPr>
              <a:t> to represent the 0s. </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63</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B. Your team's binary Instructions</a:t>
            </a:r>
          </a:p>
        </p:txBody>
      </p:sp>
      <p:sp>
        <p:nvSpPr>
          <p:cNvPr id="11" name="TextBox 10"/>
          <p:cNvSpPr txBox="1"/>
          <p:nvPr/>
        </p:nvSpPr>
        <p:spPr>
          <a:xfrm rot="21318401">
            <a:off x="3641340" y="5363887"/>
            <a:ext cx="4099951"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My answer…</a:t>
            </a:r>
            <a:endParaRPr lang="en-US" sz="5400" kern="1200" dirty="0">
              <a:solidFill>
                <a:prstClr val="black"/>
              </a:solidFill>
              <a:latin typeface="Calibri"/>
            </a:endParaRPr>
          </a:p>
        </p:txBody>
      </p:sp>
      <p:graphicFrame>
        <p:nvGraphicFramePr>
          <p:cNvPr id="13" name="Table 12"/>
          <p:cNvGraphicFramePr>
            <a:graphicFrameLocks noGrp="1"/>
          </p:cNvGraphicFramePr>
          <p:nvPr>
            <p:extLst>
              <p:ext uri="{D42A27DB-BD31-4B8C-83A1-F6EECF244321}">
                <p14:modId xmlns:p14="http://schemas.microsoft.com/office/powerpoint/2010/main" val="860988356"/>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317108930"/>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Tree>
    <p:extLst>
      <p:ext uri="{BB962C8B-B14F-4D97-AF65-F5344CB8AC3E}">
        <p14:creationId xmlns:p14="http://schemas.microsoft.com/office/powerpoint/2010/main" val="30046442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672852873"/>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010011</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  </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010011</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1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597082839"/>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32499559"/>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cs typeface="Cambria"/>
              </a:rPr>
              <a:t>Copy the legend </a:t>
            </a:r>
            <a:r>
              <a:rPr lang="en-US" sz="1600" kern="1200" dirty="0" smtClean="0">
                <a:solidFill>
                  <a:prstClr val="black"/>
                </a:solidFill>
                <a:latin typeface="Cambria"/>
                <a:cs typeface="Cambria"/>
              </a:rPr>
              <a:t>you created on the last page to this page.</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a:t>
            </a:r>
            <a:r>
              <a:rPr lang="en-US" sz="1600" b="1" i="1" kern="1200" dirty="0" smtClean="0">
                <a:solidFill>
                  <a:prstClr val="black"/>
                </a:solidFill>
                <a:latin typeface="Cambria"/>
                <a:cs typeface="Cambria"/>
              </a:rPr>
              <a:t>translate</a:t>
            </a:r>
            <a:r>
              <a:rPr lang="en-US" sz="1600" kern="1200" dirty="0" smtClean="0">
                <a:solidFill>
                  <a:prstClr val="black"/>
                </a:solidFill>
                <a:latin typeface="Cambria"/>
                <a:cs typeface="Cambria"/>
              </a:rPr>
              <a:t> the instructions in Chart A to binary.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Converting information into binary allows a computer to store it and communicate it. Computers use an </a:t>
            </a:r>
            <a:r>
              <a:rPr lang="en-US" sz="1600" i="1" kern="1200" dirty="0" smtClean="0">
                <a:solidFill>
                  <a:prstClr val="black"/>
                </a:solidFill>
                <a:latin typeface="Cambria"/>
                <a:cs typeface="Cambria"/>
              </a:rPr>
              <a:t>electric signal</a:t>
            </a:r>
            <a:r>
              <a:rPr lang="en-US" sz="1600" kern="1200" dirty="0" smtClean="0">
                <a:solidFill>
                  <a:prstClr val="black"/>
                </a:solidFill>
                <a:latin typeface="Cambria"/>
                <a:cs typeface="Cambria"/>
              </a:rPr>
              <a:t> to represent the 1s and </a:t>
            </a:r>
            <a:r>
              <a:rPr lang="en-US" sz="1600" i="1" kern="1200" dirty="0" smtClean="0">
                <a:solidFill>
                  <a:prstClr val="black"/>
                </a:solidFill>
                <a:latin typeface="Cambria"/>
                <a:cs typeface="Cambria"/>
              </a:rPr>
              <a:t>no signal</a:t>
            </a:r>
            <a:r>
              <a:rPr lang="en-US" sz="1600" kern="1200" dirty="0" smtClean="0">
                <a:solidFill>
                  <a:prstClr val="black"/>
                </a:solidFill>
                <a:latin typeface="Cambria"/>
                <a:cs typeface="Cambria"/>
              </a:rPr>
              <a:t> to represent the 0s. </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64</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B. Your team's binary Instructions</a:t>
            </a:r>
          </a:p>
        </p:txBody>
      </p:sp>
      <p:sp>
        <p:nvSpPr>
          <p:cNvPr id="11" name="TextBox 10"/>
          <p:cNvSpPr txBox="1"/>
          <p:nvPr/>
        </p:nvSpPr>
        <p:spPr>
          <a:xfrm rot="21318401">
            <a:off x="3641340" y="5363887"/>
            <a:ext cx="4099951"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just the bits!</a:t>
            </a:r>
            <a:endParaRPr lang="en-US" sz="5400" kern="1200" dirty="0">
              <a:solidFill>
                <a:prstClr val="black"/>
              </a:solidFill>
              <a:latin typeface="Calibri"/>
            </a:endParaRPr>
          </a:p>
        </p:txBody>
      </p:sp>
      <p:graphicFrame>
        <p:nvGraphicFramePr>
          <p:cNvPr id="13" name="Table 12"/>
          <p:cNvGraphicFramePr>
            <a:graphicFrameLocks noGrp="1"/>
          </p:cNvGraphicFramePr>
          <p:nvPr>
            <p:extLst>
              <p:ext uri="{D42A27DB-BD31-4B8C-83A1-F6EECF244321}">
                <p14:modId xmlns:p14="http://schemas.microsoft.com/office/powerpoint/2010/main" val="3274140804"/>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62379201"/>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Tree>
    <p:extLst>
      <p:ext uri="{BB962C8B-B14F-4D97-AF65-F5344CB8AC3E}">
        <p14:creationId xmlns:p14="http://schemas.microsoft.com/office/powerpoint/2010/main" val="23303096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1120628417"/>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010011</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  </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010011</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1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24142597"/>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574105656"/>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63141816"/>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476349499"/>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cs typeface="Cambria"/>
              </a:rPr>
              <a:t>Copy the legend </a:t>
            </a:r>
            <a:r>
              <a:rPr lang="en-US" sz="1600" kern="1200" dirty="0" smtClean="0">
                <a:solidFill>
                  <a:prstClr val="black"/>
                </a:solidFill>
                <a:latin typeface="Cambria"/>
                <a:cs typeface="Cambria"/>
              </a:rPr>
              <a:t>you created on the last page to this page.</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a:t>
            </a:r>
            <a:r>
              <a:rPr lang="en-US" sz="1600" b="1" i="1" kern="1200" dirty="0" smtClean="0">
                <a:solidFill>
                  <a:prstClr val="black"/>
                </a:solidFill>
                <a:latin typeface="Cambria"/>
                <a:cs typeface="Cambria"/>
              </a:rPr>
              <a:t>translate</a:t>
            </a:r>
            <a:r>
              <a:rPr lang="en-US" sz="1600" kern="1200" dirty="0" smtClean="0">
                <a:solidFill>
                  <a:prstClr val="black"/>
                </a:solidFill>
                <a:latin typeface="Cambria"/>
                <a:cs typeface="Cambria"/>
              </a:rPr>
              <a:t> the instructions in Chart A to binary.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Converting information into binary allows a computer to store it and communicate it. Computers use an </a:t>
            </a:r>
            <a:r>
              <a:rPr lang="en-US" sz="1600" i="1" kern="1200" dirty="0" smtClean="0">
                <a:solidFill>
                  <a:prstClr val="black"/>
                </a:solidFill>
                <a:latin typeface="Cambria"/>
                <a:cs typeface="Cambria"/>
              </a:rPr>
              <a:t>electric signal</a:t>
            </a:r>
            <a:r>
              <a:rPr lang="en-US" sz="1600" kern="1200" dirty="0" smtClean="0">
                <a:solidFill>
                  <a:prstClr val="black"/>
                </a:solidFill>
                <a:latin typeface="Cambria"/>
                <a:cs typeface="Cambria"/>
              </a:rPr>
              <a:t> to represent the 1s and </a:t>
            </a:r>
            <a:r>
              <a:rPr lang="en-US" sz="1600" i="1" kern="1200" dirty="0" smtClean="0">
                <a:solidFill>
                  <a:prstClr val="black"/>
                </a:solidFill>
                <a:latin typeface="Cambria"/>
                <a:cs typeface="Cambria"/>
              </a:rPr>
              <a:t>no signal</a:t>
            </a:r>
            <a:r>
              <a:rPr lang="en-US" sz="1600" kern="1200" dirty="0" smtClean="0">
                <a:solidFill>
                  <a:prstClr val="black"/>
                </a:solidFill>
                <a:latin typeface="Cambria"/>
                <a:cs typeface="Cambria"/>
              </a:rPr>
              <a:t> to represent the 0s. </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65</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B. Your team's binary Instructions</a:t>
            </a:r>
          </a:p>
        </p:txBody>
      </p:sp>
      <p:sp>
        <p:nvSpPr>
          <p:cNvPr id="11" name="TextBox 10"/>
          <p:cNvSpPr txBox="1"/>
          <p:nvPr/>
        </p:nvSpPr>
        <p:spPr>
          <a:xfrm rot="21163779">
            <a:off x="3496929" y="574110"/>
            <a:ext cx="5222854" cy="1615827"/>
          </a:xfrm>
          <a:prstGeom prst="rect">
            <a:avLst/>
          </a:prstGeom>
          <a:solidFill>
            <a:srgbClr val="FFCC99"/>
          </a:solidFill>
        </p:spPr>
        <p:txBody>
          <a:bodyPr wrap="square" rtlCol="0">
            <a:spAutoFit/>
          </a:bodyPr>
          <a:lstStyle/>
          <a:p>
            <a:pPr algn="ctr" defTabSz="457200"/>
            <a:r>
              <a:rPr lang="en-US" sz="2800" b="1" i="1" kern="1200" dirty="0" smtClean="0">
                <a:solidFill>
                  <a:prstClr val="black"/>
                </a:solidFill>
                <a:latin typeface="Cambria" panose="02040503050406030204" pitchFamily="18" charset="0"/>
                <a:cs typeface="Handwriting - Dakota"/>
              </a:rPr>
              <a:t>Differentiating delivery</a:t>
            </a:r>
            <a:endParaRPr lang="en-US" sz="1600" b="1" i="1" kern="1200" dirty="0" smtClean="0">
              <a:solidFill>
                <a:prstClr val="black"/>
              </a:solidFill>
              <a:latin typeface="Cambria" panose="02040503050406030204" pitchFamily="18" charset="0"/>
              <a:cs typeface="Handwriting - Dakota"/>
            </a:endParaRPr>
          </a:p>
          <a:p>
            <a:pPr algn="ctr" defTabSz="457200"/>
            <a:endParaRPr lang="en-US" sz="1100" b="1" u="sng" kern="1200" dirty="0" smtClean="0">
              <a:solidFill>
                <a:prstClr val="black"/>
              </a:solidFill>
              <a:latin typeface="Cambria" panose="02040503050406030204" pitchFamily="18" charset="0"/>
              <a:cs typeface="Handwriting - Dakota"/>
            </a:endParaRPr>
          </a:p>
          <a:p>
            <a:pPr algn="ctr" defTabSz="457200"/>
            <a:r>
              <a:rPr lang="en-US" sz="2000" kern="1200" dirty="0" smtClean="0">
                <a:solidFill>
                  <a:prstClr val="black"/>
                </a:solidFill>
                <a:latin typeface="Cambria" panose="02040503050406030204" pitchFamily="18" charset="0"/>
                <a:cs typeface="Handwriting - Dakota"/>
              </a:rPr>
              <a:t>Extra challenge:   text </a:t>
            </a:r>
            <a:r>
              <a:rPr lang="en-US" sz="2000" u="sng" kern="1200" dirty="0" smtClean="0">
                <a:solidFill>
                  <a:prstClr val="black"/>
                </a:solidFill>
                <a:latin typeface="Cambria" panose="02040503050406030204" pitchFamily="18" charset="0"/>
                <a:cs typeface="Handwriting - Dakota"/>
              </a:rPr>
              <a:t>one single line</a:t>
            </a:r>
            <a:r>
              <a:rPr lang="en-US" sz="2000" kern="1200" dirty="0" smtClean="0">
                <a:solidFill>
                  <a:prstClr val="black"/>
                </a:solidFill>
                <a:latin typeface="Cambria" panose="02040503050406030204" pitchFamily="18" charset="0"/>
                <a:cs typeface="Handwriting - Dakota"/>
              </a:rPr>
              <a:t> of bits</a:t>
            </a:r>
          </a:p>
          <a:p>
            <a:pPr algn="ctr" defTabSz="457200"/>
            <a:r>
              <a:rPr lang="en-US" sz="2000" b="1" kern="1200" dirty="0" smtClean="0">
                <a:solidFill>
                  <a:prstClr val="black"/>
                </a:solidFill>
                <a:latin typeface="Cambria" panose="02040503050406030204" pitchFamily="18" charset="0"/>
                <a:cs typeface="Handwriting - Dakota"/>
              </a:rPr>
              <a:t>Usual:  just swap binary pages (this one) </a:t>
            </a:r>
          </a:p>
          <a:p>
            <a:pPr algn="ctr" defTabSz="457200"/>
            <a:r>
              <a:rPr lang="en-US" sz="2000" kern="1200" dirty="0" smtClean="0">
                <a:solidFill>
                  <a:prstClr val="black"/>
                </a:solidFill>
                <a:latin typeface="Cambria" panose="02040503050406030204" pitchFamily="18" charset="0"/>
                <a:cs typeface="Handwriting - Dakota"/>
              </a:rPr>
              <a:t>Simpler: just swap English pages (previous)</a:t>
            </a:r>
            <a:endParaRPr lang="en-US" sz="2000" kern="1200" dirty="0">
              <a:solidFill>
                <a:prstClr val="black"/>
              </a:solidFill>
              <a:latin typeface="Cambria" panose="02040503050406030204" pitchFamily="18" charset="0"/>
              <a:cs typeface="Handwriting - Dakota"/>
            </a:endParaRPr>
          </a:p>
        </p:txBody>
      </p:sp>
      <p:sp>
        <p:nvSpPr>
          <p:cNvPr id="2" name="TextBox 1"/>
          <p:cNvSpPr txBox="1"/>
          <p:nvPr/>
        </p:nvSpPr>
        <p:spPr>
          <a:xfrm rot="21318401">
            <a:off x="3984549" y="5331458"/>
            <a:ext cx="3619099"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b="1" i="1" kern="1200" dirty="0" smtClean="0">
                <a:solidFill>
                  <a:prstClr val="black"/>
                </a:solidFill>
                <a:latin typeface="Calibri"/>
              </a:rPr>
              <a:t>- swap bits -</a:t>
            </a:r>
            <a:endParaRPr lang="en-US" sz="5400" b="1" i="1" kern="1200" dirty="0">
              <a:solidFill>
                <a:prstClr val="black"/>
              </a:solidFill>
              <a:latin typeface="Calibri"/>
            </a:endParaRPr>
          </a:p>
        </p:txBody>
      </p:sp>
    </p:spTree>
    <p:extLst>
      <p:ext uri="{BB962C8B-B14F-4D97-AF65-F5344CB8AC3E}">
        <p14:creationId xmlns:p14="http://schemas.microsoft.com/office/powerpoint/2010/main" val="4115380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111" y="127827"/>
            <a:ext cx="5563721" cy="1323439"/>
          </a:xfrm>
          <a:prstGeom prst="rect">
            <a:avLst/>
          </a:prstGeom>
          <a:noFill/>
        </p:spPr>
        <p:txBody>
          <a:bodyPr wrap="square" rtlCol="0">
            <a:spAutoFit/>
          </a:bodyPr>
          <a:lstStyle/>
          <a:p>
            <a:pPr defTabSz="457200"/>
            <a:r>
              <a:rPr lang="en-US" sz="2000" b="1" i="1" kern="1200" dirty="0" smtClean="0">
                <a:solidFill>
                  <a:prstClr val="black"/>
                </a:solidFill>
                <a:latin typeface="Calibri"/>
              </a:rPr>
              <a:t>Extra -- Transferring the bits!</a:t>
            </a:r>
            <a:endParaRPr lang="en-US" sz="2000" b="1" kern="1200" dirty="0" smtClean="0">
              <a:solidFill>
                <a:prstClr val="black"/>
              </a:solidFill>
              <a:latin typeface="Calibri"/>
            </a:endParaRPr>
          </a:p>
          <a:p>
            <a:pPr defTabSz="457200"/>
            <a:endParaRPr lang="en-US" b="1" kern="1200" dirty="0" smtClean="0">
              <a:solidFill>
                <a:prstClr val="black"/>
              </a:solidFill>
              <a:latin typeface="Calibri"/>
            </a:endParaRPr>
          </a:p>
          <a:p>
            <a:pPr defTabSz="457200"/>
            <a:r>
              <a:rPr lang="en-US" kern="1200" dirty="0" smtClean="0">
                <a:solidFill>
                  <a:prstClr val="black"/>
                </a:solidFill>
                <a:latin typeface="Calibri"/>
              </a:rPr>
              <a:t>If you send your instructions electronically, they have to be converted to a </a:t>
            </a:r>
            <a:r>
              <a:rPr lang="en-US" b="1" i="1" kern="1200" dirty="0" smtClean="0">
                <a:solidFill>
                  <a:prstClr val="black"/>
                </a:solidFill>
                <a:latin typeface="Calibri"/>
              </a:rPr>
              <a:t>single line </a:t>
            </a:r>
            <a:r>
              <a:rPr lang="en-US" kern="1200" dirty="0" smtClean="0">
                <a:solidFill>
                  <a:prstClr val="black"/>
                </a:solidFill>
                <a:latin typeface="Calibri"/>
              </a:rPr>
              <a:t>of  0s and 1s! For example, for these sample blocks,</a:t>
            </a:r>
          </a:p>
          <a:p>
            <a:pPr marL="457200" lvl="1" defTabSz="457200"/>
            <a:endParaRPr lang="en-US" sz="1800" kern="1200" dirty="0" smtClean="0">
              <a:solidFill>
                <a:prstClr val="black"/>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3135014259"/>
              </p:ext>
            </p:extLst>
          </p:nvPr>
        </p:nvGraphicFramePr>
        <p:xfrm>
          <a:off x="2752843" y="1257708"/>
          <a:ext cx="5788488" cy="822960"/>
        </p:xfrm>
        <a:graphic>
          <a:graphicData uri="http://schemas.openxmlformats.org/drawingml/2006/table">
            <a:tbl>
              <a:tblPr firstRow="1" bandRow="1">
                <a:tableStyleId>{616DA210-FB5B-4158-B5E0-FEB733F419BA}</a:tableStyleId>
              </a:tblPr>
              <a:tblGrid>
                <a:gridCol w="964748"/>
                <a:gridCol w="964748"/>
                <a:gridCol w="964748"/>
                <a:gridCol w="964748"/>
                <a:gridCol w="964748"/>
                <a:gridCol w="964748"/>
              </a:tblGrid>
              <a:tr h="221331">
                <a:tc>
                  <a:txBody>
                    <a:bodyPr/>
                    <a:lstStyle/>
                    <a:p>
                      <a:r>
                        <a:rPr lang="en-US" sz="1200" dirty="0" smtClean="0"/>
                        <a:t>Block</a:t>
                      </a:r>
                      <a:endParaRPr lang="en-US" sz="1200" dirty="0"/>
                    </a:p>
                  </a:txBody>
                  <a:tcPr/>
                </a:tc>
                <a:tc>
                  <a:txBody>
                    <a:bodyPr/>
                    <a:lstStyle/>
                    <a:p>
                      <a:r>
                        <a:rPr lang="en-US" sz="1200" dirty="0" smtClean="0"/>
                        <a:t>Color</a:t>
                      </a:r>
                      <a:endParaRPr lang="en-US" sz="1200" dirty="0"/>
                    </a:p>
                  </a:txBody>
                  <a:tcPr/>
                </a:tc>
                <a:tc>
                  <a:txBody>
                    <a:bodyPr/>
                    <a:lstStyle/>
                    <a:p>
                      <a:r>
                        <a:rPr lang="en-US" sz="1200" dirty="0" smtClean="0"/>
                        <a:t>Brick Type</a:t>
                      </a:r>
                      <a:endParaRPr lang="en-US" sz="1200" dirty="0"/>
                    </a:p>
                  </a:txBody>
                  <a:tcPr/>
                </a:tc>
                <a:tc>
                  <a:txBody>
                    <a:bodyPr/>
                    <a:lstStyle/>
                    <a:p>
                      <a:r>
                        <a:rPr lang="en-US" sz="1200" dirty="0" smtClean="0"/>
                        <a:t>Orientation</a:t>
                      </a:r>
                      <a:endParaRPr lang="en-US" sz="1200" dirty="0"/>
                    </a:p>
                  </a:txBody>
                  <a:tcPr/>
                </a:tc>
                <a:tc>
                  <a:txBody>
                    <a:bodyPr/>
                    <a:lstStyle/>
                    <a:p>
                      <a:r>
                        <a:rPr lang="en-US" sz="1200" dirty="0" smtClean="0"/>
                        <a:t>X</a:t>
                      </a:r>
                      <a:endParaRPr lang="en-US" sz="1200" dirty="0"/>
                    </a:p>
                  </a:txBody>
                  <a:tcPr/>
                </a:tc>
                <a:tc>
                  <a:txBody>
                    <a:bodyPr/>
                    <a:lstStyle/>
                    <a:p>
                      <a:r>
                        <a:rPr lang="en-US" sz="1200" dirty="0" smtClean="0"/>
                        <a:t>Y</a:t>
                      </a:r>
                      <a:endParaRPr lang="en-US" sz="1200" dirty="0"/>
                    </a:p>
                  </a:txBody>
                  <a:tcPr/>
                </a:tc>
              </a:tr>
              <a:tr h="221331">
                <a:tc>
                  <a:txBody>
                    <a:bodyPr/>
                    <a:lstStyle/>
                    <a:p>
                      <a:r>
                        <a:rPr lang="en-US" sz="1200" dirty="0" smtClean="0"/>
                        <a:t>0001</a:t>
                      </a:r>
                      <a:endParaRPr lang="en-US" sz="1200" dirty="0"/>
                    </a:p>
                  </a:txBody>
                  <a:tcPr/>
                </a:tc>
                <a:tc>
                  <a:txBody>
                    <a:bodyPr/>
                    <a:lstStyle/>
                    <a:p>
                      <a:r>
                        <a:rPr lang="en-US" sz="1200" dirty="0" smtClean="0"/>
                        <a:t>001</a:t>
                      </a:r>
                      <a:endParaRPr lang="en-US" sz="1200" dirty="0"/>
                    </a:p>
                  </a:txBody>
                  <a:tcPr/>
                </a:tc>
                <a:tc>
                  <a:txBody>
                    <a:bodyPr/>
                    <a:lstStyle/>
                    <a:p>
                      <a:r>
                        <a:rPr lang="en-US" sz="1200" dirty="0" smtClean="0"/>
                        <a:t>010100</a:t>
                      </a:r>
                      <a:endParaRPr lang="en-US" sz="1200" dirty="0"/>
                    </a:p>
                  </a:txBody>
                  <a:tcPr/>
                </a:tc>
                <a:tc>
                  <a:txBody>
                    <a:bodyPr/>
                    <a:lstStyle/>
                    <a:p>
                      <a:r>
                        <a:rPr lang="en-US" sz="1200" dirty="0" smtClean="0"/>
                        <a:t>00</a:t>
                      </a:r>
                      <a:endParaRPr lang="en-US" sz="1200" dirty="0"/>
                    </a:p>
                  </a:txBody>
                  <a:tcPr/>
                </a:tc>
                <a:tc>
                  <a:txBody>
                    <a:bodyPr/>
                    <a:lstStyle/>
                    <a:p>
                      <a:r>
                        <a:rPr lang="en-US" sz="1200" dirty="0" smtClean="0"/>
                        <a:t>110</a:t>
                      </a:r>
                      <a:endParaRPr lang="en-US" sz="1200" dirty="0"/>
                    </a:p>
                  </a:txBody>
                  <a:tcPr/>
                </a:tc>
                <a:tc>
                  <a:txBody>
                    <a:bodyPr/>
                    <a:lstStyle/>
                    <a:p>
                      <a:r>
                        <a:rPr lang="en-US" sz="1200" dirty="0" smtClean="0"/>
                        <a:t>100</a:t>
                      </a:r>
                      <a:endParaRPr lang="en-US" sz="1200" dirty="0"/>
                    </a:p>
                  </a:txBody>
                  <a:tcPr/>
                </a:tc>
              </a:tr>
              <a:tr h="221331">
                <a:tc>
                  <a:txBody>
                    <a:bodyPr/>
                    <a:lstStyle/>
                    <a:p>
                      <a:r>
                        <a:rPr lang="en-US" sz="1200" dirty="0" smtClean="0"/>
                        <a:t>0010</a:t>
                      </a:r>
                      <a:endParaRPr lang="en-US" sz="1200" dirty="0"/>
                    </a:p>
                  </a:txBody>
                  <a:tcPr/>
                </a:tc>
                <a:tc>
                  <a:txBody>
                    <a:bodyPr/>
                    <a:lstStyle/>
                    <a:p>
                      <a:r>
                        <a:rPr lang="en-US" sz="1200" dirty="0" smtClean="0"/>
                        <a:t>010</a:t>
                      </a:r>
                      <a:endParaRPr lang="en-US" sz="1200" dirty="0"/>
                    </a:p>
                  </a:txBody>
                  <a:tcPr/>
                </a:tc>
                <a:tc>
                  <a:txBody>
                    <a:bodyPr/>
                    <a:lstStyle/>
                    <a:p>
                      <a:r>
                        <a:rPr lang="en-US" sz="1200" dirty="0" smtClean="0"/>
                        <a:t>101101</a:t>
                      </a:r>
                      <a:endParaRPr lang="en-US" sz="1200" dirty="0"/>
                    </a:p>
                  </a:txBody>
                  <a:tcPr/>
                </a:tc>
                <a:tc>
                  <a:txBody>
                    <a:bodyPr/>
                    <a:lstStyle/>
                    <a:p>
                      <a:r>
                        <a:rPr lang="en-US" sz="1200" dirty="0" smtClean="0"/>
                        <a:t>01</a:t>
                      </a:r>
                      <a:endParaRPr lang="en-US" sz="1200" dirty="0"/>
                    </a:p>
                  </a:txBody>
                  <a:tcPr/>
                </a:tc>
                <a:tc>
                  <a:txBody>
                    <a:bodyPr/>
                    <a:lstStyle/>
                    <a:p>
                      <a:r>
                        <a:rPr lang="en-US" sz="1200" dirty="0" smtClean="0"/>
                        <a:t>111</a:t>
                      </a:r>
                      <a:endParaRPr lang="en-US" sz="1200" dirty="0"/>
                    </a:p>
                  </a:txBody>
                  <a:tcPr/>
                </a:tc>
                <a:tc>
                  <a:txBody>
                    <a:bodyPr/>
                    <a:lstStyle/>
                    <a:p>
                      <a:r>
                        <a:rPr lang="en-US" sz="1200" dirty="0" smtClean="0"/>
                        <a:t>100</a:t>
                      </a:r>
                      <a:endParaRPr lang="en-US" sz="1200" dirty="0"/>
                    </a:p>
                  </a:txBody>
                  <a:tcPr/>
                </a:tc>
              </a:tr>
            </a:tbl>
          </a:graphicData>
        </a:graphic>
      </p:graphicFrame>
      <p:sp>
        <p:nvSpPr>
          <p:cNvPr id="8" name="TextBox 7"/>
          <p:cNvSpPr txBox="1"/>
          <p:nvPr/>
        </p:nvSpPr>
        <p:spPr>
          <a:xfrm>
            <a:off x="2483110" y="2148758"/>
            <a:ext cx="6395377" cy="4585871"/>
          </a:xfrm>
          <a:prstGeom prst="rect">
            <a:avLst/>
          </a:prstGeom>
          <a:noFill/>
        </p:spPr>
        <p:txBody>
          <a:bodyPr wrap="square" rtlCol="0">
            <a:spAutoFit/>
          </a:bodyPr>
          <a:lstStyle/>
          <a:p>
            <a:pPr defTabSz="457200"/>
            <a:r>
              <a:rPr lang="en-US" kern="1200" dirty="0" smtClean="0">
                <a:solidFill>
                  <a:prstClr val="black"/>
                </a:solidFill>
                <a:latin typeface="Calibri"/>
                <a:cs typeface="Calibri"/>
              </a:rPr>
              <a:t>You would construct – and </a:t>
            </a:r>
            <a:r>
              <a:rPr lang="en-US" kern="1200" dirty="0">
                <a:solidFill>
                  <a:prstClr val="black"/>
                </a:solidFill>
                <a:latin typeface="Calibri"/>
                <a:cs typeface="Calibri"/>
              </a:rPr>
              <a:t>send – </a:t>
            </a:r>
            <a:r>
              <a:rPr lang="en-US" kern="1200" dirty="0" smtClean="0">
                <a:solidFill>
                  <a:prstClr val="black"/>
                </a:solidFill>
                <a:latin typeface="Calibri"/>
                <a:cs typeface="Calibri"/>
              </a:rPr>
              <a:t> this line of 0s and 1s:</a:t>
            </a:r>
            <a:endParaRPr lang="en-US" kern="1200" dirty="0">
              <a:solidFill>
                <a:prstClr val="black"/>
              </a:solidFill>
              <a:latin typeface="Calibri"/>
              <a:cs typeface="Calibri"/>
            </a:endParaRPr>
          </a:p>
          <a:p>
            <a:pPr defTabSz="457200"/>
            <a:r>
              <a:rPr lang="en-US" kern="1200" dirty="0" smtClean="0">
                <a:solidFill>
                  <a:prstClr val="black"/>
                </a:solidFill>
                <a:latin typeface="Calibri"/>
                <a:cs typeface="Calibri"/>
              </a:rPr>
              <a:t>000100101010000110100001001010110101111100</a:t>
            </a:r>
          </a:p>
          <a:p>
            <a:pPr defTabSz="457200"/>
            <a:endParaRPr lang="en-US" kern="1200" dirty="0">
              <a:solidFill>
                <a:prstClr val="black"/>
              </a:solidFill>
              <a:latin typeface="Cambria"/>
              <a:cs typeface="Cambria"/>
            </a:endParaRPr>
          </a:p>
          <a:p>
            <a:pPr defTabSz="457200"/>
            <a:r>
              <a:rPr lang="en-US" sz="2400" kern="1200" dirty="0" smtClean="0">
                <a:solidFill>
                  <a:prstClr val="black"/>
                </a:solidFill>
                <a:latin typeface="Cambria"/>
                <a:cs typeface="Cambria"/>
              </a:rPr>
              <a:t>Try it!  </a:t>
            </a: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Write </a:t>
            </a:r>
            <a:r>
              <a:rPr lang="en-US" b="1" i="1" kern="1200" dirty="0" smtClean="0">
                <a:solidFill>
                  <a:prstClr val="black"/>
                </a:solidFill>
                <a:latin typeface="Cambria"/>
                <a:cs typeface="Cambria"/>
              </a:rPr>
              <a:t>your binary instructions as a single line </a:t>
            </a:r>
            <a:r>
              <a:rPr lang="en-US" kern="1200" dirty="0" smtClean="0">
                <a:solidFill>
                  <a:prstClr val="black"/>
                </a:solidFill>
                <a:latin typeface="Cambria"/>
                <a:cs typeface="Cambria"/>
              </a:rPr>
              <a:t>of 0s and 1s (it's OK to wrap):</a:t>
            </a:r>
          </a:p>
          <a:p>
            <a:pPr defTabSz="457200"/>
            <a:r>
              <a:rPr lang="en-US" sz="1800" kern="1200" dirty="0" smtClean="0">
                <a:solidFill>
                  <a:prstClr val="black"/>
                </a:solidFill>
                <a:latin typeface="Cambria"/>
                <a:cs typeface="Cambria"/>
              </a:rPr>
              <a:t>__________________________________________________________________________________________________________________________________________________</a:t>
            </a:r>
          </a:p>
          <a:p>
            <a:pPr defTabSz="457200"/>
            <a:endParaRPr lang="en-US" kern="1200" dirty="0">
              <a:solidFill>
                <a:prstClr val="black"/>
              </a:solidFill>
              <a:latin typeface="Cambria"/>
              <a:cs typeface="Cambria"/>
            </a:endParaRP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Next, </a:t>
            </a:r>
            <a:r>
              <a:rPr lang="en-US" b="1" i="1" kern="1200" dirty="0" smtClean="0">
                <a:solidFill>
                  <a:prstClr val="black"/>
                </a:solidFill>
                <a:latin typeface="Cambria"/>
                <a:cs typeface="Cambria"/>
              </a:rPr>
              <a:t>send a text or email </a:t>
            </a:r>
            <a:r>
              <a:rPr lang="en-US" kern="1200" dirty="0" smtClean="0">
                <a:solidFill>
                  <a:prstClr val="black"/>
                </a:solidFill>
                <a:latin typeface="Cambria"/>
                <a:cs typeface="Cambria"/>
              </a:rPr>
              <a:t>to the other team with the bits of your tower.</a:t>
            </a:r>
          </a:p>
          <a:p>
            <a:pPr defTabSz="457200"/>
            <a:r>
              <a:rPr lang="en-US" kern="1200" dirty="0" smtClean="0">
                <a:solidFill>
                  <a:prstClr val="black"/>
                </a:solidFill>
                <a:latin typeface="Cambria"/>
                <a:cs typeface="Cambria"/>
              </a:rPr>
              <a:t>Also, </a:t>
            </a:r>
            <a:r>
              <a:rPr lang="en-US" b="1" i="1" kern="1200" dirty="0" smtClean="0">
                <a:solidFill>
                  <a:prstClr val="black"/>
                </a:solidFill>
                <a:latin typeface="Cambria"/>
                <a:cs typeface="Cambria"/>
              </a:rPr>
              <a:t>give them your legend </a:t>
            </a:r>
            <a:r>
              <a:rPr lang="en-US" kern="1200" dirty="0" smtClean="0">
                <a:solidFill>
                  <a:prstClr val="black"/>
                </a:solidFill>
                <a:latin typeface="Cambria"/>
                <a:cs typeface="Cambria"/>
              </a:rPr>
              <a:t>or let them copy it…</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Below, </a:t>
            </a:r>
            <a:r>
              <a:rPr lang="en-US" b="1" i="1" kern="1200" dirty="0" smtClean="0">
                <a:solidFill>
                  <a:prstClr val="black"/>
                </a:solidFill>
                <a:latin typeface="Cambria"/>
                <a:cs typeface="Cambria"/>
              </a:rPr>
              <a:t>write down the other team's bits</a:t>
            </a:r>
            <a:r>
              <a:rPr lang="en-US" kern="1200" dirty="0">
                <a:solidFill>
                  <a:prstClr val="black"/>
                </a:solidFill>
                <a:latin typeface="Cambria"/>
                <a:cs typeface="Cambria"/>
              </a:rPr>
              <a:t> </a:t>
            </a:r>
            <a:r>
              <a:rPr lang="en-US" kern="1200" dirty="0" smtClean="0">
                <a:solidFill>
                  <a:prstClr val="black"/>
                </a:solidFill>
                <a:latin typeface="Cambria"/>
                <a:cs typeface="Cambria"/>
              </a:rPr>
              <a:t>when they send them to you:</a:t>
            </a:r>
          </a:p>
          <a:p>
            <a:pPr defTabSz="457200"/>
            <a:r>
              <a:rPr lang="en-US" sz="1800" kern="1200" dirty="0" smtClean="0">
                <a:solidFill>
                  <a:prstClr val="black"/>
                </a:solidFill>
                <a:latin typeface="Cambri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cs typeface="Cambria"/>
            </a:endParaRP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And </a:t>
            </a:r>
            <a:r>
              <a:rPr lang="en-US" b="1" i="1" kern="1200" dirty="0" smtClean="0">
                <a:solidFill>
                  <a:prstClr val="black"/>
                </a:solidFill>
                <a:latin typeface="Cambria"/>
                <a:cs typeface="Cambria"/>
              </a:rPr>
              <a:t>copy their legend </a:t>
            </a:r>
            <a:r>
              <a:rPr lang="en-US" kern="1200" dirty="0" smtClean="0">
                <a:solidFill>
                  <a:prstClr val="black"/>
                </a:solidFill>
                <a:latin typeface="Cambria"/>
                <a:cs typeface="Cambria"/>
              </a:rPr>
              <a:t>to the spots on this page.</a:t>
            </a:r>
            <a:endParaRPr lang="en-US" kern="1200" dirty="0">
              <a:solidFill>
                <a:prstClr val="black"/>
              </a:solidFill>
              <a:latin typeface="Cambria"/>
              <a:cs typeface="Cambria"/>
            </a:endParaRPr>
          </a:p>
        </p:txBody>
      </p:sp>
      <p:sp>
        <p:nvSpPr>
          <p:cNvPr id="9"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66</a:t>
            </a:fld>
            <a:endParaRPr lang="en-US" sz="1800" dirty="0">
              <a:solidFill>
                <a:prstClr val="black">
                  <a:tint val="75000"/>
                </a:prst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659480168"/>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38360949"/>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14" name="TextBox 13"/>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sp>
        <p:nvSpPr>
          <p:cNvPr id="2" name="TextBox 1"/>
          <p:cNvSpPr txBox="1"/>
          <p:nvPr/>
        </p:nvSpPr>
        <p:spPr>
          <a:xfrm rot="269790">
            <a:off x="6380564" y="141452"/>
            <a:ext cx="2618062" cy="600164"/>
          </a:xfrm>
          <a:prstGeom prst="rect">
            <a:avLst/>
          </a:prstGeom>
          <a:solidFill>
            <a:srgbClr val="CCECFF"/>
          </a:solidFill>
        </p:spPr>
        <p:txBody>
          <a:bodyPr wrap="square" rtlCol="0">
            <a:spAutoFit/>
          </a:bodyPr>
          <a:lstStyle/>
          <a:p>
            <a:pPr algn="ctr" defTabSz="457200"/>
            <a:r>
              <a:rPr lang="en-US" sz="1100" kern="1200" dirty="0" smtClean="0">
                <a:solidFill>
                  <a:prstClr val="black"/>
                </a:solidFill>
                <a:latin typeface="Cambria" panose="02040503050406030204" pitchFamily="18" charset="0"/>
                <a:cs typeface="Handwriting - Dakota"/>
              </a:rPr>
              <a:t>Differentiating delivery</a:t>
            </a:r>
            <a:r>
              <a:rPr lang="en-US" sz="1100" b="1" kern="1200" dirty="0" smtClean="0">
                <a:solidFill>
                  <a:prstClr val="black"/>
                </a:solidFill>
                <a:latin typeface="Cambria" panose="02040503050406030204" pitchFamily="18" charset="0"/>
                <a:cs typeface="Handwriting - Dakota"/>
              </a:rPr>
              <a:t>!</a:t>
            </a:r>
          </a:p>
          <a:p>
            <a:pPr algn="ctr" defTabSz="457200"/>
            <a:r>
              <a:rPr lang="en-US" sz="1100" kern="1200" dirty="0" smtClean="0">
                <a:solidFill>
                  <a:prstClr val="black"/>
                </a:solidFill>
                <a:latin typeface="Cambria" panose="02040503050406030204" pitchFamily="18" charset="0"/>
                <a:cs typeface="Handwriting - Dakota"/>
              </a:rPr>
              <a:t>Simpler:  just swap binary pages. </a:t>
            </a:r>
          </a:p>
          <a:p>
            <a:pPr algn="ctr" defTabSz="457200"/>
            <a:r>
              <a:rPr lang="en-US" sz="1100" kern="1200" dirty="0" smtClean="0">
                <a:solidFill>
                  <a:prstClr val="black"/>
                </a:solidFill>
                <a:latin typeface="Cambria" panose="02040503050406030204" pitchFamily="18" charset="0"/>
                <a:cs typeface="Handwriting - Dakota"/>
              </a:rPr>
              <a:t>Simplest: just swap English pages.</a:t>
            </a:r>
            <a:endParaRPr lang="en-US" sz="1100" kern="1200" dirty="0">
              <a:solidFill>
                <a:prstClr val="black"/>
              </a:solidFill>
              <a:latin typeface="Cambria" panose="02040503050406030204" pitchFamily="18" charset="0"/>
              <a:cs typeface="Handwriting - Dakota"/>
            </a:endParaRPr>
          </a:p>
        </p:txBody>
      </p:sp>
      <p:graphicFrame>
        <p:nvGraphicFramePr>
          <p:cNvPr id="15" name="Table 14"/>
          <p:cNvGraphicFramePr>
            <a:graphicFrameLocks noGrp="1"/>
          </p:cNvGraphicFramePr>
          <p:nvPr>
            <p:extLst>
              <p:ext uri="{D42A27DB-BD31-4B8C-83A1-F6EECF244321}">
                <p14:modId xmlns:p14="http://schemas.microsoft.com/office/powerpoint/2010/main" val="2694185241"/>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500894406"/>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7" name="TextBox 16"/>
          <p:cNvSpPr txBox="1"/>
          <p:nvPr/>
        </p:nvSpPr>
        <p:spPr>
          <a:xfrm>
            <a:off x="6367216" y="4601526"/>
            <a:ext cx="2555864"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Extra…</a:t>
            </a:r>
            <a:endParaRPr lang="en-US" sz="5400" kern="1200" dirty="0">
              <a:solidFill>
                <a:prstClr val="black"/>
              </a:solidFill>
              <a:latin typeface="Calibri"/>
            </a:endParaRPr>
          </a:p>
        </p:txBody>
      </p:sp>
      <p:sp>
        <p:nvSpPr>
          <p:cNvPr id="18" name="TextBox 17"/>
          <p:cNvSpPr txBox="1"/>
          <p:nvPr/>
        </p:nvSpPr>
        <p:spPr>
          <a:xfrm>
            <a:off x="2799922" y="3656225"/>
            <a:ext cx="5633288" cy="830997"/>
          </a:xfrm>
          <a:prstGeom prst="rect">
            <a:avLst/>
          </a:prstGeom>
          <a:solidFill>
            <a:srgbClr val="FFCC99"/>
          </a:solidFill>
        </p:spPr>
        <p:txBody>
          <a:bodyPr wrap="square" rtlCol="0">
            <a:spAutoFit/>
          </a:bodyPr>
          <a:lstStyle/>
          <a:p>
            <a:pPr defTabSz="457200"/>
            <a:r>
              <a:rPr lang="en-US" sz="2400" b="1" kern="1200" dirty="0" smtClean="0">
                <a:solidFill>
                  <a:srgbClr val="0000FF"/>
                </a:solidFill>
                <a:latin typeface="Calibri"/>
              </a:rPr>
              <a:t>00101001101000000010010011000100000100100100100100100101001001001010</a:t>
            </a:r>
            <a:endParaRPr lang="en-US" sz="2400" b="1" kern="1200" dirty="0">
              <a:solidFill>
                <a:srgbClr val="0000FF"/>
              </a:solidFill>
              <a:latin typeface="Calibri"/>
            </a:endParaRPr>
          </a:p>
        </p:txBody>
      </p:sp>
    </p:spTree>
    <p:extLst>
      <p:ext uri="{BB962C8B-B14F-4D97-AF65-F5344CB8AC3E}">
        <p14:creationId xmlns:p14="http://schemas.microsoft.com/office/powerpoint/2010/main" val="1565416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111" y="127827"/>
            <a:ext cx="5563721" cy="1323439"/>
          </a:xfrm>
          <a:prstGeom prst="rect">
            <a:avLst/>
          </a:prstGeom>
          <a:noFill/>
        </p:spPr>
        <p:txBody>
          <a:bodyPr wrap="square" rtlCol="0">
            <a:spAutoFit/>
          </a:bodyPr>
          <a:lstStyle/>
          <a:p>
            <a:pPr defTabSz="457200"/>
            <a:r>
              <a:rPr lang="en-US" sz="2000" b="1" i="1" kern="1200" dirty="0" smtClean="0">
                <a:solidFill>
                  <a:prstClr val="black"/>
                </a:solidFill>
                <a:latin typeface="Calibri"/>
              </a:rPr>
              <a:t>Extra -- Transferring the bits!</a:t>
            </a:r>
            <a:endParaRPr lang="en-US" sz="2000" b="1" kern="1200" dirty="0" smtClean="0">
              <a:solidFill>
                <a:prstClr val="black"/>
              </a:solidFill>
              <a:latin typeface="Calibri"/>
            </a:endParaRPr>
          </a:p>
          <a:p>
            <a:pPr defTabSz="457200"/>
            <a:endParaRPr lang="en-US" b="1" kern="1200" dirty="0" smtClean="0">
              <a:solidFill>
                <a:prstClr val="black"/>
              </a:solidFill>
              <a:latin typeface="Calibri"/>
            </a:endParaRPr>
          </a:p>
          <a:p>
            <a:pPr defTabSz="457200"/>
            <a:r>
              <a:rPr lang="en-US" kern="1200" dirty="0" smtClean="0">
                <a:solidFill>
                  <a:prstClr val="black"/>
                </a:solidFill>
                <a:latin typeface="Calibri"/>
              </a:rPr>
              <a:t>If you send your instructions electronically, they have to be converted to a </a:t>
            </a:r>
            <a:r>
              <a:rPr lang="en-US" b="1" i="1" kern="1200" dirty="0" smtClean="0">
                <a:solidFill>
                  <a:prstClr val="black"/>
                </a:solidFill>
                <a:latin typeface="Calibri"/>
              </a:rPr>
              <a:t>single line </a:t>
            </a:r>
            <a:r>
              <a:rPr lang="en-US" kern="1200" dirty="0" smtClean="0">
                <a:solidFill>
                  <a:prstClr val="black"/>
                </a:solidFill>
                <a:latin typeface="Calibri"/>
              </a:rPr>
              <a:t>of  0s and 1s! For example, for these sample blocks,</a:t>
            </a:r>
          </a:p>
          <a:p>
            <a:pPr marL="457200" lvl="1" defTabSz="457200"/>
            <a:endParaRPr lang="en-US" sz="1800" kern="1200" dirty="0" smtClean="0">
              <a:solidFill>
                <a:prstClr val="black"/>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3973204454"/>
              </p:ext>
            </p:extLst>
          </p:nvPr>
        </p:nvGraphicFramePr>
        <p:xfrm>
          <a:off x="2752843" y="1257708"/>
          <a:ext cx="5788488" cy="822960"/>
        </p:xfrm>
        <a:graphic>
          <a:graphicData uri="http://schemas.openxmlformats.org/drawingml/2006/table">
            <a:tbl>
              <a:tblPr firstRow="1" bandRow="1">
                <a:tableStyleId>{616DA210-FB5B-4158-B5E0-FEB733F419BA}</a:tableStyleId>
              </a:tblPr>
              <a:tblGrid>
                <a:gridCol w="964748"/>
                <a:gridCol w="964748"/>
                <a:gridCol w="964748"/>
                <a:gridCol w="964748"/>
                <a:gridCol w="964748"/>
                <a:gridCol w="964748"/>
              </a:tblGrid>
              <a:tr h="221331">
                <a:tc>
                  <a:txBody>
                    <a:bodyPr/>
                    <a:lstStyle/>
                    <a:p>
                      <a:r>
                        <a:rPr lang="en-US" sz="1200" dirty="0" smtClean="0"/>
                        <a:t>Block</a:t>
                      </a:r>
                      <a:endParaRPr lang="en-US" sz="1200" dirty="0"/>
                    </a:p>
                  </a:txBody>
                  <a:tcPr/>
                </a:tc>
                <a:tc>
                  <a:txBody>
                    <a:bodyPr/>
                    <a:lstStyle/>
                    <a:p>
                      <a:r>
                        <a:rPr lang="en-US" sz="1200" dirty="0" smtClean="0"/>
                        <a:t>Color</a:t>
                      </a:r>
                      <a:endParaRPr lang="en-US" sz="1200" dirty="0"/>
                    </a:p>
                  </a:txBody>
                  <a:tcPr/>
                </a:tc>
                <a:tc>
                  <a:txBody>
                    <a:bodyPr/>
                    <a:lstStyle/>
                    <a:p>
                      <a:r>
                        <a:rPr lang="en-US" sz="1200" dirty="0" smtClean="0"/>
                        <a:t>Brick Type</a:t>
                      </a:r>
                      <a:endParaRPr lang="en-US" sz="1200" dirty="0"/>
                    </a:p>
                  </a:txBody>
                  <a:tcPr/>
                </a:tc>
                <a:tc>
                  <a:txBody>
                    <a:bodyPr/>
                    <a:lstStyle/>
                    <a:p>
                      <a:r>
                        <a:rPr lang="en-US" sz="1200" dirty="0" smtClean="0"/>
                        <a:t>Orientation</a:t>
                      </a:r>
                      <a:endParaRPr lang="en-US" sz="1200" dirty="0"/>
                    </a:p>
                  </a:txBody>
                  <a:tcPr/>
                </a:tc>
                <a:tc>
                  <a:txBody>
                    <a:bodyPr/>
                    <a:lstStyle/>
                    <a:p>
                      <a:r>
                        <a:rPr lang="en-US" sz="1200" dirty="0" smtClean="0"/>
                        <a:t>X</a:t>
                      </a:r>
                      <a:endParaRPr lang="en-US" sz="1200" dirty="0"/>
                    </a:p>
                  </a:txBody>
                  <a:tcPr/>
                </a:tc>
                <a:tc>
                  <a:txBody>
                    <a:bodyPr/>
                    <a:lstStyle/>
                    <a:p>
                      <a:r>
                        <a:rPr lang="en-US" sz="1200" dirty="0" smtClean="0"/>
                        <a:t>Y</a:t>
                      </a:r>
                      <a:endParaRPr lang="en-US" sz="1200" dirty="0"/>
                    </a:p>
                  </a:txBody>
                  <a:tcPr/>
                </a:tc>
              </a:tr>
              <a:tr h="221331">
                <a:tc>
                  <a:txBody>
                    <a:bodyPr/>
                    <a:lstStyle/>
                    <a:p>
                      <a:r>
                        <a:rPr lang="en-US" sz="1200" dirty="0" smtClean="0"/>
                        <a:t>0001</a:t>
                      </a:r>
                      <a:endParaRPr lang="en-US" sz="1200" dirty="0"/>
                    </a:p>
                  </a:txBody>
                  <a:tcPr/>
                </a:tc>
                <a:tc>
                  <a:txBody>
                    <a:bodyPr/>
                    <a:lstStyle/>
                    <a:p>
                      <a:r>
                        <a:rPr lang="en-US" sz="1200" dirty="0" smtClean="0"/>
                        <a:t>001</a:t>
                      </a:r>
                      <a:endParaRPr lang="en-US" sz="1200" dirty="0"/>
                    </a:p>
                  </a:txBody>
                  <a:tcPr/>
                </a:tc>
                <a:tc>
                  <a:txBody>
                    <a:bodyPr/>
                    <a:lstStyle/>
                    <a:p>
                      <a:r>
                        <a:rPr lang="en-US" sz="1200" dirty="0" smtClean="0"/>
                        <a:t>010100</a:t>
                      </a:r>
                      <a:endParaRPr lang="en-US" sz="1200" dirty="0"/>
                    </a:p>
                  </a:txBody>
                  <a:tcPr/>
                </a:tc>
                <a:tc>
                  <a:txBody>
                    <a:bodyPr/>
                    <a:lstStyle/>
                    <a:p>
                      <a:r>
                        <a:rPr lang="en-US" sz="1200" dirty="0" smtClean="0"/>
                        <a:t>00</a:t>
                      </a:r>
                      <a:endParaRPr lang="en-US" sz="1200" dirty="0"/>
                    </a:p>
                  </a:txBody>
                  <a:tcPr/>
                </a:tc>
                <a:tc>
                  <a:txBody>
                    <a:bodyPr/>
                    <a:lstStyle/>
                    <a:p>
                      <a:r>
                        <a:rPr lang="en-US" sz="1200" dirty="0" smtClean="0"/>
                        <a:t>110</a:t>
                      </a:r>
                      <a:endParaRPr lang="en-US" sz="1200" dirty="0"/>
                    </a:p>
                  </a:txBody>
                  <a:tcPr/>
                </a:tc>
                <a:tc>
                  <a:txBody>
                    <a:bodyPr/>
                    <a:lstStyle/>
                    <a:p>
                      <a:r>
                        <a:rPr lang="en-US" sz="1200" dirty="0" smtClean="0"/>
                        <a:t>100</a:t>
                      </a:r>
                      <a:endParaRPr lang="en-US" sz="1200" dirty="0"/>
                    </a:p>
                  </a:txBody>
                  <a:tcPr/>
                </a:tc>
              </a:tr>
              <a:tr h="221331">
                <a:tc>
                  <a:txBody>
                    <a:bodyPr/>
                    <a:lstStyle/>
                    <a:p>
                      <a:r>
                        <a:rPr lang="en-US" sz="1200" dirty="0" smtClean="0"/>
                        <a:t>0010</a:t>
                      </a:r>
                      <a:endParaRPr lang="en-US" sz="1200" dirty="0"/>
                    </a:p>
                  </a:txBody>
                  <a:tcPr/>
                </a:tc>
                <a:tc>
                  <a:txBody>
                    <a:bodyPr/>
                    <a:lstStyle/>
                    <a:p>
                      <a:r>
                        <a:rPr lang="en-US" sz="1200" dirty="0" smtClean="0"/>
                        <a:t>010</a:t>
                      </a:r>
                      <a:endParaRPr lang="en-US" sz="1200" dirty="0"/>
                    </a:p>
                  </a:txBody>
                  <a:tcPr/>
                </a:tc>
                <a:tc>
                  <a:txBody>
                    <a:bodyPr/>
                    <a:lstStyle/>
                    <a:p>
                      <a:r>
                        <a:rPr lang="en-US" sz="1200" dirty="0" smtClean="0"/>
                        <a:t>101101</a:t>
                      </a:r>
                      <a:endParaRPr lang="en-US" sz="1200" dirty="0"/>
                    </a:p>
                  </a:txBody>
                  <a:tcPr/>
                </a:tc>
                <a:tc>
                  <a:txBody>
                    <a:bodyPr/>
                    <a:lstStyle/>
                    <a:p>
                      <a:r>
                        <a:rPr lang="en-US" sz="1200" dirty="0" smtClean="0"/>
                        <a:t>01</a:t>
                      </a:r>
                      <a:endParaRPr lang="en-US" sz="1200" dirty="0"/>
                    </a:p>
                  </a:txBody>
                  <a:tcPr/>
                </a:tc>
                <a:tc>
                  <a:txBody>
                    <a:bodyPr/>
                    <a:lstStyle/>
                    <a:p>
                      <a:r>
                        <a:rPr lang="en-US" sz="1200" dirty="0" smtClean="0"/>
                        <a:t>111</a:t>
                      </a:r>
                      <a:endParaRPr lang="en-US" sz="1200" dirty="0"/>
                    </a:p>
                  </a:txBody>
                  <a:tcPr/>
                </a:tc>
                <a:tc>
                  <a:txBody>
                    <a:bodyPr/>
                    <a:lstStyle/>
                    <a:p>
                      <a:r>
                        <a:rPr lang="en-US" sz="1200" dirty="0" smtClean="0"/>
                        <a:t>100</a:t>
                      </a:r>
                      <a:endParaRPr lang="en-US" sz="1200" dirty="0"/>
                    </a:p>
                  </a:txBody>
                  <a:tcPr/>
                </a:tc>
              </a:tr>
            </a:tbl>
          </a:graphicData>
        </a:graphic>
      </p:graphicFrame>
      <p:sp>
        <p:nvSpPr>
          <p:cNvPr id="8" name="TextBox 7"/>
          <p:cNvSpPr txBox="1"/>
          <p:nvPr/>
        </p:nvSpPr>
        <p:spPr>
          <a:xfrm>
            <a:off x="2483110" y="2148758"/>
            <a:ext cx="6395377" cy="4585871"/>
          </a:xfrm>
          <a:prstGeom prst="rect">
            <a:avLst/>
          </a:prstGeom>
          <a:noFill/>
        </p:spPr>
        <p:txBody>
          <a:bodyPr wrap="square" rtlCol="0">
            <a:spAutoFit/>
          </a:bodyPr>
          <a:lstStyle/>
          <a:p>
            <a:pPr defTabSz="457200"/>
            <a:r>
              <a:rPr lang="en-US" kern="1200" dirty="0" smtClean="0">
                <a:solidFill>
                  <a:prstClr val="black"/>
                </a:solidFill>
                <a:latin typeface="Calibri"/>
                <a:cs typeface="Calibri"/>
              </a:rPr>
              <a:t>You would construct – and </a:t>
            </a:r>
            <a:r>
              <a:rPr lang="en-US" kern="1200" dirty="0">
                <a:solidFill>
                  <a:prstClr val="black"/>
                </a:solidFill>
                <a:latin typeface="Calibri"/>
                <a:cs typeface="Calibri"/>
              </a:rPr>
              <a:t>send – </a:t>
            </a:r>
            <a:r>
              <a:rPr lang="en-US" kern="1200" dirty="0" smtClean="0">
                <a:solidFill>
                  <a:prstClr val="black"/>
                </a:solidFill>
                <a:latin typeface="Calibri"/>
                <a:cs typeface="Calibri"/>
              </a:rPr>
              <a:t> this line of 0s and 1s:</a:t>
            </a:r>
            <a:endParaRPr lang="en-US" kern="1200" dirty="0">
              <a:solidFill>
                <a:prstClr val="black"/>
              </a:solidFill>
              <a:latin typeface="Calibri"/>
              <a:cs typeface="Calibri"/>
            </a:endParaRPr>
          </a:p>
          <a:p>
            <a:pPr defTabSz="457200"/>
            <a:r>
              <a:rPr lang="en-US" kern="1200" dirty="0" smtClean="0">
                <a:solidFill>
                  <a:prstClr val="black"/>
                </a:solidFill>
                <a:latin typeface="Calibri"/>
                <a:cs typeface="Calibri"/>
              </a:rPr>
              <a:t>000100101010000110100001001010110101111100</a:t>
            </a:r>
          </a:p>
          <a:p>
            <a:pPr defTabSz="457200"/>
            <a:endParaRPr lang="en-US" kern="1200" dirty="0">
              <a:solidFill>
                <a:prstClr val="black"/>
              </a:solidFill>
              <a:latin typeface="Cambria"/>
              <a:cs typeface="Cambria"/>
            </a:endParaRPr>
          </a:p>
          <a:p>
            <a:pPr defTabSz="457200"/>
            <a:r>
              <a:rPr lang="en-US" sz="2400" kern="1200" dirty="0" smtClean="0">
                <a:solidFill>
                  <a:prstClr val="black"/>
                </a:solidFill>
                <a:latin typeface="Cambria"/>
                <a:cs typeface="Cambria"/>
              </a:rPr>
              <a:t>Try it!  </a:t>
            </a: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Write </a:t>
            </a:r>
            <a:r>
              <a:rPr lang="en-US" b="1" i="1" kern="1200" dirty="0" smtClean="0">
                <a:solidFill>
                  <a:prstClr val="black"/>
                </a:solidFill>
                <a:latin typeface="Cambria"/>
                <a:cs typeface="Cambria"/>
              </a:rPr>
              <a:t>your binary instructions as a single line </a:t>
            </a:r>
            <a:r>
              <a:rPr lang="en-US" kern="1200" dirty="0" smtClean="0">
                <a:solidFill>
                  <a:prstClr val="black"/>
                </a:solidFill>
                <a:latin typeface="Cambria"/>
                <a:cs typeface="Cambria"/>
              </a:rPr>
              <a:t>of 0s and 1s (it's OK to wrap):</a:t>
            </a:r>
          </a:p>
          <a:p>
            <a:pPr defTabSz="457200"/>
            <a:r>
              <a:rPr lang="en-US" sz="1800" kern="1200" dirty="0" smtClean="0">
                <a:solidFill>
                  <a:prstClr val="black"/>
                </a:solidFill>
                <a:latin typeface="Cambria"/>
                <a:cs typeface="Cambria"/>
              </a:rPr>
              <a:t>__________________________________________________________________________________________________________________________________________________</a:t>
            </a:r>
          </a:p>
          <a:p>
            <a:pPr defTabSz="457200"/>
            <a:endParaRPr lang="en-US" kern="1200" dirty="0">
              <a:solidFill>
                <a:prstClr val="black"/>
              </a:solidFill>
              <a:latin typeface="Cambria"/>
              <a:cs typeface="Cambria"/>
            </a:endParaRP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Next, </a:t>
            </a:r>
            <a:r>
              <a:rPr lang="en-US" b="1" i="1" kern="1200" dirty="0" smtClean="0">
                <a:solidFill>
                  <a:prstClr val="black"/>
                </a:solidFill>
                <a:latin typeface="Cambria"/>
                <a:cs typeface="Cambria"/>
              </a:rPr>
              <a:t>send a text or email </a:t>
            </a:r>
            <a:r>
              <a:rPr lang="en-US" kern="1200" dirty="0" smtClean="0">
                <a:solidFill>
                  <a:prstClr val="black"/>
                </a:solidFill>
                <a:latin typeface="Cambria"/>
                <a:cs typeface="Cambria"/>
              </a:rPr>
              <a:t>to the other team with the bits of your tower.</a:t>
            </a:r>
          </a:p>
          <a:p>
            <a:pPr defTabSz="457200"/>
            <a:r>
              <a:rPr lang="en-US" kern="1200" dirty="0" smtClean="0">
                <a:solidFill>
                  <a:prstClr val="black"/>
                </a:solidFill>
                <a:latin typeface="Cambria"/>
                <a:cs typeface="Cambria"/>
              </a:rPr>
              <a:t>Also, </a:t>
            </a:r>
            <a:r>
              <a:rPr lang="en-US" b="1" i="1" kern="1200" dirty="0" smtClean="0">
                <a:solidFill>
                  <a:prstClr val="black"/>
                </a:solidFill>
                <a:latin typeface="Cambria"/>
                <a:cs typeface="Cambria"/>
              </a:rPr>
              <a:t>give them your legend </a:t>
            </a:r>
            <a:r>
              <a:rPr lang="en-US" kern="1200" dirty="0" smtClean="0">
                <a:solidFill>
                  <a:prstClr val="black"/>
                </a:solidFill>
                <a:latin typeface="Cambria"/>
                <a:cs typeface="Cambria"/>
              </a:rPr>
              <a:t>or let them copy it…</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Below, </a:t>
            </a:r>
            <a:r>
              <a:rPr lang="en-US" b="1" i="1" kern="1200" dirty="0" smtClean="0">
                <a:solidFill>
                  <a:prstClr val="black"/>
                </a:solidFill>
                <a:latin typeface="Cambria"/>
                <a:cs typeface="Cambria"/>
              </a:rPr>
              <a:t>write down the other team's bits</a:t>
            </a:r>
            <a:r>
              <a:rPr lang="en-US" kern="1200" dirty="0">
                <a:solidFill>
                  <a:prstClr val="black"/>
                </a:solidFill>
                <a:latin typeface="Cambria"/>
                <a:cs typeface="Cambria"/>
              </a:rPr>
              <a:t> </a:t>
            </a:r>
            <a:r>
              <a:rPr lang="en-US" kern="1200" dirty="0" smtClean="0">
                <a:solidFill>
                  <a:prstClr val="black"/>
                </a:solidFill>
                <a:latin typeface="Cambria"/>
                <a:cs typeface="Cambria"/>
              </a:rPr>
              <a:t>when they send them to you:</a:t>
            </a:r>
          </a:p>
          <a:p>
            <a:pPr defTabSz="457200"/>
            <a:r>
              <a:rPr lang="en-US" sz="1800" kern="1200" dirty="0" smtClean="0">
                <a:solidFill>
                  <a:prstClr val="black"/>
                </a:solidFill>
                <a:latin typeface="Cambri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cs typeface="Cambria"/>
            </a:endParaRP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And </a:t>
            </a:r>
            <a:r>
              <a:rPr lang="en-US" b="1" i="1" kern="1200" dirty="0" smtClean="0">
                <a:solidFill>
                  <a:prstClr val="black"/>
                </a:solidFill>
                <a:latin typeface="Cambria"/>
                <a:cs typeface="Cambria"/>
              </a:rPr>
              <a:t>copy their legend </a:t>
            </a:r>
            <a:r>
              <a:rPr lang="en-US" kern="1200" dirty="0" smtClean="0">
                <a:solidFill>
                  <a:prstClr val="black"/>
                </a:solidFill>
                <a:latin typeface="Cambria"/>
                <a:cs typeface="Cambria"/>
              </a:rPr>
              <a:t>to the spots on this page.</a:t>
            </a:r>
            <a:endParaRPr lang="en-US" kern="1200" dirty="0">
              <a:solidFill>
                <a:prstClr val="black"/>
              </a:solidFill>
              <a:latin typeface="Cambria"/>
              <a:cs typeface="Cambria"/>
            </a:endParaRPr>
          </a:p>
        </p:txBody>
      </p:sp>
      <p:sp>
        <p:nvSpPr>
          <p:cNvPr id="9"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67</a:t>
            </a:fld>
            <a:endParaRPr lang="en-US" sz="1800" dirty="0">
              <a:solidFill>
                <a:prstClr val="black">
                  <a:tint val="75000"/>
                </a:prst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690011202"/>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355364556"/>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14" name="TextBox 13"/>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sp>
        <p:nvSpPr>
          <p:cNvPr id="2" name="TextBox 1"/>
          <p:cNvSpPr txBox="1"/>
          <p:nvPr/>
        </p:nvSpPr>
        <p:spPr>
          <a:xfrm rot="269790">
            <a:off x="6380564" y="141452"/>
            <a:ext cx="2618062" cy="600164"/>
          </a:xfrm>
          <a:prstGeom prst="rect">
            <a:avLst/>
          </a:prstGeom>
          <a:solidFill>
            <a:srgbClr val="CCECFF"/>
          </a:solidFill>
        </p:spPr>
        <p:txBody>
          <a:bodyPr wrap="square" rtlCol="0">
            <a:spAutoFit/>
          </a:bodyPr>
          <a:lstStyle/>
          <a:p>
            <a:pPr algn="ctr" defTabSz="457200"/>
            <a:r>
              <a:rPr lang="en-US" sz="1100" kern="1200" dirty="0" smtClean="0">
                <a:solidFill>
                  <a:prstClr val="black"/>
                </a:solidFill>
                <a:latin typeface="Cambria" panose="02040503050406030204" pitchFamily="18" charset="0"/>
                <a:cs typeface="Handwriting - Dakota"/>
              </a:rPr>
              <a:t>Differentiating delivery</a:t>
            </a:r>
            <a:r>
              <a:rPr lang="en-US" sz="1100" b="1" kern="1200" dirty="0" smtClean="0">
                <a:solidFill>
                  <a:prstClr val="black"/>
                </a:solidFill>
                <a:latin typeface="Cambria" panose="02040503050406030204" pitchFamily="18" charset="0"/>
                <a:cs typeface="Handwriting - Dakota"/>
              </a:rPr>
              <a:t>!</a:t>
            </a:r>
          </a:p>
          <a:p>
            <a:pPr algn="ctr" defTabSz="457200"/>
            <a:r>
              <a:rPr lang="en-US" sz="1100" kern="1200" dirty="0" smtClean="0">
                <a:solidFill>
                  <a:prstClr val="black"/>
                </a:solidFill>
                <a:latin typeface="Cambria" panose="02040503050406030204" pitchFamily="18" charset="0"/>
                <a:cs typeface="Handwriting - Dakota"/>
              </a:rPr>
              <a:t>Simpler:  just swap binary pages. </a:t>
            </a:r>
          </a:p>
          <a:p>
            <a:pPr algn="ctr" defTabSz="457200"/>
            <a:r>
              <a:rPr lang="en-US" sz="1100" kern="1200" dirty="0" smtClean="0">
                <a:solidFill>
                  <a:prstClr val="black"/>
                </a:solidFill>
                <a:latin typeface="Cambria" panose="02040503050406030204" pitchFamily="18" charset="0"/>
                <a:cs typeface="Handwriting - Dakota"/>
              </a:rPr>
              <a:t>Simplest: just swap English pages.</a:t>
            </a:r>
            <a:endParaRPr lang="en-US" sz="1100" kern="1200" dirty="0">
              <a:solidFill>
                <a:prstClr val="black"/>
              </a:solidFill>
              <a:latin typeface="Cambria" panose="02040503050406030204" pitchFamily="18" charset="0"/>
              <a:cs typeface="Handwriting - Dakota"/>
            </a:endParaRPr>
          </a:p>
        </p:txBody>
      </p:sp>
      <p:graphicFrame>
        <p:nvGraphicFramePr>
          <p:cNvPr id="15" name="Table 14"/>
          <p:cNvGraphicFramePr>
            <a:graphicFrameLocks noGrp="1"/>
          </p:cNvGraphicFramePr>
          <p:nvPr>
            <p:extLst>
              <p:ext uri="{D42A27DB-BD31-4B8C-83A1-F6EECF244321}">
                <p14:modId xmlns:p14="http://schemas.microsoft.com/office/powerpoint/2010/main" val="3724052664"/>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153801159"/>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7" name="TextBox 16"/>
          <p:cNvSpPr txBox="1"/>
          <p:nvPr/>
        </p:nvSpPr>
        <p:spPr>
          <a:xfrm>
            <a:off x="6367216" y="4601526"/>
            <a:ext cx="2555864"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Extra…</a:t>
            </a:r>
            <a:endParaRPr lang="en-US" sz="5400" kern="1200" dirty="0">
              <a:solidFill>
                <a:prstClr val="black"/>
              </a:solidFill>
              <a:latin typeface="Calibri"/>
            </a:endParaRPr>
          </a:p>
        </p:txBody>
      </p:sp>
      <p:sp>
        <p:nvSpPr>
          <p:cNvPr id="18" name="TextBox 17"/>
          <p:cNvSpPr txBox="1"/>
          <p:nvPr/>
        </p:nvSpPr>
        <p:spPr>
          <a:xfrm>
            <a:off x="2799922" y="3656225"/>
            <a:ext cx="5633288" cy="830997"/>
          </a:xfrm>
          <a:prstGeom prst="rect">
            <a:avLst/>
          </a:prstGeom>
          <a:solidFill>
            <a:srgbClr val="FFCC99"/>
          </a:solidFill>
        </p:spPr>
        <p:txBody>
          <a:bodyPr wrap="square" rtlCol="0">
            <a:spAutoFit/>
          </a:bodyPr>
          <a:lstStyle/>
          <a:p>
            <a:pPr defTabSz="457200"/>
            <a:r>
              <a:rPr lang="en-US" sz="2400" b="1" kern="1200" dirty="0" smtClean="0">
                <a:solidFill>
                  <a:srgbClr val="0000FF"/>
                </a:solidFill>
                <a:latin typeface="Calibri"/>
              </a:rPr>
              <a:t>00101001101000000010010011000100000100100100100100100101001001001010</a:t>
            </a:r>
            <a:endParaRPr lang="en-US" sz="2400" b="1" kern="1200" dirty="0">
              <a:solidFill>
                <a:srgbClr val="0000FF"/>
              </a:solidFill>
              <a:latin typeface="Calibri"/>
            </a:endParaRPr>
          </a:p>
        </p:txBody>
      </p:sp>
      <p:sp>
        <p:nvSpPr>
          <p:cNvPr id="19" name="TextBox 18"/>
          <p:cNvSpPr txBox="1"/>
          <p:nvPr/>
        </p:nvSpPr>
        <p:spPr>
          <a:xfrm>
            <a:off x="2799922" y="5714493"/>
            <a:ext cx="5633288" cy="830997"/>
          </a:xfrm>
          <a:prstGeom prst="rect">
            <a:avLst/>
          </a:prstGeom>
          <a:solidFill>
            <a:srgbClr val="CCECFF"/>
          </a:solidFill>
        </p:spPr>
        <p:txBody>
          <a:bodyPr wrap="square" rtlCol="0">
            <a:spAutoFit/>
          </a:bodyPr>
          <a:lstStyle/>
          <a:p>
            <a:pPr defTabSz="457200"/>
            <a:r>
              <a:rPr lang="en-US" sz="2400" b="1" kern="1200" dirty="0" smtClean="0">
                <a:solidFill>
                  <a:srgbClr val="F79646">
                    <a:lumMod val="75000"/>
                  </a:srgbClr>
                </a:solidFill>
                <a:latin typeface="Calibri"/>
              </a:rPr>
              <a:t>01001001100001000001010011010100000010100100100001101001001001011001</a:t>
            </a:r>
            <a:endParaRPr lang="en-US" sz="2400" b="1" kern="1200" dirty="0">
              <a:solidFill>
                <a:srgbClr val="F79646">
                  <a:lumMod val="75000"/>
                </a:srgbClr>
              </a:solidFill>
              <a:latin typeface="Calibri"/>
            </a:endParaRPr>
          </a:p>
        </p:txBody>
      </p:sp>
    </p:spTree>
    <p:extLst>
      <p:ext uri="{BB962C8B-B14F-4D97-AF65-F5344CB8AC3E}">
        <p14:creationId xmlns:p14="http://schemas.microsoft.com/office/powerpoint/2010/main" val="29914446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1824641849"/>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387711778"/>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4124237759"/>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404286"/>
            <a:ext cx="5899432" cy="2062103"/>
          </a:xfrm>
          <a:prstGeom prst="rect">
            <a:avLst/>
          </a:prstGeom>
          <a:noFill/>
        </p:spPr>
        <p:txBody>
          <a:bodyPr wrap="square" rtlCol="0">
            <a:spAutoFit/>
          </a:bodyPr>
          <a:lstStyle/>
          <a:p>
            <a:pPr defTabSz="457200"/>
            <a:r>
              <a:rPr lang="en-US" sz="1600" kern="1200" dirty="0" smtClean="0">
                <a:solidFill>
                  <a:prstClr val="black"/>
                </a:solidFill>
                <a:latin typeface="Cambria"/>
                <a:cs typeface="Cambria"/>
              </a:rPr>
              <a:t>Make sure you have </a:t>
            </a:r>
            <a:r>
              <a:rPr lang="en-US" sz="1600" b="1" i="1" kern="1200" dirty="0" smtClean="0">
                <a:solidFill>
                  <a:prstClr val="black"/>
                </a:solidFill>
                <a:latin typeface="Cambria"/>
                <a:cs typeface="Cambria"/>
              </a:rPr>
              <a:t>the other team's legend</a:t>
            </a:r>
            <a:r>
              <a:rPr lang="en-US" sz="1600" kern="1200" dirty="0" smtClean="0">
                <a:solidFill>
                  <a:prstClr val="black"/>
                </a:solidFill>
                <a:latin typeface="Cambria"/>
                <a:cs typeface="Cambria"/>
              </a:rPr>
              <a:t>.</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make sure you have </a:t>
            </a:r>
            <a:r>
              <a:rPr lang="en-US" sz="1600" b="1" i="1" kern="1200" dirty="0" smtClean="0">
                <a:solidFill>
                  <a:prstClr val="black"/>
                </a:solidFill>
                <a:latin typeface="Cambria"/>
                <a:cs typeface="Cambria"/>
              </a:rPr>
              <a:t>the other team's binary instructions</a:t>
            </a:r>
            <a:r>
              <a:rPr lang="en-US" sz="1600" kern="1200" dirty="0" smtClean="0">
                <a:solidFill>
                  <a:prstClr val="black"/>
                </a:solidFill>
                <a:latin typeface="Cambria"/>
                <a:cs typeface="Cambria"/>
              </a:rPr>
              <a:t>. </a:t>
            </a:r>
            <a:endParaRPr lang="en-US" sz="1600" kern="1200" dirty="0">
              <a:solidFill>
                <a:prstClr val="black"/>
              </a:solidFill>
              <a:latin typeface="Cambria"/>
              <a:cs typeface="Cambria"/>
            </a:endParaRP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If you swapped pages, you should be set.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If you transferred a single-line of 0s and 1s, you will need to make sure you have the correct bits in each spot!</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68</a:t>
            </a:fld>
            <a:endParaRPr lang="en-US" sz="1800" dirty="0">
              <a:solidFill>
                <a:prstClr val="black">
                  <a:tint val="75000"/>
                </a:prstClr>
              </a:solidFill>
            </a:endParaRP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sp>
        <p:nvSpPr>
          <p:cNvPr id="11" name="TextBox 10"/>
          <p:cNvSpPr txBox="1"/>
          <p:nvPr/>
        </p:nvSpPr>
        <p:spPr>
          <a:xfrm>
            <a:off x="3794444" y="2702720"/>
            <a:ext cx="3163146"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a:t>
            </a:r>
            <a:r>
              <a:rPr lang="en-US" kern="1200" dirty="0">
                <a:solidFill>
                  <a:prstClr val="white"/>
                </a:solidFill>
                <a:latin typeface="Calibri"/>
              </a:rPr>
              <a:t>C</a:t>
            </a:r>
            <a:r>
              <a:rPr lang="en-US" kern="1200" dirty="0" smtClean="0">
                <a:solidFill>
                  <a:prstClr val="white"/>
                </a:solidFill>
                <a:latin typeface="Calibri"/>
              </a:rPr>
              <a:t>. Other team's binary Instructions</a:t>
            </a:r>
          </a:p>
        </p:txBody>
      </p:sp>
      <p:graphicFrame>
        <p:nvGraphicFramePr>
          <p:cNvPr id="13" name="Table 12"/>
          <p:cNvGraphicFramePr>
            <a:graphicFrameLocks noGrp="1"/>
          </p:cNvGraphicFramePr>
          <p:nvPr>
            <p:extLst>
              <p:ext uri="{D42A27DB-BD31-4B8C-83A1-F6EECF244321}">
                <p14:modId xmlns:p14="http://schemas.microsoft.com/office/powerpoint/2010/main" val="2006779969"/>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752077777"/>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20" name="TextBox 19"/>
          <p:cNvSpPr txBox="1"/>
          <p:nvPr/>
        </p:nvSpPr>
        <p:spPr>
          <a:xfrm rot="21318401">
            <a:off x="3498267" y="5320266"/>
            <a:ext cx="5313893"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i="1" kern="1200" dirty="0" smtClean="0">
                <a:solidFill>
                  <a:prstClr val="black"/>
                </a:solidFill>
                <a:latin typeface="Calibri"/>
              </a:rPr>
              <a:t>Try it from here…</a:t>
            </a:r>
            <a:endParaRPr lang="en-US" sz="5400" i="1" kern="1200" dirty="0">
              <a:solidFill>
                <a:prstClr val="black"/>
              </a:solidFill>
              <a:latin typeface="Calibri"/>
            </a:endParaRPr>
          </a:p>
        </p:txBody>
      </p:sp>
      <p:sp>
        <p:nvSpPr>
          <p:cNvPr id="24" name="TextBox 23"/>
          <p:cNvSpPr txBox="1"/>
          <p:nvPr/>
        </p:nvSpPr>
        <p:spPr>
          <a:xfrm rot="21318401">
            <a:off x="3196711" y="1330539"/>
            <a:ext cx="5716561" cy="769441"/>
          </a:xfrm>
          <a:prstGeom prst="rect">
            <a:avLst/>
          </a:prstGeom>
          <a:solidFill>
            <a:schemeClr val="bg1"/>
          </a:solidFill>
          <a:ln>
            <a:solidFill>
              <a:schemeClr val="bg1">
                <a:lumMod val="65000"/>
              </a:schemeClr>
            </a:solidFill>
          </a:ln>
        </p:spPr>
        <p:txBody>
          <a:bodyPr wrap="square" rtlCol="0">
            <a:spAutoFit/>
          </a:bodyPr>
          <a:lstStyle/>
          <a:p>
            <a:pPr algn="ctr" defTabSz="457200"/>
            <a:r>
              <a:rPr lang="en-US" sz="4400" kern="1200" dirty="0" smtClean="0">
                <a:solidFill>
                  <a:prstClr val="black"/>
                </a:solidFill>
                <a:latin typeface="Calibri"/>
              </a:rPr>
              <a:t>Now, we've swapped.</a:t>
            </a:r>
            <a:endParaRPr lang="en-US" sz="4400" kern="1200" dirty="0">
              <a:solidFill>
                <a:prstClr val="black"/>
              </a:solidFill>
              <a:latin typeface="Calibri"/>
            </a:endParaRPr>
          </a:p>
        </p:txBody>
      </p:sp>
      <p:sp>
        <p:nvSpPr>
          <p:cNvPr id="17" name="Left Arrow 16"/>
          <p:cNvSpPr/>
          <p:nvPr/>
        </p:nvSpPr>
        <p:spPr>
          <a:xfrm>
            <a:off x="2214003" y="752947"/>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extBox 21"/>
          <p:cNvSpPr txBox="1"/>
          <p:nvPr/>
        </p:nvSpPr>
        <p:spPr>
          <a:xfrm>
            <a:off x="3174816" y="748979"/>
            <a:ext cx="3340165" cy="461665"/>
          </a:xfrm>
          <a:prstGeom prst="rect">
            <a:avLst/>
          </a:prstGeom>
          <a:solidFill>
            <a:srgbClr val="CCECFF"/>
          </a:solidFill>
          <a:ln>
            <a:solidFill>
              <a:schemeClr val="accent6">
                <a:lumMod val="75000"/>
              </a:schemeClr>
            </a:solidFill>
          </a:ln>
        </p:spPr>
        <p:txBody>
          <a:bodyPr wrap="square" rtlCol="0">
            <a:spAutoFit/>
          </a:bodyPr>
          <a:lstStyle/>
          <a:p>
            <a:pPr algn="ctr" defTabSz="457200"/>
            <a:r>
              <a:rPr lang="en-US" sz="2400" kern="1200" dirty="0" smtClean="0">
                <a:solidFill>
                  <a:prstClr val="black"/>
                </a:solidFill>
                <a:latin typeface="Calibri"/>
              </a:rPr>
              <a:t>Get the legend, too!</a:t>
            </a:r>
            <a:endParaRPr lang="en-US" sz="2400" kern="1200" dirty="0">
              <a:solidFill>
                <a:prstClr val="black"/>
              </a:solidFill>
              <a:latin typeface="Calibri"/>
            </a:endParaRPr>
          </a:p>
        </p:txBody>
      </p:sp>
    </p:spTree>
    <p:extLst>
      <p:ext uri="{BB962C8B-B14F-4D97-AF65-F5344CB8AC3E}">
        <p14:creationId xmlns:p14="http://schemas.microsoft.com/office/powerpoint/2010/main" val="13492252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1426788856"/>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Red</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2x4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Horizontal</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6</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2x3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312507083"/>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99213382"/>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2286541"/>
            <a:ext cx="5899432" cy="338554"/>
          </a:xfrm>
          <a:prstGeom prst="rect">
            <a:avLst/>
          </a:prstGeom>
          <a:noFill/>
        </p:spPr>
        <p:txBody>
          <a:bodyPr wrap="square" rtlCol="0">
            <a:spAutoFit/>
          </a:bodyPr>
          <a:lstStyle/>
          <a:p>
            <a:pPr defTabSz="457200"/>
            <a:r>
              <a:rPr lang="en-US" sz="1600" kern="1200" dirty="0" smtClean="0">
                <a:solidFill>
                  <a:prstClr val="black"/>
                </a:solidFill>
                <a:latin typeface="Cambria"/>
                <a:cs typeface="Cambria"/>
              </a:rPr>
              <a:t>Translate the other team's instructions to </a:t>
            </a:r>
            <a:r>
              <a:rPr lang="en-US" sz="1600" b="1" i="1" kern="1200" dirty="0" smtClean="0">
                <a:solidFill>
                  <a:prstClr val="black"/>
                </a:solidFill>
                <a:latin typeface="Cambria"/>
                <a:cs typeface="Cambria"/>
              </a:rPr>
              <a:t>English instructions</a:t>
            </a:r>
            <a:r>
              <a:rPr lang="en-US" sz="1600" kern="1200" dirty="0" smtClean="0">
                <a:solidFill>
                  <a:prstClr val="black"/>
                </a:solidFill>
                <a:latin typeface="Cambria"/>
                <a:cs typeface="Cambria"/>
              </a:rPr>
              <a:t>.</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69</a:t>
            </a:fld>
            <a:endParaRPr lang="en-US" sz="1800" dirty="0">
              <a:solidFill>
                <a:prstClr val="black">
                  <a:tint val="75000"/>
                </a:prstClr>
              </a:solidFill>
            </a:endParaRPr>
          </a:p>
        </p:txBody>
      </p:sp>
      <p:sp>
        <p:nvSpPr>
          <p:cNvPr id="22" name="TextBox 21"/>
          <p:cNvSpPr txBox="1"/>
          <p:nvPr/>
        </p:nvSpPr>
        <p:spPr>
          <a:xfrm>
            <a:off x="3767574" y="2702720"/>
            <a:ext cx="3216884"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D. Other team's English Instructions</a:t>
            </a: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graphicFrame>
        <p:nvGraphicFramePr>
          <p:cNvPr id="11" name="Table 10"/>
          <p:cNvGraphicFramePr>
            <a:graphicFrameLocks noGrp="1"/>
          </p:cNvGraphicFramePr>
          <p:nvPr>
            <p:extLst>
              <p:ext uri="{D42A27DB-BD31-4B8C-83A1-F6EECF244321}">
                <p14:modId xmlns:p14="http://schemas.microsoft.com/office/powerpoint/2010/main" val="2330326136"/>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120043807"/>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6" name="TextBox 15"/>
          <p:cNvSpPr txBox="1"/>
          <p:nvPr/>
        </p:nvSpPr>
        <p:spPr>
          <a:xfrm rot="21318401">
            <a:off x="4210460" y="5359217"/>
            <a:ext cx="2940607"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Decode…</a:t>
            </a:r>
            <a:endParaRPr lang="en-US" sz="5400" kern="1200" dirty="0">
              <a:solidFill>
                <a:prstClr val="black"/>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176" y="149118"/>
            <a:ext cx="5153745" cy="2114845"/>
          </a:xfrm>
          <a:prstGeom prst="rect">
            <a:avLst/>
          </a:prstGeom>
        </p:spPr>
      </p:pic>
    </p:spTree>
    <p:extLst>
      <p:ext uri="{BB962C8B-B14F-4D97-AF65-F5344CB8AC3E}">
        <p14:creationId xmlns:p14="http://schemas.microsoft.com/office/powerpoint/2010/main" val="2023619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p:nvPr/>
        </p:nvSpPr>
        <p:spPr>
          <a:xfrm>
            <a:off x="138391" y="190407"/>
            <a:ext cx="8792666" cy="1655301"/>
          </a:xfrm>
          <a:prstGeom prst="rect">
            <a:avLst/>
          </a:prstGeom>
          <a:noFill/>
        </p:spPr>
        <p:txBody>
          <a:bodyPr lIns="91425" tIns="91425" rIns="91425" bIns="91425" anchor="ctr" anchorCtr="0">
            <a:noAutofit/>
          </a:bodyPr>
          <a:lstStyle/>
          <a:p>
            <a:pPr lvl="0" rtl="0">
              <a:lnSpc>
                <a:spcPct val="150000"/>
              </a:lnSpc>
              <a:spcBef>
                <a:spcPts val="0"/>
              </a:spcBef>
              <a:buNone/>
            </a:pPr>
            <a:r>
              <a:rPr lang="en" sz="2400" dirty="0" smtClean="0">
                <a:latin typeface="Droid Serif"/>
                <a:ea typeface="Droid Serif"/>
                <a:cs typeface="Droid Serif"/>
                <a:sym typeface="Droid Serif"/>
              </a:rPr>
              <a:t>Yesterday we </a:t>
            </a:r>
            <a:r>
              <a:rPr lang="en" sz="2400" dirty="0">
                <a:latin typeface="Droid Serif"/>
                <a:ea typeface="Droid Serif"/>
                <a:cs typeface="Droid Serif"/>
                <a:sym typeface="Droid Serif"/>
              </a:rPr>
              <a:t>noted </a:t>
            </a:r>
            <a:r>
              <a:rPr lang="en" sz="2400" dirty="0" smtClean="0">
                <a:latin typeface="Droid Serif"/>
                <a:ea typeface="Droid Serif"/>
                <a:cs typeface="Droid Serif"/>
                <a:sym typeface="Droid Serif"/>
              </a:rPr>
              <a:t>two things </a:t>
            </a:r>
            <a:r>
              <a:rPr lang="en" sz="2400" dirty="0">
                <a:latin typeface="Droid Serif"/>
                <a:ea typeface="Droid Serif"/>
                <a:cs typeface="Droid Serif"/>
                <a:sym typeface="Droid Serif"/>
              </a:rPr>
              <a:t>computers do</a:t>
            </a:r>
            <a:r>
              <a:rPr lang="en" sz="2400" dirty="0" smtClean="0">
                <a:latin typeface="Droid Serif"/>
                <a:ea typeface="Droid Serif"/>
                <a:cs typeface="Droid Serif"/>
                <a:sym typeface="Droid Serif"/>
              </a:rPr>
              <a:t>:</a:t>
            </a:r>
          </a:p>
          <a:p>
            <a:pPr lvl="0" rtl="0">
              <a:lnSpc>
                <a:spcPct val="150000"/>
              </a:lnSpc>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   (</a:t>
            </a:r>
            <a:r>
              <a:rPr lang="en" sz="2400" dirty="0">
                <a:latin typeface="Droid Serif"/>
                <a:ea typeface="Droid Serif"/>
                <a:cs typeface="Droid Serif"/>
                <a:sym typeface="Droid Serif"/>
              </a:rPr>
              <a:t>1) </a:t>
            </a:r>
            <a:r>
              <a:rPr lang="en" sz="2400" b="1" dirty="0" smtClean="0">
                <a:latin typeface="Droid Serif"/>
                <a:ea typeface="Droid Serif"/>
                <a:cs typeface="Droid Serif"/>
                <a:sym typeface="Droid Serif"/>
              </a:rPr>
              <a:t>process </a:t>
            </a:r>
            <a:r>
              <a:rPr lang="en" sz="2400" dirty="0" smtClean="0">
                <a:latin typeface="Droid Serif"/>
                <a:ea typeface="Droid Serif"/>
                <a:cs typeface="Droid Serif"/>
                <a:sym typeface="Droid Serif"/>
              </a:rPr>
              <a:t>data (arithmetic)     (2</a:t>
            </a:r>
            <a:r>
              <a:rPr lang="en" sz="2400" dirty="0">
                <a:latin typeface="Droid Serif"/>
                <a:ea typeface="Droid Serif"/>
                <a:cs typeface="Droid Serif"/>
                <a:sym typeface="Droid Serif"/>
              </a:rPr>
              <a:t>) </a:t>
            </a:r>
            <a:r>
              <a:rPr lang="en" sz="2400" b="1" dirty="0" smtClean="0">
                <a:latin typeface="Droid Serif"/>
                <a:ea typeface="Droid Serif"/>
                <a:cs typeface="Droid Serif"/>
                <a:sym typeface="Droid Serif"/>
              </a:rPr>
              <a:t>store/retrieve </a:t>
            </a:r>
            <a:r>
              <a:rPr lang="en" sz="2400" dirty="0" smtClean="0">
                <a:latin typeface="Droid Serif"/>
                <a:ea typeface="Droid Serif"/>
                <a:cs typeface="Droid Serif"/>
                <a:sym typeface="Droid Serif"/>
              </a:rPr>
              <a:t>data</a:t>
            </a:r>
            <a:endParaRPr lang="en" sz="2400" dirty="0">
              <a:latin typeface="Droid Serif"/>
              <a:ea typeface="Droid Serif"/>
              <a:cs typeface="Droid Serif"/>
              <a:sym typeface="Droid Serif"/>
            </a:endParaRPr>
          </a:p>
        </p:txBody>
      </p:sp>
      <p:sp>
        <p:nvSpPr>
          <p:cNvPr id="146" name="Shape 146"/>
          <p:cNvSpPr txBox="1"/>
          <p:nvPr/>
        </p:nvSpPr>
        <p:spPr>
          <a:xfrm>
            <a:off x="4634628" y="5870511"/>
            <a:ext cx="3394551" cy="780599"/>
          </a:xfrm>
          <a:prstGeom prst="rect">
            <a:avLst/>
          </a:prstGeom>
          <a:solidFill>
            <a:srgbClr val="FFCCCC"/>
          </a:solidFill>
        </p:spPr>
        <p:txBody>
          <a:bodyPr lIns="91425" tIns="91425" rIns="91425" bIns="91425" anchor="ctr" anchorCtr="0">
            <a:noAutofit/>
          </a:bodyPr>
          <a:lstStyle/>
          <a:p>
            <a:pPr lvl="0" algn="ctr"/>
            <a:r>
              <a:rPr lang="en" sz="2400" dirty="0">
                <a:latin typeface="Droid Serif"/>
                <a:ea typeface="Droid Serif"/>
                <a:cs typeface="Droid Serif"/>
                <a:sym typeface="Droid Serif"/>
              </a:rPr>
              <a:t>A</a:t>
            </a:r>
            <a:r>
              <a:rPr lang="en" sz="2400" dirty="0" smtClean="0">
                <a:latin typeface="Droid Serif"/>
                <a:ea typeface="Droid Serif"/>
                <a:cs typeface="Droid Serif"/>
                <a:sym typeface="Droid Serif"/>
              </a:rPr>
              <a:t>mazingly</a:t>
            </a: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 this is </a:t>
            </a:r>
            <a:r>
              <a:rPr lang="en" sz="2400" b="1" i="1" dirty="0" smtClean="0">
                <a:solidFill>
                  <a:srgbClr val="C00000"/>
                </a:solidFill>
                <a:latin typeface="Droid Serif"/>
                <a:ea typeface="Droid Serif"/>
                <a:cs typeface="Droid Serif"/>
                <a:sym typeface="Droid Serif"/>
              </a:rPr>
              <a:t>all</a:t>
            </a:r>
            <a:r>
              <a:rPr lang="en" sz="2400" dirty="0" smtClean="0">
                <a:latin typeface="Droid Serif"/>
                <a:ea typeface="Droid Serif"/>
                <a:cs typeface="Droid Serif"/>
                <a:sym typeface="Droid Serif"/>
              </a:rPr>
              <a:t> that computers do!</a:t>
            </a:r>
            <a:endParaRPr lang="en" sz="2400" dirty="0">
              <a:latin typeface="Droid Serif"/>
              <a:ea typeface="Droid Serif"/>
              <a:cs typeface="Droid Serif"/>
              <a:sym typeface="Droid Serif"/>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20" y="2314223"/>
            <a:ext cx="7512616" cy="2984286"/>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Down Arrow 1"/>
          <p:cNvSpPr/>
          <p:nvPr/>
        </p:nvSpPr>
        <p:spPr>
          <a:xfrm>
            <a:off x="3393602" y="3239601"/>
            <a:ext cx="404557" cy="566765"/>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432349" y="3267822"/>
            <a:ext cx="404557" cy="566765"/>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6200000">
            <a:off x="8368621" y="5900651"/>
            <a:ext cx="404557" cy="720315"/>
          </a:xfrm>
          <a:prstGeom prst="downArrow">
            <a:avLst>
              <a:gd name="adj1" fmla="val 50000"/>
              <a:gd name="adj2" fmla="val 68577"/>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2150800966"/>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Red</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2x4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Horizontal</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6</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Horizontal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Red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Red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337387038"/>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4102996713"/>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1067329"/>
            <a:ext cx="5899432" cy="338554"/>
          </a:xfrm>
          <a:prstGeom prst="rect">
            <a:avLst/>
          </a:prstGeom>
          <a:noFill/>
        </p:spPr>
        <p:txBody>
          <a:bodyPr wrap="square" rtlCol="0">
            <a:spAutoFit/>
          </a:bodyPr>
          <a:lstStyle/>
          <a:p>
            <a:pPr defTabSz="457200"/>
            <a:r>
              <a:rPr lang="en-US" sz="1600" kern="1200" dirty="0" smtClean="0">
                <a:solidFill>
                  <a:prstClr val="black"/>
                </a:solidFill>
                <a:latin typeface="Cambria"/>
                <a:cs typeface="Cambria"/>
              </a:rPr>
              <a:t>Translate the other team's instructions to </a:t>
            </a:r>
            <a:r>
              <a:rPr lang="en-US" sz="1600" b="1" i="1" kern="1200" dirty="0" smtClean="0">
                <a:solidFill>
                  <a:prstClr val="black"/>
                </a:solidFill>
                <a:latin typeface="Cambria"/>
                <a:cs typeface="Cambria"/>
              </a:rPr>
              <a:t>English instructions</a:t>
            </a:r>
            <a:r>
              <a:rPr lang="en-US" sz="1600" kern="1200" dirty="0" smtClean="0">
                <a:solidFill>
                  <a:prstClr val="black"/>
                </a:solidFill>
                <a:latin typeface="Cambria"/>
                <a:cs typeface="Cambria"/>
              </a:rPr>
              <a:t>.</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70</a:t>
            </a:fld>
            <a:endParaRPr lang="en-US" sz="1800" dirty="0">
              <a:solidFill>
                <a:prstClr val="black">
                  <a:tint val="75000"/>
                </a:prstClr>
              </a:solidFill>
            </a:endParaRPr>
          </a:p>
        </p:txBody>
      </p:sp>
      <p:sp>
        <p:nvSpPr>
          <p:cNvPr id="22" name="TextBox 21"/>
          <p:cNvSpPr txBox="1"/>
          <p:nvPr/>
        </p:nvSpPr>
        <p:spPr>
          <a:xfrm>
            <a:off x="3767574" y="2702720"/>
            <a:ext cx="3216884"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D. Other team's English Instructions</a:t>
            </a: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graphicFrame>
        <p:nvGraphicFramePr>
          <p:cNvPr id="11" name="Table 10"/>
          <p:cNvGraphicFramePr>
            <a:graphicFrameLocks noGrp="1"/>
          </p:cNvGraphicFramePr>
          <p:nvPr>
            <p:extLst>
              <p:ext uri="{D42A27DB-BD31-4B8C-83A1-F6EECF244321}">
                <p14:modId xmlns:p14="http://schemas.microsoft.com/office/powerpoint/2010/main" val="4179116112"/>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787066269"/>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5" name="TextBox 14"/>
          <p:cNvSpPr txBox="1"/>
          <p:nvPr/>
        </p:nvSpPr>
        <p:spPr>
          <a:xfrm rot="21318401">
            <a:off x="3441265" y="5289631"/>
            <a:ext cx="4641533"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My answers…</a:t>
            </a:r>
            <a:endParaRPr lang="en-US" sz="5400" kern="1200" dirty="0">
              <a:solidFill>
                <a:prstClr val="black"/>
              </a:solidFill>
              <a:latin typeface="Calibri"/>
            </a:endParaRPr>
          </a:p>
        </p:txBody>
      </p:sp>
    </p:spTree>
    <p:extLst>
      <p:ext uri="{BB962C8B-B14F-4D97-AF65-F5344CB8AC3E}">
        <p14:creationId xmlns:p14="http://schemas.microsoft.com/office/powerpoint/2010/main" val="29748279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26909495"/>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776159133"/>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457400"/>
            <a:ext cx="2640567" cy="461665"/>
          </a:xfrm>
          <a:prstGeom prst="rect">
            <a:avLst/>
          </a:prstGeom>
          <a:noFill/>
        </p:spPr>
        <p:txBody>
          <a:bodyPr wrap="none" rtlCol="0">
            <a:spAutoFit/>
          </a:bodyPr>
          <a:lstStyle/>
          <a:p>
            <a:pPr defTabSz="457200"/>
            <a:r>
              <a:rPr lang="en-US" sz="2400" b="1" kern="1200" dirty="0" smtClean="0">
                <a:solidFill>
                  <a:prstClr val="black"/>
                </a:solidFill>
                <a:latin typeface="Calibri"/>
              </a:rPr>
              <a:t>DECODED Fortress!</a:t>
            </a:r>
            <a:endParaRPr lang="en-US" sz="2400" b="1" kern="1200" dirty="0">
              <a:solidFill>
                <a:prstClr val="black"/>
              </a:solidFill>
              <a:latin typeface="Calibri"/>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rPr>
              <a:t>x</a:t>
            </a:r>
            <a:endParaRPr lang="en-US" sz="1800" kern="1200" dirty="0">
              <a:solidFill>
                <a:prstClr val="black"/>
              </a:solidFill>
              <a:latin typeface="Calibri"/>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rPr>
              <a:t>y</a:t>
            </a:r>
            <a:endParaRPr lang="en-US" sz="1800" kern="1200" dirty="0" smtClean="0">
              <a:solidFill>
                <a:prstClr val="black"/>
              </a:solidFill>
              <a:latin typeface="Calibri"/>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71</a:t>
            </a:fld>
            <a:endParaRPr lang="en-US" sz="1800" dirty="0">
              <a:solidFill>
                <a:prstClr val="black">
                  <a:tint val="75000"/>
                </a:prstClr>
              </a:solidFill>
            </a:endParaRPr>
          </a:p>
        </p:txBody>
      </p:sp>
      <p:sp>
        <p:nvSpPr>
          <p:cNvPr id="18" name="TextBox 17"/>
          <p:cNvSpPr txBox="1"/>
          <p:nvPr/>
        </p:nvSpPr>
        <p:spPr>
          <a:xfrm rot="269790">
            <a:off x="5615850" y="380963"/>
            <a:ext cx="3389703" cy="400110"/>
          </a:xfrm>
          <a:prstGeom prst="rect">
            <a:avLst/>
          </a:prstGeom>
          <a:solidFill>
            <a:srgbClr val="FFCC99"/>
          </a:solidFill>
        </p:spPr>
        <p:txBody>
          <a:bodyPr wrap="square" rtlCol="0">
            <a:spAutoFit/>
          </a:bodyPr>
          <a:lstStyle/>
          <a:p>
            <a:pPr algn="ctr" defTabSz="457200"/>
            <a:r>
              <a:rPr lang="en-US" sz="2000" kern="1200" dirty="0" smtClean="0">
                <a:solidFill>
                  <a:prstClr val="black"/>
                </a:solidFill>
                <a:latin typeface="Cambria" panose="02040503050406030204" pitchFamily="18" charset="0"/>
                <a:cs typeface="Handwriting - Dakota"/>
              </a:rPr>
              <a:t>See if they match!</a:t>
            </a:r>
            <a:endParaRPr lang="en-US" sz="2000" kern="1200" dirty="0">
              <a:solidFill>
                <a:prstClr val="black"/>
              </a:solidFill>
              <a:latin typeface="Cambria" panose="02040503050406030204" pitchFamily="18" charset="0"/>
              <a:cs typeface="Handwriting - Dakota"/>
            </a:endParaRPr>
          </a:p>
        </p:txBody>
      </p:sp>
    </p:spTree>
    <p:extLst>
      <p:ext uri="{BB962C8B-B14F-4D97-AF65-F5344CB8AC3E}">
        <p14:creationId xmlns:p14="http://schemas.microsoft.com/office/powerpoint/2010/main" val="20690234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7672" y="457400"/>
            <a:ext cx="2640567" cy="461665"/>
          </a:xfrm>
          <a:prstGeom prst="rect">
            <a:avLst/>
          </a:prstGeom>
          <a:noFill/>
        </p:spPr>
        <p:txBody>
          <a:bodyPr wrap="none" rtlCol="0">
            <a:spAutoFit/>
          </a:bodyPr>
          <a:lstStyle/>
          <a:p>
            <a:pPr defTabSz="457200"/>
            <a:r>
              <a:rPr lang="en-US" sz="2400" b="1" kern="1200" dirty="0" smtClean="0">
                <a:solidFill>
                  <a:prstClr val="black"/>
                </a:solidFill>
                <a:latin typeface="Calibri"/>
              </a:rPr>
              <a:t>DECODED Fortress!</a:t>
            </a:r>
            <a:endParaRPr lang="en-US" sz="2400" b="1" kern="1200" dirty="0">
              <a:solidFill>
                <a:prstClr val="black"/>
              </a:solidFill>
              <a:latin typeface="Calibri"/>
            </a:endParaRPr>
          </a:p>
        </p:txBody>
      </p:sp>
      <p:pic>
        <p:nvPicPr>
          <p:cNvPr id="2" name="Picture 1" descr="IMG_2206.JPG"/>
          <p:cNvPicPr>
            <a:picLocks noChangeAspect="1"/>
          </p:cNvPicPr>
          <p:nvPr/>
        </p:nvPicPr>
        <p:blipFill rotWithShape="1">
          <a:blip r:embed="rId2">
            <a:extLst>
              <a:ext uri="{28A0092B-C50C-407E-A947-70E740481C1C}">
                <a14:useLocalDpi xmlns:a14="http://schemas.microsoft.com/office/drawing/2010/main" val="0"/>
              </a:ext>
            </a:extLst>
          </a:blip>
          <a:srcRect l="26395" b="17042"/>
          <a:stretch/>
        </p:blipFill>
        <p:spPr>
          <a:xfrm>
            <a:off x="1534160" y="1137919"/>
            <a:ext cx="6380480" cy="5393409"/>
          </a:xfrm>
          <a:prstGeom prst="rect">
            <a:avLst/>
          </a:prstGeom>
        </p:spPr>
      </p:pic>
      <p:sp>
        <p:nvSpPr>
          <p:cNvPr id="5" name="TextBox 4"/>
          <p:cNvSpPr txBox="1"/>
          <p:nvPr/>
        </p:nvSpPr>
        <p:spPr>
          <a:xfrm rot="269790">
            <a:off x="5615850" y="380963"/>
            <a:ext cx="3389703" cy="400110"/>
          </a:xfrm>
          <a:prstGeom prst="rect">
            <a:avLst/>
          </a:prstGeom>
          <a:solidFill>
            <a:srgbClr val="FFCC99"/>
          </a:solidFill>
        </p:spPr>
        <p:txBody>
          <a:bodyPr wrap="square" rtlCol="0">
            <a:spAutoFit/>
          </a:bodyPr>
          <a:lstStyle/>
          <a:p>
            <a:pPr algn="ctr" defTabSz="457200"/>
            <a:r>
              <a:rPr lang="en-US" sz="2000" kern="1200" dirty="0" smtClean="0">
                <a:solidFill>
                  <a:prstClr val="black"/>
                </a:solidFill>
                <a:latin typeface="Cambria" panose="02040503050406030204" pitchFamily="18" charset="0"/>
                <a:cs typeface="Handwriting - Dakota"/>
              </a:rPr>
              <a:t>See if they match!</a:t>
            </a:r>
            <a:endParaRPr lang="en-US" sz="2000" kern="1200" dirty="0">
              <a:solidFill>
                <a:prstClr val="black"/>
              </a:solidFill>
              <a:latin typeface="Cambria" panose="02040503050406030204" pitchFamily="18" charset="0"/>
              <a:cs typeface="Handwriting - Dakota"/>
            </a:endParaRPr>
          </a:p>
        </p:txBody>
      </p:sp>
    </p:spTree>
    <p:extLst>
      <p:ext uri="{BB962C8B-B14F-4D97-AF65-F5344CB8AC3E}">
        <p14:creationId xmlns:p14="http://schemas.microsoft.com/office/powerpoint/2010/main" val="36582435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57253"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84650" y="103457"/>
            <a:ext cx="2962991" cy="707886"/>
          </a:xfrm>
          <a:prstGeom prst="rect">
            <a:avLst/>
          </a:prstGeom>
          <a:noFill/>
        </p:spPr>
        <p:txBody>
          <a:bodyPr wrap="none" rtlCol="0">
            <a:spAutoFit/>
          </a:bodyPr>
          <a:lstStyle/>
          <a:p>
            <a:pPr defTabSz="457200"/>
            <a:r>
              <a:rPr lang="en-US" sz="4000" b="1" kern="1200" dirty="0" smtClean="0">
                <a:solidFill>
                  <a:prstClr val="black"/>
                </a:solidFill>
                <a:latin typeface="Calibri"/>
              </a:rPr>
              <a:t>Bug tracker…</a:t>
            </a:r>
            <a:endParaRPr lang="en-US" sz="4000" b="1" kern="1200" dirty="0">
              <a:solidFill>
                <a:prstClr val="black"/>
              </a:solidFill>
              <a:latin typeface="Calibri"/>
            </a:endParaRPr>
          </a:p>
        </p:txBody>
      </p: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73</a:t>
            </a:fld>
            <a:endParaRPr lang="en-US" sz="1800" dirty="0">
              <a:solidFill>
                <a:prstClr val="black">
                  <a:tint val="75000"/>
                </a:prstClr>
              </a:solidFill>
            </a:endParaRPr>
          </a:p>
        </p:txBody>
      </p:sp>
      <p:sp>
        <p:nvSpPr>
          <p:cNvPr id="2" name="TextBox 1"/>
          <p:cNvSpPr txBox="1"/>
          <p:nvPr/>
        </p:nvSpPr>
        <p:spPr>
          <a:xfrm>
            <a:off x="1236245" y="1264132"/>
            <a:ext cx="4394289" cy="646331"/>
          </a:xfrm>
          <a:prstGeom prst="rect">
            <a:avLst/>
          </a:prstGeom>
          <a:noFill/>
        </p:spPr>
        <p:txBody>
          <a:bodyPr wrap="square" rtlCol="0">
            <a:spAutoFit/>
          </a:bodyPr>
          <a:lstStyle/>
          <a:p>
            <a:pPr algn="r" defTabSz="457200"/>
            <a:r>
              <a:rPr lang="en-US" sz="1800" kern="1200" dirty="0" smtClean="0">
                <a:solidFill>
                  <a:prstClr val="black"/>
                </a:solidFill>
                <a:latin typeface="Cambria" panose="02040503050406030204" pitchFamily="18" charset="0"/>
              </a:rPr>
              <a:t>How many differences were they between the original and DECODED towers?</a:t>
            </a:r>
            <a:endParaRPr lang="en-US" sz="1800" kern="1200" dirty="0">
              <a:solidFill>
                <a:prstClr val="black"/>
              </a:solidFill>
              <a:latin typeface="Cambria" panose="02040503050406030204" pitchFamily="18" charset="0"/>
            </a:endParaRPr>
          </a:p>
        </p:txBody>
      </p:sp>
      <p:sp>
        <p:nvSpPr>
          <p:cNvPr id="9" name="Rectangle 8"/>
          <p:cNvSpPr/>
          <p:nvPr/>
        </p:nvSpPr>
        <p:spPr>
          <a:xfrm>
            <a:off x="5912609" y="1264132"/>
            <a:ext cx="1775697" cy="741709"/>
          </a:xfrm>
          <a:prstGeom prst="rect">
            <a:avLst/>
          </a:prstGeom>
          <a:solidFill>
            <a:srgbClr val="FFCC99"/>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extBox 18"/>
          <p:cNvSpPr txBox="1"/>
          <p:nvPr/>
        </p:nvSpPr>
        <p:spPr>
          <a:xfrm>
            <a:off x="280964" y="2765094"/>
            <a:ext cx="4753925" cy="646331"/>
          </a:xfrm>
          <a:prstGeom prst="rect">
            <a:avLst/>
          </a:prstGeom>
          <a:noFill/>
        </p:spPr>
        <p:txBody>
          <a:bodyPr wrap="square" rtlCol="0">
            <a:spAutoFit/>
          </a:bodyPr>
          <a:lstStyle/>
          <a:p>
            <a:pPr defTabSz="457200"/>
            <a:r>
              <a:rPr lang="en-US" sz="1800" kern="1200" dirty="0" smtClean="0">
                <a:solidFill>
                  <a:prstClr val="black"/>
                </a:solidFill>
                <a:latin typeface="Cambria" panose="02040503050406030204" pitchFamily="18" charset="0"/>
              </a:rPr>
              <a:t>Find where the differences happened and make a mark for each location of these "bugs" </a:t>
            </a:r>
            <a:endParaRPr lang="en-US" sz="1800" kern="1200" dirty="0">
              <a:solidFill>
                <a:prstClr val="black"/>
              </a:solidFill>
              <a:latin typeface="Cambria" panose="02040503050406030204" pitchFamily="18" charset="0"/>
            </a:endParaRPr>
          </a:p>
        </p:txBody>
      </p:sp>
      <p:sp>
        <p:nvSpPr>
          <p:cNvPr id="20" name="Rectangle 19"/>
          <p:cNvSpPr/>
          <p:nvPr/>
        </p:nvSpPr>
        <p:spPr>
          <a:xfrm>
            <a:off x="483260"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Rectangle 10"/>
          <p:cNvSpPr/>
          <p:nvPr/>
        </p:nvSpPr>
        <p:spPr>
          <a:xfrm>
            <a:off x="144890" y="6504817"/>
            <a:ext cx="2872877" cy="261610"/>
          </a:xfrm>
          <a:prstGeom prst="rect">
            <a:avLst/>
          </a:prstGeom>
        </p:spPr>
        <p:txBody>
          <a:bodyPr wrap="none">
            <a:spAutoFit/>
          </a:bodyPr>
          <a:lstStyle/>
          <a:p>
            <a:pPr defTabSz="457200"/>
            <a:r>
              <a:rPr lang="en-US" sz="1100" kern="1200" dirty="0">
                <a:solidFill>
                  <a:prstClr val="black"/>
                </a:solidFill>
                <a:latin typeface="Calibri"/>
              </a:rPr>
              <a:t>If you want to </a:t>
            </a:r>
            <a:r>
              <a:rPr lang="en-US" sz="1100" i="1" kern="1200" dirty="0">
                <a:solidFill>
                  <a:prstClr val="black"/>
                </a:solidFill>
                <a:latin typeface="Calibri"/>
              </a:rPr>
              <a:t>actually</a:t>
            </a:r>
            <a:r>
              <a:rPr lang="en-US" sz="1100" kern="1200" dirty="0">
                <a:solidFill>
                  <a:prstClr val="black"/>
                </a:solidFill>
                <a:latin typeface="Calibri"/>
              </a:rPr>
              <a:t> </a:t>
            </a:r>
            <a:r>
              <a:rPr lang="en-US" sz="1100" b="1" i="1" kern="1200" dirty="0">
                <a:solidFill>
                  <a:prstClr val="black"/>
                </a:solidFill>
                <a:latin typeface="Calibri"/>
              </a:rPr>
              <a:t>draw </a:t>
            </a:r>
            <a:r>
              <a:rPr lang="en-US" sz="1100" kern="1200" dirty="0">
                <a:solidFill>
                  <a:prstClr val="black"/>
                </a:solidFill>
                <a:latin typeface="Calibri"/>
              </a:rPr>
              <a:t>bugs, even better!</a:t>
            </a:r>
          </a:p>
        </p:txBody>
      </p:sp>
      <p:sp>
        <p:nvSpPr>
          <p:cNvPr id="12" name="Rectangle 11"/>
          <p:cNvSpPr/>
          <p:nvPr/>
        </p:nvSpPr>
        <p:spPr>
          <a:xfrm>
            <a:off x="494361" y="3930394"/>
            <a:ext cx="1517347" cy="523220"/>
          </a:xfrm>
          <a:prstGeom prst="rect">
            <a:avLst/>
          </a:prstGeom>
        </p:spPr>
        <p:txBody>
          <a:bodyPr wrap="square">
            <a:spAutoFit/>
          </a:bodyPr>
          <a:lstStyle/>
          <a:p>
            <a:pPr algn="ctr" defTabSz="457200"/>
            <a:r>
              <a:rPr lang="en-US" kern="1200" dirty="0" smtClean="0">
                <a:solidFill>
                  <a:prstClr val="black"/>
                </a:solidFill>
                <a:latin typeface="Calibri"/>
              </a:rPr>
              <a:t>Translating from tower to English</a:t>
            </a:r>
            <a:endParaRPr lang="en-US" kern="1200" dirty="0">
              <a:solidFill>
                <a:prstClr val="black"/>
              </a:solidFill>
              <a:latin typeface="Calibri"/>
            </a:endParaRPr>
          </a:p>
        </p:txBody>
      </p:sp>
      <p:sp>
        <p:nvSpPr>
          <p:cNvPr id="22" name="Rectangle 21"/>
          <p:cNvSpPr/>
          <p:nvPr/>
        </p:nvSpPr>
        <p:spPr>
          <a:xfrm>
            <a:off x="2248684" y="3930394"/>
            <a:ext cx="1426336" cy="523220"/>
          </a:xfrm>
          <a:prstGeom prst="rect">
            <a:avLst/>
          </a:prstGeom>
        </p:spPr>
        <p:txBody>
          <a:bodyPr wrap="square">
            <a:spAutoFit/>
          </a:bodyPr>
          <a:lstStyle/>
          <a:p>
            <a:pPr algn="ctr" defTabSz="457200"/>
            <a:r>
              <a:rPr lang="en-US" kern="1200" dirty="0" smtClean="0">
                <a:solidFill>
                  <a:prstClr val="black"/>
                </a:solidFill>
                <a:latin typeface="Calibri"/>
              </a:rPr>
              <a:t>Translating from English to binary</a:t>
            </a:r>
            <a:endParaRPr lang="en-US" kern="1200" dirty="0">
              <a:solidFill>
                <a:prstClr val="black"/>
              </a:solidFill>
              <a:latin typeface="Calibri"/>
            </a:endParaRPr>
          </a:p>
        </p:txBody>
      </p:sp>
      <p:sp>
        <p:nvSpPr>
          <p:cNvPr id="24" name="Rectangle 23"/>
          <p:cNvSpPr/>
          <p:nvPr/>
        </p:nvSpPr>
        <p:spPr>
          <a:xfrm>
            <a:off x="3820567"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Rectangle 24"/>
          <p:cNvSpPr/>
          <p:nvPr/>
        </p:nvSpPr>
        <p:spPr>
          <a:xfrm>
            <a:off x="5506359"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Rectangle 25"/>
          <p:cNvSpPr/>
          <p:nvPr/>
        </p:nvSpPr>
        <p:spPr>
          <a:xfrm>
            <a:off x="7180912"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Rectangle 26"/>
          <p:cNvSpPr/>
          <p:nvPr/>
        </p:nvSpPr>
        <p:spPr>
          <a:xfrm>
            <a:off x="3786850" y="4001275"/>
            <a:ext cx="1665490" cy="307777"/>
          </a:xfrm>
          <a:prstGeom prst="rect">
            <a:avLst/>
          </a:prstGeom>
        </p:spPr>
        <p:txBody>
          <a:bodyPr wrap="none">
            <a:spAutoFit/>
          </a:bodyPr>
          <a:lstStyle/>
          <a:p>
            <a:pPr algn="ctr" defTabSz="457200"/>
            <a:r>
              <a:rPr lang="en-US" kern="1200" dirty="0" smtClean="0">
                <a:solidFill>
                  <a:prstClr val="black"/>
                </a:solidFill>
                <a:latin typeface="Calibri"/>
              </a:rPr>
              <a:t>Transferring the bits</a:t>
            </a:r>
            <a:endParaRPr lang="en-US" kern="1200" dirty="0">
              <a:solidFill>
                <a:prstClr val="black"/>
              </a:solidFill>
              <a:latin typeface="Calibri"/>
            </a:endParaRPr>
          </a:p>
        </p:txBody>
      </p:sp>
      <p:sp>
        <p:nvSpPr>
          <p:cNvPr id="28" name="Rectangle 27"/>
          <p:cNvSpPr/>
          <p:nvPr/>
        </p:nvSpPr>
        <p:spPr>
          <a:xfrm>
            <a:off x="5582856" y="3948479"/>
            <a:ext cx="1486220" cy="523220"/>
          </a:xfrm>
          <a:prstGeom prst="rect">
            <a:avLst/>
          </a:prstGeom>
        </p:spPr>
        <p:txBody>
          <a:bodyPr wrap="square">
            <a:spAutoFit/>
          </a:bodyPr>
          <a:lstStyle/>
          <a:p>
            <a:pPr algn="ctr" defTabSz="457200"/>
            <a:r>
              <a:rPr lang="en-US" kern="1200" dirty="0" smtClean="0">
                <a:solidFill>
                  <a:prstClr val="black"/>
                </a:solidFill>
                <a:latin typeface="Calibri"/>
              </a:rPr>
              <a:t>Translating from binary to English</a:t>
            </a:r>
            <a:endParaRPr lang="en-US" kern="1200" dirty="0">
              <a:solidFill>
                <a:prstClr val="black"/>
              </a:solidFill>
              <a:latin typeface="Calibri"/>
            </a:endParaRPr>
          </a:p>
        </p:txBody>
      </p:sp>
      <p:sp>
        <p:nvSpPr>
          <p:cNvPr id="29" name="Rectangle 28"/>
          <p:cNvSpPr/>
          <p:nvPr/>
        </p:nvSpPr>
        <p:spPr>
          <a:xfrm>
            <a:off x="7237105" y="3948479"/>
            <a:ext cx="1486220" cy="523220"/>
          </a:xfrm>
          <a:prstGeom prst="rect">
            <a:avLst/>
          </a:prstGeom>
        </p:spPr>
        <p:txBody>
          <a:bodyPr wrap="square">
            <a:spAutoFit/>
          </a:bodyPr>
          <a:lstStyle/>
          <a:p>
            <a:pPr algn="ctr" defTabSz="457200"/>
            <a:r>
              <a:rPr lang="en-US" kern="1200" dirty="0" smtClean="0">
                <a:solidFill>
                  <a:prstClr val="black"/>
                </a:solidFill>
                <a:latin typeface="Calibri"/>
              </a:rPr>
              <a:t>Translating from English to tower</a:t>
            </a:r>
            <a:endParaRPr lang="en-US" kern="1200" dirty="0">
              <a:solidFill>
                <a:prstClr val="black"/>
              </a:solidFill>
              <a:latin typeface="Calibri"/>
            </a:endParaRPr>
          </a:p>
        </p:txBody>
      </p:sp>
      <p:grpSp>
        <p:nvGrpSpPr>
          <p:cNvPr id="21" name="Group 20"/>
          <p:cNvGrpSpPr/>
          <p:nvPr/>
        </p:nvGrpSpPr>
        <p:grpSpPr>
          <a:xfrm rot="2899488">
            <a:off x="3173757" y="6518701"/>
            <a:ext cx="178291" cy="314541"/>
            <a:chOff x="6759522" y="2909951"/>
            <a:chExt cx="178291" cy="314541"/>
          </a:xfrm>
        </p:grpSpPr>
        <p:sp>
          <p:nvSpPr>
            <p:cNvPr id="15" name="Teardrop 14"/>
            <p:cNvSpPr/>
            <p:nvPr/>
          </p:nvSpPr>
          <p:spPr>
            <a:xfrm>
              <a:off x="6759522" y="3078398"/>
              <a:ext cx="78670" cy="146094"/>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Teardrop 31"/>
            <p:cNvSpPr/>
            <p:nvPr/>
          </p:nvSpPr>
          <p:spPr>
            <a:xfrm rot="11073179">
              <a:off x="6854697" y="2909951"/>
              <a:ext cx="83116" cy="145177"/>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Oval 13"/>
            <p:cNvSpPr/>
            <p:nvPr/>
          </p:nvSpPr>
          <p:spPr>
            <a:xfrm>
              <a:off x="6800458" y="3011789"/>
              <a:ext cx="88799" cy="112380"/>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Tree>
    <p:extLst>
      <p:ext uri="{BB962C8B-B14F-4D97-AF65-F5344CB8AC3E}">
        <p14:creationId xmlns:p14="http://schemas.microsoft.com/office/powerpoint/2010/main" val="14334475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653" y="246898"/>
            <a:ext cx="7772400" cy="730289"/>
          </a:xfrm>
        </p:spPr>
        <p:txBody>
          <a:bodyPr>
            <a:normAutofit/>
          </a:bodyPr>
          <a:lstStyle/>
          <a:p>
            <a:r>
              <a:rPr lang="en-US" sz="3600" dirty="0" smtClean="0"/>
              <a:t>Secret Fortress Construction Challenge</a:t>
            </a:r>
            <a:endParaRPr lang="en-US" sz="3600" dirty="0"/>
          </a:p>
        </p:txBody>
      </p:sp>
      <p:sp>
        <p:nvSpPr>
          <p:cNvPr id="5" name="TextBox 4"/>
          <p:cNvSpPr txBox="1"/>
          <p:nvPr/>
        </p:nvSpPr>
        <p:spPr>
          <a:xfrm>
            <a:off x="442176" y="1348210"/>
            <a:ext cx="8016024" cy="4401204"/>
          </a:xfrm>
          <a:prstGeom prst="rect">
            <a:avLst/>
          </a:prstGeom>
          <a:noFill/>
        </p:spPr>
        <p:txBody>
          <a:bodyPr wrap="square" rtlCol="0">
            <a:spAutoFit/>
          </a:bodyPr>
          <a:lstStyle/>
          <a:p>
            <a:pPr defTabSz="457200"/>
            <a:r>
              <a:rPr lang="en-US" kern="1200" dirty="0" smtClean="0">
                <a:solidFill>
                  <a:prstClr val="black"/>
                </a:solidFill>
                <a:latin typeface="Cambria"/>
                <a:cs typeface="Cambria"/>
              </a:rPr>
              <a:t>You should have two identical LEGO block kits. </a:t>
            </a:r>
          </a:p>
          <a:p>
            <a:pPr defTabSz="457200"/>
            <a:r>
              <a:rPr lang="en-US" kern="1200" dirty="0" smtClean="0">
                <a:solidFill>
                  <a:prstClr val="black"/>
                </a:solidFill>
                <a:latin typeface="Cambria"/>
                <a:cs typeface="Cambria"/>
              </a:rPr>
              <a:t>Set the extra kit aside, and use one kit to build a LEGO fortress:</a:t>
            </a:r>
          </a:p>
          <a:p>
            <a:pPr defTabSz="457200"/>
            <a:endParaRPr lang="en-US" kern="1200" dirty="0" smtClean="0">
              <a:solidFill>
                <a:prstClr val="black"/>
              </a:solidFill>
              <a:latin typeface="Cambria"/>
              <a:cs typeface="Cambria"/>
            </a:endParaRPr>
          </a:p>
          <a:p>
            <a:pPr marL="342900" indent="-342900" defTabSz="457200">
              <a:buFontTx/>
              <a:buAutoNum type="arabicPeriod"/>
            </a:pPr>
            <a:r>
              <a:rPr lang="en-US" kern="1200" dirty="0" smtClean="0">
                <a:solidFill>
                  <a:prstClr val="black"/>
                </a:solidFill>
                <a:latin typeface="Cambria"/>
                <a:cs typeface="Cambria"/>
              </a:rPr>
              <a:t>Find a secluded spot to build your </a:t>
            </a:r>
            <a:r>
              <a:rPr lang="en-US" i="1" kern="1200" dirty="0" smtClean="0">
                <a:solidFill>
                  <a:prstClr val="black"/>
                </a:solidFill>
                <a:latin typeface="Cambria"/>
                <a:cs typeface="Cambria"/>
              </a:rPr>
              <a:t>secret </a:t>
            </a:r>
            <a:r>
              <a:rPr lang="en-US" kern="1200" dirty="0" smtClean="0">
                <a:solidFill>
                  <a:prstClr val="black"/>
                </a:solidFill>
                <a:latin typeface="Cambria"/>
                <a:cs typeface="Cambria"/>
              </a:rPr>
              <a:t>fortress. Don</a:t>
            </a:r>
            <a:r>
              <a:rPr lang="fr-FR" kern="1200" dirty="0" smtClean="0">
                <a:solidFill>
                  <a:prstClr val="black"/>
                </a:solidFill>
                <a:latin typeface="Cambria"/>
                <a:cs typeface="Cambria"/>
              </a:rPr>
              <a:t>’</a:t>
            </a:r>
            <a:r>
              <a:rPr lang="en-US" kern="1200" dirty="0" smtClean="0">
                <a:solidFill>
                  <a:prstClr val="black"/>
                </a:solidFill>
                <a:latin typeface="Cambria"/>
                <a:cs typeface="Cambria"/>
              </a:rPr>
              <a:t>t let anyone else see it! </a:t>
            </a:r>
          </a:p>
          <a:p>
            <a:pPr marL="342900" indent="-342900" defTabSz="457200">
              <a:buFontTx/>
              <a:buAutoNum type="arabicPeriod"/>
            </a:pPr>
            <a:r>
              <a:rPr lang="en-US" kern="1200" dirty="0">
                <a:solidFill>
                  <a:prstClr val="black"/>
                </a:solidFill>
                <a:latin typeface="Cambria"/>
                <a:cs typeface="Cambria"/>
              </a:rPr>
              <a:t>Place your </a:t>
            </a:r>
            <a:r>
              <a:rPr lang="en-US" kern="1200" dirty="0" smtClean="0">
                <a:solidFill>
                  <a:prstClr val="black"/>
                </a:solidFill>
                <a:latin typeface="Cambria"/>
                <a:cs typeface="Cambria"/>
              </a:rPr>
              <a:t>Lego baseplate on </a:t>
            </a:r>
            <a:r>
              <a:rPr lang="en-US" kern="1200" dirty="0">
                <a:solidFill>
                  <a:prstClr val="black"/>
                </a:solidFill>
                <a:latin typeface="Cambria"/>
                <a:cs typeface="Cambria"/>
              </a:rPr>
              <a:t>top of </a:t>
            </a:r>
            <a:r>
              <a:rPr lang="en-US" kern="1200" dirty="0" smtClean="0">
                <a:solidFill>
                  <a:prstClr val="black"/>
                </a:solidFill>
                <a:latin typeface="Cambria"/>
                <a:cs typeface="Cambria"/>
              </a:rPr>
              <a:t>the template </a:t>
            </a:r>
            <a:r>
              <a:rPr lang="en-US" kern="1200" dirty="0">
                <a:solidFill>
                  <a:prstClr val="black"/>
                </a:solidFill>
                <a:latin typeface="Cambria"/>
                <a:cs typeface="Cambria"/>
              </a:rPr>
              <a:t>on page 2. </a:t>
            </a:r>
            <a:r>
              <a:rPr lang="en-US" kern="1200" dirty="0" smtClean="0">
                <a:solidFill>
                  <a:prstClr val="black"/>
                </a:solidFill>
                <a:latin typeface="Cambria"/>
                <a:cs typeface="Cambria"/>
              </a:rPr>
              <a:t>Note the x and y axes are 0, as usual.</a:t>
            </a:r>
          </a:p>
          <a:p>
            <a:pPr marL="342900" indent="-342900" defTabSz="457200">
              <a:buFontTx/>
              <a:buAutoNum type="arabicPeriod"/>
            </a:pPr>
            <a:r>
              <a:rPr lang="en-US" kern="1200" dirty="0" smtClean="0">
                <a:solidFill>
                  <a:prstClr val="black"/>
                </a:solidFill>
                <a:latin typeface="Cambria"/>
                <a:cs typeface="Cambria"/>
              </a:rPr>
              <a:t>[First-timer advice]  Keep your tower to the lower-left corner, where </a:t>
            </a:r>
            <a:r>
              <a:rPr lang="en-US" b="1" i="1" kern="1200" dirty="0" smtClean="0">
                <a:solidFill>
                  <a:prstClr val="black"/>
                </a:solidFill>
                <a:latin typeface="Cambria"/>
                <a:cs typeface="Cambria"/>
              </a:rPr>
              <a:t>x and y are 7 or less</a:t>
            </a:r>
          </a:p>
          <a:p>
            <a:pPr marL="342900" indent="-342900" defTabSz="457200">
              <a:buFontTx/>
              <a:buAutoNum type="arabicPeriod"/>
            </a:pPr>
            <a:r>
              <a:rPr lang="en-US" kern="1200" dirty="0" smtClean="0">
                <a:solidFill>
                  <a:prstClr val="black"/>
                </a:solidFill>
                <a:latin typeface="Cambria"/>
                <a:cs typeface="Cambria"/>
              </a:rPr>
              <a:t>Write the </a:t>
            </a:r>
            <a:r>
              <a:rPr lang="en-US" b="1" i="1" kern="1200" dirty="0" smtClean="0">
                <a:solidFill>
                  <a:prstClr val="black"/>
                </a:solidFill>
                <a:latin typeface="Cambria"/>
                <a:cs typeface="Cambria"/>
              </a:rPr>
              <a:t>English instructions </a:t>
            </a:r>
            <a:r>
              <a:rPr lang="en-US" kern="1200" dirty="0" smtClean="0">
                <a:solidFill>
                  <a:prstClr val="black"/>
                </a:solidFill>
                <a:latin typeface="Cambria"/>
                <a:cs typeface="Cambria"/>
              </a:rPr>
              <a:t>for building your tower…  (page 3)</a:t>
            </a:r>
          </a:p>
          <a:p>
            <a:pPr marL="342900" indent="-342900" defTabSz="457200">
              <a:buFontTx/>
              <a:buAutoNum type="arabicPeriod"/>
            </a:pPr>
            <a:r>
              <a:rPr lang="en-US" kern="1200" dirty="0" smtClean="0">
                <a:solidFill>
                  <a:prstClr val="black"/>
                </a:solidFill>
                <a:latin typeface="Cambria"/>
                <a:cs typeface="Cambria"/>
              </a:rPr>
              <a:t>Create a </a:t>
            </a:r>
            <a:r>
              <a:rPr lang="en-US" b="1" i="1" kern="1200" dirty="0" smtClean="0">
                <a:solidFill>
                  <a:prstClr val="black"/>
                </a:solidFill>
                <a:latin typeface="Cambria"/>
                <a:cs typeface="Cambria"/>
              </a:rPr>
              <a:t>binary encoding </a:t>
            </a:r>
            <a:r>
              <a:rPr lang="en-US" kern="1200" dirty="0" smtClean="0">
                <a:solidFill>
                  <a:prstClr val="black"/>
                </a:solidFill>
                <a:latin typeface="Cambria"/>
                <a:cs typeface="Cambria"/>
              </a:rPr>
              <a:t>(the legend) for each type and color of your Legos.  (page 3)</a:t>
            </a:r>
          </a:p>
          <a:p>
            <a:pPr marL="342900" indent="-342900" defTabSz="457200">
              <a:buFontTx/>
              <a:buAutoNum type="arabicPeriod"/>
            </a:pPr>
            <a:r>
              <a:rPr lang="en-US" kern="1200" dirty="0" smtClean="0">
                <a:solidFill>
                  <a:prstClr val="black"/>
                </a:solidFill>
                <a:latin typeface="Cambria"/>
                <a:cs typeface="Cambria"/>
              </a:rPr>
              <a:t>Translate the English instructions to </a:t>
            </a:r>
            <a:r>
              <a:rPr lang="en-US" b="1" i="1" kern="1200" dirty="0">
                <a:solidFill>
                  <a:prstClr val="black"/>
                </a:solidFill>
                <a:latin typeface="Cambria"/>
                <a:cs typeface="Cambria"/>
              </a:rPr>
              <a:t>b</a:t>
            </a:r>
            <a:r>
              <a:rPr lang="en-US" b="1" i="1" kern="1200" dirty="0" smtClean="0">
                <a:solidFill>
                  <a:prstClr val="black"/>
                </a:solidFill>
                <a:latin typeface="Cambria"/>
                <a:cs typeface="Cambria"/>
              </a:rPr>
              <a:t>inary instructions </a:t>
            </a:r>
            <a:r>
              <a:rPr lang="en-US" kern="1200" dirty="0" smtClean="0">
                <a:solidFill>
                  <a:prstClr val="black"/>
                </a:solidFill>
                <a:latin typeface="Cambria"/>
                <a:cs typeface="Cambria"/>
              </a:rPr>
              <a:t>for your tower!    (page 4)</a:t>
            </a:r>
          </a:p>
          <a:p>
            <a:pPr marL="342900" indent="-342900" defTabSz="457200">
              <a:buFontTx/>
              <a:buAutoNum type="arabicPeriod"/>
            </a:pPr>
            <a:r>
              <a:rPr lang="en-US" kern="1200" dirty="0" smtClean="0">
                <a:solidFill>
                  <a:prstClr val="black"/>
                </a:solidFill>
                <a:latin typeface="Cambria"/>
                <a:cs typeface="Cambria"/>
              </a:rPr>
              <a:t>Be sure to </a:t>
            </a:r>
            <a:r>
              <a:rPr lang="en-US" b="1" i="1" kern="1200" dirty="0" smtClean="0">
                <a:solidFill>
                  <a:prstClr val="black"/>
                </a:solidFill>
                <a:latin typeface="Cambria"/>
                <a:cs typeface="Cambria"/>
              </a:rPr>
              <a:t>copy over the legend</a:t>
            </a:r>
            <a:r>
              <a:rPr lang="en-US" kern="1200" dirty="0" smtClean="0">
                <a:solidFill>
                  <a:prstClr val="black"/>
                </a:solidFill>
                <a:latin typeface="Cambria"/>
                <a:cs typeface="Cambria"/>
              </a:rPr>
              <a:t>, as well!</a:t>
            </a:r>
          </a:p>
          <a:p>
            <a:pPr marL="342900" indent="-342900" defTabSz="457200">
              <a:buFontTx/>
              <a:buAutoNum type="arabicPeriod"/>
            </a:pPr>
            <a:r>
              <a:rPr lang="en-US" kern="1200" dirty="0" smtClean="0">
                <a:solidFill>
                  <a:prstClr val="black"/>
                </a:solidFill>
                <a:latin typeface="Cambria"/>
                <a:cs typeface="Cambria"/>
              </a:rPr>
              <a:t>[Optional]  Create a single line of 0s and 1s that you will send to the other team.</a:t>
            </a:r>
          </a:p>
          <a:p>
            <a:pPr marL="342900" indent="-342900" defTabSz="457200">
              <a:buFontTx/>
              <a:buAutoNum type="arabicPeriod"/>
            </a:pPr>
            <a:r>
              <a:rPr lang="en-US" kern="1200" dirty="0" smtClean="0">
                <a:solidFill>
                  <a:prstClr val="black"/>
                </a:solidFill>
                <a:latin typeface="Cambria"/>
                <a:cs typeface="Cambria"/>
              </a:rPr>
              <a:t>[Optional</a:t>
            </a:r>
            <a:r>
              <a:rPr lang="en-US" kern="1200" dirty="0">
                <a:solidFill>
                  <a:prstClr val="black"/>
                </a:solidFill>
                <a:latin typeface="Cambria"/>
                <a:cs typeface="Cambria"/>
              </a:rPr>
              <a:t>] </a:t>
            </a:r>
            <a:r>
              <a:rPr lang="en-US" kern="1200" dirty="0" smtClean="0">
                <a:solidFill>
                  <a:prstClr val="black"/>
                </a:solidFill>
                <a:latin typeface="Cambria"/>
                <a:cs typeface="Cambria"/>
              </a:rPr>
              <a:t> Text or email that single line of 0s and 1s to the other team. </a:t>
            </a:r>
          </a:p>
          <a:p>
            <a:pPr marL="342900" indent="-342900" defTabSz="457200">
              <a:buFontTx/>
              <a:buAutoNum type="arabicPeriod"/>
            </a:pPr>
            <a:r>
              <a:rPr lang="en-US" kern="1200" dirty="0" smtClean="0">
                <a:solidFill>
                  <a:prstClr val="black"/>
                </a:solidFill>
                <a:latin typeface="Cambria"/>
                <a:cs typeface="Cambria"/>
              </a:rPr>
              <a:t>[Optional]  Reassemble the other team's single line of 0s and 1s into binary instructions:</a:t>
            </a:r>
          </a:p>
          <a:p>
            <a:pPr marL="342900" indent="-342900" defTabSz="457200">
              <a:buFontTx/>
              <a:buAutoNum type="arabicPeriod"/>
            </a:pPr>
            <a:r>
              <a:rPr lang="en-US" b="1" i="1" kern="1200" dirty="0" smtClean="0">
                <a:solidFill>
                  <a:prstClr val="black"/>
                </a:solidFill>
                <a:latin typeface="Cambria"/>
                <a:cs typeface="Cambria"/>
              </a:rPr>
              <a:t>  Swap!  </a:t>
            </a:r>
            <a:r>
              <a:rPr lang="en-US" kern="1200" dirty="0" smtClean="0">
                <a:solidFill>
                  <a:prstClr val="black"/>
                </a:solidFill>
                <a:latin typeface="Cambria"/>
                <a:cs typeface="Cambria"/>
              </a:rPr>
              <a:t>Make sure you have the chart of the other team's </a:t>
            </a:r>
            <a:r>
              <a:rPr lang="en-US" b="1" i="1" kern="1200" dirty="0" smtClean="0">
                <a:solidFill>
                  <a:prstClr val="black"/>
                </a:solidFill>
                <a:latin typeface="Cambria"/>
                <a:cs typeface="Cambria"/>
              </a:rPr>
              <a:t>binary instructions</a:t>
            </a:r>
            <a:r>
              <a:rPr lang="en-US" kern="1200" dirty="0" smtClean="0">
                <a:solidFill>
                  <a:prstClr val="black"/>
                </a:solidFill>
                <a:latin typeface="Cambria"/>
                <a:cs typeface="Cambria"/>
              </a:rPr>
              <a:t>…</a:t>
            </a:r>
          </a:p>
          <a:p>
            <a:pPr marL="342900" indent="-342900" defTabSz="457200">
              <a:buFontTx/>
              <a:buAutoNum type="arabicPeriod"/>
            </a:pPr>
            <a:r>
              <a:rPr lang="en-US" kern="1200" dirty="0" smtClean="0">
                <a:solidFill>
                  <a:prstClr val="black"/>
                </a:solidFill>
                <a:latin typeface="Cambria"/>
                <a:cs typeface="Cambria"/>
              </a:rPr>
              <a:t>Make sure you copy the other team's </a:t>
            </a:r>
            <a:r>
              <a:rPr lang="en-US" b="1" i="1" kern="1200" dirty="0" smtClean="0">
                <a:solidFill>
                  <a:prstClr val="black"/>
                </a:solidFill>
                <a:latin typeface="Cambria"/>
                <a:cs typeface="Cambria"/>
              </a:rPr>
              <a:t>legend </a:t>
            </a:r>
            <a:r>
              <a:rPr lang="en-US" i="1" kern="1200" dirty="0" smtClean="0">
                <a:solidFill>
                  <a:prstClr val="black"/>
                </a:solidFill>
                <a:latin typeface="Cambria"/>
                <a:cs typeface="Cambria"/>
              </a:rPr>
              <a:t>with their binary encoding</a:t>
            </a:r>
            <a:endParaRPr lang="en-US" kern="1200" dirty="0" smtClean="0">
              <a:solidFill>
                <a:prstClr val="black"/>
              </a:solidFill>
              <a:latin typeface="Cambria"/>
              <a:cs typeface="Cambria"/>
            </a:endParaRPr>
          </a:p>
          <a:p>
            <a:pPr marL="342900" indent="-342900" defTabSz="457200">
              <a:buFontTx/>
              <a:buAutoNum type="arabicPeriod"/>
            </a:pPr>
            <a:r>
              <a:rPr lang="en-US" kern="1200" dirty="0" smtClean="0">
                <a:solidFill>
                  <a:prstClr val="black"/>
                </a:solidFill>
                <a:latin typeface="Cambria"/>
                <a:cs typeface="Cambria"/>
              </a:rPr>
              <a:t>Convert their binary instructions back to </a:t>
            </a:r>
            <a:r>
              <a:rPr lang="en-US" b="1" i="1" kern="1200" dirty="0" smtClean="0">
                <a:solidFill>
                  <a:prstClr val="black"/>
                </a:solidFill>
                <a:latin typeface="Cambria"/>
                <a:cs typeface="Cambria"/>
              </a:rPr>
              <a:t>English instructions </a:t>
            </a:r>
            <a:r>
              <a:rPr lang="en-US" i="1" kern="1200" dirty="0" smtClean="0">
                <a:solidFill>
                  <a:prstClr val="black"/>
                </a:solidFill>
                <a:latin typeface="Cambria"/>
                <a:cs typeface="Cambria"/>
              </a:rPr>
              <a:t>using the legend.</a:t>
            </a:r>
          </a:p>
          <a:p>
            <a:pPr marL="342900" indent="-342900" defTabSz="457200">
              <a:buFontTx/>
              <a:buAutoNum type="arabicPeriod"/>
            </a:pPr>
            <a:r>
              <a:rPr lang="en-US" i="1" kern="1200" dirty="0" smtClean="0">
                <a:solidFill>
                  <a:prstClr val="black"/>
                </a:solidFill>
                <a:latin typeface="Cambria"/>
                <a:cs typeface="Cambria"/>
              </a:rPr>
              <a:t> </a:t>
            </a:r>
            <a:r>
              <a:rPr lang="en-US" kern="1200" dirty="0" smtClean="0">
                <a:solidFill>
                  <a:prstClr val="black"/>
                </a:solidFill>
                <a:latin typeface="Cambria"/>
                <a:cs typeface="Cambria"/>
              </a:rPr>
              <a:t>Try to build their secret fortress!</a:t>
            </a:r>
          </a:p>
          <a:p>
            <a:pPr marL="342900" indent="-342900" defTabSz="457200">
              <a:buFontTx/>
              <a:buAutoNum type="arabicPeriod"/>
            </a:pPr>
            <a:r>
              <a:rPr lang="en-US" kern="1200" dirty="0" smtClean="0">
                <a:solidFill>
                  <a:prstClr val="black"/>
                </a:solidFill>
                <a:latin typeface="Cambria"/>
                <a:cs typeface="Cambria"/>
              </a:rPr>
              <a:t>When both teams are done, compare the fortresses you’ve created. </a:t>
            </a:r>
          </a:p>
          <a:p>
            <a:pPr marL="342900" indent="-342900" defTabSz="457200">
              <a:buFontTx/>
              <a:buAutoNum type="arabicPeriod"/>
            </a:pPr>
            <a:r>
              <a:rPr lang="en-US" kern="1200" dirty="0" smtClean="0">
                <a:solidFill>
                  <a:prstClr val="black"/>
                </a:solidFill>
                <a:latin typeface="Cambria"/>
                <a:cs typeface="Cambria"/>
              </a:rPr>
              <a:t>Were you successful? Why or why not? </a:t>
            </a:r>
          </a:p>
          <a:p>
            <a:pPr marL="342900" indent="-342900" defTabSz="457200">
              <a:buFontTx/>
              <a:buAutoNum type="arabicPeriod"/>
            </a:pPr>
            <a:r>
              <a:rPr lang="en-US" b="1" kern="1200" dirty="0" smtClean="0">
                <a:solidFill>
                  <a:prstClr val="black"/>
                </a:solidFill>
                <a:latin typeface="Cambria"/>
                <a:cs typeface="Cambria"/>
              </a:rPr>
              <a:t>Debug!  </a:t>
            </a:r>
            <a:r>
              <a:rPr lang="en-US" kern="1200" dirty="0" smtClean="0">
                <a:solidFill>
                  <a:prstClr val="black"/>
                </a:solidFill>
                <a:latin typeface="Cambria"/>
                <a:cs typeface="Cambria"/>
              </a:rPr>
              <a:t>If something went wrong, find where it went wrong -- which step of the process was it?!</a:t>
            </a:r>
            <a:endParaRPr lang="en-US" kern="1200" dirty="0">
              <a:solidFill>
                <a:prstClr val="black"/>
              </a:solidFill>
              <a:latin typeface="Cambria"/>
              <a:cs typeface="Cambria"/>
            </a:endParaRPr>
          </a:p>
        </p:txBody>
      </p:sp>
      <p:sp>
        <p:nvSpPr>
          <p:cNvPr id="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74</a:t>
            </a:fld>
            <a:endParaRPr lang="en-US" sz="1800" dirty="0">
              <a:solidFill>
                <a:prstClr val="black">
                  <a:tint val="75000"/>
                </a:prstClr>
              </a:solidFill>
            </a:endParaRPr>
          </a:p>
        </p:txBody>
      </p:sp>
      <p:sp>
        <p:nvSpPr>
          <p:cNvPr id="7" name="TextBox 6"/>
          <p:cNvSpPr txBox="1"/>
          <p:nvPr/>
        </p:nvSpPr>
        <p:spPr>
          <a:xfrm rot="21318401">
            <a:off x="2391476" y="4202763"/>
            <a:ext cx="6284412" cy="1754326"/>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rPr>
              <a:t>Now, the real thing…</a:t>
            </a:r>
          </a:p>
          <a:p>
            <a:pPr algn="ctr" defTabSz="457200"/>
            <a:r>
              <a:rPr lang="en-US" sz="5400" i="1" kern="1200" dirty="0" smtClean="0">
                <a:solidFill>
                  <a:srgbClr val="0000FF"/>
                </a:solidFill>
                <a:latin typeface="Calibri"/>
              </a:rPr>
              <a:t>Pairs, pair up!</a:t>
            </a:r>
            <a:endParaRPr lang="en-US" sz="5400" i="1" kern="1200" dirty="0">
              <a:solidFill>
                <a:srgbClr val="0000FF"/>
              </a:solidFill>
              <a:latin typeface="Calibri"/>
            </a:endParaRPr>
          </a:p>
        </p:txBody>
      </p:sp>
    </p:spTree>
    <p:extLst>
      <p:ext uri="{BB962C8B-B14F-4D97-AF65-F5344CB8AC3E}">
        <p14:creationId xmlns:p14="http://schemas.microsoft.com/office/powerpoint/2010/main" val="947511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30188026"/>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313890335"/>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581018"/>
            <a:ext cx="4040589" cy="461665"/>
          </a:xfrm>
          <a:prstGeom prst="rect">
            <a:avLst/>
          </a:prstGeom>
          <a:noFill/>
        </p:spPr>
        <p:txBody>
          <a:bodyPr wrap="none" rtlCol="0">
            <a:spAutoFit/>
          </a:bodyPr>
          <a:lstStyle/>
          <a:p>
            <a:pPr defTabSz="457200"/>
            <a:r>
              <a:rPr lang="en-US" sz="2400" b="1" kern="1200" dirty="0" smtClean="0">
                <a:solidFill>
                  <a:prstClr val="black"/>
                </a:solidFill>
                <a:latin typeface="Calibri"/>
              </a:rPr>
              <a:t>Secret Fortress Base Template</a:t>
            </a:r>
            <a:endParaRPr lang="en-US" sz="2400" b="1" kern="1200" dirty="0">
              <a:solidFill>
                <a:prstClr val="black"/>
              </a:solidFill>
              <a:latin typeface="Calibri"/>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rPr>
              <a:t>x</a:t>
            </a:r>
            <a:endParaRPr lang="en-US" sz="1800" kern="1200" dirty="0">
              <a:solidFill>
                <a:prstClr val="black"/>
              </a:solidFill>
              <a:latin typeface="Calibri"/>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rPr>
              <a:t>y</a:t>
            </a:r>
            <a:endParaRPr lang="en-US" sz="1800" kern="1200" dirty="0" smtClean="0">
              <a:solidFill>
                <a:prstClr val="black"/>
              </a:solidFill>
              <a:latin typeface="Calibri"/>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75</a:t>
            </a:fld>
            <a:endParaRPr lang="en-US" sz="1800" dirty="0">
              <a:solidFill>
                <a:prstClr val="black">
                  <a:tint val="75000"/>
                </a:prstClr>
              </a:solidFill>
            </a:endParaRPr>
          </a:p>
        </p:txBody>
      </p:sp>
      <p:sp>
        <p:nvSpPr>
          <p:cNvPr id="18" name="TextBox 17"/>
          <p:cNvSpPr txBox="1"/>
          <p:nvPr/>
        </p:nvSpPr>
        <p:spPr>
          <a:xfrm rot="269790">
            <a:off x="5615850" y="227075"/>
            <a:ext cx="3389703" cy="707886"/>
          </a:xfrm>
          <a:prstGeom prst="rect">
            <a:avLst/>
          </a:prstGeom>
          <a:solidFill>
            <a:srgbClr val="CCECFF"/>
          </a:solidFill>
        </p:spPr>
        <p:txBody>
          <a:bodyPr wrap="square" rtlCol="0">
            <a:spAutoFit/>
          </a:bodyPr>
          <a:lstStyle/>
          <a:p>
            <a:pPr algn="ctr" defTabSz="457200"/>
            <a:r>
              <a:rPr lang="en-US" sz="2000" i="1" kern="1200" dirty="0" smtClean="0">
                <a:solidFill>
                  <a:prstClr val="black"/>
                </a:solidFill>
                <a:latin typeface="Cambria" panose="02040503050406030204" pitchFamily="18" charset="0"/>
                <a:cs typeface="Handwriting - Dakota"/>
              </a:rPr>
              <a:t>Don't show the other team your tower!</a:t>
            </a:r>
            <a:endParaRPr lang="en-US" sz="2000" i="1" kern="1200" dirty="0">
              <a:solidFill>
                <a:prstClr val="black"/>
              </a:solidFill>
              <a:latin typeface="Cambria" panose="02040503050406030204" pitchFamily="18" charset="0"/>
              <a:cs typeface="Handwriting - Dakota"/>
            </a:endParaRPr>
          </a:p>
        </p:txBody>
      </p:sp>
    </p:spTree>
    <p:extLst>
      <p:ext uri="{BB962C8B-B14F-4D97-AF65-F5344CB8AC3E}">
        <p14:creationId xmlns:p14="http://schemas.microsoft.com/office/powerpoint/2010/main" val="25547813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76</a:t>
            </a:fld>
            <a:endParaRPr lang="en-US" sz="1800" dirty="0">
              <a:solidFill>
                <a:prstClr val="black">
                  <a:tint val="75000"/>
                </a:prstClr>
              </a:solidFill>
            </a:endParaRPr>
          </a:p>
        </p:txBody>
      </p:sp>
      <p:graphicFrame>
        <p:nvGraphicFramePr>
          <p:cNvPr id="6" name="Content Placeholder 6"/>
          <p:cNvGraphicFramePr>
            <a:graphicFrameLocks/>
          </p:cNvGraphicFramePr>
          <p:nvPr>
            <p:extLst>
              <p:ext uri="{D42A27DB-BD31-4B8C-83A1-F6EECF244321}">
                <p14:modId xmlns:p14="http://schemas.microsoft.com/office/powerpoint/2010/main" val="391658480"/>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Red</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2x4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Horizontal</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6</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700253469"/>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32" name="TextBox 31"/>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graphicFrame>
        <p:nvGraphicFramePr>
          <p:cNvPr id="33" name="Table 32"/>
          <p:cNvGraphicFramePr>
            <a:graphicFrameLocks noGrp="1"/>
          </p:cNvGraphicFramePr>
          <p:nvPr>
            <p:extLst>
              <p:ext uri="{D42A27DB-BD31-4B8C-83A1-F6EECF244321}">
                <p14:modId xmlns:p14="http://schemas.microsoft.com/office/powerpoint/2010/main" val="958888108"/>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1059447020"/>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367253868"/>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36" name="TextBox 35"/>
          <p:cNvSpPr txBox="1"/>
          <p:nvPr/>
        </p:nvSpPr>
        <p:spPr>
          <a:xfrm>
            <a:off x="2520089" y="249304"/>
            <a:ext cx="6320408" cy="2246769"/>
          </a:xfrm>
          <a:prstGeom prst="rect">
            <a:avLst/>
          </a:prstGeom>
          <a:noFill/>
        </p:spPr>
        <p:txBody>
          <a:bodyPr wrap="square" rtlCol="0">
            <a:spAutoFit/>
          </a:bodyPr>
          <a:lstStyle/>
          <a:p>
            <a:pPr defTabSz="457200"/>
            <a:r>
              <a:rPr lang="en-US" kern="1200" dirty="0" smtClean="0">
                <a:solidFill>
                  <a:prstClr val="black"/>
                </a:solidFill>
                <a:latin typeface="Cambria"/>
                <a:cs typeface="Cambria"/>
              </a:rPr>
              <a:t>Fill in the chart below with </a:t>
            </a:r>
            <a:r>
              <a:rPr lang="en-US" b="1" i="1" kern="1200" dirty="0" smtClean="0">
                <a:solidFill>
                  <a:prstClr val="black"/>
                </a:solidFill>
                <a:latin typeface="Cambria"/>
                <a:cs typeface="Cambria"/>
              </a:rPr>
              <a:t>English and numeric instructions</a:t>
            </a:r>
            <a:r>
              <a:rPr lang="en-US" kern="1200" dirty="0" smtClean="0">
                <a:solidFill>
                  <a:prstClr val="black"/>
                </a:solidFill>
                <a:latin typeface="Cambria"/>
                <a:cs typeface="Cambria"/>
              </a:rPr>
              <a:t> for your fortress. </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Follow the sample line, which says “</a:t>
            </a:r>
            <a:r>
              <a:rPr lang="en-US" kern="1200" dirty="0">
                <a:solidFill>
                  <a:prstClr val="black"/>
                </a:solidFill>
                <a:latin typeface="Cambria"/>
                <a:cs typeface="Cambria"/>
              </a:rPr>
              <a:t>p</a:t>
            </a:r>
            <a:r>
              <a:rPr lang="en-US" kern="1200" dirty="0" smtClean="0">
                <a:solidFill>
                  <a:prstClr val="black"/>
                </a:solidFill>
                <a:latin typeface="Cambria"/>
                <a:cs typeface="Cambria"/>
              </a:rPr>
              <a:t>ut the sample block, which is a </a:t>
            </a:r>
            <a:r>
              <a:rPr lang="en-US" b="1" kern="1200" dirty="0" smtClean="0">
                <a:solidFill>
                  <a:prstClr val="black"/>
                </a:solidFill>
                <a:latin typeface="Cambria"/>
                <a:cs typeface="Cambria"/>
              </a:rPr>
              <a:t>red 2x4</a:t>
            </a:r>
            <a:r>
              <a:rPr lang="en-US" kern="1200" dirty="0" smtClean="0">
                <a:solidFill>
                  <a:prstClr val="black"/>
                </a:solidFill>
                <a:latin typeface="Cambria"/>
                <a:cs typeface="Cambria"/>
              </a:rPr>
              <a:t> block, horizontally, with its bottom left corner at the position given by the x-coordinate </a:t>
            </a:r>
            <a:r>
              <a:rPr lang="en-US" b="1" kern="1200" dirty="0" smtClean="0">
                <a:solidFill>
                  <a:prstClr val="black"/>
                </a:solidFill>
                <a:latin typeface="Cambria"/>
                <a:cs typeface="Cambria"/>
              </a:rPr>
              <a:t>6</a:t>
            </a:r>
            <a:r>
              <a:rPr lang="en-US" kern="1200" dirty="0" smtClean="0">
                <a:solidFill>
                  <a:prstClr val="black"/>
                </a:solidFill>
                <a:latin typeface="Cambria"/>
                <a:cs typeface="Cambria"/>
              </a:rPr>
              <a:t> and the y-coordinate </a:t>
            </a:r>
            <a:r>
              <a:rPr lang="en-US" b="1" kern="1200" dirty="0" smtClean="0">
                <a:solidFill>
                  <a:prstClr val="black"/>
                </a:solidFill>
                <a:latin typeface="Cambria"/>
                <a:cs typeface="Cambria"/>
              </a:rPr>
              <a:t>4</a:t>
            </a:r>
            <a:r>
              <a:rPr lang="en-US" kern="1200" dirty="0" smtClean="0">
                <a:solidFill>
                  <a:prstClr val="black"/>
                </a:solidFill>
                <a:latin typeface="Cambria"/>
                <a:cs typeface="Cambria"/>
              </a:rPr>
              <a:t>.”</a:t>
            </a: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Then, </a:t>
            </a:r>
            <a:r>
              <a:rPr lang="en-US" b="1" i="1" kern="1200" dirty="0" smtClean="0">
                <a:solidFill>
                  <a:prstClr val="black"/>
                </a:solidFill>
                <a:latin typeface="Cambria"/>
                <a:cs typeface="Cambria"/>
              </a:rPr>
              <a:t>fill in the legend </a:t>
            </a:r>
            <a:r>
              <a:rPr lang="en-US" kern="1200" dirty="0" smtClean="0">
                <a:solidFill>
                  <a:prstClr val="black"/>
                </a:solidFill>
                <a:latin typeface="Cambria"/>
                <a:cs typeface="Cambria"/>
              </a:rPr>
              <a:t>to create an encoding for all the bricks you used. </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For example, a 2x4 block might be represented with 010100, since 010 is 2 in binary, and 100 is 4 in binary. </a:t>
            </a:r>
            <a:endParaRPr lang="en-US" kern="1200" dirty="0">
              <a:solidFill>
                <a:prstClr val="black"/>
              </a:solidFill>
              <a:latin typeface="Cambria"/>
              <a:cs typeface="Cambria"/>
            </a:endParaRPr>
          </a:p>
        </p:txBody>
      </p:sp>
      <p:sp>
        <p:nvSpPr>
          <p:cNvPr id="12" name="TextBox 11"/>
          <p:cNvSpPr txBox="1"/>
          <p:nvPr/>
        </p:nvSpPr>
        <p:spPr>
          <a:xfrm>
            <a:off x="3806589" y="2702720"/>
            <a:ext cx="3138863"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a:t>
            </a:r>
            <a:r>
              <a:rPr lang="en-US" kern="1200" dirty="0">
                <a:solidFill>
                  <a:prstClr val="white"/>
                </a:solidFill>
                <a:latin typeface="Calibri"/>
              </a:rPr>
              <a:t>A</a:t>
            </a:r>
            <a:r>
              <a:rPr lang="en-US" kern="1200" dirty="0" smtClean="0">
                <a:solidFill>
                  <a:prstClr val="white"/>
                </a:solidFill>
                <a:latin typeface="Calibri"/>
              </a:rPr>
              <a:t>. Your team's English Instructions</a:t>
            </a:r>
          </a:p>
        </p:txBody>
      </p:sp>
    </p:spTree>
    <p:extLst>
      <p:ext uri="{BB962C8B-B14F-4D97-AF65-F5344CB8AC3E}">
        <p14:creationId xmlns:p14="http://schemas.microsoft.com/office/powerpoint/2010/main" val="21014368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242459187"/>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64419929"/>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991021100"/>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304862812"/>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277798008"/>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cs typeface="Cambria"/>
              </a:rPr>
              <a:t>Copy the legend </a:t>
            </a:r>
            <a:r>
              <a:rPr lang="en-US" sz="1600" kern="1200" dirty="0" smtClean="0">
                <a:solidFill>
                  <a:prstClr val="black"/>
                </a:solidFill>
                <a:latin typeface="Cambria"/>
                <a:cs typeface="Cambria"/>
              </a:rPr>
              <a:t>you created on the last page to this page.</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a:t>
            </a:r>
            <a:r>
              <a:rPr lang="en-US" sz="1600" b="1" i="1" kern="1200" dirty="0" smtClean="0">
                <a:solidFill>
                  <a:prstClr val="black"/>
                </a:solidFill>
                <a:latin typeface="Cambria"/>
                <a:cs typeface="Cambria"/>
              </a:rPr>
              <a:t>translate</a:t>
            </a:r>
            <a:r>
              <a:rPr lang="en-US" sz="1600" kern="1200" dirty="0" smtClean="0">
                <a:solidFill>
                  <a:prstClr val="black"/>
                </a:solidFill>
                <a:latin typeface="Cambria"/>
                <a:cs typeface="Cambria"/>
              </a:rPr>
              <a:t> the instructions in Chart A to binary.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Converting information into binary allows a computer to store it and communicate it. Computers use an </a:t>
            </a:r>
            <a:r>
              <a:rPr lang="en-US" sz="1600" i="1" kern="1200" dirty="0" smtClean="0">
                <a:solidFill>
                  <a:prstClr val="black"/>
                </a:solidFill>
                <a:latin typeface="Cambria"/>
                <a:cs typeface="Cambria"/>
              </a:rPr>
              <a:t>electric signal</a:t>
            </a:r>
            <a:r>
              <a:rPr lang="en-US" sz="1600" kern="1200" dirty="0" smtClean="0">
                <a:solidFill>
                  <a:prstClr val="black"/>
                </a:solidFill>
                <a:latin typeface="Cambria"/>
                <a:cs typeface="Cambria"/>
              </a:rPr>
              <a:t> to represent the 1s and </a:t>
            </a:r>
            <a:r>
              <a:rPr lang="en-US" sz="1600" i="1" kern="1200" dirty="0" smtClean="0">
                <a:solidFill>
                  <a:prstClr val="black"/>
                </a:solidFill>
                <a:latin typeface="Cambria"/>
                <a:cs typeface="Cambria"/>
              </a:rPr>
              <a:t>no signal</a:t>
            </a:r>
            <a:r>
              <a:rPr lang="en-US" sz="1600" kern="1200" dirty="0" smtClean="0">
                <a:solidFill>
                  <a:prstClr val="black"/>
                </a:solidFill>
                <a:latin typeface="Cambria"/>
                <a:cs typeface="Cambria"/>
              </a:rPr>
              <a:t> to represent the 0s. </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77</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Your Legend</a:t>
            </a:r>
            <a:endParaRPr lang="en-US" sz="1800" b="1" kern="1200" dirty="0">
              <a:solidFill>
                <a:srgbClr val="1F497D">
                  <a:lumMod val="40000"/>
                  <a:lumOff val="60000"/>
                </a:srgbClr>
              </a:solidFill>
              <a:latin typeface="Calibri"/>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B. Your team's binary Instructions</a:t>
            </a:r>
          </a:p>
        </p:txBody>
      </p:sp>
    </p:spTree>
    <p:extLst>
      <p:ext uri="{BB962C8B-B14F-4D97-AF65-F5344CB8AC3E}">
        <p14:creationId xmlns:p14="http://schemas.microsoft.com/office/powerpoint/2010/main" val="1724290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111" y="127827"/>
            <a:ext cx="5563721" cy="1323439"/>
          </a:xfrm>
          <a:prstGeom prst="rect">
            <a:avLst/>
          </a:prstGeom>
          <a:noFill/>
        </p:spPr>
        <p:txBody>
          <a:bodyPr wrap="square" rtlCol="0">
            <a:spAutoFit/>
          </a:bodyPr>
          <a:lstStyle/>
          <a:p>
            <a:pPr defTabSz="457200"/>
            <a:r>
              <a:rPr lang="en-US" sz="2000" b="1" i="1" kern="1200" dirty="0" smtClean="0">
                <a:solidFill>
                  <a:prstClr val="black"/>
                </a:solidFill>
                <a:latin typeface="Calibri"/>
              </a:rPr>
              <a:t>Extra -- Transferring the bits!</a:t>
            </a:r>
            <a:endParaRPr lang="en-US" sz="2000" b="1" kern="1200" dirty="0" smtClean="0">
              <a:solidFill>
                <a:prstClr val="black"/>
              </a:solidFill>
              <a:latin typeface="Calibri"/>
            </a:endParaRPr>
          </a:p>
          <a:p>
            <a:pPr defTabSz="457200"/>
            <a:endParaRPr lang="en-US" b="1" kern="1200" dirty="0" smtClean="0">
              <a:solidFill>
                <a:prstClr val="black"/>
              </a:solidFill>
              <a:latin typeface="Calibri"/>
            </a:endParaRPr>
          </a:p>
          <a:p>
            <a:pPr defTabSz="457200"/>
            <a:r>
              <a:rPr lang="en-US" kern="1200" dirty="0" smtClean="0">
                <a:solidFill>
                  <a:prstClr val="black"/>
                </a:solidFill>
                <a:latin typeface="Calibri"/>
              </a:rPr>
              <a:t>If you send your instructions electronically, they have to be converted to a </a:t>
            </a:r>
            <a:r>
              <a:rPr lang="en-US" b="1" i="1" kern="1200" dirty="0" smtClean="0">
                <a:solidFill>
                  <a:prstClr val="black"/>
                </a:solidFill>
                <a:latin typeface="Calibri"/>
              </a:rPr>
              <a:t>single line </a:t>
            </a:r>
            <a:r>
              <a:rPr lang="en-US" kern="1200" dirty="0" smtClean="0">
                <a:solidFill>
                  <a:prstClr val="black"/>
                </a:solidFill>
                <a:latin typeface="Calibri"/>
              </a:rPr>
              <a:t>of  0s and 1s! For example, for these sample blocks,</a:t>
            </a:r>
          </a:p>
          <a:p>
            <a:pPr marL="457200" lvl="1" defTabSz="457200"/>
            <a:endParaRPr lang="en-US" sz="1800" kern="1200" dirty="0" smtClean="0">
              <a:solidFill>
                <a:prstClr val="black"/>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513463182"/>
              </p:ext>
            </p:extLst>
          </p:nvPr>
        </p:nvGraphicFramePr>
        <p:xfrm>
          <a:off x="2752843" y="1257708"/>
          <a:ext cx="5788488" cy="822960"/>
        </p:xfrm>
        <a:graphic>
          <a:graphicData uri="http://schemas.openxmlformats.org/drawingml/2006/table">
            <a:tbl>
              <a:tblPr firstRow="1" bandRow="1">
                <a:tableStyleId>{616DA210-FB5B-4158-B5E0-FEB733F419BA}</a:tableStyleId>
              </a:tblPr>
              <a:tblGrid>
                <a:gridCol w="964748"/>
                <a:gridCol w="964748"/>
                <a:gridCol w="964748"/>
                <a:gridCol w="964748"/>
                <a:gridCol w="964748"/>
                <a:gridCol w="964748"/>
              </a:tblGrid>
              <a:tr h="221331">
                <a:tc>
                  <a:txBody>
                    <a:bodyPr/>
                    <a:lstStyle/>
                    <a:p>
                      <a:r>
                        <a:rPr lang="en-US" sz="1200" dirty="0" smtClean="0"/>
                        <a:t>Block</a:t>
                      </a:r>
                      <a:endParaRPr lang="en-US" sz="1200" dirty="0"/>
                    </a:p>
                  </a:txBody>
                  <a:tcPr/>
                </a:tc>
                <a:tc>
                  <a:txBody>
                    <a:bodyPr/>
                    <a:lstStyle/>
                    <a:p>
                      <a:r>
                        <a:rPr lang="en-US" sz="1200" dirty="0" smtClean="0"/>
                        <a:t>Color</a:t>
                      </a:r>
                      <a:endParaRPr lang="en-US" sz="1200" dirty="0"/>
                    </a:p>
                  </a:txBody>
                  <a:tcPr/>
                </a:tc>
                <a:tc>
                  <a:txBody>
                    <a:bodyPr/>
                    <a:lstStyle/>
                    <a:p>
                      <a:r>
                        <a:rPr lang="en-US" sz="1200" dirty="0" smtClean="0"/>
                        <a:t>Brick Type</a:t>
                      </a:r>
                      <a:endParaRPr lang="en-US" sz="1200" dirty="0"/>
                    </a:p>
                  </a:txBody>
                  <a:tcPr/>
                </a:tc>
                <a:tc>
                  <a:txBody>
                    <a:bodyPr/>
                    <a:lstStyle/>
                    <a:p>
                      <a:r>
                        <a:rPr lang="en-US" sz="1200" dirty="0" smtClean="0"/>
                        <a:t>Orientation</a:t>
                      </a:r>
                      <a:endParaRPr lang="en-US" sz="1200" dirty="0"/>
                    </a:p>
                  </a:txBody>
                  <a:tcPr/>
                </a:tc>
                <a:tc>
                  <a:txBody>
                    <a:bodyPr/>
                    <a:lstStyle/>
                    <a:p>
                      <a:r>
                        <a:rPr lang="en-US" sz="1200" dirty="0" smtClean="0"/>
                        <a:t>X</a:t>
                      </a:r>
                      <a:endParaRPr lang="en-US" sz="1200" dirty="0"/>
                    </a:p>
                  </a:txBody>
                  <a:tcPr/>
                </a:tc>
                <a:tc>
                  <a:txBody>
                    <a:bodyPr/>
                    <a:lstStyle/>
                    <a:p>
                      <a:r>
                        <a:rPr lang="en-US" sz="1200" dirty="0" smtClean="0"/>
                        <a:t>Y</a:t>
                      </a:r>
                      <a:endParaRPr lang="en-US" sz="1200" dirty="0"/>
                    </a:p>
                  </a:txBody>
                  <a:tcPr/>
                </a:tc>
              </a:tr>
              <a:tr h="221331">
                <a:tc>
                  <a:txBody>
                    <a:bodyPr/>
                    <a:lstStyle/>
                    <a:p>
                      <a:r>
                        <a:rPr lang="en-US" sz="1200" dirty="0" smtClean="0"/>
                        <a:t>0001</a:t>
                      </a:r>
                      <a:endParaRPr lang="en-US" sz="1200" dirty="0"/>
                    </a:p>
                  </a:txBody>
                  <a:tcPr/>
                </a:tc>
                <a:tc>
                  <a:txBody>
                    <a:bodyPr/>
                    <a:lstStyle/>
                    <a:p>
                      <a:r>
                        <a:rPr lang="en-US" sz="1200" dirty="0" smtClean="0"/>
                        <a:t>001</a:t>
                      </a:r>
                      <a:endParaRPr lang="en-US" sz="1200" dirty="0"/>
                    </a:p>
                  </a:txBody>
                  <a:tcPr/>
                </a:tc>
                <a:tc>
                  <a:txBody>
                    <a:bodyPr/>
                    <a:lstStyle/>
                    <a:p>
                      <a:r>
                        <a:rPr lang="en-US" sz="1200" dirty="0" smtClean="0"/>
                        <a:t>010100</a:t>
                      </a:r>
                      <a:endParaRPr lang="en-US" sz="1200" dirty="0"/>
                    </a:p>
                  </a:txBody>
                  <a:tcPr/>
                </a:tc>
                <a:tc>
                  <a:txBody>
                    <a:bodyPr/>
                    <a:lstStyle/>
                    <a:p>
                      <a:r>
                        <a:rPr lang="en-US" sz="1200" dirty="0" smtClean="0"/>
                        <a:t>00</a:t>
                      </a:r>
                      <a:endParaRPr lang="en-US" sz="1200" dirty="0"/>
                    </a:p>
                  </a:txBody>
                  <a:tcPr/>
                </a:tc>
                <a:tc>
                  <a:txBody>
                    <a:bodyPr/>
                    <a:lstStyle/>
                    <a:p>
                      <a:r>
                        <a:rPr lang="en-US" sz="1200" dirty="0" smtClean="0"/>
                        <a:t>110</a:t>
                      </a:r>
                      <a:endParaRPr lang="en-US" sz="1200" dirty="0"/>
                    </a:p>
                  </a:txBody>
                  <a:tcPr/>
                </a:tc>
                <a:tc>
                  <a:txBody>
                    <a:bodyPr/>
                    <a:lstStyle/>
                    <a:p>
                      <a:r>
                        <a:rPr lang="en-US" sz="1200" dirty="0" smtClean="0"/>
                        <a:t>100</a:t>
                      </a:r>
                      <a:endParaRPr lang="en-US" sz="1200" dirty="0"/>
                    </a:p>
                  </a:txBody>
                  <a:tcPr/>
                </a:tc>
              </a:tr>
              <a:tr h="221331">
                <a:tc>
                  <a:txBody>
                    <a:bodyPr/>
                    <a:lstStyle/>
                    <a:p>
                      <a:r>
                        <a:rPr lang="en-US" sz="1200" dirty="0" smtClean="0"/>
                        <a:t>0010</a:t>
                      </a:r>
                      <a:endParaRPr lang="en-US" sz="1200" dirty="0"/>
                    </a:p>
                  </a:txBody>
                  <a:tcPr/>
                </a:tc>
                <a:tc>
                  <a:txBody>
                    <a:bodyPr/>
                    <a:lstStyle/>
                    <a:p>
                      <a:r>
                        <a:rPr lang="en-US" sz="1200" dirty="0" smtClean="0"/>
                        <a:t>010</a:t>
                      </a:r>
                      <a:endParaRPr lang="en-US" sz="1200" dirty="0"/>
                    </a:p>
                  </a:txBody>
                  <a:tcPr/>
                </a:tc>
                <a:tc>
                  <a:txBody>
                    <a:bodyPr/>
                    <a:lstStyle/>
                    <a:p>
                      <a:r>
                        <a:rPr lang="en-US" sz="1200" dirty="0" smtClean="0"/>
                        <a:t>101101</a:t>
                      </a:r>
                      <a:endParaRPr lang="en-US" sz="1200" dirty="0"/>
                    </a:p>
                  </a:txBody>
                  <a:tcPr/>
                </a:tc>
                <a:tc>
                  <a:txBody>
                    <a:bodyPr/>
                    <a:lstStyle/>
                    <a:p>
                      <a:r>
                        <a:rPr lang="en-US" sz="1200" dirty="0" smtClean="0"/>
                        <a:t>01</a:t>
                      </a:r>
                      <a:endParaRPr lang="en-US" sz="1200" dirty="0"/>
                    </a:p>
                  </a:txBody>
                  <a:tcPr/>
                </a:tc>
                <a:tc>
                  <a:txBody>
                    <a:bodyPr/>
                    <a:lstStyle/>
                    <a:p>
                      <a:r>
                        <a:rPr lang="en-US" sz="1200" dirty="0" smtClean="0"/>
                        <a:t>111</a:t>
                      </a:r>
                      <a:endParaRPr lang="en-US" sz="1200" dirty="0"/>
                    </a:p>
                  </a:txBody>
                  <a:tcPr/>
                </a:tc>
                <a:tc>
                  <a:txBody>
                    <a:bodyPr/>
                    <a:lstStyle/>
                    <a:p>
                      <a:r>
                        <a:rPr lang="en-US" sz="1200" dirty="0" smtClean="0"/>
                        <a:t>100</a:t>
                      </a:r>
                      <a:endParaRPr lang="en-US" sz="1200" dirty="0"/>
                    </a:p>
                  </a:txBody>
                  <a:tcPr/>
                </a:tc>
              </a:tr>
            </a:tbl>
          </a:graphicData>
        </a:graphic>
      </p:graphicFrame>
      <p:sp>
        <p:nvSpPr>
          <p:cNvPr id="8" name="TextBox 7"/>
          <p:cNvSpPr txBox="1"/>
          <p:nvPr/>
        </p:nvSpPr>
        <p:spPr>
          <a:xfrm>
            <a:off x="2483110" y="2148758"/>
            <a:ext cx="6395377" cy="4585871"/>
          </a:xfrm>
          <a:prstGeom prst="rect">
            <a:avLst/>
          </a:prstGeom>
          <a:noFill/>
        </p:spPr>
        <p:txBody>
          <a:bodyPr wrap="square" rtlCol="0">
            <a:spAutoFit/>
          </a:bodyPr>
          <a:lstStyle/>
          <a:p>
            <a:pPr defTabSz="457200"/>
            <a:r>
              <a:rPr lang="en-US" kern="1200" dirty="0" smtClean="0">
                <a:solidFill>
                  <a:prstClr val="black"/>
                </a:solidFill>
                <a:latin typeface="Calibri"/>
                <a:cs typeface="Calibri"/>
              </a:rPr>
              <a:t>You would construct – and </a:t>
            </a:r>
            <a:r>
              <a:rPr lang="en-US" kern="1200" dirty="0">
                <a:solidFill>
                  <a:prstClr val="black"/>
                </a:solidFill>
                <a:latin typeface="Calibri"/>
                <a:cs typeface="Calibri"/>
              </a:rPr>
              <a:t>send – </a:t>
            </a:r>
            <a:r>
              <a:rPr lang="en-US" kern="1200" dirty="0" smtClean="0">
                <a:solidFill>
                  <a:prstClr val="black"/>
                </a:solidFill>
                <a:latin typeface="Calibri"/>
                <a:cs typeface="Calibri"/>
              </a:rPr>
              <a:t> this line of 0s and 1s:</a:t>
            </a:r>
            <a:endParaRPr lang="en-US" kern="1200" dirty="0">
              <a:solidFill>
                <a:prstClr val="black"/>
              </a:solidFill>
              <a:latin typeface="Calibri"/>
              <a:cs typeface="Calibri"/>
            </a:endParaRPr>
          </a:p>
          <a:p>
            <a:pPr defTabSz="457200"/>
            <a:r>
              <a:rPr lang="en-US" kern="1200" dirty="0" smtClean="0">
                <a:solidFill>
                  <a:prstClr val="black"/>
                </a:solidFill>
                <a:latin typeface="Calibri"/>
                <a:cs typeface="Calibri"/>
              </a:rPr>
              <a:t>000100101010000110100001001010110101111100</a:t>
            </a:r>
          </a:p>
          <a:p>
            <a:pPr defTabSz="457200"/>
            <a:endParaRPr lang="en-US" kern="1200" dirty="0">
              <a:solidFill>
                <a:prstClr val="black"/>
              </a:solidFill>
              <a:latin typeface="Cambria"/>
              <a:cs typeface="Cambria"/>
            </a:endParaRPr>
          </a:p>
          <a:p>
            <a:pPr defTabSz="457200"/>
            <a:r>
              <a:rPr lang="en-US" sz="2400" kern="1200" dirty="0" smtClean="0">
                <a:solidFill>
                  <a:prstClr val="black"/>
                </a:solidFill>
                <a:latin typeface="Cambria"/>
                <a:cs typeface="Cambria"/>
              </a:rPr>
              <a:t>Try it!  </a:t>
            </a: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Write </a:t>
            </a:r>
            <a:r>
              <a:rPr lang="en-US" b="1" i="1" kern="1200" dirty="0" smtClean="0">
                <a:solidFill>
                  <a:prstClr val="black"/>
                </a:solidFill>
                <a:latin typeface="Cambria"/>
                <a:cs typeface="Cambria"/>
              </a:rPr>
              <a:t>your binary instructions as a single line </a:t>
            </a:r>
            <a:r>
              <a:rPr lang="en-US" kern="1200" dirty="0" smtClean="0">
                <a:solidFill>
                  <a:prstClr val="black"/>
                </a:solidFill>
                <a:latin typeface="Cambria"/>
                <a:cs typeface="Cambria"/>
              </a:rPr>
              <a:t>of 0s and 1s (it's OK to wrap):</a:t>
            </a:r>
          </a:p>
          <a:p>
            <a:pPr defTabSz="457200"/>
            <a:r>
              <a:rPr lang="en-US" sz="1800" kern="1200" dirty="0" smtClean="0">
                <a:solidFill>
                  <a:prstClr val="black"/>
                </a:solidFill>
                <a:latin typeface="Cambria"/>
                <a:cs typeface="Cambria"/>
              </a:rPr>
              <a:t>__________________________________________________________________________________________________________________________________________________</a:t>
            </a:r>
          </a:p>
          <a:p>
            <a:pPr defTabSz="457200"/>
            <a:endParaRPr lang="en-US" kern="1200" dirty="0">
              <a:solidFill>
                <a:prstClr val="black"/>
              </a:solidFill>
              <a:latin typeface="Cambria"/>
              <a:cs typeface="Cambria"/>
            </a:endParaRPr>
          </a:p>
          <a:p>
            <a:pPr defTabSz="457200"/>
            <a:endParaRPr lang="en-US" kern="1200" dirty="0" smtClean="0">
              <a:solidFill>
                <a:prstClr val="black"/>
              </a:solidFill>
              <a:latin typeface="Cambria"/>
              <a:cs typeface="Cambria"/>
            </a:endParaRPr>
          </a:p>
          <a:p>
            <a:pPr defTabSz="457200"/>
            <a:r>
              <a:rPr lang="en-US" kern="1200" dirty="0" smtClean="0">
                <a:solidFill>
                  <a:prstClr val="black"/>
                </a:solidFill>
                <a:latin typeface="Cambria"/>
                <a:cs typeface="Cambria"/>
              </a:rPr>
              <a:t>Next, </a:t>
            </a:r>
            <a:r>
              <a:rPr lang="en-US" b="1" i="1" kern="1200" dirty="0" smtClean="0">
                <a:solidFill>
                  <a:prstClr val="black"/>
                </a:solidFill>
                <a:latin typeface="Cambria"/>
                <a:cs typeface="Cambria"/>
              </a:rPr>
              <a:t>send a text or email </a:t>
            </a:r>
            <a:r>
              <a:rPr lang="en-US" kern="1200" dirty="0" smtClean="0">
                <a:solidFill>
                  <a:prstClr val="black"/>
                </a:solidFill>
                <a:latin typeface="Cambria"/>
                <a:cs typeface="Cambria"/>
              </a:rPr>
              <a:t>to the other team with the bits of your tower.</a:t>
            </a:r>
          </a:p>
          <a:p>
            <a:pPr defTabSz="457200"/>
            <a:r>
              <a:rPr lang="en-US" kern="1200" dirty="0" smtClean="0">
                <a:solidFill>
                  <a:prstClr val="black"/>
                </a:solidFill>
                <a:latin typeface="Cambria"/>
                <a:cs typeface="Cambria"/>
              </a:rPr>
              <a:t>Also, </a:t>
            </a:r>
            <a:r>
              <a:rPr lang="en-US" b="1" i="1" kern="1200" dirty="0" smtClean="0">
                <a:solidFill>
                  <a:prstClr val="black"/>
                </a:solidFill>
                <a:latin typeface="Cambria"/>
                <a:cs typeface="Cambria"/>
              </a:rPr>
              <a:t>give them your legend </a:t>
            </a:r>
            <a:r>
              <a:rPr lang="en-US" kern="1200" dirty="0" smtClean="0">
                <a:solidFill>
                  <a:prstClr val="black"/>
                </a:solidFill>
                <a:latin typeface="Cambria"/>
                <a:cs typeface="Cambria"/>
              </a:rPr>
              <a:t>or let them copy it…</a:t>
            </a: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Below, </a:t>
            </a:r>
            <a:r>
              <a:rPr lang="en-US" b="1" i="1" kern="1200" dirty="0" smtClean="0">
                <a:solidFill>
                  <a:prstClr val="black"/>
                </a:solidFill>
                <a:latin typeface="Cambria"/>
                <a:cs typeface="Cambria"/>
              </a:rPr>
              <a:t>write down the other team's bits</a:t>
            </a:r>
            <a:r>
              <a:rPr lang="en-US" kern="1200" dirty="0">
                <a:solidFill>
                  <a:prstClr val="black"/>
                </a:solidFill>
                <a:latin typeface="Cambria"/>
                <a:cs typeface="Cambria"/>
              </a:rPr>
              <a:t> </a:t>
            </a:r>
            <a:r>
              <a:rPr lang="en-US" kern="1200" dirty="0" smtClean="0">
                <a:solidFill>
                  <a:prstClr val="black"/>
                </a:solidFill>
                <a:latin typeface="Cambria"/>
                <a:cs typeface="Cambria"/>
              </a:rPr>
              <a:t>when they send them to you:</a:t>
            </a:r>
          </a:p>
          <a:p>
            <a:pPr defTabSz="457200"/>
            <a:r>
              <a:rPr lang="en-US" sz="1800" kern="1200" dirty="0" smtClean="0">
                <a:solidFill>
                  <a:prstClr val="black"/>
                </a:solidFill>
                <a:latin typeface="Cambri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cs typeface="Cambria"/>
            </a:endParaRPr>
          </a:p>
          <a:p>
            <a:pPr defTabSz="457200"/>
            <a:endParaRPr lang="en-US" kern="1200" dirty="0">
              <a:solidFill>
                <a:prstClr val="black"/>
              </a:solidFill>
              <a:latin typeface="Cambria"/>
              <a:cs typeface="Cambria"/>
            </a:endParaRPr>
          </a:p>
          <a:p>
            <a:pPr defTabSz="457200"/>
            <a:r>
              <a:rPr lang="en-US" kern="1200" dirty="0" smtClean="0">
                <a:solidFill>
                  <a:prstClr val="black"/>
                </a:solidFill>
                <a:latin typeface="Cambria"/>
                <a:cs typeface="Cambria"/>
              </a:rPr>
              <a:t>And </a:t>
            </a:r>
            <a:r>
              <a:rPr lang="en-US" b="1" i="1" kern="1200" dirty="0" smtClean="0">
                <a:solidFill>
                  <a:prstClr val="black"/>
                </a:solidFill>
                <a:latin typeface="Cambria"/>
                <a:cs typeface="Cambria"/>
              </a:rPr>
              <a:t>copy their legend </a:t>
            </a:r>
            <a:r>
              <a:rPr lang="en-US" kern="1200" dirty="0" smtClean="0">
                <a:solidFill>
                  <a:prstClr val="black"/>
                </a:solidFill>
                <a:latin typeface="Cambria"/>
                <a:cs typeface="Cambria"/>
              </a:rPr>
              <a:t>to the spots on this page.</a:t>
            </a:r>
            <a:endParaRPr lang="en-US" kern="1200" dirty="0">
              <a:solidFill>
                <a:prstClr val="black"/>
              </a:solidFill>
              <a:latin typeface="Cambria"/>
              <a:cs typeface="Cambria"/>
            </a:endParaRPr>
          </a:p>
        </p:txBody>
      </p:sp>
      <p:sp>
        <p:nvSpPr>
          <p:cNvPr id="9"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78</a:t>
            </a:fld>
            <a:endParaRPr lang="en-US" sz="1800" dirty="0">
              <a:solidFill>
                <a:prstClr val="black">
                  <a:tint val="75000"/>
                </a:prst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70956111"/>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72967257"/>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1789873"/>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316793638"/>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14" name="TextBox 13"/>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sp>
        <p:nvSpPr>
          <p:cNvPr id="2" name="TextBox 1"/>
          <p:cNvSpPr txBox="1"/>
          <p:nvPr/>
        </p:nvSpPr>
        <p:spPr>
          <a:xfrm rot="269790">
            <a:off x="6380564" y="141452"/>
            <a:ext cx="2618062" cy="600164"/>
          </a:xfrm>
          <a:prstGeom prst="rect">
            <a:avLst/>
          </a:prstGeom>
          <a:solidFill>
            <a:schemeClr val="accent1">
              <a:lumMod val="40000"/>
              <a:lumOff val="60000"/>
            </a:schemeClr>
          </a:solidFill>
        </p:spPr>
        <p:txBody>
          <a:bodyPr wrap="square" rtlCol="0">
            <a:spAutoFit/>
          </a:bodyPr>
          <a:lstStyle/>
          <a:p>
            <a:pPr algn="ctr" defTabSz="457200"/>
            <a:r>
              <a:rPr lang="en-US" sz="1100" kern="1200" dirty="0" smtClean="0">
                <a:solidFill>
                  <a:prstClr val="black"/>
                </a:solidFill>
                <a:latin typeface="Handwriting - Dakota"/>
                <a:cs typeface="Handwriting - Dakota"/>
              </a:rPr>
              <a:t>Differentiating delivery</a:t>
            </a:r>
            <a:r>
              <a:rPr lang="en-US" sz="1100" b="1" kern="1200" dirty="0" smtClean="0">
                <a:solidFill>
                  <a:prstClr val="black"/>
                </a:solidFill>
                <a:latin typeface="Handwriting - Dakota"/>
                <a:cs typeface="Handwriting - Dakota"/>
              </a:rPr>
              <a:t>!</a:t>
            </a:r>
          </a:p>
          <a:p>
            <a:pPr algn="ctr" defTabSz="457200"/>
            <a:r>
              <a:rPr lang="en-US" sz="1100" kern="1200" dirty="0" smtClean="0">
                <a:solidFill>
                  <a:prstClr val="black"/>
                </a:solidFill>
                <a:latin typeface="Handwriting - Dakota"/>
                <a:cs typeface="Handwriting - Dakota"/>
              </a:rPr>
              <a:t>Simpler:  just swap binary pages. </a:t>
            </a:r>
          </a:p>
          <a:p>
            <a:pPr algn="ctr" defTabSz="457200"/>
            <a:r>
              <a:rPr lang="en-US" sz="1100" kern="1200" dirty="0" smtClean="0">
                <a:solidFill>
                  <a:prstClr val="black"/>
                </a:solidFill>
                <a:latin typeface="Handwriting - Dakota"/>
                <a:cs typeface="Handwriting - Dakota"/>
              </a:rPr>
              <a:t>Simplest: just swap English pages.</a:t>
            </a:r>
            <a:endParaRPr lang="en-US" sz="1100" kern="1200" dirty="0">
              <a:solidFill>
                <a:prstClr val="black"/>
              </a:solidFill>
              <a:latin typeface="Handwriting - Dakota"/>
              <a:cs typeface="Handwriting - Dakota"/>
            </a:endParaRPr>
          </a:p>
        </p:txBody>
      </p:sp>
    </p:spTree>
    <p:extLst>
      <p:ext uri="{BB962C8B-B14F-4D97-AF65-F5344CB8AC3E}">
        <p14:creationId xmlns:p14="http://schemas.microsoft.com/office/powerpoint/2010/main" val="16699036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4175467095"/>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985822726"/>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922651822"/>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22514991"/>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532001947"/>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404286"/>
            <a:ext cx="5899432" cy="2062103"/>
          </a:xfrm>
          <a:prstGeom prst="rect">
            <a:avLst/>
          </a:prstGeom>
          <a:noFill/>
        </p:spPr>
        <p:txBody>
          <a:bodyPr wrap="square" rtlCol="0">
            <a:spAutoFit/>
          </a:bodyPr>
          <a:lstStyle/>
          <a:p>
            <a:pPr defTabSz="457200"/>
            <a:r>
              <a:rPr lang="en-US" sz="1600" kern="1200" dirty="0" smtClean="0">
                <a:solidFill>
                  <a:prstClr val="black"/>
                </a:solidFill>
                <a:latin typeface="Cambria"/>
                <a:cs typeface="Cambria"/>
              </a:rPr>
              <a:t>Make sure you have </a:t>
            </a:r>
            <a:r>
              <a:rPr lang="en-US" sz="1600" b="1" i="1" kern="1200" dirty="0" smtClean="0">
                <a:solidFill>
                  <a:prstClr val="black"/>
                </a:solidFill>
                <a:latin typeface="Cambria"/>
                <a:cs typeface="Cambria"/>
              </a:rPr>
              <a:t>the other team's legend</a:t>
            </a:r>
            <a:r>
              <a:rPr lang="en-US" sz="1600" kern="1200" dirty="0" smtClean="0">
                <a:solidFill>
                  <a:prstClr val="black"/>
                </a:solidFill>
                <a:latin typeface="Cambria"/>
                <a:cs typeface="Cambria"/>
              </a:rPr>
              <a:t>.</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Then, make sure you have </a:t>
            </a:r>
            <a:r>
              <a:rPr lang="en-US" sz="1600" b="1" i="1" kern="1200" dirty="0" smtClean="0">
                <a:solidFill>
                  <a:prstClr val="black"/>
                </a:solidFill>
                <a:latin typeface="Cambria"/>
                <a:cs typeface="Cambria"/>
              </a:rPr>
              <a:t>the other team's binary instructions</a:t>
            </a:r>
            <a:r>
              <a:rPr lang="en-US" sz="1600" kern="1200" dirty="0" smtClean="0">
                <a:solidFill>
                  <a:prstClr val="black"/>
                </a:solidFill>
                <a:latin typeface="Cambria"/>
                <a:cs typeface="Cambria"/>
              </a:rPr>
              <a:t>. </a:t>
            </a:r>
            <a:endParaRPr lang="en-US" sz="1600" kern="1200" dirty="0">
              <a:solidFill>
                <a:prstClr val="black"/>
              </a:solidFill>
              <a:latin typeface="Cambria"/>
              <a:cs typeface="Cambria"/>
            </a:endParaRP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If you swapped pages, you should be set. </a:t>
            </a:r>
          </a:p>
          <a:p>
            <a:pPr defTabSz="457200"/>
            <a:endParaRPr lang="en-US" sz="1600" kern="1200" dirty="0">
              <a:solidFill>
                <a:prstClr val="black"/>
              </a:solidFill>
              <a:latin typeface="Cambria"/>
              <a:cs typeface="Cambria"/>
            </a:endParaRPr>
          </a:p>
          <a:p>
            <a:pPr defTabSz="457200"/>
            <a:r>
              <a:rPr lang="en-US" sz="1600" kern="1200" dirty="0" smtClean="0">
                <a:solidFill>
                  <a:prstClr val="black"/>
                </a:solidFill>
                <a:latin typeface="Cambria"/>
                <a:cs typeface="Cambria"/>
              </a:rPr>
              <a:t>If you transferred a single-line of 0s and 1s, you will need to make sure you have the correct bits in each part of the code!</a:t>
            </a:r>
            <a:endParaRPr lang="en-US" sz="1600" kern="1200" dirty="0">
              <a:solidFill>
                <a:prstClr val="black"/>
              </a:solidFill>
              <a:latin typeface="Cambri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79</a:t>
            </a:fld>
            <a:endParaRPr lang="en-US" sz="1800" dirty="0">
              <a:solidFill>
                <a:prstClr val="black">
                  <a:tint val="75000"/>
                </a:prstClr>
              </a:solidFill>
            </a:endParaRP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sp>
        <p:nvSpPr>
          <p:cNvPr id="11" name="TextBox 10"/>
          <p:cNvSpPr txBox="1"/>
          <p:nvPr/>
        </p:nvSpPr>
        <p:spPr>
          <a:xfrm>
            <a:off x="3794444" y="2702720"/>
            <a:ext cx="3163146"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a:t>
            </a:r>
            <a:r>
              <a:rPr lang="en-US" kern="1200" dirty="0">
                <a:solidFill>
                  <a:prstClr val="white"/>
                </a:solidFill>
                <a:latin typeface="Calibri"/>
              </a:rPr>
              <a:t>C</a:t>
            </a:r>
            <a:r>
              <a:rPr lang="en-US" kern="1200" dirty="0" smtClean="0">
                <a:solidFill>
                  <a:prstClr val="white"/>
                </a:solidFill>
                <a:latin typeface="Calibri"/>
              </a:rPr>
              <a:t>. Other team's binary Instructions</a:t>
            </a:r>
          </a:p>
        </p:txBody>
      </p:sp>
    </p:spTree>
    <p:extLst>
      <p:ext uri="{BB962C8B-B14F-4D97-AF65-F5344CB8AC3E}">
        <p14:creationId xmlns:p14="http://schemas.microsoft.com/office/powerpoint/2010/main" val="306875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p:nvPr/>
        </p:nvSpPr>
        <p:spPr>
          <a:xfrm>
            <a:off x="138391" y="190407"/>
            <a:ext cx="8792666" cy="1655301"/>
          </a:xfrm>
          <a:prstGeom prst="rect">
            <a:avLst/>
          </a:prstGeom>
          <a:noFill/>
        </p:spPr>
        <p:txBody>
          <a:bodyPr lIns="91425" tIns="91425" rIns="91425" bIns="91425" anchor="ctr" anchorCtr="0">
            <a:noAutofit/>
          </a:bodyPr>
          <a:lstStyle/>
          <a:p>
            <a:pPr lvl="0" algn="ctr" rtl="0">
              <a:lnSpc>
                <a:spcPct val="150000"/>
              </a:lnSpc>
              <a:spcBef>
                <a:spcPts val="0"/>
              </a:spcBef>
              <a:buNone/>
            </a:pPr>
            <a:r>
              <a:rPr lang="en" sz="2400" b="1" i="1" dirty="0" smtClean="0">
                <a:solidFill>
                  <a:schemeClr val="bg1"/>
                </a:solidFill>
                <a:latin typeface="Droid Serif"/>
                <a:ea typeface="Droid Serif"/>
                <a:cs typeface="Droid Serif"/>
                <a:sym typeface="Droid Serif"/>
              </a:rPr>
              <a:t>Is this all that computers do?</a:t>
            </a:r>
          </a:p>
          <a:p>
            <a:pPr lvl="0" rtl="0">
              <a:lnSpc>
                <a:spcPct val="150000"/>
              </a:lnSpc>
              <a:spcBef>
                <a:spcPts val="0"/>
              </a:spcBef>
              <a:buNone/>
            </a:pPr>
            <a:r>
              <a:rPr lang="en" sz="2400" dirty="0" smtClean="0">
                <a:latin typeface="Droid Serif"/>
                <a:ea typeface="Droid Serif"/>
                <a:cs typeface="Droid Serif"/>
                <a:sym typeface="Droid Serif"/>
              </a:rPr>
              <a:t>    (</a:t>
            </a:r>
            <a:r>
              <a:rPr lang="en" sz="2400" dirty="0">
                <a:latin typeface="Droid Serif"/>
                <a:ea typeface="Droid Serif"/>
                <a:cs typeface="Droid Serif"/>
                <a:sym typeface="Droid Serif"/>
              </a:rPr>
              <a:t>1) </a:t>
            </a:r>
            <a:r>
              <a:rPr lang="en" sz="2400" b="1" dirty="0" smtClean="0">
                <a:latin typeface="Droid Serif"/>
                <a:ea typeface="Droid Serif"/>
                <a:cs typeface="Droid Serif"/>
                <a:sym typeface="Droid Serif"/>
              </a:rPr>
              <a:t>process </a:t>
            </a:r>
            <a:r>
              <a:rPr lang="en" sz="2400" dirty="0" smtClean="0">
                <a:latin typeface="Droid Serif"/>
                <a:ea typeface="Droid Serif"/>
                <a:cs typeface="Droid Serif"/>
                <a:sym typeface="Droid Serif"/>
              </a:rPr>
              <a:t>data (arithmetic)     (2</a:t>
            </a:r>
            <a:r>
              <a:rPr lang="en" sz="2400" dirty="0">
                <a:latin typeface="Droid Serif"/>
                <a:ea typeface="Droid Serif"/>
                <a:cs typeface="Droid Serif"/>
                <a:sym typeface="Droid Serif"/>
              </a:rPr>
              <a:t>) </a:t>
            </a:r>
            <a:r>
              <a:rPr lang="en" sz="2400" b="1" dirty="0" smtClean="0">
                <a:latin typeface="Droid Serif"/>
                <a:ea typeface="Droid Serif"/>
                <a:cs typeface="Droid Serif"/>
                <a:sym typeface="Droid Serif"/>
              </a:rPr>
              <a:t>store/retrieve </a:t>
            </a:r>
            <a:r>
              <a:rPr lang="en" sz="2400" dirty="0" smtClean="0">
                <a:latin typeface="Droid Serif"/>
                <a:ea typeface="Droid Serif"/>
                <a:cs typeface="Droid Serif"/>
                <a:sym typeface="Droid Serif"/>
              </a:rPr>
              <a:t>data</a:t>
            </a:r>
            <a:endParaRPr lang="en" sz="2400" dirty="0">
              <a:latin typeface="Droid Serif"/>
              <a:ea typeface="Droid Serif"/>
              <a:cs typeface="Droid Serif"/>
              <a:sym typeface="Droid Serif"/>
            </a:endParaRPr>
          </a:p>
        </p:txBody>
      </p:sp>
      <p:sp>
        <p:nvSpPr>
          <p:cNvPr id="146" name="Shape 146"/>
          <p:cNvSpPr txBox="1"/>
          <p:nvPr/>
        </p:nvSpPr>
        <p:spPr>
          <a:xfrm>
            <a:off x="188495" y="6162805"/>
            <a:ext cx="8792665" cy="538409"/>
          </a:xfrm>
          <a:prstGeom prst="rect">
            <a:avLst/>
          </a:prstGeom>
          <a:solidFill>
            <a:srgbClr val="FFCCCC"/>
          </a:solidFill>
        </p:spPr>
        <p:txBody>
          <a:bodyPr lIns="91425" tIns="91425" rIns="91425" bIns="91425" anchor="ctr" anchorCtr="0">
            <a:noAutofit/>
          </a:bodyPr>
          <a:lstStyle/>
          <a:p>
            <a:pPr lvl="0" algn="ctr"/>
            <a:r>
              <a:rPr lang="en" sz="2400" dirty="0" smtClean="0">
                <a:latin typeface="Droid Serif"/>
                <a:ea typeface="Droid Serif"/>
                <a:cs typeface="Droid Serif"/>
                <a:sym typeface="Droid Serif"/>
              </a:rPr>
              <a:t>Let's see…   Try listing some things we use computers for…</a:t>
            </a:r>
            <a:endParaRPr lang="en" sz="2400" dirty="0">
              <a:latin typeface="Droid Serif"/>
              <a:ea typeface="Droid Serif"/>
              <a:cs typeface="Droid Serif"/>
              <a:sym typeface="Droid Serif"/>
            </a:endParaRPr>
          </a:p>
        </p:txBody>
      </p:sp>
      <p:sp>
        <p:nvSpPr>
          <p:cNvPr id="4" name="Rectangle 3"/>
          <p:cNvSpPr/>
          <p:nvPr/>
        </p:nvSpPr>
        <p:spPr>
          <a:xfrm>
            <a:off x="1797484" y="175835"/>
            <a:ext cx="5555293" cy="646331"/>
          </a:xfrm>
          <a:prstGeom prst="rect">
            <a:avLst/>
          </a:prstGeom>
        </p:spPr>
        <p:txBody>
          <a:bodyPr wrap="square">
            <a:spAutoFit/>
          </a:bodyPr>
          <a:lstStyle/>
          <a:p>
            <a:pPr lvl="0" algn="ctr">
              <a:lnSpc>
                <a:spcPct val="150000"/>
              </a:lnSpc>
            </a:pPr>
            <a:r>
              <a:rPr lang="en" sz="2400" b="1" i="1" dirty="0">
                <a:solidFill>
                  <a:srgbClr val="C00000"/>
                </a:solidFill>
                <a:latin typeface="Droid Serif"/>
                <a:ea typeface="Droid Serif"/>
                <a:cs typeface="Droid Serif"/>
                <a:sym typeface="Droid Serif"/>
              </a:rPr>
              <a:t>Is this all that computers do?</a:t>
            </a:r>
          </a:p>
        </p:txBody>
      </p:sp>
    </p:spTree>
    <p:extLst>
      <p:ext uri="{BB962C8B-B14F-4D97-AF65-F5344CB8AC3E}">
        <p14:creationId xmlns:p14="http://schemas.microsoft.com/office/powerpoint/2010/main" val="1208436053"/>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451363825"/>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197747184"/>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05255325"/>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459576300"/>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777413531"/>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1067329"/>
            <a:ext cx="5899432" cy="338554"/>
          </a:xfrm>
          <a:prstGeom prst="rect">
            <a:avLst/>
          </a:prstGeom>
          <a:noFill/>
        </p:spPr>
        <p:txBody>
          <a:bodyPr wrap="square" rtlCol="0">
            <a:spAutoFit/>
          </a:bodyPr>
          <a:lstStyle/>
          <a:p>
            <a:pPr defTabSz="457200"/>
            <a:r>
              <a:rPr lang="en-US" sz="1600" kern="1200" dirty="0" smtClean="0">
                <a:solidFill>
                  <a:prstClr val="black"/>
                </a:solidFill>
                <a:latin typeface="Cambria"/>
                <a:cs typeface="Cambria"/>
              </a:rPr>
              <a:t>Translate the other team's instructions to </a:t>
            </a:r>
            <a:r>
              <a:rPr lang="en-US" sz="1600" b="1" i="1" kern="1200" dirty="0" smtClean="0">
                <a:solidFill>
                  <a:prstClr val="black"/>
                </a:solidFill>
                <a:latin typeface="Cambria"/>
                <a:cs typeface="Cambria"/>
              </a:rPr>
              <a:t>English instructions</a:t>
            </a:r>
            <a:r>
              <a:rPr lang="en-US" sz="1600" kern="1200" dirty="0" smtClean="0">
                <a:solidFill>
                  <a:prstClr val="black"/>
                </a:solidFill>
                <a:latin typeface="Cambria"/>
                <a:cs typeface="Cambria"/>
              </a:rPr>
              <a:t>.</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80</a:t>
            </a:fld>
            <a:endParaRPr lang="en-US" sz="1800" dirty="0">
              <a:solidFill>
                <a:prstClr val="black">
                  <a:tint val="75000"/>
                </a:prstClr>
              </a:solidFill>
            </a:endParaRPr>
          </a:p>
        </p:txBody>
      </p:sp>
      <p:sp>
        <p:nvSpPr>
          <p:cNvPr id="22" name="TextBox 21"/>
          <p:cNvSpPr txBox="1"/>
          <p:nvPr/>
        </p:nvSpPr>
        <p:spPr>
          <a:xfrm>
            <a:off x="3767574" y="2702720"/>
            <a:ext cx="3216884"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rPr>
              <a:t>Chart D. Other team's English Instructions</a:t>
            </a: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rPr>
              <a:t>Their Legend</a:t>
            </a:r>
            <a:endParaRPr lang="en-US" sz="1800" b="1" kern="1200" dirty="0">
              <a:solidFill>
                <a:srgbClr val="1F497D">
                  <a:lumMod val="40000"/>
                  <a:lumOff val="60000"/>
                </a:srgbClr>
              </a:solidFill>
              <a:latin typeface="Calibri"/>
            </a:endParaRPr>
          </a:p>
        </p:txBody>
      </p:sp>
    </p:spTree>
    <p:extLst>
      <p:ext uri="{BB962C8B-B14F-4D97-AF65-F5344CB8AC3E}">
        <p14:creationId xmlns:p14="http://schemas.microsoft.com/office/powerpoint/2010/main" val="897760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00703305"/>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1755170701"/>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457400"/>
            <a:ext cx="2640567" cy="461665"/>
          </a:xfrm>
          <a:prstGeom prst="rect">
            <a:avLst/>
          </a:prstGeom>
          <a:noFill/>
        </p:spPr>
        <p:txBody>
          <a:bodyPr wrap="none" rtlCol="0">
            <a:spAutoFit/>
          </a:bodyPr>
          <a:lstStyle/>
          <a:p>
            <a:pPr defTabSz="457200"/>
            <a:r>
              <a:rPr lang="en-US" sz="2400" b="1" kern="1200" dirty="0" smtClean="0">
                <a:solidFill>
                  <a:prstClr val="black"/>
                </a:solidFill>
                <a:latin typeface="Calibri"/>
              </a:rPr>
              <a:t>DECODED Fortress!</a:t>
            </a:r>
            <a:endParaRPr lang="en-US" sz="2400" b="1" kern="1200" dirty="0">
              <a:solidFill>
                <a:prstClr val="black"/>
              </a:solidFill>
              <a:latin typeface="Calibri"/>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rPr>
              <a:t>x</a:t>
            </a:r>
            <a:endParaRPr lang="en-US" sz="1800" kern="1200" dirty="0">
              <a:solidFill>
                <a:prstClr val="black"/>
              </a:solidFill>
              <a:latin typeface="Calibri"/>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rPr>
              <a:t>y</a:t>
            </a:r>
            <a:endParaRPr lang="en-US" sz="1800" kern="1200" dirty="0" smtClean="0">
              <a:solidFill>
                <a:prstClr val="black"/>
              </a:solidFill>
              <a:latin typeface="Calibri"/>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81</a:t>
            </a:fld>
            <a:endParaRPr lang="en-US" sz="1800" dirty="0">
              <a:solidFill>
                <a:prstClr val="black">
                  <a:tint val="75000"/>
                </a:prstClr>
              </a:solidFill>
            </a:endParaRPr>
          </a:p>
        </p:txBody>
      </p:sp>
      <p:sp>
        <p:nvSpPr>
          <p:cNvPr id="18" name="TextBox 17"/>
          <p:cNvSpPr txBox="1"/>
          <p:nvPr/>
        </p:nvSpPr>
        <p:spPr>
          <a:xfrm rot="269790">
            <a:off x="5615850" y="380963"/>
            <a:ext cx="3389703" cy="400110"/>
          </a:xfrm>
          <a:prstGeom prst="rect">
            <a:avLst/>
          </a:prstGeom>
          <a:solidFill>
            <a:srgbClr val="FFCC99"/>
          </a:solidFill>
        </p:spPr>
        <p:txBody>
          <a:bodyPr wrap="square" rtlCol="0">
            <a:spAutoFit/>
          </a:bodyPr>
          <a:lstStyle/>
          <a:p>
            <a:pPr algn="ctr" defTabSz="457200"/>
            <a:r>
              <a:rPr lang="en-US" sz="2000" i="1" kern="1200" dirty="0" smtClean="0">
                <a:solidFill>
                  <a:prstClr val="black"/>
                </a:solidFill>
                <a:latin typeface="Cambria" panose="02040503050406030204" pitchFamily="18" charset="0"/>
                <a:cs typeface="Handwriting - Dakota"/>
              </a:rPr>
              <a:t>See if they match!</a:t>
            </a:r>
            <a:endParaRPr lang="en-US" sz="2000" i="1" kern="1200" dirty="0">
              <a:solidFill>
                <a:prstClr val="black"/>
              </a:solidFill>
              <a:latin typeface="Cambria" panose="02040503050406030204" pitchFamily="18" charset="0"/>
              <a:cs typeface="Handwriting - Dakota"/>
            </a:endParaRPr>
          </a:p>
        </p:txBody>
      </p:sp>
    </p:spTree>
    <p:extLst>
      <p:ext uri="{BB962C8B-B14F-4D97-AF65-F5344CB8AC3E}">
        <p14:creationId xmlns:p14="http://schemas.microsoft.com/office/powerpoint/2010/main" val="1632208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57253"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84650" y="103457"/>
            <a:ext cx="2962991" cy="707886"/>
          </a:xfrm>
          <a:prstGeom prst="rect">
            <a:avLst/>
          </a:prstGeom>
          <a:noFill/>
        </p:spPr>
        <p:txBody>
          <a:bodyPr wrap="none" rtlCol="0">
            <a:spAutoFit/>
          </a:bodyPr>
          <a:lstStyle/>
          <a:p>
            <a:pPr defTabSz="457200"/>
            <a:r>
              <a:rPr lang="en-US" sz="4000" b="1" kern="1200" dirty="0" smtClean="0">
                <a:solidFill>
                  <a:prstClr val="black"/>
                </a:solidFill>
                <a:latin typeface="Calibri"/>
              </a:rPr>
              <a:t>Bug tracker…</a:t>
            </a:r>
            <a:endParaRPr lang="en-US" sz="4000" b="1" kern="1200" dirty="0">
              <a:solidFill>
                <a:prstClr val="black"/>
              </a:solidFill>
              <a:latin typeface="Calibri"/>
            </a:endParaRPr>
          </a:p>
        </p:txBody>
      </p: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82</a:t>
            </a:fld>
            <a:endParaRPr lang="en-US" sz="1800" dirty="0">
              <a:solidFill>
                <a:prstClr val="black">
                  <a:tint val="75000"/>
                </a:prstClr>
              </a:solidFill>
            </a:endParaRPr>
          </a:p>
        </p:txBody>
      </p:sp>
      <p:sp>
        <p:nvSpPr>
          <p:cNvPr id="2" name="TextBox 1"/>
          <p:cNvSpPr txBox="1"/>
          <p:nvPr/>
        </p:nvSpPr>
        <p:spPr>
          <a:xfrm>
            <a:off x="1236245" y="1264132"/>
            <a:ext cx="4394289" cy="646331"/>
          </a:xfrm>
          <a:prstGeom prst="rect">
            <a:avLst/>
          </a:prstGeom>
          <a:noFill/>
        </p:spPr>
        <p:txBody>
          <a:bodyPr wrap="square" rtlCol="0">
            <a:spAutoFit/>
          </a:bodyPr>
          <a:lstStyle/>
          <a:p>
            <a:pPr algn="r" defTabSz="457200"/>
            <a:r>
              <a:rPr lang="en-US" sz="1800" kern="1200" dirty="0" smtClean="0">
                <a:solidFill>
                  <a:prstClr val="black"/>
                </a:solidFill>
                <a:latin typeface="Cambria" panose="02040503050406030204" pitchFamily="18" charset="0"/>
              </a:rPr>
              <a:t>How many differences were they between the original and DECODED towers?</a:t>
            </a:r>
            <a:endParaRPr lang="en-US" sz="1800" kern="1200" dirty="0">
              <a:solidFill>
                <a:prstClr val="black"/>
              </a:solidFill>
              <a:latin typeface="Cambria" panose="02040503050406030204" pitchFamily="18" charset="0"/>
            </a:endParaRPr>
          </a:p>
        </p:txBody>
      </p:sp>
      <p:sp>
        <p:nvSpPr>
          <p:cNvPr id="9" name="Rectangle 8"/>
          <p:cNvSpPr/>
          <p:nvPr/>
        </p:nvSpPr>
        <p:spPr>
          <a:xfrm>
            <a:off x="5912609" y="1264132"/>
            <a:ext cx="1775697" cy="741709"/>
          </a:xfrm>
          <a:prstGeom prst="rect">
            <a:avLst/>
          </a:prstGeom>
          <a:solidFill>
            <a:srgbClr val="FFCC99"/>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extBox 18"/>
          <p:cNvSpPr txBox="1"/>
          <p:nvPr/>
        </p:nvSpPr>
        <p:spPr>
          <a:xfrm>
            <a:off x="280964" y="2765094"/>
            <a:ext cx="4753925" cy="646331"/>
          </a:xfrm>
          <a:prstGeom prst="rect">
            <a:avLst/>
          </a:prstGeom>
          <a:noFill/>
        </p:spPr>
        <p:txBody>
          <a:bodyPr wrap="square" rtlCol="0">
            <a:spAutoFit/>
          </a:bodyPr>
          <a:lstStyle/>
          <a:p>
            <a:pPr defTabSz="457200"/>
            <a:r>
              <a:rPr lang="en-US" sz="1800" kern="1200" dirty="0" smtClean="0">
                <a:solidFill>
                  <a:prstClr val="black"/>
                </a:solidFill>
                <a:latin typeface="Cambria" panose="02040503050406030204" pitchFamily="18" charset="0"/>
              </a:rPr>
              <a:t>Find where the differences happened and make a mark for each location of these "bugs" </a:t>
            </a:r>
            <a:endParaRPr lang="en-US" sz="1800" kern="1200" dirty="0">
              <a:solidFill>
                <a:prstClr val="black"/>
              </a:solidFill>
              <a:latin typeface="Cambria" panose="02040503050406030204" pitchFamily="18" charset="0"/>
            </a:endParaRPr>
          </a:p>
        </p:txBody>
      </p:sp>
      <p:sp>
        <p:nvSpPr>
          <p:cNvPr id="20" name="Rectangle 19"/>
          <p:cNvSpPr/>
          <p:nvPr/>
        </p:nvSpPr>
        <p:spPr>
          <a:xfrm>
            <a:off x="483260"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Rectangle 10"/>
          <p:cNvSpPr/>
          <p:nvPr/>
        </p:nvSpPr>
        <p:spPr>
          <a:xfrm>
            <a:off x="144890" y="6504817"/>
            <a:ext cx="2872877" cy="261610"/>
          </a:xfrm>
          <a:prstGeom prst="rect">
            <a:avLst/>
          </a:prstGeom>
        </p:spPr>
        <p:txBody>
          <a:bodyPr wrap="none">
            <a:spAutoFit/>
          </a:bodyPr>
          <a:lstStyle/>
          <a:p>
            <a:pPr defTabSz="457200"/>
            <a:r>
              <a:rPr lang="en-US" sz="1100" kern="1200" dirty="0">
                <a:solidFill>
                  <a:prstClr val="black"/>
                </a:solidFill>
                <a:latin typeface="Calibri"/>
              </a:rPr>
              <a:t>If you want to </a:t>
            </a:r>
            <a:r>
              <a:rPr lang="en-US" sz="1100" i="1" kern="1200" dirty="0">
                <a:solidFill>
                  <a:prstClr val="black"/>
                </a:solidFill>
                <a:latin typeface="Calibri"/>
              </a:rPr>
              <a:t>actually</a:t>
            </a:r>
            <a:r>
              <a:rPr lang="en-US" sz="1100" kern="1200" dirty="0">
                <a:solidFill>
                  <a:prstClr val="black"/>
                </a:solidFill>
                <a:latin typeface="Calibri"/>
              </a:rPr>
              <a:t> </a:t>
            </a:r>
            <a:r>
              <a:rPr lang="en-US" sz="1100" b="1" i="1" kern="1200" dirty="0">
                <a:solidFill>
                  <a:prstClr val="black"/>
                </a:solidFill>
                <a:latin typeface="Calibri"/>
              </a:rPr>
              <a:t>draw </a:t>
            </a:r>
            <a:r>
              <a:rPr lang="en-US" sz="1100" kern="1200" dirty="0">
                <a:solidFill>
                  <a:prstClr val="black"/>
                </a:solidFill>
                <a:latin typeface="Calibri"/>
              </a:rPr>
              <a:t>bugs, even better!</a:t>
            </a:r>
          </a:p>
        </p:txBody>
      </p:sp>
      <p:sp>
        <p:nvSpPr>
          <p:cNvPr id="12" name="Rectangle 11"/>
          <p:cNvSpPr/>
          <p:nvPr/>
        </p:nvSpPr>
        <p:spPr>
          <a:xfrm>
            <a:off x="494361" y="3930394"/>
            <a:ext cx="1517347" cy="523220"/>
          </a:xfrm>
          <a:prstGeom prst="rect">
            <a:avLst/>
          </a:prstGeom>
        </p:spPr>
        <p:txBody>
          <a:bodyPr wrap="square">
            <a:spAutoFit/>
          </a:bodyPr>
          <a:lstStyle/>
          <a:p>
            <a:pPr algn="ctr" defTabSz="457200"/>
            <a:r>
              <a:rPr lang="en-US" kern="1200" dirty="0" smtClean="0">
                <a:solidFill>
                  <a:prstClr val="black"/>
                </a:solidFill>
                <a:latin typeface="Calibri"/>
              </a:rPr>
              <a:t>Translating from tower to English</a:t>
            </a:r>
            <a:endParaRPr lang="en-US" kern="1200" dirty="0">
              <a:solidFill>
                <a:prstClr val="black"/>
              </a:solidFill>
              <a:latin typeface="Calibri"/>
            </a:endParaRPr>
          </a:p>
        </p:txBody>
      </p:sp>
      <p:sp>
        <p:nvSpPr>
          <p:cNvPr id="22" name="Rectangle 21"/>
          <p:cNvSpPr/>
          <p:nvPr/>
        </p:nvSpPr>
        <p:spPr>
          <a:xfrm>
            <a:off x="2248684" y="3930394"/>
            <a:ext cx="1426336" cy="523220"/>
          </a:xfrm>
          <a:prstGeom prst="rect">
            <a:avLst/>
          </a:prstGeom>
        </p:spPr>
        <p:txBody>
          <a:bodyPr wrap="square">
            <a:spAutoFit/>
          </a:bodyPr>
          <a:lstStyle/>
          <a:p>
            <a:pPr algn="ctr" defTabSz="457200"/>
            <a:r>
              <a:rPr lang="en-US" kern="1200" dirty="0" smtClean="0">
                <a:solidFill>
                  <a:prstClr val="black"/>
                </a:solidFill>
                <a:latin typeface="Calibri"/>
              </a:rPr>
              <a:t>Translating from English to binary</a:t>
            </a:r>
            <a:endParaRPr lang="en-US" kern="1200" dirty="0">
              <a:solidFill>
                <a:prstClr val="black"/>
              </a:solidFill>
              <a:latin typeface="Calibri"/>
            </a:endParaRPr>
          </a:p>
        </p:txBody>
      </p:sp>
      <p:sp>
        <p:nvSpPr>
          <p:cNvPr id="24" name="Rectangle 23"/>
          <p:cNvSpPr/>
          <p:nvPr/>
        </p:nvSpPr>
        <p:spPr>
          <a:xfrm>
            <a:off x="3820567"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Rectangle 24"/>
          <p:cNvSpPr/>
          <p:nvPr/>
        </p:nvSpPr>
        <p:spPr>
          <a:xfrm>
            <a:off x="5506359"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Rectangle 25"/>
          <p:cNvSpPr/>
          <p:nvPr/>
        </p:nvSpPr>
        <p:spPr>
          <a:xfrm>
            <a:off x="7180912"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Rectangle 26"/>
          <p:cNvSpPr/>
          <p:nvPr/>
        </p:nvSpPr>
        <p:spPr>
          <a:xfrm>
            <a:off x="3786850" y="4001275"/>
            <a:ext cx="1665490" cy="307777"/>
          </a:xfrm>
          <a:prstGeom prst="rect">
            <a:avLst/>
          </a:prstGeom>
        </p:spPr>
        <p:txBody>
          <a:bodyPr wrap="none">
            <a:spAutoFit/>
          </a:bodyPr>
          <a:lstStyle/>
          <a:p>
            <a:pPr algn="ctr" defTabSz="457200"/>
            <a:r>
              <a:rPr lang="en-US" kern="1200" dirty="0" smtClean="0">
                <a:solidFill>
                  <a:prstClr val="black"/>
                </a:solidFill>
                <a:latin typeface="Calibri"/>
              </a:rPr>
              <a:t>Transferring the bits</a:t>
            </a:r>
            <a:endParaRPr lang="en-US" kern="1200" dirty="0">
              <a:solidFill>
                <a:prstClr val="black"/>
              </a:solidFill>
              <a:latin typeface="Calibri"/>
            </a:endParaRPr>
          </a:p>
        </p:txBody>
      </p:sp>
      <p:sp>
        <p:nvSpPr>
          <p:cNvPr id="28" name="Rectangle 27"/>
          <p:cNvSpPr/>
          <p:nvPr/>
        </p:nvSpPr>
        <p:spPr>
          <a:xfrm>
            <a:off x="5582856" y="3948479"/>
            <a:ext cx="1486220" cy="523220"/>
          </a:xfrm>
          <a:prstGeom prst="rect">
            <a:avLst/>
          </a:prstGeom>
        </p:spPr>
        <p:txBody>
          <a:bodyPr wrap="square">
            <a:spAutoFit/>
          </a:bodyPr>
          <a:lstStyle/>
          <a:p>
            <a:pPr algn="ctr" defTabSz="457200"/>
            <a:r>
              <a:rPr lang="en-US" kern="1200" dirty="0" smtClean="0">
                <a:solidFill>
                  <a:prstClr val="black"/>
                </a:solidFill>
                <a:latin typeface="Calibri"/>
              </a:rPr>
              <a:t>Translating from binary to English</a:t>
            </a:r>
            <a:endParaRPr lang="en-US" kern="1200" dirty="0">
              <a:solidFill>
                <a:prstClr val="black"/>
              </a:solidFill>
              <a:latin typeface="Calibri"/>
            </a:endParaRPr>
          </a:p>
        </p:txBody>
      </p:sp>
      <p:sp>
        <p:nvSpPr>
          <p:cNvPr id="29" name="Rectangle 28"/>
          <p:cNvSpPr/>
          <p:nvPr/>
        </p:nvSpPr>
        <p:spPr>
          <a:xfrm>
            <a:off x="7237105" y="3948479"/>
            <a:ext cx="1486220" cy="523220"/>
          </a:xfrm>
          <a:prstGeom prst="rect">
            <a:avLst/>
          </a:prstGeom>
        </p:spPr>
        <p:txBody>
          <a:bodyPr wrap="square">
            <a:spAutoFit/>
          </a:bodyPr>
          <a:lstStyle/>
          <a:p>
            <a:pPr algn="ctr" defTabSz="457200"/>
            <a:r>
              <a:rPr lang="en-US" kern="1200" dirty="0" smtClean="0">
                <a:solidFill>
                  <a:prstClr val="black"/>
                </a:solidFill>
                <a:latin typeface="Calibri"/>
              </a:rPr>
              <a:t>Translating from English to tower</a:t>
            </a:r>
            <a:endParaRPr lang="en-US" kern="1200" dirty="0">
              <a:solidFill>
                <a:prstClr val="black"/>
              </a:solidFill>
              <a:latin typeface="Calibri"/>
            </a:endParaRPr>
          </a:p>
        </p:txBody>
      </p:sp>
      <p:grpSp>
        <p:nvGrpSpPr>
          <p:cNvPr id="21" name="Group 20"/>
          <p:cNvGrpSpPr/>
          <p:nvPr/>
        </p:nvGrpSpPr>
        <p:grpSpPr>
          <a:xfrm rot="2899488">
            <a:off x="3173757" y="6518701"/>
            <a:ext cx="178291" cy="314541"/>
            <a:chOff x="6759522" y="2909951"/>
            <a:chExt cx="178291" cy="314541"/>
          </a:xfrm>
        </p:grpSpPr>
        <p:sp>
          <p:nvSpPr>
            <p:cNvPr id="15" name="Teardrop 14"/>
            <p:cNvSpPr/>
            <p:nvPr/>
          </p:nvSpPr>
          <p:spPr>
            <a:xfrm>
              <a:off x="6759522" y="3078398"/>
              <a:ext cx="78670" cy="146094"/>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Teardrop 31"/>
            <p:cNvSpPr/>
            <p:nvPr/>
          </p:nvSpPr>
          <p:spPr>
            <a:xfrm rot="11073179">
              <a:off x="6854697" y="2909951"/>
              <a:ext cx="83116" cy="145177"/>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Oval 13"/>
            <p:cNvSpPr/>
            <p:nvPr/>
          </p:nvSpPr>
          <p:spPr>
            <a:xfrm>
              <a:off x="6800458" y="3011789"/>
              <a:ext cx="88799" cy="112380"/>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Tree>
    <p:extLst>
      <p:ext uri="{BB962C8B-B14F-4D97-AF65-F5344CB8AC3E}">
        <p14:creationId xmlns:p14="http://schemas.microsoft.com/office/powerpoint/2010/main" val="29118123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329248" y="1600200"/>
            <a:ext cx="4452551" cy="12192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6000" b="1" i="1" dirty="0" smtClean="0">
                <a:latin typeface="Droid Serif"/>
                <a:ea typeface="Droid Serif"/>
                <a:cs typeface="Droid Serif"/>
                <a:sym typeface="Droid Serif"/>
              </a:rPr>
              <a:t>Lunch!</a:t>
            </a:r>
            <a:endParaRPr lang="en-US" sz="6000" dirty="0">
              <a:latin typeface="Droid Serif"/>
              <a:ea typeface="Droid Serif"/>
              <a:cs typeface="Droid Serif"/>
              <a:sym typeface="Droid Serif"/>
            </a:endParaRPr>
          </a:p>
        </p:txBody>
      </p:sp>
      <p:sp>
        <p:nvSpPr>
          <p:cNvPr id="6" name="Shape 642"/>
          <p:cNvSpPr txBox="1">
            <a:spLocks/>
          </p:cNvSpPr>
          <p:nvPr/>
        </p:nvSpPr>
        <p:spPr>
          <a:xfrm>
            <a:off x="4555523" y="5791200"/>
            <a:ext cx="4249810" cy="609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 sz="2400" dirty="0" smtClean="0">
                <a:latin typeface="Cambria" panose="02040503050406030204" pitchFamily="18" charset="0"/>
                <a:ea typeface="Droid Serif"/>
                <a:cs typeface="Droid Serif"/>
                <a:sym typeface="Droid Serif"/>
              </a:rPr>
              <a:t>Why CS: </a:t>
            </a:r>
            <a:r>
              <a:rPr lang="en" sz="2400" i="1" dirty="0" smtClean="0">
                <a:latin typeface="Cambria" panose="02040503050406030204" pitchFamily="18" charset="0"/>
                <a:ea typeface="Droid Serif"/>
                <a:cs typeface="Droid Serif"/>
                <a:sym typeface="Droid Serif"/>
              </a:rPr>
              <a:t>litter + language </a:t>
            </a:r>
            <a:endParaRPr lang="en" sz="2400" i="1" dirty="0">
              <a:latin typeface="Cambria" panose="02040503050406030204" pitchFamily="18" charset="0"/>
              <a:ea typeface="Droid Serif"/>
              <a:cs typeface="Droid Serif"/>
              <a:sym typeface="Droid Serif"/>
            </a:endParaRPr>
          </a:p>
        </p:txBody>
      </p:sp>
      <p:sp>
        <p:nvSpPr>
          <p:cNvPr id="7" name="Shape 642"/>
          <p:cNvSpPr txBox="1">
            <a:spLocks/>
          </p:cNvSpPr>
          <p:nvPr/>
        </p:nvSpPr>
        <p:spPr>
          <a:xfrm>
            <a:off x="762000" y="5797378"/>
            <a:ext cx="3123540" cy="609600"/>
          </a:xfrm>
          <a:prstGeom prst="rect">
            <a:avLst/>
          </a:prstGeom>
          <a:solidFill>
            <a:schemeClr val="bg1">
              <a:lumMod val="50000"/>
            </a:schemeClr>
          </a:solidFill>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 sz="2400" b="1" dirty="0" smtClean="0">
                <a:solidFill>
                  <a:srgbClr val="FFFFFF"/>
                </a:solidFill>
                <a:latin typeface="Cambria" panose="02040503050406030204" pitchFamily="18" charset="0"/>
                <a:ea typeface="Droid Serif"/>
                <a:cs typeface="Droid Serif"/>
                <a:sym typeface="Droid Serif"/>
              </a:rPr>
              <a:t>After lunch @ 1pm:</a:t>
            </a:r>
            <a:endParaRPr lang="en" sz="2400" b="1" dirty="0">
              <a:solidFill>
                <a:srgbClr val="FFFFFF"/>
              </a:solidFill>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195467596"/>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1" y="1746477"/>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3pm</a:t>
            </a:r>
            <a:r>
              <a:rPr lang="en-US" sz="3200" dirty="0" smtClean="0">
                <a:latin typeface="Cambria" panose="02040503050406030204" pitchFamily="18" charset="0"/>
              </a:rPr>
              <a:t>:       work on projects</a:t>
            </a:r>
            <a:endParaRPr lang="en-US" sz="3200"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 3pm</a:t>
            </a:r>
            <a:r>
              <a:rPr lang="en-US" sz="3200" dirty="0" smtClean="0">
                <a:latin typeface="Cambria" panose="02040503050406030204" pitchFamily="18" charset="0"/>
              </a:rPr>
              <a:t>:       show off your work</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then</a:t>
            </a:r>
            <a:r>
              <a:rPr lang="en-US" sz="3200" dirty="0" smtClean="0">
                <a:latin typeface="Cambria" panose="02040503050406030204" pitchFamily="18" charset="0"/>
              </a:rPr>
              <a:t>:       team-based wrap-up survey/chat</a:t>
            </a:r>
            <a:endParaRPr lang="en-US" sz="3200" dirty="0">
              <a:latin typeface="Cambria" panose="02040503050406030204" pitchFamily="18" charset="0"/>
            </a:endParaRPr>
          </a:p>
        </p:txBody>
      </p:sp>
      <p:sp>
        <p:nvSpPr>
          <p:cNvPr id="3" name="Rectangle 2"/>
          <p:cNvSpPr/>
          <p:nvPr/>
        </p:nvSpPr>
        <p:spPr>
          <a:xfrm>
            <a:off x="2912864" y="3775502"/>
            <a:ext cx="5240537" cy="415498"/>
          </a:xfrm>
          <a:prstGeom prst="rect">
            <a:avLst/>
          </a:prstGeom>
        </p:spPr>
        <p:txBody>
          <a:bodyPr wrap="none">
            <a:spAutoFit/>
          </a:bodyPr>
          <a:lstStyle/>
          <a:p>
            <a:r>
              <a:rPr lang="en-US" sz="2100" i="1" dirty="0" smtClean="0">
                <a:latin typeface="Cambria" panose="02040503050406030204" pitchFamily="18" charset="0"/>
              </a:rPr>
              <a:t>everyone shows off a project </a:t>
            </a:r>
            <a:r>
              <a:rPr lang="en-US" sz="2100" i="1" dirty="0" err="1" smtClean="0">
                <a:latin typeface="Cambria" panose="02040503050406030204" pitchFamily="18" charset="0"/>
              </a:rPr>
              <a:t>Th</a:t>
            </a:r>
            <a:r>
              <a:rPr lang="en-US" sz="2100" i="1" dirty="0" smtClean="0">
                <a:latin typeface="Cambria" panose="02040503050406030204" pitchFamily="18" charset="0"/>
              </a:rPr>
              <a:t> afternoon…</a:t>
            </a:r>
            <a:endParaRPr lang="en-US" sz="2100" i="1" dirty="0"/>
          </a:p>
        </p:txBody>
      </p:sp>
    </p:spTree>
    <p:extLst>
      <p:ext uri="{BB962C8B-B14F-4D97-AF65-F5344CB8AC3E}">
        <p14:creationId xmlns:p14="http://schemas.microsoft.com/office/powerpoint/2010/main" val="3438265002"/>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0"/>
          <a:stretch/>
        </p:blipFill>
        <p:spPr>
          <a:xfrm>
            <a:off x="228600" y="1371600"/>
            <a:ext cx="8763000" cy="4715312"/>
          </a:xfrm>
          <a:prstGeom prst="rect">
            <a:avLst/>
          </a:prstGeom>
        </p:spPr>
      </p:pic>
      <p:sp>
        <p:nvSpPr>
          <p:cNvPr id="3" name="Right Arrow 2"/>
          <p:cNvSpPr/>
          <p:nvPr/>
        </p:nvSpPr>
        <p:spPr>
          <a:xfrm rot="10800000">
            <a:off x="1066800" y="1961636"/>
            <a:ext cx="10668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7139208"/>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sp>
        <p:nvSpPr>
          <p:cNvPr id="6" name="Shape 642"/>
          <p:cNvSpPr txBox="1">
            <a:spLocks/>
          </p:cNvSpPr>
          <p:nvPr/>
        </p:nvSpPr>
        <p:spPr>
          <a:xfrm>
            <a:off x="274319" y="5732497"/>
            <a:ext cx="8595299" cy="8229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pPr algn="ctr"/>
            <a:r>
              <a:rPr lang="en" sz="3600" dirty="0" smtClean="0">
                <a:latin typeface="Cambria" panose="02040503050406030204" pitchFamily="18" charset="0"/>
                <a:ea typeface="Droid Serif"/>
                <a:cs typeface="Droid Serif"/>
                <a:sym typeface="Droid Serif"/>
              </a:rPr>
              <a:t>Watson ~ a follow-up</a:t>
            </a:r>
            <a:endParaRPr lang="en" sz="36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2306859577"/>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43" y="1672422"/>
            <a:ext cx="8643506" cy="1962600"/>
          </a:xfrm>
          <a:prstGeom prst="rect">
            <a:avLst/>
          </a:prstGeom>
        </p:spPr>
      </p:pic>
    </p:spTree>
    <p:extLst>
      <p:ext uri="{BB962C8B-B14F-4D97-AF65-F5344CB8AC3E}">
        <p14:creationId xmlns:p14="http://schemas.microsoft.com/office/powerpoint/2010/main" val="3375842861"/>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20" y="274319"/>
            <a:ext cx="7089323" cy="6475718"/>
          </a:xfrm>
          <a:prstGeom prst="rect">
            <a:avLst/>
          </a:prstGeom>
        </p:spPr>
      </p:pic>
    </p:spTree>
    <p:extLst>
      <p:ext uri="{BB962C8B-B14F-4D97-AF65-F5344CB8AC3E}">
        <p14:creationId xmlns:p14="http://schemas.microsoft.com/office/powerpoint/2010/main" val="1589526744"/>
      </p:ext>
    </p:extLst>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67" y="1321349"/>
            <a:ext cx="7952980" cy="4255361"/>
          </a:xfrm>
          <a:prstGeom prst="rect">
            <a:avLst/>
          </a:prstGeom>
        </p:spPr>
      </p:pic>
      <p:sp>
        <p:nvSpPr>
          <p:cNvPr id="5" name="Shape 642"/>
          <p:cNvSpPr txBox="1">
            <a:spLocks/>
          </p:cNvSpPr>
          <p:nvPr/>
        </p:nvSpPr>
        <p:spPr>
          <a:xfrm>
            <a:off x="220707" y="5822808"/>
            <a:ext cx="8595299" cy="8229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pPr algn="ctr"/>
            <a:r>
              <a:rPr lang="en" sz="2400" b="1" dirty="0" smtClean="0">
                <a:latin typeface="Cambria" panose="02040503050406030204" pitchFamily="18" charset="0"/>
                <a:ea typeface="Droid Serif"/>
                <a:cs typeface="Droid Serif"/>
                <a:sym typeface="Droid Serif"/>
              </a:rPr>
              <a:t>Made w/ Code</a:t>
            </a:r>
            <a:r>
              <a:rPr lang="en" sz="2400" dirty="0" smtClean="0">
                <a:latin typeface="Cambria" panose="02040503050406030204" pitchFamily="18" charset="0"/>
                <a:ea typeface="Droid Serif"/>
                <a:cs typeface="Droid Serif"/>
                <a:sym typeface="Droid Serif"/>
              </a:rPr>
              <a:t>:   A Google effort aimed at women especially</a:t>
            </a:r>
            <a:endParaRPr lang="en" sz="24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557683967"/>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2" name="Rounded Rectangle 1"/>
          <p:cNvSpPr/>
          <p:nvPr/>
        </p:nvSpPr>
        <p:spPr>
          <a:xfrm>
            <a:off x="5010411" y="2404997"/>
            <a:ext cx="3682652" cy="526093"/>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Shape 144"/>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t>
            </a:r>
            <a:r>
              <a:rPr lang="en" sz="3600" i="1">
                <a:latin typeface="Droid Serif"/>
                <a:ea typeface="Droid Serif"/>
                <a:cs typeface="Droid Serif"/>
                <a:sym typeface="Droid Serif"/>
              </a:rPr>
              <a:t>it's what computers do!</a:t>
            </a:r>
          </a:p>
        </p:txBody>
      </p:sp>
      <p:sp>
        <p:nvSpPr>
          <p:cNvPr id="146" name="Shape 146"/>
          <p:cNvSpPr txBox="1"/>
          <p:nvPr/>
        </p:nvSpPr>
        <p:spPr>
          <a:xfrm>
            <a:off x="4343615" y="4254652"/>
            <a:ext cx="4427518" cy="780599"/>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2400" dirty="0" smtClean="0">
                <a:latin typeface="Droid Serif"/>
                <a:ea typeface="Droid Serif"/>
                <a:cs typeface="Droid Serif"/>
                <a:sym typeface="Droid Serif"/>
              </a:rPr>
              <a:t>And this is the </a:t>
            </a:r>
            <a:r>
              <a:rPr lang="en" sz="2400" b="1" i="1" dirty="0" smtClean="0">
                <a:latin typeface="Droid Serif"/>
                <a:ea typeface="Droid Serif"/>
                <a:cs typeface="Droid Serif"/>
                <a:sym typeface="Droid Serif"/>
              </a:rPr>
              <a:t>vast </a:t>
            </a:r>
            <a:r>
              <a:rPr lang="en" sz="2400" dirty="0" smtClean="0">
                <a:latin typeface="Droid Serif"/>
                <a:ea typeface="Droid Serif"/>
                <a:cs typeface="Droid Serif"/>
                <a:sym typeface="Droid Serif"/>
              </a:rPr>
              <a:t>majority of computer work!</a:t>
            </a:r>
            <a:endParaRPr lang="en" sz="2400" dirty="0">
              <a:latin typeface="Droid Serif"/>
              <a:ea typeface="Droid Serif"/>
              <a:cs typeface="Droid Serif"/>
              <a:sym typeface="Droid Serif"/>
            </a:endParaRPr>
          </a:p>
        </p:txBody>
      </p:sp>
      <p:sp>
        <p:nvSpPr>
          <p:cNvPr id="8" name="Shape 143"/>
          <p:cNvSpPr txBox="1"/>
          <p:nvPr/>
        </p:nvSpPr>
        <p:spPr>
          <a:xfrm>
            <a:off x="199384" y="1518166"/>
            <a:ext cx="8792666" cy="1655301"/>
          </a:xfrm>
          <a:prstGeom prst="rect">
            <a:avLst/>
          </a:prstGeom>
          <a:noFill/>
        </p:spPr>
        <p:txBody>
          <a:bodyPr lIns="91425" tIns="91425" rIns="91425" bIns="91425" anchor="ctr" anchorCtr="0">
            <a:noAutofit/>
          </a:bodyPr>
          <a:lstStyle/>
          <a:p>
            <a:pPr lvl="0" rtl="0">
              <a:lnSpc>
                <a:spcPct val="150000"/>
              </a:lnSpc>
              <a:spcBef>
                <a:spcPts val="0"/>
              </a:spcBef>
              <a:buNone/>
            </a:pPr>
            <a:r>
              <a:rPr lang="en" sz="2400" dirty="0">
                <a:latin typeface="Droid Serif"/>
                <a:ea typeface="Droid Serif"/>
                <a:cs typeface="Droid Serif"/>
                <a:sym typeface="Droid Serif"/>
              </a:rPr>
              <a:t>W</a:t>
            </a:r>
            <a:r>
              <a:rPr lang="en" sz="2400" dirty="0" smtClean="0">
                <a:latin typeface="Droid Serif"/>
                <a:ea typeface="Droid Serif"/>
                <a:cs typeface="Droid Serif"/>
                <a:sym typeface="Droid Serif"/>
              </a:rPr>
              <a:t>e </a:t>
            </a:r>
            <a:r>
              <a:rPr lang="en" sz="2400" dirty="0">
                <a:latin typeface="Droid Serif"/>
                <a:ea typeface="Droid Serif"/>
                <a:cs typeface="Droid Serif"/>
                <a:sym typeface="Droid Serif"/>
              </a:rPr>
              <a:t>noted </a:t>
            </a:r>
            <a:r>
              <a:rPr lang="en" sz="2400" dirty="0" smtClean="0">
                <a:latin typeface="Droid Serif"/>
                <a:ea typeface="Droid Serif"/>
                <a:cs typeface="Droid Serif"/>
                <a:sym typeface="Droid Serif"/>
              </a:rPr>
              <a:t>two things </a:t>
            </a:r>
            <a:r>
              <a:rPr lang="en" sz="2400" dirty="0">
                <a:latin typeface="Droid Serif"/>
                <a:ea typeface="Droid Serif"/>
                <a:cs typeface="Droid Serif"/>
                <a:sym typeface="Droid Serif"/>
              </a:rPr>
              <a:t>computers do</a:t>
            </a:r>
            <a:r>
              <a:rPr lang="en" sz="2400" dirty="0" smtClean="0">
                <a:latin typeface="Droid Serif"/>
                <a:ea typeface="Droid Serif"/>
                <a:cs typeface="Droid Serif"/>
                <a:sym typeface="Droid Serif"/>
              </a:rPr>
              <a:t>:</a:t>
            </a:r>
          </a:p>
          <a:p>
            <a:pPr lvl="0" rtl="0">
              <a:lnSpc>
                <a:spcPct val="150000"/>
              </a:lnSpc>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   (</a:t>
            </a:r>
            <a:r>
              <a:rPr lang="en" sz="2400" dirty="0">
                <a:latin typeface="Droid Serif"/>
                <a:ea typeface="Droid Serif"/>
                <a:cs typeface="Droid Serif"/>
                <a:sym typeface="Droid Serif"/>
              </a:rPr>
              <a:t>1) </a:t>
            </a:r>
            <a:r>
              <a:rPr lang="en" sz="2400" b="1" dirty="0" smtClean="0">
                <a:latin typeface="Droid Serif"/>
                <a:ea typeface="Droid Serif"/>
                <a:cs typeface="Droid Serif"/>
                <a:sym typeface="Droid Serif"/>
              </a:rPr>
              <a:t>process </a:t>
            </a:r>
            <a:r>
              <a:rPr lang="en" sz="2400" dirty="0" smtClean="0">
                <a:latin typeface="Droid Serif"/>
                <a:ea typeface="Droid Serif"/>
                <a:cs typeface="Droid Serif"/>
                <a:sym typeface="Droid Serif"/>
              </a:rPr>
              <a:t>data (arithmetic)     (2</a:t>
            </a:r>
            <a:r>
              <a:rPr lang="en" sz="2400" dirty="0">
                <a:latin typeface="Droid Serif"/>
                <a:ea typeface="Droid Serif"/>
                <a:cs typeface="Droid Serif"/>
                <a:sym typeface="Droid Serif"/>
              </a:rPr>
              <a:t>) </a:t>
            </a:r>
            <a:r>
              <a:rPr lang="en" sz="2400" b="1" dirty="0" smtClean="0">
                <a:latin typeface="Droid Serif"/>
                <a:ea typeface="Droid Serif"/>
                <a:cs typeface="Droid Serif"/>
                <a:sym typeface="Droid Serif"/>
              </a:rPr>
              <a:t>store/retrieve </a:t>
            </a:r>
            <a:r>
              <a:rPr lang="en" sz="2400" dirty="0" smtClean="0">
                <a:latin typeface="Droid Serif"/>
                <a:ea typeface="Droid Serif"/>
                <a:cs typeface="Droid Serif"/>
                <a:sym typeface="Droid Serif"/>
              </a:rPr>
              <a:t>data</a:t>
            </a:r>
            <a:endParaRPr lang="en" sz="2400" dirty="0">
              <a:latin typeface="Droid Serif"/>
              <a:ea typeface="Droid Serif"/>
              <a:cs typeface="Droid Serif"/>
              <a:sym typeface="Droid Serif"/>
            </a:endParaRPr>
          </a:p>
        </p:txBody>
      </p:sp>
      <p:sp>
        <p:nvSpPr>
          <p:cNvPr id="3" name="Down Arrow 2"/>
          <p:cNvSpPr/>
          <p:nvPr/>
        </p:nvSpPr>
        <p:spPr>
          <a:xfrm rot="10800000">
            <a:off x="6263013" y="3144032"/>
            <a:ext cx="588724" cy="935257"/>
          </a:xfrm>
          <a:prstGeom prst="down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6598" y="6137063"/>
            <a:ext cx="8707770" cy="461665"/>
          </a:xfrm>
          <a:prstGeom prst="rect">
            <a:avLst/>
          </a:prstGeom>
        </p:spPr>
        <p:txBody>
          <a:bodyPr wrap="square">
            <a:spAutoFit/>
          </a:bodyPr>
          <a:lstStyle/>
          <a:p>
            <a:pPr algn="ctr"/>
            <a:r>
              <a:rPr lang="en" sz="2400" dirty="0" smtClean="0">
                <a:latin typeface="Droid Serif"/>
                <a:ea typeface="Droid Serif"/>
                <a:cs typeface="Droid Serif"/>
                <a:sym typeface="Droid Serif"/>
              </a:rPr>
              <a:t>Rather </a:t>
            </a:r>
            <a:r>
              <a:rPr lang="en" sz="2400" dirty="0">
                <a:latin typeface="Droid Serif"/>
                <a:ea typeface="Droid Serif"/>
                <a:cs typeface="Droid Serif"/>
                <a:sym typeface="Droid Serif"/>
              </a:rPr>
              <a:t>than </a:t>
            </a:r>
            <a:r>
              <a:rPr lang="en" sz="2400" b="1" dirty="0" smtClean="0">
                <a:latin typeface="Droid Serif"/>
                <a:ea typeface="Droid Serif"/>
                <a:cs typeface="Droid Serif"/>
                <a:sym typeface="Droid Serif"/>
              </a:rPr>
              <a:t>computers</a:t>
            </a:r>
            <a:r>
              <a:rPr lang="en" sz="2400" dirty="0" smtClean="0">
                <a:latin typeface="Droid Serif"/>
                <a:ea typeface="Droid Serif"/>
                <a:cs typeface="Droid Serif"/>
                <a:sym typeface="Droid Serif"/>
              </a:rPr>
              <a:t>,</a:t>
            </a:r>
            <a:r>
              <a:rPr lang="en-US" sz="2400" dirty="0" smtClean="0">
                <a:ea typeface="Droid Serif"/>
              </a:rPr>
              <a:t> t</a:t>
            </a:r>
            <a:r>
              <a:rPr lang="en" sz="2400" dirty="0" smtClean="0">
                <a:latin typeface="Droid Serif"/>
                <a:ea typeface="Droid Serif"/>
                <a:cs typeface="Droid Serif"/>
                <a:sym typeface="Droid Serif"/>
              </a:rPr>
              <a:t>hey should be called </a:t>
            </a:r>
            <a:r>
              <a:rPr lang="en" sz="2400" b="1" i="1" dirty="0" smtClean="0">
                <a:solidFill>
                  <a:srgbClr val="0000FF"/>
                </a:solidFill>
                <a:latin typeface="Droid Serif"/>
                <a:ea typeface="Droid Serif"/>
                <a:cs typeface="Droid Serif"/>
                <a:sym typeface="Droid Serif"/>
              </a:rPr>
              <a:t>datadogs</a:t>
            </a:r>
            <a:r>
              <a:rPr lang="en" sz="2400" dirty="0">
                <a:latin typeface="Droid Serif"/>
                <a:ea typeface="Droid Serif"/>
                <a:cs typeface="Droid Serif"/>
                <a:sym typeface="Droid Serif"/>
              </a:rPr>
              <a:t>.</a:t>
            </a:r>
            <a:r>
              <a:rPr lang="en" sz="2400" dirty="0" smtClean="0">
                <a:latin typeface="Droid Serif"/>
                <a:ea typeface="Droid Serif"/>
                <a:cs typeface="Droid Serif"/>
                <a:sym typeface="Droid Serif"/>
              </a:rPr>
              <a:t> </a:t>
            </a:r>
            <a:endParaRPr lang="en-US" sz="2400" dirty="0"/>
          </a:p>
        </p:txBody>
      </p:sp>
      <p:sp>
        <p:nvSpPr>
          <p:cNvPr id="12" name="Down Arrow 11"/>
          <p:cNvSpPr/>
          <p:nvPr/>
        </p:nvSpPr>
        <p:spPr>
          <a:xfrm rot="19865467">
            <a:off x="7433000" y="5267178"/>
            <a:ext cx="588724" cy="935257"/>
          </a:xfrm>
          <a:prstGeom prst="down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307125"/>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1149235" y="242361"/>
            <a:ext cx="7073150" cy="780599"/>
          </a:xfrm>
          <a:prstGeom prst="rect">
            <a:avLst/>
          </a:prstGeom>
          <a:solidFill>
            <a:schemeClr val="bg1">
              <a:lumMod val="85000"/>
            </a:schemeClr>
          </a:solidFill>
        </p:spPr>
        <p:txBody>
          <a:bodyPr lIns="91425" tIns="91425" rIns="91425" bIns="91425" anchor="ctr" anchorCtr="0">
            <a:noAutofit/>
          </a:bodyPr>
          <a:lstStyle/>
          <a:p>
            <a:pPr lvl="0" algn="ctr" rtl="0">
              <a:spcBef>
                <a:spcPts val="0"/>
              </a:spcBef>
              <a:buNone/>
            </a:pPr>
            <a:r>
              <a:rPr lang="en" sz="2800" u="sng" dirty="0" smtClean="0">
                <a:latin typeface="Droid Serif"/>
                <a:ea typeface="Droid Serif"/>
                <a:cs typeface="Droid Serif"/>
                <a:sym typeface="Droid Serif"/>
              </a:rPr>
              <a:t>Human language</a:t>
            </a:r>
            <a:r>
              <a:rPr lang="en" sz="2800" dirty="0" smtClean="0">
                <a:latin typeface="Droid Serif"/>
                <a:ea typeface="Droid Serif"/>
                <a:cs typeface="Droid Serif"/>
                <a:sym typeface="Droid Serif"/>
              </a:rPr>
              <a:t> is one data </a:t>
            </a:r>
            <a:r>
              <a:rPr lang="en" sz="2800" b="1" i="1" dirty="0">
                <a:latin typeface="Droid Serif"/>
                <a:ea typeface="Droid Serif"/>
                <a:cs typeface="Droid Serif"/>
                <a:sym typeface="Droid Serif"/>
              </a:rPr>
              <a:t>encoding</a:t>
            </a:r>
          </a:p>
        </p:txBody>
      </p:sp>
      <p:sp>
        <p:nvSpPr>
          <p:cNvPr id="172" name="Shape 172"/>
          <p:cNvSpPr txBox="1"/>
          <p:nvPr/>
        </p:nvSpPr>
        <p:spPr>
          <a:xfrm>
            <a:off x="913500" y="1255875"/>
            <a:ext cx="2402699" cy="1087500"/>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a:latin typeface="Droid Serif"/>
                <a:ea typeface="Droid Serif"/>
                <a:cs typeface="Droid Serif"/>
                <a:sym typeface="Droid Serif"/>
              </a:rPr>
              <a:t>Human languages</a:t>
            </a:r>
          </a:p>
        </p:txBody>
      </p:sp>
      <p:sp>
        <p:nvSpPr>
          <p:cNvPr id="173" name="Shape 173"/>
          <p:cNvSpPr txBox="1"/>
          <p:nvPr/>
        </p:nvSpPr>
        <p:spPr>
          <a:xfrm>
            <a:off x="2941876" y="4062978"/>
            <a:ext cx="4777799" cy="612299"/>
          </a:xfrm>
          <a:prstGeom prst="rect">
            <a:avLst/>
          </a:prstGeom>
          <a:solidFill>
            <a:srgbClr val="CFE2F3"/>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The sign says not to go further.</a:t>
            </a:r>
          </a:p>
        </p:txBody>
      </p:sp>
      <p:sp>
        <p:nvSpPr>
          <p:cNvPr id="174" name="Shape 174"/>
          <p:cNvSpPr txBox="1"/>
          <p:nvPr/>
        </p:nvSpPr>
        <p:spPr>
          <a:xfrm>
            <a:off x="2941876" y="4957703"/>
            <a:ext cx="4777799" cy="612299"/>
          </a:xfrm>
          <a:prstGeom prst="rect">
            <a:avLst/>
          </a:prstGeom>
          <a:solidFill>
            <a:srgbClr val="E6B8AF"/>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La señal dice no ir más lejos.</a:t>
            </a:r>
          </a:p>
        </p:txBody>
      </p:sp>
      <p:pic>
        <p:nvPicPr>
          <p:cNvPr id="175" name="Shape 175"/>
          <p:cNvPicPr preferRelativeResize="0"/>
          <p:nvPr/>
        </p:nvPicPr>
        <p:blipFill>
          <a:blip r:embed="rId3"/>
          <a:stretch>
            <a:fillRect/>
          </a:stretch>
        </p:blipFill>
        <p:spPr>
          <a:xfrm>
            <a:off x="448648" y="3397374"/>
            <a:ext cx="1967173" cy="2742699"/>
          </a:xfrm>
          <a:prstGeom prst="rect">
            <a:avLst/>
          </a:prstGeom>
          <a:noFill/>
          <a:ln>
            <a:noFill/>
          </a:ln>
        </p:spPr>
      </p:pic>
      <p:sp>
        <p:nvSpPr>
          <p:cNvPr id="176" name="Shape 176"/>
          <p:cNvSpPr txBox="1"/>
          <p:nvPr/>
        </p:nvSpPr>
        <p:spPr>
          <a:xfrm>
            <a:off x="4028600" y="1477875"/>
            <a:ext cx="1485000" cy="6122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ideas</a:t>
            </a:r>
          </a:p>
        </p:txBody>
      </p:sp>
      <p:sp>
        <p:nvSpPr>
          <p:cNvPr id="177" name="Shape 177"/>
          <p:cNvSpPr txBox="1"/>
          <p:nvPr/>
        </p:nvSpPr>
        <p:spPr>
          <a:xfrm>
            <a:off x="5513600" y="2323950"/>
            <a:ext cx="1485000" cy="6122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words</a:t>
            </a:r>
          </a:p>
        </p:txBody>
      </p:sp>
      <p:sp>
        <p:nvSpPr>
          <p:cNvPr id="178" name="Shape 178"/>
          <p:cNvSpPr txBox="1"/>
          <p:nvPr/>
        </p:nvSpPr>
        <p:spPr>
          <a:xfrm>
            <a:off x="7041625" y="3091225"/>
            <a:ext cx="1485000" cy="6122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ideas</a:t>
            </a:r>
          </a:p>
        </p:txBody>
      </p:sp>
      <p:sp>
        <p:nvSpPr>
          <p:cNvPr id="179" name="Shape 179"/>
          <p:cNvSpPr/>
          <p:nvPr/>
        </p:nvSpPr>
        <p:spPr>
          <a:xfrm rot="5400000">
            <a:off x="5542000" y="1598650"/>
            <a:ext cx="639900" cy="1001999"/>
          </a:xfrm>
          <a:prstGeom prst="bentArrow">
            <a:avLst>
              <a:gd name="adj1" fmla="val 25000"/>
              <a:gd name="adj2" fmla="val 25000"/>
              <a:gd name="adj3" fmla="val 25000"/>
              <a:gd name="adj4" fmla="val 43750"/>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80" name="Shape 180"/>
          <p:cNvSpPr/>
          <p:nvPr/>
        </p:nvSpPr>
        <p:spPr>
          <a:xfrm rot="5400000">
            <a:off x="7131200" y="2403050"/>
            <a:ext cx="639900" cy="1001999"/>
          </a:xfrm>
          <a:prstGeom prst="bentArrow">
            <a:avLst>
              <a:gd name="adj1" fmla="val 25000"/>
              <a:gd name="adj2" fmla="val 25000"/>
              <a:gd name="adj3" fmla="val 25000"/>
              <a:gd name="adj4" fmla="val 43750"/>
            </a:avLst>
          </a:prstGeom>
          <a:solidFill>
            <a:schemeClr val="lt2"/>
          </a:solidFill>
          <a:ln>
            <a:noFill/>
          </a:ln>
        </p:spPr>
        <p:txBody>
          <a:bodyPr lIns="91425" tIns="91425" rIns="91425" bIns="91425" anchor="ctr" anchorCtr="0">
            <a:noAutofit/>
          </a:bodyPr>
          <a:lstStyle/>
          <a:p>
            <a:pPr lvl="0" rtl="0">
              <a:spcBef>
                <a:spcPts val="0"/>
              </a:spcBef>
              <a:buNone/>
            </a:pPr>
            <a:endParaRPr/>
          </a:p>
        </p:txBody>
      </p:sp>
      <p:sp>
        <p:nvSpPr>
          <p:cNvPr id="181" name="Shape 181"/>
          <p:cNvSpPr txBox="1"/>
          <p:nvPr/>
        </p:nvSpPr>
        <p:spPr>
          <a:xfrm>
            <a:off x="6094250" y="1776450"/>
            <a:ext cx="1231200" cy="345000"/>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encoding</a:t>
            </a:r>
          </a:p>
        </p:txBody>
      </p:sp>
      <p:sp>
        <p:nvSpPr>
          <p:cNvPr id="182" name="Shape 182"/>
          <p:cNvSpPr txBox="1"/>
          <p:nvPr/>
        </p:nvSpPr>
        <p:spPr>
          <a:xfrm>
            <a:off x="7719675" y="2610000"/>
            <a:ext cx="1231200" cy="345000"/>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decoding</a:t>
            </a:r>
          </a:p>
        </p:txBody>
      </p:sp>
      <p:sp>
        <p:nvSpPr>
          <p:cNvPr id="183" name="Shape 183"/>
          <p:cNvSpPr txBox="1"/>
          <p:nvPr/>
        </p:nvSpPr>
        <p:spPr>
          <a:xfrm>
            <a:off x="3812626" y="5852428"/>
            <a:ext cx="3036299" cy="345000"/>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Lots of different languages to use!</a:t>
            </a:r>
          </a:p>
        </p:txBody>
      </p:sp>
    </p:spTree>
    <p:extLst>
      <p:ext uri="{BB962C8B-B14F-4D97-AF65-F5344CB8AC3E}">
        <p14:creationId xmlns:p14="http://schemas.microsoft.com/office/powerpoint/2010/main" val="4118940869"/>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264600" y="293050"/>
            <a:ext cx="6020999" cy="62583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9" name="Shape 189"/>
          <p:cNvPicPr preferRelativeResize="0"/>
          <p:nvPr/>
        </p:nvPicPr>
        <p:blipFill>
          <a:blip r:embed="rId3"/>
          <a:stretch>
            <a:fillRect/>
          </a:stretch>
        </p:blipFill>
        <p:spPr>
          <a:xfrm>
            <a:off x="277075" y="304525"/>
            <a:ext cx="5996049" cy="6260425"/>
          </a:xfrm>
          <a:prstGeom prst="rect">
            <a:avLst/>
          </a:prstGeom>
          <a:noFill/>
          <a:ln>
            <a:noFill/>
          </a:ln>
        </p:spPr>
      </p:pic>
      <p:sp>
        <p:nvSpPr>
          <p:cNvPr id="190" name="Shape 190"/>
          <p:cNvSpPr txBox="1"/>
          <p:nvPr/>
        </p:nvSpPr>
        <p:spPr>
          <a:xfrm>
            <a:off x="3259575" y="4648800"/>
            <a:ext cx="5710499" cy="6687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but the trail was too tempting to skip.</a:t>
            </a:r>
          </a:p>
        </p:txBody>
      </p:sp>
      <p:sp>
        <p:nvSpPr>
          <p:cNvPr id="191" name="Shape 191"/>
          <p:cNvSpPr txBox="1"/>
          <p:nvPr/>
        </p:nvSpPr>
        <p:spPr>
          <a:xfrm>
            <a:off x="1378975" y="5573750"/>
            <a:ext cx="7591200" cy="6687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pero el camino era demasiado tentador para saltar.</a:t>
            </a:r>
          </a:p>
        </p:txBody>
      </p:sp>
    </p:spTree>
    <p:extLst>
      <p:ext uri="{BB962C8B-B14F-4D97-AF65-F5344CB8AC3E}">
        <p14:creationId xmlns:p14="http://schemas.microsoft.com/office/powerpoint/2010/main" val="3085335364"/>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251550" y="3246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Language-encoding?</a:t>
            </a:r>
          </a:p>
        </p:txBody>
      </p:sp>
      <p:sp>
        <p:nvSpPr>
          <p:cNvPr id="197" name="Shape 197"/>
          <p:cNvSpPr txBox="1"/>
          <p:nvPr/>
        </p:nvSpPr>
        <p:spPr>
          <a:xfrm>
            <a:off x="6236474" y="6410575"/>
            <a:ext cx="2772599" cy="349799"/>
          </a:xfrm>
          <a:prstGeom prst="rect">
            <a:avLst/>
          </a:prstGeom>
          <a:noFill/>
        </p:spPr>
        <p:txBody>
          <a:bodyPr lIns="91425" tIns="91425" rIns="91425" bIns="91425" anchor="ctr" anchorCtr="0">
            <a:noAutofit/>
          </a:bodyPr>
          <a:lstStyle/>
          <a:p>
            <a:pPr lvl="0" algn="r" rtl="0">
              <a:spcBef>
                <a:spcPts val="0"/>
              </a:spcBef>
              <a:buNone/>
            </a:pPr>
            <a:r>
              <a:rPr lang="en" sz="1200" i="1">
                <a:solidFill>
                  <a:srgbClr val="0000FF"/>
                </a:solidFill>
                <a:latin typeface="Droid Serif"/>
                <a:ea typeface="Droid Serif"/>
                <a:cs typeface="Droid Serif"/>
                <a:sym typeface="Droid Serif"/>
              </a:rPr>
              <a:t>not sure if this is an activity...</a:t>
            </a:r>
          </a:p>
        </p:txBody>
      </p:sp>
      <p:pic>
        <p:nvPicPr>
          <p:cNvPr id="198" name="Shape 198"/>
          <p:cNvPicPr preferRelativeResize="0"/>
          <p:nvPr/>
        </p:nvPicPr>
        <p:blipFill>
          <a:blip r:embed="rId3"/>
          <a:stretch>
            <a:fillRect/>
          </a:stretch>
        </p:blipFill>
        <p:spPr>
          <a:xfrm>
            <a:off x="327102" y="1863400"/>
            <a:ext cx="8565324" cy="2858049"/>
          </a:xfrm>
          <a:prstGeom prst="rect">
            <a:avLst/>
          </a:prstGeom>
          <a:noFill/>
          <a:ln>
            <a:noFill/>
          </a:ln>
        </p:spPr>
      </p:pic>
      <p:sp>
        <p:nvSpPr>
          <p:cNvPr id="199" name="Shape 199"/>
          <p:cNvSpPr txBox="1"/>
          <p:nvPr/>
        </p:nvSpPr>
        <p:spPr>
          <a:xfrm>
            <a:off x="1863175" y="1105225"/>
            <a:ext cx="5223899" cy="567599"/>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 using online translators ...</a:t>
            </a:r>
          </a:p>
        </p:txBody>
      </p:sp>
      <p:sp>
        <p:nvSpPr>
          <p:cNvPr id="200" name="Shape 200"/>
          <p:cNvSpPr txBox="1"/>
          <p:nvPr/>
        </p:nvSpPr>
        <p:spPr>
          <a:xfrm>
            <a:off x="443250" y="4912025"/>
            <a:ext cx="8377799" cy="5675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Anyone recognize this phrase, now 10 translations later?</a:t>
            </a:r>
          </a:p>
        </p:txBody>
      </p:sp>
    </p:spTree>
    <p:extLst>
      <p:ext uri="{BB962C8B-B14F-4D97-AF65-F5344CB8AC3E}">
        <p14:creationId xmlns:p14="http://schemas.microsoft.com/office/powerpoint/2010/main" val="2095494482"/>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Translations...</a:t>
            </a:r>
          </a:p>
        </p:txBody>
      </p:sp>
      <p:pic>
        <p:nvPicPr>
          <p:cNvPr id="223" name="Shape 223"/>
          <p:cNvPicPr preferRelativeResize="0"/>
          <p:nvPr/>
        </p:nvPicPr>
        <p:blipFill>
          <a:blip r:embed="rId3"/>
          <a:stretch>
            <a:fillRect/>
          </a:stretch>
        </p:blipFill>
        <p:spPr>
          <a:xfrm>
            <a:off x="4825262" y="2217812"/>
            <a:ext cx="4067175" cy="2867025"/>
          </a:xfrm>
          <a:prstGeom prst="rect">
            <a:avLst/>
          </a:prstGeom>
          <a:noFill/>
          <a:ln>
            <a:noFill/>
          </a:ln>
        </p:spPr>
      </p:pic>
      <p:pic>
        <p:nvPicPr>
          <p:cNvPr id="224" name="Shape 224"/>
          <p:cNvPicPr preferRelativeResize="0"/>
          <p:nvPr/>
        </p:nvPicPr>
        <p:blipFill>
          <a:blip r:embed="rId4"/>
          <a:stretch>
            <a:fillRect/>
          </a:stretch>
        </p:blipFill>
        <p:spPr>
          <a:xfrm>
            <a:off x="329912" y="2189237"/>
            <a:ext cx="4333875" cy="2924175"/>
          </a:xfrm>
          <a:prstGeom prst="rect">
            <a:avLst/>
          </a:prstGeom>
          <a:noFill/>
          <a:ln>
            <a:noFill/>
          </a:ln>
        </p:spPr>
      </p:pic>
    </p:spTree>
    <p:extLst>
      <p:ext uri="{BB962C8B-B14F-4D97-AF65-F5344CB8AC3E}">
        <p14:creationId xmlns:p14="http://schemas.microsoft.com/office/powerpoint/2010/main" val="4201905522"/>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Automatic Translation Today...</a:t>
            </a:r>
          </a:p>
        </p:txBody>
      </p:sp>
      <p:sp>
        <p:nvSpPr>
          <p:cNvPr id="230" name="Shape 230"/>
          <p:cNvSpPr txBox="1"/>
          <p:nvPr/>
        </p:nvSpPr>
        <p:spPr>
          <a:xfrm>
            <a:off x="5418025" y="2116075"/>
            <a:ext cx="1881900" cy="445199"/>
          </a:xfrm>
          <a:prstGeom prst="rect">
            <a:avLst/>
          </a:prstGeom>
        </p:spPr>
        <p:txBody>
          <a:bodyPr lIns="91425" tIns="91425" rIns="91425" bIns="91425" anchor="ctr" anchorCtr="0">
            <a:noAutofit/>
          </a:bodyPr>
          <a:lstStyle/>
          <a:p>
            <a:pPr lvl="0" rtl="0">
              <a:spcBef>
                <a:spcPts val="0"/>
              </a:spcBef>
              <a:buNone/>
            </a:pPr>
            <a:r>
              <a:rPr lang="en" sz="2400" dirty="0">
                <a:latin typeface="Droid Serif"/>
                <a:ea typeface="Droid Serif"/>
                <a:cs typeface="Droid Serif"/>
                <a:sym typeface="Droid Serif"/>
                <a:hlinkClick r:id="rId3"/>
              </a:rPr>
              <a:t>WordLens</a:t>
            </a:r>
          </a:p>
        </p:txBody>
      </p:sp>
      <p:pic>
        <p:nvPicPr>
          <p:cNvPr id="231" name="Shape 231"/>
          <p:cNvPicPr preferRelativeResize="0"/>
          <p:nvPr/>
        </p:nvPicPr>
        <p:blipFill>
          <a:blip r:embed="rId4"/>
          <a:stretch>
            <a:fillRect/>
          </a:stretch>
        </p:blipFill>
        <p:spPr>
          <a:xfrm>
            <a:off x="666847" y="1201672"/>
            <a:ext cx="4713349" cy="2364975"/>
          </a:xfrm>
          <a:prstGeom prst="rect">
            <a:avLst/>
          </a:prstGeom>
          <a:noFill/>
          <a:ln>
            <a:noFill/>
          </a:ln>
        </p:spPr>
      </p:pic>
      <p:sp>
        <p:nvSpPr>
          <p:cNvPr id="232" name="Shape 232"/>
          <p:cNvSpPr txBox="1"/>
          <p:nvPr/>
        </p:nvSpPr>
        <p:spPr>
          <a:xfrm>
            <a:off x="1793875" y="4916125"/>
            <a:ext cx="1881900" cy="713700"/>
          </a:xfrm>
          <a:prstGeom prst="rect">
            <a:avLst/>
          </a:prstGeom>
        </p:spPr>
        <p:txBody>
          <a:bodyPr lIns="91425" tIns="91425" rIns="91425" bIns="91425" anchor="ctr" anchorCtr="0">
            <a:noAutofit/>
          </a:bodyPr>
          <a:lstStyle/>
          <a:p>
            <a:pPr lvl="0" algn="r" rtl="0">
              <a:spcBef>
                <a:spcPts val="0"/>
              </a:spcBef>
              <a:buNone/>
            </a:pPr>
            <a:r>
              <a:rPr lang="en" sz="2400">
                <a:latin typeface="Droid Serif"/>
                <a:ea typeface="Droid Serif"/>
                <a:cs typeface="Droid Serif"/>
                <a:sym typeface="Droid Serif"/>
                <a:hlinkClick r:id="rId5"/>
              </a:rPr>
              <a:t>Microsoft Translation</a:t>
            </a:r>
          </a:p>
        </p:txBody>
      </p:sp>
      <p:pic>
        <p:nvPicPr>
          <p:cNvPr id="233" name="Shape 233"/>
          <p:cNvPicPr preferRelativeResize="0"/>
          <p:nvPr/>
        </p:nvPicPr>
        <p:blipFill>
          <a:blip r:embed="rId6"/>
          <a:stretch>
            <a:fillRect/>
          </a:stretch>
        </p:blipFill>
        <p:spPr>
          <a:xfrm>
            <a:off x="3738050" y="3658137"/>
            <a:ext cx="5086350" cy="3038475"/>
          </a:xfrm>
          <a:prstGeom prst="rect">
            <a:avLst/>
          </a:prstGeom>
          <a:noFill/>
          <a:ln>
            <a:noFill/>
          </a:ln>
        </p:spPr>
      </p:pic>
    </p:spTree>
    <p:extLst>
      <p:ext uri="{BB962C8B-B14F-4D97-AF65-F5344CB8AC3E}">
        <p14:creationId xmlns:p14="http://schemas.microsoft.com/office/powerpoint/2010/main" val="1040002308"/>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u="sng">
                <a:solidFill>
                  <a:schemeClr val="hlink"/>
                </a:solidFill>
                <a:latin typeface="Droid Serif"/>
                <a:ea typeface="Droid Serif"/>
                <a:cs typeface="Droid Serif"/>
                <a:sym typeface="Droid Serif"/>
                <a:hlinkClick r:id="rId3"/>
              </a:rPr>
              <a:t>Too much</a:t>
            </a:r>
            <a:r>
              <a:rPr lang="en" sz="3600">
                <a:latin typeface="Droid Serif"/>
                <a:ea typeface="Droid Serif"/>
                <a:cs typeface="Droid Serif"/>
                <a:sym typeface="Droid Serif"/>
              </a:rPr>
              <a:t> Google translate...?</a:t>
            </a:r>
          </a:p>
        </p:txBody>
      </p:sp>
      <p:sp>
        <p:nvSpPr>
          <p:cNvPr id="239" name="Shape 239"/>
          <p:cNvSpPr txBox="1"/>
          <p:nvPr/>
        </p:nvSpPr>
        <p:spPr>
          <a:xfrm>
            <a:off x="3984850" y="5246875"/>
            <a:ext cx="3542099" cy="445199"/>
          </a:xfrm>
          <a:prstGeom prst="rect">
            <a:avLst/>
          </a:prstGeom>
        </p:spPr>
        <p:txBody>
          <a:bodyPr lIns="91425" tIns="91425" rIns="91425" bIns="91425" anchor="ctr" anchorCtr="0">
            <a:noAutofit/>
          </a:bodyPr>
          <a:lstStyle/>
          <a:p>
            <a:pPr lvl="0" algn="r" rtl="0">
              <a:spcBef>
                <a:spcPts val="0"/>
              </a:spcBef>
              <a:buNone/>
            </a:pPr>
            <a:r>
              <a:rPr lang="en" sz="2400">
                <a:latin typeface="Droid Serif"/>
                <a:ea typeface="Droid Serif"/>
                <a:cs typeface="Droid Serif"/>
                <a:sym typeface="Droid Serif"/>
              </a:rPr>
              <a:t>Carly Rae Jepson?</a:t>
            </a:r>
          </a:p>
        </p:txBody>
      </p:sp>
      <p:pic>
        <p:nvPicPr>
          <p:cNvPr id="240" name="Shape 240"/>
          <p:cNvPicPr preferRelativeResize="0"/>
          <p:nvPr/>
        </p:nvPicPr>
        <p:blipFill>
          <a:blip r:embed="rId4"/>
          <a:stretch>
            <a:fillRect/>
          </a:stretch>
        </p:blipFill>
        <p:spPr>
          <a:xfrm>
            <a:off x="1888150" y="1903775"/>
            <a:ext cx="5638800" cy="3219450"/>
          </a:xfrm>
          <a:prstGeom prst="rect">
            <a:avLst/>
          </a:prstGeom>
          <a:noFill/>
          <a:ln>
            <a:noFill/>
          </a:ln>
        </p:spPr>
      </p:pic>
    </p:spTree>
    <p:extLst>
      <p:ext uri="{BB962C8B-B14F-4D97-AF65-F5344CB8AC3E}">
        <p14:creationId xmlns:p14="http://schemas.microsoft.com/office/powerpoint/2010/main" val="2556785306"/>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1" y="1746477"/>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3pm</a:t>
            </a:r>
            <a:r>
              <a:rPr lang="en-US" sz="3200" dirty="0" smtClean="0">
                <a:latin typeface="Cambria" panose="02040503050406030204" pitchFamily="18" charset="0"/>
              </a:rPr>
              <a:t>:       work on projects</a:t>
            </a:r>
            <a:endParaRPr lang="en-US" sz="3200"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 3pm</a:t>
            </a:r>
            <a:r>
              <a:rPr lang="en-US" sz="3200" dirty="0" smtClean="0">
                <a:latin typeface="Cambria" panose="02040503050406030204" pitchFamily="18" charset="0"/>
              </a:rPr>
              <a:t>:       show off your work</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then</a:t>
            </a:r>
            <a:r>
              <a:rPr lang="en-US" sz="3200" dirty="0" smtClean="0">
                <a:latin typeface="Cambria" panose="02040503050406030204" pitchFamily="18" charset="0"/>
              </a:rPr>
              <a:t>:       team-based wrap-up survey/chat</a:t>
            </a:r>
            <a:endParaRPr lang="en-US" sz="3200" dirty="0">
              <a:latin typeface="Cambria" panose="02040503050406030204" pitchFamily="18" charset="0"/>
            </a:endParaRPr>
          </a:p>
        </p:txBody>
      </p:sp>
      <p:sp>
        <p:nvSpPr>
          <p:cNvPr id="3" name="Rectangle 2"/>
          <p:cNvSpPr/>
          <p:nvPr/>
        </p:nvSpPr>
        <p:spPr>
          <a:xfrm>
            <a:off x="2912864" y="3775502"/>
            <a:ext cx="5240537" cy="415498"/>
          </a:xfrm>
          <a:prstGeom prst="rect">
            <a:avLst/>
          </a:prstGeom>
        </p:spPr>
        <p:txBody>
          <a:bodyPr wrap="none">
            <a:spAutoFit/>
          </a:bodyPr>
          <a:lstStyle/>
          <a:p>
            <a:r>
              <a:rPr lang="en-US" sz="2100" i="1" dirty="0" smtClean="0">
                <a:latin typeface="Cambria" panose="02040503050406030204" pitchFamily="18" charset="0"/>
              </a:rPr>
              <a:t>everyone shows off a project </a:t>
            </a:r>
            <a:r>
              <a:rPr lang="en-US" sz="2100" i="1" dirty="0" err="1" smtClean="0">
                <a:latin typeface="Cambria" panose="02040503050406030204" pitchFamily="18" charset="0"/>
              </a:rPr>
              <a:t>Th</a:t>
            </a:r>
            <a:r>
              <a:rPr lang="en-US" sz="2100" i="1" dirty="0" smtClean="0">
                <a:latin typeface="Cambria" panose="02040503050406030204" pitchFamily="18" charset="0"/>
              </a:rPr>
              <a:t> afternoon…</a:t>
            </a:r>
            <a:endParaRPr lang="en-US" sz="2100" i="1" dirty="0"/>
          </a:p>
        </p:txBody>
      </p:sp>
    </p:spTree>
    <p:extLst>
      <p:ext uri="{BB962C8B-B14F-4D97-AF65-F5344CB8AC3E}">
        <p14:creationId xmlns:p14="http://schemas.microsoft.com/office/powerpoint/2010/main" val="579738063"/>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7" name="TextBox 6"/>
          <p:cNvSpPr txBox="1"/>
          <p:nvPr/>
        </p:nvSpPr>
        <p:spPr>
          <a:xfrm>
            <a:off x="2592859" y="6201067"/>
            <a:ext cx="4038600" cy="400110"/>
          </a:xfrm>
          <a:prstGeom prst="rect">
            <a:avLst/>
          </a:prstGeom>
          <a:noFill/>
        </p:spPr>
        <p:txBody>
          <a:bodyPr wrap="square" rtlCol="0">
            <a:spAutoFit/>
          </a:bodyPr>
          <a:lstStyle/>
          <a:p>
            <a:pPr algn="ctr"/>
            <a:r>
              <a:rPr lang="en-US" sz="2000" b="1" dirty="0" smtClean="0">
                <a:latin typeface="Cambria" panose="02040503050406030204" pitchFamily="18" charset="0"/>
              </a:rPr>
              <a:t>"Scratch in its </a:t>
            </a:r>
            <a:r>
              <a:rPr lang="en-US" sz="2000" b="1" i="1" dirty="0" smtClean="0">
                <a:latin typeface="Cambria" panose="02040503050406030204" pitchFamily="18" charset="0"/>
              </a:rPr>
              <a:t>Natural State"</a:t>
            </a:r>
            <a:endParaRPr lang="en-US" sz="2000" b="1" dirty="0">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9" y="1182511"/>
            <a:ext cx="8265140" cy="4857045"/>
          </a:xfrm>
          <a:prstGeom prst="rect">
            <a:avLst/>
          </a:prstGeom>
        </p:spPr>
      </p:pic>
    </p:spTree>
    <p:extLst>
      <p:ext uri="{BB962C8B-B14F-4D97-AF65-F5344CB8AC3E}">
        <p14:creationId xmlns:p14="http://schemas.microsoft.com/office/powerpoint/2010/main" val="3729080857"/>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p:nvPr/>
        </p:nvSpPr>
        <p:spPr>
          <a:xfrm>
            <a:off x="958350" y="327075"/>
            <a:ext cx="7227300" cy="1074000"/>
          </a:xfrm>
          <a:prstGeom prst="rect">
            <a:avLst/>
          </a:prstGeom>
          <a:noFill/>
        </p:spPr>
        <p:txBody>
          <a:bodyPr lIns="91425" tIns="91425" rIns="91425" bIns="91425" anchor="t" anchorCtr="0">
            <a:noAutofit/>
          </a:bodyPr>
          <a:lstStyle/>
          <a:p>
            <a:pPr algn="ctr"/>
            <a:r>
              <a:rPr lang="en" sz="4800">
                <a:latin typeface="Droid Serif"/>
                <a:ea typeface="Droid Serif"/>
                <a:cs typeface="Droid Serif"/>
                <a:sym typeface="Droid Serif"/>
              </a:rPr>
              <a:t>Block programming</a:t>
            </a:r>
          </a:p>
        </p:txBody>
      </p:sp>
      <p:pic>
        <p:nvPicPr>
          <p:cNvPr id="824" name="Shape 824"/>
          <p:cNvPicPr preferRelativeResize="0"/>
          <p:nvPr/>
        </p:nvPicPr>
        <p:blipFill>
          <a:blip r:embed="rId3"/>
          <a:stretch>
            <a:fillRect/>
          </a:stretch>
        </p:blipFill>
        <p:spPr>
          <a:xfrm>
            <a:off x="452426" y="1577425"/>
            <a:ext cx="2166249" cy="4636024"/>
          </a:xfrm>
          <a:prstGeom prst="rect">
            <a:avLst/>
          </a:prstGeom>
          <a:noFill/>
          <a:ln>
            <a:noFill/>
          </a:ln>
        </p:spPr>
      </p:pic>
      <p:pic>
        <p:nvPicPr>
          <p:cNvPr id="825" name="Shape 825"/>
          <p:cNvPicPr preferRelativeResize="0"/>
          <p:nvPr/>
        </p:nvPicPr>
        <p:blipFill>
          <a:blip r:embed="rId4"/>
          <a:stretch>
            <a:fillRect/>
          </a:stretch>
        </p:blipFill>
        <p:spPr>
          <a:xfrm>
            <a:off x="5578150" y="1577425"/>
            <a:ext cx="2607500" cy="2178475"/>
          </a:xfrm>
          <a:prstGeom prst="rect">
            <a:avLst/>
          </a:prstGeom>
          <a:noFill/>
          <a:ln>
            <a:noFill/>
          </a:ln>
        </p:spPr>
      </p:pic>
      <p:sp>
        <p:nvSpPr>
          <p:cNvPr id="826" name="Shape 826"/>
          <p:cNvSpPr txBox="1"/>
          <p:nvPr/>
        </p:nvSpPr>
        <p:spPr>
          <a:xfrm>
            <a:off x="2752150" y="1622200"/>
            <a:ext cx="2688900" cy="2372699"/>
          </a:xfrm>
          <a:prstGeom prst="rect">
            <a:avLst/>
          </a:prstGeom>
          <a:noFill/>
        </p:spPr>
        <p:txBody>
          <a:bodyPr lIns="91425" tIns="91425" rIns="91425" bIns="91425" anchor="ctr" anchorCtr="0">
            <a:noAutofit/>
          </a:bodyPr>
          <a:lstStyle/>
          <a:p>
            <a:pPr algn="ctr"/>
            <a:r>
              <a:rPr lang="en" sz="2100">
                <a:latin typeface="Droid Serif"/>
                <a:ea typeface="Droid Serif"/>
                <a:cs typeface="Droid Serif"/>
                <a:sym typeface="Droid Serif"/>
              </a:rPr>
              <a:t>We need to move three squares to the right. So, we go to the </a:t>
            </a:r>
            <a:r>
              <a:rPr lang="en" sz="2100" u="sng">
                <a:latin typeface="Droid Serif"/>
                <a:ea typeface="Droid Serif"/>
                <a:cs typeface="Droid Serif"/>
                <a:sym typeface="Droid Serif"/>
              </a:rPr>
              <a:t>More Blocks</a:t>
            </a:r>
            <a:r>
              <a:rPr lang="en" sz="2100">
                <a:latin typeface="Droid Serif"/>
                <a:ea typeface="Droid Serif"/>
                <a:cs typeface="Droid Serif"/>
                <a:sym typeface="Droid Serif"/>
              </a:rPr>
              <a:t> section and drag and drop blocks to make this</a:t>
            </a:r>
          </a:p>
        </p:txBody>
      </p:sp>
      <p:cxnSp>
        <p:nvCxnSpPr>
          <p:cNvPr id="827" name="Shape 827"/>
          <p:cNvCxnSpPr/>
          <p:nvPr/>
        </p:nvCxnSpPr>
        <p:spPr>
          <a:xfrm rot="10800000" flipH="1">
            <a:off x="5050600" y="3277875"/>
            <a:ext cx="1180799" cy="529499"/>
          </a:xfrm>
          <a:prstGeom prst="straightConnector1">
            <a:avLst/>
          </a:prstGeom>
          <a:noFill/>
          <a:ln w="19050" cap="flat">
            <a:solidFill>
              <a:schemeClr val="dk2"/>
            </a:solidFill>
            <a:prstDash val="solid"/>
            <a:round/>
            <a:headEnd type="none" w="lg" len="lg"/>
            <a:tailEnd type="triangle" w="lg" len="lg"/>
          </a:ln>
        </p:spPr>
      </p:cxnSp>
      <p:pic>
        <p:nvPicPr>
          <p:cNvPr id="828" name="Shape 828"/>
          <p:cNvPicPr preferRelativeResize="0"/>
          <p:nvPr/>
        </p:nvPicPr>
        <p:blipFill>
          <a:blip r:embed="rId5"/>
          <a:stretch>
            <a:fillRect/>
          </a:stretch>
        </p:blipFill>
        <p:spPr>
          <a:xfrm>
            <a:off x="4665675" y="5123825"/>
            <a:ext cx="2047875" cy="1143000"/>
          </a:xfrm>
          <a:prstGeom prst="rect">
            <a:avLst/>
          </a:prstGeom>
          <a:noFill/>
          <a:ln>
            <a:noFill/>
          </a:ln>
        </p:spPr>
      </p:pic>
      <p:sp>
        <p:nvSpPr>
          <p:cNvPr id="829" name="Shape 829"/>
          <p:cNvSpPr/>
          <p:nvPr/>
        </p:nvSpPr>
        <p:spPr>
          <a:xfrm>
            <a:off x="5801475" y="4621350"/>
            <a:ext cx="1476900" cy="827999"/>
          </a:xfrm>
          <a:prstGeom prst="wedgeRoundRectCallout">
            <a:avLst>
              <a:gd name="adj1" fmla="val -20833"/>
              <a:gd name="adj2" fmla="val 62500"/>
              <a:gd name="adj3" fmla="val 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r>
              <a:rPr lang="en"/>
              <a:t>I'm feeling a bit blocky myself.</a:t>
            </a:r>
          </a:p>
        </p:txBody>
      </p:sp>
    </p:spTree>
    <p:extLst>
      <p:ext uri="{BB962C8B-B14F-4D97-AF65-F5344CB8AC3E}">
        <p14:creationId xmlns:p14="http://schemas.microsoft.com/office/powerpoint/2010/main" val="985432431"/>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p:cNvPicPr preferRelativeResize="0"/>
          <p:nvPr/>
        </p:nvPicPr>
        <p:blipFill>
          <a:blip r:embed="rId3"/>
          <a:stretch>
            <a:fillRect/>
          </a:stretch>
        </p:blipFill>
        <p:spPr>
          <a:xfrm>
            <a:off x="1322737" y="2088234"/>
            <a:ext cx="6300774" cy="3655075"/>
          </a:xfrm>
          <a:prstGeom prst="rect">
            <a:avLst/>
          </a:prstGeom>
          <a:noFill/>
          <a:ln>
            <a:noFill/>
          </a:ln>
        </p:spPr>
      </p:pic>
      <p:sp>
        <p:nvSpPr>
          <p:cNvPr id="835" name="Shape 835"/>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The</a:t>
            </a:r>
            <a:r>
              <a:rPr lang="en">
                <a:latin typeface="Droid Serif"/>
                <a:ea typeface="Droid Serif"/>
                <a:cs typeface="Droid Serif"/>
                <a:sym typeface="Droid Serif"/>
              </a:rPr>
              <a:t> repeat </a:t>
            </a:r>
            <a:r>
              <a:rPr lang="en" b="0">
                <a:latin typeface="Droid Serif"/>
                <a:ea typeface="Droid Serif"/>
                <a:cs typeface="Droid Serif"/>
                <a:sym typeface="Droid Serif"/>
              </a:rPr>
              <a:t>block</a:t>
            </a:r>
          </a:p>
        </p:txBody>
      </p:sp>
      <p:sp>
        <p:nvSpPr>
          <p:cNvPr id="836" name="Shape 836"/>
          <p:cNvSpPr txBox="1"/>
          <p:nvPr/>
        </p:nvSpPr>
        <p:spPr>
          <a:xfrm>
            <a:off x="1466875" y="1144500"/>
            <a:ext cx="5846399" cy="849900"/>
          </a:xfrm>
          <a:prstGeom prst="rect">
            <a:avLst/>
          </a:prstGeom>
        </p:spPr>
        <p:txBody>
          <a:bodyPr lIns="91425" tIns="91425" rIns="91425" bIns="91425" anchor="ctr" anchorCtr="0">
            <a:noAutofit/>
          </a:bodyPr>
          <a:lstStyle/>
          <a:p>
            <a:pPr algn="ctr"/>
            <a:r>
              <a:rPr lang="en" sz="3000">
                <a:latin typeface="Droid Serif"/>
                <a:ea typeface="Droid Serif"/>
                <a:cs typeface="Droid Serif"/>
                <a:sym typeface="Droid Serif"/>
              </a:rPr>
              <a:t>These are identical programs.</a:t>
            </a:r>
          </a:p>
        </p:txBody>
      </p:sp>
      <p:sp>
        <p:nvSpPr>
          <p:cNvPr id="837" name="Shape 837"/>
          <p:cNvSpPr txBox="1"/>
          <p:nvPr/>
        </p:nvSpPr>
        <p:spPr>
          <a:xfrm>
            <a:off x="2868800" y="4964600"/>
            <a:ext cx="4602899" cy="635100"/>
          </a:xfrm>
          <a:prstGeom prst="rect">
            <a:avLst/>
          </a:prstGeom>
          <a:solidFill>
            <a:srgbClr val="FCE5CD"/>
          </a:solidFill>
        </p:spPr>
        <p:txBody>
          <a:bodyPr lIns="91425" tIns="91425" rIns="91425" bIns="91425" anchor="ctr" anchorCtr="0">
            <a:noAutofit/>
          </a:bodyPr>
          <a:lstStyle/>
          <a:p>
            <a:pPr algn="ctr"/>
            <a:r>
              <a:rPr lang="en" sz="2400">
                <a:latin typeface="Droid Serif"/>
                <a:ea typeface="Droid Serif"/>
                <a:cs typeface="Droid Serif"/>
                <a:sym typeface="Droid Serif"/>
              </a:rPr>
              <a:t>Each one moves left </a:t>
            </a:r>
            <a:r>
              <a:rPr lang="en" sz="2400" b="1">
                <a:solidFill>
                  <a:srgbClr val="0000FF"/>
                </a:solidFill>
                <a:latin typeface="Droid Serif"/>
                <a:ea typeface="Droid Serif"/>
                <a:cs typeface="Droid Serif"/>
                <a:sym typeface="Droid Serif"/>
              </a:rPr>
              <a:t>6</a:t>
            </a:r>
            <a:r>
              <a:rPr lang="en" sz="2400">
                <a:latin typeface="Droid Serif"/>
                <a:ea typeface="Droid Serif"/>
                <a:cs typeface="Droid Serif"/>
                <a:sym typeface="Droid Serif"/>
              </a:rPr>
              <a:t> times</a:t>
            </a:r>
          </a:p>
        </p:txBody>
      </p:sp>
      <p:sp>
        <p:nvSpPr>
          <p:cNvPr id="838" name="Shape 838"/>
          <p:cNvSpPr txBox="1">
            <a:spLocks noGrp="1"/>
          </p:cNvSpPr>
          <p:nvPr>
            <p:ph type="body" idx="1"/>
          </p:nvPr>
        </p:nvSpPr>
        <p:spPr>
          <a:xfrm rot="-397098">
            <a:off x="5997427" y="5866033"/>
            <a:ext cx="3016803" cy="766491"/>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500" dirty="0">
                <a:latin typeface="Droid Serif"/>
                <a:ea typeface="Droid Serif"/>
                <a:cs typeface="Droid Serif"/>
                <a:sym typeface="Droid Serif"/>
              </a:rPr>
              <a:t>Try solving the Ocean mazes </a:t>
            </a:r>
            <a:r>
              <a:rPr lang="en" sz="1500" i="1" dirty="0">
                <a:latin typeface="Droid Serif"/>
                <a:ea typeface="Droid Serif"/>
                <a:cs typeface="Droid Serif"/>
                <a:sym typeface="Droid Serif"/>
              </a:rPr>
              <a:t>using the</a:t>
            </a:r>
            <a:r>
              <a:rPr lang="en" sz="1500" b="1" i="1" dirty="0">
                <a:latin typeface="Droid Serif"/>
                <a:ea typeface="Droid Serif"/>
                <a:cs typeface="Droid Serif"/>
                <a:sym typeface="Droid Serif"/>
              </a:rPr>
              <a:t> repeat </a:t>
            </a:r>
            <a:r>
              <a:rPr lang="en" sz="1500" i="1" dirty="0">
                <a:latin typeface="Droid Serif"/>
                <a:ea typeface="Droid Serif"/>
                <a:cs typeface="Droid Serif"/>
                <a:sym typeface="Droid Serif"/>
              </a:rPr>
              <a:t>block</a:t>
            </a:r>
          </a:p>
          <a:p>
            <a:pPr lvl="0" algn="ctr" rtl="0">
              <a:spcBef>
                <a:spcPts val="0"/>
              </a:spcBef>
              <a:buNone/>
            </a:pPr>
            <a:endParaRPr sz="1500" dirty="0">
              <a:latin typeface="Droid Serif"/>
              <a:ea typeface="Droid Serif"/>
              <a:cs typeface="Droid Serif"/>
              <a:sym typeface="Droid Serif"/>
            </a:endParaRPr>
          </a:p>
          <a:p>
            <a:pPr lvl="0" algn="ctr" rtl="0">
              <a:spcBef>
                <a:spcPts val="0"/>
              </a:spcBef>
              <a:buNone/>
            </a:pPr>
            <a:endParaRPr sz="1500" dirty="0">
              <a:latin typeface="Droid Serif"/>
              <a:ea typeface="Droid Serif"/>
              <a:cs typeface="Droid Serif"/>
              <a:sym typeface="Droid Serif"/>
            </a:endParaRPr>
          </a:p>
        </p:txBody>
      </p:sp>
    </p:spTree>
    <p:extLst>
      <p:ext uri="{BB962C8B-B14F-4D97-AF65-F5344CB8AC3E}">
        <p14:creationId xmlns:p14="http://schemas.microsoft.com/office/powerpoint/2010/main" val="2971963825"/>
      </p:ext>
    </p:extLst>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3216</TotalTime>
  <Words>10228</Words>
  <Application>Microsoft Office PowerPoint</Application>
  <PresentationFormat>On-screen Show (4:3)</PresentationFormat>
  <Paragraphs>3127</Paragraphs>
  <Slides>249</Slides>
  <Notes>179</Notes>
  <HiddenSlides>0</HiddenSlides>
  <MMClips>0</MMClips>
  <ScaleCrop>false</ScaleCrop>
  <HeadingPairs>
    <vt:vector size="4" baseType="variant">
      <vt:variant>
        <vt:lpstr>Theme</vt:lpstr>
      </vt:variant>
      <vt:variant>
        <vt:i4>5</vt:i4>
      </vt:variant>
      <vt:variant>
        <vt:lpstr>Slide Titles</vt:lpstr>
      </vt:variant>
      <vt:variant>
        <vt:i4>249</vt:i4>
      </vt:variant>
    </vt:vector>
  </HeadingPairs>
  <TitlesOfParts>
    <vt:vector size="254" baseType="lpstr">
      <vt:lpstr>Custom Theme</vt:lpstr>
      <vt:lpstr>Custom Theme</vt:lpstr>
      <vt:lpstr>Office Theme</vt:lpstr>
      <vt:lpstr>1_Office Theme</vt:lpstr>
      <vt:lpstr>2_Office Theme</vt:lpstr>
      <vt:lpstr>PowerPoint Presentation</vt:lpstr>
      <vt:lpstr>This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25-15-21   19-15-12-22-5-4    20-8-5    6-9-18-19-20   15-14-5 </vt:lpstr>
      <vt:lpstr> KVTU    LFFQ    TXJNNJOH </vt:lpstr>
      <vt:lpstr> REVELC    SI   SECNETNES    GNISREVER </vt:lpstr>
      <vt:lpstr> SENTENCE WIT MISSIN LETTER AR CONFUSIN </vt:lpstr>
      <vt:lpstr> UOY    ERA    YAWFLAH    ENOD </vt:lpstr>
      <vt:lpstr> VEREOYEN    OLEVS    OCPMTURE    CSEICNE </vt:lpstr>
      <vt:lpstr> VOWOLS    ORO    OMPORTONT   ON    SONTONCOS </vt:lpstr>
      <vt:lpstr> IS   IT   CATS   RAINING   DOGS   AND </vt:lpstr>
      <vt:lpstr>PowerPoint Presentation</vt:lpstr>
      <vt:lpstr>Morse Code</vt:lpstr>
      <vt:lpstr> Morse Code</vt:lpstr>
      <vt:lpstr>  PUPPIES ARE CUTE </vt:lpstr>
      <vt:lpstr> </vt:lpstr>
      <vt:lpstr> </vt:lpstr>
      <vt:lpstr>The "digital age" ...</vt:lpstr>
      <vt:lpstr>Binary is just another code! </vt:lpstr>
      <vt:lpstr>Binary is just another code! </vt:lpstr>
      <vt:lpstr>PowerPoint Presentation</vt:lpstr>
      <vt:lpstr>PowerPoint Presentation</vt:lpstr>
      <vt:lpstr>Our numbers...</vt:lpstr>
      <vt:lpstr>PowerPoint Presentation</vt:lpstr>
      <vt:lpstr>PowerPoint Presentation</vt:lpstr>
      <vt:lpstr>Computers' numbers</vt:lpstr>
      <vt:lpstr>Decoding binary      decimal</vt:lpstr>
      <vt:lpstr>Practice</vt:lpstr>
      <vt:lpstr>Try these!</vt:lpstr>
      <vt:lpstr>Acting out in binary…</vt:lpstr>
      <vt:lpstr>Acting out in binary…</vt:lpstr>
      <vt:lpstr>but why do computers use binary… ?</vt:lpstr>
      <vt:lpstr>PowerPoint Presentation</vt:lpstr>
      <vt:lpstr>PowerPoint Presentation</vt:lpstr>
      <vt:lpstr>PowerPoint Presentation</vt:lpstr>
      <vt:lpstr>PowerPoint Presentation</vt:lpstr>
      <vt:lpstr>How high can you count in binary on your fingers?</vt:lpstr>
      <vt:lpstr>Other binary practice...</vt:lpstr>
      <vt:lpstr>The "digital age"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Secret Fortress Construction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CS ~ a course-wide module</vt:lpstr>
      <vt:lpstr>Why CS ~ a course-wide module</vt:lpstr>
      <vt:lpstr>Why CS ~ a course-wide module</vt:lpstr>
      <vt:lpstr>PowerPoint Presentation</vt:lpstr>
      <vt:lpstr>Why CS ~ a course-wide 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repeat block</vt:lpstr>
      <vt:lpstr>Studio 1 Ocean mazes...</vt:lpstr>
      <vt:lpstr>Studio 2</vt:lpstr>
      <vt:lpstr>Studio 3</vt:lpstr>
      <vt:lpstr>Studio 4</vt:lpstr>
      <vt:lpstr>Studio 5</vt:lpstr>
      <vt:lpstr>Studio 6</vt:lpstr>
      <vt:lpstr>Studio 7</vt:lpstr>
      <vt:lpstr>Studio 8</vt:lpstr>
      <vt:lpstr>Recommendation ~ try these mazes: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Open-ended Scratch… </vt:lpstr>
      <vt:lpstr>Getting started… </vt:lpstr>
      <vt:lpstr>How computers work </vt:lpstr>
      <vt:lpstr>Encoding with legos</vt:lpstr>
      <vt:lpstr>More binary activities...</vt:lpstr>
      <vt:lpstr>How computers work </vt:lpstr>
      <vt:lpstr>See you Thursday!</vt:lpstr>
      <vt:lpstr>PowerPoint Presentation</vt:lpstr>
      <vt:lpstr>PowerPoint Presentation</vt:lpstr>
      <vt:lpstr>Lego encodings</vt:lpstr>
      <vt:lpstr>Lego encodings</vt:lpstr>
      <vt:lpstr>Lego encodings</vt:lpstr>
      <vt:lpstr>Lego encodings</vt:lpstr>
      <vt:lpstr>Lego encodings</vt:lpstr>
      <vt:lpstr>Lego encodings</vt:lpstr>
      <vt:lpstr>Let's decode!</vt:lpstr>
      <vt:lpstr>Building your own encoding</vt:lpstr>
      <vt:lpstr>Create your binary codes here...</vt:lpstr>
      <vt:lpstr>Encode your Legos here... first English, then binary</vt:lpstr>
      <vt:lpstr>Encode your Legos here... first English, then binary</vt:lpstr>
      <vt:lpstr>Encode your Legos here... first English, then binary </vt:lpstr>
      <vt:lpstr>Prompts</vt:lpstr>
      <vt:lpstr>Scratch Games or  Python </vt:lpstr>
      <vt:lpstr>Python resources</vt:lpstr>
      <vt:lpstr>Games can seem complex...</vt:lpstr>
      <vt:lpstr>Key:  step-by-step progress</vt:lpstr>
      <vt:lpstr>Up, up, and away!</vt:lpstr>
      <vt:lpstr>PowerPoint Presentation</vt:lpstr>
      <vt:lpstr>PowerPoint Presentation</vt:lpstr>
      <vt:lpstr>PowerPoint Presentation</vt:lpstr>
      <vt:lpstr>PowerPoint Presentation</vt:lpstr>
      <vt:lpstr>Game demonstrations...    ...and code reviews</vt:lpstr>
      <vt:lpstr>Other game ideas...</vt:lpstr>
      <vt:lpstr>PowerPoint Presentation</vt:lpstr>
      <vt:lpstr>PowerPoint Presentation</vt:lpstr>
      <vt:lpstr>PowerPoint Presentation</vt:lpstr>
      <vt:lpstr>Our game: Fly, fly again...</vt:lpstr>
      <vt:lpstr>Scratch:  Jokes - Plays - Music - Games</vt:lpstr>
      <vt:lpstr>Scratch: many possibilities!</vt:lpstr>
      <vt:lpstr>Scratch: many possibilities!</vt:lpstr>
      <vt:lpstr>Simple interaction</vt:lpstr>
      <vt:lpstr>PowerPoint Presentation</vt:lpstr>
      <vt:lpstr>PowerPoint Presentation</vt:lpstr>
      <vt:lpstr>PowerPoint Presentation</vt:lpstr>
      <vt:lpstr>PowerPoint Presentation</vt:lpstr>
      <vt:lpstr>PowerPoint Presentation</vt:lpstr>
      <vt:lpstr>PowerPoint Presentation</vt:lpstr>
      <vt:lpstr>Simple Stories</vt:lpstr>
      <vt:lpstr>But I want to be creative!</vt:lpstr>
      <vt:lpstr>Scratch storytelling</vt:lpstr>
      <vt:lpstr>Scratch: Music</vt:lpstr>
      <vt:lpstr>PowerPoint Presentation</vt:lpstr>
      <vt:lpstr>PowerPoint Presentation</vt:lpstr>
      <vt:lpstr>PowerPoint Presentation</vt:lpstr>
      <vt:lpstr>PowerPoint Presentation</vt:lpstr>
      <vt:lpstr>Polyphonic Music</vt:lpstr>
      <vt:lpstr>Scratch: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Lego encodings</vt:lpstr>
      <vt:lpstr>Lego encodings</vt:lpstr>
      <vt:lpstr>Lego encodings</vt:lpstr>
      <vt:lpstr>Lego encodings</vt:lpstr>
      <vt:lpstr>Lego encodings</vt:lpstr>
      <vt:lpstr>Scratch: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dc:title>
  <cp:lastModifiedBy>Owner</cp:lastModifiedBy>
  <cp:revision>27</cp:revision>
  <cp:lastPrinted>2014-06-10T17:23:33Z</cp:lastPrinted>
  <dcterms:modified xsi:type="dcterms:W3CDTF">2014-07-22T14:29:43Z</dcterms:modified>
</cp:coreProperties>
</file>