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tiff" ContentType="image/tif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embeddings/oleObject1.bin" ContentType="application/vnd.openxmlformats-officedocument.oleObject"/>
  <Override PartName="/ppt/notesSlides/notesSlide156.xml" ContentType="application/vnd.openxmlformats-officedocument.presentationml.notesSlide+xml"/>
  <Override PartName="/ppt/embeddings/oleObject2.bin" ContentType="application/vnd.openxmlformats-officedocument.oleObject"/>
  <Override PartName="/ppt/notesSlides/notesSlide157.xml" ContentType="application/vnd.openxmlformats-officedocument.presentationml.notesSlide+xml"/>
  <Override PartName="/ppt/embeddings/oleObject3.bin" ContentType="application/vnd.openxmlformats-officedocument.oleObject"/>
  <Override PartName="/ppt/notesSlides/notesSlide158.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tags/tag1.xml" ContentType="application/vnd.openxmlformats-officedocument.presentationml.tags+xml"/>
  <Override PartName="/ppt/notesSlides/notesSlide163.xml" ContentType="application/vnd.openxmlformats-officedocument.presentationml.notesSlide+xml"/>
  <Override PartName="/ppt/tags/tag2.xml" ContentType="application/vnd.openxmlformats-officedocument.presentationml.tags+xml"/>
  <Override PartName="/ppt/notesSlides/notesSlide164.xml" ContentType="application/vnd.openxmlformats-officedocument.presentationml.notesSlide+xml"/>
  <Override PartName="/ppt/tags/tag3.xml" ContentType="application/vnd.openxmlformats-officedocument.presentationml.tags+xml"/>
  <Override PartName="/ppt/notesSlides/notesSlide165.xml" ContentType="application/vnd.openxmlformats-officedocument.presentationml.notesSlide+xml"/>
  <Override PartName="/ppt/tags/tag4.xml" ContentType="application/vnd.openxmlformats-officedocument.presentationml.tags+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1" r:id="rId2"/>
    <p:sldMasterId id="2147483662" r:id="rId3"/>
    <p:sldMasterId id="2147483678" r:id="rId4"/>
    <p:sldMasterId id="2147483690" r:id="rId5"/>
    <p:sldMasterId id="2147483702" r:id="rId6"/>
    <p:sldMasterId id="2147483715" r:id="rId7"/>
  </p:sldMasterIdLst>
  <p:notesMasterIdLst>
    <p:notesMasterId r:id="rId252"/>
  </p:notesMasterIdLst>
  <p:sldIdLst>
    <p:sldId id="256" r:id="rId8"/>
    <p:sldId id="623" r:id="rId9"/>
    <p:sldId id="358" r:id="rId10"/>
    <p:sldId id="391" r:id="rId11"/>
    <p:sldId id="613" r:id="rId12"/>
    <p:sldId id="614" r:id="rId13"/>
    <p:sldId id="578" r:id="rId14"/>
    <p:sldId id="615" r:id="rId15"/>
    <p:sldId id="579" r:id="rId16"/>
    <p:sldId id="580" r:id="rId17"/>
    <p:sldId id="581" r:id="rId18"/>
    <p:sldId id="582" r:id="rId19"/>
    <p:sldId id="583" r:id="rId20"/>
    <p:sldId id="584" r:id="rId21"/>
    <p:sldId id="585" r:id="rId22"/>
    <p:sldId id="586" r:id="rId23"/>
    <p:sldId id="587" r:id="rId24"/>
    <p:sldId id="588" r:id="rId25"/>
    <p:sldId id="590" r:id="rId26"/>
    <p:sldId id="616" r:id="rId27"/>
    <p:sldId id="592" r:id="rId28"/>
    <p:sldId id="593" r:id="rId29"/>
    <p:sldId id="594" r:id="rId30"/>
    <p:sldId id="617" r:id="rId31"/>
    <p:sldId id="596" r:id="rId32"/>
    <p:sldId id="597" r:id="rId33"/>
    <p:sldId id="598" r:id="rId34"/>
    <p:sldId id="599" r:id="rId35"/>
    <p:sldId id="600" r:id="rId36"/>
    <p:sldId id="618" r:id="rId37"/>
    <p:sldId id="619" r:id="rId38"/>
    <p:sldId id="602" r:id="rId39"/>
    <p:sldId id="606" r:id="rId40"/>
    <p:sldId id="607" r:id="rId41"/>
    <p:sldId id="608" r:id="rId42"/>
    <p:sldId id="609" r:id="rId43"/>
    <p:sldId id="610" r:id="rId44"/>
    <p:sldId id="611" r:id="rId45"/>
    <p:sldId id="612" r:id="rId46"/>
    <p:sldId id="577" r:id="rId47"/>
    <p:sldId id="458" r:id="rId48"/>
    <p:sldId id="263" r:id="rId49"/>
    <p:sldId id="538" r:id="rId50"/>
    <p:sldId id="532" r:id="rId51"/>
    <p:sldId id="533" r:id="rId52"/>
    <p:sldId id="534" r:id="rId53"/>
    <p:sldId id="535" r:id="rId54"/>
    <p:sldId id="537" r:id="rId55"/>
    <p:sldId id="539" r:id="rId56"/>
    <p:sldId id="540" r:id="rId57"/>
    <p:sldId id="541" r:id="rId58"/>
    <p:sldId id="488" r:id="rId59"/>
    <p:sldId id="489" r:id="rId60"/>
    <p:sldId id="490" r:id="rId61"/>
    <p:sldId id="491" r:id="rId62"/>
    <p:sldId id="492" r:id="rId63"/>
    <p:sldId id="493" r:id="rId64"/>
    <p:sldId id="494" r:id="rId65"/>
    <p:sldId id="495" r:id="rId66"/>
    <p:sldId id="496" r:id="rId67"/>
    <p:sldId id="497" r:id="rId68"/>
    <p:sldId id="498" r:id="rId69"/>
    <p:sldId id="499" r:id="rId70"/>
    <p:sldId id="500" r:id="rId71"/>
    <p:sldId id="501" r:id="rId72"/>
    <p:sldId id="502" r:id="rId73"/>
    <p:sldId id="503" r:id="rId74"/>
    <p:sldId id="504" r:id="rId75"/>
    <p:sldId id="505" r:id="rId76"/>
    <p:sldId id="506" r:id="rId77"/>
    <p:sldId id="507" r:id="rId78"/>
    <p:sldId id="508" r:id="rId79"/>
    <p:sldId id="509" r:id="rId80"/>
    <p:sldId id="510" r:id="rId81"/>
    <p:sldId id="511" r:id="rId82"/>
    <p:sldId id="512" r:id="rId83"/>
    <p:sldId id="513" r:id="rId84"/>
    <p:sldId id="514" r:id="rId85"/>
    <p:sldId id="515" r:id="rId86"/>
    <p:sldId id="516" r:id="rId87"/>
    <p:sldId id="517" r:id="rId88"/>
    <p:sldId id="518" r:id="rId89"/>
    <p:sldId id="519" r:id="rId90"/>
    <p:sldId id="520" r:id="rId91"/>
    <p:sldId id="521" r:id="rId92"/>
    <p:sldId id="522" r:id="rId93"/>
    <p:sldId id="523" r:id="rId94"/>
    <p:sldId id="524" r:id="rId95"/>
    <p:sldId id="525" r:id="rId96"/>
    <p:sldId id="526" r:id="rId97"/>
    <p:sldId id="393" r:id="rId98"/>
    <p:sldId id="407" r:id="rId99"/>
    <p:sldId id="411" r:id="rId100"/>
    <p:sldId id="409" r:id="rId101"/>
    <p:sldId id="410" r:id="rId102"/>
    <p:sldId id="396" r:id="rId103"/>
    <p:sldId id="542" r:id="rId104"/>
    <p:sldId id="543" r:id="rId105"/>
    <p:sldId id="559" r:id="rId106"/>
    <p:sldId id="553" r:id="rId107"/>
    <p:sldId id="569" r:id="rId108"/>
    <p:sldId id="556" r:id="rId109"/>
    <p:sldId id="554" r:id="rId110"/>
    <p:sldId id="555" r:id="rId111"/>
    <p:sldId id="560" r:id="rId112"/>
    <p:sldId id="561" r:id="rId113"/>
    <p:sldId id="562" r:id="rId114"/>
    <p:sldId id="563" r:id="rId115"/>
    <p:sldId id="564" r:id="rId116"/>
    <p:sldId id="565" r:id="rId117"/>
    <p:sldId id="544" r:id="rId118"/>
    <p:sldId id="277" r:id="rId119"/>
    <p:sldId id="417" r:id="rId120"/>
    <p:sldId id="278" r:id="rId121"/>
    <p:sldId id="280" r:id="rId122"/>
    <p:sldId id="281" r:id="rId123"/>
    <p:sldId id="283" r:id="rId124"/>
    <p:sldId id="419" r:id="rId125"/>
    <p:sldId id="316" r:id="rId126"/>
    <p:sldId id="319" r:id="rId127"/>
    <p:sldId id="570" r:id="rId128"/>
    <p:sldId id="320" r:id="rId129"/>
    <p:sldId id="321" r:id="rId130"/>
    <p:sldId id="574" r:id="rId131"/>
    <p:sldId id="322" r:id="rId132"/>
    <p:sldId id="575" r:id="rId133"/>
    <p:sldId id="323" r:id="rId134"/>
    <p:sldId id="324" r:id="rId135"/>
    <p:sldId id="418" r:id="rId136"/>
    <p:sldId id="576" r:id="rId137"/>
    <p:sldId id="399" r:id="rId138"/>
    <p:sldId id="400" r:id="rId139"/>
    <p:sldId id="401" r:id="rId140"/>
    <p:sldId id="402" r:id="rId141"/>
    <p:sldId id="403" r:id="rId142"/>
    <p:sldId id="404" r:id="rId143"/>
    <p:sldId id="405" r:id="rId144"/>
    <p:sldId id="406" r:id="rId145"/>
    <p:sldId id="361" r:id="rId146"/>
    <p:sldId id="372" r:id="rId147"/>
    <p:sldId id="373" r:id="rId148"/>
    <p:sldId id="374" r:id="rId149"/>
    <p:sldId id="375" r:id="rId150"/>
    <p:sldId id="376" r:id="rId151"/>
    <p:sldId id="377" r:id="rId152"/>
    <p:sldId id="378" r:id="rId153"/>
    <p:sldId id="379" r:id="rId154"/>
    <p:sldId id="380" r:id="rId155"/>
    <p:sldId id="381" r:id="rId156"/>
    <p:sldId id="382" r:id="rId157"/>
    <p:sldId id="383" r:id="rId158"/>
    <p:sldId id="384" r:id="rId159"/>
    <p:sldId id="385" r:id="rId160"/>
    <p:sldId id="386" r:id="rId161"/>
    <p:sldId id="387" r:id="rId162"/>
    <p:sldId id="388" r:id="rId163"/>
    <p:sldId id="362" r:id="rId164"/>
    <p:sldId id="359" r:id="rId165"/>
    <p:sldId id="360" r:id="rId166"/>
    <p:sldId id="363" r:id="rId167"/>
    <p:sldId id="364" r:id="rId168"/>
    <p:sldId id="365" r:id="rId169"/>
    <p:sldId id="366" r:id="rId170"/>
    <p:sldId id="367" r:id="rId171"/>
    <p:sldId id="368" r:id="rId172"/>
    <p:sldId id="369" r:id="rId173"/>
    <p:sldId id="370" r:id="rId174"/>
    <p:sldId id="325" r:id="rId175"/>
    <p:sldId id="326" r:id="rId176"/>
    <p:sldId id="327" r:id="rId177"/>
    <p:sldId id="328" r:id="rId178"/>
    <p:sldId id="329" r:id="rId179"/>
    <p:sldId id="330" r:id="rId180"/>
    <p:sldId id="331" r:id="rId181"/>
    <p:sldId id="332" r:id="rId182"/>
    <p:sldId id="333" r:id="rId183"/>
    <p:sldId id="334" r:id="rId184"/>
    <p:sldId id="335" r:id="rId185"/>
    <p:sldId id="336" r:id="rId186"/>
    <p:sldId id="337" r:id="rId187"/>
    <p:sldId id="338" r:id="rId188"/>
    <p:sldId id="339" r:id="rId189"/>
    <p:sldId id="340" r:id="rId190"/>
    <p:sldId id="341" r:id="rId191"/>
    <p:sldId id="342" r:id="rId192"/>
    <p:sldId id="343" r:id="rId193"/>
    <p:sldId id="344" r:id="rId194"/>
    <p:sldId id="345" r:id="rId195"/>
    <p:sldId id="346" r:id="rId196"/>
    <p:sldId id="347" r:id="rId197"/>
    <p:sldId id="348" r:id="rId198"/>
    <p:sldId id="349" r:id="rId199"/>
    <p:sldId id="350" r:id="rId200"/>
    <p:sldId id="351" r:id="rId201"/>
    <p:sldId id="352" r:id="rId202"/>
    <p:sldId id="353" r:id="rId203"/>
    <p:sldId id="354" r:id="rId204"/>
    <p:sldId id="355" r:id="rId205"/>
    <p:sldId id="356" r:id="rId206"/>
    <p:sldId id="357" r:id="rId207"/>
    <p:sldId id="420" r:id="rId208"/>
    <p:sldId id="421" r:id="rId209"/>
    <p:sldId id="422" r:id="rId210"/>
    <p:sldId id="423" r:id="rId211"/>
    <p:sldId id="424" r:id="rId212"/>
    <p:sldId id="425" r:id="rId213"/>
    <p:sldId id="426" r:id="rId214"/>
    <p:sldId id="427" r:id="rId215"/>
    <p:sldId id="428" r:id="rId216"/>
    <p:sldId id="429" r:id="rId217"/>
    <p:sldId id="430" r:id="rId218"/>
    <p:sldId id="431" r:id="rId219"/>
    <p:sldId id="432" r:id="rId220"/>
    <p:sldId id="433" r:id="rId221"/>
    <p:sldId id="434" r:id="rId222"/>
    <p:sldId id="435" r:id="rId223"/>
    <p:sldId id="436" r:id="rId224"/>
    <p:sldId id="441" r:id="rId225"/>
    <p:sldId id="443" r:id="rId226"/>
    <p:sldId id="444" r:id="rId227"/>
    <p:sldId id="445" r:id="rId228"/>
    <p:sldId id="446" r:id="rId229"/>
    <p:sldId id="447" r:id="rId230"/>
    <p:sldId id="448" r:id="rId231"/>
    <p:sldId id="449" r:id="rId232"/>
    <p:sldId id="450" r:id="rId233"/>
    <p:sldId id="451" r:id="rId234"/>
    <p:sldId id="452" r:id="rId235"/>
    <p:sldId id="453" r:id="rId236"/>
    <p:sldId id="454" r:id="rId237"/>
    <p:sldId id="455" r:id="rId238"/>
    <p:sldId id="456" r:id="rId239"/>
    <p:sldId id="457" r:id="rId240"/>
    <p:sldId id="459" r:id="rId241"/>
    <p:sldId id="527" r:id="rId242"/>
    <p:sldId id="528" r:id="rId243"/>
    <p:sldId id="529" r:id="rId244"/>
    <p:sldId id="530" r:id="rId245"/>
    <p:sldId id="566" r:id="rId246"/>
    <p:sldId id="567" r:id="rId247"/>
    <p:sldId id="568" r:id="rId248"/>
    <p:sldId id="620" r:id="rId249"/>
    <p:sldId id="621" r:id="rId250"/>
    <p:sldId id="622" r:id="rId251"/>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CCCC"/>
    <a:srgbClr val="CCFFCC"/>
    <a:srgbClr val="0000FF"/>
    <a:srgbClr val="FFCC99"/>
    <a:srgbClr val="CCECFF"/>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4660"/>
  </p:normalViewPr>
  <p:slideViewPr>
    <p:cSldViewPr>
      <p:cViewPr>
        <p:scale>
          <a:sx n="75" d="100"/>
          <a:sy n="75" d="100"/>
        </p:scale>
        <p:origin x="-2512" y="-1168"/>
      </p:cViewPr>
      <p:guideLst>
        <p:guide orient="horz" pos="2160"/>
        <p:guide pos="2880"/>
      </p:guideLst>
    </p:cSldViewPr>
  </p:slideViewPr>
  <p:notesTextViewPr>
    <p:cViewPr>
      <p:scale>
        <a:sx n="1" d="1"/>
        <a:sy n="1" d="1"/>
      </p:scale>
      <p:origin x="0" y="0"/>
    </p:cViewPr>
  </p:notesTextViewPr>
  <p:sorterViewPr>
    <p:cViewPr>
      <p:scale>
        <a:sx n="100" d="100"/>
        <a:sy n="100" d="100"/>
      </p:scale>
      <p:origin x="0" y="16896"/>
    </p:cViewPr>
  </p:sorterViewPr>
  <p:gridSpacing cx="76200" cy="76200"/>
</p:viewPr>
</file>

<file path=ppt/_rels/presentation.xml.rels><?xml version="1.0" encoding="UTF-8" standalone="yes"?>
<Relationships xmlns="http://schemas.openxmlformats.org/package/2006/relationships"><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170" Type="http://schemas.openxmlformats.org/officeDocument/2006/relationships/slide" Target="slides/slide163.xml"/><Relationship Id="rId171" Type="http://schemas.openxmlformats.org/officeDocument/2006/relationships/slide" Target="slides/slide164.xml"/><Relationship Id="rId172" Type="http://schemas.openxmlformats.org/officeDocument/2006/relationships/slide" Target="slides/slide165.xml"/><Relationship Id="rId173" Type="http://schemas.openxmlformats.org/officeDocument/2006/relationships/slide" Target="slides/slide166.xml"/><Relationship Id="rId174" Type="http://schemas.openxmlformats.org/officeDocument/2006/relationships/slide" Target="slides/slide167.xml"/><Relationship Id="rId175" Type="http://schemas.openxmlformats.org/officeDocument/2006/relationships/slide" Target="slides/slide168.xml"/><Relationship Id="rId176" Type="http://schemas.openxmlformats.org/officeDocument/2006/relationships/slide" Target="slides/slide169.xml"/><Relationship Id="rId177" Type="http://schemas.openxmlformats.org/officeDocument/2006/relationships/slide" Target="slides/slide170.xml"/><Relationship Id="rId178" Type="http://schemas.openxmlformats.org/officeDocument/2006/relationships/slide" Target="slides/slide171.xml"/><Relationship Id="rId179" Type="http://schemas.openxmlformats.org/officeDocument/2006/relationships/slide" Target="slides/slide17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200" Type="http://schemas.openxmlformats.org/officeDocument/2006/relationships/slide" Target="slides/slide193.xml"/><Relationship Id="rId201" Type="http://schemas.openxmlformats.org/officeDocument/2006/relationships/slide" Target="slides/slide194.xml"/><Relationship Id="rId202" Type="http://schemas.openxmlformats.org/officeDocument/2006/relationships/slide" Target="slides/slide195.xml"/><Relationship Id="rId203" Type="http://schemas.openxmlformats.org/officeDocument/2006/relationships/slide" Target="slides/slide196.xml"/><Relationship Id="rId204" Type="http://schemas.openxmlformats.org/officeDocument/2006/relationships/slide" Target="slides/slide197.xml"/><Relationship Id="rId205" Type="http://schemas.openxmlformats.org/officeDocument/2006/relationships/slide" Target="slides/slide198.xml"/><Relationship Id="rId206" Type="http://schemas.openxmlformats.org/officeDocument/2006/relationships/slide" Target="slides/slide199.xml"/><Relationship Id="rId207" Type="http://schemas.openxmlformats.org/officeDocument/2006/relationships/slide" Target="slides/slide200.xml"/><Relationship Id="rId208" Type="http://schemas.openxmlformats.org/officeDocument/2006/relationships/slide" Target="slides/slide201.xml"/><Relationship Id="rId209" Type="http://schemas.openxmlformats.org/officeDocument/2006/relationships/slide" Target="slides/slide20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9" Type="http://schemas.openxmlformats.org/officeDocument/2006/relationships/slide" Target="slides/slide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180" Type="http://schemas.openxmlformats.org/officeDocument/2006/relationships/slide" Target="slides/slide173.xml"/><Relationship Id="rId181" Type="http://schemas.openxmlformats.org/officeDocument/2006/relationships/slide" Target="slides/slide174.xml"/><Relationship Id="rId182" Type="http://schemas.openxmlformats.org/officeDocument/2006/relationships/slide" Target="slides/slide175.xml"/><Relationship Id="rId183" Type="http://schemas.openxmlformats.org/officeDocument/2006/relationships/slide" Target="slides/slide176.xml"/><Relationship Id="rId184" Type="http://schemas.openxmlformats.org/officeDocument/2006/relationships/slide" Target="slides/slide177.xml"/><Relationship Id="rId185" Type="http://schemas.openxmlformats.org/officeDocument/2006/relationships/slide" Target="slides/slide178.xml"/><Relationship Id="rId186" Type="http://schemas.openxmlformats.org/officeDocument/2006/relationships/slide" Target="slides/slide179.xml"/><Relationship Id="rId187" Type="http://schemas.openxmlformats.org/officeDocument/2006/relationships/slide" Target="slides/slide180.xml"/><Relationship Id="rId188" Type="http://schemas.openxmlformats.org/officeDocument/2006/relationships/slide" Target="slides/slide181.xml"/><Relationship Id="rId189" Type="http://schemas.openxmlformats.org/officeDocument/2006/relationships/slide" Target="slides/slide18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210" Type="http://schemas.openxmlformats.org/officeDocument/2006/relationships/slide" Target="slides/slide203.xml"/><Relationship Id="rId211" Type="http://schemas.openxmlformats.org/officeDocument/2006/relationships/slide" Target="slides/slide204.xml"/><Relationship Id="rId212" Type="http://schemas.openxmlformats.org/officeDocument/2006/relationships/slide" Target="slides/slide205.xml"/><Relationship Id="rId213" Type="http://schemas.openxmlformats.org/officeDocument/2006/relationships/slide" Target="slides/slide206.xml"/><Relationship Id="rId214" Type="http://schemas.openxmlformats.org/officeDocument/2006/relationships/slide" Target="slides/slide207.xml"/><Relationship Id="rId215" Type="http://schemas.openxmlformats.org/officeDocument/2006/relationships/slide" Target="slides/slide208.xml"/><Relationship Id="rId216" Type="http://schemas.openxmlformats.org/officeDocument/2006/relationships/slide" Target="slides/slide209.xml"/><Relationship Id="rId217" Type="http://schemas.openxmlformats.org/officeDocument/2006/relationships/slide" Target="slides/slide210.xml"/><Relationship Id="rId218" Type="http://schemas.openxmlformats.org/officeDocument/2006/relationships/slide" Target="slides/slide211.xml"/><Relationship Id="rId219" Type="http://schemas.openxmlformats.org/officeDocument/2006/relationships/slide" Target="slides/slide21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90" Type="http://schemas.openxmlformats.org/officeDocument/2006/relationships/slide" Target="slides/slide183.xml"/><Relationship Id="rId191" Type="http://schemas.openxmlformats.org/officeDocument/2006/relationships/slide" Target="slides/slide184.xml"/><Relationship Id="rId192" Type="http://schemas.openxmlformats.org/officeDocument/2006/relationships/slide" Target="slides/slide185.xml"/><Relationship Id="rId193" Type="http://schemas.openxmlformats.org/officeDocument/2006/relationships/slide" Target="slides/slide186.xml"/><Relationship Id="rId194" Type="http://schemas.openxmlformats.org/officeDocument/2006/relationships/slide" Target="slides/slide187.xml"/><Relationship Id="rId195" Type="http://schemas.openxmlformats.org/officeDocument/2006/relationships/slide" Target="slides/slide188.xml"/><Relationship Id="rId196" Type="http://schemas.openxmlformats.org/officeDocument/2006/relationships/slide" Target="slides/slide189.xml"/><Relationship Id="rId197" Type="http://schemas.openxmlformats.org/officeDocument/2006/relationships/slide" Target="slides/slide190.xml"/><Relationship Id="rId198" Type="http://schemas.openxmlformats.org/officeDocument/2006/relationships/slide" Target="slides/slide191.xml"/><Relationship Id="rId199" Type="http://schemas.openxmlformats.org/officeDocument/2006/relationships/slide" Target="slides/slide19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220" Type="http://schemas.openxmlformats.org/officeDocument/2006/relationships/slide" Target="slides/slide213.xml"/><Relationship Id="rId221" Type="http://schemas.openxmlformats.org/officeDocument/2006/relationships/slide" Target="slides/slide214.xml"/><Relationship Id="rId222" Type="http://schemas.openxmlformats.org/officeDocument/2006/relationships/slide" Target="slides/slide215.xml"/><Relationship Id="rId223" Type="http://schemas.openxmlformats.org/officeDocument/2006/relationships/slide" Target="slides/slide216.xml"/><Relationship Id="rId224" Type="http://schemas.openxmlformats.org/officeDocument/2006/relationships/slide" Target="slides/slide217.xml"/><Relationship Id="rId225" Type="http://schemas.openxmlformats.org/officeDocument/2006/relationships/slide" Target="slides/slide218.xml"/><Relationship Id="rId226" Type="http://schemas.openxmlformats.org/officeDocument/2006/relationships/slide" Target="slides/slide219.xml"/><Relationship Id="rId227" Type="http://schemas.openxmlformats.org/officeDocument/2006/relationships/slide" Target="slides/slide220.xml"/><Relationship Id="rId228" Type="http://schemas.openxmlformats.org/officeDocument/2006/relationships/slide" Target="slides/slide221.xml"/><Relationship Id="rId229" Type="http://schemas.openxmlformats.org/officeDocument/2006/relationships/slide" Target="slides/slide222.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 Id="rId147" Type="http://schemas.openxmlformats.org/officeDocument/2006/relationships/slide" Target="slides/slide140.xml"/><Relationship Id="rId148" Type="http://schemas.openxmlformats.org/officeDocument/2006/relationships/slide" Target="slides/slide141.xml"/><Relationship Id="rId149" Type="http://schemas.openxmlformats.org/officeDocument/2006/relationships/slide" Target="slides/slide142.xml"/><Relationship Id="rId230" Type="http://schemas.openxmlformats.org/officeDocument/2006/relationships/slide" Target="slides/slide223.xml"/><Relationship Id="rId231" Type="http://schemas.openxmlformats.org/officeDocument/2006/relationships/slide" Target="slides/slide224.xml"/><Relationship Id="rId232" Type="http://schemas.openxmlformats.org/officeDocument/2006/relationships/slide" Target="slides/slide225.xml"/><Relationship Id="rId233" Type="http://schemas.openxmlformats.org/officeDocument/2006/relationships/slide" Target="slides/slide226.xml"/><Relationship Id="rId234" Type="http://schemas.openxmlformats.org/officeDocument/2006/relationships/slide" Target="slides/slide227.xml"/><Relationship Id="rId235" Type="http://schemas.openxmlformats.org/officeDocument/2006/relationships/slide" Target="slides/slide228.xml"/><Relationship Id="rId236" Type="http://schemas.openxmlformats.org/officeDocument/2006/relationships/slide" Target="slides/slide229.xml"/><Relationship Id="rId237" Type="http://schemas.openxmlformats.org/officeDocument/2006/relationships/slide" Target="slides/slide230.xml"/><Relationship Id="rId238" Type="http://schemas.openxmlformats.org/officeDocument/2006/relationships/slide" Target="slides/slide231.xml"/><Relationship Id="rId239" Type="http://schemas.openxmlformats.org/officeDocument/2006/relationships/slide" Target="slides/slide23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150" Type="http://schemas.openxmlformats.org/officeDocument/2006/relationships/slide" Target="slides/slide143.xml"/><Relationship Id="rId151" Type="http://schemas.openxmlformats.org/officeDocument/2006/relationships/slide" Target="slides/slide144.xml"/><Relationship Id="rId152" Type="http://schemas.openxmlformats.org/officeDocument/2006/relationships/slide" Target="slides/slide145.xml"/><Relationship Id="rId153" Type="http://schemas.openxmlformats.org/officeDocument/2006/relationships/slide" Target="slides/slide146.xml"/><Relationship Id="rId154" Type="http://schemas.openxmlformats.org/officeDocument/2006/relationships/slide" Target="slides/slide147.xml"/><Relationship Id="rId155" Type="http://schemas.openxmlformats.org/officeDocument/2006/relationships/slide" Target="slides/slide148.xml"/><Relationship Id="rId156" Type="http://schemas.openxmlformats.org/officeDocument/2006/relationships/slide" Target="slides/slide149.xml"/><Relationship Id="rId157" Type="http://schemas.openxmlformats.org/officeDocument/2006/relationships/slide" Target="slides/slide150.xml"/><Relationship Id="rId158" Type="http://schemas.openxmlformats.org/officeDocument/2006/relationships/slide" Target="slides/slide151.xml"/><Relationship Id="rId159" Type="http://schemas.openxmlformats.org/officeDocument/2006/relationships/slide" Target="slides/slide152.xml"/><Relationship Id="rId240" Type="http://schemas.openxmlformats.org/officeDocument/2006/relationships/slide" Target="slides/slide233.xml"/><Relationship Id="rId241" Type="http://schemas.openxmlformats.org/officeDocument/2006/relationships/slide" Target="slides/slide234.xml"/><Relationship Id="rId242" Type="http://schemas.openxmlformats.org/officeDocument/2006/relationships/slide" Target="slides/slide235.xml"/><Relationship Id="rId243" Type="http://schemas.openxmlformats.org/officeDocument/2006/relationships/slide" Target="slides/slide236.xml"/><Relationship Id="rId244" Type="http://schemas.openxmlformats.org/officeDocument/2006/relationships/slide" Target="slides/slide237.xml"/><Relationship Id="rId245" Type="http://schemas.openxmlformats.org/officeDocument/2006/relationships/slide" Target="slides/slide238.xml"/><Relationship Id="rId246" Type="http://schemas.openxmlformats.org/officeDocument/2006/relationships/slide" Target="slides/slide239.xml"/><Relationship Id="rId247" Type="http://schemas.openxmlformats.org/officeDocument/2006/relationships/slide" Target="slides/slide240.xml"/><Relationship Id="rId248" Type="http://schemas.openxmlformats.org/officeDocument/2006/relationships/slide" Target="slides/slide241.xml"/><Relationship Id="rId249" Type="http://schemas.openxmlformats.org/officeDocument/2006/relationships/slide" Target="slides/slide24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160" Type="http://schemas.openxmlformats.org/officeDocument/2006/relationships/slide" Target="slides/slide153.xml"/><Relationship Id="rId161" Type="http://schemas.openxmlformats.org/officeDocument/2006/relationships/slide" Target="slides/slide154.xml"/><Relationship Id="rId162" Type="http://schemas.openxmlformats.org/officeDocument/2006/relationships/slide" Target="slides/slide155.xml"/><Relationship Id="rId163" Type="http://schemas.openxmlformats.org/officeDocument/2006/relationships/slide" Target="slides/slide156.xml"/><Relationship Id="rId164" Type="http://schemas.openxmlformats.org/officeDocument/2006/relationships/slide" Target="slides/slide157.xml"/><Relationship Id="rId165" Type="http://schemas.openxmlformats.org/officeDocument/2006/relationships/slide" Target="slides/slide158.xml"/><Relationship Id="rId166" Type="http://schemas.openxmlformats.org/officeDocument/2006/relationships/slide" Target="slides/slide159.xml"/><Relationship Id="rId167" Type="http://schemas.openxmlformats.org/officeDocument/2006/relationships/slide" Target="slides/slide160.xml"/><Relationship Id="rId168" Type="http://schemas.openxmlformats.org/officeDocument/2006/relationships/slide" Target="slides/slide161.xml"/><Relationship Id="rId169" Type="http://schemas.openxmlformats.org/officeDocument/2006/relationships/slide" Target="slides/slide162.xml"/><Relationship Id="rId250" Type="http://schemas.openxmlformats.org/officeDocument/2006/relationships/slide" Target="slides/slide243.xml"/><Relationship Id="rId251" Type="http://schemas.openxmlformats.org/officeDocument/2006/relationships/slide" Target="slides/slide244.xml"/><Relationship Id="rId252" Type="http://schemas.openxmlformats.org/officeDocument/2006/relationships/notesMaster" Target="notesMasters/notesMaster1.xml"/><Relationship Id="rId253" Type="http://schemas.openxmlformats.org/officeDocument/2006/relationships/printerSettings" Target="printerSettings/printerSettings1.bin"/><Relationship Id="rId254" Type="http://schemas.openxmlformats.org/officeDocument/2006/relationships/presProps" Target="presProps.xml"/><Relationship Id="rId255" Type="http://schemas.openxmlformats.org/officeDocument/2006/relationships/viewProps" Target="viewProps.xml"/><Relationship Id="rId256" Type="http://schemas.openxmlformats.org/officeDocument/2006/relationships/theme" Target="theme/theme1.xml"/><Relationship Id="rId257" Type="http://schemas.openxmlformats.org/officeDocument/2006/relationships/tableStyles" Target="tableStyles.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4.png"/><Relationship Id="rId2" Type="http://schemas.openxmlformats.org/officeDocument/2006/relationships/image" Target="../media/image13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Shape 3"/>
          <p:cNvSpPr txBox="1">
            <a:spLocks noGrp="1"/>
          </p:cNvSpPr>
          <p:nvPr>
            <p:ph type="body" idx="1"/>
          </p:nvPr>
        </p:nvSpPr>
        <p:spPr>
          <a:xfrm>
            <a:off x="685800" y="4343400"/>
            <a:ext cx="5486399" cy="4114800"/>
          </a:xfrm>
          <a:prstGeom prst="rect">
            <a:avLst/>
          </a:prstGeom>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346382028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www.cs.hmc.edu/~cs5grad/MyCS/2012_Curriculum/scratch_offline/day_15/worksheet.pdf" TargetMode="External"/><Relationship Id="rId4" Type="http://schemas.openxmlformats.org/officeDocument/2006/relationships/hyperlink" Target="http://www.cs.hmc.edu/~cs5grad/MyCS/2012_Curriculum/scratch_offline/day_17/worksheet.pdf" TargetMode="External"/><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4.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2.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3.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4.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7.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8.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9.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0.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3.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4.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5.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7.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8.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9.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0.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2.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3.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4.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5.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7.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8.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9.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0.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2.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3.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4.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5.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7.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8.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9.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0.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2.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3.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 Id="rId3" Type="http://schemas.openxmlformats.org/officeDocument/2006/relationships/hyperlink" Target="http://www.youtube.com/watch?v=wVPCT1VjySA&amp;feature=player_embedded" TargetMode="Externa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Shape 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 name="Shape 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031"/>
          <p:cNvSpPr>
            <a:spLocks noGrp="1" noChangeArrowheads="1"/>
          </p:cNvSpPr>
          <p:nvPr>
            <p:ph type="sldNum" sz="quarter" idx="5"/>
          </p:nvPr>
        </p:nvSpPr>
        <p:spPr>
          <a:xfrm>
            <a:off x="3884613" y="8685213"/>
            <a:ext cx="2971800" cy="45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9EB83C70-DB4F-4C07-A0E6-5491E0AEB171}" type="slidenum">
              <a:rPr lang="en-US" sz="1200" smtClean="0">
                <a:solidFill>
                  <a:prstClr val="black"/>
                </a:solidFill>
              </a:rPr>
              <a:pPr>
                <a:defRPr/>
              </a:pPr>
              <a:t>31</a:t>
            </a:fld>
            <a:endParaRPr lang="en-US" sz="1200" smtClean="0">
              <a:solidFill>
                <a:prstClr val="black"/>
              </a:solidFill>
            </a:endParaRPr>
          </a:p>
        </p:txBody>
      </p:sp>
      <p:sp>
        <p:nvSpPr>
          <p:cNvPr id="110595" name="Rectangle 2"/>
          <p:cNvSpPr>
            <a:spLocks noGrp="1" noRot="1" noChangeAspect="1" noChangeArrowheads="1" noTextEdit="1"/>
          </p:cNvSpPr>
          <p:nvPr>
            <p:ph type="sldImg"/>
          </p:nvPr>
        </p:nvSpPr>
        <p:spPr>
          <a:solidFill>
            <a:srgbClr val="FFFFFF"/>
          </a:solidFill>
          <a:ln/>
        </p:spPr>
      </p:sp>
      <p:sp>
        <p:nvSpPr>
          <p:cNvPr id="1105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ea typeface="ＭＳ Ｐゴシック" pitchFamily="34" charset="-128"/>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2"/>
        <p:cNvGrpSpPr/>
        <p:nvPr/>
      </p:nvGrpSpPr>
      <p:grpSpPr>
        <a:xfrm>
          <a:off x="0" y="0"/>
          <a:ext cx="0" cy="0"/>
          <a:chOff x="0" y="0"/>
          <a:chExt cx="0" cy="0"/>
        </a:xfrm>
      </p:grpSpPr>
      <p:sp>
        <p:nvSpPr>
          <p:cNvPr id="1593" name="Shape 15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4" name="Shape 15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3"/>
        <p:cNvGrpSpPr/>
        <p:nvPr/>
      </p:nvGrpSpPr>
      <p:grpSpPr>
        <a:xfrm>
          <a:off x="0" y="0"/>
          <a:ext cx="0" cy="0"/>
          <a:chOff x="0" y="0"/>
          <a:chExt cx="0" cy="0"/>
        </a:xfrm>
      </p:grpSpPr>
      <p:sp>
        <p:nvSpPr>
          <p:cNvPr id="1674" name="Shape 16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5" name="Shape 16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2"/>
        <p:cNvGrpSpPr/>
        <p:nvPr/>
      </p:nvGrpSpPr>
      <p:grpSpPr>
        <a:xfrm>
          <a:off x="0" y="0"/>
          <a:ext cx="0" cy="0"/>
          <a:chOff x="0" y="0"/>
          <a:chExt cx="0" cy="0"/>
        </a:xfrm>
      </p:grpSpPr>
      <p:sp>
        <p:nvSpPr>
          <p:cNvPr id="1683" name="Shape 16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84" name="Shape 16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Shape 16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2" name="Shape 16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rgbClr val="000000"/>
              </a:buClr>
              <a:buSzPct val="30555"/>
              <a:buFont typeface="Arial"/>
              <a:buNone/>
            </a:pPr>
            <a:r>
              <a:rPr lang="en" sz="3600" b="1">
                <a:solidFill>
                  <a:schemeClr val="dk1"/>
                </a:solidFill>
              </a:rPr>
              <a:t>helicopter game (15 min)</a:t>
            </a:r>
          </a:p>
          <a:p>
            <a:pPr>
              <a:spcBef>
                <a:spcPts val="0"/>
              </a:spcBef>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7"/>
        <p:cNvGrpSpPr/>
        <p:nvPr/>
      </p:nvGrpSpPr>
      <p:grpSpPr>
        <a:xfrm>
          <a:off x="0" y="0"/>
          <a:ext cx="0" cy="0"/>
          <a:chOff x="0" y="0"/>
          <a:chExt cx="0" cy="0"/>
        </a:xfrm>
      </p:grpSpPr>
      <p:sp>
        <p:nvSpPr>
          <p:cNvPr id="1698" name="Shape 16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9" name="Shape 16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create background -&gt; copter starts somewhere, has to get to end, resets if hits obstacle</a:t>
            </a:r>
          </a:p>
          <a:p>
            <a:pPr lvl="0" rtl="0">
              <a:spcBef>
                <a:spcPts val="0"/>
              </a:spcBef>
              <a:buNone/>
            </a:pPr>
            <a:endParaRPr/>
          </a:p>
          <a:p>
            <a:pPr lvl="0" rtl="0">
              <a:spcBef>
                <a:spcPts val="0"/>
              </a:spcBef>
              <a:buClr>
                <a:srgbClr val="000000"/>
              </a:buClr>
              <a:buSzPct val="30555"/>
              <a:buFont typeface="Arial"/>
              <a:buNone/>
            </a:pPr>
            <a:r>
              <a:rPr lang="en" sz="3600" b="1">
                <a:solidFill>
                  <a:schemeClr val="dk1"/>
                </a:solidFill>
              </a:rPr>
              <a:t>more helicopter game (20 min)</a:t>
            </a:r>
          </a:p>
          <a:p>
            <a:pPr>
              <a:spcBef>
                <a:spcPts val="0"/>
              </a:spcBef>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Shape 17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5" name="Shape 17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8"/>
        <p:cNvGrpSpPr/>
        <p:nvPr/>
      </p:nvGrpSpPr>
      <p:grpSpPr>
        <a:xfrm>
          <a:off x="0" y="0"/>
          <a:ext cx="0" cy="0"/>
          <a:chOff x="0" y="0"/>
          <a:chExt cx="0" cy="0"/>
        </a:xfrm>
      </p:grpSpPr>
      <p:sp>
        <p:nvSpPr>
          <p:cNvPr id="1709" name="Shape 17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0" name="Shape 17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3"/>
        <p:cNvGrpSpPr/>
        <p:nvPr/>
      </p:nvGrpSpPr>
      <p:grpSpPr>
        <a:xfrm>
          <a:off x="0" y="0"/>
          <a:ext cx="0" cy="0"/>
          <a:chOff x="0" y="0"/>
          <a:chExt cx="0" cy="0"/>
        </a:xfrm>
      </p:grpSpPr>
      <p:sp>
        <p:nvSpPr>
          <p:cNvPr id="1714" name="Shape 17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5" name="Shape 17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0"/>
        <p:cNvGrpSpPr/>
        <p:nvPr/>
      </p:nvGrpSpPr>
      <p:grpSpPr>
        <a:xfrm>
          <a:off x="0" y="0"/>
          <a:ext cx="0" cy="0"/>
          <a:chOff x="0" y="0"/>
          <a:chExt cx="0" cy="0"/>
        </a:xfrm>
      </p:grpSpPr>
      <p:sp>
        <p:nvSpPr>
          <p:cNvPr id="1721" name="Shape 17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2" name="Shape 17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600"/>
              </a:spcBef>
              <a:buClr>
                <a:srgbClr val="000000"/>
              </a:buClr>
              <a:buSzPct val="91666"/>
              <a:buFont typeface="Arial"/>
              <a:buNone/>
            </a:pPr>
            <a:r>
              <a:rPr lang="en" sz="1200">
                <a:solidFill>
                  <a:schemeClr val="dk1"/>
                </a:solidFill>
              </a:rPr>
              <a:t>Should include glide block also here.</a:t>
            </a:r>
          </a:p>
          <a:p>
            <a:pPr lvl="0" rtl="0">
              <a:spcBef>
                <a:spcPts val="600"/>
              </a:spcBef>
              <a:buClr>
                <a:srgbClr val="000000"/>
              </a:buClr>
              <a:buFont typeface="Arial"/>
              <a:buNone/>
            </a:pPr>
            <a:endParaRPr sz="1200">
              <a:solidFill>
                <a:schemeClr val="dk1"/>
              </a:solidFill>
            </a:endParaRPr>
          </a:p>
          <a:p>
            <a:pPr lvl="0" rtl="0">
              <a:spcBef>
                <a:spcPts val="600"/>
              </a:spcBef>
              <a:buClr>
                <a:srgbClr val="000000"/>
              </a:buClr>
              <a:buSzPct val="91666"/>
              <a:buFont typeface="Arial"/>
              <a:buNone/>
            </a:pPr>
            <a:r>
              <a:rPr lang="en" sz="1200">
                <a:solidFill>
                  <a:schemeClr val="dk1"/>
                </a:solidFill>
              </a:rPr>
              <a:t>Experiment with drawing using coordinates, make shapes using corner coordinates, drawing challenges from worksheets (35 min)</a:t>
            </a:r>
          </a:p>
          <a:p>
            <a:pPr lvl="0" rtl="0">
              <a:spcBef>
                <a:spcPts val="600"/>
              </a:spcBef>
              <a:buClr>
                <a:srgbClr val="000000"/>
              </a:buClr>
              <a:buFont typeface="Arial"/>
              <a:buNone/>
            </a:pPr>
            <a:endParaRPr sz="1200">
              <a:solidFill>
                <a:schemeClr val="dk1"/>
              </a:solidFill>
            </a:endParaRPr>
          </a:p>
          <a:p>
            <a:pPr lvl="0" rtl="0">
              <a:spcBef>
                <a:spcPts val="600"/>
              </a:spcBef>
              <a:buClr>
                <a:srgbClr val="000000"/>
              </a:buClr>
              <a:buSzPct val="91666"/>
              <a:buFont typeface="Arial"/>
              <a:buNone/>
            </a:pPr>
            <a:r>
              <a:rPr lang="en" sz="1200">
                <a:solidFill>
                  <a:schemeClr val="dk1"/>
                </a:solidFill>
              </a:rPr>
              <a:t>worksheets:</a:t>
            </a:r>
          </a:p>
          <a:p>
            <a:pPr lvl="0" rtl="0">
              <a:spcBef>
                <a:spcPts val="600"/>
              </a:spcBef>
              <a:buClr>
                <a:srgbClr val="000000"/>
              </a:buClr>
              <a:buSzPct val="91666"/>
              <a:buFont typeface="Arial"/>
              <a:buNone/>
            </a:pPr>
            <a:r>
              <a:rPr lang="en" sz="1200" u="sng">
                <a:solidFill>
                  <a:schemeClr val="hlink"/>
                </a:solidFill>
                <a:hlinkClick r:id="rId3"/>
              </a:rPr>
              <a:t>http://www.cs.hmc.edu/~cs5grad/MyCS/2012_Curriculum/scratch_offline/day_15/worksheet.pdf</a:t>
            </a:r>
          </a:p>
          <a:p>
            <a:pPr lvl="0" rtl="0">
              <a:spcBef>
                <a:spcPts val="600"/>
              </a:spcBef>
              <a:buClr>
                <a:srgbClr val="000000"/>
              </a:buClr>
              <a:buSzPct val="91666"/>
              <a:buFont typeface="Arial"/>
              <a:buNone/>
            </a:pPr>
            <a:r>
              <a:rPr lang="en" sz="1200" u="sng">
                <a:solidFill>
                  <a:schemeClr val="hlink"/>
                </a:solidFill>
                <a:hlinkClick r:id="rId4"/>
              </a:rPr>
              <a:t>http://www.cs.hmc.edu/~cs5grad/MyCS/2012_Curriculum/scratch_offline/day_17/worksheet.pdf</a:t>
            </a:r>
          </a:p>
          <a:p>
            <a:pPr lvl="0" rtl="0">
              <a:spcBef>
                <a:spcPts val="600"/>
              </a:spcBef>
              <a:buClr>
                <a:srgbClr val="000000"/>
              </a:buClr>
              <a:buFont typeface="Arial"/>
              <a:buNone/>
            </a:pPr>
            <a:endParaRPr sz="1200">
              <a:solidFill>
                <a:schemeClr val="dk1"/>
              </a:solidFill>
            </a:endParaRPr>
          </a:p>
          <a:p>
            <a:pPr lvl="0" rtl="0">
              <a:spcBef>
                <a:spcPts val="600"/>
              </a:spcBef>
              <a:buClr>
                <a:srgbClr val="000000"/>
              </a:buClr>
              <a:buSzPct val="91666"/>
              <a:buFont typeface="Arial"/>
              <a:buNone/>
            </a:pPr>
            <a:r>
              <a:rPr lang="en" sz="1200">
                <a:solidFill>
                  <a:schemeClr val="dk1"/>
                </a:solidFill>
              </a:rPr>
              <a:t>#outline</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Shape 17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4" name="Shape 17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031"/>
          <p:cNvSpPr>
            <a:spLocks noGrp="1" noChangeArrowheads="1"/>
          </p:cNvSpPr>
          <p:nvPr>
            <p:ph type="sldNum" sz="quarter" idx="5"/>
          </p:nvPr>
        </p:nvSpPr>
        <p:spPr>
          <a:xfrm>
            <a:off x="3884613" y="8685213"/>
            <a:ext cx="2971800" cy="45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AB1B3466-26F5-4274-896C-800DFD487D76}" type="slidenum">
              <a:rPr lang="en-US" sz="1200" smtClean="0">
                <a:solidFill>
                  <a:prstClr val="black"/>
                </a:solidFill>
              </a:rPr>
              <a:pPr>
                <a:defRPr/>
              </a:pPr>
              <a:t>34</a:t>
            </a:fld>
            <a:endParaRPr lang="en-US" sz="1200" smtClean="0">
              <a:solidFill>
                <a:prstClr val="black"/>
              </a:solidFill>
            </a:endParaRPr>
          </a:p>
        </p:txBody>
      </p:sp>
      <p:sp>
        <p:nvSpPr>
          <p:cNvPr id="111619" name="Rectangle 2"/>
          <p:cNvSpPr>
            <a:spLocks noGrp="1" noRot="1" noChangeAspect="1" noChangeArrowheads="1" noTextEdit="1"/>
          </p:cNvSpPr>
          <p:nvPr>
            <p:ph type="sldImg"/>
          </p:nvPr>
        </p:nvSpPr>
        <p:spPr>
          <a:solidFill>
            <a:srgbClr val="FFFFFF"/>
          </a:solidFill>
          <a:ln/>
        </p:spPr>
      </p:sp>
      <p:sp>
        <p:nvSpPr>
          <p:cNvPr id="1116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ea typeface="ＭＳ Ｐゴシック" pitchFamily="34" charset="-128"/>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7"/>
        <p:cNvGrpSpPr/>
        <p:nvPr/>
      </p:nvGrpSpPr>
      <p:grpSpPr>
        <a:xfrm>
          <a:off x="0" y="0"/>
          <a:ext cx="0" cy="0"/>
          <a:chOff x="0" y="0"/>
          <a:chExt cx="0" cy="0"/>
        </a:xfrm>
      </p:grpSpPr>
      <p:sp>
        <p:nvSpPr>
          <p:cNvPr id="1738" name="Shape 17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9" name="Shape 17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2"/>
        <p:cNvGrpSpPr/>
        <p:nvPr/>
      </p:nvGrpSpPr>
      <p:grpSpPr>
        <a:xfrm>
          <a:off x="0" y="0"/>
          <a:ext cx="0" cy="0"/>
          <a:chOff x="0" y="0"/>
          <a:chExt cx="0" cy="0"/>
        </a:xfrm>
      </p:grpSpPr>
      <p:sp>
        <p:nvSpPr>
          <p:cNvPr id="1743" name="Shape 17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4" name="Shape 17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7"/>
        <p:cNvGrpSpPr/>
        <p:nvPr/>
      </p:nvGrpSpPr>
      <p:grpSpPr>
        <a:xfrm>
          <a:off x="0" y="0"/>
          <a:ext cx="0" cy="0"/>
          <a:chOff x="0" y="0"/>
          <a:chExt cx="0" cy="0"/>
        </a:xfrm>
      </p:grpSpPr>
      <p:sp>
        <p:nvSpPr>
          <p:cNvPr id="1748" name="Shape 17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9" name="Shape 17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3"/>
        <p:cNvGrpSpPr/>
        <p:nvPr/>
      </p:nvGrpSpPr>
      <p:grpSpPr>
        <a:xfrm>
          <a:off x="0" y="0"/>
          <a:ext cx="0" cy="0"/>
          <a:chOff x="0" y="0"/>
          <a:chExt cx="0" cy="0"/>
        </a:xfrm>
      </p:grpSpPr>
      <p:sp>
        <p:nvSpPr>
          <p:cNvPr id="1754" name="Shape 17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5" name="Shape 17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8"/>
        <p:cNvGrpSpPr/>
        <p:nvPr/>
      </p:nvGrpSpPr>
      <p:grpSpPr>
        <a:xfrm>
          <a:off x="0" y="0"/>
          <a:ext cx="0" cy="0"/>
          <a:chOff x="0" y="0"/>
          <a:chExt cx="0" cy="0"/>
        </a:xfrm>
      </p:grpSpPr>
      <p:sp>
        <p:nvSpPr>
          <p:cNvPr id="1759" name="Shape 17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0" name="Shape 17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5"/>
        <p:cNvGrpSpPr/>
        <p:nvPr/>
      </p:nvGrpSpPr>
      <p:grpSpPr>
        <a:xfrm>
          <a:off x="0" y="0"/>
          <a:ext cx="0" cy="0"/>
          <a:chOff x="0" y="0"/>
          <a:chExt cx="0" cy="0"/>
        </a:xfrm>
      </p:grpSpPr>
      <p:sp>
        <p:nvSpPr>
          <p:cNvPr id="1766" name="Shape 17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7" name="Shape 17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Sort of introduces earlier because people were excited about scratch and getting ahead of themselves</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2"/>
        <p:cNvGrpSpPr/>
        <p:nvPr/>
      </p:nvGrpSpPr>
      <p:grpSpPr>
        <a:xfrm>
          <a:off x="0" y="0"/>
          <a:ext cx="0" cy="0"/>
          <a:chOff x="0" y="0"/>
          <a:chExt cx="0" cy="0"/>
        </a:xfrm>
      </p:grpSpPr>
      <p:sp>
        <p:nvSpPr>
          <p:cNvPr id="1773" name="Shape 17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4" name="Shape 17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9"/>
        <p:cNvGrpSpPr/>
        <p:nvPr/>
      </p:nvGrpSpPr>
      <p:grpSpPr>
        <a:xfrm>
          <a:off x="0" y="0"/>
          <a:ext cx="0" cy="0"/>
          <a:chOff x="0" y="0"/>
          <a:chExt cx="0" cy="0"/>
        </a:xfrm>
      </p:grpSpPr>
      <p:sp>
        <p:nvSpPr>
          <p:cNvPr id="1780" name="Shape 17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81" name="Shape 17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This slide definitely needs to be shown -&gt; some people missed it we think</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6"/>
        <p:cNvGrpSpPr/>
        <p:nvPr/>
      </p:nvGrpSpPr>
      <p:grpSpPr>
        <a:xfrm>
          <a:off x="0" y="0"/>
          <a:ext cx="0" cy="0"/>
          <a:chOff x="0" y="0"/>
          <a:chExt cx="0" cy="0"/>
        </a:xfrm>
      </p:grpSpPr>
      <p:sp>
        <p:nvSpPr>
          <p:cNvPr id="1787" name="Shape 17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88" name="Shape 17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rgbClr val="000000"/>
              </a:buClr>
              <a:buSzPct val="91666"/>
              <a:buFont typeface="Arial"/>
              <a:buNone/>
            </a:pPr>
            <a:r>
              <a:rPr lang="en" sz="1200" b="1">
                <a:solidFill>
                  <a:schemeClr val="dk1"/>
                </a:solidFill>
              </a:rPr>
              <a:t>operators (5 min)</a:t>
            </a:r>
          </a:p>
          <a:p>
            <a:pPr>
              <a:spcBef>
                <a:spcPts val="0"/>
              </a:spcBef>
              <a:buNone/>
            </a:pPr>
            <a:endParaRPr sz="120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Shape 17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6" name="Shape 17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031"/>
          <p:cNvSpPr>
            <a:spLocks noGrp="1" noChangeArrowheads="1"/>
          </p:cNvSpPr>
          <p:nvPr>
            <p:ph type="sldNum" sz="quarter" idx="5"/>
          </p:nvPr>
        </p:nvSpPr>
        <p:spPr>
          <a:xfrm>
            <a:off x="3884613" y="8685213"/>
            <a:ext cx="2971800" cy="45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D379F249-FE80-4485-A539-3957661BAD3E}" type="slidenum">
              <a:rPr lang="en-US" sz="1200" smtClean="0">
                <a:solidFill>
                  <a:prstClr val="black"/>
                </a:solidFill>
              </a:rPr>
              <a:pPr>
                <a:defRPr/>
              </a:pPr>
              <a:t>35</a:t>
            </a:fld>
            <a:endParaRPr lang="en-US" sz="1200" smtClean="0">
              <a:solidFill>
                <a:prstClr val="black"/>
              </a:solidFill>
            </a:endParaRPr>
          </a:p>
        </p:txBody>
      </p:sp>
      <p:sp>
        <p:nvSpPr>
          <p:cNvPr id="112643" name="Rectangle 2"/>
          <p:cNvSpPr>
            <a:spLocks noGrp="1" noRot="1" noChangeAspect="1" noChangeArrowheads="1" noTextEdit="1"/>
          </p:cNvSpPr>
          <p:nvPr>
            <p:ph type="sldImg"/>
          </p:nvPr>
        </p:nvSpPr>
        <p:spPr>
          <a:solidFill>
            <a:srgbClr val="FFFFFF"/>
          </a:solidFill>
          <a:ln/>
        </p:spPr>
      </p:sp>
      <p:sp>
        <p:nvSpPr>
          <p:cNvPr id="1126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ea typeface="ＭＳ Ｐゴシック" pitchFamily="34" charset="-128"/>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0"/>
        <p:cNvGrpSpPr/>
        <p:nvPr/>
      </p:nvGrpSpPr>
      <p:grpSpPr>
        <a:xfrm>
          <a:off x="0" y="0"/>
          <a:ext cx="0" cy="0"/>
          <a:chOff x="0" y="0"/>
          <a:chExt cx="0" cy="0"/>
        </a:xfrm>
      </p:grpSpPr>
      <p:sp>
        <p:nvSpPr>
          <p:cNvPr id="1801" name="Shape 18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2" name="Shape 18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6"/>
        <p:cNvGrpSpPr/>
        <p:nvPr/>
      </p:nvGrpSpPr>
      <p:grpSpPr>
        <a:xfrm>
          <a:off x="0" y="0"/>
          <a:ext cx="0" cy="0"/>
          <a:chOff x="0" y="0"/>
          <a:chExt cx="0" cy="0"/>
        </a:xfrm>
      </p:grpSpPr>
      <p:sp>
        <p:nvSpPr>
          <p:cNvPr id="1807" name="Shape 18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8" name="Shape 18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3"/>
        <p:cNvGrpSpPr/>
        <p:nvPr/>
      </p:nvGrpSpPr>
      <p:grpSpPr>
        <a:xfrm>
          <a:off x="0" y="0"/>
          <a:ext cx="0" cy="0"/>
          <a:chOff x="0" y="0"/>
          <a:chExt cx="0" cy="0"/>
        </a:xfrm>
      </p:grpSpPr>
      <p:sp>
        <p:nvSpPr>
          <p:cNvPr id="1814" name="Shape 18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5" name="Shape 18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600"/>
              </a:spcBef>
              <a:buClr>
                <a:srgbClr val="000000"/>
              </a:buClr>
              <a:buSzPct val="36666"/>
              <a:buFont typeface="Arial"/>
              <a:buNone/>
            </a:pPr>
            <a:r>
              <a:rPr lang="en" sz="3000">
                <a:solidFill>
                  <a:schemeClr val="dk1"/>
                </a:solidFill>
              </a:rPr>
              <a:t>#outline</a:t>
            </a:r>
          </a:p>
          <a:p>
            <a:pPr lvl="0" rtl="0">
              <a:spcBef>
                <a:spcPts val="600"/>
              </a:spcBef>
              <a:buClr>
                <a:srgbClr val="000000"/>
              </a:buClr>
              <a:buFont typeface="Arial"/>
              <a:buNone/>
            </a:pPr>
            <a:endParaRPr sz="3000">
              <a:solidFill>
                <a:schemeClr val="dk1"/>
              </a:solidFill>
            </a:endParaRPr>
          </a:p>
          <a:p>
            <a:pPr lvl="0" rtl="0">
              <a:spcBef>
                <a:spcPts val="600"/>
              </a:spcBef>
              <a:buClr>
                <a:srgbClr val="000000"/>
              </a:buClr>
              <a:buSzPct val="36666"/>
              <a:buFont typeface="Arial"/>
              <a:buNone/>
            </a:pPr>
            <a:r>
              <a:rPr lang="en" sz="3000">
                <a:solidFill>
                  <a:schemeClr val="dk1"/>
                </a:solidFill>
              </a:rPr>
              <a:t>section should have printout:</a:t>
            </a:r>
          </a:p>
          <a:p>
            <a:pPr lvl="0" rtl="0">
              <a:spcBef>
                <a:spcPts val="600"/>
              </a:spcBef>
              <a:buClr>
                <a:srgbClr val="000000"/>
              </a:buClr>
              <a:buFont typeface="Arial"/>
              <a:buNone/>
            </a:pPr>
            <a:endParaRPr sz="3000">
              <a:solidFill>
                <a:schemeClr val="dk1"/>
              </a:solidFill>
            </a:endParaRPr>
          </a:p>
          <a:p>
            <a:pPr lvl="0">
              <a:spcBef>
                <a:spcPts val="600"/>
              </a:spcBef>
              <a:buClr>
                <a:srgbClr val="000000"/>
              </a:buClr>
              <a:buSzPct val="36666"/>
              <a:buFont typeface="Arial"/>
              <a:buNone/>
            </a:pPr>
            <a:r>
              <a:rPr lang="en" sz="3000">
                <a:solidFill>
                  <a:schemeClr val="dk1"/>
                </a:solidFill>
              </a:rPr>
              <a:t>http://www.cs.hmc.edu/~cs5grad/MyCS/2012_Curriculum/scratch_offline/day_26/worksheet.pdf</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8"/>
        <p:cNvGrpSpPr/>
        <p:nvPr/>
      </p:nvGrpSpPr>
      <p:grpSpPr>
        <a:xfrm>
          <a:off x="0" y="0"/>
          <a:ext cx="0" cy="0"/>
          <a:chOff x="0" y="0"/>
          <a:chExt cx="0" cy="0"/>
        </a:xfrm>
      </p:grpSpPr>
      <p:sp>
        <p:nvSpPr>
          <p:cNvPr id="1819" name="Shape 18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0" name="Shape 18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3"/>
        <p:cNvGrpSpPr/>
        <p:nvPr/>
      </p:nvGrpSpPr>
      <p:grpSpPr>
        <a:xfrm>
          <a:off x="0" y="0"/>
          <a:ext cx="0" cy="0"/>
          <a:chOff x="0" y="0"/>
          <a:chExt cx="0" cy="0"/>
        </a:xfrm>
      </p:grpSpPr>
      <p:sp>
        <p:nvSpPr>
          <p:cNvPr id="1824" name="Shape 18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5" name="Shape 182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8"/>
        <p:cNvGrpSpPr/>
        <p:nvPr/>
      </p:nvGrpSpPr>
      <p:grpSpPr>
        <a:xfrm>
          <a:off x="0" y="0"/>
          <a:ext cx="0" cy="0"/>
          <a:chOff x="0" y="0"/>
          <a:chExt cx="0" cy="0"/>
        </a:xfrm>
      </p:grpSpPr>
      <p:sp>
        <p:nvSpPr>
          <p:cNvPr id="1829" name="Shape 18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0" name="Shape 18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3"/>
        <p:cNvGrpSpPr/>
        <p:nvPr/>
      </p:nvGrpSpPr>
      <p:grpSpPr>
        <a:xfrm>
          <a:off x="0" y="0"/>
          <a:ext cx="0" cy="0"/>
          <a:chOff x="0" y="0"/>
          <a:chExt cx="0" cy="0"/>
        </a:xfrm>
      </p:grpSpPr>
      <p:sp>
        <p:nvSpPr>
          <p:cNvPr id="1834" name="Shape 18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5" name="Shape 18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8"/>
        <p:cNvGrpSpPr/>
        <p:nvPr/>
      </p:nvGrpSpPr>
      <p:grpSpPr>
        <a:xfrm>
          <a:off x="0" y="0"/>
          <a:ext cx="0" cy="0"/>
          <a:chOff x="0" y="0"/>
          <a:chExt cx="0" cy="0"/>
        </a:xfrm>
      </p:grpSpPr>
      <p:sp>
        <p:nvSpPr>
          <p:cNvPr id="1839" name="Shape 18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0" name="Shape 18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5"/>
        <p:cNvGrpSpPr/>
        <p:nvPr/>
      </p:nvGrpSpPr>
      <p:grpSpPr>
        <a:xfrm>
          <a:off x="0" y="0"/>
          <a:ext cx="0" cy="0"/>
          <a:chOff x="0" y="0"/>
          <a:chExt cx="0" cy="0"/>
        </a:xfrm>
      </p:grpSpPr>
      <p:sp>
        <p:nvSpPr>
          <p:cNvPr id="1846" name="Shape 18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7" name="Shape 184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rgbClr val="000000"/>
              </a:buClr>
              <a:buSzPct val="91666"/>
              <a:buFont typeface="Arial"/>
              <a:buNone/>
            </a:pPr>
            <a:r>
              <a:rPr lang="en" sz="1200" b="1">
                <a:solidFill>
                  <a:schemeClr val="dk1"/>
                </a:solidFill>
              </a:rPr>
              <a:t>broadcasting and receiving (5 min)</a:t>
            </a:r>
          </a:p>
          <a:p>
            <a:pPr lvl="0" rtl="0">
              <a:spcBef>
                <a:spcPts val="0"/>
              </a:spcBef>
              <a:buNone/>
            </a:pPr>
            <a:endParaRPr sz="120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2"/>
        <p:cNvGrpSpPr/>
        <p:nvPr/>
      </p:nvGrpSpPr>
      <p:grpSpPr>
        <a:xfrm>
          <a:off x="0" y="0"/>
          <a:ext cx="0" cy="0"/>
          <a:chOff x="0" y="0"/>
          <a:chExt cx="0" cy="0"/>
        </a:xfrm>
      </p:grpSpPr>
      <p:sp>
        <p:nvSpPr>
          <p:cNvPr id="1853" name="Shape 18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4" name="Shape 18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1031"/>
          <p:cNvSpPr>
            <a:spLocks noGrp="1" noChangeArrowheads="1"/>
          </p:cNvSpPr>
          <p:nvPr>
            <p:ph type="sldNum" sz="quarter" idx="5"/>
          </p:nvPr>
        </p:nvSpPr>
        <p:spPr>
          <a:xfrm>
            <a:off x="3884613" y="8685213"/>
            <a:ext cx="2971800" cy="45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B2FDD4DC-ABE1-4C2E-BA2C-5313BE9531D9}" type="slidenum">
              <a:rPr lang="en-US" sz="1200" smtClean="0">
                <a:solidFill>
                  <a:prstClr val="black"/>
                </a:solidFill>
              </a:rPr>
              <a:pPr>
                <a:defRPr/>
              </a:pPr>
              <a:t>36</a:t>
            </a:fld>
            <a:endParaRPr lang="en-US" sz="1200" smtClean="0">
              <a:solidFill>
                <a:prstClr val="black"/>
              </a:solidFill>
            </a:endParaRPr>
          </a:p>
        </p:txBody>
      </p:sp>
      <p:sp>
        <p:nvSpPr>
          <p:cNvPr id="113667" name="Rectangle 1026"/>
          <p:cNvSpPr>
            <a:spLocks noGrp="1" noRot="1" noChangeAspect="1" noChangeArrowheads="1" noTextEdit="1"/>
          </p:cNvSpPr>
          <p:nvPr>
            <p:ph type="sldImg"/>
          </p:nvPr>
        </p:nvSpPr>
        <p:spPr>
          <a:solidFill>
            <a:srgbClr val="FFFFFF"/>
          </a:solidFill>
          <a:ln/>
        </p:spPr>
      </p:sp>
      <p:sp>
        <p:nvSpPr>
          <p:cNvPr id="11366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ea typeface="ＭＳ Ｐゴシック" pitchFamily="34" charset="-128"/>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7"/>
        <p:cNvGrpSpPr/>
        <p:nvPr/>
      </p:nvGrpSpPr>
      <p:grpSpPr>
        <a:xfrm>
          <a:off x="0" y="0"/>
          <a:ext cx="0" cy="0"/>
          <a:chOff x="0" y="0"/>
          <a:chExt cx="0" cy="0"/>
        </a:xfrm>
      </p:grpSpPr>
      <p:sp>
        <p:nvSpPr>
          <p:cNvPr id="1858" name="Shape 18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9" name="Shape 18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4"/>
        <p:cNvGrpSpPr/>
        <p:nvPr/>
      </p:nvGrpSpPr>
      <p:grpSpPr>
        <a:xfrm>
          <a:off x="0" y="0"/>
          <a:ext cx="0" cy="0"/>
          <a:chOff x="0" y="0"/>
          <a:chExt cx="0" cy="0"/>
        </a:xfrm>
      </p:grpSpPr>
      <p:sp>
        <p:nvSpPr>
          <p:cNvPr id="1865" name="Shape 18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66" name="Shape 18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rgbClr val="000000"/>
              </a:buClr>
              <a:buSzPct val="91666"/>
              <a:buFont typeface="Arial"/>
              <a:buNone/>
            </a:pPr>
            <a:r>
              <a:rPr lang="en" sz="1200" b="1">
                <a:solidFill>
                  <a:schemeClr val="dk1"/>
                </a:solidFill>
              </a:rPr>
              <a:t>create your own project? (30 min)</a:t>
            </a:r>
          </a:p>
          <a:p>
            <a:pPr>
              <a:spcBef>
                <a:spcPts val="0"/>
              </a:spcBef>
              <a:buNone/>
            </a:pPr>
            <a:endParaRPr sz="120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6"/>
        <p:cNvGrpSpPr/>
        <p:nvPr/>
      </p:nvGrpSpPr>
      <p:grpSpPr>
        <a:xfrm>
          <a:off x="0" y="0"/>
          <a:ext cx="0" cy="0"/>
          <a:chOff x="0" y="0"/>
          <a:chExt cx="0" cy="0"/>
        </a:xfrm>
      </p:grpSpPr>
      <p:sp>
        <p:nvSpPr>
          <p:cNvPr id="1877" name="Shape 18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8" name="Shape 18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solidFill>
                  <a:srgbClr val="000000"/>
                </a:solidFill>
                <a:latin typeface="Arial"/>
                <a:ea typeface="Arial"/>
                <a:cs typeface="Arial"/>
                <a:sym typeface="Arial"/>
              </a:rPr>
              <a:t>mindblowing.</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7"/>
        <p:cNvGrpSpPr/>
        <p:nvPr/>
      </p:nvGrpSpPr>
      <p:grpSpPr>
        <a:xfrm>
          <a:off x="0" y="0"/>
          <a:ext cx="0" cy="0"/>
          <a:chOff x="0" y="0"/>
          <a:chExt cx="0" cy="0"/>
        </a:xfrm>
      </p:grpSpPr>
      <p:sp>
        <p:nvSpPr>
          <p:cNvPr id="1888" name="Shape 18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89" name="Shape 18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defTabSz="914400" fontAlgn="base">
              <a:spcBef>
                <a:spcPct val="0"/>
              </a:spcBef>
              <a:spcAft>
                <a:spcPct val="0"/>
              </a:spcAft>
            </a:pPr>
            <a:fld id="{0733778F-DD07-47B8-9BCD-B9F1DD47E68B}" type="slidenum">
              <a:rPr lang="en-US" sz="1200">
                <a:solidFill>
                  <a:prstClr val="black"/>
                </a:solidFill>
                <a:latin typeface="Times New Roman" pitchFamily="1" charset="0"/>
                <a:ea typeface="ＭＳ Ｐゴシック" pitchFamily="1" charset="-128"/>
              </a:rPr>
              <a:pPr algn="r" defTabSz="914400" fontAlgn="base">
                <a:spcBef>
                  <a:spcPct val="0"/>
                </a:spcBef>
                <a:spcAft>
                  <a:spcPct val="0"/>
                </a:spcAft>
              </a:pPr>
              <a:t>201</a:t>
            </a:fld>
            <a:endParaRPr lang="en-US" sz="1200">
              <a:solidFill>
                <a:prstClr val="black"/>
              </a:solidFill>
              <a:latin typeface="Times New Roman" pitchFamily="1" charset="0"/>
              <a:ea typeface="ＭＳ Ｐゴシック" pitchFamily="1" charset="-128"/>
            </a:endParaRPr>
          </a:p>
        </p:txBody>
      </p:sp>
      <p:sp>
        <p:nvSpPr>
          <p:cNvPr id="104451"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104452" name="Rectangle 3"/>
          <p:cNvSpPr>
            <a:spLocks noGrp="1" noChangeArrowheads="1"/>
          </p:cNvSpPr>
          <p:nvPr>
            <p:ph type="body" idx="1"/>
          </p:nvPr>
        </p:nvSpPr>
        <p:spPr>
          <a:xfrm>
            <a:off x="914400" y="4343400"/>
            <a:ext cx="5029200" cy="4114800"/>
          </a:xfrm>
          <a:noFill/>
          <a:ln>
            <a:solidFill>
              <a:srgbClr val="000000"/>
            </a:solidFill>
          </a:ln>
        </p:spPr>
        <p:txBody>
          <a:bodyPr lIns="91432" tIns="45716" rIns="91432" bIns="45716"/>
          <a:lstStyle/>
          <a:p>
            <a:endParaRPr lang="en-US" smtClean="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xfrm>
            <a:off x="1144588" y="685800"/>
            <a:ext cx="4572000" cy="3429000"/>
          </a:xfrm>
          <a:solidFill>
            <a:srgbClr val="FFFFFF"/>
          </a:solidFill>
          <a:ln/>
        </p:spPr>
      </p:sp>
      <p:sp>
        <p:nvSpPr>
          <p:cNvPr id="109571" name="Notes Placeholder 2"/>
          <p:cNvSpPr>
            <a:spLocks noGrp="1"/>
          </p:cNvSpPr>
          <p:nvPr>
            <p:ph type="body" idx="1"/>
          </p:nvPr>
        </p:nvSpPr>
        <p:spPr>
          <a:xfrm>
            <a:off x="914400" y="4343400"/>
            <a:ext cx="5029200" cy="4114800"/>
          </a:xfrm>
          <a:noFill/>
          <a:ln>
            <a:solidFill>
              <a:srgbClr val="000000"/>
            </a:solidFill>
          </a:ln>
        </p:spPr>
        <p:txBody>
          <a:bodyPr lIns="91432" tIns="45716" rIns="91432" bIns="45716"/>
          <a:lstStyle/>
          <a:p>
            <a:r>
              <a:rPr lang="en-US" smtClean="0"/>
              <a:t>Lincoln’s quote!</a:t>
            </a:r>
          </a:p>
        </p:txBody>
      </p:sp>
      <p:sp>
        <p:nvSpPr>
          <p:cNvPr id="109572"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defTabSz="914400" fontAlgn="base">
              <a:spcBef>
                <a:spcPct val="0"/>
              </a:spcBef>
              <a:spcAft>
                <a:spcPct val="0"/>
              </a:spcAft>
            </a:pPr>
            <a:fld id="{2BF4BF33-E337-48B6-9BBC-B690E4D9ADE5}" type="slidenum">
              <a:rPr lang="en-US" sz="1200">
                <a:solidFill>
                  <a:prstClr val="black"/>
                </a:solidFill>
                <a:latin typeface="Times New Roman" pitchFamily="1" charset="0"/>
                <a:ea typeface="ＭＳ Ｐゴシック" pitchFamily="1" charset="-128"/>
              </a:rPr>
              <a:pPr algn="r" defTabSz="914400" fontAlgn="base">
                <a:spcBef>
                  <a:spcPct val="0"/>
                </a:spcBef>
                <a:spcAft>
                  <a:spcPct val="0"/>
                </a:spcAft>
              </a:pPr>
              <a:t>202</a:t>
            </a:fld>
            <a:endParaRPr lang="en-US" sz="1200">
              <a:solidFill>
                <a:prstClr val="black"/>
              </a:solidFill>
              <a:latin typeface="Times New Roman" pitchFamily="1" charset="0"/>
              <a:ea typeface="ＭＳ Ｐゴシック" pitchFamily="1" charset="-128"/>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xfrm>
            <a:off x="1144588" y="685800"/>
            <a:ext cx="4572000" cy="3429000"/>
          </a:xfrm>
          <a:solidFill>
            <a:srgbClr val="FFFFFF"/>
          </a:solidFill>
          <a:ln/>
        </p:spPr>
      </p:sp>
      <p:sp>
        <p:nvSpPr>
          <p:cNvPr id="110595" name="Notes Placeholder 2"/>
          <p:cNvSpPr>
            <a:spLocks noGrp="1"/>
          </p:cNvSpPr>
          <p:nvPr>
            <p:ph type="body" idx="1"/>
          </p:nvPr>
        </p:nvSpPr>
        <p:spPr>
          <a:xfrm>
            <a:off x="914400" y="4343400"/>
            <a:ext cx="5029200" cy="4114800"/>
          </a:xfrm>
          <a:noFill/>
          <a:ln>
            <a:solidFill>
              <a:srgbClr val="000000"/>
            </a:solidFill>
          </a:ln>
        </p:spPr>
        <p:txBody>
          <a:bodyPr lIns="91432" tIns="45716" rIns="91432" bIns="45716"/>
          <a:lstStyle/>
          <a:p>
            <a:r>
              <a:rPr lang="en-US" smtClean="0"/>
              <a:t>Lincoln’s quote!</a:t>
            </a:r>
          </a:p>
        </p:txBody>
      </p:sp>
      <p:sp>
        <p:nvSpPr>
          <p:cNvPr id="110596"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defTabSz="914400" fontAlgn="base">
              <a:spcBef>
                <a:spcPct val="0"/>
              </a:spcBef>
              <a:spcAft>
                <a:spcPct val="0"/>
              </a:spcAft>
            </a:pPr>
            <a:fld id="{10C41379-11FD-4C96-B9DD-8FBAC46440FD}" type="slidenum">
              <a:rPr lang="en-US" sz="1200">
                <a:solidFill>
                  <a:prstClr val="black"/>
                </a:solidFill>
                <a:latin typeface="Times New Roman" pitchFamily="1" charset="0"/>
                <a:ea typeface="ＭＳ Ｐゴシック" pitchFamily="1" charset="-128"/>
              </a:rPr>
              <a:pPr algn="r" defTabSz="914400" fontAlgn="base">
                <a:spcBef>
                  <a:spcPct val="0"/>
                </a:spcBef>
                <a:spcAft>
                  <a:spcPct val="0"/>
                </a:spcAft>
              </a:pPr>
              <a:t>203</a:t>
            </a:fld>
            <a:endParaRPr lang="en-US" sz="1200">
              <a:solidFill>
                <a:prstClr val="black"/>
              </a:solidFill>
              <a:latin typeface="Times New Roman" pitchFamily="1" charset="0"/>
              <a:ea typeface="ＭＳ Ｐゴシック" pitchFamily="1" charset="-128"/>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xfrm>
            <a:off x="1144588" y="685800"/>
            <a:ext cx="4572000" cy="3429000"/>
          </a:xfrm>
          <a:solidFill>
            <a:srgbClr val="FFFFFF"/>
          </a:solidFill>
          <a:ln/>
        </p:spPr>
      </p:sp>
      <p:sp>
        <p:nvSpPr>
          <p:cNvPr id="107523" name="Notes Placeholder 2"/>
          <p:cNvSpPr>
            <a:spLocks noGrp="1"/>
          </p:cNvSpPr>
          <p:nvPr>
            <p:ph type="body" idx="1"/>
          </p:nvPr>
        </p:nvSpPr>
        <p:spPr>
          <a:xfrm>
            <a:off x="914400" y="4343400"/>
            <a:ext cx="5029200" cy="4114800"/>
          </a:xfrm>
          <a:noFill/>
          <a:ln>
            <a:solidFill>
              <a:srgbClr val="000000"/>
            </a:solidFill>
          </a:ln>
        </p:spPr>
        <p:txBody>
          <a:bodyPr lIns="91432" tIns="45716" rIns="91432" bIns="45716"/>
          <a:lstStyle/>
          <a:p>
            <a:r>
              <a:rPr lang="en-US" smtClean="0"/>
              <a:t>Lincoln’s quote!</a:t>
            </a:r>
          </a:p>
        </p:txBody>
      </p:sp>
      <p:sp>
        <p:nvSpPr>
          <p:cNvPr id="107524"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defTabSz="914400" fontAlgn="base">
              <a:spcBef>
                <a:spcPct val="0"/>
              </a:spcBef>
              <a:spcAft>
                <a:spcPct val="0"/>
              </a:spcAft>
            </a:pPr>
            <a:fld id="{506F6622-BBD8-4238-B792-FF62D487C80C}" type="slidenum">
              <a:rPr lang="en-US" sz="1200">
                <a:solidFill>
                  <a:prstClr val="black"/>
                </a:solidFill>
                <a:latin typeface="Times New Roman" pitchFamily="1" charset="0"/>
                <a:ea typeface="ＭＳ Ｐゴシック" pitchFamily="1" charset="-128"/>
              </a:rPr>
              <a:pPr algn="r" defTabSz="914400" fontAlgn="base">
                <a:spcBef>
                  <a:spcPct val="0"/>
                </a:spcBef>
                <a:spcAft>
                  <a:spcPct val="0"/>
                </a:spcAft>
              </a:pPr>
              <a:t>204</a:t>
            </a:fld>
            <a:endParaRPr lang="en-US" sz="1200">
              <a:solidFill>
                <a:prstClr val="black"/>
              </a:solidFill>
              <a:latin typeface="Times New Roman" pitchFamily="1" charset="0"/>
              <a:ea typeface="ＭＳ Ｐゴシック" pitchFamily="1" charset="-128"/>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xfrm>
            <a:off x="1144588" y="685800"/>
            <a:ext cx="4572000" cy="3429000"/>
          </a:xfrm>
          <a:solidFill>
            <a:srgbClr val="FFFFFF"/>
          </a:solidFill>
          <a:ln/>
        </p:spPr>
      </p:sp>
      <p:sp>
        <p:nvSpPr>
          <p:cNvPr id="108547" name="Notes Placeholder 2"/>
          <p:cNvSpPr>
            <a:spLocks noGrp="1"/>
          </p:cNvSpPr>
          <p:nvPr>
            <p:ph type="body" idx="1"/>
          </p:nvPr>
        </p:nvSpPr>
        <p:spPr>
          <a:xfrm>
            <a:off x="914400" y="4343400"/>
            <a:ext cx="5029200" cy="4114800"/>
          </a:xfrm>
          <a:noFill/>
          <a:ln>
            <a:solidFill>
              <a:srgbClr val="000000"/>
            </a:solidFill>
          </a:ln>
        </p:spPr>
        <p:txBody>
          <a:bodyPr lIns="91432" tIns="45716" rIns="91432" bIns="45716"/>
          <a:lstStyle/>
          <a:p>
            <a:r>
              <a:rPr lang="en-US" smtClean="0"/>
              <a:t>Lincoln’s quote!</a:t>
            </a:r>
          </a:p>
        </p:txBody>
      </p:sp>
      <p:sp>
        <p:nvSpPr>
          <p:cNvPr id="108548"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defTabSz="914400" fontAlgn="base">
              <a:spcBef>
                <a:spcPct val="0"/>
              </a:spcBef>
              <a:spcAft>
                <a:spcPct val="0"/>
              </a:spcAft>
            </a:pPr>
            <a:fld id="{E664AC85-99F9-471F-85D6-A7610E84F074}" type="slidenum">
              <a:rPr lang="en-US" sz="1200">
                <a:solidFill>
                  <a:prstClr val="black"/>
                </a:solidFill>
                <a:latin typeface="Times New Roman" pitchFamily="1" charset="0"/>
                <a:ea typeface="ＭＳ Ｐゴシック" pitchFamily="1" charset="-128"/>
              </a:rPr>
              <a:pPr algn="r" defTabSz="914400" fontAlgn="base">
                <a:spcBef>
                  <a:spcPct val="0"/>
                </a:spcBef>
                <a:spcAft>
                  <a:spcPct val="0"/>
                </a:spcAft>
              </a:pPr>
              <a:t>205</a:t>
            </a:fld>
            <a:endParaRPr lang="en-US" sz="1200">
              <a:solidFill>
                <a:prstClr val="black"/>
              </a:solidFill>
              <a:latin typeface="Times New Roman" pitchFamily="1" charset="0"/>
              <a:ea typeface="ＭＳ Ｐゴシック" pitchFamily="1" charset="-128"/>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xfrm>
            <a:off x="1143000" y="685800"/>
            <a:ext cx="4572000" cy="3429000"/>
          </a:xfrm>
          <a:ln/>
        </p:spPr>
      </p:sp>
      <p:sp>
        <p:nvSpPr>
          <p:cNvPr id="114691"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031"/>
          <p:cNvSpPr>
            <a:spLocks noGrp="1" noChangeArrowheads="1"/>
          </p:cNvSpPr>
          <p:nvPr>
            <p:ph type="sldNum" sz="quarter" idx="5"/>
          </p:nvPr>
        </p:nvSpPr>
        <p:spPr>
          <a:xfrm>
            <a:off x="3884613" y="8685213"/>
            <a:ext cx="2971800" cy="45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83C037B3-84B2-4F56-AA26-68B9C62814C5}" type="slidenum">
              <a:rPr lang="en-US" sz="1200" smtClean="0">
                <a:solidFill>
                  <a:prstClr val="black"/>
                </a:solidFill>
              </a:rPr>
              <a:pPr>
                <a:defRPr/>
              </a:pPr>
              <a:t>37</a:t>
            </a:fld>
            <a:endParaRPr lang="en-US" sz="1200" smtClean="0">
              <a:solidFill>
                <a:prstClr val="black"/>
              </a:solidFill>
            </a:endParaRPr>
          </a:p>
        </p:txBody>
      </p:sp>
      <p:sp>
        <p:nvSpPr>
          <p:cNvPr id="114691" name="Rectangle 1026"/>
          <p:cNvSpPr>
            <a:spLocks noGrp="1" noRot="1" noChangeAspect="1" noChangeArrowheads="1" noTextEdit="1"/>
          </p:cNvSpPr>
          <p:nvPr>
            <p:ph type="sldImg"/>
          </p:nvPr>
        </p:nvSpPr>
        <p:spPr>
          <a:solidFill>
            <a:srgbClr val="FFFFFF"/>
          </a:solidFill>
          <a:ln/>
        </p:spPr>
      </p:sp>
      <p:sp>
        <p:nvSpPr>
          <p:cNvPr id="11469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ea typeface="ＭＳ Ｐゴシック" pitchFamily="34" charset="-128"/>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xfrm>
            <a:off x="1143000" y="685800"/>
            <a:ext cx="4572000" cy="3429000"/>
          </a:xfrm>
          <a:ln/>
        </p:spPr>
      </p:sp>
      <p:sp>
        <p:nvSpPr>
          <p:cNvPr id="115715"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16739"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endParaRPr lang="en-US" smtClean="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endParaRPr lang="en-US" smtClean="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12643"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endParaRPr lang="en-US" smtClean="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13667"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endParaRPr lang="en-US" smtClean="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xfrm>
            <a:off x="3884613" y="8685213"/>
            <a:ext cx="2971800" cy="457200"/>
          </a:xfrm>
          <a:prstGeom prst="rect">
            <a:avLst/>
          </a:prstGeom>
          <a:noFill/>
        </p:spPr>
        <p:txBody>
          <a:bodyPr/>
          <a:lstStyle/>
          <a:p>
            <a:fld id="{0A457864-7450-4A3A-BCF6-09ECF16FFE17}" type="slidenum">
              <a:rPr lang="en-US">
                <a:solidFill>
                  <a:prstClr val="black"/>
                </a:solidFill>
                <a:latin typeface="Times New Roman" pitchFamily="1" charset="0"/>
              </a:rPr>
              <a:pPr/>
              <a:t>212</a:t>
            </a:fld>
            <a:endParaRPr lang="en-US">
              <a:solidFill>
                <a:prstClr val="black"/>
              </a:solidFill>
              <a:latin typeface="Times New Roman" pitchFamily="1" charset="0"/>
            </a:endParaRPr>
          </a:p>
        </p:txBody>
      </p:sp>
      <p:sp>
        <p:nvSpPr>
          <p:cNvPr id="132099" name="Rectangle 2"/>
          <p:cNvSpPr>
            <a:spLocks noGrp="1" noRot="1" noChangeAspect="1" noChangeArrowheads="1" noTextEdit="1"/>
          </p:cNvSpPr>
          <p:nvPr>
            <p:ph type="sldImg"/>
          </p:nvPr>
        </p:nvSpPr>
        <p:spPr>
          <a:xfrm>
            <a:off x="1143000" y="685800"/>
            <a:ext cx="4572000" cy="3429000"/>
          </a:xfrm>
          <a:ln/>
        </p:spPr>
      </p:sp>
      <p:sp>
        <p:nvSpPr>
          <p:cNvPr id="132100" name="Rectangle 3"/>
          <p:cNvSpPr>
            <a:spLocks noGrp="1" noChangeArrowheads="1"/>
          </p:cNvSpPr>
          <p:nvPr>
            <p:ph type="body" idx="1"/>
          </p:nvPr>
        </p:nvSpPr>
        <p:spPr>
          <a:noFill/>
          <a:ln/>
        </p:spPr>
        <p:txBody>
          <a:bodyPr/>
          <a:lstStyle/>
          <a:p>
            <a:endParaRPr lang="en-US" smtClean="0">
              <a:latin typeface="Times New Roman" pitchFamily="1"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24931"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endParaRPr lang="en-US" smtClean="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25955"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endParaRPr lang="en-US" smtClean="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26979"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endParaRPr lang="en-US" smtClean="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xfrm>
            <a:off x="1143000" y="685800"/>
            <a:ext cx="4572000" cy="3429000"/>
          </a:xfrm>
          <a:ln/>
        </p:spPr>
      </p:sp>
      <p:sp>
        <p:nvSpPr>
          <p:cNvPr id="128003"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 name="Shape 1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xfrm>
            <a:off x="1143000" y="685800"/>
            <a:ext cx="4572000" cy="3429000"/>
          </a:xfrm>
          <a:ln/>
        </p:spPr>
      </p:sp>
      <p:sp>
        <p:nvSpPr>
          <p:cNvPr id="129027"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xfrm>
            <a:off x="1143000" y="685800"/>
            <a:ext cx="4572000" cy="3429000"/>
          </a:xfrm>
          <a:ln/>
        </p:spPr>
      </p:sp>
      <p:sp>
        <p:nvSpPr>
          <p:cNvPr id="142339"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xfrm>
            <a:off x="1143000" y="685800"/>
            <a:ext cx="4572000" cy="3429000"/>
          </a:xfrm>
          <a:ln/>
        </p:spPr>
      </p:sp>
      <p:sp>
        <p:nvSpPr>
          <p:cNvPr id="150531" name="Rectangle 3"/>
          <p:cNvSpPr>
            <a:spLocks noGrp="1" noChangeArrowheads="1"/>
          </p:cNvSpPr>
          <p:nvPr>
            <p:ph type="body" idx="1"/>
          </p:nvPr>
        </p:nvSpPr>
        <p:spPr>
          <a:xfrm>
            <a:off x="914400" y="4343400"/>
            <a:ext cx="5029200" cy="274638"/>
          </a:xfrm>
          <a:noFill/>
          <a:ln/>
        </p:spPr>
        <p:txBody>
          <a:bodyPr/>
          <a:lstStyle/>
          <a:p>
            <a:endParaRPr lang="en-US" smtClean="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51555"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r>
              <a:rPr lang="en-US" smtClean="0"/>
              <a:t>opportunity: sell spots to actors!</a:t>
            </a: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xfrm>
            <a:off x="3884613" y="8685213"/>
            <a:ext cx="2971800" cy="457200"/>
          </a:xfrm>
          <a:prstGeom prst="rect">
            <a:avLst/>
          </a:prstGeom>
          <a:noFill/>
        </p:spPr>
        <p:txBody>
          <a:bodyPr/>
          <a:lstStyle/>
          <a:p>
            <a:fld id="{DEDF843A-F7BD-4395-A9A1-656910FA5909}" type="slidenum">
              <a:rPr lang="en-US">
                <a:solidFill>
                  <a:prstClr val="black"/>
                </a:solidFill>
                <a:latin typeface="Times New Roman" pitchFamily="1" charset="0"/>
              </a:rPr>
              <a:pPr/>
              <a:t>221</a:t>
            </a:fld>
            <a:endParaRPr lang="en-US">
              <a:solidFill>
                <a:prstClr val="black"/>
              </a:solidFill>
              <a:latin typeface="Times New Roman" pitchFamily="1" charset="0"/>
            </a:endParaRPr>
          </a:p>
        </p:txBody>
      </p:sp>
      <p:sp>
        <p:nvSpPr>
          <p:cNvPr id="136195" name="Rectangle 2"/>
          <p:cNvSpPr>
            <a:spLocks noGrp="1" noRot="1" noChangeAspect="1" noChangeArrowheads="1" noTextEdit="1"/>
          </p:cNvSpPr>
          <p:nvPr>
            <p:ph type="sldImg"/>
          </p:nvPr>
        </p:nvSpPr>
        <p:spPr>
          <a:xfrm>
            <a:off x="1143000" y="685800"/>
            <a:ext cx="4572000" cy="3429000"/>
          </a:xfrm>
          <a:ln/>
        </p:spPr>
      </p:sp>
      <p:sp>
        <p:nvSpPr>
          <p:cNvPr id="136196" name="Rectangle 3"/>
          <p:cNvSpPr>
            <a:spLocks noGrp="1" noChangeArrowheads="1"/>
          </p:cNvSpPr>
          <p:nvPr>
            <p:ph type="body" idx="1"/>
          </p:nvPr>
        </p:nvSpPr>
        <p:spPr>
          <a:noFill/>
          <a:ln/>
        </p:spPr>
        <p:txBody>
          <a:bodyPr/>
          <a:lstStyle/>
          <a:p>
            <a:endParaRPr lang="en-US" smtClean="0">
              <a:latin typeface="Times New Roman" pitchFamily="1"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xfrm>
            <a:off x="3884613" y="8685213"/>
            <a:ext cx="2971800" cy="457200"/>
          </a:xfrm>
          <a:prstGeom prst="rect">
            <a:avLst/>
          </a:prstGeom>
          <a:noFill/>
        </p:spPr>
        <p:txBody>
          <a:bodyPr/>
          <a:lstStyle/>
          <a:p>
            <a:fld id="{7ABF9E8D-8F43-4197-A961-586E733B5858}" type="slidenum">
              <a:rPr lang="en-US">
                <a:solidFill>
                  <a:prstClr val="black"/>
                </a:solidFill>
                <a:latin typeface="Times New Roman" pitchFamily="1" charset="0"/>
              </a:rPr>
              <a:pPr/>
              <a:t>222</a:t>
            </a:fld>
            <a:endParaRPr lang="en-US">
              <a:solidFill>
                <a:prstClr val="black"/>
              </a:solidFill>
              <a:latin typeface="Times New Roman" pitchFamily="1" charset="0"/>
            </a:endParaRPr>
          </a:p>
        </p:txBody>
      </p:sp>
      <p:sp>
        <p:nvSpPr>
          <p:cNvPr id="137219" name="Rectangle 2"/>
          <p:cNvSpPr>
            <a:spLocks noGrp="1" noRot="1" noChangeAspect="1" noChangeArrowheads="1" noTextEdit="1"/>
          </p:cNvSpPr>
          <p:nvPr>
            <p:ph type="sldImg"/>
          </p:nvPr>
        </p:nvSpPr>
        <p:spPr>
          <a:xfrm>
            <a:off x="1143000" y="685800"/>
            <a:ext cx="4572000" cy="3429000"/>
          </a:xfrm>
          <a:ln/>
        </p:spPr>
      </p:sp>
      <p:sp>
        <p:nvSpPr>
          <p:cNvPr id="137220" name="Rectangle 3"/>
          <p:cNvSpPr>
            <a:spLocks noGrp="1" noChangeArrowheads="1"/>
          </p:cNvSpPr>
          <p:nvPr>
            <p:ph type="body" idx="1"/>
          </p:nvPr>
        </p:nvSpPr>
        <p:spPr>
          <a:noFill/>
          <a:ln/>
        </p:spPr>
        <p:txBody>
          <a:bodyPr/>
          <a:lstStyle/>
          <a:p>
            <a:endParaRPr lang="en-US" smtClean="0">
              <a:latin typeface="Times New Roman" pitchFamily="1"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xfrm>
            <a:off x="3884613" y="8685213"/>
            <a:ext cx="2971800" cy="457200"/>
          </a:xfrm>
          <a:prstGeom prst="rect">
            <a:avLst/>
          </a:prstGeom>
          <a:noFill/>
        </p:spPr>
        <p:txBody>
          <a:bodyPr/>
          <a:lstStyle/>
          <a:p>
            <a:fld id="{D3795AC7-41EA-40E7-B5F3-600DE29EB757}" type="slidenum">
              <a:rPr lang="en-US">
                <a:solidFill>
                  <a:prstClr val="black"/>
                </a:solidFill>
                <a:latin typeface="Times New Roman" pitchFamily="1" charset="0"/>
              </a:rPr>
              <a:pPr/>
              <a:t>223</a:t>
            </a:fld>
            <a:endParaRPr lang="en-US">
              <a:solidFill>
                <a:prstClr val="black"/>
              </a:solidFill>
              <a:latin typeface="Times New Roman" pitchFamily="1" charset="0"/>
            </a:endParaRPr>
          </a:p>
        </p:txBody>
      </p:sp>
      <p:sp>
        <p:nvSpPr>
          <p:cNvPr id="138243" name="Rectangle 2"/>
          <p:cNvSpPr>
            <a:spLocks noGrp="1" noRot="1" noChangeAspect="1" noChangeArrowheads="1" noTextEdit="1"/>
          </p:cNvSpPr>
          <p:nvPr>
            <p:ph type="sldImg"/>
          </p:nvPr>
        </p:nvSpPr>
        <p:spPr>
          <a:xfrm>
            <a:off x="1143000" y="685800"/>
            <a:ext cx="4572000" cy="3429000"/>
          </a:xfrm>
          <a:ln/>
        </p:spPr>
      </p:sp>
      <p:sp>
        <p:nvSpPr>
          <p:cNvPr id="138244" name="Rectangle 3"/>
          <p:cNvSpPr>
            <a:spLocks noGrp="1" noChangeArrowheads="1"/>
          </p:cNvSpPr>
          <p:nvPr>
            <p:ph type="body" idx="1"/>
          </p:nvPr>
        </p:nvSpPr>
        <p:spPr>
          <a:noFill/>
          <a:ln/>
        </p:spPr>
        <p:txBody>
          <a:bodyPr/>
          <a:lstStyle/>
          <a:p>
            <a:endParaRPr lang="en-US" smtClean="0">
              <a:latin typeface="Times New Roman" pitchFamily="1"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xfrm>
            <a:off x="3884613" y="8685213"/>
            <a:ext cx="2971800" cy="457200"/>
          </a:xfrm>
          <a:prstGeom prst="rect">
            <a:avLst/>
          </a:prstGeom>
          <a:noFill/>
        </p:spPr>
        <p:txBody>
          <a:bodyPr/>
          <a:lstStyle/>
          <a:p>
            <a:fld id="{CB52B207-E496-4831-B518-B09827D8C233}" type="slidenum">
              <a:rPr lang="en-US">
                <a:solidFill>
                  <a:prstClr val="black"/>
                </a:solidFill>
                <a:latin typeface="Times New Roman" pitchFamily="1" charset="0"/>
              </a:rPr>
              <a:pPr/>
              <a:t>224</a:t>
            </a:fld>
            <a:endParaRPr lang="en-US">
              <a:solidFill>
                <a:prstClr val="black"/>
              </a:solidFill>
              <a:latin typeface="Times New Roman" pitchFamily="1" charset="0"/>
            </a:endParaRPr>
          </a:p>
        </p:txBody>
      </p:sp>
      <p:sp>
        <p:nvSpPr>
          <p:cNvPr id="139267" name="Rectangle 2"/>
          <p:cNvSpPr>
            <a:spLocks noGrp="1" noRot="1" noChangeAspect="1" noChangeArrowheads="1" noTextEdit="1"/>
          </p:cNvSpPr>
          <p:nvPr>
            <p:ph type="sldImg"/>
          </p:nvPr>
        </p:nvSpPr>
        <p:spPr>
          <a:xfrm>
            <a:off x="1143000" y="685800"/>
            <a:ext cx="4572000" cy="3429000"/>
          </a:xfrm>
          <a:ln/>
        </p:spPr>
      </p:sp>
      <p:sp>
        <p:nvSpPr>
          <p:cNvPr id="139268" name="Rectangle 3"/>
          <p:cNvSpPr>
            <a:spLocks noGrp="1" noChangeArrowheads="1"/>
          </p:cNvSpPr>
          <p:nvPr>
            <p:ph type="body" idx="1"/>
          </p:nvPr>
        </p:nvSpPr>
        <p:spPr>
          <a:noFill/>
          <a:ln/>
        </p:spPr>
        <p:txBody>
          <a:bodyPr/>
          <a:lstStyle/>
          <a:p>
            <a:endParaRPr lang="en-US" smtClean="0">
              <a:latin typeface="Times New Roman" pitchFamily="1"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xfrm>
            <a:off x="3884613" y="8685213"/>
            <a:ext cx="2971800" cy="457200"/>
          </a:xfrm>
          <a:prstGeom prst="rect">
            <a:avLst/>
          </a:prstGeom>
          <a:noFill/>
        </p:spPr>
        <p:txBody>
          <a:bodyPr/>
          <a:lstStyle/>
          <a:p>
            <a:fld id="{CA549EAF-BFEF-47F3-A879-97C92F135920}" type="slidenum">
              <a:rPr lang="en-US">
                <a:solidFill>
                  <a:prstClr val="black"/>
                </a:solidFill>
                <a:latin typeface="Times New Roman" pitchFamily="1" charset="0"/>
              </a:rPr>
              <a:pPr/>
              <a:t>225</a:t>
            </a:fld>
            <a:endParaRPr lang="en-US">
              <a:solidFill>
                <a:prstClr val="black"/>
              </a:solidFill>
              <a:latin typeface="Times New Roman" pitchFamily="1" charset="0"/>
            </a:endParaRPr>
          </a:p>
        </p:txBody>
      </p:sp>
      <p:sp>
        <p:nvSpPr>
          <p:cNvPr id="141315" name="Rectangle 2"/>
          <p:cNvSpPr>
            <a:spLocks noGrp="1" noRot="1" noChangeAspect="1" noChangeArrowheads="1" noTextEdit="1"/>
          </p:cNvSpPr>
          <p:nvPr>
            <p:ph type="sldImg"/>
          </p:nvPr>
        </p:nvSpPr>
        <p:spPr>
          <a:xfrm>
            <a:off x="1143000" y="685800"/>
            <a:ext cx="4572000" cy="3429000"/>
          </a:xfrm>
          <a:ln/>
        </p:spPr>
      </p:sp>
      <p:sp>
        <p:nvSpPr>
          <p:cNvPr id="141316" name="Rectangle 3"/>
          <p:cNvSpPr>
            <a:spLocks noGrp="1" noChangeArrowheads="1"/>
          </p:cNvSpPr>
          <p:nvPr>
            <p:ph type="body" idx="1"/>
          </p:nvPr>
        </p:nvSpPr>
        <p:spPr>
          <a:noFill/>
          <a:ln/>
        </p:spPr>
        <p:txBody>
          <a:bodyPr/>
          <a:lstStyle/>
          <a:p>
            <a:endParaRPr lang="en-US" smtClean="0">
              <a:latin typeface="Times New Roman" pitchFamily="1"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xfrm>
            <a:off x="3884613" y="8685213"/>
            <a:ext cx="2971800" cy="457200"/>
          </a:xfrm>
          <a:prstGeom prst="rect">
            <a:avLst/>
          </a:prstGeom>
          <a:noFill/>
        </p:spPr>
        <p:txBody>
          <a:bodyPr/>
          <a:lstStyle/>
          <a:p>
            <a:fld id="{4D9C4763-C349-45DE-B882-EA047313C486}" type="slidenum">
              <a:rPr lang="en-US">
                <a:solidFill>
                  <a:prstClr val="black"/>
                </a:solidFill>
                <a:latin typeface="Times New Roman" pitchFamily="1" charset="0"/>
              </a:rPr>
              <a:pPr/>
              <a:t>226</a:t>
            </a:fld>
            <a:endParaRPr lang="en-US">
              <a:solidFill>
                <a:prstClr val="black"/>
              </a:solidFill>
              <a:latin typeface="Times New Roman" pitchFamily="1" charset="0"/>
            </a:endParaRPr>
          </a:p>
        </p:txBody>
      </p:sp>
      <p:sp>
        <p:nvSpPr>
          <p:cNvPr id="142339" name="Rectangle 2"/>
          <p:cNvSpPr>
            <a:spLocks noGrp="1" noRot="1" noChangeAspect="1" noChangeArrowheads="1" noTextEdit="1"/>
          </p:cNvSpPr>
          <p:nvPr>
            <p:ph type="sldImg"/>
          </p:nvPr>
        </p:nvSpPr>
        <p:spPr>
          <a:xfrm>
            <a:off x="1143000" y="685800"/>
            <a:ext cx="4572000" cy="3429000"/>
          </a:xfrm>
          <a:ln/>
        </p:spPr>
      </p:sp>
      <p:sp>
        <p:nvSpPr>
          <p:cNvPr id="142340" name="Rectangle 3"/>
          <p:cNvSpPr>
            <a:spLocks noGrp="1" noChangeArrowheads="1"/>
          </p:cNvSpPr>
          <p:nvPr>
            <p:ph type="body" idx="1"/>
          </p:nvPr>
        </p:nvSpPr>
        <p:spPr>
          <a:noFill/>
          <a:ln/>
        </p:spPr>
        <p:txBody>
          <a:bodyPr/>
          <a:lstStyle/>
          <a:p>
            <a:endParaRPr lang="en-US" smtClean="0">
              <a:latin typeface="Times New Roman" pitchFamily="1"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 name="Shape 1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xfrm>
            <a:off x="3884613" y="8685213"/>
            <a:ext cx="2971800" cy="457200"/>
          </a:xfrm>
          <a:prstGeom prst="rect">
            <a:avLst/>
          </a:prstGeom>
          <a:noFill/>
        </p:spPr>
        <p:txBody>
          <a:bodyPr/>
          <a:lstStyle/>
          <a:p>
            <a:fld id="{A282EA34-1F27-4135-803C-85A7C3FC540B}" type="slidenum">
              <a:rPr lang="en-US">
                <a:solidFill>
                  <a:prstClr val="black"/>
                </a:solidFill>
                <a:latin typeface="Times New Roman" pitchFamily="1" charset="0"/>
              </a:rPr>
              <a:pPr/>
              <a:t>227</a:t>
            </a:fld>
            <a:endParaRPr lang="en-US">
              <a:solidFill>
                <a:prstClr val="black"/>
              </a:solidFill>
              <a:latin typeface="Times New Roman" pitchFamily="1" charset="0"/>
            </a:endParaRPr>
          </a:p>
        </p:txBody>
      </p:sp>
      <p:sp>
        <p:nvSpPr>
          <p:cNvPr id="143363" name="Rectangle 2"/>
          <p:cNvSpPr>
            <a:spLocks noGrp="1" noRot="1" noChangeAspect="1" noChangeArrowheads="1" noTextEdit="1"/>
          </p:cNvSpPr>
          <p:nvPr>
            <p:ph type="sldImg"/>
          </p:nvPr>
        </p:nvSpPr>
        <p:spPr>
          <a:xfrm>
            <a:off x="1143000" y="685800"/>
            <a:ext cx="4572000" cy="3429000"/>
          </a:xfrm>
          <a:ln/>
        </p:spPr>
      </p:sp>
      <p:sp>
        <p:nvSpPr>
          <p:cNvPr id="143364" name="Rectangle 3"/>
          <p:cNvSpPr>
            <a:spLocks noGrp="1" noChangeArrowheads="1"/>
          </p:cNvSpPr>
          <p:nvPr>
            <p:ph type="body" idx="1"/>
          </p:nvPr>
        </p:nvSpPr>
        <p:spPr>
          <a:noFill/>
          <a:ln/>
        </p:spPr>
        <p:txBody>
          <a:bodyPr/>
          <a:lstStyle/>
          <a:p>
            <a:endParaRPr lang="en-US" smtClean="0">
              <a:latin typeface="Times New Roman" pitchFamily="1"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xfrm>
            <a:off x="3884613" y="8685213"/>
            <a:ext cx="2971800" cy="457200"/>
          </a:xfrm>
          <a:prstGeom prst="rect">
            <a:avLst/>
          </a:prstGeom>
          <a:noFill/>
        </p:spPr>
        <p:txBody>
          <a:bodyPr/>
          <a:lstStyle/>
          <a:p>
            <a:fld id="{0BCDA275-5F2B-42AE-85A8-D71BA4DD7AD2}" type="slidenum">
              <a:rPr lang="en-US">
                <a:solidFill>
                  <a:prstClr val="black"/>
                </a:solidFill>
                <a:latin typeface="Times New Roman" pitchFamily="1" charset="0"/>
              </a:rPr>
              <a:pPr/>
              <a:t>228</a:t>
            </a:fld>
            <a:endParaRPr lang="en-US">
              <a:solidFill>
                <a:prstClr val="black"/>
              </a:solidFill>
              <a:latin typeface="Times New Roman" pitchFamily="1" charset="0"/>
            </a:endParaRPr>
          </a:p>
        </p:txBody>
      </p:sp>
      <p:sp>
        <p:nvSpPr>
          <p:cNvPr id="144387" name="Rectangle 2"/>
          <p:cNvSpPr>
            <a:spLocks noGrp="1" noRot="1" noChangeAspect="1" noChangeArrowheads="1" noTextEdit="1"/>
          </p:cNvSpPr>
          <p:nvPr>
            <p:ph type="sldImg"/>
          </p:nvPr>
        </p:nvSpPr>
        <p:spPr>
          <a:xfrm>
            <a:off x="1143000" y="685800"/>
            <a:ext cx="4572000" cy="3429000"/>
          </a:xfrm>
          <a:ln/>
        </p:spPr>
      </p:sp>
      <p:sp>
        <p:nvSpPr>
          <p:cNvPr id="144388" name="Rectangle 3"/>
          <p:cNvSpPr>
            <a:spLocks noGrp="1" noChangeArrowheads="1"/>
          </p:cNvSpPr>
          <p:nvPr>
            <p:ph type="body" idx="1"/>
          </p:nvPr>
        </p:nvSpPr>
        <p:spPr>
          <a:noFill/>
          <a:ln/>
        </p:spPr>
        <p:txBody>
          <a:bodyPr/>
          <a:lstStyle/>
          <a:p>
            <a:endParaRPr lang="en-US" smtClean="0">
              <a:latin typeface="Times New Roman" pitchFamily="1"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xfrm>
            <a:off x="3884613" y="8685213"/>
            <a:ext cx="2971800" cy="457200"/>
          </a:xfrm>
          <a:prstGeom prst="rect">
            <a:avLst/>
          </a:prstGeom>
          <a:noFill/>
        </p:spPr>
        <p:txBody>
          <a:bodyPr/>
          <a:lstStyle/>
          <a:p>
            <a:fld id="{35AA40F7-72E1-4BB4-9024-A5FB451E5745}" type="slidenum">
              <a:rPr lang="en-US">
                <a:solidFill>
                  <a:prstClr val="black"/>
                </a:solidFill>
                <a:latin typeface="Times New Roman" pitchFamily="1" charset="0"/>
              </a:rPr>
              <a:pPr/>
              <a:t>229</a:t>
            </a:fld>
            <a:endParaRPr lang="en-US">
              <a:solidFill>
                <a:prstClr val="black"/>
              </a:solidFill>
              <a:latin typeface="Times New Roman" pitchFamily="1" charset="0"/>
            </a:endParaRPr>
          </a:p>
        </p:txBody>
      </p:sp>
      <p:sp>
        <p:nvSpPr>
          <p:cNvPr id="145411" name="Rectangle 2"/>
          <p:cNvSpPr>
            <a:spLocks noGrp="1" noRot="1" noChangeAspect="1" noChangeArrowheads="1" noTextEdit="1"/>
          </p:cNvSpPr>
          <p:nvPr>
            <p:ph type="sldImg"/>
          </p:nvPr>
        </p:nvSpPr>
        <p:spPr>
          <a:xfrm>
            <a:off x="1143000" y="685800"/>
            <a:ext cx="4572000" cy="3429000"/>
          </a:xfrm>
          <a:ln/>
        </p:spPr>
      </p:sp>
      <p:sp>
        <p:nvSpPr>
          <p:cNvPr id="145412" name="Rectangle 3"/>
          <p:cNvSpPr>
            <a:spLocks noGrp="1" noChangeArrowheads="1"/>
          </p:cNvSpPr>
          <p:nvPr>
            <p:ph type="body" idx="1"/>
          </p:nvPr>
        </p:nvSpPr>
        <p:spPr>
          <a:noFill/>
          <a:ln/>
        </p:spPr>
        <p:txBody>
          <a:bodyPr/>
          <a:lstStyle/>
          <a:p>
            <a:endParaRPr lang="en-US" smtClean="0">
              <a:latin typeface="Times New Roman" pitchFamily="1"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xfrm>
            <a:off x="3884613" y="8685213"/>
            <a:ext cx="2971800" cy="457200"/>
          </a:xfrm>
          <a:prstGeom prst="rect">
            <a:avLst/>
          </a:prstGeom>
          <a:noFill/>
        </p:spPr>
        <p:txBody>
          <a:bodyPr/>
          <a:lstStyle/>
          <a:p>
            <a:fld id="{676681EC-B158-4972-B5B2-70AA147E9DEF}" type="slidenum">
              <a:rPr lang="en-US">
                <a:solidFill>
                  <a:prstClr val="black"/>
                </a:solidFill>
                <a:latin typeface="Times New Roman" pitchFamily="1" charset="0"/>
              </a:rPr>
              <a:pPr/>
              <a:t>230</a:t>
            </a:fld>
            <a:endParaRPr lang="en-US">
              <a:solidFill>
                <a:prstClr val="black"/>
              </a:solidFill>
              <a:latin typeface="Times New Roman" pitchFamily="1" charset="0"/>
            </a:endParaRPr>
          </a:p>
        </p:txBody>
      </p:sp>
      <p:sp>
        <p:nvSpPr>
          <p:cNvPr id="146435" name="Rectangle 2"/>
          <p:cNvSpPr>
            <a:spLocks noGrp="1" noRot="1" noChangeAspect="1" noChangeArrowheads="1" noTextEdit="1"/>
          </p:cNvSpPr>
          <p:nvPr>
            <p:ph type="sldImg"/>
          </p:nvPr>
        </p:nvSpPr>
        <p:spPr>
          <a:xfrm>
            <a:off x="1143000" y="685800"/>
            <a:ext cx="4572000" cy="3429000"/>
          </a:xfrm>
          <a:ln/>
        </p:spPr>
      </p:sp>
      <p:sp>
        <p:nvSpPr>
          <p:cNvPr id="146436" name="Rectangle 3"/>
          <p:cNvSpPr>
            <a:spLocks noGrp="1" noChangeArrowheads="1"/>
          </p:cNvSpPr>
          <p:nvPr>
            <p:ph type="body" idx="1"/>
          </p:nvPr>
        </p:nvSpPr>
        <p:spPr>
          <a:noFill/>
          <a:ln/>
        </p:spPr>
        <p:txBody>
          <a:bodyPr/>
          <a:lstStyle/>
          <a:p>
            <a:r>
              <a:rPr lang="en-US" smtClean="0">
                <a:latin typeface="Times New Roman" pitchFamily="1" charset="0"/>
              </a:rPr>
              <a:t>Here is another example…  The input image..</a:t>
            </a: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xfrm>
            <a:off x="3884613" y="8685213"/>
            <a:ext cx="2971800" cy="457200"/>
          </a:xfrm>
          <a:prstGeom prst="rect">
            <a:avLst/>
          </a:prstGeom>
          <a:noFill/>
        </p:spPr>
        <p:txBody>
          <a:bodyPr/>
          <a:lstStyle/>
          <a:p>
            <a:fld id="{1D131C26-D52F-4EA8-A11B-9F40DD4876AD}" type="slidenum">
              <a:rPr lang="en-US">
                <a:solidFill>
                  <a:prstClr val="black"/>
                </a:solidFill>
                <a:latin typeface="Times New Roman" pitchFamily="1" charset="0"/>
              </a:rPr>
              <a:pPr/>
              <a:t>231</a:t>
            </a:fld>
            <a:endParaRPr lang="en-US">
              <a:solidFill>
                <a:prstClr val="black"/>
              </a:solidFill>
              <a:latin typeface="Times New Roman" pitchFamily="1" charset="0"/>
            </a:endParaRPr>
          </a:p>
        </p:txBody>
      </p:sp>
      <p:sp>
        <p:nvSpPr>
          <p:cNvPr id="147459" name="Rectangle 2"/>
          <p:cNvSpPr>
            <a:spLocks noGrp="1" noRot="1" noChangeAspect="1" noChangeArrowheads="1" noTextEdit="1"/>
          </p:cNvSpPr>
          <p:nvPr>
            <p:ph type="sldImg"/>
          </p:nvPr>
        </p:nvSpPr>
        <p:spPr>
          <a:xfrm>
            <a:off x="1143000" y="685800"/>
            <a:ext cx="4572000" cy="3429000"/>
          </a:xfrm>
          <a:ln/>
        </p:spPr>
      </p:sp>
      <p:sp>
        <p:nvSpPr>
          <p:cNvPr id="147460" name="Rectangle 3"/>
          <p:cNvSpPr>
            <a:spLocks noGrp="1" noChangeArrowheads="1"/>
          </p:cNvSpPr>
          <p:nvPr>
            <p:ph type="body" idx="1"/>
          </p:nvPr>
        </p:nvSpPr>
        <p:spPr>
          <a:noFill/>
          <a:ln/>
        </p:spPr>
        <p:txBody>
          <a:bodyPr/>
          <a:lstStyle/>
          <a:p>
            <a:r>
              <a:rPr lang="en-US" smtClean="0">
                <a:latin typeface="Times New Roman" pitchFamily="1" charset="0"/>
              </a:rPr>
              <a:t>And the result of face de-identification</a:t>
            </a: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xfrm>
            <a:off x="3884613" y="8685213"/>
            <a:ext cx="2971800" cy="457200"/>
          </a:xfrm>
          <a:prstGeom prst="rect">
            <a:avLst/>
          </a:prstGeom>
          <a:noFill/>
        </p:spPr>
        <p:txBody>
          <a:bodyPr/>
          <a:lstStyle/>
          <a:p>
            <a:fld id="{4F76A1E7-EDE3-4809-8118-C004432D28AC}" type="slidenum">
              <a:rPr lang="en-US">
                <a:solidFill>
                  <a:prstClr val="black"/>
                </a:solidFill>
                <a:latin typeface="Times New Roman" pitchFamily="1" charset="0"/>
              </a:rPr>
              <a:pPr/>
              <a:t>232</a:t>
            </a:fld>
            <a:endParaRPr lang="en-US">
              <a:solidFill>
                <a:prstClr val="black"/>
              </a:solidFill>
              <a:latin typeface="Times New Roman" pitchFamily="1" charset="0"/>
            </a:endParaRPr>
          </a:p>
        </p:txBody>
      </p:sp>
      <p:sp>
        <p:nvSpPr>
          <p:cNvPr id="148483" name="Rectangle 2"/>
          <p:cNvSpPr>
            <a:spLocks noGrp="1" noRot="1" noChangeAspect="1" noChangeArrowheads="1" noTextEdit="1"/>
          </p:cNvSpPr>
          <p:nvPr>
            <p:ph type="sldImg"/>
          </p:nvPr>
        </p:nvSpPr>
        <p:spPr>
          <a:xfrm>
            <a:off x="1143000" y="685800"/>
            <a:ext cx="4572000" cy="3429000"/>
          </a:xfrm>
          <a:ln/>
        </p:spPr>
      </p:sp>
      <p:sp>
        <p:nvSpPr>
          <p:cNvPr id="148484" name="Rectangle 3"/>
          <p:cNvSpPr>
            <a:spLocks noGrp="1" noChangeArrowheads="1"/>
          </p:cNvSpPr>
          <p:nvPr>
            <p:ph type="body" idx="1"/>
          </p:nvPr>
        </p:nvSpPr>
        <p:spPr>
          <a:noFill/>
          <a:ln/>
        </p:spPr>
        <p:txBody>
          <a:bodyPr/>
          <a:lstStyle/>
          <a:p>
            <a:r>
              <a:rPr lang="en-US" smtClean="0">
                <a:latin typeface="Times New Roman" pitchFamily="1" charset="0"/>
              </a:rPr>
              <a:t>Since our system does not currently enforce consistency for gender, it is possible for a female face to be replaced with a male one.</a:t>
            </a:r>
          </a:p>
          <a:p>
            <a:endParaRPr lang="en-US" smtClean="0">
              <a:latin typeface="Times New Roman" pitchFamily="1"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xfrm>
            <a:off x="3884613" y="8685213"/>
            <a:ext cx="2971800" cy="457200"/>
          </a:xfrm>
          <a:prstGeom prst="rect">
            <a:avLst/>
          </a:prstGeom>
          <a:noFill/>
        </p:spPr>
        <p:txBody>
          <a:bodyPr/>
          <a:lstStyle/>
          <a:p>
            <a:fld id="{0181285D-BC5A-40E7-9B33-747A8415810F}" type="slidenum">
              <a:rPr lang="en-US">
                <a:solidFill>
                  <a:prstClr val="black"/>
                </a:solidFill>
                <a:latin typeface="Times New Roman" pitchFamily="1" charset="0"/>
              </a:rPr>
              <a:pPr/>
              <a:t>233</a:t>
            </a:fld>
            <a:endParaRPr lang="en-US">
              <a:solidFill>
                <a:prstClr val="black"/>
              </a:solidFill>
              <a:latin typeface="Times New Roman" pitchFamily="1" charset="0"/>
            </a:endParaRPr>
          </a:p>
        </p:txBody>
      </p:sp>
      <p:sp>
        <p:nvSpPr>
          <p:cNvPr id="149507" name="Rectangle 2"/>
          <p:cNvSpPr>
            <a:spLocks noGrp="1" noRot="1" noChangeAspect="1" noChangeArrowheads="1" noTextEdit="1"/>
          </p:cNvSpPr>
          <p:nvPr>
            <p:ph type="sldImg"/>
          </p:nvPr>
        </p:nvSpPr>
        <p:spPr>
          <a:xfrm>
            <a:off x="1143000" y="685800"/>
            <a:ext cx="4572000" cy="3429000"/>
          </a:xfrm>
          <a:ln/>
        </p:spPr>
      </p:sp>
      <p:sp>
        <p:nvSpPr>
          <p:cNvPr id="149508" name="Rectangle 3"/>
          <p:cNvSpPr>
            <a:spLocks noGrp="1" noChangeArrowheads="1"/>
          </p:cNvSpPr>
          <p:nvPr>
            <p:ph type="body" idx="1"/>
          </p:nvPr>
        </p:nvSpPr>
        <p:spPr>
          <a:noFill/>
          <a:ln/>
        </p:spPr>
        <p:txBody>
          <a:bodyPr/>
          <a:lstStyle/>
          <a:p>
            <a:r>
              <a:rPr lang="en-US" smtClean="0">
                <a:latin typeface="Times New Roman" pitchFamily="1" charset="0"/>
              </a:rPr>
              <a:t>Occlusion presents a significant problem to the current implementation of our system.</a:t>
            </a:r>
          </a:p>
          <a:p>
            <a:r>
              <a:rPr lang="en-US" smtClean="0">
                <a:latin typeface="Times New Roman" pitchFamily="1" charset="0"/>
              </a:rPr>
              <a:t>In this example, the input image is occluded by a hand  which causes strong artifact in the result.</a:t>
            </a: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7" name="Shape 2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endParaRPr/>
          </a:p>
        </p:txBody>
      </p:sp>
      <p:sp>
        <p:nvSpPr>
          <p:cNvPr id="72" name="Shape 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endParaRPr/>
          </a:p>
        </p:txBody>
      </p:sp>
      <p:sp>
        <p:nvSpPr>
          <p:cNvPr id="88" name="Shape 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sz="1466">
                <a:solidFill>
                  <a:srgbClr val="000000"/>
                </a:solidFill>
                <a:latin typeface="Arial"/>
                <a:ea typeface="Arial"/>
                <a:cs typeface="Arial"/>
                <a:sym typeface="Arial"/>
              </a:rPr>
              <a:t>[depending...] get a maze that does have a solution.</a:t>
            </a: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endParaRPr/>
          </a:p>
        </p:txBody>
      </p:sp>
      <p:sp>
        <p:nvSpPr>
          <p:cNvPr id="104" name="Shape 1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 name="Shape 1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Shape 1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1" name="Shape 14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Shape 1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1" name="Shape 14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Shape 1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1" name="Shape 14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endParaRPr/>
          </a:p>
        </p:txBody>
      </p:sp>
      <p:sp>
        <p:nvSpPr>
          <p:cNvPr id="61" name="Shape 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endParaRPr/>
          </a:p>
        </p:txBody>
      </p:sp>
      <p:sp>
        <p:nvSpPr>
          <p:cNvPr id="61" name="Shape 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endParaRPr/>
          </a:p>
        </p:txBody>
      </p:sp>
      <p:sp>
        <p:nvSpPr>
          <p:cNvPr id="61" name="Shape 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 name="Shape 1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solidFill>
                  <a:srgbClr val="000000"/>
                </a:solidFill>
                <a:latin typeface="Arial"/>
                <a:ea typeface="Arial"/>
                <a:cs typeface="Arial"/>
                <a:sym typeface="Arial"/>
              </a:rPr>
              <a:t>This puzzle was great -- but it took a non-trivial amount of time to solve it.</a:t>
            </a:r>
          </a:p>
          <a:p>
            <a:pPr lvl="0" rtl="0">
              <a:spcBef>
                <a:spcPts val="0"/>
              </a:spcBef>
              <a:buNone/>
            </a:pPr>
            <a:endParaRPr sz="1466"/>
          </a:p>
          <a:p>
            <a:pPr lvl="0" rtl="0">
              <a:spcBef>
                <a:spcPts val="0"/>
              </a:spcBef>
              <a:buNone/>
            </a:pPr>
            <a:r>
              <a:rPr lang="en" sz="1466"/>
              <a:t>-&gt; but the time spent was good since it challenged them to find new ways</a:t>
            </a:r>
          </a:p>
          <a:p>
            <a:pPr lvl="0" rtl="0">
              <a:spcBef>
                <a:spcPts val="0"/>
              </a:spcBef>
              <a:buNone/>
            </a:pPr>
            <a:r>
              <a:rPr lang="en" sz="1466"/>
              <a:t>to think about it</a:t>
            </a:r>
          </a:p>
          <a:p>
            <a:pPr lvl="0" rtl="0">
              <a:spcBef>
                <a:spcPts val="0"/>
              </a:spcBef>
              <a:buNone/>
            </a:pPr>
            <a:r>
              <a:rPr lang="en" sz="1466"/>
              <a:t>they had to discuss different techniques to solve it like going backwards,</a:t>
            </a:r>
          </a:p>
          <a:p>
            <a:pPr rtl="0">
              <a:spcBef>
                <a:spcPts val="0"/>
              </a:spcBef>
              <a:buNone/>
            </a:pPr>
            <a:r>
              <a:rPr lang="en" sz="1466"/>
              <a:t>eliminating places that could never be used, etc.</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 name="Shape 1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9D3B545D-66AC-F544-8E68-93854189172D}" type="slidenum">
              <a:rPr lang="en-US" smtClean="0">
                <a:solidFill>
                  <a:prstClr val="black"/>
                </a:solidFill>
                <a:latin typeface="Calibri"/>
              </a:rPr>
              <a:pPr/>
              <a:t>50</a:t>
            </a:fld>
            <a:endParaRPr lang="en-US">
              <a:solidFill>
                <a:prstClr val="black"/>
              </a:solidFill>
              <a:latin typeface="Calibri"/>
            </a:endParaRPr>
          </a:p>
        </p:txBody>
      </p:sp>
    </p:spTree>
    <p:extLst>
      <p:ext uri="{BB962C8B-B14F-4D97-AF65-F5344CB8AC3E}">
        <p14:creationId xmlns:p14="http://schemas.microsoft.com/office/powerpoint/2010/main" val="2424391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Shape 1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1" name="Shape 14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Shape 1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1" name="Shape 14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Shape 1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1" name="Shape 14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Shape 1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1" name="Shape 14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Shape 1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1" name="Shape 14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Shape 1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1" name="Shape 14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endParaRPr/>
          </a:p>
        </p:txBody>
      </p:sp>
      <p:sp>
        <p:nvSpPr>
          <p:cNvPr id="61" name="Shape 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Shape 1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1" name="Shape 14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Shape 1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1" name="Shape 14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Shape 1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1" name="Shape 14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Shape 1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1" name="Shape 14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Shape 1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1" name="Shape 14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4"/>
        <p:cNvGrpSpPr/>
        <p:nvPr/>
      </p:nvGrpSpPr>
      <p:grpSpPr>
        <a:xfrm>
          <a:off x="0" y="0"/>
          <a:ext cx="0" cy="0"/>
          <a:chOff x="0" y="0"/>
          <a:chExt cx="0" cy="0"/>
        </a:xfrm>
      </p:grpSpPr>
      <p:sp>
        <p:nvSpPr>
          <p:cNvPr id="1585" name="Shape 15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6" name="Shape 15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Shape 1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1" name="Shape 14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Shape 1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1" name="Shape 14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3"/>
        <p:cNvGrpSpPr/>
        <p:nvPr/>
      </p:nvGrpSpPr>
      <p:grpSpPr>
        <a:xfrm>
          <a:off x="0" y="0"/>
          <a:ext cx="0" cy="0"/>
          <a:chOff x="0" y="0"/>
          <a:chExt cx="0" cy="0"/>
        </a:xfrm>
      </p:grpSpPr>
      <p:sp>
        <p:nvSpPr>
          <p:cNvPr id="1534" name="Shape 15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5" name="Shape 15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3"/>
        <p:cNvGrpSpPr/>
        <p:nvPr/>
      </p:nvGrpSpPr>
      <p:grpSpPr>
        <a:xfrm>
          <a:off x="0" y="0"/>
          <a:ext cx="0" cy="0"/>
          <a:chOff x="0" y="0"/>
          <a:chExt cx="0" cy="0"/>
        </a:xfrm>
      </p:grpSpPr>
      <p:sp>
        <p:nvSpPr>
          <p:cNvPr id="1544" name="Shape 15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45" name="Shape 15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endParaRPr/>
          </a:p>
        </p:txBody>
      </p:sp>
      <p:sp>
        <p:nvSpPr>
          <p:cNvPr id="61" name="Shape 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Shape 15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5" name="Shape 15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Shape 15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6" name="Shape 15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7"/>
        <p:cNvGrpSpPr/>
        <p:nvPr/>
      </p:nvGrpSpPr>
      <p:grpSpPr>
        <a:xfrm>
          <a:off x="0" y="0"/>
          <a:ext cx="0" cy="0"/>
          <a:chOff x="0" y="0"/>
          <a:chExt cx="0" cy="0"/>
        </a:xfrm>
      </p:grpSpPr>
      <p:sp>
        <p:nvSpPr>
          <p:cNvPr id="1578" name="Shape 15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9" name="Shape 15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2"/>
        <p:cNvGrpSpPr/>
        <p:nvPr/>
      </p:nvGrpSpPr>
      <p:grpSpPr>
        <a:xfrm>
          <a:off x="0" y="0"/>
          <a:ext cx="0" cy="0"/>
          <a:chOff x="0" y="0"/>
          <a:chExt cx="0" cy="0"/>
        </a:xfrm>
      </p:grpSpPr>
      <p:sp>
        <p:nvSpPr>
          <p:cNvPr id="1593" name="Shape 15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4" name="Shape 15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Shape 1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1" name="Shape 14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2" name="Shape 2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sz="1466">
                <a:solidFill>
                  <a:srgbClr val="000000"/>
                </a:solidFill>
                <a:latin typeface="Arial"/>
                <a:ea typeface="Arial"/>
                <a:cs typeface="Arial"/>
                <a:sym typeface="Arial"/>
              </a:rPr>
              <a:t>Maybe make them play this instead of just explaining it. Make sure there is enough time allocated to this part.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2" name="Shape 2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sz="1466">
                <a:solidFill>
                  <a:srgbClr val="000000"/>
                </a:solidFill>
                <a:latin typeface="Arial"/>
                <a:ea typeface="Arial"/>
                <a:cs typeface="Arial"/>
                <a:sym typeface="Arial"/>
              </a:rPr>
              <a:t>Maybe make them play this instead of just explaining it. Make sure there is enough time allocated to this part.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3" name="Shape 2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Shape 4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2" name="Shape 4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t>original</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Shape 4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5" name="Shape 4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sz="1466"/>
              <a:t>Next!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31"/>
          <p:cNvSpPr>
            <a:spLocks noGrp="1" noChangeArrowheads="1"/>
          </p:cNvSpPr>
          <p:nvPr>
            <p:ph type="sldNum" sz="quarter" idx="5"/>
          </p:nvPr>
        </p:nvSpPr>
        <p:spPr>
          <a:xfrm>
            <a:off x="3884613" y="8685213"/>
            <a:ext cx="2971800" cy="45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F8DD4E6D-05C3-4206-956C-BED65482F708}" type="slidenum">
              <a:rPr lang="en-US" sz="1200" smtClean="0">
                <a:solidFill>
                  <a:prstClr val="black"/>
                </a:solidFill>
              </a:rPr>
              <a:pPr>
                <a:defRPr/>
              </a:pPr>
              <a:t>5</a:t>
            </a:fld>
            <a:endParaRPr lang="en-US" sz="1200" smtClean="0">
              <a:solidFill>
                <a:prstClr val="black"/>
              </a:solidFill>
            </a:endParaRPr>
          </a:p>
        </p:txBody>
      </p:sp>
      <p:sp>
        <p:nvSpPr>
          <p:cNvPr id="102403"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024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ea typeface="ＭＳ Ｐゴシック"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Shape 5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6" name="Shape 5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Shape 5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6" name="Shape 5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Shape 15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9" name="Shape 15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7"/>
        <p:cNvGrpSpPr/>
        <p:nvPr/>
      </p:nvGrpSpPr>
      <p:grpSpPr>
        <a:xfrm>
          <a:off x="0" y="0"/>
          <a:ext cx="0" cy="0"/>
          <a:chOff x="0" y="0"/>
          <a:chExt cx="0" cy="0"/>
        </a:xfrm>
      </p:grpSpPr>
      <p:sp>
        <p:nvSpPr>
          <p:cNvPr id="1628" name="Shape 16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9" name="Shape 16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7"/>
        <p:cNvGrpSpPr/>
        <p:nvPr/>
      </p:nvGrpSpPr>
      <p:grpSpPr>
        <a:xfrm>
          <a:off x="0" y="0"/>
          <a:ext cx="0" cy="0"/>
          <a:chOff x="0" y="0"/>
          <a:chExt cx="0" cy="0"/>
        </a:xfrm>
      </p:grpSpPr>
      <p:sp>
        <p:nvSpPr>
          <p:cNvPr id="1628" name="Shape 16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9" name="Shape 16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5"/>
        <p:cNvGrpSpPr/>
        <p:nvPr/>
      </p:nvGrpSpPr>
      <p:grpSpPr>
        <a:xfrm>
          <a:off x="0" y="0"/>
          <a:ext cx="0" cy="0"/>
          <a:chOff x="0" y="0"/>
          <a:chExt cx="0" cy="0"/>
        </a:xfrm>
      </p:grpSpPr>
      <p:sp>
        <p:nvSpPr>
          <p:cNvPr id="1636" name="Shape 16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37" name="Shape 163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
        <p:cNvGrpSpPr/>
        <p:nvPr/>
      </p:nvGrpSpPr>
      <p:grpSpPr>
        <a:xfrm>
          <a:off x="0" y="0"/>
          <a:ext cx="0" cy="0"/>
          <a:chOff x="0" y="0"/>
          <a:chExt cx="0" cy="0"/>
        </a:xfrm>
      </p:grpSpPr>
      <p:sp>
        <p:nvSpPr>
          <p:cNvPr id="1645" name="Shape 16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46" name="Shape 16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
        <p:cNvGrpSpPr/>
        <p:nvPr/>
      </p:nvGrpSpPr>
      <p:grpSpPr>
        <a:xfrm>
          <a:off x="0" y="0"/>
          <a:ext cx="0" cy="0"/>
          <a:chOff x="0" y="0"/>
          <a:chExt cx="0" cy="0"/>
        </a:xfrm>
      </p:grpSpPr>
      <p:sp>
        <p:nvSpPr>
          <p:cNvPr id="1645" name="Shape 16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46" name="Shape 16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Shape 16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4" name="Shape 16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Shape 16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4" name="Shape 16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31"/>
          <p:cNvSpPr>
            <a:spLocks noGrp="1" noChangeArrowheads="1"/>
          </p:cNvSpPr>
          <p:nvPr>
            <p:ph type="sldNum" sz="quarter" idx="5"/>
          </p:nvPr>
        </p:nvSpPr>
        <p:spPr>
          <a:xfrm>
            <a:off x="3884613" y="8685213"/>
            <a:ext cx="2971800" cy="45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F8DD4E6D-05C3-4206-956C-BED65482F708}" type="slidenum">
              <a:rPr lang="en-US" sz="1200" smtClean="0">
                <a:solidFill>
                  <a:prstClr val="black"/>
                </a:solidFill>
              </a:rPr>
              <a:pPr>
                <a:defRPr/>
              </a:pPr>
              <a:t>6</a:t>
            </a:fld>
            <a:endParaRPr lang="en-US" sz="1200" smtClean="0">
              <a:solidFill>
                <a:prstClr val="black"/>
              </a:solidFill>
            </a:endParaRPr>
          </a:p>
        </p:txBody>
      </p:sp>
      <p:sp>
        <p:nvSpPr>
          <p:cNvPr id="102403"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024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ea typeface="ＭＳ Ｐゴシック"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0"/>
        <p:cNvGrpSpPr/>
        <p:nvPr/>
      </p:nvGrpSpPr>
      <p:grpSpPr>
        <a:xfrm>
          <a:off x="0" y="0"/>
          <a:ext cx="0" cy="0"/>
          <a:chOff x="0" y="0"/>
          <a:chExt cx="0" cy="0"/>
        </a:xfrm>
      </p:grpSpPr>
      <p:sp>
        <p:nvSpPr>
          <p:cNvPr id="1661" name="Shape 16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2" name="Shape 16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5"/>
        <p:cNvGrpSpPr/>
        <p:nvPr/>
      </p:nvGrpSpPr>
      <p:grpSpPr>
        <a:xfrm>
          <a:off x="0" y="0"/>
          <a:ext cx="0" cy="0"/>
          <a:chOff x="0" y="0"/>
          <a:chExt cx="0" cy="0"/>
        </a:xfrm>
      </p:grpSpPr>
      <p:sp>
        <p:nvSpPr>
          <p:cNvPr id="1666" name="Shape 16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7" name="Shape 16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5"/>
        <p:cNvGrpSpPr/>
        <p:nvPr/>
      </p:nvGrpSpPr>
      <p:grpSpPr>
        <a:xfrm>
          <a:off x="0" y="0"/>
          <a:ext cx="0" cy="0"/>
          <a:chOff x="0" y="0"/>
          <a:chExt cx="0" cy="0"/>
        </a:xfrm>
      </p:grpSpPr>
      <p:sp>
        <p:nvSpPr>
          <p:cNvPr id="1516" name="Shape 15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7" name="Shape 15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parallel sorting was quite popular with beryl and carling's group -&gt; everyone was saying that their students would love it</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5"/>
        <p:cNvGrpSpPr/>
        <p:nvPr/>
      </p:nvGrpSpPr>
      <p:grpSpPr>
        <a:xfrm>
          <a:off x="0" y="0"/>
          <a:ext cx="0" cy="0"/>
          <a:chOff x="0" y="0"/>
          <a:chExt cx="0" cy="0"/>
        </a:xfrm>
      </p:grpSpPr>
      <p:sp>
        <p:nvSpPr>
          <p:cNvPr id="1666" name="Shape 16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7" name="Shape 16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endParaRPr/>
          </a:p>
        </p:txBody>
      </p:sp>
      <p:sp>
        <p:nvSpPr>
          <p:cNvPr id="61" name="Shape 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endParaRPr/>
          </a:p>
        </p:txBody>
      </p:sp>
      <p:sp>
        <p:nvSpPr>
          <p:cNvPr id="61" name="Shape 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p:cNvGrpSpPr/>
        <p:nvPr/>
      </p:nvGrpSpPr>
      <p:grpSpPr>
        <a:xfrm>
          <a:off x="0" y="0"/>
          <a:ext cx="0" cy="0"/>
          <a:chOff x="0" y="0"/>
          <a:chExt cx="0" cy="0"/>
        </a:xfrm>
      </p:grpSpPr>
      <p:sp>
        <p:nvSpPr>
          <p:cNvPr id="1487" name="Shape 14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8" name="Shape 14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3"/>
        <p:cNvGrpSpPr/>
        <p:nvPr/>
      </p:nvGrpSpPr>
      <p:grpSpPr>
        <a:xfrm>
          <a:off x="0" y="0"/>
          <a:ext cx="0" cy="0"/>
          <a:chOff x="0" y="0"/>
          <a:chExt cx="0" cy="0"/>
        </a:xfrm>
      </p:grpSpPr>
      <p:sp>
        <p:nvSpPr>
          <p:cNvPr id="1494" name="Shape 14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5" name="Shape 14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worked better in smaller groups because everyone thinks they know where they need to go even though they don't</a:t>
            </a:r>
          </a:p>
          <a:p>
            <a:pPr lvl="0" rtl="0">
              <a:spcBef>
                <a:spcPts val="0"/>
              </a:spcBef>
              <a:buNone/>
            </a:pPr>
            <a:r>
              <a:rPr lang="en"/>
              <a:t>needs explicit instruction from person in charge -&gt; could we put one of the teachers in charge so that somebody is learning as we try it out</a:t>
            </a:r>
          </a:p>
          <a:p>
            <a:pPr lvl="0" rtl="0">
              <a:spcBef>
                <a:spcPts val="0"/>
              </a:spcBef>
              <a:buNone/>
            </a:pPr>
            <a:endParaRPr/>
          </a:p>
          <a:p>
            <a:pPr lvl="0" rtl="0">
              <a:spcBef>
                <a:spcPts val="0"/>
              </a:spcBef>
              <a:buNone/>
            </a:pPr>
            <a:r>
              <a:rPr lang="en"/>
              <a:t>parallel sorting networks are super popular, tied into mike's talk about parallelism that occurred in computer disassembly previously</a:t>
            </a:r>
          </a:p>
          <a:p>
            <a:pPr lvl="0" rtl="0">
              <a:spcBef>
                <a:spcPts val="0"/>
              </a:spcBef>
              <a:buNone/>
            </a:pPr>
            <a:endParaRPr/>
          </a:p>
          <a:p>
            <a:pPr lvl="0" rtl="0">
              <a:spcBef>
                <a:spcPts val="0"/>
              </a:spcBef>
              <a:buNone/>
            </a:pPr>
            <a:r>
              <a:rPr lang="en"/>
              <a:t>need to show teachers how to make the sorting network for any number of numbers to sort</a:t>
            </a:r>
          </a:p>
          <a:p>
            <a:pPr lvl="0" rtl="0">
              <a:spcBef>
                <a:spcPts val="0"/>
              </a:spcBef>
              <a:buNone/>
            </a:pPr>
            <a:r>
              <a:rPr lang="en"/>
              <a:t>doing with 4 numbers or so vs. doing with 8 could reinforce how fast it can be doing comparisons in parallel</a:t>
            </a:r>
          </a:p>
          <a:p>
            <a:pPr lvl="0" rtl="0">
              <a:spcBef>
                <a:spcPts val="0"/>
              </a:spcBef>
              <a:buNone/>
            </a:pPr>
            <a:r>
              <a:rPr lang="en"/>
              <a:t>-&gt; sorting networks are supposed to be /fast/ but have a lot of comparisons</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4" name="Shape 2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0"/>
        <p:cNvGrpSpPr/>
        <p:nvPr/>
      </p:nvGrpSpPr>
      <p:grpSpPr>
        <a:xfrm>
          <a:off x="0" y="0"/>
          <a:ext cx="0" cy="0"/>
          <a:chOff x="0" y="0"/>
          <a:chExt cx="0" cy="0"/>
        </a:xfrm>
      </p:grpSpPr>
      <p:sp>
        <p:nvSpPr>
          <p:cNvPr id="1501" name="Shape 15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2" name="Shape 15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31"/>
          <p:cNvSpPr>
            <a:spLocks noGrp="1" noChangeArrowheads="1"/>
          </p:cNvSpPr>
          <p:nvPr>
            <p:ph type="sldNum" sz="quarter" idx="5"/>
          </p:nvPr>
        </p:nvSpPr>
        <p:spPr>
          <a:xfrm>
            <a:off x="3884613" y="8685213"/>
            <a:ext cx="2971800" cy="45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F8DD4E6D-05C3-4206-956C-BED65482F708}" type="slidenum">
              <a:rPr lang="en-US" sz="1200" smtClean="0">
                <a:solidFill>
                  <a:prstClr val="black"/>
                </a:solidFill>
              </a:rPr>
              <a:pPr>
                <a:defRPr/>
              </a:pPr>
              <a:t>7</a:t>
            </a:fld>
            <a:endParaRPr lang="en-US" sz="1200" smtClean="0">
              <a:solidFill>
                <a:prstClr val="black"/>
              </a:solidFill>
            </a:endParaRPr>
          </a:p>
        </p:txBody>
      </p:sp>
      <p:sp>
        <p:nvSpPr>
          <p:cNvPr id="102403"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024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ea typeface="ＭＳ Ｐゴシック"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7"/>
        <p:cNvGrpSpPr/>
        <p:nvPr/>
      </p:nvGrpSpPr>
      <p:grpSpPr>
        <a:xfrm>
          <a:off x="0" y="0"/>
          <a:ext cx="0" cy="0"/>
          <a:chOff x="0" y="0"/>
          <a:chExt cx="0" cy="0"/>
        </a:xfrm>
      </p:grpSpPr>
      <p:sp>
        <p:nvSpPr>
          <p:cNvPr id="1508" name="Shape 15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9" name="Shape 15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Shape 15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4" name="Shape 15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worked better in smaller groups because everyone thinks they know where they need to go even though they don't</a:t>
            </a:r>
          </a:p>
          <a:p>
            <a:pPr lvl="0" rtl="0">
              <a:spcBef>
                <a:spcPts val="0"/>
              </a:spcBef>
              <a:buNone/>
            </a:pPr>
            <a:r>
              <a:rPr lang="en"/>
              <a:t>needs explicit instruction from person in charge -&gt; could we put one of the teachers in charge so that somebody is learning as we try it out</a:t>
            </a:r>
          </a:p>
          <a:p>
            <a:pPr lvl="0" rtl="0">
              <a:spcBef>
                <a:spcPts val="0"/>
              </a:spcBef>
              <a:buNone/>
            </a:pPr>
            <a:endParaRPr/>
          </a:p>
          <a:p>
            <a:pPr lvl="0" rtl="0">
              <a:spcBef>
                <a:spcPts val="0"/>
              </a:spcBef>
              <a:buNone/>
            </a:pPr>
            <a:r>
              <a:rPr lang="en"/>
              <a:t>parallel sorting networks are super popular, tied into mike's talk about parallelism that occurred in computer disassembly previously</a:t>
            </a:r>
          </a:p>
          <a:p>
            <a:pPr lvl="0" rtl="0">
              <a:spcBef>
                <a:spcPts val="0"/>
              </a:spcBef>
              <a:buNone/>
            </a:pPr>
            <a:endParaRPr/>
          </a:p>
          <a:p>
            <a:pPr lvl="0" rtl="0">
              <a:spcBef>
                <a:spcPts val="0"/>
              </a:spcBef>
              <a:buNone/>
            </a:pPr>
            <a:r>
              <a:rPr lang="en"/>
              <a:t>need to show teachers how to make the sorting network for any number of numbers to sort</a:t>
            </a:r>
          </a:p>
          <a:p>
            <a:pPr lvl="0" rtl="0">
              <a:spcBef>
                <a:spcPts val="0"/>
              </a:spcBef>
              <a:buNone/>
            </a:pPr>
            <a:r>
              <a:rPr lang="en"/>
              <a:t>doing with 4 numbers or so vs. doing with 8 could reinforce how fast it can be doing comparisons in parallel</a:t>
            </a:r>
          </a:p>
          <a:p>
            <a:pPr lvl="0" rtl="0">
              <a:spcBef>
                <a:spcPts val="0"/>
              </a:spcBef>
              <a:buNone/>
            </a:pPr>
            <a:r>
              <a:rPr lang="en"/>
              <a:t>-&gt; sorting networks are supposed to be /fast/ but have a lot of comparisons</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7"/>
        <p:cNvGrpSpPr/>
        <p:nvPr/>
      </p:nvGrpSpPr>
      <p:grpSpPr>
        <a:xfrm>
          <a:off x="0" y="0"/>
          <a:ext cx="0" cy="0"/>
          <a:chOff x="0" y="0"/>
          <a:chExt cx="0" cy="0"/>
        </a:xfrm>
      </p:grpSpPr>
      <p:sp>
        <p:nvSpPr>
          <p:cNvPr id="1608" name="Shape 16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9" name="Shape 16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Shape 6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3" name="Shape 6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Shape 6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9" name="Shape 6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Shape 6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7" name="Shape 6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Shape 6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5" name="Shape 62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Shape 6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5" name="Shape 6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Shape 7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4" name="Shape 7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solidFill>
                  <a:srgbClr val="000000"/>
                </a:solidFill>
                <a:latin typeface="Arial"/>
                <a:ea typeface="Arial"/>
                <a:cs typeface="Arial"/>
                <a:sym typeface="Arial"/>
              </a:rPr>
              <a:t>This was cool.</a:t>
            </a:r>
          </a:p>
          <a:p>
            <a:pPr lvl="0" rtl="0">
              <a:spcBef>
                <a:spcPts val="0"/>
              </a:spcBef>
              <a:buNone/>
            </a:pPr>
            <a:endParaRPr sz="1466">
              <a:solidFill>
                <a:srgbClr val="000000"/>
              </a:solidFill>
              <a:latin typeface="Arial"/>
              <a:ea typeface="Arial"/>
              <a:cs typeface="Arial"/>
              <a:sym typeface="Arial"/>
            </a:endParaRPr>
          </a:p>
          <a:p>
            <a:pPr lvl="0" rtl="0">
              <a:spcBef>
                <a:spcPts val="0"/>
              </a:spcBef>
              <a:buNone/>
            </a:pPr>
            <a:r>
              <a:rPr lang="en" sz="1466">
                <a:solidFill>
                  <a:srgbClr val="000000"/>
                </a:solidFill>
                <a:latin typeface="Arial"/>
                <a:ea typeface="Arial"/>
                <a:cs typeface="Arial"/>
                <a:sym typeface="Arial"/>
              </a:rPr>
              <a:t>Maybe actually print out a list of words in random order to stand in for "wubster's dictionary".</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Shape 7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2" name="Shape 7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31"/>
          <p:cNvSpPr>
            <a:spLocks noGrp="1" noChangeArrowheads="1"/>
          </p:cNvSpPr>
          <p:nvPr>
            <p:ph type="sldNum" sz="quarter" idx="5"/>
          </p:nvPr>
        </p:nvSpPr>
        <p:spPr>
          <a:xfrm>
            <a:off x="3884613" y="8685213"/>
            <a:ext cx="2971800" cy="45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F8DD4E6D-05C3-4206-956C-BED65482F708}" type="slidenum">
              <a:rPr lang="en-US" sz="1200" smtClean="0">
                <a:solidFill>
                  <a:prstClr val="black"/>
                </a:solidFill>
              </a:rPr>
              <a:pPr>
                <a:defRPr/>
              </a:pPr>
              <a:t>8</a:t>
            </a:fld>
            <a:endParaRPr lang="en-US" sz="1200" smtClean="0">
              <a:solidFill>
                <a:prstClr val="black"/>
              </a:solidFill>
            </a:endParaRPr>
          </a:p>
        </p:txBody>
      </p:sp>
      <p:sp>
        <p:nvSpPr>
          <p:cNvPr id="102403"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024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ea typeface="ＭＳ Ｐゴシック" pitchFamily="34"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Shape 8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5" name="Shape 8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Shape 9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8" name="Shape 9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Shape 10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5" name="Shape 10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Shape 12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5" name="Shape 122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Shape 14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5" name="Shape 14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sz="1466">
                <a:solidFill>
                  <a:srgbClr val="000000"/>
                </a:solidFill>
                <a:latin typeface="Arial"/>
                <a:ea typeface="Arial"/>
                <a:cs typeface="Arial"/>
                <a:sym typeface="Arial"/>
              </a:rPr>
              <a:t>This was good.</a:t>
            </a:r>
          </a:p>
          <a:p>
            <a:pPr rtl="0">
              <a:spcBef>
                <a:spcPts val="0"/>
              </a:spcBef>
              <a:buNone/>
            </a:pPr>
            <a:endParaRPr sz="1466">
              <a:solidFill>
                <a:srgbClr val="000000"/>
              </a:solidFill>
              <a:latin typeface="Arial"/>
              <a:ea typeface="Arial"/>
              <a:cs typeface="Arial"/>
              <a:sym typeface="Arial"/>
            </a:endParaRPr>
          </a:p>
          <a:p>
            <a:pPr rtl="0">
              <a:spcBef>
                <a:spcPts val="0"/>
              </a:spcBef>
              <a:buNone/>
            </a:pPr>
            <a:r>
              <a:rPr lang="en" sz="1466">
                <a:solidFill>
                  <a:srgbClr val="000000"/>
                </a:solidFill>
                <a:latin typeface="Arial"/>
                <a:ea typeface="Arial"/>
                <a:cs typeface="Arial"/>
                <a:sym typeface="Arial"/>
              </a:rPr>
              <a:t>Consider mentioning 20 Questions implementation.</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Shape 14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1" name="Shape 14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600"/>
              </a:spcBef>
              <a:buClr>
                <a:srgbClr val="000000"/>
              </a:buClr>
              <a:buSzPct val="36666"/>
              <a:buFont typeface="Arial"/>
              <a:buNone/>
            </a:pPr>
            <a:r>
              <a:rPr lang="en" sz="3000">
                <a:solidFill>
                  <a:schemeClr val="dk1"/>
                </a:solidFill>
              </a:rPr>
              <a:t>relate to Google: unordered search, need to sort</a:t>
            </a:r>
          </a:p>
          <a:p>
            <a:pPr lvl="0" rtl="0">
              <a:spcBef>
                <a:spcPts val="600"/>
              </a:spcBef>
              <a:buClr>
                <a:srgbClr val="000000"/>
              </a:buClr>
              <a:buSzPct val="36666"/>
              <a:buFont typeface="Arial"/>
              <a:buNone/>
            </a:pPr>
            <a:r>
              <a:rPr lang="en" sz="3000">
                <a:solidFill>
                  <a:schemeClr val="dk1"/>
                </a:solidFill>
              </a:rPr>
              <a:t/>
            </a:r>
            <a:br>
              <a:rPr lang="en" sz="3000">
                <a:solidFill>
                  <a:schemeClr val="dk1"/>
                </a:solidFill>
              </a:rPr>
            </a:br>
            <a:r>
              <a:rPr lang="en" sz="3000">
                <a:solidFill>
                  <a:schemeClr val="dk1"/>
                </a:solidFill>
              </a:rPr>
              <a:t>divide and conquer activity as example of binary search method (10 min)</a:t>
            </a:r>
          </a:p>
          <a:p>
            <a:pPr lvl="0" rtl="0">
              <a:spcBef>
                <a:spcPts val="600"/>
              </a:spcBef>
              <a:buClr>
                <a:srgbClr val="000000"/>
              </a:buClr>
              <a:buFont typeface="Arial"/>
              <a:buNone/>
            </a:pPr>
            <a:endParaRPr sz="3000">
              <a:solidFill>
                <a:schemeClr val="dk1"/>
              </a:solidFill>
            </a:endParaRPr>
          </a:p>
          <a:p>
            <a:pPr lvl="0" rtl="0">
              <a:spcBef>
                <a:spcPts val="600"/>
              </a:spcBef>
              <a:buClr>
                <a:srgbClr val="000000"/>
              </a:buClr>
              <a:buSzPct val="36666"/>
              <a:buFont typeface="Arial"/>
              <a:buNone/>
            </a:pPr>
            <a:r>
              <a:rPr lang="en" sz="3000">
                <a:solidFill>
                  <a:schemeClr val="dk1"/>
                </a:solidFill>
              </a:rPr>
              <a:t>with small boxes - like the santa video??</a:t>
            </a:r>
          </a:p>
          <a:p>
            <a:pPr lvl="0" rtl="0">
              <a:spcBef>
                <a:spcPts val="600"/>
              </a:spcBef>
              <a:buClr>
                <a:srgbClr val="000000"/>
              </a:buClr>
              <a:buFont typeface="Arial"/>
              <a:buNone/>
            </a:pPr>
            <a:endParaRPr sz="3000">
              <a:solidFill>
                <a:schemeClr val="dk1"/>
              </a:solidFill>
            </a:endParaRPr>
          </a:p>
          <a:p>
            <a:pPr lvl="0" rtl="0">
              <a:spcBef>
                <a:spcPts val="600"/>
              </a:spcBef>
              <a:buClr>
                <a:srgbClr val="000000"/>
              </a:buClr>
              <a:buSzPct val="100000"/>
              <a:buFont typeface="Arial"/>
              <a:buNone/>
            </a:pPr>
            <a:r>
              <a:rPr lang="en" u="sng">
                <a:solidFill>
                  <a:schemeClr val="hlink"/>
                </a:solidFill>
                <a:hlinkClick r:id="rId3"/>
              </a:rPr>
              <a:t>http://www.youtube.com/watch?v=wVPCT1VjySA&amp;feature=player_embedded</a:t>
            </a:r>
          </a:p>
          <a:p>
            <a:pPr>
              <a:spcBef>
                <a:spcPts val="0"/>
              </a:spcBef>
              <a:buNone/>
            </a:pPr>
            <a:endParaRPr sz="1466"/>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Shape 14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0" name="Shape 14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6"/>
        <p:cNvGrpSpPr/>
        <p:nvPr/>
      </p:nvGrpSpPr>
      <p:grpSpPr>
        <a:xfrm>
          <a:off x="0" y="0"/>
          <a:ext cx="0" cy="0"/>
          <a:chOff x="0" y="0"/>
          <a:chExt cx="0" cy="0"/>
        </a:xfrm>
      </p:grpSpPr>
      <p:sp>
        <p:nvSpPr>
          <p:cNvPr id="1457" name="Shape 14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8" name="Shape 14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Shape 14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6" name="Shape 14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466"/>
              <a:t>cans with pennies in them: 2,5,10,15,20,25,30,37 were the amounts</a:t>
            </a:r>
          </a:p>
          <a:p>
            <a:pPr lvl="0" rtl="0">
              <a:spcBef>
                <a:spcPts val="0"/>
              </a:spcBef>
              <a:buNone/>
            </a:pPr>
            <a:endParaRPr sz="1466"/>
          </a:p>
          <a:p>
            <a:pPr>
              <a:spcBef>
                <a:spcPts val="0"/>
              </a:spcBef>
              <a:buNone/>
            </a:pPr>
            <a:r>
              <a:rPr lang="en" sz="1466"/>
              <a:t>seemed to go over well</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0"/>
        <p:cNvGrpSpPr/>
        <p:nvPr/>
      </p:nvGrpSpPr>
      <p:grpSpPr>
        <a:xfrm>
          <a:off x="0" y="0"/>
          <a:ext cx="0" cy="0"/>
          <a:chOff x="0" y="0"/>
          <a:chExt cx="0" cy="0"/>
        </a:xfrm>
      </p:grpSpPr>
      <p:sp>
        <p:nvSpPr>
          <p:cNvPr id="1471" name="Shape 14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2" name="Shape 14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031"/>
          <p:cNvSpPr>
            <a:spLocks noGrp="1" noChangeArrowheads="1"/>
          </p:cNvSpPr>
          <p:nvPr>
            <p:ph type="sldNum" sz="quarter" idx="5"/>
          </p:nvPr>
        </p:nvSpPr>
        <p:spPr>
          <a:xfrm>
            <a:off x="3884613" y="8685213"/>
            <a:ext cx="2971800" cy="45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fld id="{40D85DA8-8F00-462B-8FD4-C93A719974EB}" type="slidenum">
              <a:rPr lang="en-US" sz="1200" smtClean="0">
                <a:solidFill>
                  <a:prstClr val="black"/>
                </a:solidFill>
              </a:rPr>
              <a:pPr>
                <a:defRPr/>
              </a:pPr>
              <a:t>30</a:t>
            </a:fld>
            <a:endParaRPr lang="en-US" sz="1200" smtClean="0">
              <a:solidFill>
                <a:prstClr val="black"/>
              </a:solidFill>
            </a:endParaRPr>
          </a:p>
        </p:txBody>
      </p:sp>
      <p:sp>
        <p:nvSpPr>
          <p:cNvPr id="109571" name="Rectangle 2"/>
          <p:cNvSpPr>
            <a:spLocks noGrp="1" noRot="1" noChangeAspect="1" noChangeArrowheads="1" noTextEdit="1"/>
          </p:cNvSpPr>
          <p:nvPr>
            <p:ph type="sldImg"/>
          </p:nvPr>
        </p:nvSpPr>
        <p:spPr>
          <a:solidFill>
            <a:srgbClr val="FFFFFF"/>
          </a:solidFill>
          <a:ln/>
        </p:spPr>
      </p:sp>
      <p:sp>
        <p:nvSpPr>
          <p:cNvPr id="1095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ea typeface="ＭＳ Ｐゴシック" pitchFamily="34"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Shape 16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2" name="Shape 16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2" name="Shape 2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4" name="Shape 2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endParaRPr sz="1466">
              <a:solidFill>
                <a:srgbClr val="000000"/>
              </a:solidFill>
              <a:latin typeface="Arial"/>
              <a:ea typeface="Arial"/>
              <a:cs typeface="Arial"/>
              <a:sym typeface="Aria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8"/>
        <p:cNvGrpSpPr/>
        <p:nvPr/>
      </p:nvGrpSpPr>
      <p:grpSpPr>
        <a:xfrm>
          <a:off x="0" y="0"/>
          <a:ext cx="0" cy="0"/>
          <a:chOff x="0" y="0"/>
          <a:chExt cx="0" cy="0"/>
        </a:xfrm>
      </p:grpSpPr>
      <p:sp>
        <p:nvSpPr>
          <p:cNvPr id="1529" name="Shape 15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0" name="Shape 15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worked better in smaller groups because everyone thinks they know where they need to go even though they don't</a:t>
            </a:r>
          </a:p>
          <a:p>
            <a:pPr lvl="0" rtl="0">
              <a:spcBef>
                <a:spcPts val="0"/>
              </a:spcBef>
              <a:buNone/>
            </a:pPr>
            <a:r>
              <a:rPr lang="en"/>
              <a:t>needs explicit instruction from person in charge -&gt; could we put one of the teachers in charge so that somebody is learning as we try it out</a:t>
            </a:r>
          </a:p>
          <a:p>
            <a:pPr lvl="0" rtl="0">
              <a:spcBef>
                <a:spcPts val="0"/>
              </a:spcBef>
              <a:buNone/>
            </a:pPr>
            <a:endParaRPr/>
          </a:p>
          <a:p>
            <a:pPr lvl="0" rtl="0">
              <a:spcBef>
                <a:spcPts val="0"/>
              </a:spcBef>
              <a:buNone/>
            </a:pPr>
            <a:r>
              <a:rPr lang="en"/>
              <a:t>parallel sorting networks are super popular, tied into mike's talk about parallelism that occurred in computer disassembly previously</a:t>
            </a:r>
          </a:p>
          <a:p>
            <a:pPr lvl="0" rtl="0">
              <a:spcBef>
                <a:spcPts val="0"/>
              </a:spcBef>
              <a:buNone/>
            </a:pPr>
            <a:endParaRPr/>
          </a:p>
          <a:p>
            <a:pPr lvl="0" rtl="0">
              <a:spcBef>
                <a:spcPts val="0"/>
              </a:spcBef>
              <a:buNone/>
            </a:pPr>
            <a:r>
              <a:rPr lang="en"/>
              <a:t>need to show teachers how to make the sorting network for any number of numbers to sort</a:t>
            </a:r>
          </a:p>
          <a:p>
            <a:pPr lvl="0" rtl="0">
              <a:spcBef>
                <a:spcPts val="0"/>
              </a:spcBef>
              <a:buNone/>
            </a:pPr>
            <a:r>
              <a:rPr lang="en"/>
              <a:t>doing with 4 numbers or so vs. doing with 8 could reinforce how fast it can be doing comparisons in parallel</a:t>
            </a:r>
          </a:p>
          <a:p>
            <a:pPr lvl="0" rtl="0">
              <a:spcBef>
                <a:spcPts val="0"/>
              </a:spcBef>
              <a:buNone/>
            </a:pPr>
            <a:r>
              <a:rPr lang="en"/>
              <a:t>-&gt; sorting networks are supposed to be /fast/ but have a lot of comparisons</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3"/>
        <p:cNvGrpSpPr/>
        <p:nvPr/>
      </p:nvGrpSpPr>
      <p:grpSpPr>
        <a:xfrm>
          <a:off x="0" y="0"/>
          <a:ext cx="0" cy="0"/>
          <a:chOff x="0" y="0"/>
          <a:chExt cx="0" cy="0"/>
        </a:xfrm>
      </p:grpSpPr>
      <p:sp>
        <p:nvSpPr>
          <p:cNvPr id="1534" name="Shape 15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5" name="Shape 15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3"/>
        <p:cNvGrpSpPr/>
        <p:nvPr/>
      </p:nvGrpSpPr>
      <p:grpSpPr>
        <a:xfrm>
          <a:off x="0" y="0"/>
          <a:ext cx="0" cy="0"/>
          <a:chOff x="0" y="0"/>
          <a:chExt cx="0" cy="0"/>
        </a:xfrm>
      </p:grpSpPr>
      <p:sp>
        <p:nvSpPr>
          <p:cNvPr id="1544" name="Shape 15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45" name="Shape 15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Shape 15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5" name="Shape 15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Shape 15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6" name="Shape 15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7"/>
        <p:cNvGrpSpPr/>
        <p:nvPr/>
      </p:nvGrpSpPr>
      <p:grpSpPr>
        <a:xfrm>
          <a:off x="0" y="0"/>
          <a:ext cx="0" cy="0"/>
          <a:chOff x="0" y="0"/>
          <a:chExt cx="0" cy="0"/>
        </a:xfrm>
      </p:grpSpPr>
      <p:sp>
        <p:nvSpPr>
          <p:cNvPr id="1578" name="Shape 15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9" name="Shape 15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4"/>
        <p:cNvGrpSpPr/>
        <p:nvPr/>
      </p:nvGrpSpPr>
      <p:grpSpPr>
        <a:xfrm>
          <a:off x="0" y="0"/>
          <a:ext cx="0" cy="0"/>
          <a:chOff x="0" y="0"/>
          <a:chExt cx="0" cy="0"/>
        </a:xfrm>
      </p:grpSpPr>
      <p:sp>
        <p:nvSpPr>
          <p:cNvPr id="1585" name="Shape 15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6" name="Shape 15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7"/>
        <p:cNvGrpSpPr/>
        <p:nvPr/>
      </p:nvGrpSpPr>
      <p:grpSpPr>
        <a:xfrm>
          <a:off x="0" y="0"/>
          <a:ext cx="0" cy="0"/>
          <a:chOff x="0" y="0"/>
          <a:chExt cx="0" cy="0"/>
        </a:xfrm>
      </p:grpSpPr>
      <p:sp>
        <p:nvSpPr>
          <p:cNvPr id="8" name="Shape 8"/>
          <p:cNvSpPr txBox="1">
            <a:spLocks noGrp="1"/>
          </p:cNvSpPr>
          <p:nvPr>
            <p:ph type="ctrTitle"/>
          </p:nvPr>
        </p:nvSpPr>
        <p:spPr>
          <a:xfrm>
            <a:off x="685800" y="2111123"/>
            <a:ext cx="7772400" cy="1546474"/>
          </a:xfrm>
          <a:prstGeom prst="rect">
            <a:avLst/>
          </a:prstGeom>
          <a:noFill/>
          <a:ln>
            <a:noFill/>
          </a:ln>
        </p:spPr>
        <p:txBody>
          <a:bodyPr lIns="91425" tIns="91425" rIns="91425" bIns="91425" anchor="b" anchorCtr="0"/>
          <a:lstStyle>
            <a:lvl1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1pPr>
            <a:lvl2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2pPr>
            <a:lvl3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endParaRPr/>
          </a:p>
        </p:txBody>
      </p:sp>
      <p:sp>
        <p:nvSpPr>
          <p:cNvPr id="9" name="Shape 9"/>
          <p:cNvSpPr txBox="1">
            <a:spLocks noGrp="1"/>
          </p:cNvSpPr>
          <p:nvPr>
            <p:ph type="subTitle" idx="1"/>
          </p:nvPr>
        </p:nvSpPr>
        <p:spPr>
          <a:xfrm>
            <a:off x="685800" y="3786737"/>
            <a:ext cx="7772400" cy="1046317"/>
          </a:xfrm>
          <a:prstGeom prst="rect">
            <a:avLst/>
          </a:prstGeom>
          <a:noFill/>
          <a:ln>
            <a:noFill/>
          </a:ln>
        </p:spPr>
        <p:txBody>
          <a:bodyPr lIns="91425" tIns="91425" rIns="91425" bIns="91425" anchor="t" anchorCtr="0"/>
          <a:lstStyle>
            <a:lvl1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1pPr>
            <a:lvl2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2pPr>
            <a:lvl3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3pPr>
            <a:lvl4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4pPr>
            <a:lvl5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5pPr>
            <a:lvl6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6pPr>
            <a:lvl7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7pPr>
            <a:lvl8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8pPr>
            <a:lvl9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274319" y="274319"/>
            <a:ext cx="8595299" cy="822900"/>
          </a:xfrm>
          <a:prstGeom prst="rect">
            <a:avLst/>
          </a:prstGeom>
        </p:spPr>
        <p:txBody>
          <a:bodyPr lIns="91425" tIns="91425" rIns="91425" bIns="91425" anchor="t" anchorCtr="0"/>
          <a:lstStyle>
            <a:lvl1pPr rtl="0">
              <a:spcBef>
                <a:spcPts val="0"/>
              </a:spcBef>
              <a:buSzPct val="100000"/>
              <a:defRPr sz="3200"/>
            </a:lvl1pPr>
            <a:lvl2pPr rtl="0">
              <a:spcBef>
                <a:spcPts val="0"/>
              </a:spcBef>
              <a:buSzPct val="100000"/>
              <a:defRPr sz="3200"/>
            </a:lvl2pPr>
            <a:lvl3pPr rtl="0">
              <a:spcBef>
                <a:spcPts val="0"/>
              </a:spcBef>
              <a:buSzPct val="100000"/>
              <a:defRPr sz="3200"/>
            </a:lvl3pPr>
            <a:lvl4pPr rtl="0">
              <a:spcBef>
                <a:spcPts val="0"/>
              </a:spcBef>
              <a:buSzPct val="100000"/>
              <a:defRPr sz="3200"/>
            </a:lvl4pPr>
            <a:lvl5pPr rtl="0">
              <a:spcBef>
                <a:spcPts val="0"/>
              </a:spcBef>
              <a:buSzPct val="100000"/>
              <a:defRPr sz="3200"/>
            </a:lvl5pPr>
            <a:lvl6pPr rtl="0">
              <a:spcBef>
                <a:spcPts val="0"/>
              </a:spcBef>
              <a:buSzPct val="100000"/>
              <a:defRPr sz="3200"/>
            </a:lvl6pPr>
            <a:lvl7pPr rtl="0">
              <a:spcBef>
                <a:spcPts val="0"/>
              </a:spcBef>
              <a:buSzPct val="100000"/>
              <a:defRPr sz="3200"/>
            </a:lvl7pPr>
            <a:lvl8pPr rtl="0">
              <a:spcBef>
                <a:spcPts val="0"/>
              </a:spcBef>
              <a:buSzPct val="100000"/>
              <a:defRPr sz="3200"/>
            </a:lvl8pPr>
            <a:lvl9pPr rtl="0">
              <a:spcBef>
                <a:spcPts val="0"/>
              </a:spcBef>
              <a:buSzPct val="100000"/>
              <a:defRPr sz="3200"/>
            </a:lvl9pPr>
          </a:lstStyle>
          <a:p>
            <a:endParaRPr/>
          </a:p>
        </p:txBody>
      </p:sp>
      <p:sp>
        <p:nvSpPr>
          <p:cNvPr id="32" name="Shape 32"/>
          <p:cNvSpPr txBox="1">
            <a:spLocks noGrp="1"/>
          </p:cNvSpPr>
          <p:nvPr>
            <p:ph type="body" idx="1"/>
          </p:nvPr>
        </p:nvSpPr>
        <p:spPr>
          <a:xfrm>
            <a:off x="274319" y="1645919"/>
            <a:ext cx="4023299" cy="4937700"/>
          </a:xfrm>
          <a:prstGeom prst="rect">
            <a:avLst/>
          </a:prstGeom>
        </p:spPr>
        <p:txBody>
          <a:bodyPr lIns="91425" tIns="91425" rIns="91425" bIns="91425" anchor="t" anchorCtr="0"/>
          <a:lstStyle>
            <a:lvl1pPr rtl="0">
              <a:spcBef>
                <a:spcPts val="0"/>
              </a:spcBef>
              <a:buSzPct val="100000"/>
              <a:defRPr sz="2000"/>
            </a:lvl1pPr>
            <a:lvl2pPr rtl="0">
              <a:spcBef>
                <a:spcPts val="0"/>
              </a:spcBef>
              <a:buSzPct val="100000"/>
              <a:defRPr sz="2000"/>
            </a:lvl2pPr>
            <a:lvl3pPr rtl="0">
              <a:spcBef>
                <a:spcPts val="0"/>
              </a:spcBef>
              <a:buSzPct val="100000"/>
              <a:defRPr sz="2000"/>
            </a:lvl3pPr>
            <a:lvl4pPr rtl="0">
              <a:spcBef>
                <a:spcPts val="0"/>
              </a:spcBef>
              <a:buSzPct val="100000"/>
              <a:defRPr sz="2000"/>
            </a:lvl4pPr>
            <a:lvl5pPr rtl="0">
              <a:spcBef>
                <a:spcPts val="0"/>
              </a:spcBef>
              <a:buSzPct val="100000"/>
              <a:defRPr sz="2000"/>
            </a:lvl5pPr>
            <a:lvl6pPr rtl="0">
              <a:spcBef>
                <a:spcPts val="0"/>
              </a:spcBef>
              <a:buSzPct val="100000"/>
              <a:defRPr sz="2000"/>
            </a:lvl6pPr>
            <a:lvl7pPr rtl="0">
              <a:spcBef>
                <a:spcPts val="0"/>
              </a:spcBef>
              <a:buSzPct val="100000"/>
              <a:defRPr sz="2000"/>
            </a:lvl7pPr>
            <a:lvl8pPr rtl="0">
              <a:spcBef>
                <a:spcPts val="0"/>
              </a:spcBef>
              <a:buSzPct val="100000"/>
              <a:defRPr sz="2000"/>
            </a:lvl8pPr>
            <a:lvl9pPr rtl="0">
              <a:spcBef>
                <a:spcPts val="0"/>
              </a:spcBef>
              <a:buSzPct val="100000"/>
              <a:defRPr sz="2000"/>
            </a:lvl9pPr>
          </a:lstStyle>
          <a:p>
            <a:endParaRPr/>
          </a:p>
        </p:txBody>
      </p:sp>
      <p:sp>
        <p:nvSpPr>
          <p:cNvPr id="33" name="Shape 33"/>
          <p:cNvSpPr txBox="1">
            <a:spLocks noGrp="1"/>
          </p:cNvSpPr>
          <p:nvPr>
            <p:ph type="body" idx="2"/>
          </p:nvPr>
        </p:nvSpPr>
        <p:spPr>
          <a:xfrm>
            <a:off x="4846319" y="1645919"/>
            <a:ext cx="4023299" cy="4937700"/>
          </a:xfrm>
          <a:prstGeom prst="rect">
            <a:avLst/>
          </a:prstGeom>
        </p:spPr>
        <p:txBody>
          <a:bodyPr lIns="91425" tIns="91425" rIns="91425" bIns="91425" anchor="t" anchorCtr="0"/>
          <a:lstStyle>
            <a:lvl1pPr rtl="0">
              <a:spcBef>
                <a:spcPts val="0"/>
              </a:spcBef>
              <a:buSzPct val="100000"/>
              <a:defRPr sz="2000"/>
            </a:lvl1pPr>
            <a:lvl2pPr rtl="0">
              <a:spcBef>
                <a:spcPts val="0"/>
              </a:spcBef>
              <a:buSzPct val="100000"/>
              <a:defRPr sz="2000"/>
            </a:lvl2pPr>
            <a:lvl3pPr rtl="0">
              <a:spcBef>
                <a:spcPts val="0"/>
              </a:spcBef>
              <a:buSzPct val="100000"/>
              <a:defRPr sz="2000"/>
            </a:lvl3pPr>
            <a:lvl4pPr rtl="0">
              <a:spcBef>
                <a:spcPts val="0"/>
              </a:spcBef>
              <a:buSzPct val="100000"/>
              <a:defRPr sz="2000"/>
            </a:lvl4pPr>
            <a:lvl5pPr rtl="0">
              <a:spcBef>
                <a:spcPts val="0"/>
              </a:spcBef>
              <a:buSzPct val="100000"/>
              <a:defRPr sz="2000"/>
            </a:lvl5pPr>
            <a:lvl6pPr rtl="0">
              <a:spcBef>
                <a:spcPts val="0"/>
              </a:spcBef>
              <a:buSzPct val="100000"/>
              <a:defRPr sz="2000"/>
            </a:lvl6pPr>
            <a:lvl7pPr rtl="0">
              <a:spcBef>
                <a:spcPts val="0"/>
              </a:spcBef>
              <a:buSzPct val="100000"/>
              <a:defRPr sz="2000"/>
            </a:lvl7pPr>
            <a:lvl8pPr rtl="0">
              <a:spcBef>
                <a:spcPts val="0"/>
              </a:spcBef>
              <a:buSzPct val="100000"/>
              <a:defRPr sz="2000"/>
            </a:lvl8pPr>
            <a:lvl9pPr rtl="0">
              <a:spcBef>
                <a:spcPts val="0"/>
              </a:spcBef>
              <a:buSzPct val="100000"/>
              <a:defRPr sz="20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Caption">
    <p:spTree>
      <p:nvGrpSpPr>
        <p:cNvPr id="1" name="Shape 34"/>
        <p:cNvGrpSpPr/>
        <p:nvPr/>
      </p:nvGrpSpPr>
      <p:grpSpPr>
        <a:xfrm>
          <a:off x="0" y="0"/>
          <a:ext cx="0" cy="0"/>
          <a:chOff x="0" y="0"/>
          <a:chExt cx="0" cy="0"/>
        </a:xfrm>
      </p:grpSpPr>
      <p:sp>
        <p:nvSpPr>
          <p:cNvPr id="35" name="Shape 35"/>
          <p:cNvSpPr txBox="1">
            <a:spLocks noGrp="1"/>
          </p:cNvSpPr>
          <p:nvPr>
            <p:ph type="body" idx="1"/>
          </p:nvPr>
        </p:nvSpPr>
        <p:spPr>
          <a:xfrm>
            <a:off x="274319" y="6035039"/>
            <a:ext cx="8595299" cy="548699"/>
          </a:xfrm>
          <a:prstGeom prst="rect">
            <a:avLst/>
          </a:prstGeom>
        </p:spPr>
        <p:txBody>
          <a:bodyPr lIns="91425" tIns="91425" rIns="91425" bIns="91425" anchor="t" anchorCtr="0"/>
          <a:lstStyle>
            <a:lvl1pPr algn="ctr" rtl="0">
              <a:spcBef>
                <a:spcPts val="0"/>
              </a:spcBef>
              <a:buSzPct val="100000"/>
              <a:defRPr sz="2400"/>
            </a:lvl1pPr>
            <a:lvl2pPr algn="ctr" rtl="0">
              <a:spcBef>
                <a:spcPts val="0"/>
              </a:spcBef>
              <a:buSzPct val="100000"/>
              <a:defRPr sz="2400"/>
            </a:lvl2pPr>
            <a:lvl3pPr algn="ctr" rtl="0">
              <a:spcBef>
                <a:spcPts val="0"/>
              </a:spcBef>
              <a:buSzPct val="100000"/>
              <a:defRPr sz="2400"/>
            </a:lvl3pPr>
            <a:lvl4pPr algn="ctr" rtl="0">
              <a:spcBef>
                <a:spcPts val="0"/>
              </a:spcBef>
              <a:buSzPct val="100000"/>
              <a:defRPr sz="2400"/>
            </a:lvl4pPr>
            <a:lvl5pPr algn="ctr" rtl="0">
              <a:spcBef>
                <a:spcPts val="0"/>
              </a:spcBef>
              <a:buSzPct val="100000"/>
              <a:defRPr sz="2400"/>
            </a:lvl5pPr>
            <a:lvl6pPr algn="ctr" rtl="0">
              <a:spcBef>
                <a:spcPts val="0"/>
              </a:spcBef>
              <a:buSzPct val="100000"/>
              <a:defRPr sz="2400"/>
            </a:lvl6pPr>
            <a:lvl7pPr algn="ctr" rtl="0">
              <a:spcBef>
                <a:spcPts val="0"/>
              </a:spcBef>
              <a:buSzPct val="100000"/>
              <a:defRPr sz="2400"/>
            </a:lvl7pPr>
            <a:lvl8pPr algn="ctr" rtl="0">
              <a:spcBef>
                <a:spcPts val="0"/>
              </a:spcBef>
              <a:buSzPct val="100000"/>
              <a:defRPr sz="2400"/>
            </a:lvl8pPr>
            <a:lvl9pPr algn="ctr" rtl="0">
              <a:spcBef>
                <a:spcPts val="0"/>
              </a:spcBef>
              <a:buSzPct val="100000"/>
              <a:defRPr sz="24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2" name="Shape 12"/>
          <p:cNvSpPr txBox="1">
            <a:spLocks noGrp="1"/>
          </p:cNvSpPr>
          <p:nvPr>
            <p:ph type="body" idx="1"/>
          </p:nvPr>
        </p:nvSpPr>
        <p:spPr>
          <a:xfrm>
            <a:off x="457200" y="1600200"/>
            <a:ext cx="8229600" cy="496757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Tree>
    <p:extLst>
      <p:ext uri="{BB962C8B-B14F-4D97-AF65-F5344CB8AC3E}">
        <p14:creationId xmlns:p14="http://schemas.microsoft.com/office/powerpoint/2010/main" val="3826250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7"/>
        <p:cNvGrpSpPr/>
        <p:nvPr/>
      </p:nvGrpSpPr>
      <p:grpSpPr>
        <a:xfrm>
          <a:off x="0" y="0"/>
          <a:ext cx="0" cy="0"/>
          <a:chOff x="0" y="0"/>
          <a:chExt cx="0" cy="0"/>
        </a:xfrm>
      </p:grpSpPr>
      <p:sp>
        <p:nvSpPr>
          <p:cNvPr id="8" name="Shape 8"/>
          <p:cNvSpPr txBox="1">
            <a:spLocks noGrp="1"/>
          </p:cNvSpPr>
          <p:nvPr>
            <p:ph type="ctrTitle"/>
          </p:nvPr>
        </p:nvSpPr>
        <p:spPr>
          <a:xfrm>
            <a:off x="685800" y="2111123"/>
            <a:ext cx="7772400" cy="1546474"/>
          </a:xfrm>
          <a:prstGeom prst="rect">
            <a:avLst/>
          </a:prstGeom>
          <a:noFill/>
          <a:ln>
            <a:noFill/>
          </a:ln>
        </p:spPr>
        <p:txBody>
          <a:bodyPr lIns="91425" tIns="91425" rIns="91425" bIns="91425" anchor="b" anchorCtr="0"/>
          <a:lstStyle>
            <a:lvl1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1pPr>
            <a:lvl2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2pPr>
            <a:lvl3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endParaRPr/>
          </a:p>
        </p:txBody>
      </p:sp>
      <p:sp>
        <p:nvSpPr>
          <p:cNvPr id="9" name="Shape 9"/>
          <p:cNvSpPr txBox="1">
            <a:spLocks noGrp="1"/>
          </p:cNvSpPr>
          <p:nvPr>
            <p:ph type="subTitle" idx="1"/>
          </p:nvPr>
        </p:nvSpPr>
        <p:spPr>
          <a:xfrm>
            <a:off x="685800" y="3786737"/>
            <a:ext cx="7772400" cy="1046317"/>
          </a:xfrm>
          <a:prstGeom prst="rect">
            <a:avLst/>
          </a:prstGeom>
          <a:noFill/>
          <a:ln>
            <a:noFill/>
          </a:ln>
        </p:spPr>
        <p:txBody>
          <a:bodyPr lIns="91425" tIns="91425" rIns="91425" bIns="91425" anchor="t" anchorCtr="0"/>
          <a:lstStyle>
            <a:lvl1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1pPr>
            <a:lvl2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2pPr>
            <a:lvl3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3pPr>
            <a:lvl4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4pPr>
            <a:lvl5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5pPr>
            <a:lvl6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6pPr>
            <a:lvl7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7pPr>
            <a:lvl8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8pPr>
            <a:lvl9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1561576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7"/>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8B3ECD-961B-564D-814D-52A5CAE9B399}" type="datetimeFigureOut">
              <a:rPr lang="en-US" smtClean="0">
                <a:solidFill>
                  <a:prstClr val="black">
                    <a:tint val="75000"/>
                  </a:prstClr>
                </a:solidFill>
              </a:rPr>
              <a:pPr/>
              <a:t>7/23/14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81C45B-115C-4C45-BF98-957E3EDF1A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5475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8B3ECD-961B-564D-814D-52A5CAE9B399}" type="datetimeFigureOut">
              <a:rPr lang="en-US" smtClean="0">
                <a:solidFill>
                  <a:prstClr val="black">
                    <a:tint val="75000"/>
                  </a:prstClr>
                </a:solidFill>
              </a:rPr>
              <a:pPr/>
              <a:t>7/23/14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81C45B-115C-4C45-BF98-957E3EDF1A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8689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8B3ECD-961B-564D-814D-52A5CAE9B399}" type="datetimeFigureOut">
              <a:rPr lang="en-US" smtClean="0">
                <a:solidFill>
                  <a:prstClr val="black">
                    <a:tint val="75000"/>
                  </a:prstClr>
                </a:solidFill>
              </a:rPr>
              <a:pPr/>
              <a:t>7/23/14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81C45B-115C-4C45-BF98-957E3EDF1A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96521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8B3ECD-961B-564D-814D-52A5CAE9B399}" type="datetimeFigureOut">
              <a:rPr lang="en-US" smtClean="0">
                <a:solidFill>
                  <a:prstClr val="black">
                    <a:tint val="75000"/>
                  </a:prstClr>
                </a:solidFill>
              </a:rPr>
              <a:pPr/>
              <a:t>7/23/14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81C45B-115C-4C45-BF98-957E3EDF1A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54395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8B3ECD-961B-564D-814D-52A5CAE9B399}" type="datetimeFigureOut">
              <a:rPr lang="en-US" smtClean="0">
                <a:solidFill>
                  <a:prstClr val="black">
                    <a:tint val="75000"/>
                  </a:prstClr>
                </a:solidFill>
              </a:rPr>
              <a:pPr/>
              <a:t>7/23/14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F81C45B-115C-4C45-BF98-957E3EDF1A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4730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2" name="Shape 12"/>
          <p:cNvSpPr txBox="1">
            <a:spLocks noGrp="1"/>
          </p:cNvSpPr>
          <p:nvPr>
            <p:ph type="body" idx="1"/>
          </p:nvPr>
        </p:nvSpPr>
        <p:spPr>
          <a:xfrm>
            <a:off x="457200" y="1600200"/>
            <a:ext cx="8229600" cy="496757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8B3ECD-961B-564D-814D-52A5CAE9B399}" type="datetimeFigureOut">
              <a:rPr lang="en-US" smtClean="0">
                <a:solidFill>
                  <a:prstClr val="black">
                    <a:tint val="75000"/>
                  </a:prstClr>
                </a:solidFill>
              </a:rPr>
              <a:pPr/>
              <a:t>7/23/14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F81C45B-115C-4C45-BF98-957E3EDF1A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66797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8B3ECD-961B-564D-814D-52A5CAE9B399}" type="datetimeFigureOut">
              <a:rPr lang="en-US" smtClean="0">
                <a:solidFill>
                  <a:prstClr val="black">
                    <a:tint val="75000"/>
                  </a:prstClr>
                </a:solidFill>
              </a:rPr>
              <a:pPr/>
              <a:t>7/23/14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F81C45B-115C-4C45-BF98-957E3EDF1A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08997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8B3ECD-961B-564D-814D-52A5CAE9B399}" type="datetimeFigureOut">
              <a:rPr lang="en-US" smtClean="0">
                <a:solidFill>
                  <a:prstClr val="black">
                    <a:tint val="75000"/>
                  </a:prstClr>
                </a:solidFill>
              </a:rPr>
              <a:pPr/>
              <a:t>7/23/14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81C45B-115C-4C45-BF98-957E3EDF1A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49345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8B3ECD-961B-564D-814D-52A5CAE9B399}" type="datetimeFigureOut">
              <a:rPr lang="en-US" smtClean="0">
                <a:solidFill>
                  <a:prstClr val="black">
                    <a:tint val="75000"/>
                  </a:prstClr>
                </a:solidFill>
              </a:rPr>
              <a:pPr/>
              <a:t>7/23/14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81C45B-115C-4C45-BF98-957E3EDF1A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97975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8B3ECD-961B-564D-814D-52A5CAE9B399}" type="datetimeFigureOut">
              <a:rPr lang="en-US" smtClean="0">
                <a:solidFill>
                  <a:prstClr val="black">
                    <a:tint val="75000"/>
                  </a:prstClr>
                </a:solidFill>
              </a:rPr>
              <a:pPr/>
              <a:t>7/23/14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81C45B-115C-4C45-BF98-957E3EDF1A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6508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8B3ECD-961B-564D-814D-52A5CAE9B399}" type="datetimeFigureOut">
              <a:rPr lang="en-US" smtClean="0">
                <a:solidFill>
                  <a:prstClr val="black">
                    <a:tint val="75000"/>
                  </a:prstClr>
                </a:solidFill>
              </a:rPr>
              <a:pPr/>
              <a:t>7/23/14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81C45B-115C-4C45-BF98-957E3EDF1A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7287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172D4F-7734-8047-ABDF-9C70ED9BC9B5}" type="datetimeFigureOut">
              <a:rPr lang="en-US" smtClean="0">
                <a:solidFill>
                  <a:prstClr val="black">
                    <a:tint val="75000"/>
                  </a:prstClr>
                </a:solidFill>
              </a:rPr>
              <a:pPr/>
              <a:t>7/23/14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654FD2-99EB-AC47-ABD4-D542AB692E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56717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172D4F-7734-8047-ABDF-9C70ED9BC9B5}" type="datetimeFigureOut">
              <a:rPr lang="en-US" smtClean="0">
                <a:solidFill>
                  <a:prstClr val="black">
                    <a:tint val="75000"/>
                  </a:prstClr>
                </a:solidFill>
              </a:rPr>
              <a:pPr/>
              <a:t>7/23/14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654FD2-99EB-AC47-ABD4-D542AB692E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17618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172D4F-7734-8047-ABDF-9C70ED9BC9B5}" type="datetimeFigureOut">
              <a:rPr lang="en-US" smtClean="0">
                <a:solidFill>
                  <a:prstClr val="black">
                    <a:tint val="75000"/>
                  </a:prstClr>
                </a:solidFill>
              </a:rPr>
              <a:pPr/>
              <a:t>7/23/14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654FD2-99EB-AC47-ABD4-D542AB692E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35647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B172D4F-7734-8047-ABDF-9C70ED9BC9B5}" type="datetimeFigureOut">
              <a:rPr lang="en-US" smtClean="0">
                <a:solidFill>
                  <a:prstClr val="black">
                    <a:tint val="75000"/>
                  </a:prstClr>
                </a:solidFill>
              </a:rPr>
              <a:pPr/>
              <a:t>7/23/14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654FD2-99EB-AC47-ABD4-D542AB692E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5522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5" name="Shape 15"/>
          <p:cNvSpPr txBox="1">
            <a:spLocks noGrp="1"/>
          </p:cNvSpPr>
          <p:nvPr>
            <p:ph type="body" idx="1"/>
          </p:nvPr>
        </p:nvSpPr>
        <p:spPr>
          <a:xfrm>
            <a:off x="457200" y="1600200"/>
            <a:ext cx="3994525" cy="496757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16" name="Shape 16"/>
          <p:cNvSpPr txBox="1">
            <a:spLocks noGrp="1"/>
          </p:cNvSpPr>
          <p:nvPr>
            <p:ph type="body" idx="2"/>
          </p:nvPr>
        </p:nvSpPr>
        <p:spPr>
          <a:xfrm>
            <a:off x="4692273" y="1600200"/>
            <a:ext cx="3994525" cy="496757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172D4F-7734-8047-ABDF-9C70ED9BC9B5}" type="datetimeFigureOut">
              <a:rPr lang="en-US" smtClean="0">
                <a:solidFill>
                  <a:prstClr val="black">
                    <a:tint val="75000"/>
                  </a:prstClr>
                </a:solidFill>
              </a:rPr>
              <a:pPr/>
              <a:t>7/23/14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7654FD2-99EB-AC47-ABD4-D542AB692E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59984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B172D4F-7734-8047-ABDF-9C70ED9BC9B5}" type="datetimeFigureOut">
              <a:rPr lang="en-US" smtClean="0">
                <a:solidFill>
                  <a:prstClr val="black">
                    <a:tint val="75000"/>
                  </a:prstClr>
                </a:solidFill>
              </a:rPr>
              <a:pPr/>
              <a:t>7/23/14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7654FD2-99EB-AC47-ABD4-D542AB692E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64776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172D4F-7734-8047-ABDF-9C70ED9BC9B5}" type="datetimeFigureOut">
              <a:rPr lang="en-US" smtClean="0">
                <a:solidFill>
                  <a:prstClr val="black">
                    <a:tint val="75000"/>
                  </a:prstClr>
                </a:solidFill>
              </a:rPr>
              <a:pPr/>
              <a:t>7/23/14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7654FD2-99EB-AC47-ABD4-D542AB692E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76535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172D4F-7734-8047-ABDF-9C70ED9BC9B5}" type="datetimeFigureOut">
              <a:rPr lang="en-US" smtClean="0">
                <a:solidFill>
                  <a:prstClr val="black">
                    <a:tint val="75000"/>
                  </a:prstClr>
                </a:solidFill>
              </a:rPr>
              <a:pPr/>
              <a:t>7/23/14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654FD2-99EB-AC47-ABD4-D542AB692E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30102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172D4F-7734-8047-ABDF-9C70ED9BC9B5}" type="datetimeFigureOut">
              <a:rPr lang="en-US" smtClean="0">
                <a:solidFill>
                  <a:prstClr val="black">
                    <a:tint val="75000"/>
                  </a:prstClr>
                </a:solidFill>
              </a:rPr>
              <a:pPr/>
              <a:t>7/23/14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654FD2-99EB-AC47-ABD4-D542AB692E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06533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172D4F-7734-8047-ABDF-9C70ED9BC9B5}" type="datetimeFigureOut">
              <a:rPr lang="en-US" smtClean="0">
                <a:solidFill>
                  <a:prstClr val="black">
                    <a:tint val="75000"/>
                  </a:prstClr>
                </a:solidFill>
              </a:rPr>
              <a:pPr/>
              <a:t>7/23/14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654FD2-99EB-AC47-ABD4-D542AB692E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28793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172D4F-7734-8047-ABDF-9C70ED9BC9B5}" type="datetimeFigureOut">
              <a:rPr lang="en-US" smtClean="0">
                <a:solidFill>
                  <a:prstClr val="black">
                    <a:tint val="75000"/>
                  </a:prstClr>
                </a:solidFill>
              </a:rPr>
              <a:pPr/>
              <a:t>7/23/14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654FD2-99EB-AC47-ABD4-D542AB692E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6170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6C3C23-71B8-4E4F-A3A5-6DEFAA00D121}" type="datetimeFigureOut">
              <a:rPr lang="en-US" smtClean="0">
                <a:solidFill>
                  <a:prstClr val="black">
                    <a:tint val="75000"/>
                  </a:prstClr>
                </a:solidFill>
              </a:rPr>
              <a:pPr/>
              <a:t>7/23/14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8E430E-193E-9246-A0CD-1A1A0DC739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65421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6C3C23-71B8-4E4F-A3A5-6DEFAA00D121}" type="datetimeFigureOut">
              <a:rPr lang="en-US" smtClean="0">
                <a:solidFill>
                  <a:prstClr val="black">
                    <a:tint val="75000"/>
                  </a:prstClr>
                </a:solidFill>
              </a:rPr>
              <a:pPr/>
              <a:t>7/23/14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8E430E-193E-9246-A0CD-1A1A0DC739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02874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6C3C23-71B8-4E4F-A3A5-6DEFAA00D121}" type="datetimeFigureOut">
              <a:rPr lang="en-US" smtClean="0">
                <a:solidFill>
                  <a:prstClr val="black">
                    <a:tint val="75000"/>
                  </a:prstClr>
                </a:solidFill>
              </a:rPr>
              <a:pPr/>
              <a:t>7/23/14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8E430E-193E-9246-A0CD-1A1A0DC739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9659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6C3C23-71B8-4E4F-A3A5-6DEFAA00D121}" type="datetimeFigureOut">
              <a:rPr lang="en-US" smtClean="0">
                <a:solidFill>
                  <a:prstClr val="black">
                    <a:tint val="75000"/>
                  </a:prstClr>
                </a:solidFill>
              </a:rPr>
              <a:pPr/>
              <a:t>7/23/14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48E430E-193E-9246-A0CD-1A1A0DC739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24294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6C3C23-71B8-4E4F-A3A5-6DEFAA00D121}" type="datetimeFigureOut">
              <a:rPr lang="en-US" smtClean="0">
                <a:solidFill>
                  <a:prstClr val="black">
                    <a:tint val="75000"/>
                  </a:prstClr>
                </a:solidFill>
              </a:rPr>
              <a:pPr/>
              <a:t>7/23/14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48E430E-193E-9246-A0CD-1A1A0DC739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303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6C3C23-71B8-4E4F-A3A5-6DEFAA00D121}" type="datetimeFigureOut">
              <a:rPr lang="en-US" smtClean="0">
                <a:solidFill>
                  <a:prstClr val="black">
                    <a:tint val="75000"/>
                  </a:prstClr>
                </a:solidFill>
              </a:rPr>
              <a:pPr/>
              <a:t>7/23/14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48E430E-193E-9246-A0CD-1A1A0DC739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44648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6C3C23-71B8-4E4F-A3A5-6DEFAA00D121}" type="datetimeFigureOut">
              <a:rPr lang="en-US" smtClean="0">
                <a:solidFill>
                  <a:prstClr val="black">
                    <a:tint val="75000"/>
                  </a:prstClr>
                </a:solidFill>
              </a:rPr>
              <a:pPr/>
              <a:t>7/23/14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48E430E-193E-9246-A0CD-1A1A0DC739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7922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6C3C23-71B8-4E4F-A3A5-6DEFAA00D121}" type="datetimeFigureOut">
              <a:rPr lang="en-US" smtClean="0">
                <a:solidFill>
                  <a:prstClr val="black">
                    <a:tint val="75000"/>
                  </a:prstClr>
                </a:solidFill>
              </a:rPr>
              <a:pPr/>
              <a:t>7/23/14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48E430E-193E-9246-A0CD-1A1A0DC739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48977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6C3C23-71B8-4E4F-A3A5-6DEFAA00D121}" type="datetimeFigureOut">
              <a:rPr lang="en-US" smtClean="0">
                <a:solidFill>
                  <a:prstClr val="black">
                    <a:tint val="75000"/>
                  </a:prstClr>
                </a:solidFill>
              </a:rPr>
              <a:pPr/>
              <a:t>7/23/14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48E430E-193E-9246-A0CD-1A1A0DC739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35089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6C3C23-71B8-4E4F-A3A5-6DEFAA00D121}" type="datetimeFigureOut">
              <a:rPr lang="en-US" smtClean="0">
                <a:solidFill>
                  <a:prstClr val="black">
                    <a:tint val="75000"/>
                  </a:prstClr>
                </a:solidFill>
              </a:rPr>
              <a:pPr/>
              <a:t>7/23/14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8E430E-193E-9246-A0CD-1A1A0DC739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60179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6C3C23-71B8-4E4F-A3A5-6DEFAA00D121}" type="datetimeFigureOut">
              <a:rPr lang="en-US" smtClean="0">
                <a:solidFill>
                  <a:prstClr val="black">
                    <a:tint val="75000"/>
                  </a:prstClr>
                </a:solidFill>
              </a:rPr>
              <a:pPr/>
              <a:t>7/23/14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8E430E-193E-9246-A0CD-1A1A0DC739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6037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E5346B-8F5F-4B1B-BF50-82A242E203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88663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BBB563-3676-4C45-B32C-C71493B2AE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827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19"/>
        <p:cNvGrpSpPr/>
        <p:nvPr/>
      </p:nvGrpSpPr>
      <p:grpSpPr>
        <a:xfrm>
          <a:off x="0" y="0"/>
          <a:ext cx="0" cy="0"/>
          <a:chOff x="0" y="0"/>
          <a:chExt cx="0" cy="0"/>
        </a:xfrm>
      </p:grpSpPr>
      <p:sp>
        <p:nvSpPr>
          <p:cNvPr id="20" name="Shape 20"/>
          <p:cNvSpPr txBox="1">
            <a:spLocks noGrp="1"/>
          </p:cNvSpPr>
          <p:nvPr>
            <p:ph type="body" idx="1"/>
          </p:nvPr>
        </p:nvSpPr>
        <p:spPr>
          <a:xfrm>
            <a:off x="457200" y="5875078"/>
            <a:ext cx="8229600" cy="692693"/>
          </a:xfrm>
          <a:prstGeom prst="rect">
            <a:avLst/>
          </a:prstGeom>
          <a:noFill/>
          <a:ln>
            <a:noFill/>
          </a:ln>
        </p:spPr>
        <p:txBody>
          <a:bodyPr lIns="91425" tIns="91425" rIns="91425" bIns="91425" anchor="t" anchorCtr="0"/>
          <a:lstStyle>
            <a:lvl1pPr algn="ctr" rtl="0">
              <a:lnSpc>
                <a:spcPct val="100000"/>
              </a:lnSpc>
              <a:spcBef>
                <a:spcPts val="360"/>
              </a:spcBef>
              <a:spcAft>
                <a:spcPts val="0"/>
              </a:spcAft>
              <a:buClr>
                <a:schemeClr val="dk1"/>
              </a:buClr>
              <a:buSzPct val="100000"/>
              <a:buFont typeface="Arial"/>
              <a:buChar char="●"/>
              <a:defRPr sz="1800">
                <a:solidFill>
                  <a:schemeClr val="dk1"/>
                </a:solidFill>
              </a:defRPr>
            </a:lvl1pPr>
            <a:lvl2pPr algn="ctr" rtl="0">
              <a:lnSpc>
                <a:spcPct val="100000"/>
              </a:lnSpc>
              <a:spcBef>
                <a:spcPts val="360"/>
              </a:spcBef>
              <a:spcAft>
                <a:spcPts val="0"/>
              </a:spcAft>
              <a:buClr>
                <a:schemeClr val="dk1"/>
              </a:buClr>
              <a:buSzPct val="100000"/>
              <a:buFont typeface="Courier New"/>
              <a:buChar char="o"/>
              <a:defRPr sz="1800">
                <a:solidFill>
                  <a:schemeClr val="dk1"/>
                </a:solidFill>
              </a:defRPr>
            </a:lvl2pPr>
            <a:lvl3pPr algn="ctr" rtl="0">
              <a:lnSpc>
                <a:spcPct val="100000"/>
              </a:lnSpc>
              <a:spcBef>
                <a:spcPts val="360"/>
              </a:spcBef>
              <a:spcAft>
                <a:spcPts val="0"/>
              </a:spcAft>
              <a:buClr>
                <a:schemeClr val="dk1"/>
              </a:buClr>
              <a:buSzPct val="100000"/>
              <a:buFont typeface="Wingdings"/>
              <a:buChar char="§"/>
              <a:defRPr sz="1800">
                <a:solidFill>
                  <a:schemeClr val="dk1"/>
                </a:solidFill>
              </a:defRPr>
            </a:lvl3pPr>
            <a:lvl4pPr algn="ctr" rtl="0">
              <a:lnSpc>
                <a:spcPct val="100000"/>
              </a:lnSpc>
              <a:spcBef>
                <a:spcPts val="360"/>
              </a:spcBef>
              <a:spcAft>
                <a:spcPts val="0"/>
              </a:spcAft>
              <a:buClr>
                <a:schemeClr val="dk1"/>
              </a:buClr>
              <a:buSzPct val="100000"/>
              <a:buFont typeface="Arial"/>
              <a:buChar char="●"/>
              <a:defRPr sz="1800">
                <a:solidFill>
                  <a:schemeClr val="dk1"/>
                </a:solidFill>
              </a:defRPr>
            </a:lvl4pPr>
            <a:lvl5pPr algn="ctr" rtl="0">
              <a:lnSpc>
                <a:spcPct val="100000"/>
              </a:lnSpc>
              <a:spcBef>
                <a:spcPts val="360"/>
              </a:spcBef>
              <a:spcAft>
                <a:spcPts val="0"/>
              </a:spcAft>
              <a:buClr>
                <a:schemeClr val="dk1"/>
              </a:buClr>
              <a:buSzPct val="100000"/>
              <a:buFont typeface="Courier New"/>
              <a:buChar char="o"/>
              <a:defRPr sz="1800">
                <a:solidFill>
                  <a:schemeClr val="dk1"/>
                </a:solidFill>
              </a:defRPr>
            </a:lvl5pPr>
            <a:lvl6pPr algn="ctr" rtl="0">
              <a:lnSpc>
                <a:spcPct val="100000"/>
              </a:lnSpc>
              <a:spcBef>
                <a:spcPts val="360"/>
              </a:spcBef>
              <a:spcAft>
                <a:spcPts val="0"/>
              </a:spcAft>
              <a:buClr>
                <a:schemeClr val="dk1"/>
              </a:buClr>
              <a:buSzPct val="100000"/>
              <a:buFont typeface="Wingdings"/>
              <a:buChar char="§"/>
              <a:defRPr sz="1800">
                <a:solidFill>
                  <a:schemeClr val="dk1"/>
                </a:solidFill>
              </a:defRPr>
            </a:lvl6pPr>
            <a:lvl7pPr algn="ctr" rtl="0">
              <a:lnSpc>
                <a:spcPct val="100000"/>
              </a:lnSpc>
              <a:spcBef>
                <a:spcPts val="360"/>
              </a:spcBef>
              <a:spcAft>
                <a:spcPts val="0"/>
              </a:spcAft>
              <a:buClr>
                <a:schemeClr val="dk1"/>
              </a:buClr>
              <a:buSzPct val="100000"/>
              <a:buFont typeface="Arial"/>
              <a:buChar char="●"/>
              <a:defRPr sz="1800">
                <a:solidFill>
                  <a:schemeClr val="dk1"/>
                </a:solidFill>
              </a:defRPr>
            </a:lvl7pPr>
            <a:lvl8pPr algn="ctr" rtl="0">
              <a:lnSpc>
                <a:spcPct val="100000"/>
              </a:lnSpc>
              <a:spcBef>
                <a:spcPts val="360"/>
              </a:spcBef>
              <a:spcAft>
                <a:spcPts val="0"/>
              </a:spcAft>
              <a:buClr>
                <a:schemeClr val="dk1"/>
              </a:buClr>
              <a:buSzPct val="100000"/>
              <a:buFont typeface="Courier New"/>
              <a:buChar char="o"/>
              <a:defRPr sz="1800">
                <a:solidFill>
                  <a:schemeClr val="dk1"/>
                </a:solidFill>
              </a:defRPr>
            </a:lvl8pPr>
            <a:lvl9pPr algn="ctr" rtl="0">
              <a:lnSpc>
                <a:spcPct val="100000"/>
              </a:lnSpc>
              <a:spcBef>
                <a:spcPts val="360"/>
              </a:spcBef>
              <a:spcAft>
                <a:spcPts val="0"/>
              </a:spcAft>
              <a:buClr>
                <a:schemeClr val="dk1"/>
              </a:buClr>
              <a:buSzPct val="100000"/>
              <a:buFont typeface="Wingdings"/>
              <a:buChar char="§"/>
              <a:defRPr sz="1800">
                <a:solidFill>
                  <a:schemeClr val="dk1"/>
                </a:solidFill>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715F51-02F2-4A63-A8E7-F265AC02EA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38727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862323-2F05-4B7B-880E-148B41F269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51250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E605D-C67E-4EF2-8927-7B380457C6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12706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A26B388-85A4-4C6D-A749-5751DD1658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51295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2094655-1FF1-4F50-932E-015AA01245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1216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1F03B7-0D49-44BA-831D-EE11601C74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79414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C5B888-5EE7-4902-9906-9BB5E76EB6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29892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B10DDB-AA19-4E98-914E-EB18811522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12729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3CD00F-B28E-44A8-8AC8-EAEA50694E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2697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51D826D4-8783-4B14-8C86-4A7E20A8C29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05275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144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195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solidFill>
                <a:prstClr val="black">
                  <a:tint val="75000"/>
                </a:prstClr>
              </a:solidFill>
            </a:endParaRPr>
          </a:p>
        </p:txBody>
      </p:sp>
      <p:sp>
        <p:nvSpPr>
          <p:cNvPr id="7"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618B7F6F-220F-49D8-BD96-0A3C8D57CA8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49868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3"/>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slideLayout" Target="../slideLayouts/slideLayout13.xml"/><Relationship Id="rId6" Type="http://schemas.openxmlformats.org/officeDocument/2006/relationships/theme" Target="../theme/theme2.xml"/><Relationship Id="rId1" Type="http://schemas.openxmlformats.org/officeDocument/2006/relationships/slideLayout" Target="../slideLayouts/slideLayout9.xml"/><Relationship Id="rId2"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theme" Target="../theme/theme4.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theme" Target="../theme/theme5.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theme" Target="../theme/theme6.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theme" Target="../theme/theme7.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1pPr>
            <a:lvl2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endParaRPr/>
          </a:p>
        </p:txBody>
      </p:sp>
      <p:sp>
        <p:nvSpPr>
          <p:cNvPr id="6" name="Shape 6"/>
          <p:cNvSpPr txBox="1">
            <a:spLocks noGrp="1"/>
          </p:cNvSpPr>
          <p:nvPr>
            <p:ph type="body" idx="1"/>
          </p:nvPr>
        </p:nvSpPr>
        <p:spPr>
          <a:xfrm>
            <a:off x="457200" y="1600200"/>
            <a:ext cx="8229600" cy="4967574"/>
          </a:xfrm>
          <a:prstGeom prst="rect">
            <a:avLst/>
          </a:prstGeom>
          <a:noFill/>
          <a:ln>
            <a:noFill/>
          </a:ln>
        </p:spPr>
        <p:txBody>
          <a:bodyPr lIns="91425" tIns="91425" rIns="91425" bIns="91425" anchor="t" anchorCtr="0"/>
          <a:lstStyle>
            <a:lvl1pPr algn="l" rtl="0">
              <a:spcBef>
                <a:spcPts val="600"/>
              </a:spcBef>
              <a:buClr>
                <a:schemeClr val="dk1"/>
              </a:buClr>
              <a:buSzPct val="100000"/>
              <a:buFont typeface="Arial"/>
              <a:buChar char="●"/>
              <a:defRPr sz="3000" b="0" i="0" u="none" strike="noStrike" cap="none" baseline="0">
                <a:solidFill>
                  <a:schemeClr val="dk1"/>
                </a:solidFill>
                <a:latin typeface="Arial"/>
                <a:ea typeface="Arial"/>
                <a:cs typeface="Arial"/>
                <a:sym typeface="Arial"/>
              </a:defRPr>
            </a:lvl1pPr>
            <a:lvl2pPr algn="l" rtl="0">
              <a:spcBef>
                <a:spcPts val="480"/>
              </a:spcBef>
              <a:buClr>
                <a:schemeClr val="dk1"/>
              </a:buClr>
              <a:buSzPct val="100000"/>
              <a:buFont typeface="Courier New"/>
              <a:buChar char="o"/>
              <a:defRPr sz="2400" b="0" i="0" u="none" strike="noStrike" cap="none" baseline="0">
                <a:solidFill>
                  <a:schemeClr val="dk1"/>
                </a:solidFill>
                <a:latin typeface="Arial"/>
                <a:ea typeface="Arial"/>
                <a:cs typeface="Arial"/>
                <a:sym typeface="Arial"/>
              </a:defRPr>
            </a:lvl2pPr>
            <a:lvl3pPr algn="l" rtl="0">
              <a:spcBef>
                <a:spcPts val="480"/>
              </a:spcBef>
              <a:buClr>
                <a:schemeClr val="dk1"/>
              </a:buClr>
              <a:buSzPct val="100000"/>
              <a:buFont typeface="Wingdings"/>
              <a:buChar char="§"/>
              <a:defRPr sz="2400" b="0" i="0" u="none" strike="noStrike" cap="none" baseline="0">
                <a:solidFill>
                  <a:schemeClr val="dk1"/>
                </a:solidFill>
                <a:latin typeface="Arial"/>
                <a:ea typeface="Arial"/>
                <a:cs typeface="Arial"/>
                <a:sym typeface="Arial"/>
              </a:defRPr>
            </a:lvl3pPr>
            <a:lvl4pPr algn="l" rtl="0">
              <a:spcBef>
                <a:spcPts val="360"/>
              </a:spcBef>
              <a:buClr>
                <a:schemeClr val="dk1"/>
              </a:buClr>
              <a:buSzPct val="100000"/>
              <a:buFont typeface="Arial"/>
              <a:buChar char="●"/>
              <a:defRPr sz="1800" b="0" i="0" u="none" strike="noStrike" cap="none" baseline="0">
                <a:solidFill>
                  <a:schemeClr val="dk1"/>
                </a:solidFill>
                <a:latin typeface="Arial"/>
                <a:ea typeface="Arial"/>
                <a:cs typeface="Arial"/>
                <a:sym typeface="Arial"/>
              </a:defRPr>
            </a:lvl4pPr>
            <a:lvl5pPr algn="l" rtl="0">
              <a:spcBef>
                <a:spcPts val="360"/>
              </a:spcBef>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5pPr>
            <a:lvl6pPr algn="l" rtl="0">
              <a:spcBef>
                <a:spcPts val="360"/>
              </a:spcBef>
              <a:buClr>
                <a:schemeClr val="dk1"/>
              </a:buClr>
              <a:buSzPct val="100000"/>
              <a:buFont typeface="Wingdings"/>
              <a:buChar char="§"/>
              <a:defRPr sz="1800" b="0" i="0" u="none" strike="noStrike" cap="none" baseline="0">
                <a:solidFill>
                  <a:schemeClr val="dk1"/>
                </a:solidFill>
                <a:latin typeface="Arial"/>
                <a:ea typeface="Arial"/>
                <a:cs typeface="Arial"/>
                <a:sym typeface="Arial"/>
              </a:defRPr>
            </a:lvl6pPr>
            <a:lvl7pPr algn="l" rtl="0">
              <a:spcBef>
                <a:spcPts val="360"/>
              </a:spcBef>
              <a:buClr>
                <a:schemeClr val="dk1"/>
              </a:buClr>
              <a:buSzPct val="100000"/>
              <a:buFont typeface="Arial"/>
              <a:buChar char="●"/>
              <a:defRPr sz="1800" b="0" i="0" u="none" strike="noStrike" cap="none" baseline="0">
                <a:solidFill>
                  <a:schemeClr val="dk1"/>
                </a:solidFill>
                <a:latin typeface="Arial"/>
                <a:ea typeface="Arial"/>
                <a:cs typeface="Arial"/>
                <a:sym typeface="Arial"/>
              </a:defRPr>
            </a:lvl7pPr>
            <a:lvl8pPr algn="l" rtl="0">
              <a:spcBef>
                <a:spcPts val="360"/>
              </a:spcBef>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8pPr>
            <a:lvl9pPr algn="l" rtl="0">
              <a:spcBef>
                <a:spcPts val="360"/>
              </a:spcBef>
              <a:buClr>
                <a:schemeClr val="dk1"/>
              </a:buClr>
              <a:buSzPct val="100000"/>
              <a:buFont typeface="Wingdings"/>
              <a:buChar char="§"/>
              <a:defRPr sz="1800" b="0" i="0" u="none" strike="noStrike" cap="none" baseline="0">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64" r:id="rId7"/>
    <p:sldLayoutId id="2147483665" r:id="rId8"/>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4" r:id="rId1"/>
    <p:sldLayoutId id="2147483657" r:id="rId2"/>
    <p:sldLayoutId id="2147483658" r:id="rId3"/>
    <p:sldLayoutId id="2147483663" r:id="rId4"/>
    <p:sldLayoutId id="2147483714" r:id="rId5"/>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36"/>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9"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38B3ECD-961B-564D-814D-52A5CAE9B399}" type="datetimeFigureOut">
              <a:rPr lang="en-US" kern="1200" smtClean="0">
                <a:solidFill>
                  <a:prstClr val="black">
                    <a:tint val="75000"/>
                  </a:prstClr>
                </a:solidFill>
                <a:latin typeface="Calibri"/>
              </a:rPr>
              <a:pPr defTabSz="457200"/>
              <a:t>7/23/14</a:t>
            </a:fld>
            <a:endParaRPr lang="en-US" kern="120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kern="120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F81C45B-115C-4C45-BF98-957E3EDF1A50}" type="slidenum">
              <a:rPr lang="en-US" kern="1200" smtClean="0">
                <a:solidFill>
                  <a:prstClr val="black">
                    <a:tint val="75000"/>
                  </a:prstClr>
                </a:solidFill>
                <a:latin typeface="Calibri"/>
              </a:rPr>
              <a:pPr defTabSz="457200"/>
              <a:t>‹#›</a:t>
            </a:fld>
            <a:endParaRPr lang="en-US" kern="1200">
              <a:solidFill>
                <a:prstClr val="black">
                  <a:tint val="75000"/>
                </a:prstClr>
              </a:solidFill>
              <a:latin typeface="Calibri"/>
            </a:endParaRPr>
          </a:p>
        </p:txBody>
      </p:sp>
    </p:spTree>
    <p:extLst>
      <p:ext uri="{BB962C8B-B14F-4D97-AF65-F5344CB8AC3E}">
        <p14:creationId xmlns:p14="http://schemas.microsoft.com/office/powerpoint/2010/main" val="384400232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7B172D4F-7734-8047-ABDF-9C70ED9BC9B5}" type="datetimeFigureOut">
              <a:rPr lang="en-US" kern="1200" smtClean="0">
                <a:solidFill>
                  <a:prstClr val="black">
                    <a:tint val="75000"/>
                  </a:prstClr>
                </a:solidFill>
                <a:latin typeface="Calibri"/>
              </a:rPr>
              <a:pPr defTabSz="457200"/>
              <a:t>7/23/14</a:t>
            </a:fld>
            <a:endParaRPr lang="en-US" kern="120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kern="120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7654FD2-99EB-AC47-ABD4-D542AB692E66}" type="slidenum">
              <a:rPr lang="en-US" kern="1200" smtClean="0">
                <a:solidFill>
                  <a:prstClr val="black">
                    <a:tint val="75000"/>
                  </a:prstClr>
                </a:solidFill>
                <a:latin typeface="Calibri"/>
              </a:rPr>
              <a:pPr defTabSz="457200"/>
              <a:t>‹#›</a:t>
            </a:fld>
            <a:endParaRPr lang="en-US" kern="1200">
              <a:solidFill>
                <a:prstClr val="black">
                  <a:tint val="75000"/>
                </a:prstClr>
              </a:solidFill>
              <a:latin typeface="Calibri"/>
            </a:endParaRPr>
          </a:p>
        </p:txBody>
      </p:sp>
    </p:spTree>
    <p:extLst>
      <p:ext uri="{BB962C8B-B14F-4D97-AF65-F5344CB8AC3E}">
        <p14:creationId xmlns:p14="http://schemas.microsoft.com/office/powerpoint/2010/main" val="129607023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796C3C23-71B8-4E4F-A3A5-6DEFAA00D121}" type="datetimeFigureOut">
              <a:rPr lang="en-US" kern="1200" smtClean="0">
                <a:solidFill>
                  <a:prstClr val="black">
                    <a:tint val="75000"/>
                  </a:prstClr>
                </a:solidFill>
                <a:latin typeface="Calibri"/>
              </a:rPr>
              <a:pPr defTabSz="457200"/>
              <a:t>7/23/14</a:t>
            </a:fld>
            <a:endParaRPr lang="en-US" kern="120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kern="120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748E430E-193E-9246-A0CD-1A1A0DC7395A}" type="slidenum">
              <a:rPr lang="en-US" kern="1200" smtClean="0">
                <a:solidFill>
                  <a:prstClr val="black">
                    <a:tint val="75000"/>
                  </a:prstClr>
                </a:solidFill>
                <a:latin typeface="Calibri"/>
              </a:rPr>
              <a:pPr defTabSz="457200"/>
              <a:t>‹#›</a:t>
            </a:fld>
            <a:endParaRPr lang="en-US" kern="1200">
              <a:solidFill>
                <a:prstClr val="black">
                  <a:tint val="75000"/>
                </a:prstClr>
              </a:solidFill>
              <a:latin typeface="Calibri"/>
            </a:endParaRPr>
          </a:p>
        </p:txBody>
      </p:sp>
    </p:spTree>
    <p:extLst>
      <p:ext uri="{BB962C8B-B14F-4D97-AF65-F5344CB8AC3E}">
        <p14:creationId xmlns:p14="http://schemas.microsoft.com/office/powerpoint/2010/main" val="388319461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pitchFamily="1" charset="-128"/>
                <a:cs typeface="+mn-cs"/>
              </a:defRPr>
            </a:lvl1pPr>
          </a:lstStyle>
          <a:p>
            <a:pPr fontAlgn="base">
              <a:spcBef>
                <a:spcPct val="0"/>
              </a:spcBef>
              <a:spcAft>
                <a:spcPct val="0"/>
              </a:spcAft>
              <a:defRPr/>
            </a:pPr>
            <a:endParaRPr lang="en-US" kern="120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ＭＳ Ｐゴシック" pitchFamily="1" charset="-128"/>
                <a:cs typeface="+mn-cs"/>
              </a:defRPr>
            </a:lvl1pPr>
          </a:lstStyle>
          <a:p>
            <a:pPr fontAlgn="base">
              <a:spcBef>
                <a:spcPct val="0"/>
              </a:spcBef>
              <a:spcAft>
                <a:spcPct val="0"/>
              </a:spcAft>
              <a:defRPr/>
            </a:pPr>
            <a:endParaRPr lang="en-US" kern="120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pitchFamily="34" charset="0"/>
                <a:cs typeface="+mn-cs"/>
              </a:defRPr>
            </a:lvl1pPr>
          </a:lstStyle>
          <a:p>
            <a:pPr fontAlgn="base">
              <a:spcBef>
                <a:spcPct val="0"/>
              </a:spcBef>
              <a:spcAft>
                <a:spcPct val="0"/>
              </a:spcAft>
              <a:defRPr/>
            </a:pPr>
            <a:fld id="{DF3B0763-757A-4773-AF19-184AAD2A0F7B}" type="slidenum">
              <a:rPr lang="en-US" kern="1200">
                <a:ea typeface="ＭＳ Ｐゴシック" pitchFamily="34" charset="-128"/>
              </a:rPr>
              <a:pPr fontAlgn="base">
                <a:spcBef>
                  <a:spcPct val="0"/>
                </a:spcBef>
                <a:spcAft>
                  <a:spcPct val="0"/>
                </a:spcAft>
                <a:defRPr/>
              </a:pPr>
              <a:t>‹#›</a:t>
            </a:fld>
            <a:endParaRPr lang="en-US" kern="1200">
              <a:ea typeface="ＭＳ Ｐゴシック" pitchFamily="34" charset="-128"/>
            </a:endParaRPr>
          </a:p>
        </p:txBody>
      </p:sp>
    </p:spTree>
    <p:extLst>
      <p:ext uri="{BB962C8B-B14F-4D97-AF65-F5344CB8AC3E}">
        <p14:creationId xmlns:p14="http://schemas.microsoft.com/office/powerpoint/2010/main" val="248411378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pitchFamily="-106" charset="-128"/>
        </a:defRPr>
      </a:lvl1pPr>
      <a:lvl2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06"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9.jpeg"/><Relationship Id="rId3" Type="http://schemas.openxmlformats.org/officeDocument/2006/relationships/image" Target="../media/image10.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s>
</file>

<file path=ppt/slides/_rels/slide102.xml.rels><?xml version="1.0" encoding="UTF-8" standalone="yes"?>
<Relationships xmlns="http://schemas.openxmlformats.org/package/2006/relationships"><Relationship Id="rId3" Type="http://schemas.openxmlformats.org/officeDocument/2006/relationships/hyperlink" Target="http://www.youtube.com/watch?v=XaqR3G_NVoo" TargetMode="External"/><Relationship Id="rId4" Type="http://schemas.openxmlformats.org/officeDocument/2006/relationships/image" Target="../media/image45.png"/><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s>
</file>

<file path=ppt/slides/_rels/slide106.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jpg"/><Relationship Id="rId1" Type="http://schemas.openxmlformats.org/officeDocument/2006/relationships/slideLayout" Target="../slideLayouts/slideLayout12.xml"/><Relationship Id="rId2" Type="http://schemas.openxmlformats.org/officeDocument/2006/relationships/notesSlide" Target="../notesSlides/notesSlide39.xml"/></Relationships>
</file>

<file path=ppt/slides/_rels/slide107.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8.png"/><Relationship Id="rId1" Type="http://schemas.openxmlformats.org/officeDocument/2006/relationships/slideLayout" Target="../slideLayouts/slideLayout12.xml"/><Relationship Id="rId2" Type="http://schemas.openxmlformats.org/officeDocument/2006/relationships/notesSlide" Target="../notesSlides/notesSlide40.xml"/></Relationships>
</file>

<file path=ppt/slides/_rels/slide108.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jpg"/><Relationship Id="rId1" Type="http://schemas.openxmlformats.org/officeDocument/2006/relationships/slideLayout" Target="../slideLayouts/slideLayout12.xml"/><Relationship Id="rId2" Type="http://schemas.openxmlformats.org/officeDocument/2006/relationships/notesSlide" Target="../notesSlides/notesSlide41.xml"/></Relationships>
</file>

<file path=ppt/slides/_rels/slide10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jpg"/><Relationship Id="rId5" Type="http://schemas.openxmlformats.org/officeDocument/2006/relationships/image" Target="../media/image50.jpg"/><Relationship Id="rId1" Type="http://schemas.openxmlformats.org/officeDocument/2006/relationships/slideLayout" Target="../slideLayouts/slideLayout12.xml"/><Relationship Id="rId2" Type="http://schemas.openxmlformats.org/officeDocument/2006/relationships/notesSlide" Target="../notesSlides/notesSlide4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9.jpeg"/><Relationship Id="rId3" Type="http://schemas.openxmlformats.org/officeDocument/2006/relationships/image" Target="../media/image11.jpeg"/></Relationships>
</file>

<file path=ppt/slides/_rels/slide110.xml.rels><?xml version="1.0" encoding="UTF-8" standalone="yes"?>
<Relationships xmlns="http://schemas.openxmlformats.org/package/2006/relationships"><Relationship Id="rId3" Type="http://schemas.openxmlformats.org/officeDocument/2006/relationships/hyperlink" Target="http://csunplugged.org/searching-algorithms" TargetMode="External"/><Relationship Id="rId4" Type="http://schemas.openxmlformats.org/officeDocument/2006/relationships/hyperlink" Target="http://csunplugged.org/sorting-algorithms" TargetMode="External"/><Relationship Id="rId5" Type="http://schemas.openxmlformats.org/officeDocument/2006/relationships/hyperlink" Target="http://csunplugged.org/sorting-networks" TargetMode="External"/><Relationship Id="rId6" Type="http://schemas.openxmlformats.org/officeDocument/2006/relationships/image" Target="../media/image51.png"/><Relationship Id="rId7" Type="http://schemas.openxmlformats.org/officeDocument/2006/relationships/image" Target="../media/image52.png"/><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111.xml.rels><?xml version="1.0" encoding="UTF-8" standalone="yes"?>
<Relationships xmlns="http://schemas.openxmlformats.org/package/2006/relationships"><Relationship Id="rId3" Type="http://schemas.openxmlformats.org/officeDocument/2006/relationships/hyperlink" Target="http://youtube.com/v/MtcrEhrt_K0" TargetMode="External"/><Relationship Id="rId4" Type="http://schemas.openxmlformats.org/officeDocument/2006/relationships/image" Target="../media/image53.jpg"/><Relationship Id="rId5" Type="http://schemas.openxmlformats.org/officeDocument/2006/relationships/hyperlink" Target="http://scratch.mit.edu/projects/11299955/" TargetMode="External"/><Relationship Id="rId1" Type="http://schemas.openxmlformats.org/officeDocument/2006/relationships/slideLayout" Target="../slideLayouts/slideLayout12.xml"/><Relationship Id="rId2" Type="http://schemas.openxmlformats.org/officeDocument/2006/relationships/notesSlide" Target="../notesSlides/notesSlide4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5.xml"/></Relationships>
</file>

<file path=ppt/slides/_rels/slide113.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hyperlink" Target="http://www.youtube.com/watch?v=WKR6dNDvHYQ" TargetMode="External"/><Relationship Id="rId1" Type="http://schemas.openxmlformats.org/officeDocument/2006/relationships/slideLayout" Target="../slideLayouts/slideLayout9.xml"/><Relationship Id="rId2" Type="http://schemas.openxmlformats.org/officeDocument/2006/relationships/notesSlide" Target="../notesSlides/notesSlide46.xml"/></Relationships>
</file>

<file path=ppt/slides/_rels/slide114.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56.jpg"/><Relationship Id="rId5" Type="http://schemas.openxmlformats.org/officeDocument/2006/relationships/image" Target="../media/image57.jpg"/><Relationship Id="rId6" Type="http://schemas.openxmlformats.org/officeDocument/2006/relationships/hyperlink" Target="http://scratch.mit.edu/projects/11324477/" TargetMode="External"/><Relationship Id="rId1" Type="http://schemas.openxmlformats.org/officeDocument/2006/relationships/slideLayout" Target="../slideLayouts/slideLayout9.xml"/><Relationship Id="rId2" Type="http://schemas.openxmlformats.org/officeDocument/2006/relationships/notesSlide" Target="../notesSlides/notesSlide4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8.xml"/><Relationship Id="rId3" Type="http://schemas.openxmlformats.org/officeDocument/2006/relationships/image" Target="../media/image58.jp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9.xml"/><Relationship Id="rId3" Type="http://schemas.openxmlformats.org/officeDocument/2006/relationships/image" Target="../media/image58.jp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12.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9.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60.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61.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62.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63.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64.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6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9.jpeg"/><Relationship Id="rId3" Type="http://schemas.openxmlformats.org/officeDocument/2006/relationships/image" Target="../media/image11.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66.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52.png"/></Relationships>
</file>

<file path=ppt/slides/_rels/slide135.xml.rels><?xml version="1.0" encoding="UTF-8" standalone="yes"?>
<Relationships xmlns="http://schemas.openxmlformats.org/package/2006/relationships"><Relationship Id="rId3" Type="http://schemas.openxmlformats.org/officeDocument/2006/relationships/image" Target="../media/image67.jpg"/><Relationship Id="rId4" Type="http://schemas.openxmlformats.org/officeDocument/2006/relationships/hyperlink" Target="http://www.youtube.com/watch?v=O8ezDEk3qCg&amp;list=PLE0383B75F8F31717&amp;index=5" TargetMode="External"/><Relationship Id="rId5" Type="http://schemas.openxmlformats.org/officeDocument/2006/relationships/hyperlink" Target="http://scratch.mit.edu/projects/11342075/" TargetMode="External"/><Relationship Id="rId1" Type="http://schemas.openxmlformats.org/officeDocument/2006/relationships/slideLayout" Target="../slideLayouts/slideLayout6.xml"/><Relationship Id="rId2" Type="http://schemas.openxmlformats.org/officeDocument/2006/relationships/notesSlide" Target="../notesSlides/notesSlide6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68.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68.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52.png"/></Relationships>
</file>

<file path=ppt/slides/_rels/slide139.xml.rels><?xml version="1.0" encoding="UTF-8" standalone="yes"?>
<Relationships xmlns="http://schemas.openxmlformats.org/package/2006/relationships"><Relationship Id="rId3" Type="http://schemas.openxmlformats.org/officeDocument/2006/relationships/hyperlink" Target="http://scratch.mit.edu/projects/11342796/" TargetMode="External"/><Relationship Id="rId4" Type="http://schemas.openxmlformats.org/officeDocument/2006/relationships/hyperlink" Target="http://scratch.mit.edu/projects/11363439/" TargetMode="External"/><Relationship Id="rId5" Type="http://schemas.openxmlformats.org/officeDocument/2006/relationships/hyperlink" Target="http://scratch.mit.edu/projects/10966042/" TargetMode="External"/><Relationship Id="rId6" Type="http://schemas.openxmlformats.org/officeDocument/2006/relationships/hyperlink" Target="http://scratch.mit.edu/projects/10866563/" TargetMode="External"/><Relationship Id="rId7" Type="http://schemas.openxmlformats.org/officeDocument/2006/relationships/hyperlink" Target="http://scratch.mit.edu/projects/11300468/" TargetMode="External"/><Relationship Id="rId1" Type="http://schemas.openxmlformats.org/officeDocument/2006/relationships/slideLayout" Target="../slideLayouts/slideLayout6.xml"/><Relationship Id="rId2" Type="http://schemas.openxmlformats.org/officeDocument/2006/relationships/notesSlide" Target="../notesSlides/notesSlide7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9.jpeg"/><Relationship Id="rId3" Type="http://schemas.openxmlformats.org/officeDocument/2006/relationships/image" Target="../media/image13.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69.gif"/></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69.gif"/></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69.gif"/></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hyperlink" Target="http://scratch.mit.edu/projects/11301021/" TargetMode="Externa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12.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hyperlink" Target="http://scratch.mit.edu/projects/11370800/" TargetMode="Externa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70.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70.png"/></Relationships>
</file>

<file path=ppt/slides/_rels/slide155.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70.png"/></Relationships>
</file>

<file path=ppt/slides/_rels/slide157.xml.rels><?xml version="1.0" encoding="UTF-8" standalone="yes"?>
<Relationships xmlns="http://schemas.openxmlformats.org/package/2006/relationships"><Relationship Id="rId3" Type="http://schemas.openxmlformats.org/officeDocument/2006/relationships/image" Target="../media/image71.jpg"/><Relationship Id="rId4" Type="http://schemas.openxmlformats.org/officeDocument/2006/relationships/image" Target="../media/image52.png"/><Relationship Id="rId5" Type="http://schemas.openxmlformats.org/officeDocument/2006/relationships/image" Target="../media/image72.jpg"/><Relationship Id="rId6" Type="http://schemas.openxmlformats.org/officeDocument/2006/relationships/image" Target="../media/image73.jpg"/><Relationship Id="rId7" Type="http://schemas.openxmlformats.org/officeDocument/2006/relationships/image" Target="../media/image74.jpg"/><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1.xml"/><Relationship Id="rId3" Type="http://schemas.openxmlformats.org/officeDocument/2006/relationships/image" Target="../media/image75.jp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2.xml"/><Relationship Id="rId3" Type="http://schemas.openxmlformats.org/officeDocument/2006/relationships/image" Target="../media/image7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9.jpeg"/><Relationship Id="rId3" Type="http://schemas.openxmlformats.org/officeDocument/2006/relationships/image" Target="../media/image13.jpe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162.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jpg"/><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163.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164.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jpg"/><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165.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jpg"/><Relationship Id="rId5" Type="http://schemas.openxmlformats.org/officeDocument/2006/relationships/image" Target="../media/image50.jpg"/><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166.xml.rels><?xml version="1.0" encoding="UTF-8" standalone="yes"?>
<Relationships xmlns="http://schemas.openxmlformats.org/package/2006/relationships"><Relationship Id="rId3" Type="http://schemas.openxmlformats.org/officeDocument/2006/relationships/hyperlink" Target="http://www.youtube.com/watch?v=XaqR3G_NVoo" TargetMode="External"/><Relationship Id="rId4"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99.xml"/></Relationships>
</file>

<file path=ppt/slides/_rels/slide167.xml.rels><?xml version="1.0" encoding="UTF-8" standalone="yes"?>
<Relationships xmlns="http://schemas.openxmlformats.org/package/2006/relationships"><Relationship Id="rId3" Type="http://schemas.openxmlformats.org/officeDocument/2006/relationships/hyperlink" Target="http://csunplugged.org/searching-algorithms" TargetMode="External"/><Relationship Id="rId4" Type="http://schemas.openxmlformats.org/officeDocument/2006/relationships/hyperlink" Target="http://csunplugged.org/sorting-algorithms" TargetMode="External"/><Relationship Id="rId5" Type="http://schemas.openxmlformats.org/officeDocument/2006/relationships/hyperlink" Target="http://csunplugged.org/sorting-networks" TargetMode="External"/><Relationship Id="rId6" Type="http://schemas.openxmlformats.org/officeDocument/2006/relationships/image" Target="../media/image51.png"/><Relationship Id="rId7" Type="http://schemas.openxmlformats.org/officeDocument/2006/relationships/image" Target="../media/image52.png"/><Relationship Id="rId1" Type="http://schemas.openxmlformats.org/officeDocument/2006/relationships/slideLayout" Target="../slideLayouts/slideLayout1.xml"/><Relationship Id="rId2" Type="http://schemas.openxmlformats.org/officeDocument/2006/relationships/notesSlide" Target="../notesSlides/notesSlide100.xml"/></Relationships>
</file>

<file path=ppt/slides/_rels/slide168.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69.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9.jpeg"/><Relationship Id="rId3" Type="http://schemas.openxmlformats.org/officeDocument/2006/relationships/image" Target="../media/image13.jpeg"/></Relationships>
</file>

<file path=ppt/slides/_rels/slide170.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52.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5.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6.xml"/><Relationship Id="rId3" Type="http://schemas.openxmlformats.org/officeDocument/2006/relationships/image" Target="../media/image80.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7.xml"/><Relationship Id="rId3" Type="http://schemas.openxmlformats.org/officeDocument/2006/relationships/image" Target="../media/image81.png"/></Relationships>
</file>

<file path=ppt/slides/_rels/slide175.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slideLayout" Target="../slideLayouts/slideLayout6.xml"/><Relationship Id="rId2" Type="http://schemas.openxmlformats.org/officeDocument/2006/relationships/notesSlide" Target="../notesSlides/notesSlide108.xml"/></Relationships>
</file>

<file path=ppt/slides/_rels/slide176.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84.png"/><Relationship Id="rId5"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 Id="rId3" Type="http://schemas.openxmlformats.org/officeDocument/2006/relationships/image" Target="../media/image86.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1.xml"/><Relationship Id="rId3" Type="http://schemas.openxmlformats.org/officeDocument/2006/relationships/image" Target="../media/image87.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2.xml"/><Relationship Id="rId3" Type="http://schemas.openxmlformats.org/officeDocument/2006/relationships/image" Target="../media/image88.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48.xml"/><Relationship Id="rId2" Type="http://schemas.openxmlformats.org/officeDocument/2006/relationships/image" Target="../media/image14.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3.xml"/><Relationship Id="rId3" Type="http://schemas.openxmlformats.org/officeDocument/2006/relationships/image" Target="../media/image52.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4.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 Id="rId3" Type="http://schemas.openxmlformats.org/officeDocument/2006/relationships/image" Target="../media/image89.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 Id="rId3" Type="http://schemas.openxmlformats.org/officeDocument/2006/relationships/image" Target="../media/image90.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 Id="rId3" Type="http://schemas.openxmlformats.org/officeDocument/2006/relationships/image" Target="../media/image91.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 Id="rId3" Type="http://schemas.openxmlformats.org/officeDocument/2006/relationships/image" Target="../media/image92.png"/></Relationships>
</file>

<file path=ppt/slides/_rels/slide186.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notesSlide" Target="../notesSlides/notesSlide119.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 Id="rId3" Type="http://schemas.openxmlformats.org/officeDocument/2006/relationships/image" Target="../media/image95.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 Id="rId3" Type="http://schemas.openxmlformats.org/officeDocument/2006/relationships/image" Target="../media/image96.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 Id="rId3" Type="http://schemas.openxmlformats.org/officeDocument/2006/relationships/image" Target="../media/image5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16.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3.xml"/><Relationship Id="rId3" Type="http://schemas.openxmlformats.org/officeDocument/2006/relationships/image" Target="../media/image97.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4.xml"/><Relationship Id="rId3" Type="http://schemas.openxmlformats.org/officeDocument/2006/relationships/image" Target="../media/image98.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5.xml"/><Relationship Id="rId3" Type="http://schemas.openxmlformats.org/officeDocument/2006/relationships/image" Target="../media/image99.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6.xml"/><Relationship Id="rId3" Type="http://schemas.openxmlformats.org/officeDocument/2006/relationships/image" Target="../media/image100.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7.xml"/><Relationship Id="rId3" Type="http://schemas.openxmlformats.org/officeDocument/2006/relationships/image" Target="../media/image101.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 Id="rId3" Type="http://schemas.openxmlformats.org/officeDocument/2006/relationships/image" Target="../media/image102.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 Id="rId3" Type="http://schemas.openxmlformats.org/officeDocument/2006/relationships/image" Target="../media/image103.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 Id="rId3" Type="http://schemas.openxmlformats.org/officeDocument/2006/relationships/image" Target="../media/image104.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 Id="rId3" Type="http://schemas.openxmlformats.org/officeDocument/2006/relationships/image" Target="../media/image52.png"/></Relationships>
</file>

<file path=ppt/slides/_rels/slide199.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52.png"/><Relationship Id="rId1" Type="http://schemas.openxmlformats.org/officeDocument/2006/relationships/slideLayout" Target="../slideLayouts/slideLayout9.xml"/><Relationship Id="rId2" Type="http://schemas.openxmlformats.org/officeDocument/2006/relationships/notesSlide" Target="../notesSlides/notesSlide1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16.png"/></Relationships>
</file>

<file path=ppt/slides/_rels/slide200.xml.rels><?xml version="1.0" encoding="UTF-8" standalone="yes"?>
<Relationships xmlns="http://schemas.openxmlformats.org/package/2006/relationships"><Relationship Id="rId3" Type="http://schemas.openxmlformats.org/officeDocument/2006/relationships/image" Target="../media/image72.jpg"/><Relationship Id="rId4" Type="http://schemas.openxmlformats.org/officeDocument/2006/relationships/image" Target="../media/image71.jpg"/><Relationship Id="rId5" Type="http://schemas.openxmlformats.org/officeDocument/2006/relationships/image" Target="../media/image73.jpg"/><Relationship Id="rId6" Type="http://schemas.openxmlformats.org/officeDocument/2006/relationships/image" Target="../media/image74.jpg"/><Relationship Id="rId1" Type="http://schemas.openxmlformats.org/officeDocument/2006/relationships/slideLayout" Target="../slideLayouts/slideLayout1.xml"/><Relationship Id="rId2" Type="http://schemas.openxmlformats.org/officeDocument/2006/relationships/notesSlide" Target="../notesSlides/notesSlide133.xml"/></Relationships>
</file>

<file path=ppt/slides/_rels/slide201.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jpeg"/><Relationship Id="rId1" Type="http://schemas.openxmlformats.org/officeDocument/2006/relationships/slideLayout" Target="../slideLayouts/slideLayout6.xml"/><Relationship Id="rId2" Type="http://schemas.openxmlformats.org/officeDocument/2006/relationships/notesSlide" Target="../notesSlides/notesSlide134.xml"/></Relationships>
</file>

<file path=ppt/slides/_rels/slide202.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1" Type="http://schemas.openxmlformats.org/officeDocument/2006/relationships/slideLayout" Target="../slideLayouts/slideLayout6.xml"/><Relationship Id="rId2" Type="http://schemas.openxmlformats.org/officeDocument/2006/relationships/notesSlide" Target="../notesSlides/notesSlide135.xml"/></Relationships>
</file>

<file path=ppt/slides/_rels/slide203.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1" Type="http://schemas.openxmlformats.org/officeDocument/2006/relationships/slideLayout" Target="../slideLayouts/slideLayout6.xml"/><Relationship Id="rId2" Type="http://schemas.openxmlformats.org/officeDocument/2006/relationships/notesSlide" Target="../notesSlides/notesSlide136.xml"/></Relationships>
</file>

<file path=ppt/slides/_rels/slide204.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1" Type="http://schemas.openxmlformats.org/officeDocument/2006/relationships/slideLayout" Target="../slideLayouts/slideLayout6.xml"/><Relationship Id="rId2" Type="http://schemas.openxmlformats.org/officeDocument/2006/relationships/notesSlide" Target="../notesSlides/notesSlide137.xml"/></Relationships>
</file>

<file path=ppt/slides/_rels/slide205.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1" Type="http://schemas.openxmlformats.org/officeDocument/2006/relationships/slideLayout" Target="../slideLayouts/slideLayout6.xml"/><Relationship Id="rId2" Type="http://schemas.openxmlformats.org/officeDocument/2006/relationships/notesSlide" Target="../notesSlides/notesSlide138.xml"/></Relationships>
</file>

<file path=ppt/slides/_rels/slide206.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1" Type="http://schemas.openxmlformats.org/officeDocument/2006/relationships/slideLayout" Target="../slideLayouts/slideLayout6.xml"/><Relationship Id="rId2" Type="http://schemas.openxmlformats.org/officeDocument/2006/relationships/notesSlide" Target="../notesSlides/notesSlide139.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0.xml"/><Relationship Id="rId3" Type="http://schemas.openxmlformats.org/officeDocument/2006/relationships/image" Target="../media/image112.png"/></Relationships>
</file>

<file path=ppt/slides/_rels/slide208.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114.png"/><Relationship Id="rId6" Type="http://schemas.openxmlformats.org/officeDocument/2006/relationships/image" Target="../media/image115.png"/><Relationship Id="rId1" Type="http://schemas.openxmlformats.org/officeDocument/2006/relationships/slideLayout" Target="../slideLayouts/slideLayout6.xml"/><Relationship Id="rId2" Type="http://schemas.openxmlformats.org/officeDocument/2006/relationships/notesSlide" Target="../notesSlides/notesSlide141.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2.xml"/><Relationship Id="rId3" Type="http://schemas.openxmlformats.org/officeDocument/2006/relationships/image" Target="../media/image11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18.jpe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3.xml"/><Relationship Id="rId3" Type="http://schemas.openxmlformats.org/officeDocument/2006/relationships/image" Target="../media/image116.jpeg"/></Relationships>
</file>

<file path=ppt/slides/_rels/slide211.xml.rels><?xml version="1.0" encoding="UTF-8" standalone="yes"?>
<Relationships xmlns="http://schemas.openxmlformats.org/package/2006/relationships"><Relationship Id="rId3" Type="http://schemas.openxmlformats.org/officeDocument/2006/relationships/image" Target="../media/image116.jpeg"/><Relationship Id="rId4" Type="http://schemas.openxmlformats.org/officeDocument/2006/relationships/image" Target="../media/image117.png"/><Relationship Id="rId5" Type="http://schemas.openxmlformats.org/officeDocument/2006/relationships/image" Target="../media/image118.png"/><Relationship Id="rId1" Type="http://schemas.openxmlformats.org/officeDocument/2006/relationships/slideLayout" Target="../slideLayouts/slideLayout1.xml"/><Relationship Id="rId2" Type="http://schemas.openxmlformats.org/officeDocument/2006/relationships/notesSlide" Target="../notesSlides/notesSlide144.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5.xml"/><Relationship Id="rId3" Type="http://schemas.openxmlformats.org/officeDocument/2006/relationships/image" Target="../media/image119.jpeg"/></Relationships>
</file>

<file path=ppt/slides/_rels/slide213.xml.rels><?xml version="1.0" encoding="UTF-8" standalone="yes"?>
<Relationships xmlns="http://schemas.openxmlformats.org/package/2006/relationships"><Relationship Id="rId3" Type="http://schemas.openxmlformats.org/officeDocument/2006/relationships/image" Target="../media/image120.jpeg"/><Relationship Id="rId4" Type="http://schemas.openxmlformats.org/officeDocument/2006/relationships/image" Target="../media/image121.jpeg"/><Relationship Id="rId1" Type="http://schemas.openxmlformats.org/officeDocument/2006/relationships/slideLayout" Target="../slideLayouts/slideLayout6.xml"/><Relationship Id="rId2" Type="http://schemas.openxmlformats.org/officeDocument/2006/relationships/notesSlide" Target="../notesSlides/notesSlide146.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7.xml"/><Relationship Id="rId3" Type="http://schemas.openxmlformats.org/officeDocument/2006/relationships/image" Target="../media/image122.jpe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8.xml"/><Relationship Id="rId3" Type="http://schemas.openxmlformats.org/officeDocument/2006/relationships/image" Target="../media/image123.jpe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9.xml"/><Relationship Id="rId3" Type="http://schemas.openxmlformats.org/officeDocument/2006/relationships/image" Target="../media/image124.pn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0.xml"/><Relationship Id="rId3" Type="http://schemas.openxmlformats.org/officeDocument/2006/relationships/image" Target="../media/image124.pn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1.xml"/><Relationship Id="rId3" Type="http://schemas.openxmlformats.org/officeDocument/2006/relationships/image" Target="../media/image125.png"/></Relationships>
</file>

<file path=ppt/slides/_rels/slide219.xml.rels><?xml version="1.0" encoding="UTF-8" standalone="yes"?>
<Relationships xmlns="http://schemas.openxmlformats.org/package/2006/relationships"><Relationship Id="rId3" Type="http://schemas.openxmlformats.org/officeDocument/2006/relationships/image" Target="../media/image126.jpeg"/><Relationship Id="rId4" Type="http://schemas.openxmlformats.org/officeDocument/2006/relationships/image" Target="../media/image127.png"/><Relationship Id="rId1" Type="http://schemas.openxmlformats.org/officeDocument/2006/relationships/slideLayout" Target="../slideLayouts/slideLayout6.xml"/><Relationship Id="rId2" Type="http://schemas.openxmlformats.org/officeDocument/2006/relationships/notesSlide" Target="../notesSlides/notesSlide15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14.png"/></Relationships>
</file>

<file path=ppt/slides/_rels/slide220.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29.jpeg"/><Relationship Id="rId5" Type="http://schemas.openxmlformats.org/officeDocument/2006/relationships/image" Target="../media/image130.jpeg"/><Relationship Id="rId1" Type="http://schemas.openxmlformats.org/officeDocument/2006/relationships/slideLayout" Target="../slideLayouts/slideLayout6.xml"/><Relationship Id="rId2" Type="http://schemas.openxmlformats.org/officeDocument/2006/relationships/notesSlide" Target="../notesSlides/notesSlide153.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4.xml"/><Relationship Id="rId3" Type="http://schemas.openxmlformats.org/officeDocument/2006/relationships/image" Target="../media/image131.jpeg"/></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155.xml"/><Relationship Id="rId4" Type="http://schemas.openxmlformats.org/officeDocument/2006/relationships/oleObject" Target="../embeddings/oleObject1.bin"/><Relationship Id="rId5" Type="http://schemas.openxmlformats.org/officeDocument/2006/relationships/image" Target="../media/image132.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3" Type="http://schemas.openxmlformats.org/officeDocument/2006/relationships/notesSlide" Target="../notesSlides/notesSlide156.xml"/><Relationship Id="rId4" Type="http://schemas.openxmlformats.org/officeDocument/2006/relationships/oleObject" Target="../embeddings/oleObject2.bin"/><Relationship Id="rId5" Type="http://schemas.openxmlformats.org/officeDocument/2006/relationships/image" Target="../media/image132.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157.xml"/><Relationship Id="rId4" Type="http://schemas.openxmlformats.org/officeDocument/2006/relationships/oleObject" Target="../embeddings/oleObject3.bin"/><Relationship Id="rId5" Type="http://schemas.openxmlformats.org/officeDocument/2006/relationships/image" Target="../media/image133.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158.xml"/><Relationship Id="rId4" Type="http://schemas.openxmlformats.org/officeDocument/2006/relationships/oleObject" Target="../embeddings/oleObject4.bin"/><Relationship Id="rId5" Type="http://schemas.openxmlformats.org/officeDocument/2006/relationships/image" Target="../media/image134.png"/><Relationship Id="rId6" Type="http://schemas.openxmlformats.org/officeDocument/2006/relationships/oleObject" Target="../embeddings/oleObject5.bin"/><Relationship Id="rId7" Type="http://schemas.openxmlformats.org/officeDocument/2006/relationships/image" Target="../media/image135.png"/><Relationship Id="rId8" Type="http://schemas.openxmlformats.org/officeDocument/2006/relationships/oleObject" Target="../embeddings/oleObject6.bin"/><Relationship Id="rId1" Type="http://schemas.openxmlformats.org/officeDocument/2006/relationships/vmlDrawing" Target="../drawings/vmlDrawing4.vml"/><Relationship Id="rId2" Type="http://schemas.openxmlformats.org/officeDocument/2006/relationships/slideLayout" Target="../slideLayouts/slideLayout8.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9.xml"/></Relationships>
</file>

<file path=ppt/slides/_rels/slide227.xml.rels><?xml version="1.0" encoding="UTF-8" standalone="yes"?>
<Relationships xmlns="http://schemas.openxmlformats.org/package/2006/relationships"><Relationship Id="rId3" Type="http://schemas.openxmlformats.org/officeDocument/2006/relationships/image" Target="../media/image136.jpeg"/><Relationship Id="rId4" Type="http://schemas.openxmlformats.org/officeDocument/2006/relationships/image" Target="../media/image137.jpeg"/><Relationship Id="rId5" Type="http://schemas.openxmlformats.org/officeDocument/2006/relationships/image" Target="../media/image138.jpeg"/><Relationship Id="rId6" Type="http://schemas.openxmlformats.org/officeDocument/2006/relationships/image" Target="../media/image139.png"/><Relationship Id="rId7" Type="http://schemas.openxmlformats.org/officeDocument/2006/relationships/image" Target="../media/image140.jpeg"/><Relationship Id="rId1" Type="http://schemas.openxmlformats.org/officeDocument/2006/relationships/slideLayout" Target="../slideLayouts/slideLayout7.xml"/><Relationship Id="rId2" Type="http://schemas.openxmlformats.org/officeDocument/2006/relationships/notesSlide" Target="../notesSlides/notesSlide160.xml"/></Relationships>
</file>

<file path=ppt/slides/_rels/slide228.xml.rels><?xml version="1.0" encoding="UTF-8" standalone="yes"?>
<Relationships xmlns="http://schemas.openxmlformats.org/package/2006/relationships"><Relationship Id="rId3" Type="http://schemas.openxmlformats.org/officeDocument/2006/relationships/image" Target="../media/image138.jpeg"/><Relationship Id="rId4" Type="http://schemas.openxmlformats.org/officeDocument/2006/relationships/image" Target="../media/image136.jpeg"/><Relationship Id="rId1" Type="http://schemas.openxmlformats.org/officeDocument/2006/relationships/slideLayout" Target="../slideLayouts/slideLayout7.xml"/><Relationship Id="rId2" Type="http://schemas.openxmlformats.org/officeDocument/2006/relationships/notesSlide" Target="../notesSlides/notesSlide161.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2.xml"/><Relationship Id="rId3" Type="http://schemas.openxmlformats.org/officeDocument/2006/relationships/image" Target="../media/image13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14.png"/></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163.xml"/><Relationship Id="rId4" Type="http://schemas.openxmlformats.org/officeDocument/2006/relationships/image" Target="../media/image140.jpe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164.xml"/><Relationship Id="rId4" Type="http://schemas.openxmlformats.org/officeDocument/2006/relationships/image" Target="../media/image141.png"/><Relationship Id="rId1" Type="http://schemas.openxmlformats.org/officeDocument/2006/relationships/tags" Target="../tags/tag2.xml"/><Relationship Id="rId2"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165.xml"/><Relationship Id="rId4" Type="http://schemas.openxmlformats.org/officeDocument/2006/relationships/image" Target="../media/image142.jpeg"/><Relationship Id="rId5" Type="http://schemas.openxmlformats.org/officeDocument/2006/relationships/image" Target="../media/image143.jpeg"/><Relationship Id="rId6" Type="http://schemas.openxmlformats.org/officeDocument/2006/relationships/image" Target="../media/image144.jpeg"/><Relationship Id="rId1" Type="http://schemas.openxmlformats.org/officeDocument/2006/relationships/tags" Target="../tags/tag3.xml"/><Relationship Id="rId2"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166.xml"/><Relationship Id="rId4" Type="http://schemas.openxmlformats.org/officeDocument/2006/relationships/image" Target="../media/image145.png"/><Relationship Id="rId5" Type="http://schemas.openxmlformats.org/officeDocument/2006/relationships/image" Target="../media/image146.wmf"/><Relationship Id="rId6" Type="http://schemas.openxmlformats.org/officeDocument/2006/relationships/image" Target="../media/image147.wmf"/><Relationship Id="rId1" Type="http://schemas.openxmlformats.org/officeDocument/2006/relationships/tags" Target="../tags/tag4.xml"/><Relationship Id="rId2"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7.xml"/><Relationship Id="rId3" Type="http://schemas.openxmlformats.org/officeDocument/2006/relationships/image" Target="../media/image148.png"/></Relationships>
</file>

<file path=ppt/slides/_rels/slide235.xml.rels><?xml version="1.0" encoding="UTF-8" standalone="yes"?>
<Relationships xmlns="http://schemas.openxmlformats.org/package/2006/relationships"><Relationship Id="rId3" Type="http://schemas.openxmlformats.org/officeDocument/2006/relationships/image" Target="../media/image149.png"/><Relationship Id="rId4" Type="http://schemas.openxmlformats.org/officeDocument/2006/relationships/image" Target="../media/image150.png"/><Relationship Id="rId5" Type="http://schemas.openxmlformats.org/officeDocument/2006/relationships/image" Target="../media/image151.png"/><Relationship Id="rId1" Type="http://schemas.openxmlformats.org/officeDocument/2006/relationships/slideLayout" Target="../slideLayouts/slideLayout6.xml"/><Relationship Id="rId2" Type="http://schemas.openxmlformats.org/officeDocument/2006/relationships/notesSlide" Target="../notesSlides/notesSlide168.xml"/></Relationships>
</file>

<file path=ppt/slides/_rels/slide236.xml.rels><?xml version="1.0" encoding="UTF-8" standalone="yes"?>
<Relationships xmlns="http://schemas.openxmlformats.org/package/2006/relationships"><Relationship Id="rId3" Type="http://schemas.openxmlformats.org/officeDocument/2006/relationships/image" Target="../media/image152.png"/><Relationship Id="rId4" Type="http://schemas.openxmlformats.org/officeDocument/2006/relationships/image" Target="../media/image149.png"/><Relationship Id="rId1" Type="http://schemas.openxmlformats.org/officeDocument/2006/relationships/slideLayout" Target="../slideLayouts/slideLayout6.xml"/><Relationship Id="rId2" Type="http://schemas.openxmlformats.org/officeDocument/2006/relationships/notesSlide" Target="../notesSlides/notesSlide169.xml"/></Relationships>
</file>

<file path=ppt/slides/_rels/slide237.xml.rels><?xml version="1.0" encoding="UTF-8" standalone="yes"?>
<Relationships xmlns="http://schemas.openxmlformats.org/package/2006/relationships"><Relationship Id="rId3" Type="http://schemas.openxmlformats.org/officeDocument/2006/relationships/image" Target="../media/image152.png"/><Relationship Id="rId4" Type="http://schemas.openxmlformats.org/officeDocument/2006/relationships/image" Target="../media/image149.png"/><Relationship Id="rId1" Type="http://schemas.openxmlformats.org/officeDocument/2006/relationships/slideLayout" Target="../slideLayouts/slideLayout6.xml"/><Relationship Id="rId2" Type="http://schemas.openxmlformats.org/officeDocument/2006/relationships/notesSlide" Target="../notesSlides/notesSlide170.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1.xml"/></Relationships>
</file>

<file path=ppt/slides/_rels/slide239.xml.rels><?xml version="1.0" encoding="UTF-8" standalone="yes"?>
<Relationships xmlns="http://schemas.openxmlformats.org/package/2006/relationships"><Relationship Id="rId3" Type="http://schemas.openxmlformats.org/officeDocument/2006/relationships/image" Target="../media/image153.png"/><Relationship Id="rId4" Type="http://schemas.openxmlformats.org/officeDocument/2006/relationships/image" Target="../media/image154.png"/><Relationship Id="rId1" Type="http://schemas.openxmlformats.org/officeDocument/2006/relationships/slideLayout" Target="../slideLayouts/slideLayout2.xml"/><Relationship Id="rId2" Type="http://schemas.openxmlformats.org/officeDocument/2006/relationships/notesSlide" Target="../notesSlides/notesSlide17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14.png"/></Relationships>
</file>

<file path=ppt/slides/_rels/slide240.xml.rels><?xml version="1.0" encoding="UTF-8" standalone="yes"?>
<Relationships xmlns="http://schemas.openxmlformats.org/package/2006/relationships"><Relationship Id="rId3" Type="http://schemas.openxmlformats.org/officeDocument/2006/relationships/image" Target="../media/image153.png"/><Relationship Id="rId4" Type="http://schemas.openxmlformats.org/officeDocument/2006/relationships/image" Target="../media/image154.png"/><Relationship Id="rId1" Type="http://schemas.openxmlformats.org/officeDocument/2006/relationships/slideLayout" Target="../slideLayouts/slideLayout2.xml"/><Relationship Id="rId2" Type="http://schemas.openxmlformats.org/officeDocument/2006/relationships/notesSlide" Target="../notesSlides/notesSlide173.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4.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5.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6.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1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15.png"/><Relationship Id="rId3"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15.png"/><Relationship Id="rId3"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0.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48.xml"/><Relationship Id="rId2" Type="http://schemas.openxmlformats.org/officeDocument/2006/relationships/image" Target="../media/image1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9.jpeg"/><Relationship Id="rId3" Type="http://schemas.openxmlformats.org/officeDocument/2006/relationships/image" Target="../media/image13.jpeg"/></Relationships>
</file>

<file path=ppt/slides/_rels/slide34.xml.rels><?xml version="1.0" encoding="UTF-8" standalone="yes"?>
<Relationships xmlns="http://schemas.openxmlformats.org/package/2006/relationships"><Relationship Id="rId3" Type="http://schemas.openxmlformats.org/officeDocument/2006/relationships/hyperlink" Target="pioneerCrash.mpeg" TargetMode="External"/><Relationship Id="rId4" Type="http://schemas.openxmlformats.org/officeDocument/2006/relationships/image" Target="../media/image21.png"/><Relationship Id="rId1" Type="http://schemas.openxmlformats.org/officeDocument/2006/relationships/slideLayout" Target="../slideLayouts/slideLayout54.xml"/><Relationship Id="rId2" Type="http://schemas.openxmlformats.org/officeDocument/2006/relationships/notesSlide" Target="../notesSlides/notesSlide11.xml"/></Relationships>
</file>

<file path=ppt/slides/_rels/slide35.xml.rels><?xml version="1.0" encoding="UTF-8" standalone="yes"?>
<Relationships xmlns="http://schemas.openxmlformats.org/package/2006/relationships"><Relationship Id="rId3" Type="http://schemas.openxmlformats.org/officeDocument/2006/relationships/hyperlink" Target="confused.mpg" TargetMode="External"/><Relationship Id="rId4" Type="http://schemas.openxmlformats.org/officeDocument/2006/relationships/image" Target="../media/image22.png"/><Relationship Id="rId1" Type="http://schemas.openxmlformats.org/officeDocument/2006/relationships/slideLayout" Target="../slideLayouts/slideLayout54.xml"/><Relationship Id="rId2" Type="http://schemas.openxmlformats.org/officeDocument/2006/relationships/notesSlide" Target="../notesSlides/notesSlide12.xml"/></Relationships>
</file>

<file path=ppt/slides/_rels/slide36.xml.rels><?xml version="1.0" encoding="UTF-8" standalone="yes"?>
<Relationships xmlns="http://schemas.openxmlformats.org/package/2006/relationships"><Relationship Id="rId3" Type="http://schemas.openxmlformats.org/officeDocument/2006/relationships/hyperlink" Target="stillconfused.mpg" TargetMode="External"/><Relationship Id="rId4" Type="http://schemas.openxmlformats.org/officeDocument/2006/relationships/image" Target="../media/image23.png"/><Relationship Id="rId1" Type="http://schemas.openxmlformats.org/officeDocument/2006/relationships/slideLayout" Target="../slideLayouts/slideLayout54.xml"/><Relationship Id="rId2" Type="http://schemas.openxmlformats.org/officeDocument/2006/relationships/notesSlide" Target="../notesSlides/notesSlide13.xml"/></Relationships>
</file>

<file path=ppt/slides/_rels/slide37.xml.rels><?xml version="1.0" encoding="UTF-8" standalone="yes"?>
<Relationships xmlns="http://schemas.openxmlformats.org/package/2006/relationships"><Relationship Id="rId3" Type="http://schemas.openxmlformats.org/officeDocument/2006/relationships/hyperlink" Target="success.mpg" TargetMode="External"/><Relationship Id="rId4" Type="http://schemas.openxmlformats.org/officeDocument/2006/relationships/image" Target="../media/image24.png"/><Relationship Id="rId1" Type="http://schemas.openxmlformats.org/officeDocument/2006/relationships/slideLayout" Target="../slideLayouts/slideLayout54.xml"/><Relationship Id="rId2" Type="http://schemas.openxmlformats.org/officeDocument/2006/relationships/notesSlide" Target="../notesSlides/notesSlide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hyperlink" Target="pedestrian_and_head_tracking.mp4" TargetMode="External"/><Relationship Id="rId3"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2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2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3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3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32.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33.png"/><Relationship Id="rId3" Type="http://schemas.openxmlformats.org/officeDocument/2006/relationships/image" Target="../media/image34.gif"/></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gif"/><Relationship Id="rId1" Type="http://schemas.openxmlformats.org/officeDocument/2006/relationships/slideLayout" Target="../slideLayouts/slideLayout32.xml"/><Relationship Id="rId2" Type="http://schemas.openxmlformats.org/officeDocument/2006/relationships/notesSlide" Target="../notesSlides/notesSlide19.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5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0.xml"/><Relationship Id="rId3" Type="http://schemas.openxmlformats.org/officeDocument/2006/relationships/image" Target="../media/image3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3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3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4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54.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9.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4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2" name="Rounded Rectangle 1"/>
          <p:cNvSpPr/>
          <p:nvPr/>
        </p:nvSpPr>
        <p:spPr>
          <a:xfrm>
            <a:off x="2641600" y="3129249"/>
            <a:ext cx="3619500" cy="762000"/>
          </a:xfrm>
          <a:prstGeom prst="round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hape 39"/>
          <p:cNvSpPr txBox="1">
            <a:spLocks noGrp="1"/>
          </p:cNvSpPr>
          <p:nvPr>
            <p:ph type="ctrTitle"/>
          </p:nvPr>
        </p:nvSpPr>
        <p:spPr>
          <a:xfrm>
            <a:off x="1176550" y="2366300"/>
            <a:ext cx="6558000" cy="1546500"/>
          </a:xfrm>
          <a:prstGeom prst="rect">
            <a:avLst/>
          </a:prstGeom>
        </p:spPr>
        <p:txBody>
          <a:bodyPr lIns="91425" tIns="91425" rIns="91425" bIns="91425" anchor="b" anchorCtr="0">
            <a:noAutofit/>
          </a:bodyPr>
          <a:lstStyle/>
          <a:p>
            <a:pPr>
              <a:spcBef>
                <a:spcPts val="0"/>
              </a:spcBef>
              <a:buNone/>
            </a:pPr>
            <a:r>
              <a:rPr lang="en" dirty="0">
                <a:latin typeface="Droid Serif"/>
                <a:ea typeface="Droid Serif"/>
                <a:cs typeface="Droid Serif"/>
                <a:sym typeface="Droid Serif"/>
              </a:rPr>
              <a:t>Problem </a:t>
            </a:r>
            <a:r>
              <a:rPr lang="en" dirty="0" smtClean="0">
                <a:latin typeface="Droid Serif"/>
                <a:ea typeface="Droid Serif"/>
                <a:cs typeface="Droid Serif"/>
                <a:sym typeface="Droid Serif"/>
              </a:rPr>
              <a:t>Solving &amp;  </a:t>
            </a:r>
            <a:r>
              <a:rPr lang="en" dirty="0">
                <a:latin typeface="Droid Serif"/>
                <a:ea typeface="Droid Serif"/>
                <a:cs typeface="Droid Serif"/>
                <a:sym typeface="Droid Serif"/>
              </a:rPr>
              <a:t>Algorithms</a:t>
            </a:r>
          </a:p>
        </p:txBody>
      </p:sp>
      <p:sp>
        <p:nvSpPr>
          <p:cNvPr id="41" name="Shape 41"/>
          <p:cNvSpPr txBox="1"/>
          <p:nvPr/>
        </p:nvSpPr>
        <p:spPr>
          <a:xfrm rot="-1039754">
            <a:off x="398241" y="711230"/>
            <a:ext cx="2482692" cy="1073736"/>
          </a:xfrm>
          <a:prstGeom prst="rect">
            <a:avLst/>
          </a:prstGeom>
          <a:noFill/>
        </p:spPr>
        <p:txBody>
          <a:bodyPr lIns="91425" tIns="91425" rIns="91425" bIns="91425" anchor="ctr" anchorCtr="0">
            <a:noAutofit/>
          </a:bodyPr>
          <a:lstStyle/>
          <a:p>
            <a:pPr algn="ctr">
              <a:spcBef>
                <a:spcPts val="0"/>
              </a:spcBef>
              <a:buNone/>
            </a:pPr>
            <a:r>
              <a:rPr lang="en" sz="3600" b="1">
                <a:solidFill>
                  <a:srgbClr val="0000FF"/>
                </a:solidFill>
                <a:latin typeface="Droid Serif"/>
                <a:ea typeface="Droid Serif"/>
                <a:cs typeface="Droid Serif"/>
                <a:sym typeface="Droid Serif"/>
              </a:rPr>
              <a:t>Welcome back!</a:t>
            </a:r>
          </a:p>
        </p:txBody>
      </p:sp>
      <p:sp>
        <p:nvSpPr>
          <p:cNvPr id="5" name="Shape 53"/>
          <p:cNvSpPr/>
          <p:nvPr/>
        </p:nvSpPr>
        <p:spPr>
          <a:xfrm>
            <a:off x="152400" y="5905500"/>
            <a:ext cx="3378200" cy="723900"/>
          </a:xfrm>
          <a:prstGeom prst="rect">
            <a:avLst/>
          </a:prstGeom>
          <a:solidFill>
            <a:srgbClr val="FFFFFF"/>
          </a:solid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Google Glass</a:t>
            </a:r>
          </a:p>
        </p:txBody>
      </p:sp>
      <p:sp>
        <p:nvSpPr>
          <p:cNvPr id="6" name="Shape 53"/>
          <p:cNvSpPr/>
          <p:nvPr/>
        </p:nvSpPr>
        <p:spPr>
          <a:xfrm>
            <a:off x="5410200" y="5905500"/>
            <a:ext cx="3517900" cy="723900"/>
          </a:xfrm>
          <a:prstGeom prst="rect">
            <a:avLst/>
          </a:prstGeom>
          <a:solidFill>
            <a:srgbClr val="FFFFFF"/>
          </a:solid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Google visit</a:t>
            </a:r>
            <a:endParaRPr lang="en" sz="4200" dirty="0">
              <a:solidFill>
                <a:schemeClr val="dk1"/>
              </a:solidFill>
              <a:latin typeface="Calibri"/>
              <a:ea typeface="Calibri"/>
              <a:cs typeface="Calibri"/>
              <a:sym typeface="Calibri"/>
            </a:endParaRPr>
          </a:p>
        </p:txBody>
      </p:sp>
      <p:sp>
        <p:nvSpPr>
          <p:cNvPr id="7" name="Shape 53"/>
          <p:cNvSpPr/>
          <p:nvPr/>
        </p:nvSpPr>
        <p:spPr>
          <a:xfrm>
            <a:off x="3721100" y="5905500"/>
            <a:ext cx="1689100" cy="723900"/>
          </a:xfrm>
          <a:prstGeom prst="rect">
            <a:avLst/>
          </a:prstGeom>
          <a:solidFill>
            <a:schemeClr val="bg1">
              <a:lumMod val="85000"/>
            </a:schemeClr>
          </a:solid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DUCK!</a:t>
            </a:r>
          </a:p>
        </p:txBody>
      </p:sp>
    </p:spTree>
  </p:cSld>
  <p:clrMapOvr>
    <a:masterClrMapping/>
  </p:clrMapOvr>
  <p:transition xmlns:p14="http://schemas.microsoft.com/office/powerpoint/2010/mai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93800"/>
            <a:ext cx="37846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193800"/>
            <a:ext cx="37846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Right Arrow 17"/>
          <p:cNvSpPr>
            <a:spLocks noChangeArrowheads="1"/>
          </p:cNvSpPr>
          <p:nvPr/>
        </p:nvSpPr>
        <p:spPr bwMode="auto">
          <a:xfrm>
            <a:off x="4171950" y="2384425"/>
            <a:ext cx="803275" cy="457200"/>
          </a:xfrm>
          <a:prstGeom prst="rightArrow">
            <a:avLst>
              <a:gd name="adj1" fmla="val 50000"/>
              <a:gd name="adj2" fmla="val 50024"/>
            </a:avLst>
          </a:prstGeom>
          <a:solidFill>
            <a:srgbClr val="CCFFCC"/>
          </a:solidFill>
          <a:ln w="9525" algn="ctr">
            <a:solidFill>
              <a:srgbClr val="0D982A"/>
            </a:solidFill>
            <a:round/>
            <a:headEnd/>
            <a:tailEnd/>
          </a:ln>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0"/>
              </a:spcBef>
              <a:spcAft>
                <a:spcPct val="0"/>
              </a:spcAft>
            </a:pPr>
            <a:endParaRPr lang="en-US" altLang="en-US" kern="1200">
              <a:solidFill>
                <a:srgbClr val="000000"/>
              </a:solidFill>
            </a:endParaRPr>
          </a:p>
        </p:txBody>
      </p:sp>
      <p:sp>
        <p:nvSpPr>
          <p:cNvPr id="32774" name="TextBox 1"/>
          <p:cNvSpPr txBox="1">
            <a:spLocks noChangeArrowheads="1"/>
          </p:cNvSpPr>
          <p:nvPr/>
        </p:nvSpPr>
        <p:spPr bwMode="auto">
          <a:xfrm>
            <a:off x="5613400" y="4191000"/>
            <a:ext cx="2667000" cy="461963"/>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0"/>
              </a:spcBef>
              <a:spcAft>
                <a:spcPct val="0"/>
              </a:spcAft>
            </a:pPr>
            <a:r>
              <a:rPr lang="en-US" altLang="en-US" kern="1200">
                <a:solidFill>
                  <a:srgbClr val="000000"/>
                </a:solidFill>
                <a:latin typeface="Calibri" pitchFamily="34" charset="0"/>
              </a:rPr>
              <a:t>red    &gt;    200</a:t>
            </a:r>
          </a:p>
        </p:txBody>
      </p:sp>
      <p:sp>
        <p:nvSpPr>
          <p:cNvPr id="32775" name="Text Box 3"/>
          <p:cNvSpPr txBox="1">
            <a:spLocks noChangeArrowheads="1"/>
          </p:cNvSpPr>
          <p:nvPr/>
        </p:nvSpPr>
        <p:spPr bwMode="auto">
          <a:xfrm>
            <a:off x="685800" y="5943600"/>
            <a:ext cx="7594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50000"/>
              </a:spcBef>
              <a:spcAft>
                <a:spcPct val="0"/>
              </a:spcAft>
            </a:pPr>
            <a:r>
              <a:rPr lang="en-US" altLang="en-US" sz="3200" kern="1200">
                <a:solidFill>
                  <a:srgbClr val="000000"/>
                </a:solidFill>
                <a:latin typeface="Cambria" pitchFamily="18" charset="0"/>
              </a:rPr>
              <a:t>not good enough…</a:t>
            </a:r>
          </a:p>
        </p:txBody>
      </p:sp>
      <p:sp>
        <p:nvSpPr>
          <p:cNvPr id="9" name="Text Box 2"/>
          <p:cNvSpPr txBox="1">
            <a:spLocks noChangeArrowheads="1"/>
          </p:cNvSpPr>
          <p:nvPr/>
        </p:nvSpPr>
        <p:spPr bwMode="auto">
          <a:xfrm>
            <a:off x="457200" y="304800"/>
            <a:ext cx="5715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50000"/>
              </a:spcBef>
              <a:spcAft>
                <a:spcPct val="0"/>
              </a:spcAft>
            </a:pPr>
            <a:r>
              <a:rPr lang="en-US" altLang="en-US" sz="3200" kern="1200" dirty="0" smtClean="0">
                <a:solidFill>
                  <a:srgbClr val="000000"/>
                </a:solidFill>
                <a:latin typeface="Cambria" pitchFamily="18" charset="0"/>
              </a:rPr>
              <a:t>Where's the coke can?</a:t>
            </a:r>
            <a:endParaRPr lang="en-US" altLang="en-US" sz="3200" kern="1200" dirty="0">
              <a:solidFill>
                <a:srgbClr val="000000"/>
              </a:solidFill>
              <a:latin typeface="Cambria" pitchFamily="18" charset="0"/>
            </a:endParaRPr>
          </a:p>
        </p:txBody>
      </p:sp>
    </p:spTree>
    <p:extLst>
      <p:ext uri="{BB962C8B-B14F-4D97-AF65-F5344CB8AC3E}">
        <p14:creationId xmlns:p14="http://schemas.microsoft.com/office/powerpoint/2010/main" val="2615250535"/>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Shape 1474"/>
          <p:cNvSpPr txBox="1">
            <a:spLocks noGrp="1"/>
          </p:cNvSpPr>
          <p:nvPr>
            <p:ph type="title"/>
          </p:nvPr>
        </p:nvSpPr>
        <p:spPr>
          <a:xfrm>
            <a:off x="457200" y="274637"/>
            <a:ext cx="8229600" cy="818399"/>
          </a:xfrm>
          <a:prstGeom prst="rect">
            <a:avLst/>
          </a:prstGeom>
        </p:spPr>
        <p:txBody>
          <a:bodyPr lIns="91425" tIns="91425" rIns="91425" bIns="91425" anchor="b" anchorCtr="0">
            <a:noAutofit/>
          </a:bodyPr>
          <a:lstStyle/>
          <a:p>
            <a:pPr algn="ctr">
              <a:spcBef>
                <a:spcPts val="0"/>
              </a:spcBef>
              <a:buNone/>
            </a:pPr>
            <a:r>
              <a:rPr lang="en" dirty="0" smtClean="0">
                <a:solidFill>
                  <a:schemeClr val="tx1"/>
                </a:solidFill>
                <a:latin typeface="Droid Serif"/>
                <a:ea typeface="Droid Serif"/>
                <a:cs typeface="Droid Serif"/>
                <a:sym typeface="Droid Serif"/>
              </a:rPr>
              <a:t>Step 1:  </a:t>
            </a:r>
            <a:r>
              <a:rPr lang="en" i="1" dirty="0" smtClean="0">
                <a:solidFill>
                  <a:schemeClr val="tx1"/>
                </a:solidFill>
                <a:latin typeface="Droid Serif"/>
                <a:ea typeface="Droid Serif"/>
                <a:cs typeface="Droid Serif"/>
                <a:sym typeface="Droid Serif"/>
              </a:rPr>
              <a:t>Sorting people!</a:t>
            </a:r>
            <a:endParaRPr lang="en" i="1" dirty="0">
              <a:solidFill>
                <a:schemeClr val="tx1"/>
              </a:solidFill>
              <a:latin typeface="Droid Serif"/>
              <a:ea typeface="Droid Serif"/>
              <a:cs typeface="Droid Serif"/>
              <a:sym typeface="Droid Serif"/>
            </a:endParaRPr>
          </a:p>
        </p:txBody>
      </p:sp>
      <p:sp>
        <p:nvSpPr>
          <p:cNvPr id="10" name="Shape 1474"/>
          <p:cNvSpPr txBox="1">
            <a:spLocks/>
          </p:cNvSpPr>
          <p:nvPr/>
        </p:nvSpPr>
        <p:spPr>
          <a:xfrm>
            <a:off x="304800" y="1106402"/>
            <a:ext cx="8229600" cy="8183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r>
              <a:rPr lang="en" sz="2800" b="0" dirty="0" smtClean="0">
                <a:latin typeface="Droid Serif"/>
                <a:ea typeface="Droid Serif"/>
                <a:cs typeface="Droid Serif"/>
                <a:sym typeface="Droid Serif"/>
              </a:rPr>
              <a:t>(1) Have 8 people hold numbered cards</a:t>
            </a:r>
            <a:endParaRPr lang="en" sz="2800" b="0" dirty="0">
              <a:latin typeface="Droid Serif"/>
              <a:ea typeface="Droid Serif"/>
              <a:cs typeface="Droid Serif"/>
              <a:sym typeface="Droid Serif"/>
            </a:endParaRPr>
          </a:p>
        </p:txBody>
      </p:sp>
      <p:sp>
        <p:nvSpPr>
          <p:cNvPr id="17" name="Shape 1474"/>
          <p:cNvSpPr txBox="1">
            <a:spLocks/>
          </p:cNvSpPr>
          <p:nvPr/>
        </p:nvSpPr>
        <p:spPr>
          <a:xfrm>
            <a:off x="304800" y="1828800"/>
            <a:ext cx="8839200" cy="8183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r>
              <a:rPr lang="en" sz="2800" b="0" dirty="0" smtClean="0">
                <a:latin typeface="Droid Serif"/>
                <a:ea typeface="Droid Serif"/>
                <a:cs typeface="Droid Serif"/>
                <a:sym typeface="Droid Serif"/>
              </a:rPr>
              <a:t>(2) Act each algorithm + count comparisons</a:t>
            </a:r>
            <a:endParaRPr lang="en" sz="2800" b="0" dirty="0">
              <a:latin typeface="Droid Serif"/>
              <a:ea typeface="Droid Serif"/>
              <a:cs typeface="Droid Serif"/>
              <a:sym typeface="Droid Serif"/>
            </a:endParaRPr>
          </a:p>
        </p:txBody>
      </p:sp>
      <p:sp>
        <p:nvSpPr>
          <p:cNvPr id="3" name="Rectangle 2"/>
          <p:cNvSpPr/>
          <p:nvPr/>
        </p:nvSpPr>
        <p:spPr>
          <a:xfrm>
            <a:off x="3390900" y="2799599"/>
            <a:ext cx="2260555" cy="461665"/>
          </a:xfrm>
          <a:prstGeom prst="rect">
            <a:avLst/>
          </a:prstGeom>
          <a:solidFill>
            <a:srgbClr val="FFCC99"/>
          </a:solidFill>
        </p:spPr>
        <p:txBody>
          <a:bodyPr wrap="none">
            <a:spAutoFit/>
          </a:bodyPr>
          <a:lstStyle/>
          <a:p>
            <a:pPr lvl="0"/>
            <a:r>
              <a:rPr lang="en" sz="2400" dirty="0">
                <a:latin typeface="Droid Serif"/>
                <a:ea typeface="Droid Serif"/>
                <a:cs typeface="Droid Serif"/>
                <a:sym typeface="Droid Serif"/>
              </a:rPr>
              <a:t>B. </a:t>
            </a:r>
            <a:r>
              <a:rPr lang="en" sz="2400" b="1" i="1" dirty="0">
                <a:latin typeface="Droid Serif"/>
                <a:ea typeface="Droid Serif"/>
                <a:cs typeface="Droid Serif"/>
                <a:sym typeface="Droid Serif"/>
              </a:rPr>
              <a:t>bubblesort</a:t>
            </a:r>
            <a:endParaRPr lang="en" sz="2400" b="1" dirty="0">
              <a:latin typeface="Droid Serif"/>
              <a:ea typeface="Droid Serif"/>
              <a:cs typeface="Droid Serif"/>
              <a:sym typeface="Droid Serif"/>
            </a:endParaRPr>
          </a:p>
        </p:txBody>
      </p:sp>
      <p:sp>
        <p:nvSpPr>
          <p:cNvPr id="5" name="Rectangle 4"/>
          <p:cNvSpPr/>
          <p:nvPr/>
        </p:nvSpPr>
        <p:spPr>
          <a:xfrm>
            <a:off x="6292222" y="2799599"/>
            <a:ext cx="2165978" cy="461665"/>
          </a:xfrm>
          <a:prstGeom prst="rect">
            <a:avLst/>
          </a:prstGeom>
          <a:solidFill>
            <a:srgbClr val="FFCC99"/>
          </a:solidFill>
        </p:spPr>
        <p:txBody>
          <a:bodyPr wrap="none">
            <a:spAutoFit/>
          </a:bodyPr>
          <a:lstStyle/>
          <a:p>
            <a:pPr lvl="0"/>
            <a:r>
              <a:rPr lang="en" sz="2400" dirty="0">
                <a:latin typeface="Droid Serif"/>
                <a:ea typeface="Droid Serif"/>
                <a:cs typeface="Droid Serif"/>
                <a:sym typeface="Droid Serif"/>
              </a:rPr>
              <a:t>C. </a:t>
            </a:r>
            <a:r>
              <a:rPr lang="en" sz="2400" b="1" i="1" dirty="0">
                <a:latin typeface="Droid Serif"/>
                <a:ea typeface="Droid Serif"/>
                <a:cs typeface="Droid Serif"/>
                <a:sym typeface="Droid Serif"/>
              </a:rPr>
              <a:t>mergesort</a:t>
            </a:r>
          </a:p>
        </p:txBody>
      </p:sp>
      <p:sp>
        <p:nvSpPr>
          <p:cNvPr id="14" name="Rectangle 13"/>
          <p:cNvSpPr/>
          <p:nvPr/>
        </p:nvSpPr>
        <p:spPr>
          <a:xfrm>
            <a:off x="801789" y="2799599"/>
            <a:ext cx="1830950" cy="461665"/>
          </a:xfrm>
          <a:prstGeom prst="rect">
            <a:avLst/>
          </a:prstGeom>
          <a:solidFill>
            <a:srgbClr val="FFCC99"/>
          </a:solidFill>
        </p:spPr>
        <p:txBody>
          <a:bodyPr wrap="none">
            <a:spAutoFit/>
          </a:bodyPr>
          <a:lstStyle/>
          <a:p>
            <a:pPr lvl="0"/>
            <a:r>
              <a:rPr lang="en" sz="2400" dirty="0" smtClean="0">
                <a:latin typeface="Droid Serif"/>
                <a:ea typeface="Droid Serif"/>
                <a:cs typeface="Droid Serif"/>
                <a:sym typeface="Droid Serif"/>
              </a:rPr>
              <a:t>A. </a:t>
            </a:r>
            <a:r>
              <a:rPr lang="en" sz="2400" b="1" i="1" dirty="0" smtClean="0">
                <a:latin typeface="Droid Serif"/>
                <a:ea typeface="Droid Serif"/>
                <a:cs typeface="Droid Serif"/>
                <a:sym typeface="Droid Serif"/>
              </a:rPr>
              <a:t>minsort</a:t>
            </a:r>
            <a:endParaRPr lang="en" sz="2400" b="1" dirty="0">
              <a:latin typeface="Droid Serif"/>
              <a:ea typeface="Droid Serif"/>
              <a:cs typeface="Droid Serif"/>
              <a:sym typeface="Droid Serif"/>
            </a:endParaRPr>
          </a:p>
        </p:txBody>
      </p:sp>
      <p:cxnSp>
        <p:nvCxnSpPr>
          <p:cNvPr id="7" name="Straight Connector 6"/>
          <p:cNvCxnSpPr/>
          <p:nvPr/>
        </p:nvCxnSpPr>
        <p:spPr>
          <a:xfrm>
            <a:off x="708458" y="5334000"/>
            <a:ext cx="2017611"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893160" y="5357912"/>
            <a:ext cx="1648208" cy="307777"/>
          </a:xfrm>
          <a:prstGeom prst="rect">
            <a:avLst/>
          </a:prstGeom>
        </p:spPr>
        <p:txBody>
          <a:bodyPr wrap="none">
            <a:spAutoFit/>
          </a:bodyPr>
          <a:lstStyle/>
          <a:p>
            <a:pPr algn="ctr"/>
            <a:r>
              <a:rPr lang="en" dirty="0" smtClean="0">
                <a:latin typeface="Droid Serif"/>
                <a:ea typeface="Droid Serif"/>
                <a:cs typeface="Droid Serif"/>
                <a:sym typeface="Droid Serif"/>
              </a:rPr>
              <a:t># of comparisons</a:t>
            </a:r>
            <a:endParaRPr lang="en-US" dirty="0"/>
          </a:p>
        </p:txBody>
      </p:sp>
      <p:cxnSp>
        <p:nvCxnSpPr>
          <p:cNvPr id="16" name="Straight Connector 15"/>
          <p:cNvCxnSpPr/>
          <p:nvPr/>
        </p:nvCxnSpPr>
        <p:spPr>
          <a:xfrm>
            <a:off x="3544989" y="5321300"/>
            <a:ext cx="2017611"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729691" y="5345212"/>
            <a:ext cx="1648208" cy="307777"/>
          </a:xfrm>
          <a:prstGeom prst="rect">
            <a:avLst/>
          </a:prstGeom>
        </p:spPr>
        <p:txBody>
          <a:bodyPr wrap="none">
            <a:spAutoFit/>
          </a:bodyPr>
          <a:lstStyle/>
          <a:p>
            <a:pPr algn="ctr"/>
            <a:r>
              <a:rPr lang="en" dirty="0" smtClean="0">
                <a:latin typeface="Droid Serif"/>
                <a:ea typeface="Droid Serif"/>
                <a:cs typeface="Droid Serif"/>
                <a:sym typeface="Droid Serif"/>
              </a:rPr>
              <a:t># of comparisons</a:t>
            </a:r>
            <a:endParaRPr lang="en-US" dirty="0"/>
          </a:p>
        </p:txBody>
      </p:sp>
      <p:cxnSp>
        <p:nvCxnSpPr>
          <p:cNvPr id="19" name="Straight Connector 18"/>
          <p:cNvCxnSpPr/>
          <p:nvPr/>
        </p:nvCxnSpPr>
        <p:spPr>
          <a:xfrm>
            <a:off x="6366405" y="5310088"/>
            <a:ext cx="2017611"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551107" y="5334000"/>
            <a:ext cx="1648208" cy="307777"/>
          </a:xfrm>
          <a:prstGeom prst="rect">
            <a:avLst/>
          </a:prstGeom>
        </p:spPr>
        <p:txBody>
          <a:bodyPr wrap="none">
            <a:spAutoFit/>
          </a:bodyPr>
          <a:lstStyle/>
          <a:p>
            <a:pPr algn="ctr"/>
            <a:r>
              <a:rPr lang="en" dirty="0" smtClean="0">
                <a:latin typeface="Droid Serif"/>
                <a:ea typeface="Droid Serif"/>
                <a:cs typeface="Droid Serif"/>
                <a:sym typeface="Droid Serif"/>
              </a:rPr>
              <a:t># of comparisons</a:t>
            </a:r>
            <a:endParaRPr lang="en-US" dirty="0"/>
          </a:p>
        </p:txBody>
      </p:sp>
      <p:sp>
        <p:nvSpPr>
          <p:cNvPr id="21" name="Shape 1474"/>
          <p:cNvSpPr txBox="1">
            <a:spLocks/>
          </p:cNvSpPr>
          <p:nvPr/>
        </p:nvSpPr>
        <p:spPr>
          <a:xfrm>
            <a:off x="185615" y="6096000"/>
            <a:ext cx="8653585" cy="5135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pPr algn="ctr"/>
            <a:r>
              <a:rPr lang="en" sz="1600" b="0" dirty="0" smtClean="0">
                <a:latin typeface="Droid Serif"/>
                <a:ea typeface="Droid Serif"/>
                <a:cs typeface="Droid Serif"/>
                <a:sym typeface="Droid Serif"/>
              </a:rPr>
              <a:t>between each algorithm, mix up the cups again – or swap with a different team!</a:t>
            </a:r>
            <a:endParaRPr lang="en" sz="1600" b="0" dirty="0">
              <a:latin typeface="Droid Serif"/>
              <a:ea typeface="Droid Serif"/>
              <a:cs typeface="Droid Serif"/>
              <a:sym typeface="Droid Serif"/>
            </a:endParaRPr>
          </a:p>
        </p:txBody>
      </p:sp>
    </p:spTree>
    <p:extLst>
      <p:ext uri="{BB962C8B-B14F-4D97-AF65-F5344CB8AC3E}">
        <p14:creationId xmlns:p14="http://schemas.microsoft.com/office/powerpoint/2010/main" val="904487516"/>
      </p:ext>
    </p:extLst>
  </p:cSld>
  <p:clrMapOvr>
    <a:masterClrMapping/>
  </p:clrMapOvr>
  <p:transition xmlns:p14="http://schemas.microsoft.com/office/powerpoint/2010/main" spd="slow">
    <p:cut/>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Shape 1474"/>
          <p:cNvSpPr txBox="1">
            <a:spLocks noGrp="1"/>
          </p:cNvSpPr>
          <p:nvPr>
            <p:ph type="title"/>
          </p:nvPr>
        </p:nvSpPr>
        <p:spPr>
          <a:xfrm>
            <a:off x="457200" y="274637"/>
            <a:ext cx="8229600" cy="818399"/>
          </a:xfrm>
          <a:prstGeom prst="rect">
            <a:avLst/>
          </a:prstGeom>
        </p:spPr>
        <p:txBody>
          <a:bodyPr lIns="91425" tIns="91425" rIns="91425" bIns="91425" anchor="b" anchorCtr="0">
            <a:noAutofit/>
          </a:bodyPr>
          <a:lstStyle/>
          <a:p>
            <a:pPr algn="ctr">
              <a:spcBef>
                <a:spcPts val="0"/>
              </a:spcBef>
              <a:buNone/>
            </a:pPr>
            <a:r>
              <a:rPr lang="en" i="1" dirty="0" smtClean="0">
                <a:solidFill>
                  <a:schemeClr val="tx1"/>
                </a:solidFill>
                <a:latin typeface="Droid Serif"/>
                <a:ea typeface="Droid Serif"/>
                <a:cs typeface="Droid Serif"/>
                <a:sym typeface="Droid Serif"/>
              </a:rPr>
              <a:t>3 sort algorithms</a:t>
            </a:r>
            <a:endParaRPr lang="en" i="1" dirty="0">
              <a:solidFill>
                <a:schemeClr val="tx1"/>
              </a:solidFill>
              <a:latin typeface="Droid Serif"/>
              <a:ea typeface="Droid Serif"/>
              <a:cs typeface="Droid Serif"/>
              <a:sym typeface="Droid Serif"/>
            </a:endParaRPr>
          </a:p>
        </p:txBody>
      </p:sp>
      <p:sp>
        <p:nvSpPr>
          <p:cNvPr id="3" name="Rectangle 2"/>
          <p:cNvSpPr/>
          <p:nvPr/>
        </p:nvSpPr>
        <p:spPr>
          <a:xfrm>
            <a:off x="381000" y="3363267"/>
            <a:ext cx="2260555" cy="461665"/>
          </a:xfrm>
          <a:prstGeom prst="rect">
            <a:avLst/>
          </a:prstGeom>
          <a:solidFill>
            <a:srgbClr val="FFCC99"/>
          </a:solidFill>
        </p:spPr>
        <p:txBody>
          <a:bodyPr wrap="none">
            <a:spAutoFit/>
          </a:bodyPr>
          <a:lstStyle/>
          <a:p>
            <a:pPr lvl="0"/>
            <a:r>
              <a:rPr lang="en" sz="2400" dirty="0">
                <a:latin typeface="Droid Serif"/>
                <a:ea typeface="Droid Serif"/>
                <a:cs typeface="Droid Serif"/>
                <a:sym typeface="Droid Serif"/>
              </a:rPr>
              <a:t>B. </a:t>
            </a:r>
            <a:r>
              <a:rPr lang="en" sz="2400" b="1" i="1" dirty="0">
                <a:latin typeface="Droid Serif"/>
                <a:ea typeface="Droid Serif"/>
                <a:cs typeface="Droid Serif"/>
                <a:sym typeface="Droid Serif"/>
              </a:rPr>
              <a:t>bubblesort</a:t>
            </a:r>
            <a:endParaRPr lang="en" sz="2400" b="1" dirty="0">
              <a:latin typeface="Droid Serif"/>
              <a:ea typeface="Droid Serif"/>
              <a:cs typeface="Droid Serif"/>
              <a:sym typeface="Droid Serif"/>
            </a:endParaRPr>
          </a:p>
        </p:txBody>
      </p:sp>
      <p:sp>
        <p:nvSpPr>
          <p:cNvPr id="5" name="Rectangle 4"/>
          <p:cNvSpPr/>
          <p:nvPr/>
        </p:nvSpPr>
        <p:spPr>
          <a:xfrm>
            <a:off x="368300" y="5113635"/>
            <a:ext cx="2165978" cy="461665"/>
          </a:xfrm>
          <a:prstGeom prst="rect">
            <a:avLst/>
          </a:prstGeom>
          <a:solidFill>
            <a:srgbClr val="FFCC99"/>
          </a:solidFill>
        </p:spPr>
        <p:txBody>
          <a:bodyPr wrap="none">
            <a:spAutoFit/>
          </a:bodyPr>
          <a:lstStyle/>
          <a:p>
            <a:pPr lvl="0"/>
            <a:r>
              <a:rPr lang="en" sz="2400" dirty="0">
                <a:latin typeface="Droid Serif"/>
                <a:ea typeface="Droid Serif"/>
                <a:cs typeface="Droid Serif"/>
                <a:sym typeface="Droid Serif"/>
              </a:rPr>
              <a:t>C. </a:t>
            </a:r>
            <a:r>
              <a:rPr lang="en" sz="2400" b="1" i="1" dirty="0">
                <a:latin typeface="Droid Serif"/>
                <a:ea typeface="Droid Serif"/>
                <a:cs typeface="Droid Serif"/>
                <a:sym typeface="Droid Serif"/>
              </a:rPr>
              <a:t>mergesort</a:t>
            </a:r>
          </a:p>
        </p:txBody>
      </p:sp>
      <p:sp>
        <p:nvSpPr>
          <p:cNvPr id="14" name="Rectangle 13"/>
          <p:cNvSpPr/>
          <p:nvPr/>
        </p:nvSpPr>
        <p:spPr>
          <a:xfrm>
            <a:off x="381000" y="1671935"/>
            <a:ext cx="1830950" cy="461665"/>
          </a:xfrm>
          <a:prstGeom prst="rect">
            <a:avLst/>
          </a:prstGeom>
          <a:solidFill>
            <a:srgbClr val="FFCC99"/>
          </a:solidFill>
        </p:spPr>
        <p:txBody>
          <a:bodyPr wrap="none">
            <a:spAutoFit/>
          </a:bodyPr>
          <a:lstStyle/>
          <a:p>
            <a:pPr lvl="0"/>
            <a:r>
              <a:rPr lang="en" sz="2400" dirty="0" smtClean="0">
                <a:latin typeface="Droid Serif"/>
                <a:ea typeface="Droid Serif"/>
                <a:cs typeface="Droid Serif"/>
                <a:sym typeface="Droid Serif"/>
              </a:rPr>
              <a:t>A. </a:t>
            </a:r>
            <a:r>
              <a:rPr lang="en" sz="2400" b="1" i="1" dirty="0" smtClean="0">
                <a:latin typeface="Droid Serif"/>
                <a:ea typeface="Droid Serif"/>
                <a:cs typeface="Droid Serif"/>
                <a:sym typeface="Droid Serif"/>
              </a:rPr>
              <a:t>minsort</a:t>
            </a:r>
            <a:endParaRPr lang="en" sz="2400" b="1" dirty="0">
              <a:latin typeface="Droid Serif"/>
              <a:ea typeface="Droid Serif"/>
              <a:cs typeface="Droid Serif"/>
              <a:sym typeface="Droid Serif"/>
            </a:endParaRPr>
          </a:p>
        </p:txBody>
      </p:sp>
      <p:sp>
        <p:nvSpPr>
          <p:cNvPr id="15" name="Shape 1474"/>
          <p:cNvSpPr txBox="1">
            <a:spLocks/>
          </p:cNvSpPr>
          <p:nvPr/>
        </p:nvSpPr>
        <p:spPr>
          <a:xfrm>
            <a:off x="7086600" y="2937532"/>
            <a:ext cx="1752600" cy="1313133"/>
          </a:xfrm>
          <a:prstGeom prst="rect">
            <a:avLst/>
          </a:prstGeom>
          <a:solidFill>
            <a:srgbClr val="CCECFF"/>
          </a:solid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pPr algn="ctr"/>
            <a:r>
              <a:rPr lang="en" sz="2000" b="0" dirty="0" smtClean="0">
                <a:latin typeface="Droid Serif"/>
                <a:ea typeface="Droid Serif"/>
                <a:cs typeface="Droid Serif"/>
                <a:sym typeface="Droid Serif"/>
              </a:rPr>
              <a:t>Write a sentence on how each one works.</a:t>
            </a:r>
            <a:endParaRPr lang="en" sz="2000" b="0" dirty="0">
              <a:latin typeface="Droid Serif"/>
              <a:ea typeface="Droid Serif"/>
              <a:cs typeface="Droid Serif"/>
              <a:sym typeface="Droid Serif"/>
            </a:endParaRPr>
          </a:p>
        </p:txBody>
      </p:sp>
    </p:spTree>
    <p:extLst>
      <p:ext uri="{BB962C8B-B14F-4D97-AF65-F5344CB8AC3E}">
        <p14:creationId xmlns:p14="http://schemas.microsoft.com/office/powerpoint/2010/main" val="717855990"/>
      </p:ext>
    </p:extLst>
  </p:cSld>
  <p:clrMapOvr>
    <a:masterClrMapping/>
  </p:clrMapOvr>
  <p:transition xmlns:p14="http://schemas.microsoft.com/office/powerpoint/2010/main" spd="slow">
    <p:cut/>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580"/>
        <p:cNvGrpSpPr/>
        <p:nvPr/>
      </p:nvGrpSpPr>
      <p:grpSpPr>
        <a:xfrm>
          <a:off x="0" y="0"/>
          <a:ext cx="0" cy="0"/>
          <a:chOff x="0" y="0"/>
          <a:chExt cx="0" cy="0"/>
        </a:xfrm>
      </p:grpSpPr>
      <p:sp>
        <p:nvSpPr>
          <p:cNvPr id="1581" name="Shape 1581"/>
          <p:cNvSpPr txBox="1">
            <a:spLocks noGrp="1"/>
          </p:cNvSpPr>
          <p:nvPr>
            <p:ph type="ctrTitle"/>
          </p:nvPr>
        </p:nvSpPr>
        <p:spPr>
          <a:xfrm>
            <a:off x="685800" y="503548"/>
            <a:ext cx="7772400" cy="809099"/>
          </a:xfrm>
          <a:prstGeom prst="rect">
            <a:avLst/>
          </a:prstGeom>
        </p:spPr>
        <p:txBody>
          <a:bodyPr lIns="91425" tIns="91425" rIns="91425" bIns="91425" anchor="b" anchorCtr="0">
            <a:noAutofit/>
          </a:bodyPr>
          <a:lstStyle/>
          <a:p>
            <a:pPr>
              <a:spcBef>
                <a:spcPts val="0"/>
              </a:spcBef>
              <a:buNone/>
            </a:pPr>
            <a:r>
              <a:rPr lang="en" dirty="0" smtClean="0">
                <a:latin typeface="Droid Serif"/>
                <a:ea typeface="Droid Serif"/>
                <a:cs typeface="Droid Serif"/>
                <a:sym typeface="Droid Serif"/>
              </a:rPr>
              <a:t>Sorting in dance…</a:t>
            </a:r>
            <a:endParaRPr lang="en" dirty="0">
              <a:latin typeface="Droid Serif"/>
              <a:ea typeface="Droid Serif"/>
              <a:cs typeface="Droid Serif"/>
              <a:sym typeface="Droid Serif"/>
            </a:endParaRPr>
          </a:p>
        </p:txBody>
      </p:sp>
      <p:sp>
        <p:nvSpPr>
          <p:cNvPr id="1582" name="Shape 1582"/>
          <p:cNvSpPr txBox="1">
            <a:spLocks noGrp="1"/>
          </p:cNvSpPr>
          <p:nvPr>
            <p:ph type="subTitle" idx="1"/>
          </p:nvPr>
        </p:nvSpPr>
        <p:spPr>
          <a:xfrm>
            <a:off x="685800" y="5903126"/>
            <a:ext cx="7772400" cy="559799"/>
          </a:xfrm>
          <a:prstGeom prst="rect">
            <a:avLst/>
          </a:prstGeom>
        </p:spPr>
        <p:txBody>
          <a:bodyPr lIns="91425" tIns="91425" rIns="91425" bIns="91425" anchor="t" anchorCtr="0">
            <a:noAutofit/>
          </a:bodyPr>
          <a:lstStyle/>
          <a:p>
            <a:pPr lvl="0" rtl="0">
              <a:spcBef>
                <a:spcPts val="0"/>
              </a:spcBef>
              <a:buNone/>
            </a:pPr>
            <a:r>
              <a:rPr lang="en" sz="1200"/>
              <a:t>look this up to see the many options...</a:t>
            </a:r>
          </a:p>
          <a:p>
            <a:pPr>
              <a:spcBef>
                <a:spcPts val="0"/>
              </a:spcBef>
              <a:buNone/>
            </a:pPr>
            <a:r>
              <a:rPr lang="en" sz="1100" u="sng">
                <a:solidFill>
                  <a:schemeClr val="hlink"/>
                </a:solidFill>
                <a:hlinkClick r:id="rId3"/>
              </a:rPr>
              <a:t>http://www.youtube.com/watch?v=XaqR3G_NVoo</a:t>
            </a:r>
          </a:p>
        </p:txBody>
      </p:sp>
      <p:pic>
        <p:nvPicPr>
          <p:cNvPr id="1583" name="Shape 1583"/>
          <p:cNvPicPr preferRelativeResize="0"/>
          <p:nvPr/>
        </p:nvPicPr>
        <p:blipFill>
          <a:blip r:embed="rId4"/>
          <a:stretch>
            <a:fillRect/>
          </a:stretch>
        </p:blipFill>
        <p:spPr>
          <a:xfrm>
            <a:off x="1428750" y="1700212"/>
            <a:ext cx="6286500" cy="3914775"/>
          </a:xfrm>
          <a:prstGeom prst="rect">
            <a:avLst/>
          </a:prstGeom>
          <a:noFill/>
          <a:ln>
            <a:noFill/>
          </a:ln>
        </p:spPr>
      </p:pic>
    </p:spTree>
    <p:extLst>
      <p:ext uri="{BB962C8B-B14F-4D97-AF65-F5344CB8AC3E}">
        <p14:creationId xmlns:p14="http://schemas.microsoft.com/office/powerpoint/2010/main" val="3942152715"/>
      </p:ext>
    </p:extLst>
  </p:cSld>
  <p:clrMapOvr>
    <a:masterClrMapping/>
  </p:clrMapOvr>
  <p:transition xmlns:p14="http://schemas.microsoft.com/office/powerpoint/2010/main" spd="slow">
    <p:cu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Shape 1474"/>
          <p:cNvSpPr txBox="1">
            <a:spLocks noGrp="1"/>
          </p:cNvSpPr>
          <p:nvPr>
            <p:ph type="title"/>
          </p:nvPr>
        </p:nvSpPr>
        <p:spPr>
          <a:xfrm>
            <a:off x="457200" y="274637"/>
            <a:ext cx="8229600" cy="818399"/>
          </a:xfrm>
          <a:prstGeom prst="rect">
            <a:avLst/>
          </a:prstGeom>
        </p:spPr>
        <p:txBody>
          <a:bodyPr lIns="91425" tIns="91425" rIns="91425" bIns="91425" anchor="b" anchorCtr="0">
            <a:noAutofit/>
          </a:bodyPr>
          <a:lstStyle/>
          <a:p>
            <a:pPr algn="ctr"/>
            <a:r>
              <a:rPr lang="en" dirty="0">
                <a:solidFill>
                  <a:schemeClr val="tx1"/>
                </a:solidFill>
                <a:latin typeface="Droid Serif"/>
                <a:ea typeface="Droid Serif"/>
                <a:cs typeface="Droid Serif"/>
                <a:sym typeface="Droid Serif"/>
              </a:rPr>
              <a:t>Step </a:t>
            </a:r>
            <a:r>
              <a:rPr lang="en" dirty="0" smtClean="0">
                <a:solidFill>
                  <a:schemeClr val="tx1"/>
                </a:solidFill>
                <a:latin typeface="Droid Serif"/>
                <a:ea typeface="Droid Serif"/>
                <a:cs typeface="Droid Serif"/>
                <a:sym typeface="Droid Serif"/>
              </a:rPr>
              <a:t>2:  </a:t>
            </a:r>
            <a:r>
              <a:rPr lang="en" i="1" dirty="0">
                <a:solidFill>
                  <a:schemeClr val="tx1"/>
                </a:solidFill>
                <a:latin typeface="Droid Serif"/>
                <a:ea typeface="Droid Serif"/>
                <a:cs typeface="Droid Serif"/>
                <a:sym typeface="Droid Serif"/>
              </a:rPr>
              <a:t>Sorting </a:t>
            </a:r>
            <a:r>
              <a:rPr lang="en" i="1" dirty="0" smtClean="0">
                <a:solidFill>
                  <a:schemeClr val="tx1"/>
                </a:solidFill>
                <a:latin typeface="Droid Serif"/>
                <a:ea typeface="Droid Serif"/>
                <a:cs typeface="Droid Serif"/>
                <a:sym typeface="Droid Serif"/>
              </a:rPr>
              <a:t>cups…</a:t>
            </a:r>
            <a:endParaRPr lang="en" dirty="0">
              <a:solidFill>
                <a:schemeClr val="tx1"/>
              </a:solidFill>
              <a:latin typeface="Droid Serif"/>
              <a:ea typeface="Droid Serif"/>
              <a:cs typeface="Droid Serif"/>
              <a:sym typeface="Droid Serif"/>
            </a:endParaRPr>
          </a:p>
        </p:txBody>
      </p:sp>
      <p:sp>
        <p:nvSpPr>
          <p:cNvPr id="10" name="Shape 1474"/>
          <p:cNvSpPr txBox="1">
            <a:spLocks/>
          </p:cNvSpPr>
          <p:nvPr/>
        </p:nvSpPr>
        <p:spPr>
          <a:xfrm>
            <a:off x="304800" y="1106402"/>
            <a:ext cx="8610600" cy="8183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r>
              <a:rPr lang="en" sz="2800" b="0" dirty="0" smtClean="0">
                <a:latin typeface="Droid Serif"/>
                <a:ea typeface="Droid Serif"/>
                <a:cs typeface="Droid Serif"/>
                <a:sym typeface="Droid Serif"/>
              </a:rPr>
              <a:t>(1) Teams make 8 cups with #s on post-its + swap</a:t>
            </a:r>
            <a:endParaRPr lang="en" sz="2800" b="0" dirty="0">
              <a:latin typeface="Droid Serif"/>
              <a:ea typeface="Droid Serif"/>
              <a:cs typeface="Droid Serif"/>
              <a:sym typeface="Droid Serif"/>
            </a:endParaRPr>
          </a:p>
        </p:txBody>
      </p:sp>
      <p:sp>
        <p:nvSpPr>
          <p:cNvPr id="17" name="Shape 1474"/>
          <p:cNvSpPr txBox="1">
            <a:spLocks/>
          </p:cNvSpPr>
          <p:nvPr/>
        </p:nvSpPr>
        <p:spPr>
          <a:xfrm>
            <a:off x="304800" y="1920336"/>
            <a:ext cx="8839200" cy="8183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r>
              <a:rPr lang="en" sz="2800" b="0" dirty="0" smtClean="0">
                <a:latin typeface="Droid Serif"/>
                <a:ea typeface="Droid Serif"/>
                <a:cs typeface="Droid Serif"/>
                <a:sym typeface="Droid Serif"/>
              </a:rPr>
              <a:t>(2) Run each algorithm + count comparisons</a:t>
            </a:r>
            <a:endParaRPr lang="en" sz="2800" b="0" dirty="0">
              <a:latin typeface="Droid Serif"/>
              <a:ea typeface="Droid Serif"/>
              <a:cs typeface="Droid Serif"/>
              <a:sym typeface="Droid Serif"/>
            </a:endParaRPr>
          </a:p>
        </p:txBody>
      </p:sp>
      <p:sp>
        <p:nvSpPr>
          <p:cNvPr id="3" name="Rectangle 2"/>
          <p:cNvSpPr/>
          <p:nvPr/>
        </p:nvSpPr>
        <p:spPr>
          <a:xfrm>
            <a:off x="3390900" y="2891135"/>
            <a:ext cx="2260555" cy="461665"/>
          </a:xfrm>
          <a:prstGeom prst="rect">
            <a:avLst/>
          </a:prstGeom>
          <a:solidFill>
            <a:srgbClr val="FFCC99"/>
          </a:solidFill>
        </p:spPr>
        <p:txBody>
          <a:bodyPr wrap="none">
            <a:spAutoFit/>
          </a:bodyPr>
          <a:lstStyle/>
          <a:p>
            <a:pPr lvl="0"/>
            <a:r>
              <a:rPr lang="en" sz="2400" dirty="0">
                <a:latin typeface="Droid Serif"/>
                <a:ea typeface="Droid Serif"/>
                <a:cs typeface="Droid Serif"/>
                <a:sym typeface="Droid Serif"/>
              </a:rPr>
              <a:t>B. </a:t>
            </a:r>
            <a:r>
              <a:rPr lang="en" sz="2400" b="1" i="1" dirty="0">
                <a:latin typeface="Droid Serif"/>
                <a:ea typeface="Droid Serif"/>
                <a:cs typeface="Droid Serif"/>
                <a:sym typeface="Droid Serif"/>
              </a:rPr>
              <a:t>bubblesort</a:t>
            </a:r>
            <a:endParaRPr lang="en" sz="2400" b="1" dirty="0">
              <a:latin typeface="Droid Serif"/>
              <a:ea typeface="Droid Serif"/>
              <a:cs typeface="Droid Serif"/>
              <a:sym typeface="Droid Serif"/>
            </a:endParaRPr>
          </a:p>
        </p:txBody>
      </p:sp>
      <p:sp>
        <p:nvSpPr>
          <p:cNvPr id="5" name="Rectangle 4"/>
          <p:cNvSpPr/>
          <p:nvPr/>
        </p:nvSpPr>
        <p:spPr>
          <a:xfrm>
            <a:off x="6292222" y="2891135"/>
            <a:ext cx="2165978" cy="461665"/>
          </a:xfrm>
          <a:prstGeom prst="rect">
            <a:avLst/>
          </a:prstGeom>
          <a:solidFill>
            <a:srgbClr val="FFCC99"/>
          </a:solidFill>
        </p:spPr>
        <p:txBody>
          <a:bodyPr wrap="none">
            <a:spAutoFit/>
          </a:bodyPr>
          <a:lstStyle/>
          <a:p>
            <a:pPr lvl="0"/>
            <a:r>
              <a:rPr lang="en" sz="2400" dirty="0">
                <a:latin typeface="Droid Serif"/>
                <a:ea typeface="Droid Serif"/>
                <a:cs typeface="Droid Serif"/>
                <a:sym typeface="Droid Serif"/>
              </a:rPr>
              <a:t>C. </a:t>
            </a:r>
            <a:r>
              <a:rPr lang="en" sz="2400" b="1" i="1" dirty="0">
                <a:latin typeface="Droid Serif"/>
                <a:ea typeface="Droid Serif"/>
                <a:cs typeface="Droid Serif"/>
                <a:sym typeface="Droid Serif"/>
              </a:rPr>
              <a:t>mergesort</a:t>
            </a:r>
          </a:p>
        </p:txBody>
      </p:sp>
      <p:sp>
        <p:nvSpPr>
          <p:cNvPr id="14" name="Rectangle 13"/>
          <p:cNvSpPr/>
          <p:nvPr/>
        </p:nvSpPr>
        <p:spPr>
          <a:xfrm>
            <a:off x="801789" y="2891135"/>
            <a:ext cx="1830950" cy="461665"/>
          </a:xfrm>
          <a:prstGeom prst="rect">
            <a:avLst/>
          </a:prstGeom>
          <a:solidFill>
            <a:srgbClr val="FFCC99"/>
          </a:solidFill>
        </p:spPr>
        <p:txBody>
          <a:bodyPr wrap="none">
            <a:spAutoFit/>
          </a:bodyPr>
          <a:lstStyle/>
          <a:p>
            <a:pPr lvl="0"/>
            <a:r>
              <a:rPr lang="en" sz="2400" dirty="0" smtClean="0">
                <a:latin typeface="Droid Serif"/>
                <a:ea typeface="Droid Serif"/>
                <a:cs typeface="Droid Serif"/>
                <a:sym typeface="Droid Serif"/>
              </a:rPr>
              <a:t>A. </a:t>
            </a:r>
            <a:r>
              <a:rPr lang="en" sz="2400" b="1" i="1" dirty="0" smtClean="0">
                <a:latin typeface="Droid Serif"/>
                <a:ea typeface="Droid Serif"/>
                <a:cs typeface="Droid Serif"/>
                <a:sym typeface="Droid Serif"/>
              </a:rPr>
              <a:t>minsort</a:t>
            </a:r>
            <a:endParaRPr lang="en" sz="2400" b="1" dirty="0">
              <a:latin typeface="Droid Serif"/>
              <a:ea typeface="Droid Serif"/>
              <a:cs typeface="Droid Serif"/>
              <a:sym typeface="Droid Serif"/>
            </a:endParaRPr>
          </a:p>
        </p:txBody>
      </p:sp>
      <p:cxnSp>
        <p:nvCxnSpPr>
          <p:cNvPr id="7" name="Straight Connector 6"/>
          <p:cNvCxnSpPr/>
          <p:nvPr/>
        </p:nvCxnSpPr>
        <p:spPr>
          <a:xfrm>
            <a:off x="708458" y="5334000"/>
            <a:ext cx="2017611"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893160" y="5357912"/>
            <a:ext cx="1648208" cy="307777"/>
          </a:xfrm>
          <a:prstGeom prst="rect">
            <a:avLst/>
          </a:prstGeom>
        </p:spPr>
        <p:txBody>
          <a:bodyPr wrap="none">
            <a:spAutoFit/>
          </a:bodyPr>
          <a:lstStyle/>
          <a:p>
            <a:pPr algn="ctr"/>
            <a:r>
              <a:rPr lang="en" dirty="0" smtClean="0">
                <a:latin typeface="Droid Serif"/>
                <a:ea typeface="Droid Serif"/>
                <a:cs typeface="Droid Serif"/>
                <a:sym typeface="Droid Serif"/>
              </a:rPr>
              <a:t># of comparisons</a:t>
            </a:r>
            <a:endParaRPr lang="en-US" dirty="0"/>
          </a:p>
        </p:txBody>
      </p:sp>
      <p:cxnSp>
        <p:nvCxnSpPr>
          <p:cNvPr id="16" name="Straight Connector 15"/>
          <p:cNvCxnSpPr/>
          <p:nvPr/>
        </p:nvCxnSpPr>
        <p:spPr>
          <a:xfrm>
            <a:off x="3544989" y="5321300"/>
            <a:ext cx="2017611"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729691" y="5345212"/>
            <a:ext cx="1648208" cy="307777"/>
          </a:xfrm>
          <a:prstGeom prst="rect">
            <a:avLst/>
          </a:prstGeom>
        </p:spPr>
        <p:txBody>
          <a:bodyPr wrap="none">
            <a:spAutoFit/>
          </a:bodyPr>
          <a:lstStyle/>
          <a:p>
            <a:pPr algn="ctr"/>
            <a:r>
              <a:rPr lang="en" dirty="0" smtClean="0">
                <a:latin typeface="Droid Serif"/>
                <a:ea typeface="Droid Serif"/>
                <a:cs typeface="Droid Serif"/>
                <a:sym typeface="Droid Serif"/>
              </a:rPr>
              <a:t># of comparisons</a:t>
            </a:r>
            <a:endParaRPr lang="en-US" dirty="0"/>
          </a:p>
        </p:txBody>
      </p:sp>
      <p:cxnSp>
        <p:nvCxnSpPr>
          <p:cNvPr id="19" name="Straight Connector 18"/>
          <p:cNvCxnSpPr/>
          <p:nvPr/>
        </p:nvCxnSpPr>
        <p:spPr>
          <a:xfrm>
            <a:off x="6366405" y="5310088"/>
            <a:ext cx="2017611"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551107" y="5334000"/>
            <a:ext cx="1648208" cy="307777"/>
          </a:xfrm>
          <a:prstGeom prst="rect">
            <a:avLst/>
          </a:prstGeom>
        </p:spPr>
        <p:txBody>
          <a:bodyPr wrap="none">
            <a:spAutoFit/>
          </a:bodyPr>
          <a:lstStyle/>
          <a:p>
            <a:pPr algn="ctr"/>
            <a:r>
              <a:rPr lang="en" dirty="0" smtClean="0">
                <a:latin typeface="Droid Serif"/>
                <a:ea typeface="Droid Serif"/>
                <a:cs typeface="Droid Serif"/>
                <a:sym typeface="Droid Serif"/>
              </a:rPr>
              <a:t># of comparisons</a:t>
            </a:r>
            <a:endParaRPr lang="en-US" dirty="0"/>
          </a:p>
        </p:txBody>
      </p:sp>
      <p:sp>
        <p:nvSpPr>
          <p:cNvPr id="21" name="Shape 1474"/>
          <p:cNvSpPr txBox="1">
            <a:spLocks/>
          </p:cNvSpPr>
          <p:nvPr/>
        </p:nvSpPr>
        <p:spPr>
          <a:xfrm>
            <a:off x="92807" y="6096000"/>
            <a:ext cx="8653585" cy="5135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pPr algn="ctr"/>
            <a:r>
              <a:rPr lang="en" sz="1600" b="0" dirty="0" smtClean="0">
                <a:latin typeface="Droid Serif"/>
                <a:ea typeface="Droid Serif"/>
                <a:cs typeface="Droid Serif"/>
                <a:sym typeface="Droid Serif"/>
              </a:rPr>
              <a:t>between each algorithm, mix up the cups again – or swap with a different team!</a:t>
            </a:r>
            <a:endParaRPr lang="en" sz="1600" b="0" dirty="0">
              <a:latin typeface="Droid Serif"/>
              <a:ea typeface="Droid Serif"/>
              <a:cs typeface="Droid Serif"/>
              <a:sym typeface="Droid Serif"/>
            </a:endParaRPr>
          </a:p>
        </p:txBody>
      </p:sp>
    </p:spTree>
    <p:extLst>
      <p:ext uri="{BB962C8B-B14F-4D97-AF65-F5344CB8AC3E}">
        <p14:creationId xmlns:p14="http://schemas.microsoft.com/office/powerpoint/2010/main" val="3080549797"/>
      </p:ext>
    </p:extLst>
  </p:cSld>
  <p:clrMapOvr>
    <a:masterClrMapping/>
  </p:clrMapOvr>
  <p:transition xmlns:p14="http://schemas.microsoft.com/office/powerpoint/2010/main" spd="slow">
    <p:cu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23" name="Rounded Rectangle 22"/>
          <p:cNvSpPr/>
          <p:nvPr/>
        </p:nvSpPr>
        <p:spPr>
          <a:xfrm>
            <a:off x="6009938" y="1861300"/>
            <a:ext cx="2730545" cy="4171199"/>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3149555" y="1886700"/>
            <a:ext cx="2730545" cy="4171199"/>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533400" y="1886701"/>
            <a:ext cx="2438400" cy="4171199"/>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4" name="Shape 1474"/>
          <p:cNvSpPr txBox="1">
            <a:spLocks noGrp="1"/>
          </p:cNvSpPr>
          <p:nvPr>
            <p:ph type="title"/>
          </p:nvPr>
        </p:nvSpPr>
        <p:spPr>
          <a:xfrm>
            <a:off x="457200" y="274637"/>
            <a:ext cx="8229600" cy="818399"/>
          </a:xfrm>
          <a:prstGeom prst="rect">
            <a:avLst/>
          </a:prstGeom>
        </p:spPr>
        <p:txBody>
          <a:bodyPr lIns="91425" tIns="91425" rIns="91425" bIns="91425" anchor="b" anchorCtr="0">
            <a:noAutofit/>
          </a:bodyPr>
          <a:lstStyle/>
          <a:p>
            <a:pPr algn="ctr"/>
            <a:r>
              <a:rPr lang="en" dirty="0">
                <a:solidFill>
                  <a:schemeClr val="tx1"/>
                </a:solidFill>
                <a:latin typeface="Droid Serif"/>
                <a:ea typeface="Droid Serif"/>
                <a:cs typeface="Droid Serif"/>
                <a:sym typeface="Droid Serif"/>
              </a:rPr>
              <a:t>Step </a:t>
            </a:r>
            <a:r>
              <a:rPr lang="en" dirty="0" smtClean="0">
                <a:solidFill>
                  <a:schemeClr val="tx1"/>
                </a:solidFill>
                <a:latin typeface="Droid Serif"/>
                <a:ea typeface="Droid Serif"/>
                <a:cs typeface="Droid Serif"/>
                <a:sym typeface="Droid Serif"/>
              </a:rPr>
              <a:t>3:  </a:t>
            </a:r>
            <a:r>
              <a:rPr lang="en" i="1" dirty="0" smtClean="0">
                <a:solidFill>
                  <a:schemeClr val="tx1"/>
                </a:solidFill>
                <a:latin typeface="Droid Serif"/>
                <a:ea typeface="Droid Serif"/>
                <a:cs typeface="Droid Serif"/>
                <a:sym typeface="Droid Serif"/>
              </a:rPr>
              <a:t>Comparing data</a:t>
            </a:r>
            <a:endParaRPr lang="en" dirty="0">
              <a:solidFill>
                <a:schemeClr val="tx1"/>
              </a:solidFill>
              <a:latin typeface="Droid Serif"/>
              <a:ea typeface="Droid Serif"/>
              <a:cs typeface="Droid Serif"/>
              <a:sym typeface="Droid Serif"/>
            </a:endParaRPr>
          </a:p>
        </p:txBody>
      </p:sp>
      <p:sp>
        <p:nvSpPr>
          <p:cNvPr id="10" name="Shape 1474"/>
          <p:cNvSpPr txBox="1">
            <a:spLocks/>
          </p:cNvSpPr>
          <p:nvPr/>
        </p:nvSpPr>
        <p:spPr>
          <a:xfrm>
            <a:off x="304800" y="1106402"/>
            <a:ext cx="8229600" cy="8183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r>
              <a:rPr lang="en" sz="2800" b="0" dirty="0" smtClean="0">
                <a:latin typeface="Droid Serif"/>
                <a:ea typeface="Droid Serif"/>
                <a:cs typeface="Droid Serif"/>
                <a:sym typeface="Droid Serif"/>
              </a:rPr>
              <a:t>(1) Get ALL of the data from all of the teams.</a:t>
            </a:r>
            <a:endParaRPr lang="en" sz="2800" b="0" dirty="0">
              <a:latin typeface="Droid Serif"/>
              <a:ea typeface="Droid Serif"/>
              <a:cs typeface="Droid Serif"/>
              <a:sym typeface="Droid Serif"/>
            </a:endParaRPr>
          </a:p>
        </p:txBody>
      </p:sp>
      <p:sp>
        <p:nvSpPr>
          <p:cNvPr id="3" name="Rectangle 2"/>
          <p:cNvSpPr/>
          <p:nvPr/>
        </p:nvSpPr>
        <p:spPr>
          <a:xfrm>
            <a:off x="3390900" y="1981200"/>
            <a:ext cx="2260555" cy="461665"/>
          </a:xfrm>
          <a:prstGeom prst="rect">
            <a:avLst/>
          </a:prstGeom>
          <a:solidFill>
            <a:srgbClr val="FFCC99"/>
          </a:solidFill>
        </p:spPr>
        <p:txBody>
          <a:bodyPr wrap="none">
            <a:spAutoFit/>
          </a:bodyPr>
          <a:lstStyle/>
          <a:p>
            <a:pPr lvl="0"/>
            <a:r>
              <a:rPr lang="en" sz="2400" dirty="0">
                <a:latin typeface="Droid Serif"/>
                <a:ea typeface="Droid Serif"/>
                <a:cs typeface="Droid Serif"/>
                <a:sym typeface="Droid Serif"/>
              </a:rPr>
              <a:t>B. </a:t>
            </a:r>
            <a:r>
              <a:rPr lang="en" sz="2400" b="1" i="1" dirty="0">
                <a:latin typeface="Droid Serif"/>
                <a:ea typeface="Droid Serif"/>
                <a:cs typeface="Droid Serif"/>
                <a:sym typeface="Droid Serif"/>
              </a:rPr>
              <a:t>bubblesort</a:t>
            </a:r>
            <a:endParaRPr lang="en" sz="2400" b="1" dirty="0">
              <a:latin typeface="Droid Serif"/>
              <a:ea typeface="Droid Serif"/>
              <a:cs typeface="Droid Serif"/>
              <a:sym typeface="Droid Serif"/>
            </a:endParaRPr>
          </a:p>
        </p:txBody>
      </p:sp>
      <p:sp>
        <p:nvSpPr>
          <p:cNvPr id="5" name="Rectangle 4"/>
          <p:cNvSpPr/>
          <p:nvPr/>
        </p:nvSpPr>
        <p:spPr>
          <a:xfrm>
            <a:off x="6292222" y="1981200"/>
            <a:ext cx="2165978" cy="461665"/>
          </a:xfrm>
          <a:prstGeom prst="rect">
            <a:avLst/>
          </a:prstGeom>
          <a:solidFill>
            <a:srgbClr val="FFCC99"/>
          </a:solidFill>
        </p:spPr>
        <p:txBody>
          <a:bodyPr wrap="none">
            <a:spAutoFit/>
          </a:bodyPr>
          <a:lstStyle/>
          <a:p>
            <a:pPr lvl="0"/>
            <a:r>
              <a:rPr lang="en" sz="2400" dirty="0">
                <a:latin typeface="Droid Serif"/>
                <a:ea typeface="Droid Serif"/>
                <a:cs typeface="Droid Serif"/>
                <a:sym typeface="Droid Serif"/>
              </a:rPr>
              <a:t>C. </a:t>
            </a:r>
            <a:r>
              <a:rPr lang="en" sz="2400" b="1" i="1" dirty="0">
                <a:latin typeface="Droid Serif"/>
                <a:ea typeface="Droid Serif"/>
                <a:cs typeface="Droid Serif"/>
                <a:sym typeface="Droid Serif"/>
              </a:rPr>
              <a:t>mergesort</a:t>
            </a:r>
          </a:p>
        </p:txBody>
      </p:sp>
      <p:sp>
        <p:nvSpPr>
          <p:cNvPr id="14" name="Rectangle 13"/>
          <p:cNvSpPr/>
          <p:nvPr/>
        </p:nvSpPr>
        <p:spPr>
          <a:xfrm>
            <a:off x="801789" y="1981200"/>
            <a:ext cx="1830950" cy="461665"/>
          </a:xfrm>
          <a:prstGeom prst="rect">
            <a:avLst/>
          </a:prstGeom>
          <a:solidFill>
            <a:srgbClr val="FFCC99"/>
          </a:solidFill>
        </p:spPr>
        <p:txBody>
          <a:bodyPr wrap="none">
            <a:spAutoFit/>
          </a:bodyPr>
          <a:lstStyle/>
          <a:p>
            <a:pPr lvl="0"/>
            <a:r>
              <a:rPr lang="en" sz="2400" dirty="0" smtClean="0">
                <a:latin typeface="Droid Serif"/>
                <a:ea typeface="Droid Serif"/>
                <a:cs typeface="Droid Serif"/>
                <a:sym typeface="Droid Serif"/>
              </a:rPr>
              <a:t>A. </a:t>
            </a:r>
            <a:r>
              <a:rPr lang="en" sz="2400" b="1" i="1" dirty="0" smtClean="0">
                <a:latin typeface="Droid Serif"/>
                <a:ea typeface="Droid Serif"/>
                <a:cs typeface="Droid Serif"/>
                <a:sym typeface="Droid Serif"/>
              </a:rPr>
              <a:t>minsort</a:t>
            </a:r>
            <a:endParaRPr lang="en" sz="2400" b="1" dirty="0">
              <a:latin typeface="Droid Serif"/>
              <a:ea typeface="Droid Serif"/>
              <a:cs typeface="Droid Serif"/>
              <a:sym typeface="Droid Serif"/>
            </a:endParaRPr>
          </a:p>
        </p:txBody>
      </p:sp>
      <p:sp>
        <p:nvSpPr>
          <p:cNvPr id="8" name="Rectangle 7"/>
          <p:cNvSpPr/>
          <p:nvPr/>
        </p:nvSpPr>
        <p:spPr>
          <a:xfrm>
            <a:off x="893160" y="2614712"/>
            <a:ext cx="1648208" cy="307777"/>
          </a:xfrm>
          <a:prstGeom prst="rect">
            <a:avLst/>
          </a:prstGeom>
        </p:spPr>
        <p:txBody>
          <a:bodyPr wrap="none">
            <a:spAutoFit/>
          </a:bodyPr>
          <a:lstStyle/>
          <a:p>
            <a:pPr algn="ctr"/>
            <a:r>
              <a:rPr lang="en" dirty="0" smtClean="0">
                <a:latin typeface="Droid Serif"/>
                <a:ea typeface="Droid Serif"/>
                <a:cs typeface="Droid Serif"/>
                <a:sym typeface="Droid Serif"/>
              </a:rPr>
              <a:t># of comparisons</a:t>
            </a:r>
            <a:endParaRPr lang="en-US" dirty="0"/>
          </a:p>
        </p:txBody>
      </p:sp>
      <p:sp>
        <p:nvSpPr>
          <p:cNvPr id="18" name="Rectangle 17"/>
          <p:cNvSpPr/>
          <p:nvPr/>
        </p:nvSpPr>
        <p:spPr>
          <a:xfrm>
            <a:off x="3729691" y="2602012"/>
            <a:ext cx="1648208" cy="307777"/>
          </a:xfrm>
          <a:prstGeom prst="rect">
            <a:avLst/>
          </a:prstGeom>
        </p:spPr>
        <p:txBody>
          <a:bodyPr wrap="none">
            <a:spAutoFit/>
          </a:bodyPr>
          <a:lstStyle/>
          <a:p>
            <a:pPr algn="ctr"/>
            <a:r>
              <a:rPr lang="en" dirty="0" smtClean="0">
                <a:latin typeface="Droid Serif"/>
                <a:ea typeface="Droid Serif"/>
                <a:cs typeface="Droid Serif"/>
                <a:sym typeface="Droid Serif"/>
              </a:rPr>
              <a:t># of comparisons</a:t>
            </a:r>
            <a:endParaRPr lang="en-US" dirty="0"/>
          </a:p>
        </p:txBody>
      </p:sp>
      <p:sp>
        <p:nvSpPr>
          <p:cNvPr id="20" name="Rectangle 19"/>
          <p:cNvSpPr/>
          <p:nvPr/>
        </p:nvSpPr>
        <p:spPr>
          <a:xfrm>
            <a:off x="6551107" y="2590800"/>
            <a:ext cx="1648208" cy="307777"/>
          </a:xfrm>
          <a:prstGeom prst="rect">
            <a:avLst/>
          </a:prstGeom>
        </p:spPr>
        <p:txBody>
          <a:bodyPr wrap="none">
            <a:spAutoFit/>
          </a:bodyPr>
          <a:lstStyle/>
          <a:p>
            <a:pPr algn="ctr"/>
            <a:r>
              <a:rPr lang="en" dirty="0" smtClean="0">
                <a:latin typeface="Droid Serif"/>
                <a:ea typeface="Droid Serif"/>
                <a:cs typeface="Droid Serif"/>
                <a:sym typeface="Droid Serif"/>
              </a:rPr>
              <a:t># of comparisons</a:t>
            </a:r>
            <a:endParaRPr lang="en-US" dirty="0"/>
          </a:p>
        </p:txBody>
      </p:sp>
      <p:sp>
        <p:nvSpPr>
          <p:cNvPr id="21" name="Shape 1474"/>
          <p:cNvSpPr txBox="1">
            <a:spLocks/>
          </p:cNvSpPr>
          <p:nvPr/>
        </p:nvSpPr>
        <p:spPr>
          <a:xfrm>
            <a:off x="185615" y="6192001"/>
            <a:ext cx="8653585" cy="5135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pPr algn="ctr"/>
            <a:r>
              <a:rPr lang="en" sz="1600" b="0" dirty="0" smtClean="0">
                <a:latin typeface="Droid Serif"/>
                <a:ea typeface="Droid Serif"/>
                <a:cs typeface="Droid Serif"/>
                <a:sym typeface="Droid Serif"/>
              </a:rPr>
              <a:t>find the average number of steps for each sorting algorithm – </a:t>
            </a:r>
            <a:r>
              <a:rPr lang="en" sz="1600" i="1" dirty="0" smtClean="0">
                <a:latin typeface="Droid Serif"/>
                <a:ea typeface="Droid Serif"/>
                <a:cs typeface="Droid Serif"/>
                <a:sym typeface="Droid Serif"/>
              </a:rPr>
              <a:t>Which is fastest?</a:t>
            </a:r>
            <a:endParaRPr lang="en" sz="1600" b="0" dirty="0">
              <a:latin typeface="Droid Serif"/>
              <a:ea typeface="Droid Serif"/>
              <a:cs typeface="Droid Serif"/>
              <a:sym typeface="Droid Serif"/>
            </a:endParaRPr>
          </a:p>
        </p:txBody>
      </p:sp>
    </p:spTree>
    <p:extLst>
      <p:ext uri="{BB962C8B-B14F-4D97-AF65-F5344CB8AC3E}">
        <p14:creationId xmlns:p14="http://schemas.microsoft.com/office/powerpoint/2010/main" val="672691307"/>
      </p:ext>
    </p:extLst>
  </p:cSld>
  <p:clrMapOvr>
    <a:masterClrMapping/>
  </p:clrMapOvr>
  <p:transition xmlns:p14="http://schemas.microsoft.com/office/powerpoint/2010/main" spd="slow">
    <p:cu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531"/>
        <p:cNvGrpSpPr/>
        <p:nvPr/>
      </p:nvGrpSpPr>
      <p:grpSpPr>
        <a:xfrm>
          <a:off x="0" y="0"/>
          <a:ext cx="0" cy="0"/>
          <a:chOff x="0" y="0"/>
          <a:chExt cx="0" cy="0"/>
        </a:xfrm>
      </p:grpSpPr>
      <p:sp>
        <p:nvSpPr>
          <p:cNvPr id="1532" name="Shape 1532"/>
          <p:cNvSpPr txBox="1">
            <a:spLocks noGrp="1"/>
          </p:cNvSpPr>
          <p:nvPr>
            <p:ph type="title"/>
          </p:nvPr>
        </p:nvSpPr>
        <p:spPr>
          <a:xfrm>
            <a:off x="381000" y="286662"/>
            <a:ext cx="8194200" cy="782099"/>
          </a:xfrm>
          <a:prstGeom prst="rect">
            <a:avLst/>
          </a:prstGeom>
        </p:spPr>
        <p:txBody>
          <a:bodyPr lIns="91425" tIns="91425" rIns="91425" bIns="91425" anchor="b" anchorCtr="0">
            <a:noAutofit/>
          </a:bodyPr>
          <a:lstStyle/>
          <a:p>
            <a:pPr lvl="0" rtl="0">
              <a:spcBef>
                <a:spcPts val="0"/>
              </a:spcBef>
              <a:buNone/>
            </a:pPr>
            <a:r>
              <a:rPr lang="en" b="0">
                <a:latin typeface="Droid Serif"/>
                <a:ea typeface="Droid Serif"/>
                <a:cs typeface="Droid Serif"/>
                <a:sym typeface="Droid Serif"/>
              </a:rPr>
              <a:t>Is </a:t>
            </a:r>
            <a:r>
              <a:rPr lang="en" b="0">
                <a:solidFill>
                  <a:srgbClr val="0000FF"/>
                </a:solidFill>
                <a:latin typeface="Droid Serif"/>
                <a:ea typeface="Droid Serif"/>
                <a:cs typeface="Droid Serif"/>
                <a:sym typeface="Droid Serif"/>
              </a:rPr>
              <a:t>MergeSort</a:t>
            </a:r>
            <a:r>
              <a:rPr lang="en" b="0">
                <a:latin typeface="Droid Serif"/>
                <a:ea typeface="Droid Serif"/>
                <a:cs typeface="Droid Serif"/>
                <a:sym typeface="Droid Serif"/>
              </a:rPr>
              <a:t> for real?     </a:t>
            </a:r>
            <a:r>
              <a:rPr lang="en" b="0" i="1">
                <a:latin typeface="Droid Serif"/>
                <a:ea typeface="Droid Serif"/>
                <a:cs typeface="Droid Serif"/>
                <a:sym typeface="Droid Serif"/>
              </a:rPr>
              <a:t>Let's see...</a:t>
            </a:r>
          </a:p>
        </p:txBody>
      </p:sp>
    </p:spTree>
    <p:extLst>
      <p:ext uri="{BB962C8B-B14F-4D97-AF65-F5344CB8AC3E}">
        <p14:creationId xmlns:p14="http://schemas.microsoft.com/office/powerpoint/2010/main" val="2444683706"/>
      </p:ext>
    </p:extLst>
  </p:cSld>
  <p:clrMapOvr>
    <a:masterClrMapping/>
  </p:clrMapOvr>
  <p:transition xmlns:p14="http://schemas.microsoft.com/office/powerpoint/2010/main" spd="slow">
    <p:cu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536"/>
        <p:cNvGrpSpPr/>
        <p:nvPr/>
      </p:nvGrpSpPr>
      <p:grpSpPr>
        <a:xfrm>
          <a:off x="0" y="0"/>
          <a:ext cx="0" cy="0"/>
          <a:chOff x="0" y="0"/>
          <a:chExt cx="0" cy="0"/>
        </a:xfrm>
      </p:grpSpPr>
      <p:sp>
        <p:nvSpPr>
          <p:cNvPr id="1537" name="Shape 1537"/>
          <p:cNvSpPr txBox="1">
            <a:spLocks noGrp="1"/>
          </p:cNvSpPr>
          <p:nvPr>
            <p:ph type="title"/>
          </p:nvPr>
        </p:nvSpPr>
        <p:spPr>
          <a:xfrm>
            <a:off x="381000" y="286662"/>
            <a:ext cx="8194200" cy="782099"/>
          </a:xfrm>
          <a:prstGeom prst="rect">
            <a:avLst/>
          </a:prstGeom>
        </p:spPr>
        <p:txBody>
          <a:bodyPr lIns="91425" tIns="91425" rIns="91425" bIns="91425" anchor="b" anchorCtr="0">
            <a:noAutofit/>
          </a:bodyPr>
          <a:lstStyle/>
          <a:p>
            <a:pPr lvl="0" rtl="0">
              <a:spcBef>
                <a:spcPts val="0"/>
              </a:spcBef>
              <a:buNone/>
            </a:pPr>
            <a:r>
              <a:rPr lang="en" b="0">
                <a:latin typeface="Droid Serif"/>
                <a:ea typeface="Droid Serif"/>
                <a:cs typeface="Droid Serif"/>
                <a:sym typeface="Droid Serif"/>
              </a:rPr>
              <a:t>Is </a:t>
            </a:r>
            <a:r>
              <a:rPr lang="en" b="0">
                <a:solidFill>
                  <a:srgbClr val="0000FF"/>
                </a:solidFill>
                <a:latin typeface="Droid Serif"/>
                <a:ea typeface="Droid Serif"/>
                <a:cs typeface="Droid Serif"/>
                <a:sym typeface="Droid Serif"/>
              </a:rPr>
              <a:t>MergeSort</a:t>
            </a:r>
            <a:r>
              <a:rPr lang="en" b="0">
                <a:latin typeface="Droid Serif"/>
                <a:ea typeface="Droid Serif"/>
                <a:cs typeface="Droid Serif"/>
                <a:sym typeface="Droid Serif"/>
              </a:rPr>
              <a:t> for real?     </a:t>
            </a:r>
            <a:r>
              <a:rPr lang="en" b="0" i="1">
                <a:latin typeface="Droid Serif"/>
                <a:ea typeface="Droid Serif"/>
                <a:cs typeface="Droid Serif"/>
                <a:sym typeface="Droid Serif"/>
              </a:rPr>
              <a:t>Let's see...</a:t>
            </a:r>
          </a:p>
        </p:txBody>
      </p:sp>
      <p:pic>
        <p:nvPicPr>
          <p:cNvPr id="1538" name="Shape 1538"/>
          <p:cNvPicPr preferRelativeResize="0"/>
          <p:nvPr/>
        </p:nvPicPr>
        <p:blipFill>
          <a:blip r:embed="rId3"/>
          <a:stretch>
            <a:fillRect/>
          </a:stretch>
        </p:blipFill>
        <p:spPr>
          <a:xfrm>
            <a:off x="457200" y="1483675"/>
            <a:ext cx="3610055" cy="4288837"/>
          </a:xfrm>
          <a:prstGeom prst="rect">
            <a:avLst/>
          </a:prstGeom>
          <a:noFill/>
          <a:ln>
            <a:noFill/>
          </a:ln>
        </p:spPr>
      </p:pic>
      <p:pic>
        <p:nvPicPr>
          <p:cNvPr id="1539" name="Shape 1539"/>
          <p:cNvPicPr preferRelativeResize="0"/>
          <p:nvPr/>
        </p:nvPicPr>
        <p:blipFill>
          <a:blip r:embed="rId4"/>
          <a:stretch>
            <a:fillRect/>
          </a:stretch>
        </p:blipFill>
        <p:spPr>
          <a:xfrm>
            <a:off x="4804284" y="1555006"/>
            <a:ext cx="3996560" cy="4146174"/>
          </a:xfrm>
          <a:prstGeom prst="rect">
            <a:avLst/>
          </a:prstGeom>
          <a:noFill/>
          <a:ln>
            <a:noFill/>
          </a:ln>
        </p:spPr>
      </p:pic>
      <p:sp>
        <p:nvSpPr>
          <p:cNvPr id="1540" name="Shape 1540"/>
          <p:cNvSpPr/>
          <p:nvPr/>
        </p:nvSpPr>
        <p:spPr>
          <a:xfrm>
            <a:off x="4168600" y="3550025"/>
            <a:ext cx="537899" cy="605100"/>
          </a:xfrm>
          <a:prstGeom prst="rightArrow">
            <a:avLst>
              <a:gd name="adj1" fmla="val 50000"/>
              <a:gd name="adj2" fmla="val 50000"/>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endParaRPr/>
          </a:p>
        </p:txBody>
      </p:sp>
      <p:sp>
        <p:nvSpPr>
          <p:cNvPr id="1541" name="Shape 1541"/>
          <p:cNvSpPr txBox="1"/>
          <p:nvPr/>
        </p:nvSpPr>
        <p:spPr>
          <a:xfrm>
            <a:off x="618550" y="5853581"/>
            <a:ext cx="3246600" cy="870900"/>
          </a:xfrm>
          <a:prstGeom prst="rect">
            <a:avLst/>
          </a:prstGeom>
        </p:spPr>
        <p:txBody>
          <a:bodyPr lIns="91425" tIns="91425" rIns="91425" bIns="91425" anchor="ctr" anchorCtr="0">
            <a:noAutofit/>
          </a:bodyPr>
          <a:lstStyle/>
          <a:p>
            <a:pPr algn="ctr"/>
            <a:r>
              <a:rPr lang="en" sz="3600">
                <a:latin typeface="Droid Serif"/>
                <a:ea typeface="Droid Serif"/>
                <a:cs typeface="Droid Serif"/>
                <a:sym typeface="Droid Serif"/>
              </a:rPr>
              <a:t>10 piles of 16</a:t>
            </a:r>
          </a:p>
        </p:txBody>
      </p:sp>
      <p:sp>
        <p:nvSpPr>
          <p:cNvPr id="1542" name="Shape 1542"/>
          <p:cNvSpPr txBox="1"/>
          <p:nvPr/>
        </p:nvSpPr>
        <p:spPr>
          <a:xfrm>
            <a:off x="5179264" y="5853581"/>
            <a:ext cx="3246600" cy="870900"/>
          </a:xfrm>
          <a:prstGeom prst="rect">
            <a:avLst/>
          </a:prstGeom>
        </p:spPr>
        <p:txBody>
          <a:bodyPr lIns="91425" tIns="91425" rIns="91425" bIns="91425" anchor="ctr" anchorCtr="0">
            <a:noAutofit/>
          </a:bodyPr>
          <a:lstStyle/>
          <a:p>
            <a:pPr algn="ctr"/>
            <a:r>
              <a:rPr lang="en" sz="3600">
                <a:latin typeface="Droid Serif"/>
                <a:ea typeface="Droid Serif"/>
                <a:cs typeface="Droid Serif"/>
                <a:sym typeface="Droid Serif"/>
              </a:rPr>
              <a:t>5 piles of 32</a:t>
            </a:r>
          </a:p>
        </p:txBody>
      </p:sp>
    </p:spTree>
    <p:extLst>
      <p:ext uri="{BB962C8B-B14F-4D97-AF65-F5344CB8AC3E}">
        <p14:creationId xmlns:p14="http://schemas.microsoft.com/office/powerpoint/2010/main" val="1636724175"/>
      </p:ext>
    </p:extLst>
  </p:cSld>
  <p:clrMapOvr>
    <a:masterClrMapping/>
  </p:clrMapOvr>
  <p:transition xmlns:p14="http://schemas.microsoft.com/office/powerpoint/2010/main" spd="slow">
    <p:cu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546"/>
        <p:cNvGrpSpPr/>
        <p:nvPr/>
      </p:nvGrpSpPr>
      <p:grpSpPr>
        <a:xfrm>
          <a:off x="0" y="0"/>
          <a:ext cx="0" cy="0"/>
          <a:chOff x="0" y="0"/>
          <a:chExt cx="0" cy="0"/>
        </a:xfrm>
      </p:grpSpPr>
      <p:sp>
        <p:nvSpPr>
          <p:cNvPr id="1547" name="Shape 1547"/>
          <p:cNvSpPr txBox="1">
            <a:spLocks noGrp="1"/>
          </p:cNvSpPr>
          <p:nvPr>
            <p:ph type="title"/>
          </p:nvPr>
        </p:nvSpPr>
        <p:spPr>
          <a:xfrm>
            <a:off x="381000" y="286662"/>
            <a:ext cx="8194200" cy="782099"/>
          </a:xfrm>
          <a:prstGeom prst="rect">
            <a:avLst/>
          </a:prstGeom>
        </p:spPr>
        <p:txBody>
          <a:bodyPr lIns="91425" tIns="91425" rIns="91425" bIns="91425" anchor="b" anchorCtr="0">
            <a:noAutofit/>
          </a:bodyPr>
          <a:lstStyle/>
          <a:p>
            <a:pPr lvl="0" rtl="0">
              <a:spcBef>
                <a:spcPts val="0"/>
              </a:spcBef>
              <a:buNone/>
            </a:pPr>
            <a:r>
              <a:rPr lang="en" b="0">
                <a:latin typeface="Droid Serif"/>
                <a:ea typeface="Droid Serif"/>
                <a:cs typeface="Droid Serif"/>
                <a:sym typeface="Droid Serif"/>
              </a:rPr>
              <a:t>Is </a:t>
            </a:r>
            <a:r>
              <a:rPr lang="en" b="0">
                <a:solidFill>
                  <a:srgbClr val="0000FF"/>
                </a:solidFill>
                <a:latin typeface="Droid Serif"/>
                <a:ea typeface="Droid Serif"/>
                <a:cs typeface="Droid Serif"/>
                <a:sym typeface="Droid Serif"/>
              </a:rPr>
              <a:t>MergeSort</a:t>
            </a:r>
            <a:r>
              <a:rPr lang="en" b="0">
                <a:latin typeface="Droid Serif"/>
                <a:ea typeface="Droid Serif"/>
                <a:cs typeface="Droid Serif"/>
                <a:sym typeface="Droid Serif"/>
              </a:rPr>
              <a:t> for real?     </a:t>
            </a:r>
            <a:r>
              <a:rPr lang="en" b="0" i="1">
                <a:latin typeface="Droid Serif"/>
                <a:ea typeface="Droid Serif"/>
                <a:cs typeface="Droid Serif"/>
                <a:sym typeface="Droid Serif"/>
              </a:rPr>
              <a:t>Let's see...</a:t>
            </a:r>
          </a:p>
        </p:txBody>
      </p:sp>
      <p:pic>
        <p:nvPicPr>
          <p:cNvPr id="1548" name="Shape 1548"/>
          <p:cNvPicPr preferRelativeResize="0"/>
          <p:nvPr/>
        </p:nvPicPr>
        <p:blipFill>
          <a:blip r:embed="rId3"/>
          <a:stretch>
            <a:fillRect/>
          </a:stretch>
        </p:blipFill>
        <p:spPr>
          <a:xfrm>
            <a:off x="324439" y="1344037"/>
            <a:ext cx="3996560" cy="4146174"/>
          </a:xfrm>
          <a:prstGeom prst="rect">
            <a:avLst/>
          </a:prstGeom>
          <a:noFill/>
          <a:ln>
            <a:noFill/>
          </a:ln>
        </p:spPr>
      </p:pic>
      <p:sp>
        <p:nvSpPr>
          <p:cNvPr id="1549" name="Shape 1549"/>
          <p:cNvSpPr/>
          <p:nvPr/>
        </p:nvSpPr>
        <p:spPr>
          <a:xfrm>
            <a:off x="4473400" y="3245225"/>
            <a:ext cx="537899" cy="605100"/>
          </a:xfrm>
          <a:prstGeom prst="rightArrow">
            <a:avLst>
              <a:gd name="adj1" fmla="val 50000"/>
              <a:gd name="adj2" fmla="val 50000"/>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endParaRPr/>
          </a:p>
        </p:txBody>
      </p:sp>
      <p:sp>
        <p:nvSpPr>
          <p:cNvPr id="1550" name="Shape 1550"/>
          <p:cNvSpPr txBox="1"/>
          <p:nvPr/>
        </p:nvSpPr>
        <p:spPr>
          <a:xfrm>
            <a:off x="699419" y="5642612"/>
            <a:ext cx="3246600" cy="870900"/>
          </a:xfrm>
          <a:prstGeom prst="rect">
            <a:avLst/>
          </a:prstGeom>
        </p:spPr>
        <p:txBody>
          <a:bodyPr lIns="91425" tIns="91425" rIns="91425" bIns="91425" anchor="ctr" anchorCtr="0">
            <a:noAutofit/>
          </a:bodyPr>
          <a:lstStyle/>
          <a:p>
            <a:pPr algn="ctr"/>
            <a:r>
              <a:rPr lang="en" sz="3600">
                <a:latin typeface="Droid Serif"/>
                <a:ea typeface="Droid Serif"/>
                <a:cs typeface="Droid Serif"/>
                <a:sym typeface="Droid Serif"/>
              </a:rPr>
              <a:t>5 piles of 32</a:t>
            </a:r>
          </a:p>
        </p:txBody>
      </p:sp>
      <p:pic>
        <p:nvPicPr>
          <p:cNvPr id="1551" name="Shape 1551"/>
          <p:cNvPicPr preferRelativeResize="0"/>
          <p:nvPr/>
        </p:nvPicPr>
        <p:blipFill>
          <a:blip r:embed="rId4"/>
          <a:stretch>
            <a:fillRect/>
          </a:stretch>
        </p:blipFill>
        <p:spPr>
          <a:xfrm>
            <a:off x="5159337" y="1553342"/>
            <a:ext cx="3748732" cy="3751315"/>
          </a:xfrm>
          <a:prstGeom prst="rect">
            <a:avLst/>
          </a:prstGeom>
          <a:noFill/>
          <a:ln>
            <a:noFill/>
          </a:ln>
        </p:spPr>
      </p:pic>
      <p:sp>
        <p:nvSpPr>
          <p:cNvPr id="1552" name="Shape 1552"/>
          <p:cNvSpPr txBox="1"/>
          <p:nvPr/>
        </p:nvSpPr>
        <p:spPr>
          <a:xfrm>
            <a:off x="5410403" y="5642612"/>
            <a:ext cx="3246600" cy="870900"/>
          </a:xfrm>
          <a:prstGeom prst="rect">
            <a:avLst/>
          </a:prstGeom>
        </p:spPr>
        <p:txBody>
          <a:bodyPr lIns="91425" tIns="91425" rIns="91425" bIns="91425" anchor="ctr" anchorCtr="0">
            <a:noAutofit/>
          </a:bodyPr>
          <a:lstStyle/>
          <a:p>
            <a:pPr algn="ctr"/>
            <a:r>
              <a:rPr lang="en" sz="3600">
                <a:latin typeface="Droid Serif"/>
                <a:ea typeface="Droid Serif"/>
                <a:cs typeface="Droid Serif"/>
                <a:sym typeface="Droid Serif"/>
              </a:rPr>
              <a:t>2 piles of 80</a:t>
            </a:r>
          </a:p>
        </p:txBody>
      </p:sp>
    </p:spTree>
    <p:extLst>
      <p:ext uri="{BB962C8B-B14F-4D97-AF65-F5344CB8AC3E}">
        <p14:creationId xmlns:p14="http://schemas.microsoft.com/office/powerpoint/2010/main" val="1862237760"/>
      </p:ext>
    </p:extLst>
  </p:cSld>
  <p:clrMapOvr>
    <a:masterClrMapping/>
  </p:clrMapOvr>
  <p:transition xmlns:p14="http://schemas.microsoft.com/office/powerpoint/2010/main" spd="slow">
    <p:cut/>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556"/>
        <p:cNvGrpSpPr/>
        <p:nvPr/>
      </p:nvGrpSpPr>
      <p:grpSpPr>
        <a:xfrm>
          <a:off x="0" y="0"/>
          <a:ext cx="0" cy="0"/>
          <a:chOff x="0" y="0"/>
          <a:chExt cx="0" cy="0"/>
        </a:xfrm>
      </p:grpSpPr>
      <p:sp>
        <p:nvSpPr>
          <p:cNvPr id="1557" name="Shape 1557"/>
          <p:cNvSpPr txBox="1">
            <a:spLocks noGrp="1"/>
          </p:cNvSpPr>
          <p:nvPr>
            <p:ph type="title"/>
          </p:nvPr>
        </p:nvSpPr>
        <p:spPr>
          <a:xfrm>
            <a:off x="381000" y="286662"/>
            <a:ext cx="8194200" cy="782099"/>
          </a:xfrm>
          <a:prstGeom prst="rect">
            <a:avLst/>
          </a:prstGeom>
        </p:spPr>
        <p:txBody>
          <a:bodyPr lIns="91425" tIns="91425" rIns="91425" bIns="91425" anchor="b" anchorCtr="0">
            <a:noAutofit/>
          </a:bodyPr>
          <a:lstStyle/>
          <a:p>
            <a:pPr lvl="0" rtl="0">
              <a:spcBef>
                <a:spcPts val="0"/>
              </a:spcBef>
              <a:buNone/>
            </a:pPr>
            <a:r>
              <a:rPr lang="en" b="0">
                <a:latin typeface="Droid Serif"/>
                <a:ea typeface="Droid Serif"/>
                <a:cs typeface="Droid Serif"/>
                <a:sym typeface="Droid Serif"/>
              </a:rPr>
              <a:t>Is </a:t>
            </a:r>
            <a:r>
              <a:rPr lang="en" b="0">
                <a:solidFill>
                  <a:srgbClr val="0000FF"/>
                </a:solidFill>
                <a:latin typeface="Droid Serif"/>
                <a:ea typeface="Droid Serif"/>
                <a:cs typeface="Droid Serif"/>
                <a:sym typeface="Droid Serif"/>
              </a:rPr>
              <a:t>MergeSort</a:t>
            </a:r>
            <a:r>
              <a:rPr lang="en" b="0">
                <a:latin typeface="Droid Serif"/>
                <a:ea typeface="Droid Serif"/>
                <a:cs typeface="Droid Serif"/>
                <a:sym typeface="Droid Serif"/>
              </a:rPr>
              <a:t> for real?     </a:t>
            </a:r>
            <a:r>
              <a:rPr lang="en" b="0" i="1">
                <a:latin typeface="Droid Serif"/>
                <a:ea typeface="Droid Serif"/>
                <a:cs typeface="Droid Serif"/>
                <a:sym typeface="Droid Serif"/>
              </a:rPr>
              <a:t>Let's see...</a:t>
            </a:r>
          </a:p>
        </p:txBody>
      </p:sp>
      <p:sp>
        <p:nvSpPr>
          <p:cNvPr id="1558" name="Shape 1558"/>
          <p:cNvSpPr/>
          <p:nvPr/>
        </p:nvSpPr>
        <p:spPr>
          <a:xfrm>
            <a:off x="4473400" y="3245225"/>
            <a:ext cx="537899" cy="605100"/>
          </a:xfrm>
          <a:prstGeom prst="rightArrow">
            <a:avLst>
              <a:gd name="adj1" fmla="val 50000"/>
              <a:gd name="adj2" fmla="val 50000"/>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endParaRPr/>
          </a:p>
        </p:txBody>
      </p:sp>
      <p:pic>
        <p:nvPicPr>
          <p:cNvPr id="1559" name="Shape 1559"/>
          <p:cNvPicPr preferRelativeResize="0"/>
          <p:nvPr/>
        </p:nvPicPr>
        <p:blipFill>
          <a:blip r:embed="rId3"/>
          <a:stretch>
            <a:fillRect/>
          </a:stretch>
        </p:blipFill>
        <p:spPr>
          <a:xfrm>
            <a:off x="381000" y="1450117"/>
            <a:ext cx="3748732" cy="3751315"/>
          </a:xfrm>
          <a:prstGeom prst="rect">
            <a:avLst/>
          </a:prstGeom>
          <a:noFill/>
          <a:ln>
            <a:noFill/>
          </a:ln>
        </p:spPr>
      </p:pic>
      <p:sp>
        <p:nvSpPr>
          <p:cNvPr id="1560" name="Shape 1560"/>
          <p:cNvSpPr txBox="1"/>
          <p:nvPr/>
        </p:nvSpPr>
        <p:spPr>
          <a:xfrm>
            <a:off x="632066" y="5310787"/>
            <a:ext cx="3246600" cy="870900"/>
          </a:xfrm>
          <a:prstGeom prst="rect">
            <a:avLst/>
          </a:prstGeom>
        </p:spPr>
        <p:txBody>
          <a:bodyPr lIns="91425" tIns="91425" rIns="91425" bIns="91425" anchor="ctr" anchorCtr="0">
            <a:noAutofit/>
          </a:bodyPr>
          <a:lstStyle/>
          <a:p>
            <a:pPr algn="ctr"/>
            <a:r>
              <a:rPr lang="en" sz="3600">
                <a:latin typeface="Droid Serif"/>
                <a:ea typeface="Droid Serif"/>
                <a:cs typeface="Droid Serif"/>
                <a:sym typeface="Droid Serif"/>
              </a:rPr>
              <a:t>2 piles of 80</a:t>
            </a:r>
          </a:p>
        </p:txBody>
      </p:sp>
      <p:pic>
        <p:nvPicPr>
          <p:cNvPr id="1561" name="Shape 1561"/>
          <p:cNvPicPr preferRelativeResize="0"/>
          <p:nvPr/>
        </p:nvPicPr>
        <p:blipFill>
          <a:blip r:embed="rId4"/>
          <a:stretch>
            <a:fillRect/>
          </a:stretch>
        </p:blipFill>
        <p:spPr>
          <a:xfrm>
            <a:off x="5176212" y="1557183"/>
            <a:ext cx="3809103" cy="3743633"/>
          </a:xfrm>
          <a:prstGeom prst="rect">
            <a:avLst/>
          </a:prstGeom>
          <a:noFill/>
          <a:ln>
            <a:noFill/>
          </a:ln>
        </p:spPr>
      </p:pic>
      <p:sp>
        <p:nvSpPr>
          <p:cNvPr id="1562" name="Shape 1562"/>
          <p:cNvSpPr txBox="1"/>
          <p:nvPr/>
        </p:nvSpPr>
        <p:spPr>
          <a:xfrm>
            <a:off x="5457464" y="5323062"/>
            <a:ext cx="3246600" cy="870900"/>
          </a:xfrm>
          <a:prstGeom prst="rect">
            <a:avLst/>
          </a:prstGeom>
        </p:spPr>
        <p:txBody>
          <a:bodyPr lIns="91425" tIns="91425" rIns="91425" bIns="91425" anchor="ctr" anchorCtr="0">
            <a:noAutofit/>
          </a:bodyPr>
          <a:lstStyle/>
          <a:p>
            <a:pPr algn="ctr"/>
            <a:r>
              <a:rPr lang="en" sz="3600">
                <a:latin typeface="Droid Serif"/>
                <a:ea typeface="Droid Serif"/>
                <a:cs typeface="Droid Serif"/>
                <a:sym typeface="Droid Serif"/>
              </a:rPr>
              <a:t>1 pile of 158</a:t>
            </a:r>
          </a:p>
        </p:txBody>
      </p:sp>
      <p:sp>
        <p:nvSpPr>
          <p:cNvPr id="1563" name="Shape 1563"/>
          <p:cNvSpPr txBox="1"/>
          <p:nvPr/>
        </p:nvSpPr>
        <p:spPr>
          <a:xfrm>
            <a:off x="7563315" y="6405725"/>
            <a:ext cx="1422000" cy="345299"/>
          </a:xfrm>
          <a:prstGeom prst="rect">
            <a:avLst/>
          </a:prstGeom>
        </p:spPr>
        <p:txBody>
          <a:bodyPr lIns="91425" tIns="91425" rIns="91425" bIns="91425" anchor="ctr" anchorCtr="0">
            <a:noAutofit/>
          </a:bodyPr>
          <a:lstStyle/>
          <a:p>
            <a:pPr algn="ctr"/>
            <a:r>
              <a:rPr lang="en" sz="1800">
                <a:latin typeface="Georgia"/>
                <a:ea typeface="Georgia"/>
                <a:cs typeface="Georgia"/>
                <a:sym typeface="Georgia"/>
              </a:rPr>
              <a:t>158?</a:t>
            </a:r>
          </a:p>
        </p:txBody>
      </p:sp>
    </p:spTree>
    <p:extLst>
      <p:ext uri="{BB962C8B-B14F-4D97-AF65-F5344CB8AC3E}">
        <p14:creationId xmlns:p14="http://schemas.microsoft.com/office/powerpoint/2010/main" val="1887280588"/>
      </p:ext>
    </p:extLst>
  </p:cSld>
  <p:clrMapOvr>
    <a:masterClrMapping/>
  </p:clrMapOvr>
  <p:transition xmlns:p14="http://schemas.microsoft.com/office/powerpoint/2010/main" spd="slow">
    <p:cut/>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1568" name="Shape 1568"/>
          <p:cNvSpPr txBox="1">
            <a:spLocks noGrp="1"/>
          </p:cNvSpPr>
          <p:nvPr>
            <p:ph type="title"/>
          </p:nvPr>
        </p:nvSpPr>
        <p:spPr>
          <a:xfrm>
            <a:off x="381000" y="286662"/>
            <a:ext cx="8194200" cy="782099"/>
          </a:xfrm>
          <a:prstGeom prst="rect">
            <a:avLst/>
          </a:prstGeom>
        </p:spPr>
        <p:txBody>
          <a:bodyPr lIns="91425" tIns="91425" rIns="91425" bIns="91425" anchor="b" anchorCtr="0">
            <a:noAutofit/>
          </a:bodyPr>
          <a:lstStyle/>
          <a:p>
            <a:pPr lvl="0" rtl="0">
              <a:spcBef>
                <a:spcPts val="0"/>
              </a:spcBef>
              <a:buNone/>
            </a:pPr>
            <a:r>
              <a:rPr lang="en" b="0">
                <a:latin typeface="Droid Serif"/>
                <a:ea typeface="Droid Serif"/>
                <a:cs typeface="Droid Serif"/>
                <a:sym typeface="Droid Serif"/>
              </a:rPr>
              <a:t>Is </a:t>
            </a:r>
            <a:r>
              <a:rPr lang="en" b="0">
                <a:solidFill>
                  <a:srgbClr val="0000FF"/>
                </a:solidFill>
                <a:latin typeface="Droid Serif"/>
                <a:ea typeface="Droid Serif"/>
                <a:cs typeface="Droid Serif"/>
                <a:sym typeface="Droid Serif"/>
              </a:rPr>
              <a:t>MergeSort</a:t>
            </a:r>
            <a:r>
              <a:rPr lang="en" b="0">
                <a:latin typeface="Droid Serif"/>
                <a:ea typeface="Droid Serif"/>
                <a:cs typeface="Droid Serif"/>
                <a:sym typeface="Droid Serif"/>
              </a:rPr>
              <a:t> for real?     </a:t>
            </a:r>
            <a:r>
              <a:rPr lang="en" b="0" i="1">
                <a:solidFill>
                  <a:srgbClr val="85200C"/>
                </a:solidFill>
                <a:latin typeface="Droid Serif"/>
                <a:ea typeface="Droid Serif"/>
                <a:cs typeface="Droid Serif"/>
                <a:sym typeface="Droid Serif"/>
              </a:rPr>
              <a:t>Yes!</a:t>
            </a:r>
          </a:p>
        </p:txBody>
      </p:sp>
      <p:sp>
        <p:nvSpPr>
          <p:cNvPr id="1569" name="Shape 1569"/>
          <p:cNvSpPr/>
          <p:nvPr/>
        </p:nvSpPr>
        <p:spPr>
          <a:xfrm>
            <a:off x="4473400" y="3245225"/>
            <a:ext cx="537899" cy="605100"/>
          </a:xfrm>
          <a:prstGeom prst="rightArrow">
            <a:avLst>
              <a:gd name="adj1" fmla="val 50000"/>
              <a:gd name="adj2" fmla="val 50000"/>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endParaRPr/>
          </a:p>
        </p:txBody>
      </p:sp>
      <p:pic>
        <p:nvPicPr>
          <p:cNvPr id="1570" name="Shape 1570"/>
          <p:cNvPicPr preferRelativeResize="0"/>
          <p:nvPr/>
        </p:nvPicPr>
        <p:blipFill>
          <a:blip r:embed="rId3"/>
          <a:stretch>
            <a:fillRect/>
          </a:stretch>
        </p:blipFill>
        <p:spPr>
          <a:xfrm>
            <a:off x="381000" y="1450117"/>
            <a:ext cx="3748732" cy="3751315"/>
          </a:xfrm>
          <a:prstGeom prst="rect">
            <a:avLst/>
          </a:prstGeom>
          <a:noFill/>
          <a:ln>
            <a:noFill/>
          </a:ln>
        </p:spPr>
      </p:pic>
      <p:sp>
        <p:nvSpPr>
          <p:cNvPr id="1571" name="Shape 1571"/>
          <p:cNvSpPr txBox="1"/>
          <p:nvPr/>
        </p:nvSpPr>
        <p:spPr>
          <a:xfrm>
            <a:off x="632066" y="5310787"/>
            <a:ext cx="3246600" cy="870900"/>
          </a:xfrm>
          <a:prstGeom prst="rect">
            <a:avLst/>
          </a:prstGeom>
        </p:spPr>
        <p:txBody>
          <a:bodyPr lIns="91425" tIns="91425" rIns="91425" bIns="91425" anchor="ctr" anchorCtr="0">
            <a:noAutofit/>
          </a:bodyPr>
          <a:lstStyle/>
          <a:p>
            <a:pPr algn="ctr"/>
            <a:r>
              <a:rPr lang="en" sz="3600">
                <a:latin typeface="Droid Serif"/>
                <a:ea typeface="Droid Serif"/>
                <a:cs typeface="Droid Serif"/>
                <a:sym typeface="Droid Serif"/>
              </a:rPr>
              <a:t>2 piles of 80</a:t>
            </a:r>
          </a:p>
        </p:txBody>
      </p:sp>
      <p:pic>
        <p:nvPicPr>
          <p:cNvPr id="1572" name="Shape 1572"/>
          <p:cNvPicPr preferRelativeResize="0"/>
          <p:nvPr/>
        </p:nvPicPr>
        <p:blipFill>
          <a:blip r:embed="rId4"/>
          <a:stretch>
            <a:fillRect/>
          </a:stretch>
        </p:blipFill>
        <p:spPr>
          <a:xfrm>
            <a:off x="5176212" y="1557183"/>
            <a:ext cx="3809103" cy="3743633"/>
          </a:xfrm>
          <a:prstGeom prst="rect">
            <a:avLst/>
          </a:prstGeom>
          <a:noFill/>
          <a:ln>
            <a:noFill/>
          </a:ln>
        </p:spPr>
      </p:pic>
      <p:sp>
        <p:nvSpPr>
          <p:cNvPr id="1573" name="Shape 1573"/>
          <p:cNvSpPr txBox="1"/>
          <p:nvPr/>
        </p:nvSpPr>
        <p:spPr>
          <a:xfrm>
            <a:off x="5457464" y="5323062"/>
            <a:ext cx="3246600" cy="870900"/>
          </a:xfrm>
          <a:prstGeom prst="rect">
            <a:avLst/>
          </a:prstGeom>
        </p:spPr>
        <p:txBody>
          <a:bodyPr lIns="91425" tIns="91425" rIns="91425" bIns="91425" anchor="ctr" anchorCtr="0">
            <a:noAutofit/>
          </a:bodyPr>
          <a:lstStyle/>
          <a:p>
            <a:pPr algn="ctr"/>
            <a:r>
              <a:rPr lang="en" sz="3600">
                <a:latin typeface="Droid Serif"/>
                <a:ea typeface="Droid Serif"/>
                <a:cs typeface="Droid Serif"/>
                <a:sym typeface="Droid Serif"/>
              </a:rPr>
              <a:t>1 pile of 158</a:t>
            </a:r>
          </a:p>
        </p:txBody>
      </p:sp>
      <p:sp>
        <p:nvSpPr>
          <p:cNvPr id="1574" name="Shape 1574"/>
          <p:cNvSpPr txBox="1"/>
          <p:nvPr/>
        </p:nvSpPr>
        <p:spPr>
          <a:xfrm>
            <a:off x="7563315" y="6405725"/>
            <a:ext cx="1422000" cy="345299"/>
          </a:xfrm>
          <a:prstGeom prst="rect">
            <a:avLst/>
          </a:prstGeom>
        </p:spPr>
        <p:txBody>
          <a:bodyPr lIns="91425" tIns="91425" rIns="91425" bIns="91425" anchor="ctr" anchorCtr="0">
            <a:noAutofit/>
          </a:bodyPr>
          <a:lstStyle/>
          <a:p>
            <a:pPr algn="ctr"/>
            <a:r>
              <a:rPr lang="en" sz="1800">
                <a:latin typeface="Georgia"/>
                <a:ea typeface="Georgia"/>
                <a:cs typeface="Georgia"/>
                <a:sym typeface="Georgia"/>
              </a:rPr>
              <a:t>158?</a:t>
            </a:r>
          </a:p>
        </p:txBody>
      </p:sp>
      <p:pic>
        <p:nvPicPr>
          <p:cNvPr id="1575" name="Shape 1575"/>
          <p:cNvPicPr preferRelativeResize="0"/>
          <p:nvPr/>
        </p:nvPicPr>
        <p:blipFill>
          <a:blip r:embed="rId5"/>
          <a:stretch>
            <a:fillRect/>
          </a:stretch>
        </p:blipFill>
        <p:spPr>
          <a:xfrm>
            <a:off x="2434238" y="2869434"/>
            <a:ext cx="4616222" cy="3444977"/>
          </a:xfrm>
          <a:prstGeom prst="rect">
            <a:avLst/>
          </a:prstGeom>
          <a:noFill/>
          <a:ln>
            <a:noFill/>
          </a:ln>
        </p:spPr>
      </p:pic>
      <p:sp>
        <p:nvSpPr>
          <p:cNvPr id="1576" name="Shape 1576"/>
          <p:cNvSpPr txBox="1"/>
          <p:nvPr/>
        </p:nvSpPr>
        <p:spPr>
          <a:xfrm>
            <a:off x="2807200" y="5656937"/>
            <a:ext cx="3870299" cy="345299"/>
          </a:xfrm>
          <a:prstGeom prst="rect">
            <a:avLst/>
          </a:prstGeom>
          <a:solidFill>
            <a:srgbClr val="CFE2F3"/>
          </a:solidFill>
        </p:spPr>
        <p:txBody>
          <a:bodyPr lIns="91425" tIns="91425" rIns="91425" bIns="91425" anchor="ctr" anchorCtr="0">
            <a:noAutofit/>
          </a:bodyPr>
          <a:lstStyle/>
          <a:p>
            <a:pPr algn="ctr"/>
            <a:r>
              <a:rPr lang="en" sz="1800">
                <a:latin typeface="Georgia"/>
                <a:ea typeface="Georgia"/>
                <a:cs typeface="Georgia"/>
                <a:sym typeface="Georgia"/>
              </a:rPr>
              <a:t>Not sure who these people were....</a:t>
            </a:r>
          </a:p>
        </p:txBody>
      </p:sp>
    </p:spTree>
    <p:extLst>
      <p:ext uri="{BB962C8B-B14F-4D97-AF65-F5344CB8AC3E}">
        <p14:creationId xmlns:p14="http://schemas.microsoft.com/office/powerpoint/2010/main" val="215241856"/>
      </p:ext>
    </p:extLst>
  </p:cSld>
  <p:clrMapOvr>
    <a:masterClrMapping/>
  </p:clrMapOvr>
  <p:transition xmlns:p14="http://schemas.microsoft.com/office/powerpoint/2010/mai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93800"/>
            <a:ext cx="37846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Right Arrow 17"/>
          <p:cNvSpPr>
            <a:spLocks noChangeArrowheads="1"/>
          </p:cNvSpPr>
          <p:nvPr/>
        </p:nvSpPr>
        <p:spPr bwMode="auto">
          <a:xfrm>
            <a:off x="4171950" y="2384425"/>
            <a:ext cx="803275" cy="457200"/>
          </a:xfrm>
          <a:prstGeom prst="rightArrow">
            <a:avLst>
              <a:gd name="adj1" fmla="val 50000"/>
              <a:gd name="adj2" fmla="val 50024"/>
            </a:avLst>
          </a:prstGeom>
          <a:solidFill>
            <a:srgbClr val="CCFFCC"/>
          </a:solidFill>
          <a:ln w="9525" algn="ctr">
            <a:solidFill>
              <a:srgbClr val="0D982A"/>
            </a:solidFill>
            <a:round/>
            <a:headEnd/>
            <a:tailEnd/>
          </a:ln>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0"/>
              </a:spcBef>
              <a:spcAft>
                <a:spcPct val="0"/>
              </a:spcAft>
            </a:pPr>
            <a:endParaRPr lang="en-US" altLang="en-US" kern="1200">
              <a:solidFill>
                <a:srgbClr val="000000"/>
              </a:solidFill>
            </a:endParaRPr>
          </a:p>
        </p:txBody>
      </p:sp>
      <p:sp>
        <p:nvSpPr>
          <p:cNvPr id="33797" name="TextBox 1"/>
          <p:cNvSpPr txBox="1">
            <a:spLocks noChangeArrowheads="1"/>
          </p:cNvSpPr>
          <p:nvPr/>
        </p:nvSpPr>
        <p:spPr bwMode="auto">
          <a:xfrm>
            <a:off x="5657850" y="4267200"/>
            <a:ext cx="2667000" cy="461963"/>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0"/>
              </a:spcBef>
              <a:spcAft>
                <a:spcPct val="0"/>
              </a:spcAft>
            </a:pPr>
            <a:r>
              <a:rPr lang="en-US" altLang="en-US" kern="1200">
                <a:solidFill>
                  <a:srgbClr val="000000"/>
                </a:solidFill>
                <a:latin typeface="Calibri" pitchFamily="34" charset="0"/>
              </a:rPr>
              <a:t>| hue |    &lt;    25</a:t>
            </a:r>
          </a:p>
        </p:txBody>
      </p:sp>
      <p:pic>
        <p:nvPicPr>
          <p:cNvPr id="337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5713" y="1193800"/>
            <a:ext cx="3800475" cy="2851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2"/>
          <p:cNvSpPr txBox="1">
            <a:spLocks noChangeArrowheads="1"/>
          </p:cNvSpPr>
          <p:nvPr/>
        </p:nvSpPr>
        <p:spPr bwMode="auto">
          <a:xfrm>
            <a:off x="457200" y="304800"/>
            <a:ext cx="5715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50000"/>
              </a:spcBef>
              <a:spcAft>
                <a:spcPct val="0"/>
              </a:spcAft>
            </a:pPr>
            <a:r>
              <a:rPr lang="en-US" altLang="en-US" sz="3200" kern="1200" dirty="0" smtClean="0">
                <a:solidFill>
                  <a:srgbClr val="000000"/>
                </a:solidFill>
                <a:latin typeface="Cambria" pitchFamily="18" charset="0"/>
              </a:rPr>
              <a:t>Where's the coke can?</a:t>
            </a:r>
            <a:endParaRPr lang="en-US" altLang="en-US" sz="3200" kern="1200" dirty="0">
              <a:solidFill>
                <a:srgbClr val="000000"/>
              </a:solidFill>
              <a:latin typeface="Cambria" pitchFamily="18" charset="0"/>
            </a:endParaRPr>
          </a:p>
        </p:txBody>
      </p:sp>
    </p:spTree>
    <p:extLst>
      <p:ext uri="{BB962C8B-B14F-4D97-AF65-F5344CB8AC3E}">
        <p14:creationId xmlns:p14="http://schemas.microsoft.com/office/powerpoint/2010/main" val="631794271"/>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sp>
        <p:nvSpPr>
          <p:cNvPr id="1588" name="Shape 1588"/>
          <p:cNvSpPr txBox="1">
            <a:spLocks noGrp="1"/>
          </p:cNvSpPr>
          <p:nvPr>
            <p:ph type="ctrTitle"/>
          </p:nvPr>
        </p:nvSpPr>
        <p:spPr>
          <a:xfrm>
            <a:off x="633400" y="1281173"/>
            <a:ext cx="7772400" cy="1546500"/>
          </a:xfrm>
          <a:prstGeom prst="rect">
            <a:avLst/>
          </a:prstGeom>
        </p:spPr>
        <p:txBody>
          <a:bodyPr lIns="91425" tIns="91425" rIns="91425" bIns="91425" anchor="b" anchorCtr="0">
            <a:noAutofit/>
          </a:bodyPr>
          <a:lstStyle/>
          <a:p>
            <a:pPr lvl="0" rtl="0">
              <a:spcBef>
                <a:spcPts val="0"/>
              </a:spcBef>
              <a:buNone/>
            </a:pPr>
            <a:endParaRPr>
              <a:latin typeface="Droid Serif"/>
              <a:ea typeface="Droid Serif"/>
              <a:cs typeface="Droid Serif"/>
              <a:sym typeface="Droid Serif"/>
            </a:endParaRPr>
          </a:p>
          <a:p>
            <a:pPr lvl="0" rtl="0">
              <a:spcBef>
                <a:spcPts val="0"/>
              </a:spcBef>
              <a:buNone/>
            </a:pPr>
            <a:endParaRPr>
              <a:latin typeface="Droid Serif"/>
              <a:ea typeface="Droid Serif"/>
              <a:cs typeface="Droid Serif"/>
              <a:sym typeface="Droid Serif"/>
            </a:endParaRPr>
          </a:p>
          <a:p>
            <a:pPr lvl="0" rtl="0">
              <a:spcBef>
                <a:spcPts val="0"/>
              </a:spcBef>
              <a:buNone/>
            </a:pPr>
            <a:r>
              <a:rPr lang="en">
                <a:latin typeface="Droid Serif"/>
                <a:ea typeface="Droid Serif"/>
                <a:cs typeface="Droid Serif"/>
                <a:sym typeface="Droid Serif"/>
              </a:rPr>
              <a:t>Sorting Activities from</a:t>
            </a:r>
          </a:p>
          <a:p>
            <a:pPr>
              <a:spcBef>
                <a:spcPts val="0"/>
              </a:spcBef>
              <a:buNone/>
            </a:pPr>
            <a:r>
              <a:rPr lang="en">
                <a:latin typeface="Droid Serif"/>
                <a:ea typeface="Droid Serif"/>
                <a:cs typeface="Droid Serif"/>
                <a:sym typeface="Droid Serif"/>
              </a:rPr>
              <a:t> </a:t>
            </a:r>
          </a:p>
        </p:txBody>
      </p:sp>
      <p:sp>
        <p:nvSpPr>
          <p:cNvPr id="1589" name="Shape 1589"/>
          <p:cNvSpPr txBox="1">
            <a:spLocks noGrp="1"/>
          </p:cNvSpPr>
          <p:nvPr>
            <p:ph type="subTitle" idx="1"/>
          </p:nvPr>
        </p:nvSpPr>
        <p:spPr>
          <a:xfrm>
            <a:off x="685800" y="3743092"/>
            <a:ext cx="7772400" cy="2518500"/>
          </a:xfrm>
          <a:prstGeom prst="rect">
            <a:avLst/>
          </a:prstGeom>
        </p:spPr>
        <p:txBody>
          <a:bodyPr lIns="91425" tIns="91425" rIns="91425" bIns="91425" anchor="t" anchorCtr="0">
            <a:noAutofit/>
          </a:bodyPr>
          <a:lstStyle/>
          <a:p>
            <a:pPr lvl="0" rtl="0">
              <a:spcBef>
                <a:spcPts val="0"/>
              </a:spcBef>
              <a:buNone/>
            </a:pPr>
            <a:r>
              <a:rPr lang="en" u="sng">
                <a:solidFill>
                  <a:schemeClr val="hlink"/>
                </a:solidFill>
                <a:latin typeface="Droid Serif"/>
                <a:ea typeface="Droid Serif"/>
                <a:cs typeface="Droid Serif"/>
                <a:sym typeface="Droid Serif"/>
                <a:hlinkClick r:id="rId3"/>
              </a:rPr>
              <a:t>Searching Algorithms </a:t>
            </a:r>
          </a:p>
          <a:p>
            <a:pPr lvl="0" rtl="0">
              <a:spcBef>
                <a:spcPts val="0"/>
              </a:spcBef>
              <a:buNone/>
            </a:pPr>
            <a:endParaRPr>
              <a:latin typeface="Droid Serif"/>
              <a:ea typeface="Droid Serif"/>
              <a:cs typeface="Droid Serif"/>
              <a:sym typeface="Droid Serif"/>
            </a:endParaRPr>
          </a:p>
          <a:p>
            <a:pPr lvl="0" rtl="0">
              <a:spcBef>
                <a:spcPts val="0"/>
              </a:spcBef>
              <a:buNone/>
            </a:pPr>
            <a:r>
              <a:rPr lang="en" u="sng">
                <a:solidFill>
                  <a:schemeClr val="hlink"/>
                </a:solidFill>
                <a:latin typeface="Droid Serif"/>
                <a:ea typeface="Droid Serif"/>
                <a:cs typeface="Droid Serif"/>
                <a:sym typeface="Droid Serif"/>
                <a:hlinkClick r:id="rId4"/>
              </a:rPr>
              <a:t>Sorting Algorithms </a:t>
            </a:r>
          </a:p>
          <a:p>
            <a:pPr lvl="0" rtl="0">
              <a:spcBef>
                <a:spcPts val="0"/>
              </a:spcBef>
              <a:buNone/>
            </a:pPr>
            <a:endParaRPr>
              <a:latin typeface="Droid Serif"/>
              <a:ea typeface="Droid Serif"/>
              <a:cs typeface="Droid Serif"/>
              <a:sym typeface="Droid Serif"/>
            </a:endParaRPr>
          </a:p>
          <a:p>
            <a:pPr>
              <a:spcBef>
                <a:spcPts val="0"/>
              </a:spcBef>
              <a:buNone/>
            </a:pPr>
            <a:r>
              <a:rPr lang="en" u="sng">
                <a:solidFill>
                  <a:schemeClr val="hlink"/>
                </a:solidFill>
                <a:latin typeface="Droid Serif"/>
                <a:ea typeface="Droid Serif"/>
                <a:cs typeface="Droid Serif"/>
                <a:sym typeface="Droid Serif"/>
                <a:hlinkClick r:id="rId5"/>
              </a:rPr>
              <a:t>Sorting Networks </a:t>
            </a:r>
          </a:p>
        </p:txBody>
      </p:sp>
      <p:pic>
        <p:nvPicPr>
          <p:cNvPr id="1590" name="Shape 1590"/>
          <p:cNvPicPr preferRelativeResize="0"/>
          <p:nvPr/>
        </p:nvPicPr>
        <p:blipFill>
          <a:blip r:embed="rId6"/>
          <a:stretch>
            <a:fillRect/>
          </a:stretch>
        </p:blipFill>
        <p:spPr>
          <a:xfrm>
            <a:off x="1858437" y="2142275"/>
            <a:ext cx="5322323" cy="1216400"/>
          </a:xfrm>
          <a:prstGeom prst="rect">
            <a:avLst/>
          </a:prstGeom>
          <a:noFill/>
          <a:ln>
            <a:noFill/>
          </a:ln>
        </p:spPr>
      </p:pic>
      <p:pic>
        <p:nvPicPr>
          <p:cNvPr id="1591" name="Shape 1591"/>
          <p:cNvPicPr preferRelativeResize="0"/>
          <p:nvPr/>
        </p:nvPicPr>
        <p:blipFill>
          <a:blip r:embed="rId7"/>
          <a:stretch>
            <a:fillRect/>
          </a:stretch>
        </p:blipFill>
        <p:spPr>
          <a:xfrm>
            <a:off x="7028350" y="-357150"/>
            <a:ext cx="2336849" cy="2339640"/>
          </a:xfrm>
          <a:prstGeom prst="rect">
            <a:avLst/>
          </a:prstGeom>
          <a:noFill/>
          <a:ln>
            <a:noFill/>
          </a:ln>
        </p:spPr>
      </p:pic>
    </p:spTree>
    <p:extLst>
      <p:ext uri="{BB962C8B-B14F-4D97-AF65-F5344CB8AC3E}">
        <p14:creationId xmlns:p14="http://schemas.microsoft.com/office/powerpoint/2010/main" val="1017733960"/>
      </p:ext>
    </p:extLst>
  </p:cSld>
  <p:clrMapOvr>
    <a:masterClrMapping/>
  </p:clrMapOvr>
  <p:transition xmlns:p14="http://schemas.microsoft.com/office/powerpoint/2010/main" spd="slow">
    <p:cut/>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Shape 1474"/>
          <p:cNvSpPr txBox="1">
            <a:spLocks noGrp="1"/>
          </p:cNvSpPr>
          <p:nvPr>
            <p:ph type="title"/>
          </p:nvPr>
        </p:nvSpPr>
        <p:spPr>
          <a:xfrm>
            <a:off x="457200" y="274637"/>
            <a:ext cx="8229600" cy="818399"/>
          </a:xfrm>
          <a:prstGeom prst="rect">
            <a:avLst/>
          </a:prstGeom>
        </p:spPr>
        <p:txBody>
          <a:bodyPr lIns="91425" tIns="91425" rIns="91425" bIns="91425" anchor="b" anchorCtr="0">
            <a:noAutofit/>
          </a:bodyPr>
          <a:lstStyle/>
          <a:p>
            <a:pPr algn="ctr">
              <a:spcBef>
                <a:spcPts val="0"/>
              </a:spcBef>
              <a:buNone/>
            </a:pPr>
            <a:r>
              <a:rPr lang="en">
                <a:latin typeface="Droid Serif"/>
                <a:ea typeface="Droid Serif"/>
                <a:cs typeface="Droid Serif"/>
                <a:sym typeface="Droid Serif"/>
              </a:rPr>
              <a:t>Lego Sorting</a:t>
            </a:r>
          </a:p>
        </p:txBody>
      </p:sp>
      <p:sp>
        <p:nvSpPr>
          <p:cNvPr id="1475" name="Shape 1475">
            <a:hlinkClick r:id="rId3"/>
          </p:cNvPr>
          <p:cNvSpPr/>
          <p:nvPr/>
        </p:nvSpPr>
        <p:spPr>
          <a:xfrm>
            <a:off x="1887775" y="1347800"/>
            <a:ext cx="5707616" cy="4282543"/>
          </a:xfrm>
          <a:prstGeom prst="rect">
            <a:avLst/>
          </a:prstGeom>
          <a:blipFill>
            <a:blip r:embed="rId4"/>
            <a:stretch>
              <a:fillRect/>
            </a:stretch>
          </a:blipFill>
          <a:ln>
            <a:noFill/>
          </a:ln>
        </p:spPr>
      </p:sp>
      <p:sp>
        <p:nvSpPr>
          <p:cNvPr id="1476" name="Shape 1476"/>
          <p:cNvSpPr txBox="1"/>
          <p:nvPr/>
        </p:nvSpPr>
        <p:spPr>
          <a:xfrm>
            <a:off x="1752050" y="5815800"/>
            <a:ext cx="5757899" cy="463499"/>
          </a:xfrm>
          <a:prstGeom prst="rect">
            <a:avLst/>
          </a:prstGeom>
        </p:spPr>
        <p:txBody>
          <a:bodyPr lIns="91425" tIns="91425" rIns="91425" bIns="91425" anchor="ctr" anchorCtr="0">
            <a:noAutofit/>
          </a:bodyPr>
          <a:lstStyle/>
          <a:p>
            <a:pPr lvl="0" algn="ctr" rtl="0">
              <a:spcBef>
                <a:spcPts val="0"/>
              </a:spcBef>
              <a:buNone/>
            </a:pPr>
            <a:r>
              <a:rPr lang="en" dirty="0">
                <a:latin typeface="Droid Serif"/>
                <a:ea typeface="Droid Serif"/>
                <a:cs typeface="Droid Serif"/>
                <a:sym typeface="Droid Serif"/>
              </a:rPr>
              <a:t>http://www.youtube.com/watch?v=MtcrEhrt_K0</a:t>
            </a:r>
          </a:p>
        </p:txBody>
      </p:sp>
      <p:sp>
        <p:nvSpPr>
          <p:cNvPr id="1477" name="Shape 1477"/>
          <p:cNvSpPr txBox="1"/>
          <p:nvPr/>
        </p:nvSpPr>
        <p:spPr>
          <a:xfrm>
            <a:off x="1499550" y="6279300"/>
            <a:ext cx="6408599" cy="463499"/>
          </a:xfrm>
          <a:prstGeom prst="rect">
            <a:avLst/>
          </a:prstGeom>
        </p:spPr>
        <p:txBody>
          <a:bodyPr lIns="91425" tIns="91425" rIns="91425" bIns="91425" anchor="ctr" anchorCtr="0">
            <a:noAutofit/>
          </a:bodyPr>
          <a:lstStyle/>
          <a:p>
            <a:pPr lvl="0" algn="ctr" rtl="0">
              <a:spcBef>
                <a:spcPts val="0"/>
              </a:spcBef>
              <a:buNone/>
            </a:pPr>
            <a:r>
              <a:rPr lang="en" b="1" i="1">
                <a:solidFill>
                  <a:srgbClr val="0000FF"/>
                </a:solidFill>
                <a:latin typeface="Droid Serif"/>
                <a:ea typeface="Droid Serif"/>
                <a:cs typeface="Droid Serif"/>
                <a:sym typeface="Droid Serif"/>
              </a:rPr>
              <a:t>Watch this sorting algorithm... can you describe how it works?</a:t>
            </a:r>
          </a:p>
        </p:txBody>
      </p:sp>
      <p:sp>
        <p:nvSpPr>
          <p:cNvPr id="1478" name="Shape 1478"/>
          <p:cNvSpPr txBox="1"/>
          <p:nvPr/>
        </p:nvSpPr>
        <p:spPr>
          <a:xfrm>
            <a:off x="7908150" y="5564650"/>
            <a:ext cx="1458299" cy="1116600"/>
          </a:xfrm>
          <a:prstGeom prst="rect">
            <a:avLst/>
          </a:prstGeom>
          <a:noFill/>
        </p:spPr>
        <p:txBody>
          <a:bodyPr lIns="91425" tIns="91425" rIns="91425" bIns="91425" anchor="t" anchorCtr="0">
            <a:noAutofit/>
          </a:bodyPr>
          <a:lstStyle/>
          <a:p>
            <a:pPr>
              <a:spcBef>
                <a:spcPts val="0"/>
              </a:spcBef>
              <a:buNone/>
            </a:pPr>
            <a:r>
              <a:rPr lang="en">
                <a:latin typeface="Droid Serif"/>
                <a:ea typeface="Droid Serif"/>
                <a:cs typeface="Droid Serif"/>
                <a:sym typeface="Droid Serif"/>
              </a:rPr>
              <a:t>We've made this same method of sorting in </a:t>
            </a:r>
            <a:r>
              <a:rPr lang="en" u="sng">
                <a:solidFill>
                  <a:schemeClr val="hlink"/>
                </a:solidFill>
                <a:latin typeface="Droid Serif"/>
                <a:ea typeface="Droid Serif"/>
                <a:cs typeface="Droid Serif"/>
                <a:sym typeface="Droid Serif"/>
                <a:hlinkClick r:id="rId5"/>
              </a:rPr>
              <a:t>Scratch</a:t>
            </a:r>
          </a:p>
        </p:txBody>
      </p:sp>
    </p:spTree>
    <p:extLst>
      <p:ext uri="{BB962C8B-B14F-4D97-AF65-F5344CB8AC3E}">
        <p14:creationId xmlns:p14="http://schemas.microsoft.com/office/powerpoint/2010/main" val="307377790"/>
      </p:ext>
    </p:extLst>
  </p:cSld>
  <p:clrMapOvr>
    <a:masterClrMapping/>
  </p:clrMapOvr>
  <p:transition xmlns:p14="http://schemas.microsoft.com/office/powerpoint/2010/main" spd="slow">
    <p:cut/>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Shape 266"/>
          <p:cNvSpPr txBox="1">
            <a:spLocks noGrp="1"/>
          </p:cNvSpPr>
          <p:nvPr>
            <p:ph type="title"/>
          </p:nvPr>
        </p:nvSpPr>
        <p:spPr>
          <a:xfrm>
            <a:off x="274324" y="274325"/>
            <a:ext cx="7879075" cy="819600"/>
          </a:xfrm>
          <a:prstGeom prst="rect">
            <a:avLst/>
          </a:prstGeom>
        </p:spPr>
        <p:txBody>
          <a:bodyPr lIns="91425" tIns="91425" rIns="91425" bIns="91425" anchor="t" anchorCtr="0">
            <a:noAutofit/>
          </a:bodyPr>
          <a:lstStyle/>
          <a:p>
            <a:pPr algn="ctr" rtl="0">
              <a:spcBef>
                <a:spcPts val="0"/>
              </a:spcBef>
              <a:buNone/>
            </a:pPr>
            <a:r>
              <a:rPr lang="en" sz="3200" i="1" u="sng" dirty="0" smtClean="0">
                <a:latin typeface="Droid Serif"/>
                <a:ea typeface="Droid Serif"/>
                <a:cs typeface="Droid Serif"/>
                <a:sym typeface="Droid Serif"/>
              </a:rPr>
              <a:t>understanding</a:t>
            </a:r>
            <a:r>
              <a:rPr lang="en" sz="3200" i="1" dirty="0">
                <a:latin typeface="Droid Serif"/>
                <a:ea typeface="Droid Serif"/>
                <a:cs typeface="Droid Serif"/>
                <a:sym typeface="Droid Serif"/>
              </a:rPr>
              <a:t> </a:t>
            </a:r>
            <a:r>
              <a:rPr lang="en" sz="3200" i="1" dirty="0" smtClean="0">
                <a:latin typeface="Droid Serif"/>
                <a:ea typeface="Droid Serif"/>
                <a:cs typeface="Droid Serif"/>
                <a:sym typeface="Droid Serif"/>
              </a:rPr>
              <a:t> &gt;  solving…</a:t>
            </a:r>
            <a:endParaRPr lang="en" sz="3200" dirty="0">
              <a:latin typeface="Droid Serif"/>
              <a:ea typeface="Droid Serif"/>
              <a:cs typeface="Droid Serif"/>
              <a:sym typeface="Droid Serif"/>
            </a:endParaRPr>
          </a:p>
        </p:txBody>
      </p:sp>
    </p:spTree>
  </p:cSld>
  <p:clrMapOvr>
    <a:masterClrMapping/>
  </p:clrMapOvr>
  <p:transition xmlns:p14="http://schemas.microsoft.com/office/powerpoint/2010/main" spd="slow">
    <p:cut/>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Shape 266"/>
          <p:cNvSpPr txBox="1">
            <a:spLocks noGrp="1"/>
          </p:cNvSpPr>
          <p:nvPr>
            <p:ph type="title" idx="4294967295"/>
          </p:nvPr>
        </p:nvSpPr>
        <p:spPr>
          <a:xfrm>
            <a:off x="274324" y="274325"/>
            <a:ext cx="7879075" cy="819600"/>
          </a:xfrm>
          <a:prstGeom prst="rect">
            <a:avLst/>
          </a:prstGeom>
        </p:spPr>
        <p:txBody>
          <a:bodyPr lIns="91425" tIns="91425" rIns="91425" bIns="91425" anchor="t" anchorCtr="0">
            <a:noAutofit/>
          </a:bodyPr>
          <a:lstStyle/>
          <a:p>
            <a:pPr algn="ctr" rtl="0">
              <a:spcBef>
                <a:spcPts val="0"/>
              </a:spcBef>
              <a:buNone/>
            </a:pPr>
            <a:r>
              <a:rPr lang="en" sz="3200" i="1" u="sng" dirty="0" smtClean="0">
                <a:latin typeface="Droid Serif"/>
                <a:ea typeface="Droid Serif"/>
                <a:cs typeface="Droid Serif"/>
                <a:sym typeface="Droid Serif"/>
              </a:rPr>
              <a:t>understanding</a:t>
            </a:r>
            <a:r>
              <a:rPr lang="en" sz="3200" i="1" dirty="0">
                <a:latin typeface="Droid Serif"/>
                <a:ea typeface="Droid Serif"/>
                <a:cs typeface="Droid Serif"/>
                <a:sym typeface="Droid Serif"/>
              </a:rPr>
              <a:t> </a:t>
            </a:r>
            <a:r>
              <a:rPr lang="en" sz="3200" i="1" dirty="0" smtClean="0">
                <a:latin typeface="Droid Serif"/>
                <a:ea typeface="Droid Serif"/>
                <a:cs typeface="Droid Serif"/>
                <a:sym typeface="Droid Serif"/>
              </a:rPr>
              <a:t> &gt;  solving…</a:t>
            </a:r>
            <a:endParaRPr lang="en" sz="3200" dirty="0">
              <a:latin typeface="Droid Serif"/>
              <a:ea typeface="Droid Serif"/>
              <a:cs typeface="Droid Serif"/>
              <a:sym typeface="Droid Serif"/>
            </a:endParaRPr>
          </a:p>
        </p:txBody>
      </p:sp>
      <p:pic>
        <p:nvPicPr>
          <p:cNvPr id="267" name="Shape 267"/>
          <p:cNvPicPr preferRelativeResize="0"/>
          <p:nvPr/>
        </p:nvPicPr>
        <p:blipFill>
          <a:blip r:embed="rId3"/>
          <a:stretch>
            <a:fillRect/>
          </a:stretch>
        </p:blipFill>
        <p:spPr>
          <a:xfrm>
            <a:off x="1013872" y="1287629"/>
            <a:ext cx="7281607" cy="4329157"/>
          </a:xfrm>
          <a:prstGeom prst="rect">
            <a:avLst/>
          </a:prstGeom>
        </p:spPr>
      </p:pic>
      <p:sp>
        <p:nvSpPr>
          <p:cNvPr id="268" name="Shape 268"/>
          <p:cNvSpPr txBox="1"/>
          <p:nvPr/>
        </p:nvSpPr>
        <p:spPr>
          <a:xfrm>
            <a:off x="1828800" y="5852160"/>
            <a:ext cx="5635800" cy="560400"/>
          </a:xfrm>
          <a:prstGeom prst="rect">
            <a:avLst/>
          </a:prstGeom>
        </p:spPr>
        <p:txBody>
          <a:bodyPr lIns="91425" tIns="91425" rIns="91425" bIns="91425" anchor="t" anchorCtr="0">
            <a:noAutofit/>
          </a:bodyPr>
          <a:lstStyle/>
          <a:p>
            <a:pPr algn="ctr" rtl="0">
              <a:spcBef>
                <a:spcPts val="0"/>
              </a:spcBef>
              <a:buNone/>
            </a:pPr>
            <a:r>
              <a:rPr lang="en" sz="2666">
                <a:solidFill>
                  <a:srgbClr val="000000"/>
                </a:solidFill>
                <a:latin typeface="Droid Serif"/>
                <a:ea typeface="Droid Serif"/>
                <a:cs typeface="Droid Serif"/>
                <a:sym typeface="Droid Serif"/>
              </a:rPr>
              <a:t>Recognize this game show?</a:t>
            </a:r>
          </a:p>
        </p:txBody>
      </p:sp>
      <p:sp>
        <p:nvSpPr>
          <p:cNvPr id="269" name="Shape 269"/>
          <p:cNvSpPr txBox="1"/>
          <p:nvPr/>
        </p:nvSpPr>
        <p:spPr>
          <a:xfrm>
            <a:off x="1737359" y="6309360"/>
            <a:ext cx="5677200" cy="421200"/>
          </a:xfrm>
          <a:prstGeom prst="rect">
            <a:avLst/>
          </a:prstGeom>
        </p:spPr>
        <p:txBody>
          <a:bodyPr lIns="91425" tIns="91425" rIns="91425" bIns="91425" anchor="t" anchorCtr="0">
            <a:noAutofit/>
          </a:bodyPr>
          <a:lstStyle/>
          <a:p>
            <a:pPr algn="ctr" rtl="0">
              <a:spcBef>
                <a:spcPts val="0"/>
              </a:spcBef>
              <a:buNone/>
            </a:pPr>
            <a:r>
              <a:rPr lang="en" sz="1333" u="sng">
                <a:solidFill>
                  <a:srgbClr val="0000FF"/>
                </a:solidFill>
                <a:latin typeface="Droid Serif"/>
                <a:ea typeface="Droid Serif"/>
                <a:cs typeface="Droid Serif"/>
                <a:sym typeface="Droid Serif"/>
                <a:hlinkClick r:id="rId4"/>
              </a:rPr>
              <a:t>http://www.youtube.com/watch?v=WKR6dNDvHYQ</a:t>
            </a:r>
          </a:p>
        </p:txBody>
      </p:sp>
    </p:spTree>
    <p:extLst>
      <p:ext uri="{BB962C8B-B14F-4D97-AF65-F5344CB8AC3E}">
        <p14:creationId xmlns:p14="http://schemas.microsoft.com/office/powerpoint/2010/main" val="2472096473"/>
      </p:ext>
    </p:extLst>
  </p:cSld>
  <p:clrMapOvr>
    <a:masterClrMapping/>
  </p:clrMapOvr>
  <p:transition xmlns:p14="http://schemas.microsoft.com/office/powerpoint/2010/main" spd="slow">
    <p:cut/>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Shape 274"/>
          <p:cNvSpPr txBox="1">
            <a:spLocks noGrp="1"/>
          </p:cNvSpPr>
          <p:nvPr>
            <p:ph type="title"/>
          </p:nvPr>
        </p:nvSpPr>
        <p:spPr>
          <a:xfrm>
            <a:off x="321619" y="5618302"/>
            <a:ext cx="8255099" cy="817199"/>
          </a:xfrm>
          <a:prstGeom prst="rect">
            <a:avLst/>
          </a:prstGeom>
        </p:spPr>
        <p:txBody>
          <a:bodyPr lIns="91425" tIns="91425" rIns="91425" bIns="91425" anchor="t" anchorCtr="0">
            <a:noAutofit/>
          </a:bodyPr>
          <a:lstStyle/>
          <a:p>
            <a:pPr algn="ctr" rtl="0">
              <a:spcBef>
                <a:spcPts val="0"/>
              </a:spcBef>
              <a:buNone/>
            </a:pPr>
            <a:r>
              <a:rPr lang="en" sz="3200">
                <a:solidFill>
                  <a:srgbClr val="674EA7"/>
                </a:solidFill>
                <a:latin typeface="Droid Serif"/>
                <a:ea typeface="Droid Serif"/>
                <a:cs typeface="Droid Serif"/>
                <a:sym typeface="Droid Serif"/>
              </a:rPr>
              <a:t>Choose... Reveal... Switch or stay?</a:t>
            </a:r>
          </a:p>
        </p:txBody>
      </p:sp>
      <p:sp>
        <p:nvSpPr>
          <p:cNvPr id="275" name="Shape 275"/>
          <p:cNvSpPr txBox="1">
            <a:spLocks noGrp="1"/>
          </p:cNvSpPr>
          <p:nvPr>
            <p:ph type="title" idx="2"/>
          </p:nvPr>
        </p:nvSpPr>
        <p:spPr>
          <a:xfrm>
            <a:off x="198119" y="121919"/>
            <a:ext cx="4711500" cy="819600"/>
          </a:xfrm>
          <a:prstGeom prst="rect">
            <a:avLst/>
          </a:prstGeom>
        </p:spPr>
        <p:txBody>
          <a:bodyPr lIns="91425" tIns="91425" rIns="91425" bIns="91425" anchor="t" anchorCtr="0">
            <a:noAutofit/>
          </a:bodyPr>
          <a:lstStyle/>
          <a:p>
            <a:pPr lvl="0" rtl="0">
              <a:spcBef>
                <a:spcPts val="0"/>
              </a:spcBef>
              <a:buNone/>
            </a:pPr>
            <a:r>
              <a:rPr lang="en" sz="3600">
                <a:solidFill>
                  <a:srgbClr val="000000"/>
                </a:solidFill>
                <a:latin typeface="Droid Serif"/>
                <a:ea typeface="Droid Serif"/>
                <a:cs typeface="Droid Serif"/>
                <a:sym typeface="Droid Serif"/>
              </a:rPr>
              <a:t>Let's Make a Deal...</a:t>
            </a:r>
          </a:p>
        </p:txBody>
      </p:sp>
      <p:pic>
        <p:nvPicPr>
          <p:cNvPr id="276" name="Shape 276"/>
          <p:cNvPicPr preferRelativeResize="0"/>
          <p:nvPr/>
        </p:nvPicPr>
        <p:blipFill>
          <a:blip r:embed="rId3"/>
          <a:stretch>
            <a:fillRect/>
          </a:stretch>
        </p:blipFill>
        <p:spPr>
          <a:xfrm>
            <a:off x="914963" y="1999190"/>
            <a:ext cx="7228333" cy="3619102"/>
          </a:xfrm>
          <a:prstGeom prst="rect">
            <a:avLst/>
          </a:prstGeom>
          <a:noFill/>
          <a:ln>
            <a:noFill/>
          </a:ln>
        </p:spPr>
      </p:pic>
      <p:pic>
        <p:nvPicPr>
          <p:cNvPr id="277" name="Shape 277"/>
          <p:cNvPicPr preferRelativeResize="0"/>
          <p:nvPr/>
        </p:nvPicPr>
        <p:blipFill>
          <a:blip r:embed="rId4"/>
          <a:stretch>
            <a:fillRect/>
          </a:stretch>
        </p:blipFill>
        <p:spPr>
          <a:xfrm>
            <a:off x="6058890" y="941520"/>
            <a:ext cx="2622929" cy="1302807"/>
          </a:xfrm>
          <a:prstGeom prst="rect">
            <a:avLst/>
          </a:prstGeom>
          <a:noFill/>
          <a:ln>
            <a:noFill/>
          </a:ln>
        </p:spPr>
      </p:pic>
      <p:pic>
        <p:nvPicPr>
          <p:cNvPr id="278" name="Shape 278"/>
          <p:cNvPicPr preferRelativeResize="0"/>
          <p:nvPr/>
        </p:nvPicPr>
        <p:blipFill>
          <a:blip r:embed="rId5"/>
          <a:stretch>
            <a:fillRect/>
          </a:stretch>
        </p:blipFill>
        <p:spPr>
          <a:xfrm>
            <a:off x="3644587" y="1472844"/>
            <a:ext cx="837181" cy="835374"/>
          </a:xfrm>
          <a:prstGeom prst="rect">
            <a:avLst/>
          </a:prstGeom>
          <a:noFill/>
          <a:ln>
            <a:noFill/>
          </a:ln>
        </p:spPr>
      </p:pic>
      <p:pic>
        <p:nvPicPr>
          <p:cNvPr id="279" name="Shape 279"/>
          <p:cNvPicPr preferRelativeResize="0"/>
          <p:nvPr/>
        </p:nvPicPr>
        <p:blipFill>
          <a:blip r:embed="rId5"/>
          <a:stretch>
            <a:fillRect/>
          </a:stretch>
        </p:blipFill>
        <p:spPr>
          <a:xfrm>
            <a:off x="1053334" y="1439428"/>
            <a:ext cx="904584" cy="902206"/>
          </a:xfrm>
          <a:prstGeom prst="rect">
            <a:avLst/>
          </a:prstGeom>
          <a:noFill/>
          <a:ln>
            <a:noFill/>
          </a:ln>
        </p:spPr>
      </p:pic>
      <p:sp>
        <p:nvSpPr>
          <p:cNvPr id="280" name="Shape 280"/>
          <p:cNvSpPr txBox="1"/>
          <p:nvPr/>
        </p:nvSpPr>
        <p:spPr>
          <a:xfrm>
            <a:off x="5104075" y="6332475"/>
            <a:ext cx="4039800" cy="407400"/>
          </a:xfrm>
          <a:prstGeom prst="rect">
            <a:avLst/>
          </a:prstGeom>
          <a:noFill/>
        </p:spPr>
        <p:txBody>
          <a:bodyPr lIns="91425" tIns="91425" rIns="91425" bIns="91425" anchor="t" anchorCtr="0">
            <a:noAutofit/>
          </a:bodyPr>
          <a:lstStyle/>
          <a:p>
            <a:pPr>
              <a:spcBef>
                <a:spcPts val="0"/>
              </a:spcBef>
              <a:buNone/>
            </a:pPr>
            <a:r>
              <a:rPr lang="en" sz="1800"/>
              <a:t>Let's Make a Deal is in </a:t>
            </a:r>
            <a:r>
              <a:rPr lang="en" sz="1800" u="sng">
                <a:solidFill>
                  <a:schemeClr val="hlink"/>
                </a:solidFill>
                <a:hlinkClick r:id="rId6"/>
              </a:rPr>
              <a:t>Scratch </a:t>
            </a:r>
            <a:r>
              <a:rPr lang="en" sz="1800"/>
              <a:t>too!</a:t>
            </a:r>
          </a:p>
        </p:txBody>
      </p:sp>
    </p:spTree>
  </p:cSld>
  <p:clrMapOvr>
    <a:masterClrMapping/>
  </p:clrMapOvr>
  <p:transition xmlns:p14="http://schemas.microsoft.com/office/powerpoint/2010/main" spd="slow">
    <p:cut/>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Shape 311"/>
          <p:cNvSpPr/>
          <p:nvPr/>
        </p:nvSpPr>
        <p:spPr>
          <a:xfrm>
            <a:off x="3312794" y="439483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312" name="Shape 312"/>
          <p:cNvPicPr preferRelativeResize="0"/>
          <p:nvPr/>
        </p:nvPicPr>
        <p:blipFill>
          <a:blip r:embed="rId3"/>
          <a:stretch>
            <a:fillRect/>
          </a:stretch>
        </p:blipFill>
        <p:spPr>
          <a:xfrm>
            <a:off x="2560064" y="4511160"/>
            <a:ext cx="432360" cy="349222"/>
          </a:xfrm>
          <a:prstGeom prst="rect">
            <a:avLst/>
          </a:prstGeom>
        </p:spPr>
      </p:pic>
      <p:sp>
        <p:nvSpPr>
          <p:cNvPr id="313" name="Shape 313"/>
          <p:cNvSpPr/>
          <p:nvPr/>
        </p:nvSpPr>
        <p:spPr>
          <a:xfrm>
            <a:off x="828675" y="210883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14" name="Shape 314"/>
          <p:cNvSpPr/>
          <p:nvPr/>
        </p:nvSpPr>
        <p:spPr>
          <a:xfrm>
            <a:off x="828675" y="2840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15" name="Shape 315"/>
          <p:cNvSpPr/>
          <p:nvPr/>
        </p:nvSpPr>
        <p:spPr>
          <a:xfrm>
            <a:off x="828675" y="439483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16" name="Shape 316"/>
          <p:cNvSpPr/>
          <p:nvPr/>
        </p:nvSpPr>
        <p:spPr>
          <a:xfrm>
            <a:off x="828675" y="3571852"/>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17" name="Shape 317"/>
          <p:cNvSpPr/>
          <p:nvPr/>
        </p:nvSpPr>
        <p:spPr>
          <a:xfrm>
            <a:off x="828675" y="5126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18" name="Shape 318"/>
          <p:cNvSpPr/>
          <p:nvPr/>
        </p:nvSpPr>
        <p:spPr>
          <a:xfrm>
            <a:off x="828675" y="594931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19" name="Shape 319"/>
          <p:cNvSpPr/>
          <p:nvPr/>
        </p:nvSpPr>
        <p:spPr>
          <a:xfrm>
            <a:off x="1651634" y="136207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20" name="Shape 320"/>
          <p:cNvSpPr/>
          <p:nvPr/>
        </p:nvSpPr>
        <p:spPr>
          <a:xfrm>
            <a:off x="1651634" y="210883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21" name="Shape 321"/>
          <p:cNvSpPr/>
          <p:nvPr/>
        </p:nvSpPr>
        <p:spPr>
          <a:xfrm>
            <a:off x="1651634" y="2840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22" name="Shape 322"/>
          <p:cNvSpPr/>
          <p:nvPr/>
        </p:nvSpPr>
        <p:spPr>
          <a:xfrm>
            <a:off x="1651634" y="439483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23" name="Shape 323"/>
          <p:cNvSpPr/>
          <p:nvPr/>
        </p:nvSpPr>
        <p:spPr>
          <a:xfrm>
            <a:off x="1651634" y="3571852"/>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24" name="Shape 324"/>
          <p:cNvSpPr/>
          <p:nvPr/>
        </p:nvSpPr>
        <p:spPr>
          <a:xfrm>
            <a:off x="1651634" y="5126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25" name="Shape 325"/>
          <p:cNvSpPr/>
          <p:nvPr/>
        </p:nvSpPr>
        <p:spPr>
          <a:xfrm>
            <a:off x="1651634" y="594931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26" name="Shape 326"/>
          <p:cNvSpPr/>
          <p:nvPr/>
        </p:nvSpPr>
        <p:spPr>
          <a:xfrm>
            <a:off x="2474594" y="136207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27" name="Shape 327"/>
          <p:cNvSpPr/>
          <p:nvPr/>
        </p:nvSpPr>
        <p:spPr>
          <a:xfrm>
            <a:off x="2474594" y="210883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28" name="Shape 328"/>
          <p:cNvSpPr/>
          <p:nvPr/>
        </p:nvSpPr>
        <p:spPr>
          <a:xfrm>
            <a:off x="2474594" y="2840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29" name="Shape 329"/>
          <p:cNvSpPr/>
          <p:nvPr/>
        </p:nvSpPr>
        <p:spPr>
          <a:xfrm>
            <a:off x="2474594" y="3571852"/>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30" name="Shape 330"/>
          <p:cNvSpPr/>
          <p:nvPr/>
        </p:nvSpPr>
        <p:spPr>
          <a:xfrm>
            <a:off x="2474594" y="5126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31" name="Shape 331"/>
          <p:cNvSpPr/>
          <p:nvPr/>
        </p:nvSpPr>
        <p:spPr>
          <a:xfrm>
            <a:off x="2474594" y="594931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32" name="Shape 332"/>
          <p:cNvSpPr/>
          <p:nvPr/>
        </p:nvSpPr>
        <p:spPr>
          <a:xfrm>
            <a:off x="3297555" y="136207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33" name="Shape 333"/>
          <p:cNvSpPr/>
          <p:nvPr/>
        </p:nvSpPr>
        <p:spPr>
          <a:xfrm>
            <a:off x="3297555" y="210883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34" name="Shape 334"/>
          <p:cNvSpPr/>
          <p:nvPr/>
        </p:nvSpPr>
        <p:spPr>
          <a:xfrm>
            <a:off x="3297555" y="2840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35" name="Shape 335"/>
          <p:cNvSpPr/>
          <p:nvPr/>
        </p:nvSpPr>
        <p:spPr>
          <a:xfrm>
            <a:off x="3297555" y="3571852"/>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36" name="Shape 336"/>
          <p:cNvSpPr/>
          <p:nvPr/>
        </p:nvSpPr>
        <p:spPr>
          <a:xfrm>
            <a:off x="3297555" y="5126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37" name="Shape 337"/>
          <p:cNvSpPr/>
          <p:nvPr/>
        </p:nvSpPr>
        <p:spPr>
          <a:xfrm>
            <a:off x="3297555" y="594931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38" name="Shape 338"/>
          <p:cNvSpPr/>
          <p:nvPr/>
        </p:nvSpPr>
        <p:spPr>
          <a:xfrm>
            <a:off x="4120514" y="136207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39" name="Shape 339"/>
          <p:cNvSpPr/>
          <p:nvPr/>
        </p:nvSpPr>
        <p:spPr>
          <a:xfrm>
            <a:off x="4120514" y="210883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40" name="Shape 340"/>
          <p:cNvSpPr/>
          <p:nvPr/>
        </p:nvSpPr>
        <p:spPr>
          <a:xfrm>
            <a:off x="4120514" y="2840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41" name="Shape 341"/>
          <p:cNvSpPr/>
          <p:nvPr/>
        </p:nvSpPr>
        <p:spPr>
          <a:xfrm>
            <a:off x="4120514" y="439483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42" name="Shape 342"/>
          <p:cNvSpPr/>
          <p:nvPr/>
        </p:nvSpPr>
        <p:spPr>
          <a:xfrm>
            <a:off x="4120514" y="3571852"/>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43" name="Shape 343"/>
          <p:cNvSpPr/>
          <p:nvPr/>
        </p:nvSpPr>
        <p:spPr>
          <a:xfrm>
            <a:off x="4120514" y="5126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44" name="Shape 344"/>
          <p:cNvSpPr/>
          <p:nvPr/>
        </p:nvSpPr>
        <p:spPr>
          <a:xfrm>
            <a:off x="4120514" y="594931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45" name="Shape 345"/>
          <p:cNvSpPr/>
          <p:nvPr/>
        </p:nvSpPr>
        <p:spPr>
          <a:xfrm>
            <a:off x="4943475" y="136207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46" name="Shape 346"/>
          <p:cNvSpPr/>
          <p:nvPr/>
        </p:nvSpPr>
        <p:spPr>
          <a:xfrm>
            <a:off x="4943475" y="210883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47" name="Shape 347"/>
          <p:cNvSpPr/>
          <p:nvPr/>
        </p:nvSpPr>
        <p:spPr>
          <a:xfrm>
            <a:off x="4943475" y="2840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48" name="Shape 348"/>
          <p:cNvSpPr/>
          <p:nvPr/>
        </p:nvSpPr>
        <p:spPr>
          <a:xfrm>
            <a:off x="4943475" y="439483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49" name="Shape 349"/>
          <p:cNvSpPr/>
          <p:nvPr/>
        </p:nvSpPr>
        <p:spPr>
          <a:xfrm>
            <a:off x="4943475" y="3571852"/>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50" name="Shape 350"/>
          <p:cNvSpPr/>
          <p:nvPr/>
        </p:nvSpPr>
        <p:spPr>
          <a:xfrm>
            <a:off x="4943475" y="5126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51" name="Shape 351"/>
          <p:cNvSpPr/>
          <p:nvPr/>
        </p:nvSpPr>
        <p:spPr>
          <a:xfrm>
            <a:off x="4943475" y="594931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52" name="Shape 352"/>
          <p:cNvSpPr/>
          <p:nvPr/>
        </p:nvSpPr>
        <p:spPr>
          <a:xfrm>
            <a:off x="5766435" y="136207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53" name="Shape 353"/>
          <p:cNvSpPr/>
          <p:nvPr/>
        </p:nvSpPr>
        <p:spPr>
          <a:xfrm>
            <a:off x="5766435" y="210883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54" name="Shape 354"/>
          <p:cNvSpPr/>
          <p:nvPr/>
        </p:nvSpPr>
        <p:spPr>
          <a:xfrm>
            <a:off x="5766435" y="2840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55" name="Shape 355"/>
          <p:cNvSpPr/>
          <p:nvPr/>
        </p:nvSpPr>
        <p:spPr>
          <a:xfrm>
            <a:off x="5766435" y="439483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56" name="Shape 356"/>
          <p:cNvSpPr/>
          <p:nvPr/>
        </p:nvSpPr>
        <p:spPr>
          <a:xfrm>
            <a:off x="5766435" y="3571852"/>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57" name="Shape 357"/>
          <p:cNvSpPr/>
          <p:nvPr/>
        </p:nvSpPr>
        <p:spPr>
          <a:xfrm>
            <a:off x="5766435" y="5126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58" name="Shape 358"/>
          <p:cNvSpPr/>
          <p:nvPr/>
        </p:nvSpPr>
        <p:spPr>
          <a:xfrm>
            <a:off x="5766435" y="594931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59" name="Shape 359"/>
          <p:cNvSpPr/>
          <p:nvPr/>
        </p:nvSpPr>
        <p:spPr>
          <a:xfrm>
            <a:off x="6589395" y="136207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60" name="Shape 360"/>
          <p:cNvSpPr/>
          <p:nvPr/>
        </p:nvSpPr>
        <p:spPr>
          <a:xfrm>
            <a:off x="6589395" y="210883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61" name="Shape 361"/>
          <p:cNvSpPr/>
          <p:nvPr/>
        </p:nvSpPr>
        <p:spPr>
          <a:xfrm>
            <a:off x="6589395" y="2840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62" name="Shape 362"/>
          <p:cNvSpPr/>
          <p:nvPr/>
        </p:nvSpPr>
        <p:spPr>
          <a:xfrm>
            <a:off x="6589395" y="439483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63" name="Shape 363"/>
          <p:cNvSpPr/>
          <p:nvPr/>
        </p:nvSpPr>
        <p:spPr>
          <a:xfrm>
            <a:off x="6589395" y="3571852"/>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64" name="Shape 364"/>
          <p:cNvSpPr/>
          <p:nvPr/>
        </p:nvSpPr>
        <p:spPr>
          <a:xfrm>
            <a:off x="6589395" y="5126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65" name="Shape 365"/>
          <p:cNvSpPr/>
          <p:nvPr/>
        </p:nvSpPr>
        <p:spPr>
          <a:xfrm>
            <a:off x="6589395" y="594931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66" name="Shape 366"/>
          <p:cNvSpPr/>
          <p:nvPr/>
        </p:nvSpPr>
        <p:spPr>
          <a:xfrm>
            <a:off x="7412354" y="210883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67" name="Shape 367"/>
          <p:cNvSpPr/>
          <p:nvPr/>
        </p:nvSpPr>
        <p:spPr>
          <a:xfrm>
            <a:off x="7412354" y="2840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68" name="Shape 368"/>
          <p:cNvSpPr/>
          <p:nvPr/>
        </p:nvSpPr>
        <p:spPr>
          <a:xfrm>
            <a:off x="7412354" y="439483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69" name="Shape 369"/>
          <p:cNvSpPr/>
          <p:nvPr/>
        </p:nvSpPr>
        <p:spPr>
          <a:xfrm>
            <a:off x="7412354" y="3571852"/>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0" name="Shape 370"/>
          <p:cNvSpPr/>
          <p:nvPr/>
        </p:nvSpPr>
        <p:spPr>
          <a:xfrm>
            <a:off x="7412354" y="5126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1" name="Shape 371"/>
          <p:cNvSpPr/>
          <p:nvPr/>
        </p:nvSpPr>
        <p:spPr>
          <a:xfrm>
            <a:off x="7412354" y="594931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2" name="Shape 372"/>
          <p:cNvSpPr/>
          <p:nvPr/>
        </p:nvSpPr>
        <p:spPr>
          <a:xfrm>
            <a:off x="8235314" y="136207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3" name="Shape 373"/>
          <p:cNvSpPr/>
          <p:nvPr/>
        </p:nvSpPr>
        <p:spPr>
          <a:xfrm>
            <a:off x="8235314" y="210883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4" name="Shape 374"/>
          <p:cNvSpPr/>
          <p:nvPr/>
        </p:nvSpPr>
        <p:spPr>
          <a:xfrm>
            <a:off x="8235314" y="2840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5" name="Shape 375"/>
          <p:cNvSpPr/>
          <p:nvPr/>
        </p:nvSpPr>
        <p:spPr>
          <a:xfrm>
            <a:off x="8235314" y="439483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6" name="Shape 376"/>
          <p:cNvSpPr/>
          <p:nvPr/>
        </p:nvSpPr>
        <p:spPr>
          <a:xfrm>
            <a:off x="8235314" y="3571852"/>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7" name="Shape 377"/>
          <p:cNvSpPr/>
          <p:nvPr/>
        </p:nvSpPr>
        <p:spPr>
          <a:xfrm>
            <a:off x="8235314" y="5126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8" name="Shape 378"/>
          <p:cNvSpPr/>
          <p:nvPr/>
        </p:nvSpPr>
        <p:spPr>
          <a:xfrm>
            <a:off x="8235314" y="594931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79" name="Shape 379"/>
          <p:cNvSpPr txBox="1"/>
          <p:nvPr/>
        </p:nvSpPr>
        <p:spPr>
          <a:xfrm>
            <a:off x="182880" y="1371600"/>
            <a:ext cx="444000" cy="426899"/>
          </a:xfrm>
          <a:prstGeom prst="rect">
            <a:avLst/>
          </a:prstGeom>
        </p:spPr>
        <p:txBody>
          <a:bodyPr lIns="91425" tIns="91425" rIns="91425" bIns="91425" anchor="t" anchorCtr="0">
            <a:noAutofit/>
          </a:bodyPr>
          <a:lstStyle/>
          <a:p>
            <a:pPr lvl="0" algn="ctr" rtl="0">
              <a:spcBef>
                <a:spcPts val="0"/>
              </a:spcBef>
              <a:buNone/>
            </a:pPr>
            <a:r>
              <a:rPr lang="en" sz="2400">
                <a:solidFill>
                  <a:srgbClr val="000000"/>
                </a:solidFill>
                <a:latin typeface="Arial"/>
                <a:ea typeface="Arial"/>
                <a:cs typeface="Arial"/>
                <a:sym typeface="Arial"/>
              </a:rPr>
              <a:t>A</a:t>
            </a:r>
          </a:p>
        </p:txBody>
      </p:sp>
      <p:sp>
        <p:nvSpPr>
          <p:cNvPr id="380" name="Shape 380"/>
          <p:cNvSpPr txBox="1"/>
          <p:nvPr/>
        </p:nvSpPr>
        <p:spPr>
          <a:xfrm>
            <a:off x="182880" y="2194559"/>
            <a:ext cx="444000" cy="426899"/>
          </a:xfrm>
          <a:prstGeom prst="rect">
            <a:avLst/>
          </a:prstGeom>
        </p:spPr>
        <p:txBody>
          <a:bodyPr lIns="91425" tIns="91425" rIns="91425" bIns="91425" anchor="t" anchorCtr="0">
            <a:noAutofit/>
          </a:bodyPr>
          <a:lstStyle/>
          <a:p>
            <a:pPr lvl="0" algn="ctr" rtl="0">
              <a:spcBef>
                <a:spcPts val="0"/>
              </a:spcBef>
              <a:buNone/>
            </a:pPr>
            <a:r>
              <a:rPr lang="en" sz="2400">
                <a:solidFill>
                  <a:srgbClr val="000000"/>
                </a:solidFill>
                <a:latin typeface="Arial"/>
                <a:ea typeface="Arial"/>
                <a:cs typeface="Arial"/>
                <a:sym typeface="Arial"/>
              </a:rPr>
              <a:t>B</a:t>
            </a:r>
          </a:p>
        </p:txBody>
      </p:sp>
      <p:sp>
        <p:nvSpPr>
          <p:cNvPr id="381" name="Shape 381"/>
          <p:cNvSpPr txBox="1"/>
          <p:nvPr/>
        </p:nvSpPr>
        <p:spPr>
          <a:xfrm>
            <a:off x="182880" y="2926080"/>
            <a:ext cx="444000" cy="426899"/>
          </a:xfrm>
          <a:prstGeom prst="rect">
            <a:avLst/>
          </a:prstGeom>
        </p:spPr>
        <p:txBody>
          <a:bodyPr lIns="91425" tIns="91425" rIns="91425" bIns="91425" anchor="t" anchorCtr="0">
            <a:noAutofit/>
          </a:bodyPr>
          <a:lstStyle/>
          <a:p>
            <a:pPr lvl="0" algn="ctr" rtl="0">
              <a:spcBef>
                <a:spcPts val="0"/>
              </a:spcBef>
              <a:buNone/>
            </a:pPr>
            <a:r>
              <a:rPr lang="en" sz="2400">
                <a:solidFill>
                  <a:srgbClr val="000000"/>
                </a:solidFill>
                <a:latin typeface="Arial"/>
                <a:ea typeface="Arial"/>
                <a:cs typeface="Arial"/>
                <a:sym typeface="Arial"/>
              </a:rPr>
              <a:t>C</a:t>
            </a:r>
          </a:p>
        </p:txBody>
      </p:sp>
      <p:sp>
        <p:nvSpPr>
          <p:cNvPr id="382" name="Shape 382"/>
          <p:cNvSpPr txBox="1"/>
          <p:nvPr/>
        </p:nvSpPr>
        <p:spPr>
          <a:xfrm>
            <a:off x="182880" y="3657577"/>
            <a:ext cx="444000" cy="426899"/>
          </a:xfrm>
          <a:prstGeom prst="rect">
            <a:avLst/>
          </a:prstGeom>
        </p:spPr>
        <p:txBody>
          <a:bodyPr lIns="91425" tIns="91425" rIns="91425" bIns="91425" anchor="t" anchorCtr="0">
            <a:noAutofit/>
          </a:bodyPr>
          <a:lstStyle/>
          <a:p>
            <a:pPr lvl="0" algn="ctr" rtl="0">
              <a:spcBef>
                <a:spcPts val="0"/>
              </a:spcBef>
              <a:buNone/>
            </a:pPr>
            <a:r>
              <a:rPr lang="en" sz="2400">
                <a:solidFill>
                  <a:srgbClr val="000000"/>
                </a:solidFill>
                <a:latin typeface="Arial"/>
                <a:ea typeface="Arial"/>
                <a:cs typeface="Arial"/>
                <a:sym typeface="Arial"/>
              </a:rPr>
              <a:t>D</a:t>
            </a:r>
          </a:p>
        </p:txBody>
      </p:sp>
      <p:sp>
        <p:nvSpPr>
          <p:cNvPr id="383" name="Shape 383"/>
          <p:cNvSpPr txBox="1"/>
          <p:nvPr/>
        </p:nvSpPr>
        <p:spPr>
          <a:xfrm>
            <a:off x="182880" y="4480560"/>
            <a:ext cx="444000" cy="426899"/>
          </a:xfrm>
          <a:prstGeom prst="rect">
            <a:avLst/>
          </a:prstGeom>
        </p:spPr>
        <p:txBody>
          <a:bodyPr lIns="91425" tIns="91425" rIns="91425" bIns="91425" anchor="t" anchorCtr="0">
            <a:noAutofit/>
          </a:bodyPr>
          <a:lstStyle/>
          <a:p>
            <a:pPr lvl="0" algn="ctr" rtl="0">
              <a:spcBef>
                <a:spcPts val="0"/>
              </a:spcBef>
              <a:buNone/>
            </a:pPr>
            <a:r>
              <a:rPr lang="en" sz="2400">
                <a:solidFill>
                  <a:srgbClr val="000000"/>
                </a:solidFill>
                <a:latin typeface="Arial"/>
                <a:ea typeface="Arial"/>
                <a:cs typeface="Arial"/>
                <a:sym typeface="Arial"/>
              </a:rPr>
              <a:t>E</a:t>
            </a:r>
          </a:p>
        </p:txBody>
      </p:sp>
      <p:sp>
        <p:nvSpPr>
          <p:cNvPr id="384" name="Shape 384"/>
          <p:cNvSpPr txBox="1"/>
          <p:nvPr/>
        </p:nvSpPr>
        <p:spPr>
          <a:xfrm>
            <a:off x="182880" y="5212080"/>
            <a:ext cx="444000" cy="426899"/>
          </a:xfrm>
          <a:prstGeom prst="rect">
            <a:avLst/>
          </a:prstGeom>
        </p:spPr>
        <p:txBody>
          <a:bodyPr lIns="91425" tIns="91425" rIns="91425" bIns="91425" anchor="t" anchorCtr="0">
            <a:noAutofit/>
          </a:bodyPr>
          <a:lstStyle/>
          <a:p>
            <a:pPr lvl="0" algn="ctr" rtl="0">
              <a:spcBef>
                <a:spcPts val="0"/>
              </a:spcBef>
              <a:buNone/>
            </a:pPr>
            <a:r>
              <a:rPr lang="en" sz="2400">
                <a:solidFill>
                  <a:srgbClr val="000000"/>
                </a:solidFill>
                <a:latin typeface="Arial"/>
                <a:ea typeface="Arial"/>
                <a:cs typeface="Arial"/>
                <a:sym typeface="Arial"/>
              </a:rPr>
              <a:t>F</a:t>
            </a:r>
          </a:p>
        </p:txBody>
      </p:sp>
      <p:sp>
        <p:nvSpPr>
          <p:cNvPr id="385" name="Shape 385"/>
          <p:cNvSpPr txBox="1"/>
          <p:nvPr/>
        </p:nvSpPr>
        <p:spPr>
          <a:xfrm>
            <a:off x="182880" y="6035039"/>
            <a:ext cx="444000" cy="426899"/>
          </a:xfrm>
          <a:prstGeom prst="rect">
            <a:avLst/>
          </a:prstGeom>
        </p:spPr>
        <p:txBody>
          <a:bodyPr lIns="91425" tIns="91425" rIns="91425" bIns="91425" anchor="t" anchorCtr="0">
            <a:noAutofit/>
          </a:bodyPr>
          <a:lstStyle/>
          <a:p>
            <a:pPr lvl="0" algn="ctr" rtl="0">
              <a:spcBef>
                <a:spcPts val="0"/>
              </a:spcBef>
              <a:buNone/>
            </a:pPr>
            <a:r>
              <a:rPr lang="en" sz="2400">
                <a:solidFill>
                  <a:srgbClr val="000000"/>
                </a:solidFill>
                <a:latin typeface="Arial"/>
                <a:ea typeface="Arial"/>
                <a:cs typeface="Arial"/>
                <a:sym typeface="Arial"/>
              </a:rPr>
              <a:t>G</a:t>
            </a:r>
          </a:p>
        </p:txBody>
      </p:sp>
      <p:sp>
        <p:nvSpPr>
          <p:cNvPr id="386" name="Shape 386"/>
          <p:cNvSpPr txBox="1"/>
          <p:nvPr/>
        </p:nvSpPr>
        <p:spPr>
          <a:xfrm>
            <a:off x="868815" y="838177"/>
            <a:ext cx="444000" cy="426899"/>
          </a:xfrm>
          <a:prstGeom prst="rect">
            <a:avLst/>
          </a:prstGeom>
        </p:spPr>
        <p:txBody>
          <a:bodyPr lIns="91425" tIns="91425" rIns="91425" bIns="91425" anchor="t" anchorCtr="0">
            <a:noAutofit/>
          </a:bodyPr>
          <a:lstStyle/>
          <a:p>
            <a:pPr lvl="0" algn="ctr" rtl="0">
              <a:spcBef>
                <a:spcPts val="0"/>
              </a:spcBef>
              <a:buNone/>
            </a:pPr>
            <a:r>
              <a:rPr lang="en" sz="2400">
                <a:solidFill>
                  <a:srgbClr val="000000"/>
                </a:solidFill>
                <a:latin typeface="Arial"/>
                <a:ea typeface="Arial"/>
                <a:cs typeface="Arial"/>
                <a:sym typeface="Arial"/>
              </a:rPr>
              <a:t>1</a:t>
            </a:r>
          </a:p>
        </p:txBody>
      </p:sp>
      <p:sp>
        <p:nvSpPr>
          <p:cNvPr id="387" name="Shape 387"/>
          <p:cNvSpPr txBox="1"/>
          <p:nvPr/>
        </p:nvSpPr>
        <p:spPr>
          <a:xfrm>
            <a:off x="1676497" y="838177"/>
            <a:ext cx="444000" cy="426899"/>
          </a:xfrm>
          <a:prstGeom prst="rect">
            <a:avLst/>
          </a:prstGeom>
        </p:spPr>
        <p:txBody>
          <a:bodyPr lIns="91425" tIns="91425" rIns="91425" bIns="91425" anchor="t" anchorCtr="0">
            <a:noAutofit/>
          </a:bodyPr>
          <a:lstStyle/>
          <a:p>
            <a:pPr lvl="0" algn="ctr" rtl="0">
              <a:spcBef>
                <a:spcPts val="0"/>
              </a:spcBef>
              <a:buNone/>
            </a:pPr>
            <a:r>
              <a:rPr lang="en" sz="2400">
                <a:solidFill>
                  <a:srgbClr val="000000"/>
                </a:solidFill>
                <a:latin typeface="Arial"/>
                <a:ea typeface="Arial"/>
                <a:cs typeface="Arial"/>
                <a:sym typeface="Arial"/>
              </a:rPr>
              <a:t>2</a:t>
            </a:r>
          </a:p>
        </p:txBody>
      </p:sp>
      <p:sp>
        <p:nvSpPr>
          <p:cNvPr id="388" name="Shape 388"/>
          <p:cNvSpPr txBox="1"/>
          <p:nvPr/>
        </p:nvSpPr>
        <p:spPr>
          <a:xfrm>
            <a:off x="2514734" y="838177"/>
            <a:ext cx="444000" cy="426899"/>
          </a:xfrm>
          <a:prstGeom prst="rect">
            <a:avLst/>
          </a:prstGeom>
        </p:spPr>
        <p:txBody>
          <a:bodyPr lIns="91425" tIns="91425" rIns="91425" bIns="91425" anchor="t" anchorCtr="0">
            <a:noAutofit/>
          </a:bodyPr>
          <a:lstStyle/>
          <a:p>
            <a:pPr lvl="0" algn="ctr" rtl="0">
              <a:spcBef>
                <a:spcPts val="0"/>
              </a:spcBef>
              <a:buNone/>
            </a:pPr>
            <a:r>
              <a:rPr lang="en" sz="2400">
                <a:solidFill>
                  <a:srgbClr val="000000"/>
                </a:solidFill>
                <a:latin typeface="Arial"/>
                <a:ea typeface="Arial"/>
                <a:cs typeface="Arial"/>
                <a:sym typeface="Arial"/>
              </a:rPr>
              <a:t>3</a:t>
            </a:r>
          </a:p>
        </p:txBody>
      </p:sp>
      <p:sp>
        <p:nvSpPr>
          <p:cNvPr id="389" name="Shape 389"/>
          <p:cNvSpPr txBox="1"/>
          <p:nvPr/>
        </p:nvSpPr>
        <p:spPr>
          <a:xfrm>
            <a:off x="3322417" y="838177"/>
            <a:ext cx="444000" cy="426899"/>
          </a:xfrm>
          <a:prstGeom prst="rect">
            <a:avLst/>
          </a:prstGeom>
        </p:spPr>
        <p:txBody>
          <a:bodyPr lIns="91425" tIns="91425" rIns="91425" bIns="91425" anchor="t" anchorCtr="0">
            <a:noAutofit/>
          </a:bodyPr>
          <a:lstStyle/>
          <a:p>
            <a:pPr lvl="0" algn="ctr" rtl="0">
              <a:spcBef>
                <a:spcPts val="0"/>
              </a:spcBef>
              <a:buNone/>
            </a:pPr>
            <a:r>
              <a:rPr lang="en" sz="2400">
                <a:solidFill>
                  <a:srgbClr val="000000"/>
                </a:solidFill>
                <a:latin typeface="Arial"/>
                <a:ea typeface="Arial"/>
                <a:cs typeface="Arial"/>
                <a:sym typeface="Arial"/>
              </a:rPr>
              <a:t>4</a:t>
            </a:r>
          </a:p>
        </p:txBody>
      </p:sp>
      <p:sp>
        <p:nvSpPr>
          <p:cNvPr id="390" name="Shape 390"/>
          <p:cNvSpPr txBox="1"/>
          <p:nvPr/>
        </p:nvSpPr>
        <p:spPr>
          <a:xfrm>
            <a:off x="4145377" y="838177"/>
            <a:ext cx="444000" cy="426899"/>
          </a:xfrm>
          <a:prstGeom prst="rect">
            <a:avLst/>
          </a:prstGeom>
        </p:spPr>
        <p:txBody>
          <a:bodyPr lIns="91425" tIns="91425" rIns="91425" bIns="91425" anchor="t" anchorCtr="0">
            <a:noAutofit/>
          </a:bodyPr>
          <a:lstStyle/>
          <a:p>
            <a:pPr lvl="0" algn="ctr" rtl="0">
              <a:spcBef>
                <a:spcPts val="0"/>
              </a:spcBef>
              <a:buNone/>
            </a:pPr>
            <a:r>
              <a:rPr lang="en" sz="2400">
                <a:solidFill>
                  <a:srgbClr val="000000"/>
                </a:solidFill>
                <a:latin typeface="Arial"/>
                <a:ea typeface="Arial"/>
                <a:cs typeface="Arial"/>
                <a:sym typeface="Arial"/>
              </a:rPr>
              <a:t>5</a:t>
            </a:r>
          </a:p>
        </p:txBody>
      </p:sp>
      <p:sp>
        <p:nvSpPr>
          <p:cNvPr id="391" name="Shape 391"/>
          <p:cNvSpPr txBox="1"/>
          <p:nvPr/>
        </p:nvSpPr>
        <p:spPr>
          <a:xfrm>
            <a:off x="4968337" y="838177"/>
            <a:ext cx="444000" cy="426899"/>
          </a:xfrm>
          <a:prstGeom prst="rect">
            <a:avLst/>
          </a:prstGeom>
        </p:spPr>
        <p:txBody>
          <a:bodyPr lIns="91425" tIns="91425" rIns="91425" bIns="91425" anchor="t" anchorCtr="0">
            <a:noAutofit/>
          </a:bodyPr>
          <a:lstStyle/>
          <a:p>
            <a:pPr lvl="0" algn="ctr" rtl="0">
              <a:spcBef>
                <a:spcPts val="0"/>
              </a:spcBef>
              <a:buNone/>
            </a:pPr>
            <a:r>
              <a:rPr lang="en" sz="2400">
                <a:solidFill>
                  <a:srgbClr val="000000"/>
                </a:solidFill>
                <a:latin typeface="Arial"/>
                <a:ea typeface="Arial"/>
                <a:cs typeface="Arial"/>
                <a:sym typeface="Arial"/>
              </a:rPr>
              <a:t>6</a:t>
            </a:r>
          </a:p>
        </p:txBody>
      </p:sp>
      <p:sp>
        <p:nvSpPr>
          <p:cNvPr id="392" name="Shape 392"/>
          <p:cNvSpPr txBox="1"/>
          <p:nvPr/>
        </p:nvSpPr>
        <p:spPr>
          <a:xfrm>
            <a:off x="5791297" y="838177"/>
            <a:ext cx="444000" cy="426899"/>
          </a:xfrm>
          <a:prstGeom prst="rect">
            <a:avLst/>
          </a:prstGeom>
        </p:spPr>
        <p:txBody>
          <a:bodyPr lIns="91425" tIns="91425" rIns="91425" bIns="91425" anchor="t" anchorCtr="0">
            <a:noAutofit/>
          </a:bodyPr>
          <a:lstStyle/>
          <a:p>
            <a:pPr lvl="0" algn="ctr" rtl="0">
              <a:spcBef>
                <a:spcPts val="0"/>
              </a:spcBef>
              <a:buNone/>
            </a:pPr>
            <a:r>
              <a:rPr lang="en" sz="2400">
                <a:solidFill>
                  <a:srgbClr val="000000"/>
                </a:solidFill>
                <a:latin typeface="Arial"/>
                <a:ea typeface="Arial"/>
                <a:cs typeface="Arial"/>
                <a:sym typeface="Arial"/>
              </a:rPr>
              <a:t>7</a:t>
            </a:r>
          </a:p>
        </p:txBody>
      </p:sp>
      <p:sp>
        <p:nvSpPr>
          <p:cNvPr id="393" name="Shape 393"/>
          <p:cNvSpPr txBox="1"/>
          <p:nvPr/>
        </p:nvSpPr>
        <p:spPr>
          <a:xfrm>
            <a:off x="6614257" y="838177"/>
            <a:ext cx="444000" cy="426899"/>
          </a:xfrm>
          <a:prstGeom prst="rect">
            <a:avLst/>
          </a:prstGeom>
        </p:spPr>
        <p:txBody>
          <a:bodyPr lIns="91425" tIns="91425" rIns="91425" bIns="91425" anchor="t" anchorCtr="0">
            <a:noAutofit/>
          </a:bodyPr>
          <a:lstStyle/>
          <a:p>
            <a:pPr lvl="0" algn="ctr" rtl="0">
              <a:spcBef>
                <a:spcPts val="0"/>
              </a:spcBef>
              <a:buNone/>
            </a:pPr>
            <a:r>
              <a:rPr lang="en" sz="2400">
                <a:solidFill>
                  <a:srgbClr val="000000"/>
                </a:solidFill>
                <a:latin typeface="Arial"/>
                <a:ea typeface="Arial"/>
                <a:cs typeface="Arial"/>
                <a:sym typeface="Arial"/>
              </a:rPr>
              <a:t>8</a:t>
            </a:r>
          </a:p>
        </p:txBody>
      </p:sp>
      <p:sp>
        <p:nvSpPr>
          <p:cNvPr id="394" name="Shape 394"/>
          <p:cNvSpPr txBox="1"/>
          <p:nvPr/>
        </p:nvSpPr>
        <p:spPr>
          <a:xfrm>
            <a:off x="7437217" y="838177"/>
            <a:ext cx="444000" cy="426899"/>
          </a:xfrm>
          <a:prstGeom prst="rect">
            <a:avLst/>
          </a:prstGeom>
        </p:spPr>
        <p:txBody>
          <a:bodyPr lIns="91425" tIns="91425" rIns="91425" bIns="91425" anchor="t" anchorCtr="0">
            <a:noAutofit/>
          </a:bodyPr>
          <a:lstStyle/>
          <a:p>
            <a:pPr lvl="0" algn="ctr" rtl="0">
              <a:spcBef>
                <a:spcPts val="0"/>
              </a:spcBef>
              <a:buNone/>
            </a:pPr>
            <a:r>
              <a:rPr lang="en" sz="2400">
                <a:solidFill>
                  <a:srgbClr val="000000"/>
                </a:solidFill>
                <a:latin typeface="Arial"/>
                <a:ea typeface="Arial"/>
                <a:cs typeface="Arial"/>
                <a:sym typeface="Arial"/>
              </a:rPr>
              <a:t>9</a:t>
            </a:r>
          </a:p>
        </p:txBody>
      </p:sp>
      <p:sp>
        <p:nvSpPr>
          <p:cNvPr id="395" name="Shape 395"/>
          <p:cNvSpPr txBox="1"/>
          <p:nvPr/>
        </p:nvSpPr>
        <p:spPr>
          <a:xfrm>
            <a:off x="8231621" y="838241"/>
            <a:ext cx="623099" cy="426899"/>
          </a:xfrm>
          <a:prstGeom prst="rect">
            <a:avLst/>
          </a:prstGeom>
        </p:spPr>
        <p:txBody>
          <a:bodyPr lIns="91425" tIns="91425" rIns="91425" bIns="91425" anchor="t" anchorCtr="0">
            <a:noAutofit/>
          </a:bodyPr>
          <a:lstStyle/>
          <a:p>
            <a:pPr lvl="0" algn="ctr" rtl="0">
              <a:spcBef>
                <a:spcPts val="0"/>
              </a:spcBef>
              <a:buNone/>
            </a:pPr>
            <a:r>
              <a:rPr lang="en" sz="2400">
                <a:solidFill>
                  <a:srgbClr val="000000"/>
                </a:solidFill>
                <a:latin typeface="Arial"/>
                <a:ea typeface="Arial"/>
                <a:cs typeface="Arial"/>
                <a:sym typeface="Arial"/>
              </a:rPr>
              <a:t>10</a:t>
            </a:r>
          </a:p>
        </p:txBody>
      </p:sp>
      <p:sp>
        <p:nvSpPr>
          <p:cNvPr id="396" name="Shape 396"/>
          <p:cNvSpPr/>
          <p:nvPr/>
        </p:nvSpPr>
        <p:spPr>
          <a:xfrm>
            <a:off x="828675" y="136207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97" name="Shape 397"/>
          <p:cNvSpPr/>
          <p:nvPr/>
        </p:nvSpPr>
        <p:spPr>
          <a:xfrm>
            <a:off x="7397114" y="136207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98" name="Shape 398"/>
          <p:cNvSpPr txBox="1">
            <a:spLocks noGrp="1"/>
          </p:cNvSpPr>
          <p:nvPr>
            <p:ph type="title"/>
          </p:nvPr>
        </p:nvSpPr>
        <p:spPr>
          <a:xfrm>
            <a:off x="198119" y="121919"/>
            <a:ext cx="5894400" cy="819600"/>
          </a:xfrm>
          <a:prstGeom prst="rect">
            <a:avLst/>
          </a:prstGeom>
        </p:spPr>
        <p:txBody>
          <a:bodyPr lIns="91425" tIns="91425" rIns="91425" bIns="91425" anchor="t" anchorCtr="0">
            <a:noAutofit/>
          </a:bodyPr>
          <a:lstStyle/>
          <a:p>
            <a:pPr lvl="0" rtl="0">
              <a:spcBef>
                <a:spcPts val="0"/>
              </a:spcBef>
              <a:buNone/>
            </a:pPr>
            <a:r>
              <a:rPr lang="en" sz="3600">
                <a:solidFill>
                  <a:srgbClr val="000000"/>
                </a:solidFill>
                <a:latin typeface="Droid Serif"/>
                <a:ea typeface="Droid Serif"/>
                <a:cs typeface="Droid Serif"/>
                <a:sym typeface="Droid Serif"/>
              </a:rPr>
              <a:t>Let's Make a </a:t>
            </a:r>
            <a:r>
              <a:rPr lang="en" sz="3600" i="1">
                <a:solidFill>
                  <a:srgbClr val="000000"/>
                </a:solidFill>
                <a:latin typeface="Droid Serif"/>
                <a:ea typeface="Droid Serif"/>
                <a:cs typeface="Droid Serif"/>
                <a:sym typeface="Droid Serif"/>
              </a:rPr>
              <a:t>bigger </a:t>
            </a:r>
            <a:r>
              <a:rPr lang="en" sz="3600">
                <a:solidFill>
                  <a:srgbClr val="000000"/>
                </a:solidFill>
                <a:latin typeface="Droid Serif"/>
                <a:ea typeface="Droid Serif"/>
                <a:cs typeface="Droid Serif"/>
                <a:sym typeface="Droid Serif"/>
              </a:rPr>
              <a:t>Deal...</a:t>
            </a:r>
          </a:p>
        </p:txBody>
      </p:sp>
      <p:sp>
        <p:nvSpPr>
          <p:cNvPr id="399" name="Shape 399"/>
          <p:cNvSpPr/>
          <p:nvPr/>
        </p:nvSpPr>
        <p:spPr>
          <a:xfrm>
            <a:off x="2474594" y="439483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cSld>
  <p:clrMapOvr>
    <a:masterClrMapping/>
  </p:clrMapOvr>
  <p:transition xmlns:p14="http://schemas.microsoft.com/office/powerpoint/2010/main" spd="slow">
    <p:cut/>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Shape 404"/>
          <p:cNvPicPr preferRelativeResize="0"/>
          <p:nvPr/>
        </p:nvPicPr>
        <p:blipFill>
          <a:blip r:embed="rId3"/>
          <a:stretch>
            <a:fillRect/>
          </a:stretch>
        </p:blipFill>
        <p:spPr>
          <a:xfrm>
            <a:off x="3398264" y="4511160"/>
            <a:ext cx="432360" cy="349222"/>
          </a:xfrm>
          <a:prstGeom prst="rect">
            <a:avLst/>
          </a:prstGeom>
        </p:spPr>
      </p:pic>
      <p:sp>
        <p:nvSpPr>
          <p:cNvPr id="405" name="Shape 405"/>
          <p:cNvSpPr/>
          <p:nvPr/>
        </p:nvSpPr>
        <p:spPr>
          <a:xfrm>
            <a:off x="828675" y="210883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06" name="Shape 406"/>
          <p:cNvSpPr/>
          <p:nvPr/>
        </p:nvSpPr>
        <p:spPr>
          <a:xfrm>
            <a:off x="828675" y="2840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07" name="Shape 407"/>
          <p:cNvSpPr/>
          <p:nvPr/>
        </p:nvSpPr>
        <p:spPr>
          <a:xfrm>
            <a:off x="828675" y="439483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08" name="Shape 408"/>
          <p:cNvSpPr/>
          <p:nvPr/>
        </p:nvSpPr>
        <p:spPr>
          <a:xfrm>
            <a:off x="828675" y="3571852"/>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09" name="Shape 409"/>
          <p:cNvSpPr/>
          <p:nvPr/>
        </p:nvSpPr>
        <p:spPr>
          <a:xfrm>
            <a:off x="828675" y="5126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10" name="Shape 410"/>
          <p:cNvSpPr/>
          <p:nvPr/>
        </p:nvSpPr>
        <p:spPr>
          <a:xfrm>
            <a:off x="828675" y="594931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11" name="Shape 411"/>
          <p:cNvSpPr/>
          <p:nvPr/>
        </p:nvSpPr>
        <p:spPr>
          <a:xfrm>
            <a:off x="1651634" y="136207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12" name="Shape 412"/>
          <p:cNvSpPr/>
          <p:nvPr/>
        </p:nvSpPr>
        <p:spPr>
          <a:xfrm>
            <a:off x="1651634" y="2840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13" name="Shape 413"/>
          <p:cNvSpPr/>
          <p:nvPr/>
        </p:nvSpPr>
        <p:spPr>
          <a:xfrm>
            <a:off x="1651634" y="439483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14" name="Shape 414"/>
          <p:cNvSpPr/>
          <p:nvPr/>
        </p:nvSpPr>
        <p:spPr>
          <a:xfrm>
            <a:off x="1651634" y="3571852"/>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15" name="Shape 415"/>
          <p:cNvSpPr/>
          <p:nvPr/>
        </p:nvSpPr>
        <p:spPr>
          <a:xfrm>
            <a:off x="1651634" y="5126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16" name="Shape 416"/>
          <p:cNvSpPr/>
          <p:nvPr/>
        </p:nvSpPr>
        <p:spPr>
          <a:xfrm>
            <a:off x="1651634" y="594931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17" name="Shape 417"/>
          <p:cNvSpPr/>
          <p:nvPr/>
        </p:nvSpPr>
        <p:spPr>
          <a:xfrm>
            <a:off x="2474594" y="136207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18" name="Shape 418"/>
          <p:cNvSpPr/>
          <p:nvPr/>
        </p:nvSpPr>
        <p:spPr>
          <a:xfrm>
            <a:off x="2474594" y="210883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19" name="Shape 419"/>
          <p:cNvSpPr/>
          <p:nvPr/>
        </p:nvSpPr>
        <p:spPr>
          <a:xfrm>
            <a:off x="2474594" y="2840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20" name="Shape 420"/>
          <p:cNvSpPr/>
          <p:nvPr/>
        </p:nvSpPr>
        <p:spPr>
          <a:xfrm>
            <a:off x="2474594" y="3571852"/>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21" name="Shape 421"/>
          <p:cNvSpPr/>
          <p:nvPr/>
        </p:nvSpPr>
        <p:spPr>
          <a:xfrm>
            <a:off x="2474594" y="5126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22" name="Shape 422"/>
          <p:cNvSpPr/>
          <p:nvPr/>
        </p:nvSpPr>
        <p:spPr>
          <a:xfrm>
            <a:off x="2474594" y="594931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23" name="Shape 423"/>
          <p:cNvSpPr/>
          <p:nvPr/>
        </p:nvSpPr>
        <p:spPr>
          <a:xfrm>
            <a:off x="3297555" y="136207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24" name="Shape 424"/>
          <p:cNvSpPr/>
          <p:nvPr/>
        </p:nvSpPr>
        <p:spPr>
          <a:xfrm>
            <a:off x="3297555" y="210883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25" name="Shape 425"/>
          <p:cNvSpPr/>
          <p:nvPr/>
        </p:nvSpPr>
        <p:spPr>
          <a:xfrm>
            <a:off x="3297555" y="2840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26" name="Shape 426"/>
          <p:cNvSpPr/>
          <p:nvPr/>
        </p:nvSpPr>
        <p:spPr>
          <a:xfrm>
            <a:off x="3297555" y="3571852"/>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27" name="Shape 427"/>
          <p:cNvSpPr/>
          <p:nvPr/>
        </p:nvSpPr>
        <p:spPr>
          <a:xfrm>
            <a:off x="3297555" y="5126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28" name="Shape 428"/>
          <p:cNvSpPr/>
          <p:nvPr/>
        </p:nvSpPr>
        <p:spPr>
          <a:xfrm>
            <a:off x="3297555" y="594931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29" name="Shape 429"/>
          <p:cNvSpPr/>
          <p:nvPr/>
        </p:nvSpPr>
        <p:spPr>
          <a:xfrm>
            <a:off x="4120514" y="136207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30" name="Shape 430"/>
          <p:cNvSpPr/>
          <p:nvPr/>
        </p:nvSpPr>
        <p:spPr>
          <a:xfrm>
            <a:off x="4120514" y="210883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31" name="Shape 431"/>
          <p:cNvSpPr/>
          <p:nvPr/>
        </p:nvSpPr>
        <p:spPr>
          <a:xfrm>
            <a:off x="4120514" y="2840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32" name="Shape 432"/>
          <p:cNvSpPr/>
          <p:nvPr/>
        </p:nvSpPr>
        <p:spPr>
          <a:xfrm>
            <a:off x="4120514" y="439483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33" name="Shape 433"/>
          <p:cNvSpPr/>
          <p:nvPr/>
        </p:nvSpPr>
        <p:spPr>
          <a:xfrm>
            <a:off x="4120514" y="3571852"/>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34" name="Shape 434"/>
          <p:cNvSpPr/>
          <p:nvPr/>
        </p:nvSpPr>
        <p:spPr>
          <a:xfrm>
            <a:off x="4120514" y="5126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35" name="Shape 435"/>
          <p:cNvSpPr/>
          <p:nvPr/>
        </p:nvSpPr>
        <p:spPr>
          <a:xfrm>
            <a:off x="4120514" y="594931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36" name="Shape 436"/>
          <p:cNvSpPr/>
          <p:nvPr/>
        </p:nvSpPr>
        <p:spPr>
          <a:xfrm>
            <a:off x="4943475" y="136207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37" name="Shape 437"/>
          <p:cNvSpPr/>
          <p:nvPr/>
        </p:nvSpPr>
        <p:spPr>
          <a:xfrm>
            <a:off x="4943475" y="210883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38" name="Shape 438"/>
          <p:cNvSpPr/>
          <p:nvPr/>
        </p:nvSpPr>
        <p:spPr>
          <a:xfrm>
            <a:off x="4943475" y="2840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39" name="Shape 439"/>
          <p:cNvSpPr/>
          <p:nvPr/>
        </p:nvSpPr>
        <p:spPr>
          <a:xfrm>
            <a:off x="4943475" y="439483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40" name="Shape 440"/>
          <p:cNvSpPr/>
          <p:nvPr/>
        </p:nvSpPr>
        <p:spPr>
          <a:xfrm>
            <a:off x="4943475" y="3571852"/>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41" name="Shape 441"/>
          <p:cNvSpPr/>
          <p:nvPr/>
        </p:nvSpPr>
        <p:spPr>
          <a:xfrm>
            <a:off x="4943475" y="5126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42" name="Shape 442"/>
          <p:cNvSpPr/>
          <p:nvPr/>
        </p:nvSpPr>
        <p:spPr>
          <a:xfrm>
            <a:off x="4943475" y="594931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43" name="Shape 443"/>
          <p:cNvSpPr/>
          <p:nvPr/>
        </p:nvSpPr>
        <p:spPr>
          <a:xfrm>
            <a:off x="5766435" y="136207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44" name="Shape 444"/>
          <p:cNvSpPr/>
          <p:nvPr/>
        </p:nvSpPr>
        <p:spPr>
          <a:xfrm>
            <a:off x="5766435" y="439483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45" name="Shape 445"/>
          <p:cNvSpPr/>
          <p:nvPr/>
        </p:nvSpPr>
        <p:spPr>
          <a:xfrm>
            <a:off x="5766435" y="5126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46" name="Shape 446"/>
          <p:cNvSpPr/>
          <p:nvPr/>
        </p:nvSpPr>
        <p:spPr>
          <a:xfrm>
            <a:off x="5766435" y="594931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47" name="Shape 447"/>
          <p:cNvSpPr/>
          <p:nvPr/>
        </p:nvSpPr>
        <p:spPr>
          <a:xfrm>
            <a:off x="6589395" y="136207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48" name="Shape 448"/>
          <p:cNvSpPr/>
          <p:nvPr/>
        </p:nvSpPr>
        <p:spPr>
          <a:xfrm>
            <a:off x="6589395" y="439483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49" name="Shape 449"/>
          <p:cNvSpPr/>
          <p:nvPr/>
        </p:nvSpPr>
        <p:spPr>
          <a:xfrm>
            <a:off x="6589395" y="5126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50" name="Shape 450"/>
          <p:cNvSpPr/>
          <p:nvPr/>
        </p:nvSpPr>
        <p:spPr>
          <a:xfrm>
            <a:off x="6589395" y="594931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51" name="Shape 451"/>
          <p:cNvSpPr/>
          <p:nvPr/>
        </p:nvSpPr>
        <p:spPr>
          <a:xfrm>
            <a:off x="7412354" y="210883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52" name="Shape 452"/>
          <p:cNvSpPr/>
          <p:nvPr/>
        </p:nvSpPr>
        <p:spPr>
          <a:xfrm>
            <a:off x="7412354" y="2840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53" name="Shape 453"/>
          <p:cNvSpPr/>
          <p:nvPr/>
        </p:nvSpPr>
        <p:spPr>
          <a:xfrm>
            <a:off x="7412354" y="439483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54" name="Shape 454"/>
          <p:cNvSpPr/>
          <p:nvPr/>
        </p:nvSpPr>
        <p:spPr>
          <a:xfrm>
            <a:off x="7412354" y="3571852"/>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55" name="Shape 455"/>
          <p:cNvSpPr/>
          <p:nvPr/>
        </p:nvSpPr>
        <p:spPr>
          <a:xfrm>
            <a:off x="7412354" y="5126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56" name="Shape 456"/>
          <p:cNvSpPr/>
          <p:nvPr/>
        </p:nvSpPr>
        <p:spPr>
          <a:xfrm>
            <a:off x="7412354" y="594931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57" name="Shape 457"/>
          <p:cNvSpPr/>
          <p:nvPr/>
        </p:nvSpPr>
        <p:spPr>
          <a:xfrm>
            <a:off x="8235314" y="136207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58" name="Shape 458"/>
          <p:cNvSpPr/>
          <p:nvPr/>
        </p:nvSpPr>
        <p:spPr>
          <a:xfrm>
            <a:off x="8235314" y="210883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59" name="Shape 459"/>
          <p:cNvSpPr/>
          <p:nvPr/>
        </p:nvSpPr>
        <p:spPr>
          <a:xfrm>
            <a:off x="8235314" y="2840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60" name="Shape 460"/>
          <p:cNvSpPr/>
          <p:nvPr/>
        </p:nvSpPr>
        <p:spPr>
          <a:xfrm>
            <a:off x="8235314" y="439483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61" name="Shape 461"/>
          <p:cNvSpPr/>
          <p:nvPr/>
        </p:nvSpPr>
        <p:spPr>
          <a:xfrm>
            <a:off x="8235314" y="3571852"/>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62" name="Shape 462"/>
          <p:cNvSpPr/>
          <p:nvPr/>
        </p:nvSpPr>
        <p:spPr>
          <a:xfrm>
            <a:off x="8235314" y="5126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63" name="Shape 463"/>
          <p:cNvSpPr txBox="1"/>
          <p:nvPr/>
        </p:nvSpPr>
        <p:spPr>
          <a:xfrm>
            <a:off x="182880" y="1371600"/>
            <a:ext cx="444000" cy="426899"/>
          </a:xfrm>
          <a:prstGeom prst="rect">
            <a:avLst/>
          </a:prstGeom>
        </p:spPr>
        <p:txBody>
          <a:bodyPr lIns="91425" tIns="91425" rIns="91425" bIns="91425" anchor="t" anchorCtr="0">
            <a:noAutofit/>
          </a:bodyPr>
          <a:lstStyle/>
          <a:p>
            <a:pPr algn="ctr" rtl="0">
              <a:spcBef>
                <a:spcPts val="0"/>
              </a:spcBef>
              <a:buNone/>
            </a:pPr>
            <a:r>
              <a:rPr lang="en" sz="2400">
                <a:solidFill>
                  <a:srgbClr val="000000"/>
                </a:solidFill>
                <a:latin typeface="Arial"/>
                <a:ea typeface="Arial"/>
                <a:cs typeface="Arial"/>
                <a:sym typeface="Arial"/>
              </a:rPr>
              <a:t>A</a:t>
            </a:r>
          </a:p>
        </p:txBody>
      </p:sp>
      <p:sp>
        <p:nvSpPr>
          <p:cNvPr id="464" name="Shape 464"/>
          <p:cNvSpPr txBox="1"/>
          <p:nvPr/>
        </p:nvSpPr>
        <p:spPr>
          <a:xfrm>
            <a:off x="182880" y="2194559"/>
            <a:ext cx="444000" cy="426899"/>
          </a:xfrm>
          <a:prstGeom prst="rect">
            <a:avLst/>
          </a:prstGeom>
        </p:spPr>
        <p:txBody>
          <a:bodyPr lIns="91425" tIns="91425" rIns="91425" bIns="91425" anchor="t" anchorCtr="0">
            <a:noAutofit/>
          </a:bodyPr>
          <a:lstStyle/>
          <a:p>
            <a:pPr algn="ctr" rtl="0">
              <a:spcBef>
                <a:spcPts val="0"/>
              </a:spcBef>
              <a:buNone/>
            </a:pPr>
            <a:r>
              <a:rPr lang="en" sz="2400">
                <a:solidFill>
                  <a:srgbClr val="000000"/>
                </a:solidFill>
                <a:latin typeface="Arial"/>
                <a:ea typeface="Arial"/>
                <a:cs typeface="Arial"/>
                <a:sym typeface="Arial"/>
              </a:rPr>
              <a:t>B</a:t>
            </a:r>
          </a:p>
        </p:txBody>
      </p:sp>
      <p:sp>
        <p:nvSpPr>
          <p:cNvPr id="465" name="Shape 465"/>
          <p:cNvSpPr txBox="1"/>
          <p:nvPr/>
        </p:nvSpPr>
        <p:spPr>
          <a:xfrm>
            <a:off x="182880" y="2926080"/>
            <a:ext cx="444000" cy="426899"/>
          </a:xfrm>
          <a:prstGeom prst="rect">
            <a:avLst/>
          </a:prstGeom>
        </p:spPr>
        <p:txBody>
          <a:bodyPr lIns="91425" tIns="91425" rIns="91425" bIns="91425" anchor="t" anchorCtr="0">
            <a:noAutofit/>
          </a:bodyPr>
          <a:lstStyle/>
          <a:p>
            <a:pPr algn="ctr" rtl="0">
              <a:spcBef>
                <a:spcPts val="0"/>
              </a:spcBef>
              <a:buNone/>
            </a:pPr>
            <a:r>
              <a:rPr lang="en" sz="2400">
                <a:solidFill>
                  <a:srgbClr val="000000"/>
                </a:solidFill>
                <a:latin typeface="Arial"/>
                <a:ea typeface="Arial"/>
                <a:cs typeface="Arial"/>
                <a:sym typeface="Arial"/>
              </a:rPr>
              <a:t>C</a:t>
            </a:r>
          </a:p>
        </p:txBody>
      </p:sp>
      <p:sp>
        <p:nvSpPr>
          <p:cNvPr id="466" name="Shape 466"/>
          <p:cNvSpPr txBox="1"/>
          <p:nvPr/>
        </p:nvSpPr>
        <p:spPr>
          <a:xfrm>
            <a:off x="182880" y="3657577"/>
            <a:ext cx="444000" cy="426899"/>
          </a:xfrm>
          <a:prstGeom prst="rect">
            <a:avLst/>
          </a:prstGeom>
        </p:spPr>
        <p:txBody>
          <a:bodyPr lIns="91425" tIns="91425" rIns="91425" bIns="91425" anchor="t" anchorCtr="0">
            <a:noAutofit/>
          </a:bodyPr>
          <a:lstStyle/>
          <a:p>
            <a:pPr algn="ctr" rtl="0">
              <a:spcBef>
                <a:spcPts val="0"/>
              </a:spcBef>
              <a:buNone/>
            </a:pPr>
            <a:r>
              <a:rPr lang="en" sz="2400">
                <a:solidFill>
                  <a:srgbClr val="000000"/>
                </a:solidFill>
                <a:latin typeface="Arial"/>
                <a:ea typeface="Arial"/>
                <a:cs typeface="Arial"/>
                <a:sym typeface="Arial"/>
              </a:rPr>
              <a:t>D</a:t>
            </a:r>
          </a:p>
        </p:txBody>
      </p:sp>
      <p:sp>
        <p:nvSpPr>
          <p:cNvPr id="467" name="Shape 467"/>
          <p:cNvSpPr txBox="1"/>
          <p:nvPr/>
        </p:nvSpPr>
        <p:spPr>
          <a:xfrm>
            <a:off x="182880" y="4480560"/>
            <a:ext cx="444000" cy="426899"/>
          </a:xfrm>
          <a:prstGeom prst="rect">
            <a:avLst/>
          </a:prstGeom>
        </p:spPr>
        <p:txBody>
          <a:bodyPr lIns="91425" tIns="91425" rIns="91425" bIns="91425" anchor="t" anchorCtr="0">
            <a:noAutofit/>
          </a:bodyPr>
          <a:lstStyle/>
          <a:p>
            <a:pPr algn="ctr" rtl="0">
              <a:spcBef>
                <a:spcPts val="0"/>
              </a:spcBef>
              <a:buNone/>
            </a:pPr>
            <a:r>
              <a:rPr lang="en" sz="2400">
                <a:solidFill>
                  <a:srgbClr val="000000"/>
                </a:solidFill>
                <a:latin typeface="Arial"/>
                <a:ea typeface="Arial"/>
                <a:cs typeface="Arial"/>
                <a:sym typeface="Arial"/>
              </a:rPr>
              <a:t>E</a:t>
            </a:r>
          </a:p>
        </p:txBody>
      </p:sp>
      <p:sp>
        <p:nvSpPr>
          <p:cNvPr id="468" name="Shape 468"/>
          <p:cNvSpPr txBox="1"/>
          <p:nvPr/>
        </p:nvSpPr>
        <p:spPr>
          <a:xfrm>
            <a:off x="182880" y="5212080"/>
            <a:ext cx="444000" cy="426899"/>
          </a:xfrm>
          <a:prstGeom prst="rect">
            <a:avLst/>
          </a:prstGeom>
        </p:spPr>
        <p:txBody>
          <a:bodyPr lIns="91425" tIns="91425" rIns="91425" bIns="91425" anchor="t" anchorCtr="0">
            <a:noAutofit/>
          </a:bodyPr>
          <a:lstStyle/>
          <a:p>
            <a:pPr algn="ctr" rtl="0">
              <a:spcBef>
                <a:spcPts val="0"/>
              </a:spcBef>
              <a:buNone/>
            </a:pPr>
            <a:r>
              <a:rPr lang="en" sz="2400">
                <a:solidFill>
                  <a:srgbClr val="000000"/>
                </a:solidFill>
                <a:latin typeface="Arial"/>
                <a:ea typeface="Arial"/>
                <a:cs typeface="Arial"/>
                <a:sym typeface="Arial"/>
              </a:rPr>
              <a:t>F</a:t>
            </a:r>
          </a:p>
        </p:txBody>
      </p:sp>
      <p:sp>
        <p:nvSpPr>
          <p:cNvPr id="469" name="Shape 469"/>
          <p:cNvSpPr txBox="1"/>
          <p:nvPr/>
        </p:nvSpPr>
        <p:spPr>
          <a:xfrm>
            <a:off x="182880" y="6035039"/>
            <a:ext cx="444000" cy="426899"/>
          </a:xfrm>
          <a:prstGeom prst="rect">
            <a:avLst/>
          </a:prstGeom>
        </p:spPr>
        <p:txBody>
          <a:bodyPr lIns="91425" tIns="91425" rIns="91425" bIns="91425" anchor="t" anchorCtr="0">
            <a:noAutofit/>
          </a:bodyPr>
          <a:lstStyle/>
          <a:p>
            <a:pPr algn="ctr" rtl="0">
              <a:spcBef>
                <a:spcPts val="0"/>
              </a:spcBef>
              <a:buNone/>
            </a:pPr>
            <a:r>
              <a:rPr lang="en" sz="2400">
                <a:solidFill>
                  <a:srgbClr val="000000"/>
                </a:solidFill>
                <a:latin typeface="Arial"/>
                <a:ea typeface="Arial"/>
                <a:cs typeface="Arial"/>
                <a:sym typeface="Arial"/>
              </a:rPr>
              <a:t>G</a:t>
            </a:r>
          </a:p>
        </p:txBody>
      </p:sp>
      <p:sp>
        <p:nvSpPr>
          <p:cNvPr id="470" name="Shape 470"/>
          <p:cNvSpPr txBox="1"/>
          <p:nvPr/>
        </p:nvSpPr>
        <p:spPr>
          <a:xfrm>
            <a:off x="868815" y="838177"/>
            <a:ext cx="444000" cy="426899"/>
          </a:xfrm>
          <a:prstGeom prst="rect">
            <a:avLst/>
          </a:prstGeom>
        </p:spPr>
        <p:txBody>
          <a:bodyPr lIns="91425" tIns="91425" rIns="91425" bIns="91425" anchor="t" anchorCtr="0">
            <a:noAutofit/>
          </a:bodyPr>
          <a:lstStyle/>
          <a:p>
            <a:pPr algn="ctr" rtl="0">
              <a:spcBef>
                <a:spcPts val="0"/>
              </a:spcBef>
              <a:buNone/>
            </a:pPr>
            <a:r>
              <a:rPr lang="en" sz="2400">
                <a:solidFill>
                  <a:srgbClr val="000000"/>
                </a:solidFill>
                <a:latin typeface="Arial"/>
                <a:ea typeface="Arial"/>
                <a:cs typeface="Arial"/>
                <a:sym typeface="Arial"/>
              </a:rPr>
              <a:t>1</a:t>
            </a:r>
          </a:p>
        </p:txBody>
      </p:sp>
      <p:sp>
        <p:nvSpPr>
          <p:cNvPr id="471" name="Shape 471"/>
          <p:cNvSpPr txBox="1"/>
          <p:nvPr/>
        </p:nvSpPr>
        <p:spPr>
          <a:xfrm>
            <a:off x="1676497" y="838177"/>
            <a:ext cx="444000" cy="426899"/>
          </a:xfrm>
          <a:prstGeom prst="rect">
            <a:avLst/>
          </a:prstGeom>
        </p:spPr>
        <p:txBody>
          <a:bodyPr lIns="91425" tIns="91425" rIns="91425" bIns="91425" anchor="t" anchorCtr="0">
            <a:noAutofit/>
          </a:bodyPr>
          <a:lstStyle/>
          <a:p>
            <a:pPr algn="ctr" rtl="0">
              <a:spcBef>
                <a:spcPts val="0"/>
              </a:spcBef>
              <a:buNone/>
            </a:pPr>
            <a:r>
              <a:rPr lang="en" sz="2400">
                <a:solidFill>
                  <a:srgbClr val="000000"/>
                </a:solidFill>
                <a:latin typeface="Arial"/>
                <a:ea typeface="Arial"/>
                <a:cs typeface="Arial"/>
                <a:sym typeface="Arial"/>
              </a:rPr>
              <a:t>2</a:t>
            </a:r>
          </a:p>
        </p:txBody>
      </p:sp>
      <p:sp>
        <p:nvSpPr>
          <p:cNvPr id="472" name="Shape 472"/>
          <p:cNvSpPr txBox="1"/>
          <p:nvPr/>
        </p:nvSpPr>
        <p:spPr>
          <a:xfrm>
            <a:off x="2514734" y="838177"/>
            <a:ext cx="444000" cy="426899"/>
          </a:xfrm>
          <a:prstGeom prst="rect">
            <a:avLst/>
          </a:prstGeom>
        </p:spPr>
        <p:txBody>
          <a:bodyPr lIns="91425" tIns="91425" rIns="91425" bIns="91425" anchor="t" anchorCtr="0">
            <a:noAutofit/>
          </a:bodyPr>
          <a:lstStyle/>
          <a:p>
            <a:pPr algn="ctr" rtl="0">
              <a:spcBef>
                <a:spcPts val="0"/>
              </a:spcBef>
              <a:buNone/>
            </a:pPr>
            <a:r>
              <a:rPr lang="en" sz="2400">
                <a:solidFill>
                  <a:srgbClr val="000000"/>
                </a:solidFill>
                <a:latin typeface="Arial"/>
                <a:ea typeface="Arial"/>
                <a:cs typeface="Arial"/>
                <a:sym typeface="Arial"/>
              </a:rPr>
              <a:t>3</a:t>
            </a:r>
          </a:p>
        </p:txBody>
      </p:sp>
      <p:sp>
        <p:nvSpPr>
          <p:cNvPr id="473" name="Shape 473"/>
          <p:cNvSpPr txBox="1"/>
          <p:nvPr/>
        </p:nvSpPr>
        <p:spPr>
          <a:xfrm>
            <a:off x="3322417" y="838177"/>
            <a:ext cx="444000" cy="426899"/>
          </a:xfrm>
          <a:prstGeom prst="rect">
            <a:avLst/>
          </a:prstGeom>
        </p:spPr>
        <p:txBody>
          <a:bodyPr lIns="91425" tIns="91425" rIns="91425" bIns="91425" anchor="t" anchorCtr="0">
            <a:noAutofit/>
          </a:bodyPr>
          <a:lstStyle/>
          <a:p>
            <a:pPr algn="ctr" rtl="0">
              <a:spcBef>
                <a:spcPts val="0"/>
              </a:spcBef>
              <a:buNone/>
            </a:pPr>
            <a:r>
              <a:rPr lang="en" sz="2400">
                <a:solidFill>
                  <a:srgbClr val="000000"/>
                </a:solidFill>
                <a:latin typeface="Arial"/>
                <a:ea typeface="Arial"/>
                <a:cs typeface="Arial"/>
                <a:sym typeface="Arial"/>
              </a:rPr>
              <a:t>4</a:t>
            </a:r>
          </a:p>
        </p:txBody>
      </p:sp>
      <p:sp>
        <p:nvSpPr>
          <p:cNvPr id="474" name="Shape 474"/>
          <p:cNvSpPr txBox="1"/>
          <p:nvPr/>
        </p:nvSpPr>
        <p:spPr>
          <a:xfrm>
            <a:off x="4145377" y="838177"/>
            <a:ext cx="444000" cy="426899"/>
          </a:xfrm>
          <a:prstGeom prst="rect">
            <a:avLst/>
          </a:prstGeom>
        </p:spPr>
        <p:txBody>
          <a:bodyPr lIns="91425" tIns="91425" rIns="91425" bIns="91425" anchor="t" anchorCtr="0">
            <a:noAutofit/>
          </a:bodyPr>
          <a:lstStyle/>
          <a:p>
            <a:pPr algn="ctr" rtl="0">
              <a:spcBef>
                <a:spcPts val="0"/>
              </a:spcBef>
              <a:buNone/>
            </a:pPr>
            <a:r>
              <a:rPr lang="en" sz="2400">
                <a:solidFill>
                  <a:srgbClr val="000000"/>
                </a:solidFill>
                <a:latin typeface="Arial"/>
                <a:ea typeface="Arial"/>
                <a:cs typeface="Arial"/>
                <a:sym typeface="Arial"/>
              </a:rPr>
              <a:t>5</a:t>
            </a:r>
          </a:p>
        </p:txBody>
      </p:sp>
      <p:sp>
        <p:nvSpPr>
          <p:cNvPr id="475" name="Shape 475"/>
          <p:cNvSpPr txBox="1"/>
          <p:nvPr/>
        </p:nvSpPr>
        <p:spPr>
          <a:xfrm>
            <a:off x="4968337" y="838177"/>
            <a:ext cx="444000" cy="426899"/>
          </a:xfrm>
          <a:prstGeom prst="rect">
            <a:avLst/>
          </a:prstGeom>
        </p:spPr>
        <p:txBody>
          <a:bodyPr lIns="91425" tIns="91425" rIns="91425" bIns="91425" anchor="t" anchorCtr="0">
            <a:noAutofit/>
          </a:bodyPr>
          <a:lstStyle/>
          <a:p>
            <a:pPr algn="ctr" rtl="0">
              <a:spcBef>
                <a:spcPts val="0"/>
              </a:spcBef>
              <a:buNone/>
            </a:pPr>
            <a:r>
              <a:rPr lang="en" sz="2400">
                <a:solidFill>
                  <a:srgbClr val="000000"/>
                </a:solidFill>
                <a:latin typeface="Arial"/>
                <a:ea typeface="Arial"/>
                <a:cs typeface="Arial"/>
                <a:sym typeface="Arial"/>
              </a:rPr>
              <a:t>6</a:t>
            </a:r>
          </a:p>
        </p:txBody>
      </p:sp>
      <p:sp>
        <p:nvSpPr>
          <p:cNvPr id="476" name="Shape 476"/>
          <p:cNvSpPr txBox="1"/>
          <p:nvPr/>
        </p:nvSpPr>
        <p:spPr>
          <a:xfrm>
            <a:off x="5791297" y="838177"/>
            <a:ext cx="444000" cy="426899"/>
          </a:xfrm>
          <a:prstGeom prst="rect">
            <a:avLst/>
          </a:prstGeom>
        </p:spPr>
        <p:txBody>
          <a:bodyPr lIns="91425" tIns="91425" rIns="91425" bIns="91425" anchor="t" anchorCtr="0">
            <a:noAutofit/>
          </a:bodyPr>
          <a:lstStyle/>
          <a:p>
            <a:pPr algn="ctr" rtl="0">
              <a:spcBef>
                <a:spcPts val="0"/>
              </a:spcBef>
              <a:buNone/>
            </a:pPr>
            <a:r>
              <a:rPr lang="en" sz="2400">
                <a:solidFill>
                  <a:srgbClr val="000000"/>
                </a:solidFill>
                <a:latin typeface="Arial"/>
                <a:ea typeface="Arial"/>
                <a:cs typeface="Arial"/>
                <a:sym typeface="Arial"/>
              </a:rPr>
              <a:t>7</a:t>
            </a:r>
          </a:p>
        </p:txBody>
      </p:sp>
      <p:sp>
        <p:nvSpPr>
          <p:cNvPr id="477" name="Shape 477"/>
          <p:cNvSpPr txBox="1"/>
          <p:nvPr/>
        </p:nvSpPr>
        <p:spPr>
          <a:xfrm>
            <a:off x="6614257" y="838177"/>
            <a:ext cx="444000" cy="426899"/>
          </a:xfrm>
          <a:prstGeom prst="rect">
            <a:avLst/>
          </a:prstGeom>
        </p:spPr>
        <p:txBody>
          <a:bodyPr lIns="91425" tIns="91425" rIns="91425" bIns="91425" anchor="t" anchorCtr="0">
            <a:noAutofit/>
          </a:bodyPr>
          <a:lstStyle/>
          <a:p>
            <a:pPr algn="ctr" rtl="0">
              <a:spcBef>
                <a:spcPts val="0"/>
              </a:spcBef>
              <a:buNone/>
            </a:pPr>
            <a:r>
              <a:rPr lang="en" sz="2400">
                <a:solidFill>
                  <a:srgbClr val="000000"/>
                </a:solidFill>
                <a:latin typeface="Arial"/>
                <a:ea typeface="Arial"/>
                <a:cs typeface="Arial"/>
                <a:sym typeface="Arial"/>
              </a:rPr>
              <a:t>8</a:t>
            </a:r>
          </a:p>
        </p:txBody>
      </p:sp>
      <p:sp>
        <p:nvSpPr>
          <p:cNvPr id="478" name="Shape 478"/>
          <p:cNvSpPr txBox="1"/>
          <p:nvPr/>
        </p:nvSpPr>
        <p:spPr>
          <a:xfrm>
            <a:off x="7437217" y="838177"/>
            <a:ext cx="444000" cy="426899"/>
          </a:xfrm>
          <a:prstGeom prst="rect">
            <a:avLst/>
          </a:prstGeom>
        </p:spPr>
        <p:txBody>
          <a:bodyPr lIns="91425" tIns="91425" rIns="91425" bIns="91425" anchor="t" anchorCtr="0">
            <a:noAutofit/>
          </a:bodyPr>
          <a:lstStyle/>
          <a:p>
            <a:pPr algn="ctr" rtl="0">
              <a:spcBef>
                <a:spcPts val="0"/>
              </a:spcBef>
              <a:buNone/>
            </a:pPr>
            <a:r>
              <a:rPr lang="en" sz="2400">
                <a:solidFill>
                  <a:srgbClr val="000000"/>
                </a:solidFill>
                <a:latin typeface="Arial"/>
                <a:ea typeface="Arial"/>
                <a:cs typeface="Arial"/>
                <a:sym typeface="Arial"/>
              </a:rPr>
              <a:t>9</a:t>
            </a:r>
          </a:p>
        </p:txBody>
      </p:sp>
      <p:sp>
        <p:nvSpPr>
          <p:cNvPr id="479" name="Shape 479"/>
          <p:cNvSpPr txBox="1"/>
          <p:nvPr/>
        </p:nvSpPr>
        <p:spPr>
          <a:xfrm>
            <a:off x="8231621" y="838241"/>
            <a:ext cx="623099" cy="426899"/>
          </a:xfrm>
          <a:prstGeom prst="rect">
            <a:avLst/>
          </a:prstGeom>
        </p:spPr>
        <p:txBody>
          <a:bodyPr lIns="91425" tIns="91425" rIns="91425" bIns="91425" anchor="t" anchorCtr="0">
            <a:noAutofit/>
          </a:bodyPr>
          <a:lstStyle/>
          <a:p>
            <a:pPr algn="ctr" rtl="0">
              <a:spcBef>
                <a:spcPts val="0"/>
              </a:spcBef>
              <a:buNone/>
            </a:pPr>
            <a:r>
              <a:rPr lang="en" sz="2400">
                <a:solidFill>
                  <a:srgbClr val="000000"/>
                </a:solidFill>
                <a:latin typeface="Arial"/>
                <a:ea typeface="Arial"/>
                <a:cs typeface="Arial"/>
                <a:sym typeface="Arial"/>
              </a:rPr>
              <a:t>10</a:t>
            </a:r>
          </a:p>
        </p:txBody>
      </p:sp>
      <p:sp>
        <p:nvSpPr>
          <p:cNvPr id="480" name="Shape 480"/>
          <p:cNvSpPr/>
          <p:nvPr/>
        </p:nvSpPr>
        <p:spPr>
          <a:xfrm>
            <a:off x="8235289" y="5949289"/>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81" name="Shape 481"/>
          <p:cNvSpPr/>
          <p:nvPr/>
        </p:nvSpPr>
        <p:spPr>
          <a:xfrm>
            <a:off x="828675" y="136207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82" name="Shape 482"/>
          <p:cNvSpPr/>
          <p:nvPr/>
        </p:nvSpPr>
        <p:spPr>
          <a:xfrm>
            <a:off x="7397114" y="136207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83" name="Shape 483"/>
          <p:cNvSpPr txBox="1">
            <a:spLocks noGrp="1"/>
          </p:cNvSpPr>
          <p:nvPr>
            <p:ph type="title"/>
          </p:nvPr>
        </p:nvSpPr>
        <p:spPr>
          <a:xfrm>
            <a:off x="198119" y="121919"/>
            <a:ext cx="5894400" cy="819600"/>
          </a:xfrm>
          <a:prstGeom prst="rect">
            <a:avLst/>
          </a:prstGeom>
        </p:spPr>
        <p:txBody>
          <a:bodyPr lIns="91425" tIns="91425" rIns="91425" bIns="91425" anchor="t" anchorCtr="0">
            <a:noAutofit/>
          </a:bodyPr>
          <a:lstStyle/>
          <a:p>
            <a:pPr lvl="0" rtl="0">
              <a:spcBef>
                <a:spcPts val="0"/>
              </a:spcBef>
              <a:buNone/>
            </a:pPr>
            <a:r>
              <a:rPr lang="en" sz="3600">
                <a:solidFill>
                  <a:srgbClr val="000000"/>
                </a:solidFill>
                <a:latin typeface="Droid Serif"/>
                <a:ea typeface="Droid Serif"/>
                <a:cs typeface="Droid Serif"/>
                <a:sym typeface="Droid Serif"/>
              </a:rPr>
              <a:t>Let's Make a </a:t>
            </a:r>
            <a:r>
              <a:rPr lang="en" sz="3600" i="1">
                <a:solidFill>
                  <a:srgbClr val="000000"/>
                </a:solidFill>
                <a:latin typeface="Droid Serif"/>
                <a:ea typeface="Droid Serif"/>
                <a:cs typeface="Droid Serif"/>
                <a:sym typeface="Droid Serif"/>
              </a:rPr>
              <a:t>bigger </a:t>
            </a:r>
            <a:r>
              <a:rPr lang="en" sz="3600">
                <a:solidFill>
                  <a:srgbClr val="000000"/>
                </a:solidFill>
                <a:latin typeface="Droid Serif"/>
                <a:ea typeface="Droid Serif"/>
                <a:cs typeface="Droid Serif"/>
                <a:sym typeface="Droid Serif"/>
              </a:rPr>
              <a:t>Deal...</a:t>
            </a:r>
          </a:p>
        </p:txBody>
      </p:sp>
      <p:sp>
        <p:nvSpPr>
          <p:cNvPr id="484" name="Shape 484"/>
          <p:cNvSpPr/>
          <p:nvPr/>
        </p:nvSpPr>
        <p:spPr>
          <a:xfrm>
            <a:off x="2474594" y="439483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85" name="Shape 485"/>
          <p:cNvSpPr/>
          <p:nvPr/>
        </p:nvSpPr>
        <p:spPr>
          <a:xfrm>
            <a:off x="5766435" y="210883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86" name="Shape 486"/>
          <p:cNvSpPr/>
          <p:nvPr/>
        </p:nvSpPr>
        <p:spPr>
          <a:xfrm>
            <a:off x="5766435" y="2840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87" name="Shape 487"/>
          <p:cNvSpPr/>
          <p:nvPr/>
        </p:nvSpPr>
        <p:spPr>
          <a:xfrm>
            <a:off x="5766435" y="3571852"/>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88" name="Shape 488"/>
          <p:cNvSpPr/>
          <p:nvPr/>
        </p:nvSpPr>
        <p:spPr>
          <a:xfrm>
            <a:off x="6589395" y="3571852"/>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89" name="Shape 489"/>
          <p:cNvSpPr/>
          <p:nvPr/>
        </p:nvSpPr>
        <p:spPr>
          <a:xfrm>
            <a:off x="6589395" y="284035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90" name="Shape 490"/>
          <p:cNvSpPr/>
          <p:nvPr/>
        </p:nvSpPr>
        <p:spPr>
          <a:xfrm>
            <a:off x="6589395" y="2108834"/>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91" name="Shape 491"/>
          <p:cNvSpPr/>
          <p:nvPr/>
        </p:nvSpPr>
        <p:spPr>
          <a:xfrm>
            <a:off x="1651647" y="2101217"/>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92" name="Shape 492"/>
          <p:cNvSpPr/>
          <p:nvPr/>
        </p:nvSpPr>
        <p:spPr>
          <a:xfrm>
            <a:off x="3312794" y="4394835"/>
            <a:ext cx="615600" cy="569399"/>
          </a:xfrm>
          <a:prstGeom prst="rect">
            <a:avLst/>
          </a:prstGeom>
          <a:solidFill>
            <a:srgbClr val="FF0000"/>
          </a:solidFill>
          <a:ln w="1270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cSld>
  <p:clrMapOvr>
    <a:masterClrMapping/>
  </p:clrMapOvr>
  <p:transition xmlns:p14="http://schemas.microsoft.com/office/powerpoint/2010/main" spd="slow">
    <p:cut/>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Shape 590"/>
          <p:cNvSpPr txBox="1">
            <a:spLocks noGrp="1"/>
          </p:cNvSpPr>
          <p:nvPr>
            <p:ph type="title"/>
          </p:nvPr>
        </p:nvSpPr>
        <p:spPr>
          <a:xfrm>
            <a:off x="274319" y="274319"/>
            <a:ext cx="8594399" cy="819600"/>
          </a:xfrm>
          <a:prstGeom prst="rect">
            <a:avLst/>
          </a:prstGeom>
        </p:spPr>
        <p:txBody>
          <a:bodyPr lIns="91425" tIns="91425" rIns="91425" bIns="91425" anchor="t" anchorCtr="0">
            <a:noAutofit/>
          </a:bodyPr>
          <a:lstStyle/>
          <a:p>
            <a:pPr rtl="0">
              <a:spcBef>
                <a:spcPts val="0"/>
              </a:spcBef>
              <a:buNone/>
            </a:pPr>
            <a:r>
              <a:rPr lang="en" sz="4266">
                <a:solidFill>
                  <a:srgbClr val="000000"/>
                </a:solidFill>
                <a:latin typeface="Droid Serif"/>
                <a:ea typeface="Droid Serif"/>
                <a:cs typeface="Droid Serif"/>
                <a:sym typeface="Droid Serif"/>
              </a:rPr>
              <a:t>Take-home message</a:t>
            </a:r>
          </a:p>
        </p:txBody>
      </p:sp>
      <p:sp>
        <p:nvSpPr>
          <p:cNvPr id="591" name="Shape 591"/>
          <p:cNvSpPr txBox="1">
            <a:spLocks noGrp="1"/>
          </p:cNvSpPr>
          <p:nvPr>
            <p:ph type="title" idx="2"/>
          </p:nvPr>
        </p:nvSpPr>
        <p:spPr>
          <a:xfrm>
            <a:off x="905919" y="1592874"/>
            <a:ext cx="7351200" cy="1884299"/>
          </a:xfrm>
          <a:prstGeom prst="rect">
            <a:avLst/>
          </a:prstGeom>
        </p:spPr>
        <p:txBody>
          <a:bodyPr lIns="91425" tIns="91425" rIns="91425" bIns="91425" anchor="t" anchorCtr="0">
            <a:noAutofit/>
          </a:bodyPr>
          <a:lstStyle/>
          <a:p>
            <a:pPr algn="ctr" rtl="0">
              <a:spcBef>
                <a:spcPts val="0"/>
              </a:spcBef>
              <a:buNone/>
            </a:pPr>
            <a:r>
              <a:rPr lang="en" sz="2700" b="1" i="1" dirty="0">
                <a:solidFill>
                  <a:srgbClr val="0000FF"/>
                </a:solidFill>
                <a:latin typeface="Droid Serif"/>
                <a:ea typeface="Droid Serif"/>
                <a:cs typeface="Droid Serif"/>
                <a:sym typeface="Droid Serif"/>
              </a:rPr>
              <a:t>Understanding problems</a:t>
            </a:r>
            <a:r>
              <a:rPr lang="en" sz="2700" dirty="0">
                <a:solidFill>
                  <a:srgbClr val="000000"/>
                </a:solidFill>
                <a:latin typeface="Droid Serif"/>
                <a:ea typeface="Droid Serif"/>
                <a:cs typeface="Droid Serif"/>
                <a:sym typeface="Droid Serif"/>
              </a:rPr>
              <a:t> is the key to solving them -- and it</a:t>
            </a:r>
            <a:r>
              <a:rPr lang="en" sz="2700" dirty="0">
                <a:latin typeface="Droid Serif"/>
                <a:ea typeface="Droid Serif"/>
                <a:cs typeface="Droid Serif"/>
                <a:sym typeface="Droid Serif"/>
              </a:rPr>
              <a:t>'</a:t>
            </a:r>
            <a:r>
              <a:rPr lang="en" sz="2700" dirty="0">
                <a:solidFill>
                  <a:srgbClr val="000000"/>
                </a:solidFill>
                <a:latin typeface="Droid Serif"/>
                <a:ea typeface="Droid Serif"/>
                <a:cs typeface="Droid Serif"/>
                <a:sym typeface="Droid Serif"/>
              </a:rPr>
              <a:t>s </a:t>
            </a:r>
            <a:r>
              <a:rPr lang="en" sz="2700" b="1" i="1" dirty="0">
                <a:latin typeface="Droid Serif"/>
                <a:ea typeface="Droid Serif"/>
                <a:cs typeface="Droid Serif"/>
                <a:sym typeface="Droid Serif"/>
              </a:rPr>
              <a:t>much more important</a:t>
            </a:r>
            <a:r>
              <a:rPr lang="en" sz="2700" b="1" dirty="0">
                <a:solidFill>
                  <a:srgbClr val="000000"/>
                </a:solidFill>
                <a:latin typeface="Droid Serif"/>
                <a:ea typeface="Droid Serif"/>
                <a:cs typeface="Droid Serif"/>
                <a:sym typeface="Droid Serif"/>
              </a:rPr>
              <a:t> </a:t>
            </a:r>
            <a:r>
              <a:rPr lang="en" sz="2700" dirty="0">
                <a:solidFill>
                  <a:srgbClr val="000000"/>
                </a:solidFill>
                <a:latin typeface="Droid Serif"/>
                <a:ea typeface="Droid Serif"/>
                <a:cs typeface="Droid Serif"/>
                <a:sym typeface="Droid Serif"/>
              </a:rPr>
              <a:t>than solving a particular one!</a:t>
            </a:r>
          </a:p>
        </p:txBody>
      </p:sp>
      <p:sp>
        <p:nvSpPr>
          <p:cNvPr id="592" name="Shape 592"/>
          <p:cNvSpPr txBox="1">
            <a:spLocks noGrp="1"/>
          </p:cNvSpPr>
          <p:nvPr>
            <p:ph type="title" idx="3"/>
          </p:nvPr>
        </p:nvSpPr>
        <p:spPr>
          <a:xfrm>
            <a:off x="778344" y="3730483"/>
            <a:ext cx="7587299" cy="2365517"/>
          </a:xfrm>
          <a:prstGeom prst="rect">
            <a:avLst/>
          </a:prstGeom>
        </p:spPr>
        <p:txBody>
          <a:bodyPr lIns="91425" tIns="91425" rIns="91425" bIns="91425" anchor="t" anchorCtr="0">
            <a:noAutofit/>
          </a:bodyPr>
          <a:lstStyle/>
          <a:p>
            <a:pPr algn="ctr" rtl="0">
              <a:spcBef>
                <a:spcPts val="0"/>
              </a:spcBef>
              <a:buNone/>
            </a:pPr>
            <a:r>
              <a:rPr lang="en" sz="2700" b="1" i="1" dirty="0">
                <a:solidFill>
                  <a:srgbClr val="008000"/>
                </a:solidFill>
                <a:latin typeface="Droid Serif"/>
                <a:ea typeface="Droid Serif"/>
                <a:cs typeface="Droid Serif"/>
                <a:sym typeface="Droid Serif"/>
              </a:rPr>
              <a:t>Computer Science</a:t>
            </a:r>
            <a:r>
              <a:rPr lang="en" sz="2700" dirty="0">
                <a:solidFill>
                  <a:srgbClr val="000000"/>
                </a:solidFill>
                <a:latin typeface="Droid Serif"/>
                <a:ea typeface="Droid Serif"/>
                <a:cs typeface="Droid Serif"/>
                <a:sym typeface="Droid Serif"/>
              </a:rPr>
              <a:t> is the </a:t>
            </a:r>
            <a:r>
              <a:rPr lang="en" sz="2700" dirty="0">
                <a:latin typeface="Droid Serif"/>
                <a:ea typeface="Droid Serif"/>
                <a:cs typeface="Droid Serif"/>
                <a:sym typeface="Droid Serif"/>
              </a:rPr>
              <a:t>science</a:t>
            </a:r>
            <a:r>
              <a:rPr lang="en" sz="2700" dirty="0">
                <a:solidFill>
                  <a:srgbClr val="000000"/>
                </a:solidFill>
                <a:latin typeface="Droid Serif"/>
                <a:ea typeface="Droid Serif"/>
                <a:cs typeface="Droid Serif"/>
                <a:sym typeface="Droid Serif"/>
              </a:rPr>
              <a:t> </a:t>
            </a:r>
            <a:r>
              <a:rPr lang="en" sz="2700" dirty="0">
                <a:latin typeface="Droid Serif"/>
                <a:ea typeface="Droid Serif"/>
                <a:cs typeface="Droid Serif"/>
                <a:sym typeface="Droid Serif"/>
              </a:rPr>
              <a:t>of</a:t>
            </a:r>
            <a:r>
              <a:rPr lang="en" sz="2700" dirty="0">
                <a:solidFill>
                  <a:srgbClr val="000000"/>
                </a:solidFill>
                <a:latin typeface="Droid Serif"/>
                <a:ea typeface="Droid Serif"/>
                <a:cs typeface="Droid Serif"/>
                <a:sym typeface="Droid Serif"/>
              </a:rPr>
              <a:t> analyz</a:t>
            </a:r>
            <a:r>
              <a:rPr lang="en" sz="2700" dirty="0">
                <a:latin typeface="Droid Serif"/>
                <a:ea typeface="Droid Serif"/>
                <a:cs typeface="Droid Serif"/>
                <a:sym typeface="Droid Serif"/>
              </a:rPr>
              <a:t>ing</a:t>
            </a:r>
            <a:r>
              <a:rPr lang="en" sz="2700" dirty="0">
                <a:solidFill>
                  <a:srgbClr val="000000"/>
                </a:solidFill>
                <a:latin typeface="Droid Serif"/>
                <a:ea typeface="Droid Serif"/>
                <a:cs typeface="Droid Serif"/>
                <a:sym typeface="Droid Serif"/>
              </a:rPr>
              <a:t> (and solv</a:t>
            </a:r>
            <a:r>
              <a:rPr lang="en" sz="2700" dirty="0">
                <a:latin typeface="Droid Serif"/>
                <a:ea typeface="Droid Serif"/>
                <a:cs typeface="Droid Serif"/>
                <a:sym typeface="Droid Serif"/>
              </a:rPr>
              <a:t>ing)</a:t>
            </a:r>
            <a:r>
              <a:rPr lang="en" sz="2700" dirty="0">
                <a:solidFill>
                  <a:srgbClr val="000000"/>
                </a:solidFill>
                <a:latin typeface="Droid Serif"/>
                <a:ea typeface="Droid Serif"/>
                <a:cs typeface="Droid Serif"/>
                <a:sym typeface="Droid Serif"/>
              </a:rPr>
              <a:t> </a:t>
            </a:r>
            <a:r>
              <a:rPr lang="en" sz="2700" i="1" dirty="0">
                <a:solidFill>
                  <a:srgbClr val="000000"/>
                </a:solidFill>
                <a:latin typeface="Droid Serif"/>
                <a:ea typeface="Droid Serif"/>
                <a:cs typeface="Droid Serif"/>
                <a:sym typeface="Droid Serif"/>
              </a:rPr>
              <a:t>information-based </a:t>
            </a:r>
            <a:r>
              <a:rPr lang="en" sz="2700" dirty="0" smtClean="0">
                <a:solidFill>
                  <a:srgbClr val="000000"/>
                </a:solidFill>
                <a:latin typeface="Droid Serif"/>
                <a:ea typeface="Droid Serif"/>
                <a:cs typeface="Droid Serif"/>
                <a:sym typeface="Droid Serif"/>
              </a:rPr>
              <a:t>problems</a:t>
            </a:r>
            <a:r>
              <a:rPr lang="en" sz="2700" dirty="0" smtClean="0">
                <a:latin typeface="Droid Serif"/>
                <a:ea typeface="Droid Serif"/>
                <a:cs typeface="Droid Serif"/>
                <a:sym typeface="Droid Serif"/>
              </a:rPr>
              <a:t>. </a:t>
            </a:r>
            <a:br>
              <a:rPr lang="en" sz="2700" dirty="0" smtClean="0">
                <a:latin typeface="Droid Serif"/>
                <a:ea typeface="Droid Serif"/>
                <a:cs typeface="Droid Serif"/>
                <a:sym typeface="Droid Serif"/>
              </a:rPr>
            </a:br>
            <a:r>
              <a:rPr lang="en" sz="2700" dirty="0">
                <a:latin typeface="Droid Serif"/>
                <a:ea typeface="Droid Serif"/>
                <a:cs typeface="Droid Serif"/>
                <a:sym typeface="Droid Serif"/>
              </a:rPr>
              <a:t/>
            </a:r>
            <a:br>
              <a:rPr lang="en" sz="2700" dirty="0">
                <a:latin typeface="Droid Serif"/>
                <a:ea typeface="Droid Serif"/>
                <a:cs typeface="Droid Serif"/>
                <a:sym typeface="Droid Serif"/>
              </a:rPr>
            </a:br>
            <a:r>
              <a:rPr lang="en" sz="2700" dirty="0">
                <a:latin typeface="Droid Serif"/>
                <a:ea typeface="Droid Serif"/>
                <a:cs typeface="Droid Serif"/>
                <a:sym typeface="Droid Serif"/>
              </a:rPr>
              <a:t>O</a:t>
            </a:r>
            <a:r>
              <a:rPr lang="en" sz="2700" dirty="0" smtClean="0">
                <a:latin typeface="Droid Serif"/>
                <a:ea typeface="Droid Serif"/>
                <a:cs typeface="Droid Serif"/>
                <a:sym typeface="Droid Serif"/>
              </a:rPr>
              <a:t>ften, that means </a:t>
            </a:r>
            <a:r>
              <a:rPr lang="en" sz="2700" b="1" i="1" dirty="0" smtClean="0">
                <a:solidFill>
                  <a:srgbClr val="C00000"/>
                </a:solidFill>
                <a:latin typeface="Droid Serif"/>
                <a:ea typeface="Droid Serif"/>
                <a:cs typeface="Droid Serif"/>
                <a:sym typeface="Droid Serif"/>
              </a:rPr>
              <a:t>creating algorithms</a:t>
            </a:r>
            <a:r>
              <a:rPr lang="en" sz="2700" b="1" i="1" dirty="0" smtClean="0">
                <a:latin typeface="Droid Serif"/>
                <a:ea typeface="Droid Serif"/>
                <a:cs typeface="Droid Serif"/>
                <a:sym typeface="Droid Serif"/>
              </a:rPr>
              <a:t>!</a:t>
            </a:r>
            <a:endParaRPr lang="en" sz="2700" dirty="0">
              <a:solidFill>
                <a:srgbClr val="000000"/>
              </a:solidFill>
              <a:latin typeface="Droid Serif"/>
              <a:ea typeface="Droid Serif"/>
              <a:cs typeface="Droid Serif"/>
              <a:sym typeface="Droid Serif"/>
            </a:endParaRPr>
          </a:p>
        </p:txBody>
      </p:sp>
      <p:sp>
        <p:nvSpPr>
          <p:cNvPr id="593" name="Shape 593"/>
          <p:cNvSpPr txBox="1">
            <a:spLocks noGrp="1"/>
          </p:cNvSpPr>
          <p:nvPr>
            <p:ph type="subTitle" idx="1"/>
          </p:nvPr>
        </p:nvSpPr>
        <p:spPr>
          <a:xfrm>
            <a:off x="3372450" y="6399901"/>
            <a:ext cx="5623200" cy="381899"/>
          </a:xfrm>
          <a:prstGeom prst="rect">
            <a:avLst/>
          </a:prstGeom>
        </p:spPr>
        <p:txBody>
          <a:bodyPr lIns="91425" tIns="91425" rIns="91425" bIns="91425" anchor="ctr" anchorCtr="0">
            <a:noAutofit/>
          </a:bodyPr>
          <a:lstStyle/>
          <a:p>
            <a:pPr lvl="0" algn="r" rtl="0">
              <a:spcBef>
                <a:spcPts val="0"/>
              </a:spcBef>
              <a:buNone/>
            </a:pPr>
            <a:r>
              <a:rPr lang="en" i="1" dirty="0">
                <a:solidFill>
                  <a:srgbClr val="B7B7B7"/>
                </a:solidFill>
                <a:latin typeface="Droid Serif"/>
                <a:ea typeface="Droid Serif"/>
                <a:cs typeface="Droid Serif"/>
                <a:sym typeface="Droid Serif"/>
              </a:rPr>
              <a:t>could these puzzles </a:t>
            </a:r>
            <a:r>
              <a:rPr lang="en" i="1" dirty="0" smtClean="0">
                <a:solidFill>
                  <a:srgbClr val="B7B7B7"/>
                </a:solidFill>
                <a:latin typeface="Droid Serif"/>
                <a:ea typeface="Droid Serif"/>
                <a:cs typeface="Droid Serif"/>
                <a:sym typeface="Droid Serif"/>
              </a:rPr>
              <a:t>be made to work </a:t>
            </a:r>
            <a:r>
              <a:rPr lang="en" i="1" dirty="0">
                <a:solidFill>
                  <a:srgbClr val="B7B7B7"/>
                </a:solidFill>
                <a:latin typeface="Droid Serif"/>
                <a:ea typeface="Droid Serif"/>
                <a:cs typeface="Droid Serif"/>
                <a:sym typeface="Droid Serif"/>
              </a:rPr>
              <a:t>with </a:t>
            </a:r>
            <a:r>
              <a:rPr lang="en" i="1" dirty="0" smtClean="0">
                <a:solidFill>
                  <a:srgbClr val="B7B7B7"/>
                </a:solidFill>
                <a:latin typeface="Droid Serif"/>
                <a:ea typeface="Droid Serif"/>
                <a:cs typeface="Droid Serif"/>
                <a:sym typeface="Droid Serif"/>
              </a:rPr>
              <a:t>your students?</a:t>
            </a:r>
            <a:endParaRPr lang="en" i="1" dirty="0">
              <a:solidFill>
                <a:srgbClr val="B7B7B7"/>
              </a:solidFill>
              <a:latin typeface="Droid Serif"/>
              <a:ea typeface="Droid Serif"/>
              <a:cs typeface="Droid Serif"/>
              <a:sym typeface="Droid Serif"/>
            </a:endParaRPr>
          </a:p>
        </p:txBody>
      </p:sp>
    </p:spTree>
  </p:cSld>
  <p:clrMapOvr>
    <a:masterClrMapping/>
  </p:clrMapOvr>
  <p:transition xmlns:p14="http://schemas.microsoft.com/office/powerpoint/2010/main" spd="slow">
    <p:cut/>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Shape 590"/>
          <p:cNvSpPr txBox="1">
            <a:spLocks noGrp="1"/>
          </p:cNvSpPr>
          <p:nvPr>
            <p:ph type="title" idx="4294967295"/>
          </p:nvPr>
        </p:nvSpPr>
        <p:spPr>
          <a:xfrm>
            <a:off x="274319" y="274319"/>
            <a:ext cx="8594399" cy="819600"/>
          </a:xfrm>
          <a:prstGeom prst="rect">
            <a:avLst/>
          </a:prstGeom>
        </p:spPr>
        <p:txBody>
          <a:bodyPr lIns="91425" tIns="91425" rIns="91425" bIns="91425" anchor="t" anchorCtr="0">
            <a:noAutofit/>
          </a:bodyPr>
          <a:lstStyle/>
          <a:p>
            <a:pPr rtl="0">
              <a:spcBef>
                <a:spcPts val="0"/>
              </a:spcBef>
              <a:buNone/>
            </a:pPr>
            <a:r>
              <a:rPr lang="en" sz="4266" dirty="0" smtClean="0">
                <a:solidFill>
                  <a:srgbClr val="000000"/>
                </a:solidFill>
                <a:latin typeface="Droid Serif"/>
                <a:ea typeface="Droid Serif"/>
                <a:cs typeface="Droid Serif"/>
                <a:sym typeface="Droid Serif"/>
              </a:rPr>
              <a:t>"Seeing" the answer… ?</a:t>
            </a:r>
            <a:endParaRPr lang="en" sz="4266" dirty="0">
              <a:solidFill>
                <a:srgbClr val="000000"/>
              </a:solidFill>
              <a:latin typeface="Droid Serif"/>
              <a:ea typeface="Droid Serif"/>
              <a:cs typeface="Droid Serif"/>
              <a:sym typeface="Droid Serif"/>
            </a:endParaRPr>
          </a:p>
        </p:txBody>
      </p:sp>
      <p:sp>
        <p:nvSpPr>
          <p:cNvPr id="6" name="Shape 590"/>
          <p:cNvSpPr txBox="1">
            <a:spLocks/>
          </p:cNvSpPr>
          <p:nvPr/>
        </p:nvSpPr>
        <p:spPr>
          <a:xfrm>
            <a:off x="1219200" y="4267200"/>
            <a:ext cx="6705600" cy="1752600"/>
          </a:xfrm>
          <a:prstGeom prst="rect">
            <a:avLst/>
          </a:prstGeom>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lgn="ctr"/>
            <a:r>
              <a:rPr lang="en" sz="4266" dirty="0" smtClean="0">
                <a:latin typeface="Droid Serif"/>
                <a:ea typeface="Droid Serif"/>
                <a:cs typeface="Droid Serif"/>
                <a:sym typeface="Droid Serif"/>
              </a:rPr>
              <a:t>Are </a:t>
            </a:r>
            <a:r>
              <a:rPr lang="en" sz="4266" b="1" i="1" dirty="0" smtClean="0">
                <a:latin typeface="Droid Serif"/>
                <a:ea typeface="Droid Serif"/>
                <a:cs typeface="Droid Serif"/>
                <a:sym typeface="Droid Serif"/>
              </a:rPr>
              <a:t>we</a:t>
            </a:r>
            <a:r>
              <a:rPr lang="en" sz="4266" dirty="0" smtClean="0">
                <a:latin typeface="Droid Serif"/>
                <a:ea typeface="Droid Serif"/>
                <a:cs typeface="Droid Serif"/>
                <a:sym typeface="Droid Serif"/>
              </a:rPr>
              <a:t> running algorithms?</a:t>
            </a:r>
            <a:endParaRPr lang="en" sz="4266" dirty="0">
              <a:latin typeface="Droid Serif"/>
              <a:ea typeface="Droid Serif"/>
              <a:cs typeface="Droid Serif"/>
              <a:sym typeface="Droid Serif"/>
            </a:endParaRPr>
          </a:p>
        </p:txBody>
      </p:sp>
    </p:spTree>
    <p:extLst>
      <p:ext uri="{BB962C8B-B14F-4D97-AF65-F5344CB8AC3E}">
        <p14:creationId xmlns:p14="http://schemas.microsoft.com/office/powerpoint/2010/main" val="864005694"/>
      </p:ext>
    </p:extLst>
  </p:cSld>
  <p:clrMapOvr>
    <a:masterClrMapping/>
  </p:clrMapOvr>
  <p:transition xmlns:p14="http://schemas.microsoft.com/office/powerpoint/2010/main" spd="slow">
    <p:cut/>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595"/>
        <p:cNvGrpSpPr/>
        <p:nvPr/>
      </p:nvGrpSpPr>
      <p:grpSpPr>
        <a:xfrm>
          <a:off x="0" y="0"/>
          <a:ext cx="0" cy="0"/>
          <a:chOff x="0" y="0"/>
          <a:chExt cx="0" cy="0"/>
        </a:xfrm>
      </p:grpSpPr>
      <p:sp>
        <p:nvSpPr>
          <p:cNvPr id="1596" name="Shape 1596"/>
          <p:cNvSpPr txBox="1">
            <a:spLocks noGrp="1"/>
          </p:cNvSpPr>
          <p:nvPr>
            <p:ph type="title"/>
          </p:nvPr>
        </p:nvSpPr>
        <p:spPr>
          <a:xfrm>
            <a:off x="228600" y="228600"/>
            <a:ext cx="8229600" cy="995183"/>
          </a:xfrm>
          <a:prstGeom prst="rect">
            <a:avLst/>
          </a:prstGeom>
        </p:spPr>
        <p:txBody>
          <a:bodyPr lIns="91425" tIns="91425" rIns="91425" bIns="91425" anchor="ctr" anchorCtr="0">
            <a:noAutofit/>
          </a:bodyPr>
          <a:lstStyle/>
          <a:p>
            <a:pPr lvl="0" rtl="0">
              <a:spcBef>
                <a:spcPts val="0"/>
              </a:spcBef>
              <a:buNone/>
            </a:pPr>
            <a:r>
              <a:rPr lang="en" sz="4800" b="0" dirty="0" smtClean="0">
                <a:latin typeface="Droid Serif"/>
                <a:ea typeface="Droid Serif"/>
                <a:cs typeface="Droid Serif"/>
                <a:sym typeface="Droid Serif"/>
              </a:rPr>
              <a:t>Creating a Scratch Game</a:t>
            </a:r>
            <a:endParaRPr lang="en" sz="4800" b="0" dirty="0">
              <a:latin typeface="Droid Serif"/>
              <a:ea typeface="Droid Serif"/>
              <a:cs typeface="Droid Serif"/>
              <a:sym typeface="Droid Serif"/>
            </a:endParaRPr>
          </a:p>
        </p:txBody>
      </p:sp>
      <p:sp>
        <p:nvSpPr>
          <p:cNvPr id="3" name="Shape 1596"/>
          <p:cNvSpPr txBox="1">
            <a:spLocks/>
          </p:cNvSpPr>
          <p:nvPr/>
        </p:nvSpPr>
        <p:spPr>
          <a:xfrm>
            <a:off x="3200400" y="1331208"/>
            <a:ext cx="5486400" cy="995183"/>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pPr algn="r"/>
            <a:r>
              <a:rPr lang="en" sz="4800" b="0" dirty="0" smtClean="0">
                <a:latin typeface="Droid Serif"/>
                <a:ea typeface="Droid Serif"/>
                <a:cs typeface="Droid Serif"/>
                <a:sym typeface="Droid Serif"/>
              </a:rPr>
              <a:t>in 7 steps…</a:t>
            </a:r>
            <a:endParaRPr lang="en" sz="4800" b="0" dirty="0">
              <a:latin typeface="Droid Serif"/>
              <a:ea typeface="Droid Serif"/>
              <a:cs typeface="Droid Serif"/>
              <a:sym typeface="Droid Serif"/>
            </a:endParaRPr>
          </a:p>
        </p:txBody>
      </p:sp>
      <p:sp>
        <p:nvSpPr>
          <p:cNvPr id="6" name="Shape 1596"/>
          <p:cNvSpPr txBox="1">
            <a:spLocks/>
          </p:cNvSpPr>
          <p:nvPr/>
        </p:nvSpPr>
        <p:spPr>
          <a:xfrm rot="21098515">
            <a:off x="2553007" y="5107200"/>
            <a:ext cx="6388100" cy="995183"/>
          </a:xfrm>
          <a:prstGeom prst="rect">
            <a:avLst/>
          </a:prstGeom>
          <a:solidFill>
            <a:srgbClr val="FFCC99"/>
          </a:solid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pPr algn="ctr"/>
            <a:r>
              <a:rPr lang="en" sz="3200" b="0" dirty="0" smtClean="0">
                <a:latin typeface="Droid Serif"/>
                <a:ea typeface="Droid Serif"/>
                <a:cs typeface="Droid Serif"/>
                <a:sym typeface="Droid Serif"/>
              </a:rPr>
              <a:t>with unlimited room for expansion + creativity!</a:t>
            </a:r>
            <a:endParaRPr lang="en" sz="3200" b="0" dirty="0">
              <a:latin typeface="Droid Serif"/>
              <a:ea typeface="Droid Serif"/>
              <a:cs typeface="Droid Serif"/>
              <a:sym typeface="Droid Serif"/>
            </a:endParaRPr>
          </a:p>
        </p:txBody>
      </p:sp>
    </p:spTree>
  </p:cSld>
  <p:clrMapOvr>
    <a:masterClrMapping/>
  </p:clrMapOvr>
  <p:transition xmlns:p14="http://schemas.microsoft.com/office/powerpoint/2010/mai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228600" y="152400"/>
            <a:ext cx="5715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50000"/>
              </a:spcBef>
              <a:spcAft>
                <a:spcPct val="0"/>
              </a:spcAft>
            </a:pPr>
            <a:r>
              <a:rPr lang="en-US" altLang="en-US" sz="3200" kern="1200">
                <a:solidFill>
                  <a:srgbClr val="000000"/>
                </a:solidFill>
                <a:latin typeface="Cambria" pitchFamily="18" charset="0"/>
              </a:rPr>
              <a:t>Hue and saturation</a:t>
            </a:r>
          </a:p>
        </p:txBody>
      </p:sp>
      <p:pic>
        <p:nvPicPr>
          <p:cNvPr id="348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66800"/>
            <a:ext cx="6919913"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4820" name="Straight Connector 2"/>
          <p:cNvCxnSpPr>
            <a:cxnSpLocks noChangeShapeType="1"/>
          </p:cNvCxnSpPr>
          <p:nvPr/>
        </p:nvCxnSpPr>
        <p:spPr bwMode="auto">
          <a:xfrm flipV="1">
            <a:off x="4038600" y="2590800"/>
            <a:ext cx="2971800" cy="1143000"/>
          </a:xfrm>
          <a:prstGeom prst="line">
            <a:avLst/>
          </a:prstGeom>
          <a:noFill/>
          <a:ln w="9525" algn="ctr">
            <a:solidFill>
              <a:schemeClr val="tx1"/>
            </a:solidFill>
            <a:round/>
            <a:headEnd/>
            <a:tailEnd/>
          </a:ln>
        </p:spPr>
      </p:cxnSp>
      <p:cxnSp>
        <p:nvCxnSpPr>
          <p:cNvPr id="34821" name="Straight Connector 10"/>
          <p:cNvCxnSpPr>
            <a:cxnSpLocks noChangeShapeType="1"/>
          </p:cNvCxnSpPr>
          <p:nvPr/>
        </p:nvCxnSpPr>
        <p:spPr bwMode="auto">
          <a:xfrm>
            <a:off x="4038600" y="3733800"/>
            <a:ext cx="2971800" cy="1143000"/>
          </a:xfrm>
          <a:prstGeom prst="line">
            <a:avLst/>
          </a:prstGeom>
          <a:noFill/>
          <a:ln w="9525" algn="ctr">
            <a:solidFill>
              <a:schemeClr val="tx1"/>
            </a:solidFill>
            <a:round/>
            <a:headEnd/>
            <a:tailEnd/>
          </a:ln>
        </p:spPr>
      </p:cxnSp>
      <p:sp>
        <p:nvSpPr>
          <p:cNvPr id="34822" name="TextBox 3"/>
          <p:cNvSpPr txBox="1">
            <a:spLocks noChangeArrowheads="1"/>
          </p:cNvSpPr>
          <p:nvPr/>
        </p:nvSpPr>
        <p:spPr bwMode="auto">
          <a:xfrm rot="-1236682">
            <a:off x="7051675" y="2019300"/>
            <a:ext cx="1522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altLang="en-US" b="1" kern="1200">
                <a:solidFill>
                  <a:srgbClr val="C00000"/>
                </a:solidFill>
                <a:latin typeface="Cambria" pitchFamily="18" charset="0"/>
              </a:rPr>
              <a:t>hue = 25</a:t>
            </a:r>
            <a:r>
              <a:rPr lang="en-US" altLang="en-US" b="1" kern="1200">
                <a:solidFill>
                  <a:srgbClr val="C00000"/>
                </a:solidFill>
                <a:latin typeface="Cambria" pitchFamily="18" charset="0"/>
                <a:sym typeface="Symbol" pitchFamily="18" charset="2"/>
              </a:rPr>
              <a:t></a:t>
            </a:r>
            <a:endParaRPr lang="en-US" altLang="en-US" b="1" kern="1200">
              <a:solidFill>
                <a:srgbClr val="C00000"/>
              </a:solidFill>
              <a:latin typeface="Cambria" pitchFamily="18" charset="0"/>
            </a:endParaRPr>
          </a:p>
        </p:txBody>
      </p:sp>
      <p:sp>
        <p:nvSpPr>
          <p:cNvPr id="34823" name="TextBox 12"/>
          <p:cNvSpPr txBox="1">
            <a:spLocks noChangeArrowheads="1"/>
          </p:cNvSpPr>
          <p:nvPr/>
        </p:nvSpPr>
        <p:spPr bwMode="auto">
          <a:xfrm rot="1257042">
            <a:off x="7034213" y="4956175"/>
            <a:ext cx="1627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altLang="en-US" b="1" kern="1200">
                <a:solidFill>
                  <a:srgbClr val="C00000"/>
                </a:solidFill>
                <a:latin typeface="Cambria" pitchFamily="18" charset="0"/>
              </a:rPr>
              <a:t>hue = -25</a:t>
            </a:r>
            <a:r>
              <a:rPr lang="en-US" altLang="en-US" b="1" kern="1200">
                <a:solidFill>
                  <a:srgbClr val="C00000"/>
                </a:solidFill>
                <a:latin typeface="Cambria" pitchFamily="18" charset="0"/>
                <a:sym typeface="Symbol" pitchFamily="18" charset="2"/>
              </a:rPr>
              <a:t></a:t>
            </a:r>
            <a:endParaRPr lang="en-US" altLang="en-US" b="1" kern="1200">
              <a:solidFill>
                <a:srgbClr val="C00000"/>
              </a:solidFill>
              <a:latin typeface="Cambria" pitchFamily="18" charset="0"/>
            </a:endParaRPr>
          </a:p>
        </p:txBody>
      </p:sp>
    </p:spTree>
    <p:extLst>
      <p:ext uri="{BB962C8B-B14F-4D97-AF65-F5344CB8AC3E}">
        <p14:creationId xmlns:p14="http://schemas.microsoft.com/office/powerpoint/2010/main" val="18257439"/>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Shape 1624"/>
          <p:cNvSpPr txBox="1">
            <a:spLocks noGrp="1"/>
          </p:cNvSpPr>
          <p:nvPr>
            <p:ph type="title"/>
          </p:nvPr>
        </p:nvSpPr>
        <p:spPr>
          <a:xfrm>
            <a:off x="167425" y="161937"/>
            <a:ext cx="8229600" cy="1143000"/>
          </a:xfrm>
          <a:prstGeom prst="rect">
            <a:avLst/>
          </a:prstGeom>
        </p:spPr>
        <p:txBody>
          <a:bodyPr lIns="91425" tIns="91425" rIns="91425" bIns="91425" anchor="t" anchorCtr="0">
            <a:noAutofit/>
          </a:bodyPr>
          <a:lstStyle/>
          <a:p>
            <a:pPr>
              <a:spcBef>
                <a:spcPts val="0"/>
              </a:spcBef>
              <a:buNone/>
            </a:pPr>
            <a:r>
              <a:rPr lang="en" dirty="0" smtClean="0">
                <a:latin typeface="Droid Serif"/>
                <a:ea typeface="Droid Serif"/>
                <a:cs typeface="Droid Serif"/>
                <a:sym typeface="Droid Serif"/>
              </a:rPr>
              <a:t>Step 1:   </a:t>
            </a:r>
            <a:r>
              <a:rPr lang="en" b="0" i="1" dirty="0" smtClean="0">
                <a:latin typeface="Droid Serif"/>
                <a:ea typeface="Droid Serif"/>
                <a:cs typeface="Droid Serif"/>
                <a:sym typeface="Droid Serif"/>
              </a:rPr>
              <a:t>Choose a hero!</a:t>
            </a:r>
            <a:endParaRPr lang="en" b="0" i="1" dirty="0">
              <a:latin typeface="Droid Serif"/>
              <a:ea typeface="Droid Serif"/>
              <a:cs typeface="Droid Serif"/>
              <a:sym typeface="Droid Serif"/>
            </a:endParaRPr>
          </a:p>
        </p:txBody>
      </p:sp>
      <p:sp>
        <p:nvSpPr>
          <p:cNvPr id="1625" name="Shape 1625"/>
          <p:cNvSpPr txBox="1">
            <a:spLocks noGrp="1"/>
          </p:cNvSpPr>
          <p:nvPr>
            <p:ph type="body" idx="1"/>
          </p:nvPr>
        </p:nvSpPr>
        <p:spPr>
          <a:xfrm>
            <a:off x="533400" y="1175400"/>
            <a:ext cx="8229600" cy="3592800"/>
          </a:xfrm>
          <a:prstGeom prst="rect">
            <a:avLst/>
          </a:prstGeom>
        </p:spPr>
        <p:txBody>
          <a:bodyPr lIns="91425" tIns="91425" rIns="91425" bIns="91425" anchor="t" anchorCtr="0">
            <a:noAutofit/>
          </a:bodyPr>
          <a:lstStyle/>
          <a:p>
            <a:pPr lvl="0" rtl="0">
              <a:spcBef>
                <a:spcPts val="0"/>
              </a:spcBef>
              <a:buNone/>
            </a:pPr>
            <a:r>
              <a:rPr lang="en" sz="2400" dirty="0">
                <a:latin typeface="Droid Serif"/>
                <a:ea typeface="Droid Serif"/>
                <a:cs typeface="Droid Serif"/>
                <a:sym typeface="Droid Serif"/>
              </a:rPr>
              <a:t>(1) Choose a main </a:t>
            </a:r>
            <a:r>
              <a:rPr lang="en" sz="2400" dirty="0" smtClean="0">
                <a:latin typeface="Droid Serif"/>
                <a:ea typeface="Droid Serif"/>
                <a:cs typeface="Droid Serif"/>
                <a:sym typeface="Droid Serif"/>
              </a:rPr>
              <a:t>character or "hero" ...</a:t>
            </a:r>
            <a:endParaRPr lang="en" sz="2400" dirty="0">
              <a:latin typeface="Droid Serif"/>
              <a:ea typeface="Droid Serif"/>
              <a:cs typeface="Droid Serif"/>
              <a:sym typeface="Droid Serif"/>
            </a:endParaRPr>
          </a:p>
          <a:p>
            <a:pPr lvl="0" rtl="0">
              <a:spcBef>
                <a:spcPts val="0"/>
              </a:spcBef>
              <a:buNone/>
            </a:pPr>
            <a:r>
              <a:rPr lang="en" sz="2400" dirty="0">
                <a:latin typeface="Droid Serif"/>
                <a:ea typeface="Droid Serif"/>
                <a:cs typeface="Droid Serif"/>
                <a:sym typeface="Droid Serif"/>
              </a:rPr>
              <a:t>	</a:t>
            </a:r>
            <a:r>
              <a:rPr lang="en" sz="2400" dirty="0" smtClean="0">
                <a:latin typeface="Droid Serif"/>
                <a:ea typeface="Droid Serif"/>
                <a:cs typeface="Droid Serif"/>
                <a:sym typeface="Droid Serif"/>
              </a:rPr>
              <a:t>(</a:t>
            </a:r>
            <a:r>
              <a:rPr lang="en" sz="2400" i="1" dirty="0" smtClean="0">
                <a:latin typeface="Droid Serif"/>
                <a:ea typeface="Droid Serif"/>
                <a:cs typeface="Droid Serif"/>
                <a:sym typeface="Droid Serif"/>
              </a:rPr>
              <a:t>one that </a:t>
            </a:r>
            <a:r>
              <a:rPr lang="en" sz="2400" i="1" dirty="0">
                <a:latin typeface="Droid Serif"/>
                <a:ea typeface="Droid Serif"/>
                <a:cs typeface="Droid Serif"/>
                <a:sym typeface="Droid Serif"/>
              </a:rPr>
              <a:t>you </a:t>
            </a:r>
            <a:r>
              <a:rPr lang="en" sz="2400" i="1" dirty="0" smtClean="0">
                <a:latin typeface="Droid Serif"/>
                <a:ea typeface="Droid Serif"/>
                <a:cs typeface="Droid Serif"/>
                <a:sym typeface="Droid Serif"/>
              </a:rPr>
              <a:t>will control)</a:t>
            </a:r>
            <a:endParaRPr lang="en" sz="2400" i="1" dirty="0">
              <a:latin typeface="Droid Serif"/>
              <a:ea typeface="Droid Serif"/>
              <a:cs typeface="Droid Serif"/>
              <a:sym typeface="Droid Serif"/>
            </a:endParaRPr>
          </a:p>
          <a:p>
            <a:pPr lvl="0" rtl="0">
              <a:spcBef>
                <a:spcPts val="0"/>
              </a:spcBef>
              <a:buNone/>
            </a:pPr>
            <a:endParaRPr sz="2400" dirty="0">
              <a:latin typeface="Droid Serif"/>
              <a:ea typeface="Droid Serif"/>
              <a:cs typeface="Droid Serif"/>
              <a:sym typeface="Droid Serif"/>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971800"/>
            <a:ext cx="6873069" cy="1295448"/>
          </a:xfrm>
          <a:prstGeom prst="rect">
            <a:avLst/>
          </a:prstGeom>
        </p:spPr>
      </p:pic>
      <p:sp>
        <p:nvSpPr>
          <p:cNvPr id="13" name="Down Arrow 12"/>
          <p:cNvSpPr/>
          <p:nvPr/>
        </p:nvSpPr>
        <p:spPr>
          <a:xfrm rot="10800000">
            <a:off x="4419600" y="4038600"/>
            <a:ext cx="381000" cy="762000"/>
          </a:xfrm>
          <a:prstGeom prst="downArrow">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rot="10800000">
            <a:off x="5105400" y="4064000"/>
            <a:ext cx="381000" cy="1422400"/>
          </a:xfrm>
          <a:prstGeom prst="downArrow">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10800000">
            <a:off x="6019800" y="4064000"/>
            <a:ext cx="381000" cy="762000"/>
          </a:xfrm>
          <a:prstGeom prst="downArrow">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10800000">
            <a:off x="6984998" y="4089400"/>
            <a:ext cx="381000" cy="1422400"/>
          </a:xfrm>
          <a:prstGeom prst="downArrow">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156626" y="4826001"/>
            <a:ext cx="906946" cy="523220"/>
          </a:xfrm>
          <a:prstGeom prst="rect">
            <a:avLst/>
          </a:prstGeom>
        </p:spPr>
        <p:txBody>
          <a:bodyPr wrap="square">
            <a:spAutoFit/>
          </a:bodyPr>
          <a:lstStyle/>
          <a:p>
            <a:pPr algn="ctr"/>
            <a:r>
              <a:rPr lang="en" dirty="0" smtClean="0">
                <a:latin typeface="Droid Serif"/>
                <a:ea typeface="Droid Serif"/>
                <a:cs typeface="Droid Serif"/>
                <a:sym typeface="Droid Serif"/>
              </a:rPr>
              <a:t>choose one</a:t>
            </a:r>
            <a:endParaRPr lang="en-US" dirty="0"/>
          </a:p>
        </p:txBody>
      </p:sp>
      <p:sp>
        <p:nvSpPr>
          <p:cNvPr id="18" name="Rectangle 17"/>
          <p:cNvSpPr/>
          <p:nvPr/>
        </p:nvSpPr>
        <p:spPr>
          <a:xfrm>
            <a:off x="4842426" y="5511802"/>
            <a:ext cx="906946" cy="738664"/>
          </a:xfrm>
          <a:prstGeom prst="rect">
            <a:avLst/>
          </a:prstGeom>
        </p:spPr>
        <p:txBody>
          <a:bodyPr wrap="square">
            <a:spAutoFit/>
          </a:bodyPr>
          <a:lstStyle/>
          <a:p>
            <a:pPr algn="ctr"/>
            <a:r>
              <a:rPr lang="en" dirty="0" smtClean="0">
                <a:latin typeface="Droid Serif"/>
                <a:ea typeface="Droid Serif"/>
                <a:cs typeface="Droid Serif"/>
                <a:sym typeface="Droid Serif"/>
              </a:rPr>
              <a:t>draw your own</a:t>
            </a:r>
            <a:endParaRPr lang="en-US" dirty="0"/>
          </a:p>
        </p:txBody>
      </p:sp>
      <p:sp>
        <p:nvSpPr>
          <p:cNvPr id="19" name="Rectangle 18"/>
          <p:cNvSpPr/>
          <p:nvPr/>
        </p:nvSpPr>
        <p:spPr>
          <a:xfrm>
            <a:off x="5756826" y="4826001"/>
            <a:ext cx="906946" cy="738664"/>
          </a:xfrm>
          <a:prstGeom prst="rect">
            <a:avLst/>
          </a:prstGeom>
        </p:spPr>
        <p:txBody>
          <a:bodyPr wrap="square">
            <a:spAutoFit/>
          </a:bodyPr>
          <a:lstStyle/>
          <a:p>
            <a:pPr algn="ctr"/>
            <a:r>
              <a:rPr lang="en" dirty="0" smtClean="0">
                <a:latin typeface="Droid Serif"/>
                <a:ea typeface="Droid Serif"/>
                <a:cs typeface="Droid Serif"/>
                <a:sym typeface="Droid Serif"/>
              </a:rPr>
              <a:t>upload from file</a:t>
            </a:r>
            <a:endParaRPr lang="en-US" dirty="0"/>
          </a:p>
        </p:txBody>
      </p:sp>
      <p:sp>
        <p:nvSpPr>
          <p:cNvPr id="20" name="Rectangle 19"/>
          <p:cNvSpPr/>
          <p:nvPr/>
        </p:nvSpPr>
        <p:spPr>
          <a:xfrm>
            <a:off x="6748944" y="5577366"/>
            <a:ext cx="906946" cy="738664"/>
          </a:xfrm>
          <a:prstGeom prst="rect">
            <a:avLst/>
          </a:prstGeom>
        </p:spPr>
        <p:txBody>
          <a:bodyPr wrap="square">
            <a:spAutoFit/>
          </a:bodyPr>
          <a:lstStyle/>
          <a:p>
            <a:pPr algn="ctr"/>
            <a:r>
              <a:rPr lang="en" dirty="0" smtClean="0">
                <a:latin typeface="Droid Serif"/>
                <a:ea typeface="Droid Serif"/>
                <a:cs typeface="Droid Serif"/>
                <a:sym typeface="Droid Serif"/>
              </a:rPr>
              <a:t>take a new picture</a:t>
            </a:r>
            <a:endParaRPr lang="en-US" dirty="0"/>
          </a:p>
        </p:txBody>
      </p:sp>
    </p:spTree>
  </p:cSld>
  <p:clrMapOvr>
    <a:masterClrMapping/>
  </p:clrMapOvr>
  <p:transition xmlns:p14="http://schemas.microsoft.com/office/powerpoint/2010/main" spd="slow">
    <p:cut/>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Shape 1624"/>
          <p:cNvSpPr txBox="1">
            <a:spLocks noGrp="1"/>
          </p:cNvSpPr>
          <p:nvPr>
            <p:ph type="title"/>
          </p:nvPr>
        </p:nvSpPr>
        <p:spPr>
          <a:xfrm>
            <a:off x="167425" y="161937"/>
            <a:ext cx="8229600" cy="1143000"/>
          </a:xfrm>
          <a:prstGeom prst="rect">
            <a:avLst/>
          </a:prstGeom>
        </p:spPr>
        <p:txBody>
          <a:bodyPr lIns="91425" tIns="91425" rIns="91425" bIns="91425" anchor="t" anchorCtr="0">
            <a:noAutofit/>
          </a:bodyPr>
          <a:lstStyle/>
          <a:p>
            <a:pPr>
              <a:spcBef>
                <a:spcPts val="0"/>
              </a:spcBef>
              <a:buNone/>
            </a:pPr>
            <a:r>
              <a:rPr lang="en" dirty="0">
                <a:latin typeface="Droid Serif"/>
                <a:ea typeface="Droid Serif"/>
                <a:cs typeface="Droid Serif"/>
                <a:sym typeface="Droid Serif"/>
              </a:rPr>
              <a:t>S</a:t>
            </a:r>
            <a:r>
              <a:rPr lang="en" dirty="0" smtClean="0">
                <a:latin typeface="Droid Serif"/>
                <a:ea typeface="Droid Serif"/>
                <a:cs typeface="Droid Serif"/>
                <a:sym typeface="Droid Serif"/>
              </a:rPr>
              <a:t>tep 2:   </a:t>
            </a:r>
            <a:r>
              <a:rPr lang="en" b="0" i="1" dirty="0" smtClean="0">
                <a:latin typeface="Droid Serif"/>
                <a:ea typeface="Droid Serif"/>
                <a:cs typeface="Droid Serif"/>
                <a:sym typeface="Droid Serif"/>
              </a:rPr>
              <a:t>Motion with the keyboard</a:t>
            </a:r>
            <a:endParaRPr lang="en" b="0" i="1" dirty="0">
              <a:latin typeface="Droid Serif"/>
              <a:ea typeface="Droid Serif"/>
              <a:cs typeface="Droid Serif"/>
              <a:sym typeface="Droid Serif"/>
            </a:endParaRPr>
          </a:p>
        </p:txBody>
      </p:sp>
      <p:sp>
        <p:nvSpPr>
          <p:cNvPr id="1625" name="Shape 1625"/>
          <p:cNvSpPr txBox="1">
            <a:spLocks noGrp="1"/>
          </p:cNvSpPr>
          <p:nvPr>
            <p:ph type="body" idx="1"/>
          </p:nvPr>
        </p:nvSpPr>
        <p:spPr>
          <a:xfrm>
            <a:off x="777400" y="1162100"/>
            <a:ext cx="7452200" cy="1057250"/>
          </a:xfrm>
          <a:prstGeom prst="rect">
            <a:avLst/>
          </a:prstGeom>
        </p:spPr>
        <p:txBody>
          <a:bodyPr lIns="91425" tIns="91425" rIns="91425" bIns="91425" anchor="t" anchorCtr="0">
            <a:noAutofit/>
          </a:bodyPr>
          <a:lstStyle/>
          <a:p>
            <a:pPr lvl="0" rtl="0">
              <a:spcBef>
                <a:spcPts val="0"/>
              </a:spcBef>
              <a:buNone/>
            </a:pPr>
            <a:r>
              <a:rPr lang="en" sz="2400" dirty="0" smtClean="0">
                <a:latin typeface="Droid Serif"/>
                <a:ea typeface="Droid Serif"/>
                <a:cs typeface="Droid Serif"/>
                <a:sym typeface="Droid Serif"/>
              </a:rPr>
              <a:t>(2a) </a:t>
            </a:r>
            <a:r>
              <a:rPr lang="en" sz="2400" dirty="0">
                <a:latin typeface="Droid Serif"/>
                <a:ea typeface="Droid Serif"/>
                <a:cs typeface="Droid Serif"/>
                <a:sym typeface="Droid Serif"/>
              </a:rPr>
              <a:t>Add </a:t>
            </a:r>
            <a:r>
              <a:rPr lang="en" sz="2400" dirty="0" smtClean="0">
                <a:latin typeface="Droid Serif"/>
                <a:ea typeface="Droid Serif"/>
                <a:cs typeface="Droid Serif"/>
                <a:sym typeface="Droid Serif"/>
              </a:rPr>
              <a:t>this program to your hero sprite so </a:t>
            </a:r>
            <a:r>
              <a:rPr lang="en" sz="2400" dirty="0">
                <a:latin typeface="Droid Serif"/>
                <a:ea typeface="Droid Serif"/>
                <a:cs typeface="Droid Serif"/>
                <a:sym typeface="Droid Serif"/>
              </a:rPr>
              <a:t>that you can </a:t>
            </a:r>
            <a:r>
              <a:rPr lang="en" sz="2400" dirty="0" smtClean="0">
                <a:latin typeface="Droid Serif"/>
                <a:ea typeface="Droid Serif"/>
                <a:cs typeface="Droid Serif"/>
                <a:sym typeface="Droid Serif"/>
              </a:rPr>
              <a:t>control it with the up arrow:</a:t>
            </a:r>
            <a:endParaRPr lang="en" sz="2400" dirty="0">
              <a:latin typeface="Droid Serif"/>
              <a:ea typeface="Droid Serif"/>
              <a:cs typeface="Droid Serif"/>
              <a:sym typeface="Droid Serif"/>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2286000"/>
            <a:ext cx="4442288" cy="2867133"/>
          </a:xfrm>
          <a:prstGeom prst="rect">
            <a:avLst/>
          </a:prstGeom>
        </p:spPr>
      </p:pic>
      <p:sp>
        <p:nvSpPr>
          <p:cNvPr id="6" name="Shape 1625"/>
          <p:cNvSpPr txBox="1">
            <a:spLocks/>
          </p:cNvSpPr>
          <p:nvPr/>
        </p:nvSpPr>
        <p:spPr>
          <a:xfrm>
            <a:off x="807800" y="5495950"/>
            <a:ext cx="7574200" cy="1057250"/>
          </a:xfrm>
          <a:prstGeom prst="rect">
            <a:avLst/>
          </a:prstGeom>
          <a:noFill/>
          <a:ln>
            <a:noFill/>
          </a:ln>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Clr>
                <a:schemeClr val="dk1"/>
              </a:buClr>
              <a:buSzPct val="100000"/>
              <a:buFont typeface="Arial"/>
              <a:buChar char="●"/>
              <a:defRPr sz="3000" b="0"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Clr>
                <a:schemeClr val="dk1"/>
              </a:buClr>
              <a:buSzPct val="100000"/>
              <a:buFont typeface="Courier New"/>
              <a:buChar char="o"/>
              <a:defRPr sz="2400" b="0" i="0" u="none" strike="noStrike" cap="none" baseline="0">
                <a:solidFill>
                  <a:schemeClr val="dk1"/>
                </a:solidFill>
                <a:latin typeface="Arial"/>
                <a:ea typeface="Arial"/>
                <a:cs typeface="Arial"/>
                <a:sym typeface="Arial"/>
                <a:rtl val="0"/>
              </a:defRPr>
            </a:lvl2pPr>
            <a:lvl3pPr marR="0" algn="l" rtl="0">
              <a:lnSpc>
                <a:spcPct val="100000"/>
              </a:lnSpc>
              <a:spcBef>
                <a:spcPts val="0"/>
              </a:spcBef>
              <a:spcAft>
                <a:spcPts val="0"/>
              </a:spcAft>
              <a:buClr>
                <a:schemeClr val="dk1"/>
              </a:buClr>
              <a:buSzPct val="100000"/>
              <a:buFont typeface="Wingdings"/>
              <a:buChar char="§"/>
              <a:defRPr sz="2400" b="0" i="0" u="none" strike="noStrike" cap="none" baseline="0">
                <a:solidFill>
                  <a:schemeClr val="dk1"/>
                </a:solidFill>
                <a:latin typeface="Arial"/>
                <a:ea typeface="Arial"/>
                <a:cs typeface="Arial"/>
                <a:sym typeface="Arial"/>
                <a:rtl val="0"/>
              </a:defRPr>
            </a:lvl3pPr>
            <a:lvl4pPr marR="0" algn="l" rtl="0">
              <a:lnSpc>
                <a:spcPct val="100000"/>
              </a:lnSpc>
              <a:spcBef>
                <a:spcPts val="0"/>
              </a:spcBef>
              <a:spcAft>
                <a:spcPts val="0"/>
              </a:spcAft>
              <a:buClr>
                <a:schemeClr val="dk1"/>
              </a:buClr>
              <a:buSzPct val="100000"/>
              <a:buFont typeface="Arial"/>
              <a:buChar char="●"/>
              <a:defRPr sz="1800" b="0" i="0" u="none" strike="noStrike" cap="none" baseline="0">
                <a:solidFill>
                  <a:schemeClr val="dk1"/>
                </a:solidFill>
                <a:latin typeface="Arial"/>
                <a:ea typeface="Arial"/>
                <a:cs typeface="Arial"/>
                <a:sym typeface="Arial"/>
                <a:rtl val="0"/>
              </a:defRPr>
            </a:lvl4pPr>
            <a:lvl5pPr marR="0" algn="l" rtl="0">
              <a:lnSpc>
                <a:spcPct val="100000"/>
              </a:lnSpc>
              <a:spcBef>
                <a:spcPts val="0"/>
              </a:spcBef>
              <a:spcAft>
                <a:spcPts val="0"/>
              </a:spcAft>
              <a:buClr>
                <a:schemeClr val="dk1"/>
              </a:buClr>
              <a:buSzPct val="100000"/>
              <a:buFont typeface="Courier New"/>
              <a:buChar char="o"/>
              <a:defRPr sz="1800" b="0" i="0" u="none" strike="noStrike" cap="none" baseline="0">
                <a:solidFill>
                  <a:schemeClr val="dk1"/>
                </a:solidFill>
                <a:latin typeface="Arial"/>
                <a:ea typeface="Arial"/>
                <a:cs typeface="Arial"/>
                <a:sym typeface="Arial"/>
                <a:rtl val="0"/>
              </a:defRPr>
            </a:lvl5pPr>
            <a:lvl6pPr marR="0" algn="l" rtl="0">
              <a:lnSpc>
                <a:spcPct val="100000"/>
              </a:lnSpc>
              <a:spcBef>
                <a:spcPts val="0"/>
              </a:spcBef>
              <a:spcAft>
                <a:spcPts val="0"/>
              </a:spcAft>
              <a:buClr>
                <a:schemeClr val="dk1"/>
              </a:buClr>
              <a:buSzPct val="100000"/>
              <a:buFont typeface="Wingdings"/>
              <a:buChar char="§"/>
              <a:defRPr sz="1800" b="0" i="0" u="none" strike="noStrike" cap="none" baseline="0">
                <a:solidFill>
                  <a:schemeClr val="dk1"/>
                </a:solidFill>
                <a:latin typeface="Arial"/>
                <a:ea typeface="Arial"/>
                <a:cs typeface="Arial"/>
                <a:sym typeface="Arial"/>
                <a:rtl val="0"/>
              </a:defRPr>
            </a:lvl6pPr>
            <a:lvl7pPr marR="0" algn="l" rtl="0">
              <a:lnSpc>
                <a:spcPct val="100000"/>
              </a:lnSpc>
              <a:spcBef>
                <a:spcPts val="0"/>
              </a:spcBef>
              <a:spcAft>
                <a:spcPts val="0"/>
              </a:spcAft>
              <a:buClr>
                <a:schemeClr val="dk1"/>
              </a:buClr>
              <a:buSzPct val="100000"/>
              <a:buFont typeface="Arial"/>
              <a:buChar char="●"/>
              <a:defRPr sz="1800" b="0" i="0" u="none" strike="noStrike" cap="none" baseline="0">
                <a:solidFill>
                  <a:schemeClr val="dk1"/>
                </a:solidFill>
                <a:latin typeface="Arial"/>
                <a:ea typeface="Arial"/>
                <a:cs typeface="Arial"/>
                <a:sym typeface="Arial"/>
                <a:rtl val="0"/>
              </a:defRPr>
            </a:lvl7pPr>
            <a:lvl8pPr marR="0" algn="l" rtl="0">
              <a:lnSpc>
                <a:spcPct val="100000"/>
              </a:lnSpc>
              <a:spcBef>
                <a:spcPts val="0"/>
              </a:spcBef>
              <a:spcAft>
                <a:spcPts val="0"/>
              </a:spcAft>
              <a:buClr>
                <a:schemeClr val="dk1"/>
              </a:buClr>
              <a:buSzPct val="100000"/>
              <a:buFont typeface="Courier New"/>
              <a:buChar char="o"/>
              <a:defRPr sz="1800" b="0" i="0" u="none" strike="noStrike" cap="none" baseline="0">
                <a:solidFill>
                  <a:schemeClr val="dk1"/>
                </a:solidFill>
                <a:latin typeface="Arial"/>
                <a:ea typeface="Arial"/>
                <a:cs typeface="Arial"/>
                <a:sym typeface="Arial"/>
                <a:rtl val="0"/>
              </a:defRPr>
            </a:lvl8pPr>
            <a:lvl9pPr marR="0" algn="l" rtl="0">
              <a:lnSpc>
                <a:spcPct val="100000"/>
              </a:lnSpc>
              <a:spcBef>
                <a:spcPts val="0"/>
              </a:spcBef>
              <a:spcAft>
                <a:spcPts val="0"/>
              </a:spcAft>
              <a:buClr>
                <a:schemeClr val="dk1"/>
              </a:buClr>
              <a:buSzPct val="100000"/>
              <a:buFont typeface="Wingdings"/>
              <a:buChar char="§"/>
              <a:defRPr sz="1800" b="0" i="0" u="none" strike="noStrike" cap="none" baseline="0">
                <a:solidFill>
                  <a:schemeClr val="dk1"/>
                </a:solidFill>
                <a:latin typeface="Arial"/>
                <a:ea typeface="Arial"/>
                <a:cs typeface="Arial"/>
                <a:sym typeface="Arial"/>
                <a:rtl val="0"/>
              </a:defRPr>
            </a:lvl9pPr>
          </a:lstStyle>
          <a:p>
            <a:pPr>
              <a:buFont typeface="Arial"/>
              <a:buNone/>
            </a:pPr>
            <a:r>
              <a:rPr lang="en" sz="2400" dirty="0" smtClean="0">
                <a:latin typeface="Droid Serif"/>
                <a:ea typeface="Droid Serif"/>
                <a:cs typeface="Droid Serif"/>
                <a:sym typeface="Droid Serif"/>
              </a:rPr>
              <a:t>(2b) Add more blocks so that </a:t>
            </a:r>
            <a:r>
              <a:rPr lang="en" sz="2400" b="1" i="1" dirty="0" smtClean="0">
                <a:latin typeface="Droid Serif"/>
                <a:ea typeface="Droid Serif"/>
                <a:cs typeface="Droid Serif"/>
                <a:sym typeface="Droid Serif"/>
              </a:rPr>
              <a:t>all </a:t>
            </a:r>
            <a:r>
              <a:rPr lang="en" sz="2400" dirty="0" smtClean="0">
                <a:latin typeface="Droid Serif"/>
                <a:ea typeface="Droid Serif"/>
                <a:cs typeface="Droid Serif"/>
                <a:sym typeface="Droid Serif"/>
              </a:rPr>
              <a:t>arrow keys work appropriately.  </a:t>
            </a:r>
            <a:r>
              <a:rPr lang="en" sz="2400" i="1" dirty="0" smtClean="0">
                <a:latin typeface="Droid Serif"/>
                <a:ea typeface="Droid Serif"/>
                <a:cs typeface="Droid Serif"/>
                <a:sym typeface="Droid Serif"/>
              </a:rPr>
              <a:t>Where could you put them?</a:t>
            </a:r>
            <a:endParaRPr lang="en" sz="2400" dirty="0">
              <a:latin typeface="Droid Serif"/>
              <a:ea typeface="Droid Serif"/>
              <a:cs typeface="Droid Serif"/>
              <a:sym typeface="Droid Serif"/>
            </a:endParaRPr>
          </a:p>
        </p:txBody>
      </p:sp>
    </p:spTree>
    <p:extLst>
      <p:ext uri="{BB962C8B-B14F-4D97-AF65-F5344CB8AC3E}">
        <p14:creationId xmlns:p14="http://schemas.microsoft.com/office/powerpoint/2010/main" val="3797275286"/>
      </p:ext>
    </p:extLst>
  </p:cSld>
  <p:clrMapOvr>
    <a:masterClrMapping/>
  </p:clrMapOvr>
  <p:transition xmlns:p14="http://schemas.microsoft.com/office/powerpoint/2010/main" spd="slow">
    <p:cut/>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630"/>
        <p:cNvGrpSpPr/>
        <p:nvPr/>
      </p:nvGrpSpPr>
      <p:grpSpPr>
        <a:xfrm>
          <a:off x="0" y="0"/>
          <a:ext cx="0" cy="0"/>
          <a:chOff x="0" y="0"/>
          <a:chExt cx="0" cy="0"/>
        </a:xfrm>
      </p:grpSpPr>
      <p:sp>
        <p:nvSpPr>
          <p:cNvPr id="1631" name="Shape 1631"/>
          <p:cNvSpPr txBox="1">
            <a:spLocks noGrp="1"/>
          </p:cNvSpPr>
          <p:nvPr>
            <p:ph type="title"/>
          </p:nvPr>
        </p:nvSpPr>
        <p:spPr>
          <a:xfrm>
            <a:off x="167425" y="161937"/>
            <a:ext cx="8229600" cy="1143000"/>
          </a:xfrm>
          <a:prstGeom prst="rect">
            <a:avLst/>
          </a:prstGeom>
        </p:spPr>
        <p:txBody>
          <a:bodyPr lIns="91425" tIns="91425" rIns="91425" bIns="91425" anchor="t" anchorCtr="0">
            <a:noAutofit/>
          </a:bodyPr>
          <a:lstStyle/>
          <a:p>
            <a:pPr lvl="0" rtl="0">
              <a:spcBef>
                <a:spcPts val="0"/>
              </a:spcBef>
              <a:buNone/>
            </a:pPr>
            <a:r>
              <a:rPr lang="en" dirty="0" smtClean="0">
                <a:latin typeface="Droid Serif"/>
                <a:ea typeface="Droid Serif"/>
                <a:cs typeface="Droid Serif"/>
                <a:sym typeface="Droid Serif"/>
              </a:rPr>
              <a:t>Step 3:   </a:t>
            </a:r>
            <a:r>
              <a:rPr lang="en" b="0" i="1" dirty="0" smtClean="0">
                <a:latin typeface="Droid Serif"/>
                <a:ea typeface="Droid Serif"/>
                <a:cs typeface="Droid Serif"/>
                <a:sym typeface="Droid Serif"/>
              </a:rPr>
              <a:t>Wrap master</a:t>
            </a:r>
            <a:endParaRPr lang="en" b="0" i="1" dirty="0">
              <a:latin typeface="Droid Serif"/>
              <a:ea typeface="Droid Serif"/>
              <a:cs typeface="Droid Serif"/>
              <a:sym typeface="Droid Serif"/>
            </a:endParaRPr>
          </a:p>
        </p:txBody>
      </p:sp>
      <p:sp>
        <p:nvSpPr>
          <p:cNvPr id="1632" name="Shape 1632"/>
          <p:cNvSpPr txBox="1">
            <a:spLocks noGrp="1"/>
          </p:cNvSpPr>
          <p:nvPr>
            <p:ph type="body" idx="1"/>
          </p:nvPr>
        </p:nvSpPr>
        <p:spPr>
          <a:xfrm>
            <a:off x="592775" y="1066800"/>
            <a:ext cx="7560625" cy="1241400"/>
          </a:xfrm>
          <a:prstGeom prst="rect">
            <a:avLst/>
          </a:prstGeom>
        </p:spPr>
        <p:txBody>
          <a:bodyPr lIns="91425" tIns="91425" rIns="91425" bIns="91425" anchor="t" anchorCtr="0">
            <a:noAutofit/>
          </a:bodyPr>
          <a:lstStyle/>
          <a:p>
            <a:pPr lvl="0" rtl="0">
              <a:spcBef>
                <a:spcPts val="0"/>
              </a:spcBef>
              <a:buNone/>
            </a:pPr>
            <a:r>
              <a:rPr lang="en" sz="2400" dirty="0">
                <a:latin typeface="Droid Serif"/>
                <a:ea typeface="Droid Serif"/>
                <a:cs typeface="Droid Serif"/>
                <a:sym typeface="Droid Serif"/>
              </a:rPr>
              <a:t>(</a:t>
            </a:r>
            <a:r>
              <a:rPr lang="en" sz="2400" dirty="0" smtClean="0">
                <a:latin typeface="Droid Serif"/>
                <a:ea typeface="Droid Serif"/>
                <a:cs typeface="Droid Serif"/>
                <a:sym typeface="Droid Serif"/>
              </a:rPr>
              <a:t>3a) </a:t>
            </a:r>
            <a:r>
              <a:rPr lang="en" sz="2400" dirty="0">
                <a:latin typeface="Droid Serif"/>
                <a:ea typeface="Droid Serif"/>
                <a:cs typeface="Droid Serif"/>
                <a:sym typeface="Droid Serif"/>
              </a:rPr>
              <a:t>Make sure your "hero" can wrap around </a:t>
            </a:r>
            <a:r>
              <a:rPr lang="en" sz="2400" dirty="0" smtClean="0">
                <a:latin typeface="Droid Serif"/>
                <a:ea typeface="Droid Serif"/>
                <a:cs typeface="Droid Serif"/>
                <a:sym typeface="Droid Serif"/>
              </a:rPr>
              <a:t>the screen from top to bottom:</a:t>
            </a:r>
            <a:endParaRPr lang="en" sz="2400" dirty="0">
              <a:latin typeface="Droid Serif"/>
              <a:ea typeface="Droid Serif"/>
              <a:cs typeface="Droid Serif"/>
              <a:sym typeface="Droid Serif"/>
            </a:endParaRPr>
          </a:p>
          <a:p>
            <a:pPr lvl="0" rtl="0">
              <a:spcBef>
                <a:spcPts val="0"/>
              </a:spcBef>
              <a:buNone/>
            </a:pPr>
            <a:endParaRPr sz="2400" dirty="0">
              <a:latin typeface="Droid Serif"/>
              <a:ea typeface="Droid Serif"/>
              <a:cs typeface="Droid Serif"/>
              <a:sym typeface="Droid Serif"/>
            </a:endParaRPr>
          </a:p>
          <a:p>
            <a:pPr lvl="0" rtl="0">
              <a:spcBef>
                <a:spcPts val="0"/>
              </a:spcBef>
              <a:buNone/>
            </a:pPr>
            <a:endParaRPr sz="2400" dirty="0">
              <a:latin typeface="Droid Serif"/>
              <a:ea typeface="Droid Serif"/>
              <a:cs typeface="Droid Serif"/>
              <a:sym typeface="Droid Serif"/>
            </a:endParaRPr>
          </a:p>
        </p:txBody>
      </p:sp>
      <p:sp>
        <p:nvSpPr>
          <p:cNvPr id="1634" name="Shape 1634"/>
          <p:cNvSpPr txBox="1"/>
          <p:nvPr/>
        </p:nvSpPr>
        <p:spPr>
          <a:xfrm>
            <a:off x="746525" y="5997901"/>
            <a:ext cx="7506599" cy="783899"/>
          </a:xfrm>
          <a:prstGeom prst="rect">
            <a:avLst/>
          </a:prstGeom>
        </p:spPr>
        <p:txBody>
          <a:bodyPr lIns="91425" tIns="91425" rIns="91425" bIns="91425" anchor="ctr" anchorCtr="0">
            <a:noAutofit/>
          </a:bodyPr>
          <a:lstStyle/>
          <a:p>
            <a:pPr lvl="0" rtl="0">
              <a:spcBef>
                <a:spcPts val="0"/>
              </a:spcBef>
              <a:buNone/>
            </a:pPr>
            <a:r>
              <a:rPr lang="en" sz="2400" dirty="0" smtClean="0">
                <a:solidFill>
                  <a:schemeClr val="dk1"/>
                </a:solidFill>
                <a:latin typeface="Droid Serif"/>
                <a:ea typeface="Droid Serif"/>
                <a:cs typeface="Droid Serif"/>
                <a:sym typeface="Droid Serif"/>
              </a:rPr>
              <a:t>(3b)  Add </a:t>
            </a:r>
            <a:r>
              <a:rPr lang="en" sz="2400" dirty="0">
                <a:solidFill>
                  <a:schemeClr val="dk1"/>
                </a:solidFill>
                <a:latin typeface="Droid Serif"/>
                <a:ea typeface="Droid Serif"/>
                <a:cs typeface="Droid Serif"/>
                <a:sym typeface="Droid Serif"/>
              </a:rPr>
              <a:t>other wrapping as you see fit!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6188" y="2209800"/>
            <a:ext cx="6063812" cy="3473445"/>
          </a:xfrm>
          <a:prstGeom prst="rect">
            <a:avLst/>
          </a:prstGeom>
        </p:spPr>
      </p:pic>
    </p:spTree>
  </p:cSld>
  <p:clrMapOvr>
    <a:masterClrMapping/>
  </p:clrMapOvr>
  <p:transition xmlns:p14="http://schemas.microsoft.com/office/powerpoint/2010/main" spd="slow">
    <p:cut/>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638"/>
        <p:cNvGrpSpPr/>
        <p:nvPr/>
      </p:nvGrpSpPr>
      <p:grpSpPr>
        <a:xfrm>
          <a:off x="0" y="0"/>
          <a:ext cx="0" cy="0"/>
          <a:chOff x="0" y="0"/>
          <a:chExt cx="0" cy="0"/>
        </a:xfrm>
      </p:grpSpPr>
      <p:sp>
        <p:nvSpPr>
          <p:cNvPr id="1639" name="Shape 1639"/>
          <p:cNvSpPr txBox="1">
            <a:spLocks noGrp="1"/>
          </p:cNvSpPr>
          <p:nvPr>
            <p:ph type="title"/>
          </p:nvPr>
        </p:nvSpPr>
        <p:spPr>
          <a:xfrm>
            <a:off x="167425" y="161937"/>
            <a:ext cx="8229600" cy="1143000"/>
          </a:xfrm>
          <a:prstGeom prst="rect">
            <a:avLst/>
          </a:prstGeom>
        </p:spPr>
        <p:txBody>
          <a:bodyPr lIns="91425" tIns="91425" rIns="91425" bIns="91425" anchor="t" anchorCtr="0">
            <a:noAutofit/>
          </a:bodyPr>
          <a:lstStyle/>
          <a:p>
            <a:pPr lvl="0" rtl="0">
              <a:spcBef>
                <a:spcPts val="0"/>
              </a:spcBef>
              <a:buNone/>
            </a:pPr>
            <a:r>
              <a:rPr lang="en" dirty="0" smtClean="0">
                <a:latin typeface="Droid Serif"/>
                <a:ea typeface="Droid Serif"/>
                <a:cs typeface="Droid Serif"/>
                <a:sym typeface="Droid Serif"/>
              </a:rPr>
              <a:t>Step 4: </a:t>
            </a:r>
            <a:r>
              <a:rPr lang="en" b="0" i="1" dirty="0" smtClean="0">
                <a:latin typeface="Droid Serif"/>
                <a:ea typeface="Droid Serif"/>
                <a:cs typeface="Droid Serif"/>
                <a:sym typeface="Droid Serif"/>
              </a:rPr>
              <a:t>  Choose a goal.</a:t>
            </a:r>
            <a:endParaRPr lang="en" b="0" i="1" dirty="0">
              <a:latin typeface="Droid Serif"/>
              <a:ea typeface="Droid Serif"/>
              <a:cs typeface="Droid Serif"/>
              <a:sym typeface="Droid Serif"/>
            </a:endParaRPr>
          </a:p>
        </p:txBody>
      </p:sp>
      <p:sp>
        <p:nvSpPr>
          <p:cNvPr id="1640" name="Shape 1640"/>
          <p:cNvSpPr txBox="1">
            <a:spLocks noGrp="1"/>
          </p:cNvSpPr>
          <p:nvPr>
            <p:ph type="body" idx="1"/>
          </p:nvPr>
        </p:nvSpPr>
        <p:spPr>
          <a:xfrm>
            <a:off x="592775" y="990600"/>
            <a:ext cx="8229600" cy="1241400"/>
          </a:xfrm>
          <a:prstGeom prst="rect">
            <a:avLst/>
          </a:prstGeom>
        </p:spPr>
        <p:txBody>
          <a:bodyPr lIns="91425" tIns="91425" rIns="91425" bIns="91425" anchor="t" anchorCtr="0">
            <a:noAutofit/>
          </a:bodyPr>
          <a:lstStyle/>
          <a:p>
            <a:pPr lvl="0" rtl="0">
              <a:spcBef>
                <a:spcPts val="0"/>
              </a:spcBef>
              <a:buNone/>
            </a:pPr>
            <a:r>
              <a:rPr lang="en" sz="2400" dirty="0">
                <a:latin typeface="Droid Serif"/>
                <a:ea typeface="Droid Serif"/>
                <a:cs typeface="Droid Serif"/>
                <a:sym typeface="Droid Serif"/>
              </a:rPr>
              <a:t>(4) Create a second sprite ~ </a:t>
            </a:r>
            <a:r>
              <a:rPr lang="en" sz="2400" b="1" i="1" dirty="0">
                <a:latin typeface="Droid Serif"/>
                <a:ea typeface="Droid Serif"/>
                <a:cs typeface="Droid Serif"/>
                <a:sym typeface="Droid Serif"/>
              </a:rPr>
              <a:t>the goal!</a:t>
            </a:r>
          </a:p>
          <a:p>
            <a:pPr lvl="0" rtl="0">
              <a:spcBef>
                <a:spcPts val="0"/>
              </a:spcBef>
              <a:buNone/>
            </a:pPr>
            <a:r>
              <a:rPr lang="en" sz="2400" b="1" i="1" dirty="0">
                <a:latin typeface="Droid Serif"/>
                <a:ea typeface="Droid Serif"/>
                <a:cs typeface="Droid Serif"/>
                <a:sym typeface="Droid Serif"/>
              </a:rPr>
              <a:t>	</a:t>
            </a:r>
            <a:r>
              <a:rPr lang="en" sz="2400" i="1" dirty="0" smtClean="0">
                <a:latin typeface="Droid Serif"/>
                <a:ea typeface="Droid Serif"/>
                <a:cs typeface="Droid Serif"/>
                <a:sym typeface="Droid Serif"/>
              </a:rPr>
              <a:t>(</a:t>
            </a:r>
            <a:r>
              <a:rPr lang="en" sz="2400" i="1" dirty="0">
                <a:latin typeface="Droid Serif"/>
                <a:ea typeface="Droid Serif"/>
                <a:cs typeface="Droid Serif"/>
                <a:sym typeface="Droid Serif"/>
              </a:rPr>
              <a:t>something you want </a:t>
            </a:r>
            <a:r>
              <a:rPr lang="en" sz="2400" i="1" dirty="0" smtClean="0">
                <a:latin typeface="Droid Serif"/>
                <a:ea typeface="Droid Serif"/>
                <a:cs typeface="Droid Serif"/>
                <a:sym typeface="Droid Serif"/>
              </a:rPr>
              <a:t>the hero to </a:t>
            </a:r>
            <a:r>
              <a:rPr lang="en" sz="2400" i="1" dirty="0">
                <a:latin typeface="Droid Serif"/>
                <a:ea typeface="Droid Serif"/>
                <a:cs typeface="Droid Serif"/>
                <a:sym typeface="Droid Serif"/>
              </a:rPr>
              <a:t>reach</a:t>
            </a:r>
            <a:r>
              <a:rPr lang="en" sz="2400" i="1" dirty="0" smtClean="0">
                <a:latin typeface="Droid Serif"/>
                <a:ea typeface="Droid Serif"/>
                <a:cs typeface="Droid Serif"/>
                <a:sym typeface="Droid Serif"/>
              </a:rPr>
              <a:t>)</a:t>
            </a:r>
            <a:endParaRPr sz="2400" dirty="0">
              <a:latin typeface="Droid Serif"/>
              <a:ea typeface="Droid Serif"/>
              <a:cs typeface="Droid Serif"/>
              <a:sym typeface="Droid Serif"/>
            </a:endParaRPr>
          </a:p>
          <a:p>
            <a:pPr lvl="0" rtl="0">
              <a:spcBef>
                <a:spcPts val="0"/>
              </a:spcBef>
              <a:buNone/>
            </a:pPr>
            <a:endParaRPr sz="2400" dirty="0">
              <a:latin typeface="Droid Serif"/>
              <a:ea typeface="Droid Serif"/>
              <a:cs typeface="Droid Serif"/>
              <a:sym typeface="Droid Serif"/>
            </a:endParaRPr>
          </a:p>
        </p:txBody>
      </p:sp>
      <p:sp>
        <p:nvSpPr>
          <p:cNvPr id="3" name="Rectangle 2"/>
          <p:cNvSpPr/>
          <p:nvPr/>
        </p:nvSpPr>
        <p:spPr>
          <a:xfrm>
            <a:off x="685800" y="6091535"/>
            <a:ext cx="7315200" cy="461665"/>
          </a:xfrm>
          <a:prstGeom prst="rect">
            <a:avLst/>
          </a:prstGeom>
        </p:spPr>
        <p:txBody>
          <a:bodyPr wrap="square">
            <a:spAutoFit/>
          </a:bodyPr>
          <a:lstStyle/>
          <a:p>
            <a:pPr lvl="0">
              <a:buClr>
                <a:srgbClr val="000000"/>
              </a:buClr>
              <a:buSzPct val="100000"/>
            </a:pPr>
            <a:r>
              <a:rPr lang="en" sz="2400" i="1" dirty="0">
                <a:latin typeface="Droid Serif"/>
                <a:ea typeface="Droid Serif"/>
                <a:cs typeface="Droid Serif"/>
                <a:sym typeface="Droid Serif"/>
              </a:rPr>
              <a:t>Place it on the other side of the scene.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1981199"/>
            <a:ext cx="4648849" cy="3896269"/>
          </a:xfrm>
          <a:prstGeom prst="rect">
            <a:avLst/>
          </a:prstGeom>
        </p:spPr>
      </p:pic>
      <p:sp>
        <p:nvSpPr>
          <p:cNvPr id="5" name="Down Arrow 4"/>
          <p:cNvSpPr/>
          <p:nvPr/>
        </p:nvSpPr>
        <p:spPr>
          <a:xfrm rot="8635485">
            <a:off x="7482980" y="3276601"/>
            <a:ext cx="381000" cy="762000"/>
          </a:xfrm>
          <a:prstGeom prst="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848600" y="4088930"/>
            <a:ext cx="917239" cy="307777"/>
          </a:xfrm>
          <a:prstGeom prst="rect">
            <a:avLst/>
          </a:prstGeom>
        </p:spPr>
        <p:txBody>
          <a:bodyPr wrap="none">
            <a:spAutoFit/>
          </a:bodyPr>
          <a:lstStyle/>
          <a:p>
            <a:r>
              <a:rPr lang="en" b="1" i="1" dirty="0">
                <a:latin typeface="Droid Serif"/>
                <a:ea typeface="Droid Serif"/>
                <a:cs typeface="Droid Serif"/>
                <a:sym typeface="Droid Serif"/>
              </a:rPr>
              <a:t>the goal</a:t>
            </a:r>
            <a:endParaRPr lang="en-US" dirty="0"/>
          </a:p>
        </p:txBody>
      </p:sp>
      <p:sp>
        <p:nvSpPr>
          <p:cNvPr id="12" name="Down Arrow 11"/>
          <p:cNvSpPr/>
          <p:nvPr/>
        </p:nvSpPr>
        <p:spPr>
          <a:xfrm rot="19739502">
            <a:off x="2857500" y="4700698"/>
            <a:ext cx="381000" cy="762000"/>
          </a:xfrm>
          <a:prstGeom prst="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981200" y="4411105"/>
            <a:ext cx="942887" cy="307777"/>
          </a:xfrm>
          <a:prstGeom prst="rect">
            <a:avLst/>
          </a:prstGeom>
        </p:spPr>
        <p:txBody>
          <a:bodyPr wrap="none">
            <a:spAutoFit/>
          </a:bodyPr>
          <a:lstStyle/>
          <a:p>
            <a:r>
              <a:rPr lang="en" b="1" i="1" dirty="0">
                <a:latin typeface="Droid Serif"/>
                <a:ea typeface="Droid Serif"/>
                <a:cs typeface="Droid Serif"/>
                <a:sym typeface="Droid Serif"/>
              </a:rPr>
              <a:t>the </a:t>
            </a:r>
            <a:r>
              <a:rPr lang="en" b="1" i="1" dirty="0" smtClean="0">
                <a:latin typeface="Droid Serif"/>
                <a:ea typeface="Droid Serif"/>
                <a:cs typeface="Droid Serif"/>
                <a:sym typeface="Droid Serif"/>
              </a:rPr>
              <a:t>hero</a:t>
            </a:r>
            <a:endParaRPr lang="en-US" dirty="0"/>
          </a:p>
        </p:txBody>
      </p:sp>
      <p:sp>
        <p:nvSpPr>
          <p:cNvPr id="14" name="Down Arrow 13"/>
          <p:cNvSpPr/>
          <p:nvPr/>
        </p:nvSpPr>
        <p:spPr>
          <a:xfrm rot="7839910">
            <a:off x="5371960" y="3276602"/>
            <a:ext cx="381000" cy="762000"/>
          </a:xfrm>
          <a:prstGeom prst="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105400" y="3953241"/>
            <a:ext cx="1728420" cy="523220"/>
          </a:xfrm>
          <a:prstGeom prst="rect">
            <a:avLst/>
          </a:prstGeom>
        </p:spPr>
        <p:txBody>
          <a:bodyPr wrap="square">
            <a:spAutoFit/>
          </a:bodyPr>
          <a:lstStyle/>
          <a:p>
            <a:pPr algn="ctr"/>
            <a:r>
              <a:rPr lang="en" b="1" i="1" dirty="0">
                <a:latin typeface="Droid Serif"/>
                <a:ea typeface="Droid Serif"/>
                <a:cs typeface="Droid Serif"/>
                <a:sym typeface="Droid Serif"/>
              </a:rPr>
              <a:t>the </a:t>
            </a:r>
            <a:r>
              <a:rPr lang="en" b="1" i="1" dirty="0" smtClean="0">
                <a:latin typeface="Droid Serif"/>
                <a:ea typeface="Droid Serif"/>
                <a:cs typeface="Droid Serif"/>
                <a:sym typeface="Droid Serif"/>
              </a:rPr>
              <a:t>fearsome enemy</a:t>
            </a:r>
            <a:endParaRPr lang="en-US" dirty="0"/>
          </a:p>
        </p:txBody>
      </p:sp>
    </p:spTree>
  </p:cSld>
  <p:clrMapOvr>
    <a:masterClrMapping/>
  </p:clrMapOvr>
  <p:transition xmlns:p14="http://schemas.microsoft.com/office/powerpoint/2010/main" spd="slow">
    <p:cut/>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638"/>
        <p:cNvGrpSpPr/>
        <p:nvPr/>
      </p:nvGrpSpPr>
      <p:grpSpPr>
        <a:xfrm>
          <a:off x="0" y="0"/>
          <a:ext cx="0" cy="0"/>
          <a:chOff x="0" y="0"/>
          <a:chExt cx="0" cy="0"/>
        </a:xfrm>
      </p:grpSpPr>
      <p:sp>
        <p:nvSpPr>
          <p:cNvPr id="1639" name="Shape 1639"/>
          <p:cNvSpPr txBox="1">
            <a:spLocks noGrp="1"/>
          </p:cNvSpPr>
          <p:nvPr>
            <p:ph type="title"/>
          </p:nvPr>
        </p:nvSpPr>
        <p:spPr>
          <a:xfrm>
            <a:off x="167425" y="161937"/>
            <a:ext cx="8229600" cy="1143000"/>
          </a:xfrm>
          <a:prstGeom prst="rect">
            <a:avLst/>
          </a:prstGeom>
        </p:spPr>
        <p:txBody>
          <a:bodyPr lIns="91425" tIns="91425" rIns="91425" bIns="91425" anchor="t" anchorCtr="0">
            <a:noAutofit/>
          </a:bodyPr>
          <a:lstStyle/>
          <a:p>
            <a:pPr lvl="0" rtl="0">
              <a:spcBef>
                <a:spcPts val="0"/>
              </a:spcBef>
              <a:buNone/>
            </a:pPr>
            <a:r>
              <a:rPr lang="en" dirty="0" smtClean="0">
                <a:latin typeface="Droid Serif"/>
                <a:ea typeface="Droid Serif"/>
                <a:cs typeface="Droid Serif"/>
                <a:sym typeface="Droid Serif"/>
              </a:rPr>
              <a:t>Step 5: </a:t>
            </a:r>
            <a:r>
              <a:rPr lang="en" b="0" i="1" dirty="0" smtClean="0">
                <a:latin typeface="Droid Serif"/>
                <a:ea typeface="Droid Serif"/>
                <a:cs typeface="Droid Serif"/>
                <a:sym typeface="Droid Serif"/>
              </a:rPr>
              <a:t>  Choose an enemy.</a:t>
            </a:r>
            <a:endParaRPr lang="en" b="0" i="1" dirty="0">
              <a:latin typeface="Droid Serif"/>
              <a:ea typeface="Droid Serif"/>
              <a:cs typeface="Droid Serif"/>
              <a:sym typeface="Droid Serif"/>
            </a:endParaRPr>
          </a:p>
        </p:txBody>
      </p:sp>
      <p:sp>
        <p:nvSpPr>
          <p:cNvPr id="1640" name="Shape 1640"/>
          <p:cNvSpPr txBox="1">
            <a:spLocks noGrp="1"/>
          </p:cNvSpPr>
          <p:nvPr>
            <p:ph type="body" idx="1"/>
          </p:nvPr>
        </p:nvSpPr>
        <p:spPr>
          <a:xfrm>
            <a:off x="533400" y="1235400"/>
            <a:ext cx="8229600" cy="1241400"/>
          </a:xfrm>
          <a:prstGeom prst="rect">
            <a:avLst/>
          </a:prstGeom>
        </p:spPr>
        <p:txBody>
          <a:bodyPr lIns="91425" tIns="91425" rIns="91425" bIns="91425" anchor="t" anchorCtr="0">
            <a:noAutofit/>
          </a:bodyPr>
          <a:lstStyle/>
          <a:p>
            <a:pPr lvl="0" rtl="0">
              <a:spcBef>
                <a:spcPts val="0"/>
              </a:spcBef>
              <a:buNone/>
            </a:pPr>
            <a:r>
              <a:rPr lang="en" sz="2400" dirty="0" smtClean="0">
                <a:latin typeface="Droid Serif"/>
                <a:ea typeface="Droid Serif"/>
                <a:cs typeface="Droid Serif"/>
                <a:sym typeface="Droid Serif"/>
              </a:rPr>
              <a:t>(</a:t>
            </a:r>
            <a:r>
              <a:rPr lang="en" sz="2400" dirty="0">
                <a:latin typeface="Droid Serif"/>
                <a:ea typeface="Droid Serif"/>
                <a:cs typeface="Droid Serif"/>
                <a:sym typeface="Droid Serif"/>
              </a:rPr>
              <a:t>5</a:t>
            </a:r>
            <a:r>
              <a:rPr lang="en" sz="2400" dirty="0" smtClean="0">
                <a:latin typeface="Droid Serif"/>
                <a:ea typeface="Droid Serif"/>
                <a:cs typeface="Droid Serif"/>
                <a:sym typeface="Droid Serif"/>
              </a:rPr>
              <a:t>a) </a:t>
            </a:r>
            <a:r>
              <a:rPr lang="en" sz="2400" dirty="0">
                <a:latin typeface="Droid Serif"/>
                <a:ea typeface="Droid Serif"/>
                <a:cs typeface="Droid Serif"/>
                <a:sym typeface="Droid Serif"/>
              </a:rPr>
              <a:t>Create a </a:t>
            </a:r>
            <a:r>
              <a:rPr lang="en" sz="2400" dirty="0" smtClean="0">
                <a:latin typeface="Droid Serif"/>
                <a:ea typeface="Droid Serif"/>
                <a:cs typeface="Droid Serif"/>
                <a:sym typeface="Droid Serif"/>
              </a:rPr>
              <a:t>third sprite </a:t>
            </a:r>
            <a:r>
              <a:rPr lang="en" sz="2400" dirty="0">
                <a:latin typeface="Droid Serif"/>
                <a:ea typeface="Droid Serif"/>
                <a:cs typeface="Droid Serif"/>
                <a:sym typeface="Droid Serif"/>
              </a:rPr>
              <a:t>~ </a:t>
            </a:r>
            <a:r>
              <a:rPr lang="en" sz="2400" b="1" i="1" dirty="0" smtClean="0">
                <a:latin typeface="Droid Serif"/>
                <a:ea typeface="Droid Serif"/>
                <a:cs typeface="Droid Serif"/>
                <a:sym typeface="Droid Serif"/>
              </a:rPr>
              <a:t>an enemy!</a:t>
            </a:r>
            <a:endParaRPr lang="en" sz="2400" b="1" i="1" dirty="0">
              <a:latin typeface="Droid Serif"/>
              <a:ea typeface="Droid Serif"/>
              <a:cs typeface="Droid Serif"/>
              <a:sym typeface="Droid Serif"/>
            </a:endParaRPr>
          </a:p>
          <a:p>
            <a:pPr lvl="0" rtl="0">
              <a:spcBef>
                <a:spcPts val="0"/>
              </a:spcBef>
              <a:buNone/>
            </a:pPr>
            <a:r>
              <a:rPr lang="en" sz="2400" b="1" i="1" dirty="0">
                <a:latin typeface="Droid Serif"/>
                <a:ea typeface="Droid Serif"/>
                <a:cs typeface="Droid Serif"/>
                <a:sym typeface="Droid Serif"/>
              </a:rPr>
              <a:t>	</a:t>
            </a:r>
            <a:r>
              <a:rPr lang="en" sz="2400" i="1" dirty="0" smtClean="0">
                <a:latin typeface="Droid Serif"/>
                <a:ea typeface="Droid Serif"/>
                <a:cs typeface="Droid Serif"/>
                <a:sym typeface="Droid Serif"/>
              </a:rPr>
              <a:t>(</a:t>
            </a:r>
            <a:r>
              <a:rPr lang="en" sz="2400" i="1" dirty="0">
                <a:latin typeface="Droid Serif"/>
                <a:ea typeface="Droid Serif"/>
                <a:cs typeface="Droid Serif"/>
                <a:sym typeface="Droid Serif"/>
              </a:rPr>
              <a:t>something you want </a:t>
            </a:r>
            <a:r>
              <a:rPr lang="en" sz="2400" i="1" dirty="0" smtClean="0">
                <a:latin typeface="Droid Serif"/>
                <a:ea typeface="Droid Serif"/>
                <a:cs typeface="Droid Serif"/>
                <a:sym typeface="Droid Serif"/>
              </a:rPr>
              <a:t>the hero to avoid)</a:t>
            </a:r>
            <a:endParaRPr sz="2400" dirty="0">
              <a:latin typeface="Droid Serif"/>
              <a:ea typeface="Droid Serif"/>
              <a:cs typeface="Droid Serif"/>
              <a:sym typeface="Droid Serif"/>
            </a:endParaRPr>
          </a:p>
          <a:p>
            <a:pPr lvl="0" rtl="0">
              <a:spcBef>
                <a:spcPts val="0"/>
              </a:spcBef>
              <a:buNone/>
            </a:pPr>
            <a:endParaRPr sz="2400" dirty="0">
              <a:latin typeface="Droid Serif"/>
              <a:ea typeface="Droid Serif"/>
              <a:cs typeface="Droid Serif"/>
              <a:sym typeface="Droid Serif"/>
            </a:endParaRPr>
          </a:p>
        </p:txBody>
      </p:sp>
      <p:sp>
        <p:nvSpPr>
          <p:cNvPr id="3" name="Rectangle 2"/>
          <p:cNvSpPr/>
          <p:nvPr/>
        </p:nvSpPr>
        <p:spPr>
          <a:xfrm>
            <a:off x="533400" y="2286000"/>
            <a:ext cx="7315200" cy="830997"/>
          </a:xfrm>
          <a:prstGeom prst="rect">
            <a:avLst/>
          </a:prstGeom>
        </p:spPr>
        <p:txBody>
          <a:bodyPr wrap="square">
            <a:spAutoFit/>
          </a:bodyPr>
          <a:lstStyle/>
          <a:p>
            <a:pPr lvl="0">
              <a:buClr>
                <a:srgbClr val="000000"/>
              </a:buClr>
              <a:buSzPct val="100000"/>
            </a:pPr>
            <a:r>
              <a:rPr lang="en" sz="2400" dirty="0">
                <a:latin typeface="Droid Serif"/>
                <a:ea typeface="Droid Serif"/>
                <a:cs typeface="Droid Serif"/>
                <a:sym typeface="Droid Serif"/>
              </a:rPr>
              <a:t>Place it </a:t>
            </a:r>
            <a:r>
              <a:rPr lang="en" sz="2400" dirty="0" smtClean="0">
                <a:latin typeface="Droid Serif"/>
                <a:ea typeface="Droid Serif"/>
                <a:cs typeface="Droid Serif"/>
                <a:sym typeface="Droid Serif"/>
              </a:rPr>
              <a:t>in the middle of </a:t>
            </a:r>
            <a:r>
              <a:rPr lang="en-US" sz="2400" dirty="0" smtClean="0">
                <a:latin typeface="Droid Serif"/>
                <a:ea typeface="Droid Serif"/>
                <a:cs typeface="Droid Serif"/>
                <a:sym typeface="Droid Serif"/>
              </a:rPr>
              <a:t>the scene, and</a:t>
            </a:r>
          </a:p>
          <a:p>
            <a:pPr lvl="0">
              <a:buClr>
                <a:srgbClr val="000000"/>
              </a:buClr>
              <a:buSzPct val="100000"/>
            </a:pPr>
            <a:r>
              <a:rPr lang="en-US" sz="2400" dirty="0" smtClean="0">
                <a:latin typeface="Droid Serif"/>
                <a:ea typeface="Droid Serif"/>
                <a:cs typeface="Droid Serif"/>
                <a:sym typeface="Droid Serif"/>
              </a:rPr>
              <a:t>have the enemy move continuously:</a:t>
            </a:r>
            <a:endParaRPr lang="en" sz="2400" dirty="0">
              <a:latin typeface="Droid Serif"/>
              <a:ea typeface="Droid Serif"/>
              <a:cs typeface="Droid Serif"/>
              <a:sym typeface="Droid Serif"/>
            </a:endParaRPr>
          </a:p>
        </p:txBody>
      </p:sp>
      <p:pic>
        <p:nvPicPr>
          <p:cNvPr id="5" name="Shape 1643"/>
          <p:cNvPicPr preferRelativeResize="0"/>
          <p:nvPr/>
        </p:nvPicPr>
        <p:blipFill>
          <a:blip r:embed="rId3"/>
          <a:stretch>
            <a:fillRect/>
          </a:stretch>
        </p:blipFill>
        <p:spPr>
          <a:xfrm>
            <a:off x="6172200" y="2911971"/>
            <a:ext cx="2590800" cy="2253257"/>
          </a:xfrm>
          <a:prstGeom prst="rect">
            <a:avLst/>
          </a:prstGeom>
          <a:noFill/>
          <a:ln>
            <a:noFill/>
          </a:ln>
        </p:spPr>
      </p:pic>
      <p:sp>
        <p:nvSpPr>
          <p:cNvPr id="6" name="Shape 1640"/>
          <p:cNvSpPr txBox="1">
            <a:spLocks/>
          </p:cNvSpPr>
          <p:nvPr/>
        </p:nvSpPr>
        <p:spPr>
          <a:xfrm>
            <a:off x="533400" y="5715000"/>
            <a:ext cx="8229600" cy="990600"/>
          </a:xfrm>
          <a:prstGeom prst="rect">
            <a:avLst/>
          </a:prstGeom>
          <a:noFill/>
          <a:ln>
            <a:noFill/>
          </a:ln>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Clr>
                <a:schemeClr val="dk1"/>
              </a:buClr>
              <a:buSzPct val="100000"/>
              <a:buFont typeface="Arial"/>
              <a:buChar char="●"/>
              <a:defRPr sz="3000" b="0"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Clr>
                <a:schemeClr val="dk1"/>
              </a:buClr>
              <a:buSzPct val="100000"/>
              <a:buFont typeface="Courier New"/>
              <a:buChar char="o"/>
              <a:defRPr sz="2400" b="0" i="0" u="none" strike="noStrike" cap="none" baseline="0">
                <a:solidFill>
                  <a:schemeClr val="dk1"/>
                </a:solidFill>
                <a:latin typeface="Arial"/>
                <a:ea typeface="Arial"/>
                <a:cs typeface="Arial"/>
                <a:sym typeface="Arial"/>
                <a:rtl val="0"/>
              </a:defRPr>
            </a:lvl2pPr>
            <a:lvl3pPr marR="0" algn="l" rtl="0">
              <a:lnSpc>
                <a:spcPct val="100000"/>
              </a:lnSpc>
              <a:spcBef>
                <a:spcPts val="0"/>
              </a:spcBef>
              <a:spcAft>
                <a:spcPts val="0"/>
              </a:spcAft>
              <a:buClr>
                <a:schemeClr val="dk1"/>
              </a:buClr>
              <a:buSzPct val="100000"/>
              <a:buFont typeface="Wingdings"/>
              <a:buChar char="§"/>
              <a:defRPr sz="2400" b="0" i="0" u="none" strike="noStrike" cap="none" baseline="0">
                <a:solidFill>
                  <a:schemeClr val="dk1"/>
                </a:solidFill>
                <a:latin typeface="Arial"/>
                <a:ea typeface="Arial"/>
                <a:cs typeface="Arial"/>
                <a:sym typeface="Arial"/>
                <a:rtl val="0"/>
              </a:defRPr>
            </a:lvl3pPr>
            <a:lvl4pPr marR="0" algn="l" rtl="0">
              <a:lnSpc>
                <a:spcPct val="100000"/>
              </a:lnSpc>
              <a:spcBef>
                <a:spcPts val="0"/>
              </a:spcBef>
              <a:spcAft>
                <a:spcPts val="0"/>
              </a:spcAft>
              <a:buClr>
                <a:schemeClr val="dk1"/>
              </a:buClr>
              <a:buSzPct val="100000"/>
              <a:buFont typeface="Arial"/>
              <a:buChar char="●"/>
              <a:defRPr sz="1800" b="0" i="0" u="none" strike="noStrike" cap="none" baseline="0">
                <a:solidFill>
                  <a:schemeClr val="dk1"/>
                </a:solidFill>
                <a:latin typeface="Arial"/>
                <a:ea typeface="Arial"/>
                <a:cs typeface="Arial"/>
                <a:sym typeface="Arial"/>
                <a:rtl val="0"/>
              </a:defRPr>
            </a:lvl4pPr>
            <a:lvl5pPr marR="0" algn="l" rtl="0">
              <a:lnSpc>
                <a:spcPct val="100000"/>
              </a:lnSpc>
              <a:spcBef>
                <a:spcPts val="0"/>
              </a:spcBef>
              <a:spcAft>
                <a:spcPts val="0"/>
              </a:spcAft>
              <a:buClr>
                <a:schemeClr val="dk1"/>
              </a:buClr>
              <a:buSzPct val="100000"/>
              <a:buFont typeface="Courier New"/>
              <a:buChar char="o"/>
              <a:defRPr sz="1800" b="0" i="0" u="none" strike="noStrike" cap="none" baseline="0">
                <a:solidFill>
                  <a:schemeClr val="dk1"/>
                </a:solidFill>
                <a:latin typeface="Arial"/>
                <a:ea typeface="Arial"/>
                <a:cs typeface="Arial"/>
                <a:sym typeface="Arial"/>
                <a:rtl val="0"/>
              </a:defRPr>
            </a:lvl5pPr>
            <a:lvl6pPr marR="0" algn="l" rtl="0">
              <a:lnSpc>
                <a:spcPct val="100000"/>
              </a:lnSpc>
              <a:spcBef>
                <a:spcPts val="0"/>
              </a:spcBef>
              <a:spcAft>
                <a:spcPts val="0"/>
              </a:spcAft>
              <a:buClr>
                <a:schemeClr val="dk1"/>
              </a:buClr>
              <a:buSzPct val="100000"/>
              <a:buFont typeface="Wingdings"/>
              <a:buChar char="§"/>
              <a:defRPr sz="1800" b="0" i="0" u="none" strike="noStrike" cap="none" baseline="0">
                <a:solidFill>
                  <a:schemeClr val="dk1"/>
                </a:solidFill>
                <a:latin typeface="Arial"/>
                <a:ea typeface="Arial"/>
                <a:cs typeface="Arial"/>
                <a:sym typeface="Arial"/>
                <a:rtl val="0"/>
              </a:defRPr>
            </a:lvl6pPr>
            <a:lvl7pPr marR="0" algn="l" rtl="0">
              <a:lnSpc>
                <a:spcPct val="100000"/>
              </a:lnSpc>
              <a:spcBef>
                <a:spcPts val="0"/>
              </a:spcBef>
              <a:spcAft>
                <a:spcPts val="0"/>
              </a:spcAft>
              <a:buClr>
                <a:schemeClr val="dk1"/>
              </a:buClr>
              <a:buSzPct val="100000"/>
              <a:buFont typeface="Arial"/>
              <a:buChar char="●"/>
              <a:defRPr sz="1800" b="0" i="0" u="none" strike="noStrike" cap="none" baseline="0">
                <a:solidFill>
                  <a:schemeClr val="dk1"/>
                </a:solidFill>
                <a:latin typeface="Arial"/>
                <a:ea typeface="Arial"/>
                <a:cs typeface="Arial"/>
                <a:sym typeface="Arial"/>
                <a:rtl val="0"/>
              </a:defRPr>
            </a:lvl7pPr>
            <a:lvl8pPr marR="0" algn="l" rtl="0">
              <a:lnSpc>
                <a:spcPct val="100000"/>
              </a:lnSpc>
              <a:spcBef>
                <a:spcPts val="0"/>
              </a:spcBef>
              <a:spcAft>
                <a:spcPts val="0"/>
              </a:spcAft>
              <a:buClr>
                <a:schemeClr val="dk1"/>
              </a:buClr>
              <a:buSzPct val="100000"/>
              <a:buFont typeface="Courier New"/>
              <a:buChar char="o"/>
              <a:defRPr sz="1800" b="0" i="0" u="none" strike="noStrike" cap="none" baseline="0">
                <a:solidFill>
                  <a:schemeClr val="dk1"/>
                </a:solidFill>
                <a:latin typeface="Arial"/>
                <a:ea typeface="Arial"/>
                <a:cs typeface="Arial"/>
                <a:sym typeface="Arial"/>
                <a:rtl val="0"/>
              </a:defRPr>
            </a:lvl8pPr>
            <a:lvl9pPr marR="0" algn="l" rtl="0">
              <a:lnSpc>
                <a:spcPct val="100000"/>
              </a:lnSpc>
              <a:spcBef>
                <a:spcPts val="0"/>
              </a:spcBef>
              <a:spcAft>
                <a:spcPts val="0"/>
              </a:spcAft>
              <a:buClr>
                <a:schemeClr val="dk1"/>
              </a:buClr>
              <a:buSzPct val="100000"/>
              <a:buFont typeface="Wingdings"/>
              <a:buChar char="§"/>
              <a:defRPr sz="1800" b="0" i="0" u="none" strike="noStrike" cap="none" baseline="0">
                <a:solidFill>
                  <a:schemeClr val="dk1"/>
                </a:solidFill>
                <a:latin typeface="Arial"/>
                <a:ea typeface="Arial"/>
                <a:cs typeface="Arial"/>
                <a:sym typeface="Arial"/>
                <a:rtl val="0"/>
              </a:defRPr>
            </a:lvl9pPr>
          </a:lstStyle>
          <a:p>
            <a:pPr>
              <a:buFont typeface="Arial"/>
              <a:buNone/>
            </a:pPr>
            <a:r>
              <a:rPr lang="en-US" sz="2400" dirty="0" smtClean="0">
                <a:latin typeface="Droid Serif"/>
                <a:ea typeface="Droid Serif"/>
                <a:cs typeface="Droid Serif"/>
                <a:sym typeface="Droid Serif"/>
              </a:rPr>
              <a:t>(5b) </a:t>
            </a:r>
            <a:r>
              <a:rPr lang="en-US" sz="2400" b="1" i="1" dirty="0" smtClean="0">
                <a:latin typeface="Droid Serif"/>
                <a:ea typeface="Droid Serif"/>
                <a:cs typeface="Droid Serif"/>
                <a:sym typeface="Droid Serif"/>
              </a:rPr>
              <a:t>Also, </a:t>
            </a:r>
            <a:r>
              <a:rPr lang="en-US" sz="2400" dirty="0" smtClean="0">
                <a:latin typeface="Droid Serif"/>
                <a:ea typeface="Droid Serif"/>
                <a:cs typeface="Droid Serif"/>
                <a:sym typeface="Droid Serif"/>
              </a:rPr>
              <a:t>have your enemy </a:t>
            </a:r>
            <a:r>
              <a:rPr lang="en-US" sz="2400" b="1" u="sng" dirty="0" smtClean="0">
                <a:latin typeface="Droid Serif"/>
                <a:ea typeface="Droid Serif"/>
                <a:cs typeface="Droid Serif"/>
                <a:sym typeface="Droid Serif"/>
              </a:rPr>
              <a:t>wrap</a:t>
            </a:r>
            <a:r>
              <a:rPr lang="en-US" sz="2400" dirty="0" smtClean="0">
                <a:latin typeface="Droid Serif"/>
                <a:ea typeface="Droid Serif"/>
                <a:cs typeface="Droid Serif"/>
                <a:sym typeface="Droid Serif"/>
              </a:rPr>
              <a:t> around the screen – use the hero's wrapping program as a guide.</a:t>
            </a:r>
            <a:endParaRPr lang="en-US" sz="2400" dirty="0">
              <a:latin typeface="Droid Serif"/>
              <a:ea typeface="Droid Serif"/>
              <a:cs typeface="Droid Serif"/>
              <a:sym typeface="Droid Serif"/>
            </a:endParaRPr>
          </a:p>
        </p:txBody>
      </p:sp>
      <p:sp>
        <p:nvSpPr>
          <p:cNvPr id="2" name="Right Arrow 1"/>
          <p:cNvSpPr/>
          <p:nvPr/>
        </p:nvSpPr>
        <p:spPr>
          <a:xfrm>
            <a:off x="4191000" y="3657600"/>
            <a:ext cx="1752600" cy="990600"/>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1000" y="3524071"/>
            <a:ext cx="3886200" cy="1200329"/>
          </a:xfrm>
          <a:prstGeom prst="rect">
            <a:avLst/>
          </a:prstGeom>
          <a:solidFill>
            <a:schemeClr val="bg1">
              <a:lumMod val="65000"/>
            </a:schemeClr>
          </a:solidFill>
        </p:spPr>
        <p:txBody>
          <a:bodyPr wrap="square">
            <a:spAutoFit/>
          </a:bodyPr>
          <a:lstStyle/>
          <a:p>
            <a:pPr lvl="0" algn="ctr">
              <a:buClr>
                <a:srgbClr val="000000"/>
              </a:buClr>
              <a:buSzPct val="100000"/>
            </a:pPr>
            <a:r>
              <a:rPr lang="en-US" sz="2400" i="1" dirty="0" smtClean="0">
                <a:solidFill>
                  <a:schemeClr val="bg1"/>
                </a:solidFill>
                <a:latin typeface="Droid Serif"/>
                <a:ea typeface="Droid Serif"/>
                <a:cs typeface="Droid Serif"/>
                <a:sym typeface="Droid Serif"/>
              </a:rPr>
              <a:t>This is a program within the enemy's scripts, not the hero's scripts. </a:t>
            </a:r>
            <a:endParaRPr lang="en" sz="2400" i="1" dirty="0">
              <a:solidFill>
                <a:schemeClr val="bg1"/>
              </a:solidFill>
              <a:latin typeface="Droid Serif"/>
              <a:ea typeface="Droid Serif"/>
              <a:cs typeface="Droid Serif"/>
              <a:sym typeface="Droid Serif"/>
            </a:endParaRPr>
          </a:p>
        </p:txBody>
      </p:sp>
    </p:spTree>
    <p:extLst>
      <p:ext uri="{BB962C8B-B14F-4D97-AF65-F5344CB8AC3E}">
        <p14:creationId xmlns:p14="http://schemas.microsoft.com/office/powerpoint/2010/main" val="1588281526"/>
      </p:ext>
    </p:extLst>
  </p:cSld>
  <p:clrMapOvr>
    <a:masterClrMapping/>
  </p:clrMapOvr>
  <p:transition xmlns:p14="http://schemas.microsoft.com/office/powerpoint/2010/main" spd="slow">
    <p:cut/>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647"/>
        <p:cNvGrpSpPr/>
        <p:nvPr/>
      </p:nvGrpSpPr>
      <p:grpSpPr>
        <a:xfrm>
          <a:off x="0" y="0"/>
          <a:ext cx="0" cy="0"/>
          <a:chOff x="0" y="0"/>
          <a:chExt cx="0" cy="0"/>
        </a:xfrm>
      </p:grpSpPr>
      <p:sp>
        <p:nvSpPr>
          <p:cNvPr id="1648" name="Shape 1648"/>
          <p:cNvSpPr txBox="1">
            <a:spLocks noGrp="1"/>
          </p:cNvSpPr>
          <p:nvPr>
            <p:ph type="title"/>
          </p:nvPr>
        </p:nvSpPr>
        <p:spPr>
          <a:xfrm>
            <a:off x="167425" y="161937"/>
            <a:ext cx="8229600" cy="1143000"/>
          </a:xfrm>
          <a:prstGeom prst="rect">
            <a:avLst/>
          </a:prstGeom>
        </p:spPr>
        <p:txBody>
          <a:bodyPr lIns="91425" tIns="91425" rIns="91425" bIns="91425" anchor="t" anchorCtr="0">
            <a:noAutofit/>
          </a:bodyPr>
          <a:lstStyle/>
          <a:p>
            <a:pPr lvl="0" rtl="0">
              <a:spcBef>
                <a:spcPts val="0"/>
              </a:spcBef>
              <a:buNone/>
            </a:pPr>
            <a:r>
              <a:rPr lang="en" dirty="0">
                <a:latin typeface="Droid Serif"/>
                <a:ea typeface="Droid Serif"/>
                <a:cs typeface="Droid Serif"/>
                <a:sym typeface="Droid Serif"/>
              </a:rPr>
              <a:t>S</a:t>
            </a:r>
            <a:r>
              <a:rPr lang="en" dirty="0" smtClean="0">
                <a:latin typeface="Droid Serif"/>
                <a:ea typeface="Droid Serif"/>
                <a:cs typeface="Droid Serif"/>
                <a:sym typeface="Droid Serif"/>
              </a:rPr>
              <a:t>tep 6: </a:t>
            </a:r>
            <a:r>
              <a:rPr lang="en" b="0" i="1" dirty="0" smtClean="0">
                <a:latin typeface="Droid Serif"/>
                <a:ea typeface="Droid Serif"/>
                <a:cs typeface="Droid Serif"/>
                <a:sym typeface="Droid Serif"/>
              </a:rPr>
              <a:t>  Reset if you collide!</a:t>
            </a:r>
            <a:endParaRPr lang="en" b="0" i="1" dirty="0">
              <a:latin typeface="Droid Serif"/>
              <a:ea typeface="Droid Serif"/>
              <a:cs typeface="Droid Serif"/>
              <a:sym typeface="Droid Serif"/>
            </a:endParaRPr>
          </a:p>
        </p:txBody>
      </p:sp>
      <p:sp>
        <p:nvSpPr>
          <p:cNvPr id="1649" name="Shape 1649"/>
          <p:cNvSpPr txBox="1">
            <a:spLocks noGrp="1"/>
          </p:cNvSpPr>
          <p:nvPr>
            <p:ph type="body" idx="1"/>
          </p:nvPr>
        </p:nvSpPr>
        <p:spPr>
          <a:xfrm>
            <a:off x="592775" y="1161000"/>
            <a:ext cx="7408225" cy="1241400"/>
          </a:xfrm>
          <a:prstGeom prst="rect">
            <a:avLst/>
          </a:prstGeom>
        </p:spPr>
        <p:txBody>
          <a:bodyPr lIns="91425" tIns="91425" rIns="91425" bIns="91425" anchor="t" anchorCtr="0">
            <a:noAutofit/>
          </a:bodyPr>
          <a:lstStyle/>
          <a:p>
            <a:pPr lvl="0" rtl="0">
              <a:spcBef>
                <a:spcPts val="0"/>
              </a:spcBef>
              <a:buNone/>
            </a:pPr>
            <a:r>
              <a:rPr lang="en" sz="2400" dirty="0" smtClean="0">
                <a:latin typeface="Droid Serif"/>
                <a:ea typeface="Droid Serif"/>
                <a:cs typeface="Droid Serif"/>
                <a:sym typeface="Droid Serif"/>
              </a:rPr>
              <a:t>(6a) For the hero sprite, when </a:t>
            </a:r>
            <a:r>
              <a:rPr lang="en" sz="2400" dirty="0">
                <a:latin typeface="Droid Serif"/>
                <a:ea typeface="Droid Serif"/>
                <a:cs typeface="Droid Serif"/>
                <a:sym typeface="Droid Serif"/>
              </a:rPr>
              <a:t>the </a:t>
            </a:r>
            <a:r>
              <a:rPr lang="en" sz="2400" dirty="0" smtClean="0">
                <a:latin typeface="Droid Serif"/>
                <a:ea typeface="Droid Serif"/>
                <a:cs typeface="Droid Serif"/>
                <a:sym typeface="Droid Serif"/>
              </a:rPr>
              <a:t>hero hits </a:t>
            </a:r>
            <a:r>
              <a:rPr lang="en" sz="2400" dirty="0">
                <a:latin typeface="Droid Serif"/>
                <a:ea typeface="Droid Serif"/>
                <a:cs typeface="Droid Serif"/>
                <a:sym typeface="Droid Serif"/>
              </a:rPr>
              <a:t>the </a:t>
            </a:r>
            <a:r>
              <a:rPr lang="en" sz="2400" dirty="0" smtClean="0">
                <a:latin typeface="Droid Serif"/>
                <a:ea typeface="Droid Serif"/>
                <a:cs typeface="Droid Serif"/>
                <a:sym typeface="Droid Serif"/>
              </a:rPr>
              <a:t>enemy, </a:t>
            </a:r>
            <a:r>
              <a:rPr lang="en" sz="2400" dirty="0">
                <a:latin typeface="Droid Serif"/>
                <a:ea typeface="Droid Serif"/>
                <a:cs typeface="Droid Serif"/>
                <a:sym typeface="Droid Serif"/>
              </a:rPr>
              <a:t>teleport the hero back to the </a:t>
            </a:r>
            <a:r>
              <a:rPr lang="en" sz="2400" dirty="0" smtClean="0">
                <a:latin typeface="Droid Serif"/>
                <a:ea typeface="Droid Serif"/>
                <a:cs typeface="Droid Serif"/>
                <a:sym typeface="Droid Serif"/>
              </a:rPr>
              <a:t>hero's start</a:t>
            </a:r>
            <a:r>
              <a:rPr lang="en" sz="2400" dirty="0">
                <a:latin typeface="Droid Serif"/>
                <a:ea typeface="Droid Serif"/>
                <a:cs typeface="Droid Serif"/>
                <a:sym typeface="Droid Serif"/>
              </a:rPr>
              <a:t>:</a:t>
            </a:r>
          </a:p>
        </p:txBody>
      </p:sp>
      <p:sp>
        <p:nvSpPr>
          <p:cNvPr id="1651" name="Shape 1651"/>
          <p:cNvSpPr txBox="1"/>
          <p:nvPr/>
        </p:nvSpPr>
        <p:spPr>
          <a:xfrm>
            <a:off x="746525" y="5751175"/>
            <a:ext cx="7635475" cy="783899"/>
          </a:xfrm>
          <a:prstGeom prst="rect">
            <a:avLst/>
          </a:prstGeom>
        </p:spPr>
        <p:txBody>
          <a:bodyPr lIns="91425" tIns="91425" rIns="91425" bIns="91425" anchor="ctr" anchorCtr="0">
            <a:noAutofit/>
          </a:bodyPr>
          <a:lstStyle/>
          <a:p>
            <a:pPr lvl="0" rtl="0">
              <a:spcBef>
                <a:spcPts val="0"/>
              </a:spcBef>
              <a:buNone/>
            </a:pPr>
            <a:r>
              <a:rPr lang="en" sz="2400" dirty="0" smtClean="0">
                <a:solidFill>
                  <a:schemeClr val="dk1"/>
                </a:solidFill>
                <a:latin typeface="Droid Serif"/>
                <a:ea typeface="Droid Serif"/>
                <a:cs typeface="Droid Serif"/>
                <a:sym typeface="Droid Serif"/>
              </a:rPr>
              <a:t>(6b) It's </a:t>
            </a:r>
            <a:r>
              <a:rPr lang="en" sz="2400" dirty="0">
                <a:solidFill>
                  <a:schemeClr val="dk1"/>
                </a:solidFill>
                <a:latin typeface="Droid Serif"/>
                <a:ea typeface="Droid Serif"/>
                <a:cs typeface="Droid Serif"/>
                <a:sym typeface="Droid Serif"/>
              </a:rPr>
              <a:t>good </a:t>
            </a:r>
            <a:r>
              <a:rPr lang="en" sz="2400" dirty="0" smtClean="0">
                <a:solidFill>
                  <a:schemeClr val="dk1"/>
                </a:solidFill>
                <a:latin typeface="Droid Serif"/>
                <a:ea typeface="Droid Serif"/>
                <a:cs typeface="Droid Serif"/>
                <a:sym typeface="Droid Serif"/>
              </a:rPr>
              <a:t>to have the hero </a:t>
            </a:r>
            <a:r>
              <a:rPr lang="en" sz="2400" dirty="0">
                <a:solidFill>
                  <a:schemeClr val="dk1"/>
                </a:solidFill>
                <a:latin typeface="Droid Serif"/>
                <a:ea typeface="Droid Serif"/>
                <a:cs typeface="Droid Serif"/>
                <a:sym typeface="Droid Serif"/>
              </a:rPr>
              <a:t>start there at the beginning, </a:t>
            </a:r>
            <a:r>
              <a:rPr lang="en" sz="2400" dirty="0" smtClean="0">
                <a:solidFill>
                  <a:schemeClr val="dk1"/>
                </a:solidFill>
                <a:latin typeface="Droid Serif"/>
                <a:ea typeface="Droid Serif"/>
                <a:cs typeface="Droid Serif"/>
                <a:sym typeface="Droid Serif"/>
              </a:rPr>
              <a:t>too. Which block does that?</a:t>
            </a:r>
            <a:endParaRPr lang="en" sz="2400" dirty="0">
              <a:solidFill>
                <a:schemeClr val="dk1"/>
              </a:solidFill>
              <a:latin typeface="Droid Serif"/>
              <a:ea typeface="Droid Serif"/>
              <a:cs typeface="Droid Serif"/>
              <a:sym typeface="Droid Serif"/>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2229311"/>
            <a:ext cx="4419600" cy="3180889"/>
          </a:xfrm>
          <a:prstGeom prst="rect">
            <a:avLst/>
          </a:prstGeom>
        </p:spPr>
      </p:pic>
    </p:spTree>
  </p:cSld>
  <p:clrMapOvr>
    <a:masterClrMapping/>
  </p:clrMapOvr>
  <p:transition xmlns:p14="http://schemas.microsoft.com/office/powerpoint/2010/main" spd="slow">
    <p:cut/>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647"/>
        <p:cNvGrpSpPr/>
        <p:nvPr/>
      </p:nvGrpSpPr>
      <p:grpSpPr>
        <a:xfrm>
          <a:off x="0" y="0"/>
          <a:ext cx="0" cy="0"/>
          <a:chOff x="0" y="0"/>
          <a:chExt cx="0" cy="0"/>
        </a:xfrm>
      </p:grpSpPr>
      <p:sp>
        <p:nvSpPr>
          <p:cNvPr id="1648" name="Shape 1648"/>
          <p:cNvSpPr txBox="1">
            <a:spLocks noGrp="1"/>
          </p:cNvSpPr>
          <p:nvPr>
            <p:ph type="title"/>
          </p:nvPr>
        </p:nvSpPr>
        <p:spPr>
          <a:xfrm>
            <a:off x="167425" y="161937"/>
            <a:ext cx="8229600" cy="1143000"/>
          </a:xfrm>
          <a:prstGeom prst="rect">
            <a:avLst/>
          </a:prstGeom>
        </p:spPr>
        <p:txBody>
          <a:bodyPr lIns="91425" tIns="91425" rIns="91425" bIns="91425" anchor="t" anchorCtr="0">
            <a:noAutofit/>
          </a:bodyPr>
          <a:lstStyle/>
          <a:p>
            <a:pPr lvl="0" rtl="0">
              <a:spcBef>
                <a:spcPts val="0"/>
              </a:spcBef>
              <a:buNone/>
            </a:pPr>
            <a:r>
              <a:rPr lang="en" dirty="0">
                <a:latin typeface="Droid Serif"/>
                <a:ea typeface="Droid Serif"/>
                <a:cs typeface="Droid Serif"/>
                <a:sym typeface="Droid Serif"/>
              </a:rPr>
              <a:t>S</a:t>
            </a:r>
            <a:r>
              <a:rPr lang="en" dirty="0" smtClean="0">
                <a:latin typeface="Droid Serif"/>
                <a:ea typeface="Droid Serif"/>
                <a:cs typeface="Droid Serif"/>
                <a:sym typeface="Droid Serif"/>
              </a:rPr>
              <a:t>tep 7: </a:t>
            </a:r>
            <a:r>
              <a:rPr lang="en" b="0" i="1" dirty="0" smtClean="0">
                <a:latin typeface="Droid Serif"/>
                <a:ea typeface="Droid Serif"/>
                <a:cs typeface="Droid Serif"/>
                <a:sym typeface="Droid Serif"/>
              </a:rPr>
              <a:t>  Celebrate if you win!</a:t>
            </a:r>
            <a:endParaRPr lang="en" b="0" i="1" dirty="0">
              <a:latin typeface="Droid Serif"/>
              <a:ea typeface="Droid Serif"/>
              <a:cs typeface="Droid Serif"/>
              <a:sym typeface="Droid Serif"/>
            </a:endParaRPr>
          </a:p>
        </p:txBody>
      </p:sp>
      <p:sp>
        <p:nvSpPr>
          <p:cNvPr id="1649" name="Shape 1649"/>
          <p:cNvSpPr txBox="1">
            <a:spLocks noGrp="1"/>
          </p:cNvSpPr>
          <p:nvPr>
            <p:ph type="body" idx="1"/>
          </p:nvPr>
        </p:nvSpPr>
        <p:spPr>
          <a:xfrm>
            <a:off x="592775" y="1313400"/>
            <a:ext cx="8017825" cy="3106200"/>
          </a:xfrm>
          <a:prstGeom prst="rect">
            <a:avLst/>
          </a:prstGeom>
        </p:spPr>
        <p:txBody>
          <a:bodyPr lIns="91425" tIns="91425" rIns="91425" bIns="91425" anchor="t" anchorCtr="0">
            <a:noAutofit/>
          </a:bodyPr>
          <a:lstStyle/>
          <a:p>
            <a:pPr lvl="0" rtl="0">
              <a:spcBef>
                <a:spcPts val="0"/>
              </a:spcBef>
              <a:buNone/>
            </a:pPr>
            <a:r>
              <a:rPr lang="en" sz="2400" dirty="0" smtClean="0">
                <a:latin typeface="Droid Serif"/>
                <a:ea typeface="Droid Serif"/>
                <a:cs typeface="Droid Serif"/>
                <a:sym typeface="Droid Serif"/>
              </a:rPr>
              <a:t>(7a) For the hero sprite, when </a:t>
            </a:r>
            <a:r>
              <a:rPr lang="en" sz="2400" dirty="0">
                <a:latin typeface="Droid Serif"/>
                <a:ea typeface="Droid Serif"/>
                <a:cs typeface="Droid Serif"/>
                <a:sym typeface="Droid Serif"/>
              </a:rPr>
              <a:t>the </a:t>
            </a:r>
            <a:r>
              <a:rPr lang="en" sz="2400" dirty="0" smtClean="0">
                <a:latin typeface="Droid Serif"/>
                <a:ea typeface="Droid Serif"/>
                <a:cs typeface="Droid Serif"/>
                <a:sym typeface="Droid Serif"/>
              </a:rPr>
              <a:t>hero hits </a:t>
            </a:r>
            <a:r>
              <a:rPr lang="en" sz="2400" dirty="0">
                <a:latin typeface="Droid Serif"/>
                <a:ea typeface="Droid Serif"/>
                <a:cs typeface="Droid Serif"/>
                <a:sym typeface="Droid Serif"/>
              </a:rPr>
              <a:t>the </a:t>
            </a:r>
            <a:r>
              <a:rPr lang="en" sz="2400" dirty="0" smtClean="0">
                <a:latin typeface="Droid Serif"/>
                <a:ea typeface="Droid Serif"/>
                <a:cs typeface="Droid Serif"/>
                <a:sym typeface="Droid Serif"/>
              </a:rPr>
              <a:t>goal, celebrate.</a:t>
            </a:r>
          </a:p>
          <a:p>
            <a:pPr lvl="0" rtl="0">
              <a:spcBef>
                <a:spcPts val="0"/>
              </a:spcBef>
              <a:buNone/>
            </a:pPr>
            <a:endParaRPr lang="en" sz="2400" dirty="0">
              <a:latin typeface="Droid Serif"/>
              <a:ea typeface="Droid Serif"/>
              <a:cs typeface="Droid Serif"/>
              <a:sym typeface="Droid Serif"/>
            </a:endParaRPr>
          </a:p>
          <a:p>
            <a:pPr lvl="0" rtl="0">
              <a:spcBef>
                <a:spcPts val="0"/>
              </a:spcBef>
              <a:buNone/>
            </a:pPr>
            <a:r>
              <a:rPr lang="en" sz="2400" dirty="0" smtClean="0">
                <a:latin typeface="Droid Serif"/>
                <a:ea typeface="Droid Serif"/>
                <a:cs typeface="Droid Serif"/>
                <a:sym typeface="Droid Serif"/>
              </a:rPr>
              <a:t>For this, make another program </a:t>
            </a:r>
            <a:r>
              <a:rPr lang="en" sz="2400" b="1" i="1" dirty="0" smtClean="0">
                <a:latin typeface="Droid Serif"/>
                <a:ea typeface="Droid Serif"/>
                <a:cs typeface="Droid Serif"/>
                <a:sym typeface="Droid Serif"/>
              </a:rPr>
              <a:t>very similar</a:t>
            </a:r>
            <a:r>
              <a:rPr lang="en" sz="2400" dirty="0" smtClean="0">
                <a:latin typeface="Droid Serif"/>
                <a:ea typeface="Droid Serif"/>
                <a:cs typeface="Droid Serif"/>
                <a:sym typeface="Droid Serif"/>
              </a:rPr>
              <a:t> to the one handling the hero-enemy collisions!</a:t>
            </a:r>
          </a:p>
          <a:p>
            <a:pPr lvl="0" rtl="0">
              <a:spcBef>
                <a:spcPts val="0"/>
              </a:spcBef>
              <a:buNone/>
            </a:pPr>
            <a:endParaRPr lang="en" sz="2400" dirty="0">
              <a:latin typeface="Droid Serif"/>
              <a:ea typeface="Droid Serif"/>
              <a:cs typeface="Droid Serif"/>
              <a:sym typeface="Droid Serif"/>
            </a:endParaRPr>
          </a:p>
          <a:p>
            <a:pPr lvl="0" rtl="0">
              <a:spcBef>
                <a:spcPts val="0"/>
              </a:spcBef>
              <a:buNone/>
            </a:pPr>
            <a:r>
              <a:rPr lang="en" sz="2400" dirty="0" smtClean="0">
                <a:latin typeface="Droid Serif"/>
                <a:ea typeface="Droid Serif"/>
                <a:cs typeface="Droid Serif"/>
                <a:sym typeface="Droid Serif"/>
              </a:rPr>
              <a:t>Change the message and </a:t>
            </a:r>
            <a:r>
              <a:rPr lang="en" sz="2400" b="1" i="1" dirty="0" smtClean="0">
                <a:solidFill>
                  <a:srgbClr val="0000FF"/>
                </a:solidFill>
                <a:latin typeface="Droid Serif"/>
                <a:ea typeface="Droid Serif"/>
                <a:cs typeface="Droid Serif"/>
                <a:sym typeface="Droid Serif"/>
              </a:rPr>
              <a:t>add a victory sound/song</a:t>
            </a:r>
            <a:r>
              <a:rPr lang="en" sz="2400" dirty="0" smtClean="0">
                <a:latin typeface="Droid Serif"/>
                <a:ea typeface="Droid Serif"/>
                <a:cs typeface="Droid Serif"/>
                <a:sym typeface="Droid Serif"/>
              </a:rPr>
              <a:t>!</a:t>
            </a:r>
            <a:endParaRPr lang="en" sz="2400" dirty="0">
              <a:latin typeface="Droid Serif"/>
              <a:ea typeface="Droid Serif"/>
              <a:cs typeface="Droid Serif"/>
              <a:sym typeface="Droid Serif"/>
            </a:endParaRPr>
          </a:p>
        </p:txBody>
      </p:sp>
      <p:sp>
        <p:nvSpPr>
          <p:cNvPr id="1651" name="Shape 1651"/>
          <p:cNvSpPr txBox="1"/>
          <p:nvPr/>
        </p:nvSpPr>
        <p:spPr>
          <a:xfrm>
            <a:off x="592775" y="5616901"/>
            <a:ext cx="7635475" cy="783899"/>
          </a:xfrm>
          <a:prstGeom prst="rect">
            <a:avLst/>
          </a:prstGeom>
        </p:spPr>
        <p:txBody>
          <a:bodyPr lIns="91425" tIns="91425" rIns="91425" bIns="91425" anchor="ctr" anchorCtr="0">
            <a:noAutofit/>
          </a:bodyPr>
          <a:lstStyle/>
          <a:p>
            <a:pPr lvl="0" rtl="0">
              <a:spcBef>
                <a:spcPts val="0"/>
              </a:spcBef>
              <a:buNone/>
            </a:pPr>
            <a:r>
              <a:rPr lang="en" sz="2400" dirty="0" smtClean="0">
                <a:solidFill>
                  <a:schemeClr val="dk1"/>
                </a:solidFill>
                <a:latin typeface="Droid Serif"/>
                <a:ea typeface="Droid Serif"/>
                <a:cs typeface="Droid Serif"/>
                <a:sym typeface="Droid Serif"/>
              </a:rPr>
              <a:t>(7b) After celebrating, you should reset the hero…</a:t>
            </a:r>
            <a:endParaRPr lang="en" sz="2400" dirty="0">
              <a:solidFill>
                <a:schemeClr val="dk1"/>
              </a:solidFill>
              <a:latin typeface="Droid Serif"/>
              <a:ea typeface="Droid Serif"/>
              <a:cs typeface="Droid Serif"/>
              <a:sym typeface="Droid Serif"/>
            </a:endParaRPr>
          </a:p>
        </p:txBody>
      </p:sp>
    </p:spTree>
    <p:extLst>
      <p:ext uri="{BB962C8B-B14F-4D97-AF65-F5344CB8AC3E}">
        <p14:creationId xmlns:p14="http://schemas.microsoft.com/office/powerpoint/2010/main" val="3838775554"/>
      </p:ext>
    </p:extLst>
  </p:cSld>
  <p:clrMapOvr>
    <a:masterClrMapping/>
  </p:clrMapOvr>
  <p:transition xmlns:p14="http://schemas.microsoft.com/office/powerpoint/2010/main" spd="slow">
    <p:cut/>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655"/>
        <p:cNvGrpSpPr/>
        <p:nvPr/>
      </p:nvGrpSpPr>
      <p:grpSpPr>
        <a:xfrm>
          <a:off x="0" y="0"/>
          <a:ext cx="0" cy="0"/>
          <a:chOff x="0" y="0"/>
          <a:chExt cx="0" cy="0"/>
        </a:xfrm>
      </p:grpSpPr>
      <p:sp>
        <p:nvSpPr>
          <p:cNvPr id="1656" name="Shape 1656"/>
          <p:cNvSpPr txBox="1">
            <a:spLocks noGrp="1"/>
          </p:cNvSpPr>
          <p:nvPr>
            <p:ph type="title"/>
          </p:nvPr>
        </p:nvSpPr>
        <p:spPr>
          <a:xfrm>
            <a:off x="167425" y="161937"/>
            <a:ext cx="8229600" cy="1143000"/>
          </a:xfrm>
          <a:prstGeom prst="rect">
            <a:avLst/>
          </a:prstGeom>
        </p:spPr>
        <p:txBody>
          <a:bodyPr lIns="91425" tIns="91425" rIns="91425" bIns="91425" anchor="t" anchorCtr="0">
            <a:noAutofit/>
          </a:bodyPr>
          <a:lstStyle/>
          <a:p>
            <a:pPr lvl="0" rtl="0">
              <a:spcBef>
                <a:spcPts val="0"/>
              </a:spcBef>
              <a:buNone/>
            </a:pPr>
            <a:r>
              <a:rPr lang="en" dirty="0" smtClean="0">
                <a:latin typeface="Droid Serif"/>
                <a:ea typeface="Droid Serif"/>
                <a:cs typeface="Droid Serif"/>
                <a:sym typeface="Droid Serif"/>
              </a:rPr>
              <a:t>The sky's the limit!</a:t>
            </a:r>
            <a:endParaRPr lang="en" b="0" i="1" dirty="0">
              <a:latin typeface="Droid Serif"/>
              <a:ea typeface="Droid Serif"/>
              <a:cs typeface="Droid Serif"/>
              <a:sym typeface="Droid Serif"/>
            </a:endParaRPr>
          </a:p>
        </p:txBody>
      </p:sp>
      <p:sp>
        <p:nvSpPr>
          <p:cNvPr id="1657" name="Shape 1657"/>
          <p:cNvSpPr txBox="1">
            <a:spLocks noGrp="1"/>
          </p:cNvSpPr>
          <p:nvPr>
            <p:ph type="body" idx="1"/>
          </p:nvPr>
        </p:nvSpPr>
        <p:spPr>
          <a:xfrm>
            <a:off x="592775" y="1006800"/>
            <a:ext cx="8229600" cy="692400"/>
          </a:xfrm>
          <a:prstGeom prst="rect">
            <a:avLst/>
          </a:prstGeom>
        </p:spPr>
        <p:txBody>
          <a:bodyPr lIns="91425" tIns="91425" rIns="91425" bIns="91425" anchor="t" anchorCtr="0">
            <a:noAutofit/>
          </a:bodyPr>
          <a:lstStyle/>
          <a:p>
            <a:pPr lvl="0" rtl="0">
              <a:spcBef>
                <a:spcPts val="0"/>
              </a:spcBef>
              <a:buNone/>
            </a:pPr>
            <a:r>
              <a:rPr lang="en" dirty="0">
                <a:latin typeface="Droid Serif"/>
                <a:ea typeface="Droid Serif"/>
                <a:cs typeface="Droid Serif"/>
                <a:sym typeface="Droid Serif"/>
              </a:rPr>
              <a:t>Now, add </a:t>
            </a:r>
            <a:r>
              <a:rPr lang="en" b="1" i="1" u="sng" dirty="0">
                <a:latin typeface="Droid Serif"/>
                <a:ea typeface="Droid Serif"/>
                <a:cs typeface="Droid Serif"/>
                <a:sym typeface="Droid Serif"/>
              </a:rPr>
              <a:t>at least two</a:t>
            </a:r>
            <a:r>
              <a:rPr lang="en" i="1" dirty="0">
                <a:latin typeface="Droid Serif"/>
                <a:ea typeface="Droid Serif"/>
                <a:cs typeface="Droid Serif"/>
                <a:sym typeface="Droid Serif"/>
              </a:rPr>
              <a:t> </a:t>
            </a:r>
            <a:r>
              <a:rPr lang="en" dirty="0">
                <a:latin typeface="Droid Serif"/>
                <a:ea typeface="Droid Serif"/>
                <a:cs typeface="Droid Serif"/>
                <a:sym typeface="Droid Serif"/>
              </a:rPr>
              <a:t>of these features:</a:t>
            </a:r>
          </a:p>
          <a:p>
            <a:pPr lvl="0" rtl="0">
              <a:spcBef>
                <a:spcPts val="0"/>
              </a:spcBef>
              <a:buNone/>
            </a:pPr>
            <a:endParaRPr dirty="0">
              <a:latin typeface="Droid Serif"/>
              <a:ea typeface="Droid Serif"/>
              <a:cs typeface="Droid Serif"/>
              <a:sym typeface="Droid Serif"/>
            </a:endParaRPr>
          </a:p>
          <a:p>
            <a:pPr lvl="0" rtl="0">
              <a:spcBef>
                <a:spcPts val="0"/>
              </a:spcBef>
              <a:buNone/>
            </a:pPr>
            <a:endParaRPr dirty="0">
              <a:latin typeface="Droid Serif"/>
              <a:ea typeface="Droid Serif"/>
              <a:cs typeface="Droid Serif"/>
              <a:sym typeface="Droid Serif"/>
            </a:endParaRPr>
          </a:p>
        </p:txBody>
      </p:sp>
      <p:sp>
        <p:nvSpPr>
          <p:cNvPr id="1658" name="Shape 1658"/>
          <p:cNvSpPr txBox="1">
            <a:spLocks noGrp="1"/>
          </p:cNvSpPr>
          <p:nvPr>
            <p:ph type="body" idx="2"/>
          </p:nvPr>
        </p:nvSpPr>
        <p:spPr>
          <a:xfrm>
            <a:off x="609600" y="1828800"/>
            <a:ext cx="7924499" cy="3499900"/>
          </a:xfrm>
          <a:prstGeom prst="rect">
            <a:avLst/>
          </a:prstGeom>
          <a:solidFill>
            <a:srgbClr val="D9EAD3"/>
          </a:solidFill>
        </p:spPr>
        <p:txBody>
          <a:bodyPr lIns="91425" tIns="91425" rIns="91425" bIns="91425" anchor="t" anchorCtr="0">
            <a:noAutofit/>
          </a:bodyPr>
          <a:lstStyle/>
          <a:p>
            <a:pPr lvl="0" rtl="0">
              <a:spcBef>
                <a:spcPts val="0"/>
              </a:spcBef>
              <a:buNone/>
            </a:pPr>
            <a:r>
              <a:rPr lang="en" sz="2700" dirty="0">
                <a:latin typeface="Droid Serif"/>
                <a:ea typeface="Droid Serif"/>
                <a:cs typeface="Droid Serif"/>
                <a:sym typeface="Droid Serif"/>
              </a:rPr>
              <a:t>(a) Add a changing </a:t>
            </a:r>
            <a:r>
              <a:rPr lang="en" sz="2700" b="1" u="sng" dirty="0">
                <a:solidFill>
                  <a:srgbClr val="000000"/>
                </a:solidFill>
                <a:latin typeface="Droid Serif"/>
                <a:ea typeface="Droid Serif"/>
                <a:cs typeface="Droid Serif"/>
                <a:sym typeface="Droid Serif"/>
              </a:rPr>
              <a:t>score</a:t>
            </a:r>
            <a:r>
              <a:rPr lang="en" sz="2700" dirty="0">
                <a:latin typeface="Droid Serif"/>
                <a:ea typeface="Droid Serif"/>
                <a:cs typeface="Droid Serif"/>
                <a:sym typeface="Droid Serif"/>
              </a:rPr>
              <a:t> </a:t>
            </a:r>
            <a:r>
              <a:rPr lang="en" sz="2700" dirty="0" smtClean="0">
                <a:latin typeface="Droid Serif"/>
                <a:ea typeface="Droid Serif"/>
                <a:cs typeface="Droid Serif"/>
                <a:sym typeface="Droid Serif"/>
              </a:rPr>
              <a:t>variable         </a:t>
            </a:r>
            <a:r>
              <a:rPr lang="en" sz="1200" b="1" dirty="0" smtClean="0">
                <a:solidFill>
                  <a:srgbClr val="008000"/>
                </a:solidFill>
                <a:latin typeface="Droid Serif"/>
                <a:ea typeface="Droid Serif"/>
                <a:cs typeface="Droid Serif"/>
                <a:sym typeface="Droid Serif"/>
              </a:rPr>
              <a:t>(Data menu)</a:t>
            </a:r>
            <a:endParaRPr lang="en" sz="1200" b="1" dirty="0">
              <a:solidFill>
                <a:srgbClr val="008000"/>
              </a:solidFill>
              <a:latin typeface="Droid Serif"/>
              <a:ea typeface="Droid Serif"/>
              <a:cs typeface="Droid Serif"/>
              <a:sym typeface="Droid Serif"/>
            </a:endParaRPr>
          </a:p>
          <a:p>
            <a:r>
              <a:rPr lang="en" sz="2700" dirty="0">
                <a:latin typeface="Droid Serif"/>
                <a:ea typeface="Droid Serif"/>
                <a:cs typeface="Droid Serif"/>
                <a:sym typeface="Droid Serif"/>
              </a:rPr>
              <a:t>(b) Have the enemy move </a:t>
            </a:r>
            <a:r>
              <a:rPr lang="en" sz="2700" b="1" u="sng" dirty="0" smtClean="0">
                <a:solidFill>
                  <a:srgbClr val="000000"/>
                </a:solidFill>
                <a:latin typeface="Droid Serif"/>
                <a:ea typeface="Droid Serif"/>
                <a:cs typeface="Droid Serif"/>
                <a:sym typeface="Droid Serif"/>
              </a:rPr>
              <a:t>randomly</a:t>
            </a:r>
            <a:r>
              <a:rPr lang="en" sz="2700" b="1" dirty="0" smtClean="0">
                <a:solidFill>
                  <a:srgbClr val="000000"/>
                </a:solidFill>
                <a:latin typeface="Droid Serif"/>
                <a:ea typeface="Droid Serif"/>
                <a:cs typeface="Droid Serif"/>
                <a:sym typeface="Droid Serif"/>
              </a:rPr>
              <a:t>    </a:t>
            </a:r>
            <a:r>
              <a:rPr lang="en" sz="1200" b="1" dirty="0" smtClean="0">
                <a:solidFill>
                  <a:srgbClr val="008000"/>
                </a:solidFill>
                <a:latin typeface="Droid Serif"/>
                <a:ea typeface="Droid Serif"/>
                <a:cs typeface="Droid Serif"/>
                <a:sym typeface="Droid Serif"/>
              </a:rPr>
              <a:t>(Operators)</a:t>
            </a:r>
            <a:endParaRPr lang="en" sz="1200" b="1" u="sng" dirty="0">
              <a:solidFill>
                <a:srgbClr val="000000"/>
              </a:solidFill>
              <a:latin typeface="Droid Serif"/>
              <a:ea typeface="Droid Serif"/>
              <a:cs typeface="Droid Serif"/>
              <a:sym typeface="Droid Serif"/>
            </a:endParaRPr>
          </a:p>
          <a:p>
            <a:pPr lvl="0" rtl="0">
              <a:spcBef>
                <a:spcPts val="0"/>
              </a:spcBef>
              <a:buNone/>
            </a:pPr>
            <a:r>
              <a:rPr lang="en" sz="2700" dirty="0">
                <a:latin typeface="Droid Serif"/>
                <a:ea typeface="Droid Serif"/>
                <a:cs typeface="Droid Serif"/>
                <a:sym typeface="Droid Serif"/>
              </a:rPr>
              <a:t>(c) Add more enemies</a:t>
            </a:r>
          </a:p>
          <a:p>
            <a:pPr lvl="0" rtl="0">
              <a:spcBef>
                <a:spcPts val="0"/>
              </a:spcBef>
              <a:buNone/>
            </a:pPr>
            <a:r>
              <a:rPr lang="en" sz="2700" dirty="0">
                <a:latin typeface="Droid Serif"/>
                <a:ea typeface="Droid Serif"/>
                <a:cs typeface="Droid Serif"/>
                <a:sym typeface="Droid Serif"/>
              </a:rPr>
              <a:t>(d) Add "</a:t>
            </a:r>
            <a:r>
              <a:rPr lang="en" sz="2700" b="1" u="sng" dirty="0" smtClean="0">
                <a:latin typeface="Droid Serif"/>
                <a:ea typeface="Droid Serif"/>
                <a:cs typeface="Droid Serif"/>
                <a:sym typeface="Droid Serif"/>
              </a:rPr>
              <a:t>power-ups</a:t>
            </a:r>
            <a:r>
              <a:rPr lang="en" sz="2700" dirty="0" smtClean="0">
                <a:latin typeface="Droid Serif"/>
                <a:ea typeface="Droid Serif"/>
                <a:cs typeface="Droid Serif"/>
                <a:sym typeface="Droid Serif"/>
              </a:rPr>
              <a:t>" that </a:t>
            </a:r>
            <a:r>
              <a:rPr lang="en" sz="2700" dirty="0">
                <a:latin typeface="Droid Serif"/>
                <a:ea typeface="Droid Serif"/>
                <a:cs typeface="Droid Serif"/>
                <a:sym typeface="Droid Serif"/>
              </a:rPr>
              <a:t>change your hero's size, score, or speed</a:t>
            </a:r>
          </a:p>
          <a:p>
            <a:pPr lvl="0" rtl="0">
              <a:spcBef>
                <a:spcPts val="0"/>
              </a:spcBef>
              <a:buNone/>
            </a:pPr>
            <a:r>
              <a:rPr lang="en" sz="2700" dirty="0">
                <a:latin typeface="Droid Serif"/>
                <a:ea typeface="Droid Serif"/>
                <a:cs typeface="Droid Serif"/>
                <a:sym typeface="Droid Serif"/>
              </a:rPr>
              <a:t>(e) Add portals </a:t>
            </a:r>
            <a:r>
              <a:rPr lang="en" sz="2700" dirty="0" smtClean="0">
                <a:latin typeface="Droid Serif"/>
                <a:ea typeface="Droid Serif"/>
                <a:cs typeface="Droid Serif"/>
                <a:sym typeface="Droid Serif"/>
              </a:rPr>
              <a:t>to teleport the hero </a:t>
            </a:r>
            <a:r>
              <a:rPr lang="en" sz="2700" b="1" u="sng" dirty="0">
                <a:latin typeface="Droid Serif"/>
                <a:ea typeface="Droid Serif"/>
                <a:cs typeface="Droid Serif"/>
                <a:sym typeface="Droid Serif"/>
              </a:rPr>
              <a:t>randomly</a:t>
            </a:r>
          </a:p>
          <a:p>
            <a:pPr lvl="0" rtl="0">
              <a:spcBef>
                <a:spcPts val="0"/>
              </a:spcBef>
              <a:buNone/>
            </a:pPr>
            <a:r>
              <a:rPr lang="en" sz="2700" dirty="0">
                <a:latin typeface="Droid Serif"/>
                <a:ea typeface="Droid Serif"/>
                <a:cs typeface="Droid Serif"/>
                <a:sym typeface="Droid Serif"/>
              </a:rPr>
              <a:t>(f) Have the game end when a </a:t>
            </a:r>
            <a:r>
              <a:rPr lang="en" sz="2700" b="1" u="sng" dirty="0">
                <a:latin typeface="Droid Serif"/>
                <a:ea typeface="Droid Serif"/>
                <a:cs typeface="Droid Serif"/>
                <a:sym typeface="Droid Serif"/>
              </a:rPr>
              <a:t>timer</a:t>
            </a:r>
            <a:r>
              <a:rPr lang="en" sz="2700" dirty="0">
                <a:latin typeface="Droid Serif"/>
                <a:ea typeface="Droid Serif"/>
                <a:cs typeface="Droid Serif"/>
                <a:sym typeface="Droid Serif"/>
              </a:rPr>
              <a:t> runs out</a:t>
            </a:r>
            <a:r>
              <a:rPr lang="en" sz="2700" dirty="0" smtClean="0">
                <a:latin typeface="Droid Serif"/>
                <a:ea typeface="Droid Serif"/>
                <a:cs typeface="Droid Serif"/>
                <a:sym typeface="Droid Serif"/>
              </a:rPr>
              <a:t>.</a:t>
            </a:r>
          </a:p>
          <a:p>
            <a:pPr lvl="0" rtl="0">
              <a:spcBef>
                <a:spcPts val="0"/>
              </a:spcBef>
              <a:buNone/>
            </a:pPr>
            <a:r>
              <a:rPr lang="en" sz="2700" dirty="0" smtClean="0">
                <a:latin typeface="Droid Serif"/>
                <a:ea typeface="Droid Serif"/>
                <a:cs typeface="Droid Serif"/>
                <a:sym typeface="Droid Serif"/>
              </a:rPr>
              <a:t>(g) Have a second level that is more dificult.</a:t>
            </a:r>
            <a:endParaRPr lang="en" sz="2700" dirty="0">
              <a:latin typeface="Droid Serif"/>
              <a:ea typeface="Droid Serif"/>
              <a:cs typeface="Droid Serif"/>
              <a:sym typeface="Droid Serif"/>
            </a:endParaRPr>
          </a:p>
        </p:txBody>
      </p:sp>
      <p:sp>
        <p:nvSpPr>
          <p:cNvPr id="1659" name="Shape 1659"/>
          <p:cNvSpPr txBox="1">
            <a:spLocks noGrp="1"/>
          </p:cNvSpPr>
          <p:nvPr>
            <p:ph type="body" idx="3"/>
          </p:nvPr>
        </p:nvSpPr>
        <p:spPr>
          <a:xfrm>
            <a:off x="592775" y="5883600"/>
            <a:ext cx="7941625" cy="692400"/>
          </a:xfrm>
          <a:prstGeom prst="rect">
            <a:avLst/>
          </a:prstGeom>
          <a:solidFill>
            <a:srgbClr val="F4CCCC"/>
          </a:solidFill>
        </p:spPr>
        <p:txBody>
          <a:bodyPr lIns="91425" tIns="91425" rIns="91425" bIns="91425" anchor="t" anchorCtr="0">
            <a:noAutofit/>
          </a:bodyPr>
          <a:lstStyle/>
          <a:p>
            <a:pPr lvl="0" algn="ctr" rtl="0">
              <a:spcBef>
                <a:spcPts val="0"/>
              </a:spcBef>
              <a:buNone/>
            </a:pPr>
            <a:r>
              <a:rPr lang="en" sz="3000" dirty="0">
                <a:latin typeface="Droid Serif"/>
                <a:ea typeface="Droid Serif"/>
                <a:cs typeface="Droid Serif"/>
                <a:sym typeface="Droid Serif"/>
              </a:rPr>
              <a:t>And... </a:t>
            </a:r>
            <a:r>
              <a:rPr lang="en" sz="3000" b="1" i="1" u="sng" dirty="0">
                <a:latin typeface="Droid Serif"/>
                <a:ea typeface="Droid Serif"/>
                <a:cs typeface="Droid Serif"/>
                <a:sym typeface="Droid Serif"/>
              </a:rPr>
              <a:t>at least two</a:t>
            </a:r>
            <a:r>
              <a:rPr lang="en" sz="3000" i="1" dirty="0">
                <a:latin typeface="Droid Serif"/>
                <a:ea typeface="Droid Serif"/>
                <a:cs typeface="Droid Serif"/>
                <a:sym typeface="Droid Serif"/>
              </a:rPr>
              <a:t> </a:t>
            </a:r>
            <a:r>
              <a:rPr lang="en" sz="3000" dirty="0">
                <a:latin typeface="Droid Serif"/>
                <a:ea typeface="Droid Serif"/>
                <a:cs typeface="Droid Serif"/>
                <a:sym typeface="Droid Serif"/>
              </a:rPr>
              <a:t>of your own ideas... !</a:t>
            </a:r>
          </a:p>
          <a:p>
            <a:pPr lvl="0" rtl="0">
              <a:spcBef>
                <a:spcPts val="0"/>
              </a:spcBef>
              <a:buNone/>
            </a:pPr>
            <a:endParaRPr dirty="0">
              <a:latin typeface="Droid Serif"/>
              <a:ea typeface="Droid Serif"/>
              <a:cs typeface="Droid Serif"/>
              <a:sym typeface="Droid Serif"/>
            </a:endParaRPr>
          </a:p>
          <a:p>
            <a:pPr lvl="0" rtl="0">
              <a:spcBef>
                <a:spcPts val="0"/>
              </a:spcBef>
              <a:buNone/>
            </a:pPr>
            <a:endParaRPr dirty="0">
              <a:latin typeface="Droid Serif"/>
              <a:ea typeface="Droid Serif"/>
              <a:cs typeface="Droid Serif"/>
              <a:sym typeface="Droid Serif"/>
            </a:endParaRPr>
          </a:p>
        </p:txBody>
      </p:sp>
    </p:spTree>
  </p:cSld>
  <p:clrMapOvr>
    <a:masterClrMapping/>
  </p:clrMapOvr>
  <p:transition xmlns:p14="http://schemas.microsoft.com/office/powerpoint/2010/main" spd="slow">
    <p:cut/>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663"/>
        <p:cNvGrpSpPr/>
        <p:nvPr/>
      </p:nvGrpSpPr>
      <p:grpSpPr>
        <a:xfrm>
          <a:off x="0" y="0"/>
          <a:ext cx="0" cy="0"/>
          <a:chOff x="0" y="0"/>
          <a:chExt cx="0" cy="0"/>
        </a:xfrm>
      </p:grpSpPr>
    </p:spTree>
  </p:cSld>
  <p:clrMapOvr>
    <a:masterClrMapping/>
  </p:clrMapOvr>
  <p:transition xmlns:p14="http://schemas.microsoft.com/office/powerpoint/2010/main" spd="slow">
    <p:cut/>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510"/>
        <p:cNvGrpSpPr/>
        <p:nvPr/>
      </p:nvGrpSpPr>
      <p:grpSpPr>
        <a:xfrm>
          <a:off x="0" y="0"/>
          <a:ext cx="0" cy="0"/>
          <a:chOff x="0" y="0"/>
          <a:chExt cx="0" cy="0"/>
        </a:xfrm>
      </p:grpSpPr>
      <p:sp>
        <p:nvSpPr>
          <p:cNvPr id="1511" name="Shape 1511"/>
          <p:cNvSpPr txBox="1">
            <a:spLocks noGrp="1"/>
          </p:cNvSpPr>
          <p:nvPr>
            <p:ph type="title"/>
          </p:nvPr>
        </p:nvSpPr>
        <p:spPr>
          <a:xfrm>
            <a:off x="395111" y="292745"/>
            <a:ext cx="8353800" cy="1143000"/>
          </a:xfrm>
          <a:prstGeom prst="rect">
            <a:avLst/>
          </a:prstGeom>
        </p:spPr>
        <p:txBody>
          <a:bodyPr lIns="91425" tIns="91425" rIns="91425" bIns="91425" anchor="t" anchorCtr="0">
            <a:noAutofit/>
          </a:bodyPr>
          <a:lstStyle/>
          <a:p>
            <a:pPr>
              <a:spcBef>
                <a:spcPts val="0"/>
              </a:spcBef>
              <a:buNone/>
            </a:pPr>
            <a:r>
              <a:rPr lang="en" i="1">
                <a:latin typeface="Droid Serif"/>
                <a:ea typeface="Droid Serif"/>
                <a:cs typeface="Droid Serif"/>
                <a:sym typeface="Droid Serif"/>
              </a:rPr>
              <a:t>Parallel</a:t>
            </a:r>
            <a:r>
              <a:rPr lang="en">
                <a:latin typeface="Droid Serif"/>
                <a:ea typeface="Droid Serif"/>
                <a:cs typeface="Droid Serif"/>
                <a:sym typeface="Droid Serif"/>
              </a:rPr>
              <a:t> Sorting</a:t>
            </a:r>
          </a:p>
        </p:txBody>
      </p:sp>
      <p:sp>
        <p:nvSpPr>
          <p:cNvPr id="1512" name="Shape 1512"/>
          <p:cNvSpPr txBox="1">
            <a:spLocks noGrp="1"/>
          </p:cNvSpPr>
          <p:nvPr>
            <p:ph type="body" idx="1"/>
          </p:nvPr>
        </p:nvSpPr>
        <p:spPr>
          <a:xfrm>
            <a:off x="395100" y="1435750"/>
            <a:ext cx="4272899" cy="2413499"/>
          </a:xfrm>
          <a:prstGeom prst="rect">
            <a:avLst/>
          </a:prstGeom>
        </p:spPr>
        <p:txBody>
          <a:bodyPr lIns="91425" tIns="91425" rIns="91425" bIns="91425" anchor="t" anchorCtr="0">
            <a:noAutofit/>
          </a:bodyPr>
          <a:lstStyle/>
          <a:p>
            <a:pPr lvl="0" rtl="0">
              <a:spcBef>
                <a:spcPts val="0"/>
              </a:spcBef>
              <a:buNone/>
            </a:pPr>
            <a:r>
              <a:rPr lang="en" sz="2400">
                <a:latin typeface="Droid Serif"/>
                <a:ea typeface="Droid Serif"/>
                <a:cs typeface="Droid Serif"/>
                <a:sym typeface="Droid Serif"/>
              </a:rPr>
              <a:t>Follow the arrows...</a:t>
            </a:r>
          </a:p>
          <a:p>
            <a:pPr lvl="0" rtl="0">
              <a:spcBef>
                <a:spcPts val="0"/>
              </a:spcBef>
              <a:buNone/>
            </a:pPr>
            <a:endParaRPr sz="2400">
              <a:latin typeface="Droid Serif"/>
              <a:ea typeface="Droid Serif"/>
              <a:cs typeface="Droid Serif"/>
              <a:sym typeface="Droid Serif"/>
            </a:endParaRPr>
          </a:p>
          <a:p>
            <a:pPr lvl="0" rtl="0">
              <a:spcBef>
                <a:spcPts val="0"/>
              </a:spcBef>
              <a:buNone/>
            </a:pPr>
            <a:r>
              <a:rPr lang="en" sz="2400">
                <a:latin typeface="Droid Serif"/>
                <a:ea typeface="Droid Serif"/>
                <a:cs typeface="Droid Serif"/>
                <a:sym typeface="Droid Serif"/>
              </a:rPr>
              <a:t>At each merge point, </a:t>
            </a:r>
          </a:p>
          <a:p>
            <a:pPr lvl="0" indent="457200" rtl="0">
              <a:spcBef>
                <a:spcPts val="0"/>
              </a:spcBef>
              <a:buNone/>
            </a:pPr>
            <a:r>
              <a:rPr lang="en" sz="2400">
                <a:latin typeface="Droid Serif"/>
                <a:ea typeface="Droid Serif"/>
                <a:cs typeface="Droid Serif"/>
                <a:sym typeface="Droid Serif"/>
              </a:rPr>
              <a:t>the higher # goes right</a:t>
            </a:r>
          </a:p>
          <a:p>
            <a:pPr lvl="0" indent="457200" rtl="0">
              <a:spcBef>
                <a:spcPts val="0"/>
              </a:spcBef>
              <a:buNone/>
            </a:pPr>
            <a:r>
              <a:rPr lang="en" sz="2400">
                <a:latin typeface="Droid Serif"/>
                <a:ea typeface="Droid Serif"/>
                <a:cs typeface="Droid Serif"/>
                <a:sym typeface="Droid Serif"/>
              </a:rPr>
              <a:t>the lower # goes left</a:t>
            </a:r>
          </a:p>
        </p:txBody>
      </p:sp>
      <p:pic>
        <p:nvPicPr>
          <p:cNvPr id="1513" name="Shape 1513"/>
          <p:cNvPicPr preferRelativeResize="0"/>
          <p:nvPr/>
        </p:nvPicPr>
        <p:blipFill>
          <a:blip r:embed="rId3"/>
          <a:stretch>
            <a:fillRect/>
          </a:stretch>
        </p:blipFill>
        <p:spPr>
          <a:xfrm rot="5400013">
            <a:off x="3841318" y="1738313"/>
            <a:ext cx="6279514" cy="3235974"/>
          </a:xfrm>
          <a:prstGeom prst="rect">
            <a:avLst/>
          </a:prstGeom>
        </p:spPr>
      </p:pic>
      <p:sp>
        <p:nvSpPr>
          <p:cNvPr id="1514" name="Shape 1514"/>
          <p:cNvSpPr txBox="1">
            <a:spLocks noGrp="1"/>
          </p:cNvSpPr>
          <p:nvPr>
            <p:ph type="body" idx="4294967295"/>
          </p:nvPr>
        </p:nvSpPr>
        <p:spPr>
          <a:xfrm>
            <a:off x="395100" y="4714600"/>
            <a:ext cx="4272899" cy="1005000"/>
          </a:xfrm>
          <a:prstGeom prst="rect">
            <a:avLst/>
          </a:prstGeom>
          <a:solidFill>
            <a:srgbClr val="C9DAF8"/>
          </a:solidFill>
        </p:spPr>
        <p:txBody>
          <a:bodyPr lIns="91425" tIns="91425" rIns="91425" bIns="91425" anchor="t" anchorCtr="0">
            <a:noAutofit/>
          </a:bodyPr>
          <a:lstStyle/>
          <a:p>
            <a:pPr lvl="0" algn="ctr" rtl="0">
              <a:spcBef>
                <a:spcPts val="0"/>
              </a:spcBef>
              <a:buNone/>
            </a:pPr>
            <a:r>
              <a:rPr lang="en" sz="2400" i="1">
                <a:latin typeface="Droid Serif"/>
                <a:ea typeface="Droid Serif"/>
                <a:cs typeface="Droid Serif"/>
                <a:sym typeface="Droid Serif"/>
              </a:rPr>
              <a:t>Which group can sort themselves more quickly?</a:t>
            </a:r>
          </a:p>
        </p:txBody>
      </p:sp>
    </p:spTree>
    <p:extLst>
      <p:ext uri="{BB962C8B-B14F-4D97-AF65-F5344CB8AC3E}">
        <p14:creationId xmlns:p14="http://schemas.microsoft.com/office/powerpoint/2010/main" val="3191838056"/>
      </p:ext>
    </p:extLst>
  </p:cSld>
  <p:clrMapOvr>
    <a:masterClrMapping/>
  </p:clrMapOvr>
  <p:transition xmlns:p14="http://schemas.microsoft.com/office/powerpoint/2010/mai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3"/>
          <p:cNvSpPr txBox="1">
            <a:spLocks noChangeArrowheads="1"/>
          </p:cNvSpPr>
          <p:nvPr/>
        </p:nvSpPr>
        <p:spPr bwMode="auto">
          <a:xfrm>
            <a:off x="685800" y="5943600"/>
            <a:ext cx="7594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50000"/>
              </a:spcBef>
              <a:spcAft>
                <a:spcPct val="0"/>
              </a:spcAft>
            </a:pPr>
            <a:r>
              <a:rPr lang="en-US" altLang="en-US" sz="3200" kern="1200">
                <a:solidFill>
                  <a:srgbClr val="000000"/>
                </a:solidFill>
                <a:latin typeface="Cambria" pitchFamily="18" charset="0"/>
              </a:rPr>
              <a:t>not good enough…</a:t>
            </a:r>
          </a:p>
        </p:txBody>
      </p:sp>
      <p:pic>
        <p:nvPicPr>
          <p:cNvPr id="358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93800"/>
            <a:ext cx="37846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Right Arrow 17"/>
          <p:cNvSpPr>
            <a:spLocks noChangeArrowheads="1"/>
          </p:cNvSpPr>
          <p:nvPr/>
        </p:nvSpPr>
        <p:spPr bwMode="auto">
          <a:xfrm>
            <a:off x="4171950" y="2384425"/>
            <a:ext cx="803275" cy="457200"/>
          </a:xfrm>
          <a:prstGeom prst="rightArrow">
            <a:avLst>
              <a:gd name="adj1" fmla="val 50000"/>
              <a:gd name="adj2" fmla="val 50024"/>
            </a:avLst>
          </a:prstGeom>
          <a:solidFill>
            <a:srgbClr val="CCFFCC"/>
          </a:solidFill>
          <a:ln w="9525" algn="ctr">
            <a:solidFill>
              <a:srgbClr val="0D982A"/>
            </a:solidFill>
            <a:round/>
            <a:headEnd/>
            <a:tailEnd/>
          </a:ln>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0"/>
              </a:spcBef>
              <a:spcAft>
                <a:spcPct val="0"/>
              </a:spcAft>
            </a:pPr>
            <a:endParaRPr lang="en-US" altLang="en-US" kern="1200">
              <a:solidFill>
                <a:srgbClr val="000000"/>
              </a:solidFill>
            </a:endParaRPr>
          </a:p>
        </p:txBody>
      </p:sp>
      <p:sp>
        <p:nvSpPr>
          <p:cNvPr id="35846" name="TextBox 1"/>
          <p:cNvSpPr txBox="1">
            <a:spLocks noChangeArrowheads="1"/>
          </p:cNvSpPr>
          <p:nvPr/>
        </p:nvSpPr>
        <p:spPr bwMode="auto">
          <a:xfrm>
            <a:off x="5657850" y="4267200"/>
            <a:ext cx="2667000" cy="461963"/>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0"/>
              </a:spcBef>
              <a:spcAft>
                <a:spcPct val="0"/>
              </a:spcAft>
            </a:pPr>
            <a:r>
              <a:rPr lang="en-US" altLang="en-US" kern="1200">
                <a:solidFill>
                  <a:srgbClr val="000000"/>
                </a:solidFill>
                <a:latin typeface="Calibri" pitchFamily="34" charset="0"/>
              </a:rPr>
              <a:t>| hue |    &lt;    25</a:t>
            </a:r>
          </a:p>
        </p:txBody>
      </p:sp>
      <p:pic>
        <p:nvPicPr>
          <p:cNvPr id="3584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5713" y="1193800"/>
            <a:ext cx="3800475" cy="2851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2"/>
          <p:cNvSpPr txBox="1">
            <a:spLocks noChangeArrowheads="1"/>
          </p:cNvSpPr>
          <p:nvPr/>
        </p:nvSpPr>
        <p:spPr bwMode="auto">
          <a:xfrm>
            <a:off x="457200" y="304800"/>
            <a:ext cx="5715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50000"/>
              </a:spcBef>
              <a:spcAft>
                <a:spcPct val="0"/>
              </a:spcAft>
            </a:pPr>
            <a:r>
              <a:rPr lang="en-US" altLang="en-US" sz="3200" kern="1200" dirty="0" smtClean="0">
                <a:solidFill>
                  <a:srgbClr val="000000"/>
                </a:solidFill>
                <a:latin typeface="Cambria" pitchFamily="18" charset="0"/>
              </a:rPr>
              <a:t>Where's the coke can?</a:t>
            </a:r>
            <a:endParaRPr lang="en-US" altLang="en-US" sz="3200" kern="1200" dirty="0">
              <a:solidFill>
                <a:srgbClr val="000000"/>
              </a:solidFill>
              <a:latin typeface="Cambria" pitchFamily="18" charset="0"/>
            </a:endParaRPr>
          </a:p>
        </p:txBody>
      </p:sp>
    </p:spTree>
    <p:extLst>
      <p:ext uri="{BB962C8B-B14F-4D97-AF65-F5344CB8AC3E}">
        <p14:creationId xmlns:p14="http://schemas.microsoft.com/office/powerpoint/2010/main" val="2519509516"/>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663"/>
        <p:cNvGrpSpPr/>
        <p:nvPr/>
      </p:nvGrpSpPr>
      <p:grpSpPr>
        <a:xfrm>
          <a:off x="0" y="0"/>
          <a:ext cx="0" cy="0"/>
          <a:chOff x="0" y="0"/>
          <a:chExt cx="0" cy="0"/>
        </a:xfrm>
      </p:grpSpPr>
      <p:sp>
        <p:nvSpPr>
          <p:cNvPr id="2" name="Rounded Rectangle 1"/>
          <p:cNvSpPr/>
          <p:nvPr/>
        </p:nvSpPr>
        <p:spPr>
          <a:xfrm>
            <a:off x="533400" y="1676400"/>
            <a:ext cx="7010400" cy="1371600"/>
          </a:xfrm>
          <a:prstGeom prst="round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4" name="Shape 1664"/>
          <p:cNvSpPr txBox="1">
            <a:spLocks noGrp="1"/>
          </p:cNvSpPr>
          <p:nvPr>
            <p:ph type="title"/>
          </p:nvPr>
        </p:nvSpPr>
        <p:spPr>
          <a:xfrm>
            <a:off x="646950" y="604700"/>
            <a:ext cx="7963650" cy="5186500"/>
          </a:xfrm>
          <a:prstGeom prst="rect">
            <a:avLst/>
          </a:prstGeom>
        </p:spPr>
        <p:txBody>
          <a:bodyPr lIns="91425" tIns="91425" rIns="91425" bIns="91425" anchor="t" anchorCtr="0">
            <a:noAutofit/>
          </a:bodyPr>
          <a:lstStyle/>
          <a:p>
            <a:pPr lvl="0"/>
            <a:r>
              <a:rPr lang="en" i="1" dirty="0" smtClean="0">
                <a:latin typeface="Droid Serif"/>
                <a:ea typeface="Droid Serif"/>
                <a:cs typeface="Droid Serif"/>
                <a:sym typeface="Droid Serif"/>
              </a:rPr>
              <a:t>Do </a:t>
            </a:r>
            <a:r>
              <a:rPr lang="en" i="1" dirty="0" smtClean="0">
                <a:solidFill>
                  <a:srgbClr val="C00000"/>
                </a:solidFill>
                <a:latin typeface="Droid Serif"/>
                <a:ea typeface="Droid Serif"/>
                <a:cs typeface="Droid Serif"/>
                <a:sym typeface="Droid Serif"/>
              </a:rPr>
              <a:t>we</a:t>
            </a:r>
            <a:r>
              <a:rPr lang="en" i="1" dirty="0" smtClean="0">
                <a:latin typeface="Droid Serif"/>
                <a:ea typeface="Droid Serif"/>
                <a:cs typeface="Droid Serif"/>
                <a:sym typeface="Droid Serif"/>
              </a:rPr>
              <a:t> compute?</a:t>
            </a:r>
            <a:r>
              <a:rPr lang="en" dirty="0" smtClean="0">
                <a:latin typeface="Droid Serif"/>
                <a:ea typeface="Droid Serif"/>
                <a:cs typeface="Droid Serif"/>
                <a:sym typeface="Droid Serif"/>
              </a:rPr>
              <a:t/>
            </a:r>
            <a:br>
              <a:rPr lang="en" dirty="0" smtClean="0">
                <a:latin typeface="Droid Serif"/>
                <a:ea typeface="Droid Serif"/>
                <a:cs typeface="Droid Serif"/>
                <a:sym typeface="Droid Serif"/>
              </a:rPr>
            </a:br>
            <a:r>
              <a:rPr lang="en" dirty="0">
                <a:latin typeface="Droid Serif"/>
                <a:ea typeface="Droid Serif"/>
                <a:cs typeface="Droid Serif"/>
                <a:sym typeface="Droid Serif"/>
              </a:rPr>
              <a:t/>
            </a:r>
            <a:br>
              <a:rPr lang="en" dirty="0">
                <a:latin typeface="Droid Serif"/>
                <a:ea typeface="Droid Serif"/>
                <a:cs typeface="Droid Serif"/>
                <a:sym typeface="Droid Serif"/>
              </a:rPr>
            </a:br>
            <a:r>
              <a:rPr lang="en" dirty="0">
                <a:latin typeface="Droid Serif"/>
                <a:ea typeface="Droid Serif"/>
                <a:cs typeface="Droid Serif"/>
                <a:sym typeface="Droid Serif"/>
              </a:rPr>
              <a:t>Your demonstrations</a:t>
            </a:r>
            <a:br>
              <a:rPr lang="en" dirty="0">
                <a:latin typeface="Droid Serif"/>
                <a:ea typeface="Droid Serif"/>
                <a:cs typeface="Droid Serif"/>
                <a:sym typeface="Droid Serif"/>
              </a:rPr>
            </a:br>
            <a:r>
              <a:rPr lang="en" dirty="0">
                <a:latin typeface="Droid Serif"/>
                <a:ea typeface="Droid Serif"/>
                <a:cs typeface="Droid Serif"/>
                <a:sym typeface="Droid Serif"/>
              </a:rPr>
              <a:t>	game/scene/anything…</a:t>
            </a:r>
            <a:r>
              <a:rPr lang="en" dirty="0" smtClean="0">
                <a:latin typeface="Droid Serif"/>
                <a:ea typeface="Droid Serif"/>
                <a:cs typeface="Droid Serif"/>
                <a:sym typeface="Droid Serif"/>
              </a:rPr>
              <a:t/>
            </a:r>
            <a:br>
              <a:rPr lang="en" dirty="0" smtClean="0">
                <a:latin typeface="Droid Serif"/>
                <a:ea typeface="Droid Serif"/>
                <a:cs typeface="Droid Serif"/>
                <a:sym typeface="Droid Serif"/>
              </a:rPr>
            </a:br>
            <a:r>
              <a:rPr lang="en" dirty="0" smtClean="0">
                <a:latin typeface="Droid Serif"/>
                <a:ea typeface="Droid Serif"/>
                <a:cs typeface="Droid Serif"/>
                <a:sym typeface="Droid Serif"/>
              </a:rPr>
              <a:t/>
            </a:r>
            <a:br>
              <a:rPr lang="en" dirty="0" smtClean="0">
                <a:latin typeface="Droid Serif"/>
                <a:ea typeface="Droid Serif"/>
                <a:cs typeface="Droid Serif"/>
                <a:sym typeface="Droid Serif"/>
              </a:rPr>
            </a:br>
            <a:r>
              <a:rPr lang="en" dirty="0" smtClean="0">
                <a:latin typeface="Droid Serif"/>
                <a:ea typeface="Droid Serif"/>
                <a:cs typeface="Droid Serif"/>
                <a:sym typeface="Droid Serif"/>
              </a:rPr>
              <a:t>Your insights on CS + MyCS</a:t>
            </a:r>
            <a:br>
              <a:rPr lang="en" dirty="0" smtClean="0">
                <a:latin typeface="Droid Serif"/>
                <a:ea typeface="Droid Serif"/>
                <a:cs typeface="Droid Serif"/>
                <a:sym typeface="Droid Serif"/>
              </a:rPr>
            </a:br>
            <a:r>
              <a:rPr lang="en" dirty="0">
                <a:latin typeface="Droid Serif"/>
                <a:ea typeface="Droid Serif"/>
                <a:cs typeface="Droid Serif"/>
                <a:sym typeface="Droid Serif"/>
              </a:rPr>
              <a:t/>
            </a:r>
            <a:br>
              <a:rPr lang="en" dirty="0">
                <a:latin typeface="Droid Serif"/>
                <a:ea typeface="Droid Serif"/>
                <a:cs typeface="Droid Serif"/>
                <a:sym typeface="Droid Serif"/>
              </a:rPr>
            </a:br>
            <a:r>
              <a:rPr lang="en" dirty="0" smtClean="0">
                <a:latin typeface="Droid Serif"/>
                <a:ea typeface="Droid Serif"/>
                <a:cs typeface="Droid Serif"/>
                <a:sym typeface="Droid Serif"/>
              </a:rPr>
              <a:t>Lunch…</a:t>
            </a:r>
            <a:endParaRPr lang="en" dirty="0">
              <a:latin typeface="Droid Serif"/>
              <a:ea typeface="Droid Serif"/>
              <a:cs typeface="Droid Serif"/>
              <a:sym typeface="Droid Serif"/>
            </a:endParaRPr>
          </a:p>
        </p:txBody>
      </p:sp>
    </p:spTree>
    <p:extLst>
      <p:ext uri="{BB962C8B-B14F-4D97-AF65-F5344CB8AC3E}">
        <p14:creationId xmlns:p14="http://schemas.microsoft.com/office/powerpoint/2010/main" val="1199088302"/>
      </p:ext>
    </p:extLst>
  </p:cSld>
  <p:clrMapOvr>
    <a:masterClrMapping/>
  </p:clrMapOvr>
  <p:transition xmlns:p14="http://schemas.microsoft.com/office/powerpoint/2010/main" spd="slow">
    <p:cut/>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Shape 53"/>
          <p:cNvSpPr/>
          <p:nvPr/>
        </p:nvSpPr>
        <p:spPr>
          <a:xfrm>
            <a:off x="2024994" y="167286"/>
            <a:ext cx="4865100" cy="738599"/>
          </a:xfrm>
          <a:prstGeom prst="rect">
            <a:avLst/>
          </a:prstGeom>
          <a:solidFill>
            <a:srgbClr val="FFFFFF"/>
          </a:solid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We </a:t>
            </a:r>
            <a:r>
              <a:rPr lang="en" sz="4200" b="1" i="0" u="sng" strike="noStrike" cap="none" baseline="0" dirty="0" smtClean="0">
                <a:solidFill>
                  <a:schemeClr val="dk1"/>
                </a:solidFill>
                <a:latin typeface="Calibri"/>
                <a:ea typeface="Calibri"/>
                <a:cs typeface="Calibri"/>
                <a:sym typeface="Calibri"/>
              </a:rPr>
              <a:t>were</a:t>
            </a:r>
            <a:r>
              <a:rPr lang="en" sz="4200" b="1" i="0" strike="noStrike" cap="none" baseline="0" dirty="0" smtClean="0">
                <a:solidFill>
                  <a:schemeClr val="dk1"/>
                </a:solidFill>
                <a:latin typeface="Calibri"/>
                <a:ea typeface="Calibri"/>
                <a:cs typeface="Calibri"/>
                <a:sym typeface="Calibri"/>
              </a:rPr>
              <a:t> </a:t>
            </a:r>
            <a:r>
              <a:rPr lang="en" sz="4200" i="0" strike="noStrike" cap="none" baseline="0" dirty="0" smtClean="0">
                <a:solidFill>
                  <a:schemeClr val="dk1"/>
                </a:solidFill>
                <a:latin typeface="Calibri"/>
                <a:ea typeface="Calibri"/>
                <a:cs typeface="Calibri"/>
                <a:sym typeface="Calibri"/>
              </a:rPr>
              <a:t>here…</a:t>
            </a:r>
            <a:endParaRPr lang="en" sz="4200" dirty="0">
              <a:solidFill>
                <a:schemeClr val="dk1"/>
              </a:solidFill>
              <a:latin typeface="Calibri"/>
              <a:ea typeface="Calibri"/>
              <a:cs typeface="Calibri"/>
              <a:sym typeface="Calibri"/>
            </a:endParaRPr>
          </a:p>
        </p:txBody>
      </p:sp>
      <p:sp>
        <p:nvSpPr>
          <p:cNvPr id="3" name="Shape 53"/>
          <p:cNvSpPr/>
          <p:nvPr/>
        </p:nvSpPr>
        <p:spPr>
          <a:xfrm>
            <a:off x="2054372" y="2057400"/>
            <a:ext cx="5489428" cy="738599"/>
          </a:xfrm>
          <a:prstGeom prst="rect">
            <a:avLst/>
          </a:prstGeom>
          <a:solidFill>
            <a:srgbClr val="FFFFFF"/>
          </a:solid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large cs5 from last fall…</a:t>
            </a:r>
            <a:endParaRPr lang="en" sz="4200" dirty="0">
              <a:solidFill>
                <a:schemeClr val="dk1"/>
              </a:solidFill>
              <a:latin typeface="Calibri"/>
              <a:ea typeface="Calibri"/>
              <a:cs typeface="Calibri"/>
              <a:sym typeface="Calibri"/>
            </a:endParaRPr>
          </a:p>
        </p:txBody>
      </p:sp>
      <p:sp>
        <p:nvSpPr>
          <p:cNvPr id="4" name="Shape 53"/>
          <p:cNvSpPr/>
          <p:nvPr/>
        </p:nvSpPr>
        <p:spPr>
          <a:xfrm>
            <a:off x="1066800" y="4179299"/>
            <a:ext cx="7239000" cy="738599"/>
          </a:xfrm>
          <a:prstGeom prst="rect">
            <a:avLst/>
          </a:prstGeom>
          <a:solidFill>
            <a:srgbClr val="FFFFFF"/>
          </a:solid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data from</a:t>
            </a:r>
            <a:r>
              <a:rPr lang="en" sz="4200" b="0" i="0" u="none" strike="noStrike" cap="none" dirty="0" smtClean="0">
                <a:solidFill>
                  <a:schemeClr val="dk1"/>
                </a:solidFill>
                <a:latin typeface="Calibri"/>
                <a:ea typeface="Calibri"/>
                <a:cs typeface="Calibri"/>
                <a:sym typeface="Calibri"/>
              </a:rPr>
              <a:t> HI Pomona HMC…</a:t>
            </a:r>
            <a:endParaRPr lang="en" sz="4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6804426"/>
      </p:ext>
    </p:extLst>
  </p:cSld>
  <p:clrMapOvr>
    <a:masterClrMapping/>
  </p:clrMapOvr>
  <p:transition xmlns:p14="http://schemas.microsoft.com/office/powerpoint/2010/main" spd="slow">
    <p:cut/>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Shape 53"/>
          <p:cNvSpPr/>
          <p:nvPr/>
        </p:nvSpPr>
        <p:spPr>
          <a:xfrm>
            <a:off x="2024994" y="167286"/>
            <a:ext cx="4865100" cy="738599"/>
          </a:xfrm>
          <a:prstGeom prst="rect">
            <a:avLst/>
          </a:prstGeom>
          <a:solidFill>
            <a:srgbClr val="FFFFFF"/>
          </a:solid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We </a:t>
            </a:r>
            <a:r>
              <a:rPr lang="en" sz="4200" b="1" i="0" u="sng" strike="noStrike" cap="none" baseline="0" dirty="0" smtClean="0">
                <a:solidFill>
                  <a:schemeClr val="dk1"/>
                </a:solidFill>
                <a:latin typeface="Calibri"/>
                <a:ea typeface="Calibri"/>
                <a:cs typeface="Calibri"/>
                <a:sym typeface="Calibri"/>
              </a:rPr>
              <a:t>were</a:t>
            </a:r>
            <a:r>
              <a:rPr lang="en" sz="4200" b="1" i="0" strike="noStrike" cap="none" baseline="0" dirty="0" smtClean="0">
                <a:solidFill>
                  <a:schemeClr val="dk1"/>
                </a:solidFill>
                <a:latin typeface="Calibri"/>
                <a:ea typeface="Calibri"/>
                <a:cs typeface="Calibri"/>
                <a:sym typeface="Calibri"/>
              </a:rPr>
              <a:t> </a:t>
            </a:r>
            <a:r>
              <a:rPr lang="en" sz="4200" i="0" strike="noStrike" cap="none" baseline="0" dirty="0" smtClean="0">
                <a:solidFill>
                  <a:schemeClr val="dk1"/>
                </a:solidFill>
                <a:latin typeface="Calibri"/>
                <a:ea typeface="Calibri"/>
                <a:cs typeface="Calibri"/>
                <a:sym typeface="Calibri"/>
              </a:rPr>
              <a:t>here…</a:t>
            </a:r>
            <a:endParaRPr lang="en" sz="4200" dirty="0">
              <a:solidFill>
                <a:schemeClr val="dk1"/>
              </a:solidFill>
              <a:latin typeface="Calibri"/>
              <a:ea typeface="Calibri"/>
              <a:cs typeface="Calibri"/>
              <a:sym typeface="Calibri"/>
            </a:endParaRPr>
          </a:p>
        </p:txBody>
      </p:sp>
      <p:sp>
        <p:nvSpPr>
          <p:cNvPr id="4" name="Shape 53"/>
          <p:cNvSpPr/>
          <p:nvPr/>
        </p:nvSpPr>
        <p:spPr>
          <a:xfrm>
            <a:off x="1179586" y="5943600"/>
            <a:ext cx="7239000" cy="738599"/>
          </a:xfrm>
          <a:prstGeom prst="rect">
            <a:avLst/>
          </a:prstGeom>
          <a:solidFill>
            <a:srgbClr val="FFFFFF"/>
          </a:solid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mbria" panose="02040503050406030204" pitchFamily="18" charset="0"/>
                <a:ea typeface="Calibri"/>
                <a:cs typeface="Calibri"/>
                <a:sym typeface="Calibri"/>
              </a:rPr>
              <a:t>CS</a:t>
            </a:r>
            <a:r>
              <a:rPr lang="en" sz="4200" b="0" i="0" u="none" strike="noStrike" cap="none" dirty="0" smtClean="0">
                <a:solidFill>
                  <a:schemeClr val="dk1"/>
                </a:solidFill>
                <a:latin typeface="Cambria" panose="02040503050406030204" pitchFamily="18" charset="0"/>
                <a:ea typeface="Calibri"/>
                <a:cs typeface="Calibri"/>
                <a:sym typeface="Calibri"/>
              </a:rPr>
              <a:t> ~ increasingly worthwhile </a:t>
            </a:r>
            <a:endParaRPr lang="en" sz="4200" dirty="0">
              <a:solidFill>
                <a:schemeClr val="dk1"/>
              </a:solidFill>
              <a:latin typeface="Cambria" panose="02040503050406030204" pitchFamily="18" charset="0"/>
              <a:ea typeface="Calibri"/>
              <a:cs typeface="Calibri"/>
              <a:sym typeface="Calibri"/>
            </a:endParaRPr>
          </a:p>
        </p:txBody>
      </p:sp>
    </p:spTree>
    <p:extLst>
      <p:ext uri="{BB962C8B-B14F-4D97-AF65-F5344CB8AC3E}">
        <p14:creationId xmlns:p14="http://schemas.microsoft.com/office/powerpoint/2010/main" val="1152308668"/>
      </p:ext>
    </p:extLst>
  </p:cSld>
  <p:clrMapOvr>
    <a:masterClrMapping/>
  </p:clrMapOvr>
  <p:transition xmlns:p14="http://schemas.microsoft.com/office/powerpoint/2010/main" spd="slow">
    <p:cut/>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482"/>
        <p:cNvGrpSpPr/>
        <p:nvPr/>
      </p:nvGrpSpPr>
      <p:grpSpPr>
        <a:xfrm>
          <a:off x="0" y="0"/>
          <a:ext cx="0" cy="0"/>
          <a:chOff x="0" y="0"/>
          <a:chExt cx="0" cy="0"/>
        </a:xfrm>
      </p:grpSpPr>
      <p:sp>
        <p:nvSpPr>
          <p:cNvPr id="1483" name="Shape 1483"/>
          <p:cNvSpPr txBox="1">
            <a:spLocks noGrp="1"/>
          </p:cNvSpPr>
          <p:nvPr>
            <p:ph type="title"/>
          </p:nvPr>
        </p:nvSpPr>
        <p:spPr>
          <a:xfrm>
            <a:off x="201063" y="274651"/>
            <a:ext cx="8799900" cy="1143000"/>
          </a:xfrm>
          <a:prstGeom prst="rect">
            <a:avLst/>
          </a:prstGeom>
        </p:spPr>
        <p:txBody>
          <a:bodyPr lIns="91425" tIns="91425" rIns="91425" bIns="91425" anchor="t" anchorCtr="0">
            <a:noAutofit/>
          </a:bodyPr>
          <a:lstStyle/>
          <a:p>
            <a:pPr>
              <a:spcBef>
                <a:spcPts val="0"/>
              </a:spcBef>
              <a:buNone/>
            </a:pPr>
            <a:r>
              <a:rPr lang="en">
                <a:latin typeface="Droid Serif"/>
                <a:ea typeface="Droid Serif"/>
                <a:cs typeface="Droid Serif"/>
                <a:sym typeface="Droid Serif"/>
              </a:rPr>
              <a:t>Linear vs. Binary Sorting!</a:t>
            </a:r>
          </a:p>
        </p:txBody>
      </p:sp>
      <p:sp>
        <p:nvSpPr>
          <p:cNvPr id="1484" name="Shape 1484"/>
          <p:cNvSpPr txBox="1">
            <a:spLocks noGrp="1"/>
          </p:cNvSpPr>
          <p:nvPr>
            <p:ph type="body" idx="1"/>
          </p:nvPr>
        </p:nvSpPr>
        <p:spPr>
          <a:xfrm>
            <a:off x="201063" y="1371606"/>
            <a:ext cx="8799900" cy="49677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How do they compare?</a:t>
            </a:r>
          </a:p>
          <a:p>
            <a:pPr lvl="0" rtl="0">
              <a:spcBef>
                <a:spcPts val="0"/>
              </a:spcBef>
              <a:buNone/>
            </a:pPr>
            <a:endParaRPr>
              <a:latin typeface="Droid Serif"/>
              <a:ea typeface="Droid Serif"/>
              <a:cs typeface="Droid Serif"/>
              <a:sym typeface="Droid Serif"/>
            </a:endParaRPr>
          </a:p>
          <a:p>
            <a:pPr lvl="0" rtl="0">
              <a:spcBef>
                <a:spcPts val="0"/>
              </a:spcBef>
              <a:buNone/>
            </a:pPr>
            <a:endParaRPr>
              <a:latin typeface="Droid Serif"/>
              <a:ea typeface="Droid Serif"/>
              <a:cs typeface="Droid Serif"/>
              <a:sym typeface="Droid Serif"/>
            </a:endParaRPr>
          </a:p>
          <a:p>
            <a:pPr lvl="0" rtl="0">
              <a:spcBef>
                <a:spcPts val="0"/>
              </a:spcBef>
              <a:buNone/>
            </a:pPr>
            <a:r>
              <a:rPr lang="en">
                <a:solidFill>
                  <a:srgbClr val="FF0000"/>
                </a:solidFill>
                <a:latin typeface="Droid Serif"/>
                <a:ea typeface="Droid Serif"/>
                <a:cs typeface="Droid Serif"/>
                <a:sym typeface="Droid Serif"/>
              </a:rPr>
              <a:t>1) </a:t>
            </a:r>
            <a:r>
              <a:rPr lang="en" b="1" i="1">
                <a:solidFill>
                  <a:srgbClr val="FF0000"/>
                </a:solidFill>
                <a:latin typeface="Droid Serif"/>
                <a:ea typeface="Droid Serif"/>
                <a:cs typeface="Droid Serif"/>
                <a:sym typeface="Droid Serif"/>
              </a:rPr>
              <a:t>"Min Sort"</a:t>
            </a:r>
          </a:p>
          <a:p>
            <a:pPr lvl="0" rtl="0">
              <a:spcBef>
                <a:spcPts val="0"/>
              </a:spcBef>
              <a:buNone/>
            </a:pPr>
            <a:endParaRPr>
              <a:latin typeface="Droid Serif"/>
              <a:ea typeface="Droid Serif"/>
              <a:cs typeface="Droid Serif"/>
              <a:sym typeface="Droid Serif"/>
            </a:endParaRPr>
          </a:p>
          <a:p>
            <a:pPr lvl="0" rtl="0">
              <a:spcBef>
                <a:spcPts val="0"/>
              </a:spcBef>
              <a:buNone/>
            </a:pPr>
            <a:r>
              <a:rPr lang="en">
                <a:solidFill>
                  <a:srgbClr val="0000FF"/>
                </a:solidFill>
                <a:latin typeface="Droid Serif"/>
                <a:ea typeface="Droid Serif"/>
                <a:cs typeface="Droid Serif"/>
                <a:sym typeface="Droid Serif"/>
              </a:rPr>
              <a:t>2) </a:t>
            </a:r>
            <a:r>
              <a:rPr lang="en" b="1" i="1">
                <a:solidFill>
                  <a:srgbClr val="0000FF"/>
                </a:solidFill>
                <a:latin typeface="Droid Serif"/>
                <a:ea typeface="Droid Serif"/>
                <a:cs typeface="Droid Serif"/>
                <a:sym typeface="Droid Serif"/>
              </a:rPr>
              <a:t>"Merge Sort"</a:t>
            </a:r>
          </a:p>
          <a:p>
            <a:pPr lvl="0" rtl="0">
              <a:spcBef>
                <a:spcPts val="0"/>
              </a:spcBef>
              <a:buNone/>
            </a:pPr>
            <a:endParaRPr>
              <a:latin typeface="Droid Serif"/>
              <a:ea typeface="Droid Serif"/>
              <a:cs typeface="Droid Serif"/>
              <a:sym typeface="Droid Serif"/>
            </a:endParaRPr>
          </a:p>
          <a:p>
            <a:pPr lvl="0" rtl="0">
              <a:spcBef>
                <a:spcPts val="0"/>
              </a:spcBef>
              <a:buNone/>
            </a:pPr>
            <a:endParaRPr>
              <a:latin typeface="Droid Serif"/>
              <a:ea typeface="Droid Serif"/>
              <a:cs typeface="Droid Serif"/>
              <a:sym typeface="Droid Serif"/>
            </a:endParaRPr>
          </a:p>
          <a:p>
            <a:pPr>
              <a:spcBef>
                <a:spcPts val="0"/>
              </a:spcBef>
              <a:buNone/>
            </a:pPr>
            <a:r>
              <a:rPr lang="en">
                <a:latin typeface="Droid Serif"/>
                <a:ea typeface="Droid Serif"/>
                <a:cs typeface="Droid Serif"/>
                <a:sym typeface="Droid Serif"/>
              </a:rPr>
              <a:t>How does this relate to dictionary-searching?</a:t>
            </a:r>
          </a:p>
        </p:txBody>
      </p:sp>
      <p:pic>
        <p:nvPicPr>
          <p:cNvPr id="1485" name="Shape 1485"/>
          <p:cNvPicPr preferRelativeResize="0"/>
          <p:nvPr/>
        </p:nvPicPr>
        <p:blipFill>
          <a:blip r:embed="rId3"/>
          <a:stretch>
            <a:fillRect/>
          </a:stretch>
        </p:blipFill>
        <p:spPr>
          <a:xfrm>
            <a:off x="4721825" y="2390441"/>
            <a:ext cx="3771910" cy="2930008"/>
          </a:xfrm>
          <a:prstGeom prst="rect">
            <a:avLst/>
          </a:prstGeom>
        </p:spPr>
      </p:pic>
    </p:spTree>
    <p:extLst>
      <p:ext uri="{BB962C8B-B14F-4D97-AF65-F5344CB8AC3E}">
        <p14:creationId xmlns:p14="http://schemas.microsoft.com/office/powerpoint/2010/main" val="3742315287"/>
      </p:ext>
    </p:extLst>
  </p:cSld>
  <p:clrMapOvr>
    <a:masterClrMapping/>
  </p:clrMapOvr>
  <p:transition xmlns:p14="http://schemas.microsoft.com/office/powerpoint/2010/main" spd="slow">
    <p:cut/>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489"/>
        <p:cNvGrpSpPr/>
        <p:nvPr/>
      </p:nvGrpSpPr>
      <p:grpSpPr>
        <a:xfrm>
          <a:off x="0" y="0"/>
          <a:ext cx="0" cy="0"/>
          <a:chOff x="0" y="0"/>
          <a:chExt cx="0" cy="0"/>
        </a:xfrm>
      </p:grpSpPr>
      <p:sp>
        <p:nvSpPr>
          <p:cNvPr id="1490" name="Shape 1490"/>
          <p:cNvSpPr txBox="1">
            <a:spLocks noGrp="1"/>
          </p:cNvSpPr>
          <p:nvPr>
            <p:ph type="title"/>
          </p:nvPr>
        </p:nvSpPr>
        <p:spPr>
          <a:xfrm>
            <a:off x="457200" y="352837"/>
            <a:ext cx="8229600" cy="11430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Sorting out sorting</a:t>
            </a:r>
          </a:p>
        </p:txBody>
      </p:sp>
      <p:sp>
        <p:nvSpPr>
          <p:cNvPr id="1491" name="Shape 1491"/>
          <p:cNvSpPr txBox="1">
            <a:spLocks noGrp="1"/>
          </p:cNvSpPr>
          <p:nvPr>
            <p:ph type="body" idx="1"/>
          </p:nvPr>
        </p:nvSpPr>
        <p:spPr>
          <a:xfrm>
            <a:off x="457200" y="1509944"/>
            <a:ext cx="8229600" cy="4925400"/>
          </a:xfrm>
          <a:prstGeom prst="rect">
            <a:avLst/>
          </a:prstGeom>
        </p:spPr>
        <p:txBody>
          <a:bodyPr lIns="91425" tIns="91425" rIns="91425" bIns="91425" anchor="t" anchorCtr="0">
            <a:noAutofit/>
          </a:bodyPr>
          <a:lstStyle/>
          <a:p>
            <a:pPr lvl="0" rtl="0">
              <a:spcBef>
                <a:spcPts val="0"/>
              </a:spcBef>
              <a:buNone/>
            </a:pPr>
            <a:r>
              <a:rPr lang="en" sz="2400">
                <a:solidFill>
                  <a:srgbClr val="980000"/>
                </a:solidFill>
                <a:latin typeface="Droid Serif"/>
                <a:ea typeface="Droid Serif"/>
                <a:cs typeface="Droid Serif"/>
                <a:sym typeface="Droid Serif"/>
              </a:rPr>
              <a:t>Let's race </a:t>
            </a:r>
            <a:r>
              <a:rPr lang="en" sz="2400" b="1" i="1">
                <a:solidFill>
                  <a:srgbClr val="980000"/>
                </a:solidFill>
                <a:latin typeface="Droid Serif"/>
                <a:ea typeface="Droid Serif"/>
                <a:cs typeface="Droid Serif"/>
                <a:sym typeface="Droid Serif"/>
              </a:rPr>
              <a:t>three sorting algorithms </a:t>
            </a:r>
          </a:p>
          <a:p>
            <a:pPr lvl="0" rtl="0">
              <a:spcBef>
                <a:spcPts val="0"/>
              </a:spcBef>
              <a:buNone/>
            </a:pPr>
            <a:endParaRPr sz="2400">
              <a:latin typeface="Droid Serif"/>
              <a:ea typeface="Droid Serif"/>
              <a:cs typeface="Droid Serif"/>
              <a:sym typeface="Droid Serif"/>
            </a:endParaRPr>
          </a:p>
          <a:p>
            <a:pPr lvl="0" rtl="0">
              <a:spcBef>
                <a:spcPts val="0"/>
              </a:spcBef>
              <a:buNone/>
            </a:pPr>
            <a:endParaRPr sz="2400">
              <a:latin typeface="Droid Serif"/>
              <a:ea typeface="Droid Serif"/>
              <a:cs typeface="Droid Serif"/>
              <a:sym typeface="Droid Serif"/>
            </a:endParaRPr>
          </a:p>
          <a:p>
            <a:pPr lvl="0" rtl="0">
              <a:spcBef>
                <a:spcPts val="0"/>
              </a:spcBef>
              <a:buNone/>
            </a:pPr>
            <a:r>
              <a:rPr lang="en" sz="2400">
                <a:latin typeface="Droid Serif"/>
                <a:ea typeface="Droid Serif"/>
                <a:cs typeface="Droid Serif"/>
                <a:sym typeface="Droid Serif"/>
              </a:rPr>
              <a:t>1) </a:t>
            </a:r>
            <a:r>
              <a:rPr lang="en" sz="2400" b="1">
                <a:latin typeface="Droid Serif"/>
                <a:ea typeface="Droid Serif"/>
                <a:cs typeface="Droid Serif"/>
                <a:sym typeface="Droid Serif"/>
              </a:rPr>
              <a:t>Act out minsort</a:t>
            </a:r>
            <a:r>
              <a:rPr lang="en" sz="2400">
                <a:latin typeface="Droid Serif"/>
                <a:ea typeface="Droid Serif"/>
                <a:cs typeface="Droid Serif"/>
                <a:sym typeface="Droid Serif"/>
              </a:rPr>
              <a:t> - count our comparisons:   _____</a:t>
            </a:r>
          </a:p>
          <a:p>
            <a:pPr lvl="0" rtl="0">
              <a:spcBef>
                <a:spcPts val="0"/>
              </a:spcBef>
              <a:buNone/>
            </a:pPr>
            <a:endParaRPr sz="2400">
              <a:latin typeface="Droid Serif"/>
              <a:ea typeface="Droid Serif"/>
              <a:cs typeface="Droid Serif"/>
              <a:sym typeface="Droid Serif"/>
            </a:endParaRPr>
          </a:p>
          <a:p>
            <a:pPr lvl="0" rtl="0">
              <a:spcBef>
                <a:spcPts val="0"/>
              </a:spcBef>
              <a:buNone/>
            </a:pPr>
            <a:r>
              <a:rPr lang="en" sz="2400">
                <a:latin typeface="Droid Serif"/>
                <a:ea typeface="Droid Serif"/>
                <a:cs typeface="Droid Serif"/>
                <a:sym typeface="Droid Serif"/>
              </a:rPr>
              <a:t>2)</a:t>
            </a:r>
            <a:r>
              <a:rPr lang="en" sz="2400" b="1">
                <a:latin typeface="Droid Serif"/>
                <a:ea typeface="Droid Serif"/>
                <a:cs typeface="Droid Serif"/>
                <a:sym typeface="Droid Serif"/>
              </a:rPr>
              <a:t> Act out mergesort </a:t>
            </a:r>
            <a:r>
              <a:rPr lang="en" sz="2400">
                <a:latin typeface="Droid Serif"/>
                <a:ea typeface="Droid Serif"/>
                <a:cs typeface="Droid Serif"/>
                <a:sym typeface="Droid Serif"/>
              </a:rPr>
              <a:t>- count comparisons:      _____</a:t>
            </a:r>
          </a:p>
          <a:p>
            <a:pPr lvl="0" rtl="0">
              <a:spcBef>
                <a:spcPts val="0"/>
              </a:spcBef>
              <a:buNone/>
            </a:pPr>
            <a:endParaRPr sz="2400">
              <a:latin typeface="Droid Serif"/>
              <a:ea typeface="Droid Serif"/>
              <a:cs typeface="Droid Serif"/>
              <a:sym typeface="Droid Serif"/>
            </a:endParaRPr>
          </a:p>
          <a:p>
            <a:pPr lvl="0" rtl="0">
              <a:spcBef>
                <a:spcPts val="0"/>
              </a:spcBef>
              <a:buNone/>
            </a:pPr>
            <a:r>
              <a:rPr lang="en" sz="2400">
                <a:latin typeface="Droid Serif"/>
                <a:ea typeface="Droid Serif"/>
                <a:cs typeface="Droid Serif"/>
                <a:sym typeface="Droid Serif"/>
              </a:rPr>
              <a:t>3) </a:t>
            </a:r>
            <a:r>
              <a:rPr lang="en" sz="2400" b="1">
                <a:latin typeface="Droid Serif"/>
                <a:ea typeface="Droid Serif"/>
                <a:cs typeface="Droid Serif"/>
                <a:sym typeface="Droid Serif"/>
              </a:rPr>
              <a:t>Try a parallel sort</a:t>
            </a:r>
            <a:r>
              <a:rPr lang="en" sz="2400">
                <a:latin typeface="Droid Serif"/>
                <a:ea typeface="Droid Serif"/>
                <a:cs typeface="Droid Serif"/>
                <a:sym typeface="Droid Serif"/>
              </a:rPr>
              <a:t> network - count:       _____</a:t>
            </a:r>
          </a:p>
          <a:p>
            <a:pPr lvl="0" rtl="0">
              <a:spcBef>
                <a:spcPts val="0"/>
              </a:spcBef>
              <a:buNone/>
            </a:pPr>
            <a:endParaRPr sz="2400">
              <a:latin typeface="Droid Serif"/>
              <a:ea typeface="Droid Serif"/>
              <a:cs typeface="Droid Serif"/>
              <a:sym typeface="Droid Serif"/>
            </a:endParaRPr>
          </a:p>
          <a:p>
            <a:pPr lvl="0" rtl="0">
              <a:spcBef>
                <a:spcPts val="0"/>
              </a:spcBef>
              <a:buNone/>
            </a:pPr>
            <a:endParaRPr sz="2400">
              <a:latin typeface="Droid Serif"/>
              <a:ea typeface="Droid Serif"/>
              <a:cs typeface="Droid Serif"/>
              <a:sym typeface="Droid Serif"/>
            </a:endParaRPr>
          </a:p>
          <a:p>
            <a:pPr lvl="0" rtl="0">
              <a:spcBef>
                <a:spcPts val="0"/>
              </a:spcBef>
              <a:buNone/>
            </a:pPr>
            <a:r>
              <a:rPr lang="en" sz="2400">
                <a:latin typeface="Droid Serif"/>
                <a:ea typeface="Droid Serif"/>
                <a:cs typeface="Droid Serif"/>
                <a:sym typeface="Droid Serif"/>
              </a:rPr>
              <a:t>Which one wins?</a:t>
            </a:r>
          </a:p>
        </p:txBody>
      </p:sp>
      <p:pic>
        <p:nvPicPr>
          <p:cNvPr id="1492" name="Shape 1492"/>
          <p:cNvPicPr preferRelativeResize="0"/>
          <p:nvPr/>
        </p:nvPicPr>
        <p:blipFill>
          <a:blip r:embed="rId3"/>
          <a:stretch>
            <a:fillRect/>
          </a:stretch>
        </p:blipFill>
        <p:spPr>
          <a:xfrm>
            <a:off x="6526134" y="124237"/>
            <a:ext cx="2512140" cy="2517151"/>
          </a:xfrm>
          <a:prstGeom prst="rect">
            <a:avLst/>
          </a:prstGeom>
          <a:noFill/>
          <a:ln>
            <a:noFill/>
          </a:ln>
        </p:spPr>
      </p:pic>
    </p:spTree>
    <p:extLst>
      <p:ext uri="{BB962C8B-B14F-4D97-AF65-F5344CB8AC3E}">
        <p14:creationId xmlns:p14="http://schemas.microsoft.com/office/powerpoint/2010/main" val="901688115"/>
      </p:ext>
    </p:extLst>
  </p:cSld>
  <p:clrMapOvr>
    <a:masterClrMapping/>
  </p:clrMapOvr>
  <p:transition xmlns:p14="http://schemas.microsoft.com/office/powerpoint/2010/main" spd="slow">
    <p:cut/>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txBox="1"/>
          <p:nvPr/>
        </p:nvSpPr>
        <p:spPr>
          <a:xfrm>
            <a:off x="939150" y="524175"/>
            <a:ext cx="7265700" cy="1208399"/>
          </a:xfrm>
          <a:prstGeom prst="rect">
            <a:avLst/>
          </a:prstGeom>
          <a:noFill/>
        </p:spPr>
        <p:txBody>
          <a:bodyPr lIns="91425" tIns="91425" rIns="91425" bIns="91425" anchor="t" anchorCtr="0">
            <a:noAutofit/>
          </a:bodyPr>
          <a:lstStyle/>
          <a:p>
            <a:pPr algn="ctr">
              <a:spcBef>
                <a:spcPts val="0"/>
              </a:spcBef>
              <a:buNone/>
            </a:pPr>
            <a:r>
              <a:rPr lang="en" sz="4800"/>
              <a:t>An Infamous Equation</a:t>
            </a:r>
          </a:p>
        </p:txBody>
      </p:sp>
      <p:pic>
        <p:nvPicPr>
          <p:cNvPr id="260" name="Shape 260"/>
          <p:cNvPicPr preferRelativeResize="0"/>
          <p:nvPr/>
        </p:nvPicPr>
        <p:blipFill>
          <a:blip r:embed="rId3"/>
          <a:stretch>
            <a:fillRect/>
          </a:stretch>
        </p:blipFill>
        <p:spPr>
          <a:xfrm>
            <a:off x="2502480" y="1427930"/>
            <a:ext cx="4139024" cy="2393200"/>
          </a:xfrm>
          <a:prstGeom prst="rect">
            <a:avLst/>
          </a:prstGeom>
          <a:noFill/>
          <a:ln>
            <a:noFill/>
          </a:ln>
        </p:spPr>
      </p:pic>
      <p:sp>
        <p:nvSpPr>
          <p:cNvPr id="261" name="Shape 261"/>
          <p:cNvSpPr txBox="1"/>
          <p:nvPr/>
        </p:nvSpPr>
        <p:spPr>
          <a:xfrm>
            <a:off x="553300" y="3931350"/>
            <a:ext cx="8037300" cy="2393099"/>
          </a:xfrm>
          <a:prstGeom prst="rect">
            <a:avLst/>
          </a:prstGeom>
          <a:noFill/>
        </p:spPr>
        <p:txBody>
          <a:bodyPr lIns="91425" tIns="91425" rIns="91425" bIns="91425" anchor="t" anchorCtr="0">
            <a:noAutofit/>
          </a:bodyPr>
          <a:lstStyle/>
          <a:p>
            <a:pPr marL="457200" lvl="0" indent="-381000" rtl="0">
              <a:spcBef>
                <a:spcPts val="0"/>
              </a:spcBef>
              <a:buClr>
                <a:srgbClr val="000000"/>
              </a:buClr>
              <a:buSzPct val="100000"/>
              <a:buFont typeface="Arial"/>
              <a:buChar char="●"/>
            </a:pPr>
            <a:r>
              <a:rPr lang="en" sz="2400"/>
              <a:t>How long did it take you guys to learn the quadratic formula?</a:t>
            </a:r>
          </a:p>
          <a:p>
            <a:pPr lvl="0" rtl="0">
              <a:spcBef>
                <a:spcPts val="0"/>
              </a:spcBef>
              <a:buNone/>
            </a:pPr>
            <a:endParaRPr sz="2400"/>
          </a:p>
          <a:p>
            <a:pPr marL="457200" lvl="0" indent="-381000" rtl="0">
              <a:spcBef>
                <a:spcPts val="0"/>
              </a:spcBef>
              <a:buClr>
                <a:srgbClr val="000000"/>
              </a:buClr>
              <a:buSzPct val="100000"/>
              <a:buFont typeface="Arial"/>
              <a:buChar char="●"/>
            </a:pPr>
            <a:r>
              <a:rPr lang="en" sz="2400"/>
              <a:t>Did any of you learn </a:t>
            </a:r>
            <a:r>
              <a:rPr lang="en" sz="2400" u="sng">
                <a:solidFill>
                  <a:schemeClr val="hlink"/>
                </a:solidFill>
                <a:hlinkClick r:id="rId4"/>
              </a:rPr>
              <a:t>songs</a:t>
            </a:r>
            <a:r>
              <a:rPr lang="en" sz="2400"/>
              <a:t>?</a:t>
            </a:r>
          </a:p>
          <a:p>
            <a:pPr lvl="0" rtl="0">
              <a:spcBef>
                <a:spcPts val="0"/>
              </a:spcBef>
              <a:buNone/>
            </a:pPr>
            <a:endParaRPr sz="2400"/>
          </a:p>
          <a:p>
            <a:pPr marL="457200" lvl="0" indent="-381000">
              <a:spcBef>
                <a:spcPts val="0"/>
              </a:spcBef>
              <a:buClr>
                <a:srgbClr val="000000"/>
              </a:buClr>
              <a:buSzPct val="100000"/>
              <a:buFont typeface="Arial"/>
              <a:buChar char="●"/>
            </a:pPr>
            <a:r>
              <a:rPr lang="en" sz="2400"/>
              <a:t>Here's </a:t>
            </a:r>
            <a:r>
              <a:rPr lang="en" sz="2400" u="sng">
                <a:solidFill>
                  <a:schemeClr val="hlink"/>
                </a:solidFill>
                <a:hlinkClick r:id="rId5"/>
              </a:rPr>
              <a:t>a way</a:t>
            </a:r>
            <a:r>
              <a:rPr lang="en" sz="2400"/>
              <a:t> to use Scratch your kids might like</a:t>
            </a:r>
          </a:p>
        </p:txBody>
      </p:sp>
    </p:spTree>
    <p:extLst>
      <p:ext uri="{BB962C8B-B14F-4D97-AF65-F5344CB8AC3E}">
        <p14:creationId xmlns:p14="http://schemas.microsoft.com/office/powerpoint/2010/main" val="2445299991"/>
      </p:ext>
    </p:extLst>
  </p:cSld>
  <p:clrMapOvr>
    <a:masterClrMapping/>
  </p:clrMapOvr>
  <p:transition xmlns:p14="http://schemas.microsoft.com/office/powerpoint/2010/main" spd="slow">
    <p:cut/>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496"/>
        <p:cNvGrpSpPr/>
        <p:nvPr/>
      </p:nvGrpSpPr>
      <p:grpSpPr>
        <a:xfrm>
          <a:off x="0" y="0"/>
          <a:ext cx="0" cy="0"/>
          <a:chOff x="0" y="0"/>
          <a:chExt cx="0" cy="0"/>
        </a:xfrm>
      </p:grpSpPr>
      <p:sp>
        <p:nvSpPr>
          <p:cNvPr id="1497" name="Shape 1497"/>
          <p:cNvSpPr txBox="1">
            <a:spLocks noGrp="1"/>
          </p:cNvSpPr>
          <p:nvPr>
            <p:ph type="title"/>
          </p:nvPr>
        </p:nvSpPr>
        <p:spPr>
          <a:xfrm>
            <a:off x="457200" y="500237"/>
            <a:ext cx="2475600" cy="782099"/>
          </a:xfrm>
          <a:prstGeom prst="rect">
            <a:avLst/>
          </a:prstGeom>
        </p:spPr>
        <p:txBody>
          <a:bodyPr lIns="91425" tIns="91425" rIns="91425" bIns="91425" anchor="b" anchorCtr="0">
            <a:noAutofit/>
          </a:bodyPr>
          <a:lstStyle/>
          <a:p>
            <a:pPr>
              <a:spcBef>
                <a:spcPts val="0"/>
              </a:spcBef>
              <a:buNone/>
            </a:pPr>
            <a:r>
              <a:rPr lang="en">
                <a:latin typeface="Droid Serif"/>
                <a:ea typeface="Droid Serif"/>
                <a:cs typeface="Droid Serif"/>
                <a:sym typeface="Droid Serif"/>
              </a:rPr>
              <a:t>Min Sort</a:t>
            </a:r>
          </a:p>
        </p:txBody>
      </p:sp>
      <p:sp>
        <p:nvSpPr>
          <p:cNvPr id="1498" name="Shape 1498"/>
          <p:cNvSpPr txBox="1">
            <a:spLocks noGrp="1"/>
          </p:cNvSpPr>
          <p:nvPr>
            <p:ph type="body" idx="1"/>
          </p:nvPr>
        </p:nvSpPr>
        <p:spPr>
          <a:xfrm>
            <a:off x="457200" y="1389675"/>
            <a:ext cx="8229600" cy="4967700"/>
          </a:xfrm>
          <a:prstGeom prst="rect">
            <a:avLst/>
          </a:prstGeom>
        </p:spPr>
        <p:txBody>
          <a:bodyPr lIns="91425" tIns="91425" rIns="91425" bIns="91425" anchor="t" anchorCtr="0">
            <a:noAutofit/>
          </a:bodyPr>
          <a:lstStyle/>
          <a:p>
            <a:pPr lvl="0" rtl="0">
              <a:spcBef>
                <a:spcPts val="0"/>
              </a:spcBef>
              <a:buNone/>
            </a:pPr>
            <a:r>
              <a:rPr lang="en" i="1">
                <a:solidFill>
                  <a:srgbClr val="980000"/>
                </a:solidFill>
                <a:latin typeface="Droid Serif"/>
                <a:ea typeface="Droid Serif"/>
                <a:cs typeface="Droid Serif"/>
                <a:sym typeface="Droid Serif"/>
              </a:rPr>
              <a:t>"Linear Sorting" </a:t>
            </a:r>
          </a:p>
          <a:p>
            <a:pPr lvl="0" rtl="0">
              <a:spcBef>
                <a:spcPts val="0"/>
              </a:spcBef>
              <a:buNone/>
            </a:pPr>
            <a:endParaRPr>
              <a:latin typeface="Droid Serif"/>
              <a:ea typeface="Droid Serif"/>
              <a:cs typeface="Droid Serif"/>
              <a:sym typeface="Droid Serif"/>
            </a:endParaRPr>
          </a:p>
          <a:p>
            <a:pPr lvl="0" rtl="0">
              <a:spcBef>
                <a:spcPts val="0"/>
              </a:spcBef>
              <a:buNone/>
            </a:pPr>
            <a:r>
              <a:rPr lang="en" b="1" i="1">
                <a:solidFill>
                  <a:srgbClr val="0000FF"/>
                </a:solidFill>
                <a:latin typeface="Droid Serif"/>
                <a:ea typeface="Droid Serif"/>
                <a:cs typeface="Droid Serif"/>
                <a:sym typeface="Droid Serif"/>
              </a:rPr>
              <a:t>Idea:</a:t>
            </a:r>
            <a:r>
              <a:rPr lang="en" b="1">
                <a:latin typeface="Droid Serif"/>
                <a:ea typeface="Droid Serif"/>
                <a:cs typeface="Droid Serif"/>
                <a:sym typeface="Droid Serif"/>
              </a:rPr>
              <a:t> </a:t>
            </a:r>
            <a:r>
              <a:rPr lang="en" i="1">
                <a:latin typeface="Droid Serif"/>
                <a:ea typeface="Droid Serif"/>
                <a:cs typeface="Droid Serif"/>
                <a:sym typeface="Droid Serif"/>
              </a:rPr>
              <a:t>Search for the smallest element, then the second smallest, and so on...</a:t>
            </a:r>
          </a:p>
          <a:p>
            <a:pPr lvl="0" rtl="0">
              <a:spcBef>
                <a:spcPts val="0"/>
              </a:spcBef>
              <a:buNone/>
            </a:pPr>
            <a:endParaRPr>
              <a:latin typeface="Droid Serif"/>
              <a:ea typeface="Droid Serif"/>
              <a:cs typeface="Droid Serif"/>
              <a:sym typeface="Droid Serif"/>
            </a:endParaRPr>
          </a:p>
          <a:p>
            <a:pPr>
              <a:spcBef>
                <a:spcPts val="0"/>
              </a:spcBef>
              <a:buNone/>
            </a:pPr>
            <a:r>
              <a:rPr lang="en" b="1" i="1">
                <a:solidFill>
                  <a:srgbClr val="0000FF"/>
                </a:solidFill>
                <a:latin typeface="Droid Serif"/>
                <a:ea typeface="Droid Serif"/>
                <a:cs typeface="Droid Serif"/>
                <a:sym typeface="Droid Serif"/>
              </a:rPr>
              <a:t>More detail: </a:t>
            </a:r>
            <a:r>
              <a:rPr lang="en" b="1" i="1">
                <a:latin typeface="Droid Serif"/>
                <a:ea typeface="Droid Serif"/>
                <a:cs typeface="Droid Serif"/>
                <a:sym typeface="Droid Serif"/>
              </a:rPr>
              <a:t> </a:t>
            </a:r>
            <a:r>
              <a:rPr lang="en">
                <a:latin typeface="Droid Serif"/>
                <a:ea typeface="Droid Serif"/>
                <a:cs typeface="Droid Serif"/>
                <a:sym typeface="Droid Serif"/>
              </a:rPr>
              <a:t>Compare pairs of elements to find the smallest. Remove the smallest and place it at the end of the sorted list. Repeat until all elements are in the sorted list.</a:t>
            </a:r>
          </a:p>
        </p:txBody>
      </p:sp>
      <p:pic>
        <p:nvPicPr>
          <p:cNvPr id="1499" name="Shape 1499"/>
          <p:cNvPicPr preferRelativeResize="0"/>
          <p:nvPr/>
        </p:nvPicPr>
        <p:blipFill>
          <a:blip r:embed="rId3"/>
          <a:stretch>
            <a:fillRect/>
          </a:stretch>
        </p:blipFill>
        <p:spPr>
          <a:xfrm>
            <a:off x="5649850" y="-817150"/>
            <a:ext cx="3810000" cy="3810000"/>
          </a:xfrm>
          <a:prstGeom prst="rect">
            <a:avLst/>
          </a:prstGeom>
          <a:noFill/>
          <a:ln>
            <a:noFill/>
          </a:ln>
        </p:spPr>
      </p:pic>
    </p:spTree>
    <p:extLst>
      <p:ext uri="{BB962C8B-B14F-4D97-AF65-F5344CB8AC3E}">
        <p14:creationId xmlns:p14="http://schemas.microsoft.com/office/powerpoint/2010/main" val="364919364"/>
      </p:ext>
    </p:extLst>
  </p:cSld>
  <p:clrMapOvr>
    <a:masterClrMapping/>
  </p:clrMapOvr>
  <p:transition xmlns:p14="http://schemas.microsoft.com/office/powerpoint/2010/main" spd="slow">
    <p:cut/>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503"/>
        <p:cNvGrpSpPr/>
        <p:nvPr/>
      </p:nvGrpSpPr>
      <p:grpSpPr>
        <a:xfrm>
          <a:off x="0" y="0"/>
          <a:ext cx="0" cy="0"/>
          <a:chOff x="0" y="0"/>
          <a:chExt cx="0" cy="0"/>
        </a:xfrm>
      </p:grpSpPr>
      <p:sp>
        <p:nvSpPr>
          <p:cNvPr id="1504" name="Shape 1504"/>
          <p:cNvSpPr txBox="1">
            <a:spLocks noGrp="1"/>
          </p:cNvSpPr>
          <p:nvPr>
            <p:ph type="title"/>
          </p:nvPr>
        </p:nvSpPr>
        <p:spPr>
          <a:xfrm>
            <a:off x="457200" y="286662"/>
            <a:ext cx="2985300" cy="782099"/>
          </a:xfrm>
          <a:prstGeom prst="rect">
            <a:avLst/>
          </a:prstGeom>
        </p:spPr>
        <p:txBody>
          <a:bodyPr lIns="91425" tIns="91425" rIns="91425" bIns="91425" anchor="b" anchorCtr="0">
            <a:noAutofit/>
          </a:bodyPr>
          <a:lstStyle/>
          <a:p>
            <a:pPr>
              <a:spcBef>
                <a:spcPts val="0"/>
              </a:spcBef>
              <a:buNone/>
            </a:pPr>
            <a:r>
              <a:rPr lang="en">
                <a:latin typeface="Droid Serif"/>
                <a:ea typeface="Droid Serif"/>
                <a:cs typeface="Droid Serif"/>
                <a:sym typeface="Droid Serif"/>
              </a:rPr>
              <a:t>Merge Sort</a:t>
            </a:r>
          </a:p>
        </p:txBody>
      </p:sp>
      <p:sp>
        <p:nvSpPr>
          <p:cNvPr id="1505" name="Shape 1505"/>
          <p:cNvSpPr txBox="1">
            <a:spLocks noGrp="1"/>
          </p:cNvSpPr>
          <p:nvPr>
            <p:ph type="body" idx="1"/>
          </p:nvPr>
        </p:nvSpPr>
        <p:spPr>
          <a:xfrm>
            <a:off x="457200" y="1191125"/>
            <a:ext cx="7682099" cy="5442600"/>
          </a:xfrm>
          <a:prstGeom prst="rect">
            <a:avLst/>
          </a:prstGeom>
        </p:spPr>
        <p:txBody>
          <a:bodyPr lIns="91425" tIns="91425" rIns="91425" bIns="91425" anchor="t" anchorCtr="0">
            <a:noAutofit/>
          </a:bodyPr>
          <a:lstStyle/>
          <a:p>
            <a:pPr lvl="0" rtl="0">
              <a:spcBef>
                <a:spcPts val="0"/>
              </a:spcBef>
              <a:buNone/>
            </a:pPr>
            <a:r>
              <a:rPr lang="en" sz="2800" i="1">
                <a:solidFill>
                  <a:srgbClr val="980000"/>
                </a:solidFill>
                <a:latin typeface="Droid Serif"/>
                <a:ea typeface="Droid Serif"/>
                <a:cs typeface="Droid Serif"/>
                <a:sym typeface="Droid Serif"/>
              </a:rPr>
              <a:t>"Binary Sorting"</a:t>
            </a:r>
          </a:p>
          <a:p>
            <a:pPr lvl="0" rtl="0">
              <a:spcBef>
                <a:spcPts val="0"/>
              </a:spcBef>
              <a:buNone/>
            </a:pPr>
            <a:r>
              <a:rPr lang="en" sz="2800" b="1" i="1">
                <a:latin typeface="Droid Serif"/>
                <a:ea typeface="Droid Serif"/>
                <a:cs typeface="Droid Serif"/>
                <a:sym typeface="Droid Serif"/>
              </a:rPr>
              <a:t>Idea: </a:t>
            </a:r>
            <a:r>
              <a:rPr lang="en" sz="2800" i="1">
                <a:latin typeface="Droid Serif"/>
                <a:ea typeface="Droid Serif"/>
                <a:cs typeface="Droid Serif"/>
                <a:sym typeface="Droid Serif"/>
              </a:rPr>
              <a:t>Split repeatedly, then merge back!</a:t>
            </a:r>
          </a:p>
          <a:p>
            <a:pPr lvl="0" rtl="0">
              <a:spcBef>
                <a:spcPts val="0"/>
              </a:spcBef>
              <a:buNone/>
            </a:pPr>
            <a:endParaRPr sz="2800">
              <a:latin typeface="Droid Serif"/>
              <a:ea typeface="Droid Serif"/>
              <a:cs typeface="Droid Serif"/>
              <a:sym typeface="Droid Serif"/>
            </a:endParaRPr>
          </a:p>
          <a:p>
            <a:pPr lvl="0" rtl="0">
              <a:spcBef>
                <a:spcPts val="0"/>
              </a:spcBef>
              <a:buNone/>
            </a:pPr>
            <a:r>
              <a:rPr lang="en" sz="2800" b="1" i="1">
                <a:latin typeface="Droid Serif"/>
                <a:ea typeface="Droid Serif"/>
                <a:cs typeface="Droid Serif"/>
                <a:sym typeface="Droid Serif"/>
              </a:rPr>
              <a:t>More detail:  </a:t>
            </a:r>
            <a:r>
              <a:rPr lang="en" sz="2800">
                <a:latin typeface="Droid Serif"/>
                <a:ea typeface="Droid Serif"/>
                <a:cs typeface="Droid Serif"/>
                <a:sym typeface="Droid Serif"/>
              </a:rPr>
              <a:t>Split in half repeatedly; when there are only two elements per list, they are easy to sort: just swap if needed!</a:t>
            </a:r>
          </a:p>
          <a:p>
            <a:pPr lvl="0" rtl="0">
              <a:spcBef>
                <a:spcPts val="0"/>
              </a:spcBef>
              <a:buNone/>
            </a:pPr>
            <a:endParaRPr sz="2800">
              <a:latin typeface="Droid Serif"/>
              <a:ea typeface="Droid Serif"/>
              <a:cs typeface="Droid Serif"/>
              <a:sym typeface="Droid Serif"/>
            </a:endParaRPr>
          </a:p>
          <a:p>
            <a:pPr lvl="0" rtl="0">
              <a:spcBef>
                <a:spcPts val="0"/>
              </a:spcBef>
              <a:buNone/>
            </a:pPr>
            <a:r>
              <a:rPr lang="en" sz="2800" b="1" i="1">
                <a:latin typeface="Droid Serif"/>
                <a:ea typeface="Droid Serif"/>
                <a:cs typeface="Droid Serif"/>
                <a:sym typeface="Droid Serif"/>
              </a:rPr>
              <a:t>Then</a:t>
            </a:r>
            <a:r>
              <a:rPr lang="en" sz="2800">
                <a:latin typeface="Droid Serif"/>
                <a:ea typeface="Droid Serif"/>
                <a:cs typeface="Droid Serif"/>
                <a:sym typeface="Droid Serif"/>
              </a:rPr>
              <a:t>, repeatedly </a:t>
            </a:r>
            <a:r>
              <a:rPr lang="en" sz="2800" b="1" i="1" u="sng">
                <a:latin typeface="Droid Serif"/>
                <a:ea typeface="Droid Serif"/>
                <a:cs typeface="Droid Serif"/>
                <a:sym typeface="Droid Serif"/>
              </a:rPr>
              <a:t>merge</a:t>
            </a:r>
            <a:r>
              <a:rPr lang="en" sz="2800" b="1" i="1">
                <a:latin typeface="Droid Serif"/>
                <a:ea typeface="Droid Serif"/>
                <a:cs typeface="Droid Serif"/>
                <a:sym typeface="Droid Serif"/>
              </a:rPr>
              <a:t> </a:t>
            </a:r>
            <a:r>
              <a:rPr lang="en" sz="2800">
                <a:latin typeface="Droid Serif"/>
                <a:ea typeface="Droid Serif"/>
                <a:cs typeface="Droid Serif"/>
                <a:sym typeface="Droid Serif"/>
              </a:rPr>
              <a:t>two sorted lists by     (1) comparing the first elements, and           (2) placing the smaller element, </a:t>
            </a:r>
          </a:p>
          <a:p>
            <a:pPr lvl="0" indent="457200" rtl="0">
              <a:spcBef>
                <a:spcPts val="0"/>
              </a:spcBef>
              <a:buNone/>
            </a:pPr>
            <a:r>
              <a:rPr lang="en" sz="2800">
                <a:latin typeface="Droid Serif"/>
                <a:ea typeface="Droid Serif"/>
                <a:cs typeface="Droid Serif"/>
                <a:sym typeface="Droid Serif"/>
              </a:rPr>
              <a:t>~ </a:t>
            </a:r>
            <a:r>
              <a:rPr lang="en" sz="2800" i="1">
                <a:latin typeface="Droid Serif"/>
                <a:ea typeface="Droid Serif"/>
                <a:cs typeface="Droid Serif"/>
                <a:sym typeface="Droid Serif"/>
              </a:rPr>
              <a:t>until all of the elements are sorted!</a:t>
            </a:r>
          </a:p>
        </p:txBody>
      </p:sp>
      <p:pic>
        <p:nvPicPr>
          <p:cNvPr id="1506" name="Shape 1506"/>
          <p:cNvPicPr preferRelativeResize="0"/>
          <p:nvPr/>
        </p:nvPicPr>
        <p:blipFill>
          <a:blip r:embed="rId3"/>
          <a:stretch>
            <a:fillRect/>
          </a:stretch>
        </p:blipFill>
        <p:spPr>
          <a:xfrm>
            <a:off x="5643825" y="-817125"/>
            <a:ext cx="3810000" cy="3810000"/>
          </a:xfrm>
          <a:prstGeom prst="rect">
            <a:avLst/>
          </a:prstGeom>
          <a:noFill/>
          <a:ln>
            <a:noFill/>
          </a:ln>
        </p:spPr>
      </p:pic>
    </p:spTree>
    <p:extLst>
      <p:ext uri="{BB962C8B-B14F-4D97-AF65-F5344CB8AC3E}">
        <p14:creationId xmlns:p14="http://schemas.microsoft.com/office/powerpoint/2010/main" val="3157891486"/>
      </p:ext>
    </p:extLst>
  </p:cSld>
  <p:clrMapOvr>
    <a:masterClrMapping/>
  </p:clrMapOvr>
  <p:transition xmlns:p14="http://schemas.microsoft.com/office/powerpoint/2010/main" spd="slow">
    <p:cut/>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518"/>
        <p:cNvGrpSpPr/>
        <p:nvPr/>
      </p:nvGrpSpPr>
      <p:grpSpPr>
        <a:xfrm>
          <a:off x="0" y="0"/>
          <a:ext cx="0" cy="0"/>
          <a:chOff x="0" y="0"/>
          <a:chExt cx="0" cy="0"/>
        </a:xfrm>
      </p:grpSpPr>
      <p:sp>
        <p:nvSpPr>
          <p:cNvPr id="1519" name="Shape 1519"/>
          <p:cNvSpPr txBox="1">
            <a:spLocks noGrp="1"/>
          </p:cNvSpPr>
          <p:nvPr>
            <p:ph type="title"/>
          </p:nvPr>
        </p:nvSpPr>
        <p:spPr>
          <a:xfrm>
            <a:off x="457200" y="124237"/>
            <a:ext cx="8229600" cy="1143000"/>
          </a:xfrm>
          <a:prstGeom prst="rect">
            <a:avLst/>
          </a:prstGeom>
        </p:spPr>
        <p:txBody>
          <a:bodyPr lIns="91425" tIns="91425" rIns="91425" bIns="91425" anchor="b" anchorCtr="0">
            <a:noAutofit/>
          </a:bodyPr>
          <a:lstStyle/>
          <a:p>
            <a:pPr lvl="0" rtl="0">
              <a:spcBef>
                <a:spcPts val="0"/>
              </a:spcBef>
              <a:buNone/>
            </a:pPr>
            <a:r>
              <a:rPr lang="en">
                <a:latin typeface="Droid Serif"/>
                <a:ea typeface="Droid Serif"/>
                <a:cs typeface="Droid Serif"/>
                <a:sym typeface="Droid Serif"/>
              </a:rPr>
              <a:t>Sorting out sorting</a:t>
            </a:r>
          </a:p>
        </p:txBody>
      </p:sp>
      <p:sp>
        <p:nvSpPr>
          <p:cNvPr id="1520" name="Shape 1520"/>
          <p:cNvSpPr txBox="1">
            <a:spLocks noGrp="1"/>
          </p:cNvSpPr>
          <p:nvPr>
            <p:ph type="body" idx="1"/>
          </p:nvPr>
        </p:nvSpPr>
        <p:spPr>
          <a:xfrm>
            <a:off x="457200" y="1509944"/>
            <a:ext cx="8229600" cy="4925400"/>
          </a:xfrm>
          <a:prstGeom prst="rect">
            <a:avLst/>
          </a:prstGeom>
        </p:spPr>
        <p:txBody>
          <a:bodyPr lIns="91425" tIns="91425" rIns="91425" bIns="91425" anchor="t" anchorCtr="0">
            <a:noAutofit/>
          </a:bodyPr>
          <a:lstStyle/>
          <a:p>
            <a:pPr lvl="0" rtl="0">
              <a:spcBef>
                <a:spcPts val="0"/>
              </a:spcBef>
              <a:buNone/>
            </a:pPr>
            <a:r>
              <a:rPr lang="en" sz="2400">
                <a:solidFill>
                  <a:srgbClr val="A61C00"/>
                </a:solidFill>
                <a:latin typeface="Droid Serif"/>
                <a:ea typeface="Droid Serif"/>
                <a:cs typeface="Droid Serif"/>
                <a:sym typeface="Droid Serif"/>
              </a:rPr>
              <a:t>Let's race </a:t>
            </a:r>
            <a:r>
              <a:rPr lang="en" sz="2400" b="1" i="1">
                <a:solidFill>
                  <a:srgbClr val="A61C00"/>
                </a:solidFill>
                <a:latin typeface="Droid Serif"/>
                <a:ea typeface="Droid Serif"/>
                <a:cs typeface="Droid Serif"/>
                <a:sym typeface="Droid Serif"/>
              </a:rPr>
              <a:t>three sorting algorithms </a:t>
            </a:r>
          </a:p>
          <a:p>
            <a:pPr lvl="0" rtl="0">
              <a:spcBef>
                <a:spcPts val="0"/>
              </a:spcBef>
              <a:buNone/>
            </a:pPr>
            <a:endParaRPr sz="2400">
              <a:latin typeface="Droid Serif"/>
              <a:ea typeface="Droid Serif"/>
              <a:cs typeface="Droid Serif"/>
              <a:sym typeface="Droid Serif"/>
            </a:endParaRPr>
          </a:p>
          <a:p>
            <a:pPr lvl="0" rtl="0">
              <a:spcBef>
                <a:spcPts val="0"/>
              </a:spcBef>
              <a:buNone/>
            </a:pPr>
            <a:endParaRPr sz="2400">
              <a:latin typeface="Droid Serif"/>
              <a:ea typeface="Droid Serif"/>
              <a:cs typeface="Droid Serif"/>
              <a:sym typeface="Droid Serif"/>
            </a:endParaRPr>
          </a:p>
          <a:p>
            <a:pPr lvl="0" rtl="0">
              <a:spcBef>
                <a:spcPts val="0"/>
              </a:spcBef>
              <a:buNone/>
            </a:pPr>
            <a:r>
              <a:rPr lang="en" sz="2400">
                <a:latin typeface="Droid Serif"/>
                <a:ea typeface="Droid Serif"/>
                <a:cs typeface="Droid Serif"/>
                <a:sym typeface="Droid Serif"/>
              </a:rPr>
              <a:t>1) Act out minsort - count our comparisons:   _____</a:t>
            </a:r>
          </a:p>
          <a:p>
            <a:pPr lvl="0" rtl="0">
              <a:spcBef>
                <a:spcPts val="0"/>
              </a:spcBef>
              <a:buNone/>
            </a:pPr>
            <a:endParaRPr sz="2400">
              <a:latin typeface="Droid Serif"/>
              <a:ea typeface="Droid Serif"/>
              <a:cs typeface="Droid Serif"/>
              <a:sym typeface="Droid Serif"/>
            </a:endParaRPr>
          </a:p>
          <a:p>
            <a:pPr lvl="0" rtl="0">
              <a:spcBef>
                <a:spcPts val="0"/>
              </a:spcBef>
              <a:buNone/>
            </a:pPr>
            <a:r>
              <a:rPr lang="en" sz="2400">
                <a:latin typeface="Droid Serif"/>
                <a:ea typeface="Droid Serif"/>
                <a:cs typeface="Droid Serif"/>
                <a:sym typeface="Droid Serif"/>
              </a:rPr>
              <a:t>2) Act out mergesort - count comparisons:      _____</a:t>
            </a:r>
          </a:p>
          <a:p>
            <a:pPr lvl="0" rtl="0">
              <a:spcBef>
                <a:spcPts val="0"/>
              </a:spcBef>
              <a:buNone/>
            </a:pPr>
            <a:endParaRPr sz="2400">
              <a:latin typeface="Droid Serif"/>
              <a:ea typeface="Droid Serif"/>
              <a:cs typeface="Droid Serif"/>
              <a:sym typeface="Droid Serif"/>
            </a:endParaRPr>
          </a:p>
          <a:p>
            <a:pPr lvl="0" rtl="0">
              <a:spcBef>
                <a:spcPts val="0"/>
              </a:spcBef>
              <a:buNone/>
            </a:pPr>
            <a:r>
              <a:rPr lang="en" sz="2400">
                <a:latin typeface="Droid Serif"/>
                <a:ea typeface="Droid Serif"/>
                <a:cs typeface="Droid Serif"/>
                <a:sym typeface="Droid Serif"/>
              </a:rPr>
              <a:t>3) Try the parallel sorting network - count:       _____</a:t>
            </a:r>
          </a:p>
          <a:p>
            <a:pPr lvl="0" rtl="0">
              <a:spcBef>
                <a:spcPts val="0"/>
              </a:spcBef>
              <a:buNone/>
            </a:pPr>
            <a:endParaRPr sz="2400">
              <a:latin typeface="Droid Serif"/>
              <a:ea typeface="Droid Serif"/>
              <a:cs typeface="Droid Serif"/>
              <a:sym typeface="Droid Serif"/>
            </a:endParaRPr>
          </a:p>
          <a:p>
            <a:pPr lvl="0" rtl="0">
              <a:spcBef>
                <a:spcPts val="0"/>
              </a:spcBef>
              <a:buNone/>
            </a:pPr>
            <a:endParaRPr sz="2400">
              <a:latin typeface="Droid Serif"/>
              <a:ea typeface="Droid Serif"/>
              <a:cs typeface="Droid Serif"/>
              <a:sym typeface="Droid Serif"/>
            </a:endParaRPr>
          </a:p>
          <a:p>
            <a:pPr lvl="0" rtl="0">
              <a:spcBef>
                <a:spcPts val="0"/>
              </a:spcBef>
              <a:buNone/>
            </a:pPr>
            <a:r>
              <a:rPr lang="en" sz="2400">
                <a:latin typeface="Droid Serif"/>
                <a:ea typeface="Droid Serif"/>
                <a:cs typeface="Droid Serif"/>
                <a:sym typeface="Droid Serif"/>
              </a:rPr>
              <a:t>Which one wins?</a:t>
            </a:r>
          </a:p>
        </p:txBody>
      </p:sp>
      <p:pic>
        <p:nvPicPr>
          <p:cNvPr id="1521" name="Shape 1521"/>
          <p:cNvPicPr preferRelativeResize="0"/>
          <p:nvPr/>
        </p:nvPicPr>
        <p:blipFill>
          <a:blip r:embed="rId3"/>
          <a:stretch>
            <a:fillRect/>
          </a:stretch>
        </p:blipFill>
        <p:spPr>
          <a:xfrm>
            <a:off x="6526134" y="124237"/>
            <a:ext cx="2512140" cy="2517151"/>
          </a:xfrm>
          <a:prstGeom prst="rect">
            <a:avLst/>
          </a:prstGeom>
          <a:noFill/>
          <a:ln>
            <a:noFill/>
          </a:ln>
        </p:spPr>
      </p:pic>
    </p:spTree>
    <p:extLst>
      <p:ext uri="{BB962C8B-B14F-4D97-AF65-F5344CB8AC3E}">
        <p14:creationId xmlns:p14="http://schemas.microsoft.com/office/powerpoint/2010/main" val="891494271"/>
      </p:ext>
    </p:extLst>
  </p:cSld>
  <p:clrMapOvr>
    <a:masterClrMapping/>
  </p:clrMapOvr>
  <p:transition xmlns:p14="http://schemas.microsoft.com/office/powerpoint/2010/main" spd="slow">
    <p:cut/>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1601" name="Shape 1601"/>
          <p:cNvSpPr txBox="1"/>
          <p:nvPr/>
        </p:nvSpPr>
        <p:spPr>
          <a:xfrm>
            <a:off x="269300" y="486100"/>
            <a:ext cx="9360900" cy="1241400"/>
          </a:xfrm>
          <a:prstGeom prst="rect">
            <a:avLst/>
          </a:prstGeom>
          <a:noFill/>
        </p:spPr>
        <p:txBody>
          <a:bodyPr lIns="91425" tIns="91425" rIns="91425" bIns="91425" anchor="t" anchorCtr="0">
            <a:noAutofit/>
          </a:bodyPr>
          <a:lstStyle/>
          <a:p>
            <a:pPr>
              <a:spcBef>
                <a:spcPts val="0"/>
              </a:spcBef>
              <a:buNone/>
            </a:pPr>
            <a:r>
              <a:rPr lang="en" sz="2400"/>
              <a:t>Other fun things students can make and play with in Scratch</a:t>
            </a:r>
          </a:p>
        </p:txBody>
      </p:sp>
      <p:sp>
        <p:nvSpPr>
          <p:cNvPr id="1602" name="Shape 1602"/>
          <p:cNvSpPr txBox="1"/>
          <p:nvPr/>
        </p:nvSpPr>
        <p:spPr>
          <a:xfrm>
            <a:off x="827700" y="2075775"/>
            <a:ext cx="3232199" cy="1852500"/>
          </a:xfrm>
          <a:prstGeom prst="rect">
            <a:avLst/>
          </a:prstGeom>
          <a:noFill/>
        </p:spPr>
        <p:txBody>
          <a:bodyPr lIns="91425" tIns="91425" rIns="91425" bIns="91425" anchor="t" anchorCtr="0">
            <a:noAutofit/>
          </a:bodyPr>
          <a:lstStyle/>
          <a:p>
            <a:pPr lvl="0" rtl="0">
              <a:spcBef>
                <a:spcPts val="0"/>
              </a:spcBef>
              <a:buClr>
                <a:srgbClr val="000000"/>
              </a:buClr>
              <a:buFont typeface="Arial"/>
              <a:buNone/>
            </a:pPr>
            <a:endParaRPr sz="1800"/>
          </a:p>
          <a:p>
            <a:pPr>
              <a:spcBef>
                <a:spcPts val="0"/>
              </a:spcBef>
              <a:buNone/>
            </a:pPr>
            <a:r>
              <a:rPr lang="en" sz="1800" u="sng">
                <a:solidFill>
                  <a:schemeClr val="hlink"/>
                </a:solidFill>
                <a:hlinkClick r:id="rId3"/>
              </a:rPr>
              <a:t>Random Walk</a:t>
            </a:r>
            <a:r>
              <a:rPr lang="en" sz="1800"/>
              <a:t>: applying randomness to a game</a:t>
            </a:r>
          </a:p>
        </p:txBody>
      </p:sp>
      <p:sp>
        <p:nvSpPr>
          <p:cNvPr id="1603" name="Shape 1603"/>
          <p:cNvSpPr txBox="1"/>
          <p:nvPr/>
        </p:nvSpPr>
        <p:spPr>
          <a:xfrm>
            <a:off x="4874150" y="2286000"/>
            <a:ext cx="3356699" cy="1780200"/>
          </a:xfrm>
          <a:prstGeom prst="rect">
            <a:avLst/>
          </a:prstGeom>
          <a:noFill/>
        </p:spPr>
        <p:txBody>
          <a:bodyPr lIns="91425" tIns="91425" rIns="91425" bIns="91425" anchor="t" anchorCtr="0">
            <a:noAutofit/>
          </a:bodyPr>
          <a:lstStyle/>
          <a:p>
            <a:pPr>
              <a:spcBef>
                <a:spcPts val="0"/>
              </a:spcBef>
              <a:buNone/>
            </a:pPr>
            <a:r>
              <a:rPr lang="en" sz="1800"/>
              <a:t>The </a:t>
            </a:r>
            <a:r>
              <a:rPr lang="en" sz="1800" u="sng">
                <a:solidFill>
                  <a:schemeClr val="hlink"/>
                </a:solidFill>
                <a:hlinkClick r:id="rId4"/>
              </a:rPr>
              <a:t>Game of Life</a:t>
            </a:r>
            <a:r>
              <a:rPr lang="en" sz="1800"/>
              <a:t>: Studying patterns and predicting possible outcomes </a:t>
            </a:r>
          </a:p>
        </p:txBody>
      </p:sp>
      <p:sp>
        <p:nvSpPr>
          <p:cNvPr id="1604" name="Shape 1604"/>
          <p:cNvSpPr txBox="1"/>
          <p:nvPr/>
        </p:nvSpPr>
        <p:spPr>
          <a:xfrm>
            <a:off x="1918150" y="3773850"/>
            <a:ext cx="2647199" cy="1241400"/>
          </a:xfrm>
          <a:prstGeom prst="rect">
            <a:avLst/>
          </a:prstGeom>
          <a:noFill/>
        </p:spPr>
        <p:txBody>
          <a:bodyPr lIns="91425" tIns="91425" rIns="91425" bIns="91425" anchor="t" anchorCtr="0">
            <a:noAutofit/>
          </a:bodyPr>
          <a:lstStyle/>
          <a:p>
            <a:pPr>
              <a:spcBef>
                <a:spcPts val="0"/>
              </a:spcBef>
              <a:buNone/>
            </a:pPr>
            <a:r>
              <a:rPr lang="en" sz="1800"/>
              <a:t>Using cloning in a </a:t>
            </a:r>
            <a:r>
              <a:rPr lang="en" sz="1800" u="sng">
                <a:solidFill>
                  <a:schemeClr val="hlink"/>
                </a:solidFill>
                <a:hlinkClick r:id="rId5"/>
              </a:rPr>
              <a:t>Scratch game</a:t>
            </a:r>
            <a:r>
              <a:rPr lang="en" sz="1800"/>
              <a:t> to shoot at villains </a:t>
            </a:r>
          </a:p>
        </p:txBody>
      </p:sp>
      <p:sp>
        <p:nvSpPr>
          <p:cNvPr id="1605" name="Shape 1605"/>
          <p:cNvSpPr txBox="1"/>
          <p:nvPr/>
        </p:nvSpPr>
        <p:spPr>
          <a:xfrm>
            <a:off x="5609875" y="4066200"/>
            <a:ext cx="2969100" cy="1628999"/>
          </a:xfrm>
          <a:prstGeom prst="rect">
            <a:avLst/>
          </a:prstGeom>
          <a:noFill/>
        </p:spPr>
        <p:txBody>
          <a:bodyPr lIns="91425" tIns="91425" rIns="91425" bIns="91425" anchor="t" anchorCtr="0">
            <a:noAutofit/>
          </a:bodyPr>
          <a:lstStyle/>
          <a:p>
            <a:pPr>
              <a:spcBef>
                <a:spcPts val="0"/>
              </a:spcBef>
              <a:buNone/>
            </a:pPr>
            <a:r>
              <a:rPr lang="en" sz="1800"/>
              <a:t>Using other types of controls to move your </a:t>
            </a:r>
            <a:r>
              <a:rPr lang="en" sz="1800" u="sng">
                <a:solidFill>
                  <a:schemeClr val="hlink"/>
                </a:solidFill>
                <a:hlinkClick r:id="rId6"/>
              </a:rPr>
              <a:t>sprite</a:t>
            </a:r>
          </a:p>
        </p:txBody>
      </p:sp>
      <p:sp>
        <p:nvSpPr>
          <p:cNvPr id="1606" name="Shape 1606"/>
          <p:cNvSpPr txBox="1"/>
          <p:nvPr/>
        </p:nvSpPr>
        <p:spPr>
          <a:xfrm>
            <a:off x="3728000" y="5242025"/>
            <a:ext cx="2443499" cy="1300800"/>
          </a:xfrm>
          <a:prstGeom prst="rect">
            <a:avLst/>
          </a:prstGeom>
          <a:noFill/>
        </p:spPr>
        <p:txBody>
          <a:bodyPr lIns="91425" tIns="91425" rIns="91425" bIns="91425" anchor="t" anchorCtr="0">
            <a:noAutofit/>
          </a:bodyPr>
          <a:lstStyle/>
          <a:p>
            <a:pPr>
              <a:spcBef>
                <a:spcPts val="0"/>
              </a:spcBef>
              <a:buNone/>
            </a:pPr>
            <a:r>
              <a:rPr lang="en"/>
              <a:t>Solving simple </a:t>
            </a:r>
            <a:r>
              <a:rPr lang="en" u="sng">
                <a:solidFill>
                  <a:schemeClr val="hlink"/>
                </a:solidFill>
                <a:hlinkClick r:id="rId7"/>
              </a:rPr>
              <a:t>Math Problems</a:t>
            </a:r>
            <a:r>
              <a:rPr lang="en"/>
              <a:t> in Scratch</a:t>
            </a:r>
          </a:p>
        </p:txBody>
      </p:sp>
    </p:spTree>
    <p:extLst>
      <p:ext uri="{BB962C8B-B14F-4D97-AF65-F5344CB8AC3E}">
        <p14:creationId xmlns:p14="http://schemas.microsoft.com/office/powerpoint/2010/main" val="3777490336"/>
      </p:ext>
    </p:extLst>
  </p:cSld>
  <p:clrMapOvr>
    <a:masterClrMapping/>
  </p:clrMapOvr>
  <p:transition xmlns:p14="http://schemas.microsoft.com/office/powerpoint/2010/mai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93800"/>
            <a:ext cx="37846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Right Arrow 17"/>
          <p:cNvSpPr>
            <a:spLocks noChangeArrowheads="1"/>
          </p:cNvSpPr>
          <p:nvPr/>
        </p:nvSpPr>
        <p:spPr bwMode="auto">
          <a:xfrm>
            <a:off x="4171950" y="2384425"/>
            <a:ext cx="803275" cy="457200"/>
          </a:xfrm>
          <a:prstGeom prst="rightArrow">
            <a:avLst>
              <a:gd name="adj1" fmla="val 50000"/>
              <a:gd name="adj2" fmla="val 50024"/>
            </a:avLst>
          </a:prstGeom>
          <a:solidFill>
            <a:srgbClr val="CCFFCC"/>
          </a:solidFill>
          <a:ln w="9525" algn="ctr">
            <a:solidFill>
              <a:srgbClr val="0D982A"/>
            </a:solidFill>
            <a:round/>
            <a:headEnd/>
            <a:tailEnd/>
          </a:ln>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0"/>
              </a:spcBef>
              <a:spcAft>
                <a:spcPct val="0"/>
              </a:spcAft>
            </a:pPr>
            <a:endParaRPr lang="en-US" altLang="en-US" kern="1200">
              <a:solidFill>
                <a:srgbClr val="000000"/>
              </a:solidFill>
            </a:endParaRPr>
          </a:p>
        </p:txBody>
      </p:sp>
      <p:sp>
        <p:nvSpPr>
          <p:cNvPr id="36869" name="TextBox 1"/>
          <p:cNvSpPr txBox="1">
            <a:spLocks noChangeArrowheads="1"/>
          </p:cNvSpPr>
          <p:nvPr/>
        </p:nvSpPr>
        <p:spPr bwMode="auto">
          <a:xfrm>
            <a:off x="5675313" y="4191000"/>
            <a:ext cx="2667000" cy="461963"/>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0"/>
              </a:spcBef>
              <a:spcAft>
                <a:spcPct val="0"/>
              </a:spcAft>
            </a:pPr>
            <a:r>
              <a:rPr lang="en-US" altLang="en-US" kern="1200">
                <a:solidFill>
                  <a:srgbClr val="000000"/>
                </a:solidFill>
                <a:latin typeface="Calibri" pitchFamily="34" charset="0"/>
              </a:rPr>
              <a:t>| hue |    &lt;    25</a:t>
            </a:r>
          </a:p>
        </p:txBody>
      </p:sp>
      <p:pic>
        <p:nvPicPr>
          <p:cNvPr id="3687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0475" y="1185863"/>
            <a:ext cx="3811588" cy="2857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6871" name="TextBox 9"/>
          <p:cNvSpPr txBox="1">
            <a:spLocks noChangeArrowheads="1"/>
          </p:cNvSpPr>
          <p:nvPr/>
        </p:nvSpPr>
        <p:spPr bwMode="auto">
          <a:xfrm>
            <a:off x="5676900" y="4795838"/>
            <a:ext cx="2667000" cy="461962"/>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0"/>
              </a:spcBef>
              <a:spcAft>
                <a:spcPct val="0"/>
              </a:spcAft>
            </a:pPr>
            <a:r>
              <a:rPr lang="en-US" altLang="en-US" kern="1200">
                <a:solidFill>
                  <a:srgbClr val="000000"/>
                </a:solidFill>
                <a:latin typeface="Calibri" pitchFamily="34" charset="0"/>
              </a:rPr>
              <a:t>saturation   &gt;   0.75</a:t>
            </a:r>
          </a:p>
        </p:txBody>
      </p:sp>
      <p:sp>
        <p:nvSpPr>
          <p:cNvPr id="8" name="Text Box 2"/>
          <p:cNvSpPr txBox="1">
            <a:spLocks noChangeArrowheads="1"/>
          </p:cNvSpPr>
          <p:nvPr/>
        </p:nvSpPr>
        <p:spPr bwMode="auto">
          <a:xfrm>
            <a:off x="457200" y="304800"/>
            <a:ext cx="5715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50000"/>
              </a:spcBef>
              <a:spcAft>
                <a:spcPct val="0"/>
              </a:spcAft>
            </a:pPr>
            <a:r>
              <a:rPr lang="en-US" altLang="en-US" sz="3200" kern="1200" dirty="0" smtClean="0">
                <a:solidFill>
                  <a:srgbClr val="000000"/>
                </a:solidFill>
                <a:latin typeface="Cambria" pitchFamily="18" charset="0"/>
              </a:rPr>
              <a:t>Where's the coke can?</a:t>
            </a:r>
            <a:endParaRPr lang="en-US" altLang="en-US" sz="3200" kern="1200" dirty="0">
              <a:solidFill>
                <a:srgbClr val="000000"/>
              </a:solidFill>
              <a:latin typeface="Cambria" pitchFamily="18" charset="0"/>
            </a:endParaRPr>
          </a:p>
        </p:txBody>
      </p:sp>
    </p:spTree>
    <p:extLst>
      <p:ext uri="{BB962C8B-B14F-4D97-AF65-F5344CB8AC3E}">
        <p14:creationId xmlns:p14="http://schemas.microsoft.com/office/powerpoint/2010/main" val="2986791071"/>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Shape 598"/>
          <p:cNvSpPr txBox="1">
            <a:spLocks noGrp="1"/>
          </p:cNvSpPr>
          <p:nvPr>
            <p:ph type="title" idx="4294967295"/>
          </p:nvPr>
        </p:nvSpPr>
        <p:spPr>
          <a:xfrm>
            <a:off x="274319" y="274319"/>
            <a:ext cx="8594399" cy="819600"/>
          </a:xfrm>
          <a:prstGeom prst="rect">
            <a:avLst/>
          </a:prstGeom>
        </p:spPr>
        <p:txBody>
          <a:bodyPr lIns="91425" tIns="91425" rIns="91425" bIns="91425" anchor="t" anchorCtr="0">
            <a:noAutofit/>
          </a:bodyPr>
          <a:lstStyle/>
          <a:p>
            <a:pPr lvl="0" rtl="0">
              <a:spcBef>
                <a:spcPts val="0"/>
              </a:spcBef>
              <a:buNone/>
            </a:pPr>
            <a:r>
              <a:rPr lang="en" sz="3600">
                <a:latin typeface="Droid Serif"/>
                <a:ea typeface="Droid Serif"/>
                <a:cs typeface="Droid Serif"/>
                <a:sym typeface="Droid Serif"/>
              </a:rPr>
              <a:t>Algorithms </a:t>
            </a:r>
            <a:r>
              <a:rPr lang="en" sz="3600" b="1" i="1">
                <a:latin typeface="Droid Serif"/>
                <a:ea typeface="Droid Serif"/>
                <a:cs typeface="Droid Serif"/>
                <a:sym typeface="Droid Serif"/>
              </a:rPr>
              <a:t>everywhere </a:t>
            </a:r>
          </a:p>
        </p:txBody>
      </p:sp>
      <p:sp>
        <p:nvSpPr>
          <p:cNvPr id="599" name="Shape 599"/>
          <p:cNvSpPr txBox="1"/>
          <p:nvPr/>
        </p:nvSpPr>
        <p:spPr>
          <a:xfrm>
            <a:off x="387575" y="5980100"/>
            <a:ext cx="8480999" cy="625499"/>
          </a:xfrm>
          <a:prstGeom prst="rect">
            <a:avLst/>
          </a:prstGeom>
        </p:spPr>
        <p:txBody>
          <a:bodyPr lIns="91425" tIns="91425" rIns="91425" bIns="91425" anchor="ctr" anchorCtr="0">
            <a:noAutofit/>
          </a:bodyPr>
          <a:lstStyle/>
          <a:p>
            <a:pPr lvl="0" algn="r" rtl="0">
              <a:spcBef>
                <a:spcPts val="0"/>
              </a:spcBef>
              <a:buNone/>
            </a:pPr>
            <a:r>
              <a:rPr lang="en" sz="3600" i="1">
                <a:latin typeface="Droid Serif"/>
                <a:ea typeface="Droid Serif"/>
                <a:cs typeface="Droid Serif"/>
                <a:sym typeface="Droid Serif"/>
              </a:rPr>
              <a:t>... a couple inspired by the life sciences</a:t>
            </a:r>
          </a:p>
        </p:txBody>
      </p:sp>
      <p:sp>
        <p:nvSpPr>
          <p:cNvPr id="600" name="Shape 600"/>
          <p:cNvSpPr txBox="1"/>
          <p:nvPr/>
        </p:nvSpPr>
        <p:spPr>
          <a:xfrm>
            <a:off x="2292775" y="1313100"/>
            <a:ext cx="4933800" cy="920099"/>
          </a:xfrm>
          <a:prstGeom prst="rect">
            <a:avLst/>
          </a:prstGeom>
          <a:solidFill>
            <a:srgbClr val="F4CCCC"/>
          </a:solidFill>
        </p:spPr>
        <p:txBody>
          <a:bodyPr lIns="91425" tIns="91425" rIns="91425" bIns="91425" anchor="t" anchorCtr="0">
            <a:noAutofit/>
          </a:bodyPr>
          <a:lstStyle/>
          <a:p>
            <a:pPr lvl="0" algn="ctr" rtl="0">
              <a:spcBef>
                <a:spcPts val="0"/>
              </a:spcBef>
              <a:buNone/>
            </a:pPr>
            <a:r>
              <a:rPr lang="en" sz="2400">
                <a:latin typeface="Droid Serif"/>
                <a:ea typeface="Droid Serif"/>
                <a:cs typeface="Droid Serif"/>
                <a:sym typeface="Droid Serif"/>
              </a:rPr>
              <a:t>An algorithm is a </a:t>
            </a:r>
            <a:r>
              <a:rPr lang="en" sz="2400" b="1" i="1">
                <a:solidFill>
                  <a:srgbClr val="85200C"/>
                </a:solidFill>
                <a:latin typeface="Droid Serif"/>
                <a:ea typeface="Droid Serif"/>
                <a:cs typeface="Droid Serif"/>
                <a:sym typeface="Droid Serif"/>
              </a:rPr>
              <a:t>process</a:t>
            </a:r>
            <a:r>
              <a:rPr lang="en" sz="2400">
                <a:latin typeface="Droid Serif"/>
                <a:ea typeface="Droid Serif"/>
                <a:cs typeface="Droid Serif"/>
                <a:sym typeface="Droid Serif"/>
              </a:rPr>
              <a:t> for solving problems.</a:t>
            </a:r>
          </a:p>
        </p:txBody>
      </p:sp>
    </p:spTree>
    <p:extLst>
      <p:ext uri="{BB962C8B-B14F-4D97-AF65-F5344CB8AC3E}">
        <p14:creationId xmlns:p14="http://schemas.microsoft.com/office/powerpoint/2010/main" val="3202996066"/>
      </p:ext>
    </p:extLst>
  </p:cSld>
  <p:clrMapOvr>
    <a:masterClrMapping/>
  </p:clrMapOvr>
  <p:transition xmlns:p14="http://schemas.microsoft.com/office/powerpoint/2010/main" spd="slow">
    <p:cut/>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Shape 605"/>
          <p:cNvSpPr txBox="1">
            <a:spLocks noGrp="1"/>
          </p:cNvSpPr>
          <p:nvPr>
            <p:ph type="ctrTitle"/>
          </p:nvPr>
        </p:nvSpPr>
        <p:spPr>
          <a:xfrm>
            <a:off x="685800" y="2111123"/>
            <a:ext cx="7772400" cy="1546500"/>
          </a:xfrm>
          <a:prstGeom prst="rect">
            <a:avLst/>
          </a:prstGeom>
        </p:spPr>
        <p:txBody>
          <a:bodyPr lIns="91425" tIns="91425" rIns="91425" bIns="91425" anchor="b" anchorCtr="0">
            <a:noAutofit/>
          </a:bodyPr>
          <a:lstStyle/>
          <a:p>
            <a:pPr>
              <a:spcBef>
                <a:spcPts val="0"/>
              </a:spcBef>
              <a:buNone/>
            </a:pPr>
            <a:r>
              <a:rPr lang="en">
                <a:latin typeface="Droid Serif"/>
                <a:ea typeface="Droid Serif"/>
                <a:cs typeface="Droid Serif"/>
                <a:sym typeface="Droid Serif"/>
              </a:rPr>
              <a:t>Sorting and Searching</a:t>
            </a:r>
          </a:p>
        </p:txBody>
      </p:sp>
      <p:sp>
        <p:nvSpPr>
          <p:cNvPr id="606" name="Shape 606"/>
          <p:cNvSpPr txBox="1">
            <a:spLocks noGrp="1"/>
          </p:cNvSpPr>
          <p:nvPr>
            <p:ph type="subTitle" idx="1"/>
          </p:nvPr>
        </p:nvSpPr>
        <p:spPr>
          <a:xfrm>
            <a:off x="685800" y="3786737"/>
            <a:ext cx="7772400" cy="1046400"/>
          </a:xfrm>
          <a:prstGeom prst="rect">
            <a:avLst/>
          </a:prstGeom>
        </p:spPr>
        <p:txBody>
          <a:bodyPr lIns="91425" tIns="91425" rIns="91425" bIns="91425" anchor="t" anchorCtr="0">
            <a:noAutofit/>
          </a:bodyPr>
          <a:lstStyle/>
          <a:p>
            <a:pPr>
              <a:spcBef>
                <a:spcPts val="0"/>
              </a:spcBef>
              <a:buNone/>
            </a:pPr>
            <a:r>
              <a:rPr lang="en">
                <a:latin typeface="Droid Serif"/>
                <a:ea typeface="Droid Serif"/>
                <a:cs typeface="Droid Serif"/>
                <a:sym typeface="Droid Serif"/>
              </a:rPr>
              <a:t>Day 3, Session 2</a:t>
            </a:r>
          </a:p>
        </p:txBody>
      </p:sp>
    </p:spTree>
    <p:extLst>
      <p:ext uri="{BB962C8B-B14F-4D97-AF65-F5344CB8AC3E}">
        <p14:creationId xmlns:p14="http://schemas.microsoft.com/office/powerpoint/2010/main" val="4010738030"/>
      </p:ext>
    </p:extLst>
  </p:cSld>
  <p:clrMapOvr>
    <a:masterClrMapping/>
  </p:clrMapOvr>
  <p:transition xmlns:p14="http://schemas.microsoft.com/office/powerpoint/2010/main" spd="slow">
    <p:cut/>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Shape 611"/>
          <p:cNvSpPr txBox="1">
            <a:spLocks noGrp="1"/>
          </p:cNvSpPr>
          <p:nvPr>
            <p:ph type="subTitle" idx="1"/>
          </p:nvPr>
        </p:nvSpPr>
        <p:spPr>
          <a:xfrm>
            <a:off x="279250" y="298887"/>
            <a:ext cx="7772400" cy="1046400"/>
          </a:xfrm>
          <a:prstGeom prst="rect">
            <a:avLst/>
          </a:prstGeom>
        </p:spPr>
        <p:txBody>
          <a:bodyPr lIns="91425" tIns="91425" rIns="91425" bIns="91425" anchor="t" anchorCtr="0">
            <a:noAutofit/>
          </a:bodyPr>
          <a:lstStyle/>
          <a:p>
            <a:pPr lvl="0" algn="l" rtl="0">
              <a:spcBef>
                <a:spcPts val="0"/>
              </a:spcBef>
              <a:buNone/>
            </a:pPr>
            <a:r>
              <a:rPr lang="en" sz="4200">
                <a:solidFill>
                  <a:srgbClr val="000000"/>
                </a:solidFill>
                <a:latin typeface="Droid Serif"/>
                <a:ea typeface="Droid Serif"/>
                <a:cs typeface="Droid Serif"/>
                <a:sym typeface="Droid Serif"/>
              </a:rPr>
              <a:t>"Algorithm"</a:t>
            </a:r>
          </a:p>
        </p:txBody>
      </p:sp>
      <p:sp>
        <p:nvSpPr>
          <p:cNvPr id="612" name="Shape 612"/>
          <p:cNvSpPr txBox="1"/>
          <p:nvPr/>
        </p:nvSpPr>
        <p:spPr>
          <a:xfrm>
            <a:off x="4550325" y="1345287"/>
            <a:ext cx="3911700" cy="855899"/>
          </a:xfrm>
          <a:prstGeom prst="rect">
            <a:avLst/>
          </a:prstGeom>
          <a:noFill/>
        </p:spPr>
        <p:txBody>
          <a:bodyPr lIns="91425" tIns="91425" rIns="91425" bIns="91425" anchor="t" anchorCtr="0">
            <a:noAutofit/>
          </a:bodyPr>
          <a:lstStyle/>
          <a:p>
            <a:pPr algn="ctr">
              <a:spcBef>
                <a:spcPts val="0"/>
              </a:spcBef>
              <a:buNone/>
            </a:pPr>
            <a:r>
              <a:rPr lang="en" sz="2400">
                <a:latin typeface="Droid Serif"/>
                <a:ea typeface="Droid Serif"/>
                <a:cs typeface="Droid Serif"/>
                <a:sym typeface="Droid Serif"/>
              </a:rPr>
              <a:t>An algorithm is a </a:t>
            </a:r>
            <a:r>
              <a:rPr lang="en" sz="2400" b="1" i="1">
                <a:solidFill>
                  <a:srgbClr val="85200C"/>
                </a:solidFill>
                <a:latin typeface="Droid Serif"/>
                <a:ea typeface="Droid Serif"/>
                <a:cs typeface="Droid Serif"/>
                <a:sym typeface="Droid Serif"/>
              </a:rPr>
              <a:t>process</a:t>
            </a:r>
            <a:r>
              <a:rPr lang="en" sz="2400">
                <a:latin typeface="Droid Serif"/>
                <a:ea typeface="Droid Serif"/>
                <a:cs typeface="Droid Serif"/>
                <a:sym typeface="Droid Serif"/>
              </a:rPr>
              <a:t> for solving problems.</a:t>
            </a:r>
          </a:p>
        </p:txBody>
      </p:sp>
      <p:sp>
        <p:nvSpPr>
          <p:cNvPr id="613" name="Shape 613"/>
          <p:cNvSpPr txBox="1"/>
          <p:nvPr/>
        </p:nvSpPr>
        <p:spPr>
          <a:xfrm>
            <a:off x="4741275" y="3582950"/>
            <a:ext cx="3529799" cy="935400"/>
          </a:xfrm>
          <a:prstGeom prst="rect">
            <a:avLst/>
          </a:prstGeom>
          <a:noFill/>
        </p:spPr>
        <p:txBody>
          <a:bodyPr lIns="91425" tIns="91425" rIns="91425" bIns="91425" anchor="t" anchorCtr="0">
            <a:noAutofit/>
          </a:bodyPr>
          <a:lstStyle/>
          <a:p>
            <a:pPr lvl="0" algn="ctr" rtl="0">
              <a:spcBef>
                <a:spcPts val="0"/>
              </a:spcBef>
              <a:buNone/>
            </a:pPr>
            <a:r>
              <a:rPr lang="en" sz="2400">
                <a:latin typeface="Droid Serif"/>
                <a:ea typeface="Droid Serif"/>
                <a:cs typeface="Droid Serif"/>
                <a:sym typeface="Droid Serif"/>
              </a:rPr>
              <a:t>Simply put, algorithms are what CS is about.</a:t>
            </a:r>
          </a:p>
        </p:txBody>
      </p:sp>
      <p:pic>
        <p:nvPicPr>
          <p:cNvPr id="614" name="Shape 614"/>
          <p:cNvPicPr preferRelativeResize="0"/>
          <p:nvPr/>
        </p:nvPicPr>
        <p:blipFill>
          <a:blip r:embed="rId3"/>
          <a:stretch>
            <a:fillRect/>
          </a:stretch>
        </p:blipFill>
        <p:spPr>
          <a:xfrm>
            <a:off x="630125" y="1345287"/>
            <a:ext cx="3428211" cy="5214299"/>
          </a:xfrm>
          <a:prstGeom prst="rect">
            <a:avLst/>
          </a:prstGeom>
          <a:noFill/>
          <a:ln>
            <a:noFill/>
          </a:ln>
        </p:spPr>
      </p:pic>
    </p:spTree>
    <p:extLst>
      <p:ext uri="{BB962C8B-B14F-4D97-AF65-F5344CB8AC3E}">
        <p14:creationId xmlns:p14="http://schemas.microsoft.com/office/powerpoint/2010/main" val="2542595461"/>
      </p:ext>
    </p:extLst>
  </p:cSld>
  <p:clrMapOvr>
    <a:masterClrMapping/>
  </p:clrMapOvr>
  <p:transition xmlns:p14="http://schemas.microsoft.com/office/powerpoint/2010/main" spd="slow">
    <p:cut/>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Shape 619"/>
          <p:cNvSpPr txBox="1">
            <a:spLocks noGrp="1"/>
          </p:cNvSpPr>
          <p:nvPr>
            <p:ph type="subTitle" idx="1"/>
          </p:nvPr>
        </p:nvSpPr>
        <p:spPr>
          <a:xfrm>
            <a:off x="279250" y="298887"/>
            <a:ext cx="7772400" cy="1046400"/>
          </a:xfrm>
          <a:prstGeom prst="rect">
            <a:avLst/>
          </a:prstGeom>
        </p:spPr>
        <p:txBody>
          <a:bodyPr lIns="91425" tIns="91425" rIns="91425" bIns="91425" anchor="t" anchorCtr="0">
            <a:noAutofit/>
          </a:bodyPr>
          <a:lstStyle/>
          <a:p>
            <a:pPr lvl="0" algn="l" rtl="0">
              <a:spcBef>
                <a:spcPts val="0"/>
              </a:spcBef>
              <a:buNone/>
            </a:pPr>
            <a:r>
              <a:rPr lang="en" sz="4200">
                <a:solidFill>
                  <a:srgbClr val="000000"/>
                </a:solidFill>
                <a:latin typeface="Droid Serif"/>
                <a:ea typeface="Droid Serif"/>
                <a:cs typeface="Droid Serif"/>
                <a:sym typeface="Droid Serif"/>
              </a:rPr>
              <a:t>"Algorithm"</a:t>
            </a:r>
          </a:p>
        </p:txBody>
      </p:sp>
      <p:pic>
        <p:nvPicPr>
          <p:cNvPr id="620" name="Shape 620"/>
          <p:cNvPicPr preferRelativeResize="0"/>
          <p:nvPr/>
        </p:nvPicPr>
        <p:blipFill>
          <a:blip r:embed="rId3"/>
          <a:stretch>
            <a:fillRect/>
          </a:stretch>
        </p:blipFill>
        <p:spPr>
          <a:xfrm>
            <a:off x="630125" y="1345287"/>
            <a:ext cx="3428211" cy="5214299"/>
          </a:xfrm>
          <a:prstGeom prst="rect">
            <a:avLst/>
          </a:prstGeom>
          <a:noFill/>
          <a:ln>
            <a:noFill/>
          </a:ln>
        </p:spPr>
      </p:pic>
      <p:sp>
        <p:nvSpPr>
          <p:cNvPr id="621" name="Shape 621"/>
          <p:cNvSpPr txBox="1"/>
          <p:nvPr/>
        </p:nvSpPr>
        <p:spPr>
          <a:xfrm>
            <a:off x="4550325" y="659487"/>
            <a:ext cx="3911700" cy="855899"/>
          </a:xfrm>
          <a:prstGeom prst="rect">
            <a:avLst/>
          </a:prstGeom>
          <a:noFill/>
        </p:spPr>
        <p:txBody>
          <a:bodyPr lIns="91425" tIns="91425" rIns="91425" bIns="91425" anchor="t" anchorCtr="0">
            <a:noAutofit/>
          </a:bodyPr>
          <a:lstStyle/>
          <a:p>
            <a:pPr lvl="0" algn="ctr" rtl="0">
              <a:spcBef>
                <a:spcPts val="0"/>
              </a:spcBef>
              <a:buNone/>
            </a:pPr>
            <a:r>
              <a:rPr lang="en" sz="2400">
                <a:latin typeface="Droid Serif"/>
                <a:ea typeface="Droid Serif"/>
                <a:cs typeface="Droid Serif"/>
                <a:sym typeface="Droid Serif"/>
              </a:rPr>
              <a:t>An algorithm is a </a:t>
            </a:r>
            <a:r>
              <a:rPr lang="en" sz="2400" b="1" i="1">
                <a:solidFill>
                  <a:srgbClr val="85200C"/>
                </a:solidFill>
                <a:latin typeface="Droid Serif"/>
                <a:ea typeface="Droid Serif"/>
                <a:cs typeface="Droid Serif"/>
                <a:sym typeface="Droid Serif"/>
              </a:rPr>
              <a:t>process</a:t>
            </a:r>
            <a:r>
              <a:rPr lang="en" sz="2400">
                <a:latin typeface="Droid Serif"/>
                <a:ea typeface="Droid Serif"/>
                <a:cs typeface="Droid Serif"/>
                <a:sym typeface="Droid Serif"/>
              </a:rPr>
              <a:t> for solving problems.</a:t>
            </a:r>
          </a:p>
        </p:txBody>
      </p:sp>
      <p:sp>
        <p:nvSpPr>
          <p:cNvPr id="622" name="Shape 622"/>
          <p:cNvSpPr txBox="1"/>
          <p:nvPr/>
        </p:nvSpPr>
        <p:spPr>
          <a:xfrm>
            <a:off x="4359375" y="2082637"/>
            <a:ext cx="4594799" cy="4005000"/>
          </a:xfrm>
          <a:prstGeom prst="rect">
            <a:avLst/>
          </a:prstGeom>
        </p:spPr>
        <p:txBody>
          <a:bodyPr lIns="91425" tIns="91425" rIns="91425" bIns="91425" anchor="ctr" anchorCtr="0">
            <a:noAutofit/>
          </a:bodyPr>
          <a:lstStyle/>
          <a:p>
            <a:pPr lvl="0" rtl="0">
              <a:spcBef>
                <a:spcPts val="0"/>
              </a:spcBef>
              <a:buNone/>
            </a:pPr>
            <a:r>
              <a:rPr lang="en">
                <a:latin typeface="Droid Serif"/>
                <a:ea typeface="Droid Serif"/>
                <a:cs typeface="Droid Serif"/>
                <a:sym typeface="Droid Serif"/>
              </a:rPr>
              <a:t>The Nine Algorithms/Chapters:</a:t>
            </a:r>
          </a:p>
          <a:p>
            <a:pPr lvl="0" rtl="0">
              <a:spcBef>
                <a:spcPts val="0"/>
              </a:spcBef>
              <a:buNone/>
            </a:pPr>
            <a:endParaRPr>
              <a:latin typeface="Droid Serif"/>
              <a:ea typeface="Droid Serif"/>
              <a:cs typeface="Droid Serif"/>
              <a:sym typeface="Droid Serif"/>
            </a:endParaRPr>
          </a:p>
          <a:p>
            <a:pPr lvl="0" rtl="0">
              <a:spcBef>
                <a:spcPts val="0"/>
              </a:spcBef>
              <a:buNone/>
            </a:pPr>
            <a:r>
              <a:rPr lang="en">
                <a:latin typeface="Droid Serif"/>
                <a:ea typeface="Droid Serif"/>
                <a:cs typeface="Droid Serif"/>
                <a:sym typeface="Droid Serif"/>
              </a:rPr>
              <a:t>(1) Ideas Computers Use Every Day</a:t>
            </a:r>
          </a:p>
          <a:p>
            <a:pPr lvl="0" rtl="0">
              <a:spcBef>
                <a:spcPts val="0"/>
              </a:spcBef>
              <a:buNone/>
            </a:pPr>
            <a:r>
              <a:rPr lang="en" b="1">
                <a:solidFill>
                  <a:srgbClr val="CC0000"/>
                </a:solidFill>
                <a:latin typeface="Droid Serif"/>
                <a:ea typeface="Droid Serif"/>
                <a:cs typeface="Droid Serif"/>
                <a:sym typeface="Droid Serif"/>
              </a:rPr>
              <a:t>(2) Search Engine Indexing: Finding Needles in the World's Biggest Haystack </a:t>
            </a:r>
          </a:p>
          <a:p>
            <a:pPr lvl="0" rtl="0">
              <a:spcBef>
                <a:spcPts val="0"/>
              </a:spcBef>
              <a:buNone/>
            </a:pPr>
            <a:r>
              <a:rPr lang="en" b="1">
                <a:solidFill>
                  <a:srgbClr val="0000FF"/>
                </a:solidFill>
                <a:latin typeface="Droid Serif"/>
                <a:ea typeface="Droid Serif"/>
                <a:cs typeface="Droid Serif"/>
                <a:sym typeface="Droid Serif"/>
              </a:rPr>
              <a:t>(3) PageRank: The algorithm that made Google</a:t>
            </a:r>
          </a:p>
          <a:p>
            <a:pPr lvl="0" rtl="0">
              <a:spcBef>
                <a:spcPts val="0"/>
              </a:spcBef>
              <a:buNone/>
            </a:pPr>
            <a:r>
              <a:rPr lang="en">
                <a:latin typeface="Droid Serif"/>
                <a:ea typeface="Droid Serif"/>
                <a:cs typeface="Droid Serif"/>
                <a:sym typeface="Droid Serif"/>
              </a:rPr>
              <a:t>(4) Public Key Cryptography: Secrets on a Postcard</a:t>
            </a:r>
          </a:p>
          <a:p>
            <a:pPr lvl="0" rtl="0">
              <a:spcBef>
                <a:spcPts val="0"/>
              </a:spcBef>
              <a:buNone/>
            </a:pPr>
            <a:r>
              <a:rPr lang="en">
                <a:latin typeface="Droid Serif"/>
                <a:ea typeface="Droid Serif"/>
                <a:cs typeface="Droid Serif"/>
                <a:sym typeface="Droid Serif"/>
              </a:rPr>
              <a:t>(5) Error-Correcting Codes: Mistakes That Fix Themselves</a:t>
            </a:r>
          </a:p>
          <a:p>
            <a:pPr lvl="0" rtl="0">
              <a:spcBef>
                <a:spcPts val="0"/>
              </a:spcBef>
              <a:buNone/>
            </a:pPr>
            <a:r>
              <a:rPr lang="en">
                <a:latin typeface="Droid Serif"/>
                <a:ea typeface="Droid Serif"/>
                <a:cs typeface="Droid Serif"/>
                <a:sym typeface="Droid Serif"/>
              </a:rPr>
              <a:t>(6) Pattern Recognition: Learning from Experience</a:t>
            </a:r>
          </a:p>
          <a:p>
            <a:pPr lvl="0" rtl="0">
              <a:spcBef>
                <a:spcPts val="0"/>
              </a:spcBef>
              <a:buNone/>
            </a:pPr>
            <a:r>
              <a:rPr lang="en">
                <a:latin typeface="Droid Serif"/>
                <a:ea typeface="Droid Serif"/>
                <a:cs typeface="Droid Serif"/>
                <a:sym typeface="Droid Serif"/>
              </a:rPr>
              <a:t>(7) Data Compression: Something for Nothing</a:t>
            </a:r>
          </a:p>
          <a:p>
            <a:pPr lvl="0" rtl="0">
              <a:spcBef>
                <a:spcPts val="0"/>
              </a:spcBef>
              <a:buNone/>
            </a:pPr>
            <a:r>
              <a:rPr lang="en">
                <a:latin typeface="Droid Serif"/>
                <a:ea typeface="Droid Serif"/>
                <a:cs typeface="Droid Serif"/>
                <a:sym typeface="Droid Serif"/>
              </a:rPr>
              <a:t>(8) Databases: The Quest for Consistency </a:t>
            </a:r>
          </a:p>
          <a:p>
            <a:pPr lvl="0" rtl="0">
              <a:spcBef>
                <a:spcPts val="0"/>
              </a:spcBef>
              <a:buNone/>
            </a:pPr>
            <a:r>
              <a:rPr lang="en">
                <a:latin typeface="Droid Serif"/>
                <a:ea typeface="Droid Serif"/>
                <a:cs typeface="Droid Serif"/>
                <a:sym typeface="Droid Serif"/>
              </a:rPr>
              <a:t>(9)  Digital Signatures: Who </a:t>
            </a:r>
            <a:r>
              <a:rPr lang="en" i="1">
                <a:latin typeface="Droid Serif"/>
                <a:ea typeface="Droid Serif"/>
                <a:cs typeface="Droid Serif"/>
                <a:sym typeface="Droid Serif"/>
              </a:rPr>
              <a:t>Really</a:t>
            </a:r>
            <a:r>
              <a:rPr lang="en">
                <a:latin typeface="Droid Serif"/>
                <a:ea typeface="Droid Serif"/>
                <a:cs typeface="Droid Serif"/>
                <a:sym typeface="Droid Serif"/>
              </a:rPr>
              <a:t> Wrote This Software?</a:t>
            </a:r>
          </a:p>
          <a:p>
            <a:pPr lvl="0" rtl="0">
              <a:spcBef>
                <a:spcPts val="0"/>
              </a:spcBef>
              <a:buNone/>
            </a:pPr>
            <a:endParaRPr>
              <a:latin typeface="Droid Serif"/>
              <a:ea typeface="Droid Serif"/>
              <a:cs typeface="Droid Serif"/>
              <a:sym typeface="Droid Serif"/>
            </a:endParaRPr>
          </a:p>
          <a:p>
            <a:pPr lvl="0" rtl="0">
              <a:spcBef>
                <a:spcPts val="0"/>
              </a:spcBef>
              <a:buNone/>
            </a:pPr>
            <a:r>
              <a:rPr lang="en">
                <a:latin typeface="Droid Serif"/>
                <a:ea typeface="Droid Serif"/>
                <a:cs typeface="Droid Serif"/>
                <a:sym typeface="Droid Serif"/>
              </a:rPr>
              <a:t>(10)  What Is Computable?</a:t>
            </a:r>
          </a:p>
          <a:p>
            <a:pPr lvl="0" rtl="0">
              <a:spcBef>
                <a:spcPts val="0"/>
              </a:spcBef>
              <a:buNone/>
            </a:pPr>
            <a:r>
              <a:rPr lang="en">
                <a:latin typeface="Droid Serif"/>
                <a:ea typeface="Droid Serif"/>
                <a:cs typeface="Droid Serif"/>
                <a:sym typeface="Droid Serif"/>
              </a:rPr>
              <a:t>(11)  Conclusion: More Genius at Your Fingertips?</a:t>
            </a:r>
          </a:p>
        </p:txBody>
      </p:sp>
    </p:spTree>
    <p:extLst>
      <p:ext uri="{BB962C8B-B14F-4D97-AF65-F5344CB8AC3E}">
        <p14:creationId xmlns:p14="http://schemas.microsoft.com/office/powerpoint/2010/main" val="1133603404"/>
      </p:ext>
    </p:extLst>
  </p:cSld>
  <p:clrMapOvr>
    <a:masterClrMapping/>
  </p:clrMapOvr>
  <p:transition xmlns:p14="http://schemas.microsoft.com/office/powerpoint/2010/main" spd="slow">
    <p:cut/>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Shape 627"/>
          <p:cNvSpPr txBox="1">
            <a:spLocks noGrp="1"/>
          </p:cNvSpPr>
          <p:nvPr>
            <p:ph type="subTitle" idx="1"/>
          </p:nvPr>
        </p:nvSpPr>
        <p:spPr>
          <a:xfrm>
            <a:off x="279250" y="298887"/>
            <a:ext cx="7772400" cy="1046400"/>
          </a:xfrm>
          <a:prstGeom prst="rect">
            <a:avLst/>
          </a:prstGeom>
        </p:spPr>
        <p:txBody>
          <a:bodyPr lIns="91425" tIns="91425" rIns="91425" bIns="91425" anchor="t" anchorCtr="0">
            <a:noAutofit/>
          </a:bodyPr>
          <a:lstStyle/>
          <a:p>
            <a:pPr lvl="0" algn="l" rtl="0">
              <a:spcBef>
                <a:spcPts val="0"/>
              </a:spcBef>
              <a:buNone/>
            </a:pPr>
            <a:r>
              <a:rPr lang="en" sz="4200">
                <a:solidFill>
                  <a:srgbClr val="000000"/>
                </a:solidFill>
                <a:latin typeface="Droid Serif"/>
                <a:ea typeface="Droid Serif"/>
                <a:cs typeface="Droid Serif"/>
                <a:sym typeface="Droid Serif"/>
              </a:rPr>
              <a:t>"Algorithm"</a:t>
            </a:r>
          </a:p>
        </p:txBody>
      </p:sp>
      <p:pic>
        <p:nvPicPr>
          <p:cNvPr id="628" name="Shape 628"/>
          <p:cNvPicPr preferRelativeResize="0"/>
          <p:nvPr/>
        </p:nvPicPr>
        <p:blipFill>
          <a:blip r:embed="rId3"/>
          <a:stretch>
            <a:fillRect/>
          </a:stretch>
        </p:blipFill>
        <p:spPr>
          <a:xfrm>
            <a:off x="630125" y="1345287"/>
            <a:ext cx="3428211" cy="5214299"/>
          </a:xfrm>
          <a:prstGeom prst="rect">
            <a:avLst/>
          </a:prstGeom>
          <a:noFill/>
          <a:ln>
            <a:noFill/>
          </a:ln>
        </p:spPr>
      </p:pic>
      <p:sp>
        <p:nvSpPr>
          <p:cNvPr id="629" name="Shape 629"/>
          <p:cNvSpPr txBox="1"/>
          <p:nvPr/>
        </p:nvSpPr>
        <p:spPr>
          <a:xfrm>
            <a:off x="4550325" y="659487"/>
            <a:ext cx="3911700" cy="855899"/>
          </a:xfrm>
          <a:prstGeom prst="rect">
            <a:avLst/>
          </a:prstGeom>
          <a:noFill/>
        </p:spPr>
        <p:txBody>
          <a:bodyPr lIns="91425" tIns="91425" rIns="91425" bIns="91425" anchor="t" anchorCtr="0">
            <a:noAutofit/>
          </a:bodyPr>
          <a:lstStyle/>
          <a:p>
            <a:pPr lvl="0" algn="ctr" rtl="0">
              <a:spcBef>
                <a:spcPts val="0"/>
              </a:spcBef>
              <a:buNone/>
            </a:pPr>
            <a:r>
              <a:rPr lang="en" sz="2400">
                <a:latin typeface="Droid Serif"/>
                <a:ea typeface="Droid Serif"/>
                <a:cs typeface="Droid Serif"/>
                <a:sym typeface="Droid Serif"/>
              </a:rPr>
              <a:t>An algorithm is a </a:t>
            </a:r>
            <a:r>
              <a:rPr lang="en" sz="2400" b="1" i="1">
                <a:solidFill>
                  <a:srgbClr val="85200C"/>
                </a:solidFill>
                <a:latin typeface="Droid Serif"/>
                <a:ea typeface="Droid Serif"/>
                <a:cs typeface="Droid Serif"/>
                <a:sym typeface="Droid Serif"/>
              </a:rPr>
              <a:t>process</a:t>
            </a:r>
            <a:r>
              <a:rPr lang="en" sz="2400">
                <a:latin typeface="Droid Serif"/>
                <a:ea typeface="Droid Serif"/>
                <a:cs typeface="Droid Serif"/>
                <a:sym typeface="Droid Serif"/>
              </a:rPr>
              <a:t> for solving problems.</a:t>
            </a:r>
          </a:p>
        </p:txBody>
      </p:sp>
      <p:sp>
        <p:nvSpPr>
          <p:cNvPr id="630" name="Shape 630"/>
          <p:cNvSpPr txBox="1"/>
          <p:nvPr/>
        </p:nvSpPr>
        <p:spPr>
          <a:xfrm>
            <a:off x="4359375" y="2082637"/>
            <a:ext cx="4594799" cy="4005000"/>
          </a:xfrm>
          <a:prstGeom prst="rect">
            <a:avLst/>
          </a:prstGeom>
        </p:spPr>
        <p:txBody>
          <a:bodyPr lIns="91425" tIns="91425" rIns="91425" bIns="91425" anchor="ctr" anchorCtr="0">
            <a:noAutofit/>
          </a:bodyPr>
          <a:lstStyle/>
          <a:p>
            <a:pPr lvl="0" rtl="0">
              <a:spcBef>
                <a:spcPts val="0"/>
              </a:spcBef>
              <a:buNone/>
            </a:pPr>
            <a:r>
              <a:rPr lang="en">
                <a:latin typeface="Droid Serif"/>
                <a:ea typeface="Droid Serif"/>
                <a:cs typeface="Droid Serif"/>
                <a:sym typeface="Droid Serif"/>
              </a:rPr>
              <a:t>The Nine Algorithms/Chapters:</a:t>
            </a:r>
          </a:p>
          <a:p>
            <a:pPr lvl="0" rtl="0">
              <a:spcBef>
                <a:spcPts val="0"/>
              </a:spcBef>
              <a:buNone/>
            </a:pPr>
            <a:endParaRPr>
              <a:latin typeface="Droid Serif"/>
              <a:ea typeface="Droid Serif"/>
              <a:cs typeface="Droid Serif"/>
              <a:sym typeface="Droid Serif"/>
            </a:endParaRPr>
          </a:p>
          <a:p>
            <a:pPr lvl="0" rtl="0">
              <a:spcBef>
                <a:spcPts val="0"/>
              </a:spcBef>
              <a:buNone/>
            </a:pPr>
            <a:r>
              <a:rPr lang="en">
                <a:latin typeface="Droid Serif"/>
                <a:ea typeface="Droid Serif"/>
                <a:cs typeface="Droid Serif"/>
                <a:sym typeface="Droid Serif"/>
              </a:rPr>
              <a:t>(1) Ideas Computers Use Every Day</a:t>
            </a:r>
          </a:p>
          <a:p>
            <a:pPr lvl="0" rtl="0">
              <a:spcBef>
                <a:spcPts val="0"/>
              </a:spcBef>
              <a:buNone/>
            </a:pPr>
            <a:r>
              <a:rPr lang="en" b="1">
                <a:solidFill>
                  <a:srgbClr val="CC0000"/>
                </a:solidFill>
                <a:latin typeface="Droid Serif"/>
                <a:ea typeface="Droid Serif"/>
                <a:cs typeface="Droid Serif"/>
                <a:sym typeface="Droid Serif"/>
              </a:rPr>
              <a:t>(2) Search Engine Indexing: Finding Needles in the World's Biggest Haystack </a:t>
            </a:r>
          </a:p>
          <a:p>
            <a:pPr lvl="0" rtl="0">
              <a:spcBef>
                <a:spcPts val="0"/>
              </a:spcBef>
              <a:buNone/>
            </a:pPr>
            <a:r>
              <a:rPr lang="en" b="1">
                <a:solidFill>
                  <a:srgbClr val="0000FF"/>
                </a:solidFill>
                <a:latin typeface="Droid Serif"/>
                <a:ea typeface="Droid Serif"/>
                <a:cs typeface="Droid Serif"/>
                <a:sym typeface="Droid Serif"/>
              </a:rPr>
              <a:t>(3) PageRank: The algorithm that made Google</a:t>
            </a:r>
          </a:p>
          <a:p>
            <a:pPr lvl="0" rtl="0">
              <a:spcBef>
                <a:spcPts val="0"/>
              </a:spcBef>
              <a:buNone/>
            </a:pPr>
            <a:r>
              <a:rPr lang="en">
                <a:latin typeface="Droid Serif"/>
                <a:ea typeface="Droid Serif"/>
                <a:cs typeface="Droid Serif"/>
                <a:sym typeface="Droid Serif"/>
              </a:rPr>
              <a:t>(4) Public Key Cryptography: Secrets on a Postcard</a:t>
            </a:r>
          </a:p>
          <a:p>
            <a:pPr lvl="0" rtl="0">
              <a:spcBef>
                <a:spcPts val="0"/>
              </a:spcBef>
              <a:buNone/>
            </a:pPr>
            <a:r>
              <a:rPr lang="en">
                <a:latin typeface="Droid Serif"/>
                <a:ea typeface="Droid Serif"/>
                <a:cs typeface="Droid Serif"/>
                <a:sym typeface="Droid Serif"/>
              </a:rPr>
              <a:t>(5) Error-Correcting Codes: Mistakes That Fix Themselves</a:t>
            </a:r>
          </a:p>
          <a:p>
            <a:pPr lvl="0" rtl="0">
              <a:spcBef>
                <a:spcPts val="0"/>
              </a:spcBef>
              <a:buNone/>
            </a:pPr>
            <a:r>
              <a:rPr lang="en">
                <a:latin typeface="Droid Serif"/>
                <a:ea typeface="Droid Serif"/>
                <a:cs typeface="Droid Serif"/>
                <a:sym typeface="Droid Serif"/>
              </a:rPr>
              <a:t>(6) Pattern Recognition: Learning from Experience</a:t>
            </a:r>
          </a:p>
          <a:p>
            <a:pPr lvl="0" rtl="0">
              <a:spcBef>
                <a:spcPts val="0"/>
              </a:spcBef>
              <a:buNone/>
            </a:pPr>
            <a:r>
              <a:rPr lang="en">
                <a:latin typeface="Droid Serif"/>
                <a:ea typeface="Droid Serif"/>
                <a:cs typeface="Droid Serif"/>
                <a:sym typeface="Droid Serif"/>
              </a:rPr>
              <a:t>(7) Data Compression: Something for Nothing</a:t>
            </a:r>
          </a:p>
          <a:p>
            <a:pPr lvl="0" rtl="0">
              <a:spcBef>
                <a:spcPts val="0"/>
              </a:spcBef>
              <a:buNone/>
            </a:pPr>
            <a:r>
              <a:rPr lang="en">
                <a:latin typeface="Droid Serif"/>
                <a:ea typeface="Droid Serif"/>
                <a:cs typeface="Droid Serif"/>
                <a:sym typeface="Droid Serif"/>
              </a:rPr>
              <a:t>(8) Databases: The Quest for Consistency </a:t>
            </a:r>
          </a:p>
          <a:p>
            <a:pPr lvl="0" rtl="0">
              <a:spcBef>
                <a:spcPts val="0"/>
              </a:spcBef>
              <a:buNone/>
            </a:pPr>
            <a:r>
              <a:rPr lang="en">
                <a:latin typeface="Droid Serif"/>
                <a:ea typeface="Droid Serif"/>
                <a:cs typeface="Droid Serif"/>
                <a:sym typeface="Droid Serif"/>
              </a:rPr>
              <a:t>(9)  Digital Signatures: Who </a:t>
            </a:r>
            <a:r>
              <a:rPr lang="en" i="1">
                <a:latin typeface="Droid Serif"/>
                <a:ea typeface="Droid Serif"/>
                <a:cs typeface="Droid Serif"/>
                <a:sym typeface="Droid Serif"/>
              </a:rPr>
              <a:t>Really</a:t>
            </a:r>
            <a:r>
              <a:rPr lang="en">
                <a:latin typeface="Droid Serif"/>
                <a:ea typeface="Droid Serif"/>
                <a:cs typeface="Droid Serif"/>
                <a:sym typeface="Droid Serif"/>
              </a:rPr>
              <a:t> Wrote This Software?</a:t>
            </a:r>
          </a:p>
          <a:p>
            <a:pPr lvl="0" rtl="0">
              <a:spcBef>
                <a:spcPts val="0"/>
              </a:spcBef>
              <a:buNone/>
            </a:pPr>
            <a:endParaRPr>
              <a:latin typeface="Droid Serif"/>
              <a:ea typeface="Droid Serif"/>
              <a:cs typeface="Droid Serif"/>
              <a:sym typeface="Droid Serif"/>
            </a:endParaRPr>
          </a:p>
          <a:p>
            <a:pPr lvl="0" rtl="0">
              <a:spcBef>
                <a:spcPts val="0"/>
              </a:spcBef>
              <a:buNone/>
            </a:pPr>
            <a:r>
              <a:rPr lang="en">
                <a:latin typeface="Droid Serif"/>
                <a:ea typeface="Droid Serif"/>
                <a:cs typeface="Droid Serif"/>
                <a:sym typeface="Droid Serif"/>
              </a:rPr>
              <a:t>(10)  What Is Computable?</a:t>
            </a:r>
          </a:p>
          <a:p>
            <a:pPr lvl="0" rtl="0">
              <a:spcBef>
                <a:spcPts val="0"/>
              </a:spcBef>
              <a:buNone/>
            </a:pPr>
            <a:r>
              <a:rPr lang="en">
                <a:latin typeface="Droid Serif"/>
                <a:ea typeface="Droid Serif"/>
                <a:cs typeface="Droid Serif"/>
                <a:sym typeface="Droid Serif"/>
              </a:rPr>
              <a:t>(11)  Conclusion: More Genius at Your Fingertips?</a:t>
            </a:r>
          </a:p>
        </p:txBody>
      </p:sp>
      <p:sp>
        <p:nvSpPr>
          <p:cNvPr id="631" name="Shape 631"/>
          <p:cNvSpPr txBox="1"/>
          <p:nvPr/>
        </p:nvSpPr>
        <p:spPr>
          <a:xfrm rot="-684786">
            <a:off x="4861347" y="3871126"/>
            <a:ext cx="3136725" cy="855989"/>
          </a:xfrm>
          <a:prstGeom prst="rect">
            <a:avLst/>
          </a:prstGeom>
          <a:solidFill>
            <a:srgbClr val="C9DAF8"/>
          </a:solidFill>
        </p:spPr>
        <p:txBody>
          <a:bodyPr lIns="91425" tIns="91425" rIns="91425" bIns="91425" anchor="ctr" anchorCtr="0">
            <a:noAutofit/>
          </a:bodyPr>
          <a:lstStyle/>
          <a:p>
            <a:pPr lvl="0" algn="ctr" rtl="0">
              <a:spcBef>
                <a:spcPts val="0"/>
              </a:spcBef>
              <a:buNone/>
            </a:pPr>
            <a:r>
              <a:rPr lang="en" sz="4200">
                <a:solidFill>
                  <a:srgbClr val="0000FF"/>
                </a:solidFill>
                <a:latin typeface="Droid Serif"/>
                <a:ea typeface="Droid Serif"/>
                <a:cs typeface="Droid Serif"/>
                <a:sym typeface="Droid Serif"/>
              </a:rPr>
              <a:t>Searching</a:t>
            </a:r>
          </a:p>
        </p:txBody>
      </p:sp>
      <p:sp>
        <p:nvSpPr>
          <p:cNvPr id="632" name="Shape 632"/>
          <p:cNvSpPr txBox="1"/>
          <p:nvPr/>
        </p:nvSpPr>
        <p:spPr>
          <a:xfrm rot="-684786">
            <a:off x="5633347" y="1866301"/>
            <a:ext cx="3136725" cy="855989"/>
          </a:xfrm>
          <a:prstGeom prst="rect">
            <a:avLst/>
          </a:prstGeom>
          <a:solidFill>
            <a:srgbClr val="F4CCCC"/>
          </a:solidFill>
        </p:spPr>
        <p:txBody>
          <a:bodyPr lIns="91425" tIns="91425" rIns="91425" bIns="91425" anchor="ctr" anchorCtr="0">
            <a:noAutofit/>
          </a:bodyPr>
          <a:lstStyle/>
          <a:p>
            <a:pPr lvl="0" algn="ctr" rtl="0">
              <a:spcBef>
                <a:spcPts val="0"/>
              </a:spcBef>
              <a:buNone/>
            </a:pPr>
            <a:r>
              <a:rPr lang="en" sz="4200">
                <a:solidFill>
                  <a:srgbClr val="85200C"/>
                </a:solidFill>
                <a:latin typeface="Droid Serif"/>
                <a:ea typeface="Droid Serif"/>
                <a:cs typeface="Droid Serif"/>
                <a:sym typeface="Droid Serif"/>
              </a:rPr>
              <a:t>Sorting</a:t>
            </a:r>
          </a:p>
        </p:txBody>
      </p:sp>
    </p:spTree>
    <p:extLst>
      <p:ext uri="{BB962C8B-B14F-4D97-AF65-F5344CB8AC3E}">
        <p14:creationId xmlns:p14="http://schemas.microsoft.com/office/powerpoint/2010/main" val="1797725720"/>
      </p:ext>
    </p:extLst>
  </p:cSld>
  <p:clrMapOvr>
    <a:masterClrMapping/>
  </p:clrMapOvr>
  <p:transition xmlns:p14="http://schemas.microsoft.com/office/powerpoint/2010/main" spd="slow">
    <p:cut/>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Shape 637"/>
          <p:cNvSpPr txBox="1">
            <a:spLocks noGrp="1"/>
          </p:cNvSpPr>
          <p:nvPr>
            <p:ph type="title"/>
          </p:nvPr>
        </p:nvSpPr>
        <p:spPr>
          <a:xfrm>
            <a:off x="274319" y="184069"/>
            <a:ext cx="8595299" cy="822900"/>
          </a:xfrm>
          <a:prstGeom prst="rect">
            <a:avLst/>
          </a:prstGeom>
        </p:spPr>
        <p:txBody>
          <a:bodyPr lIns="91425" tIns="91425" rIns="91425" bIns="91425" anchor="t" anchorCtr="0">
            <a:noAutofit/>
          </a:bodyPr>
          <a:lstStyle/>
          <a:p>
            <a:pPr lvl="0" rtl="0">
              <a:spcBef>
                <a:spcPts val="0"/>
              </a:spcBef>
              <a:buNone/>
            </a:pPr>
            <a:r>
              <a:rPr lang="en" sz="4266">
                <a:solidFill>
                  <a:srgbClr val="000000"/>
                </a:solidFill>
                <a:latin typeface="Droid Serif"/>
                <a:ea typeface="Droid Serif"/>
                <a:cs typeface="Droid Serif"/>
                <a:sym typeface="Droid Serif"/>
              </a:rPr>
              <a:t>Searching</a:t>
            </a:r>
            <a:r>
              <a:rPr lang="en" sz="4266">
                <a:latin typeface="Droid Serif"/>
                <a:ea typeface="Droid Serif"/>
                <a:cs typeface="Droid Serif"/>
                <a:sym typeface="Droid Serif"/>
              </a:rPr>
              <a:t>...</a:t>
            </a:r>
          </a:p>
        </p:txBody>
      </p:sp>
      <p:sp>
        <p:nvSpPr>
          <p:cNvPr id="638" name="Shape 638"/>
          <p:cNvSpPr/>
          <p:nvPr/>
        </p:nvSpPr>
        <p:spPr>
          <a:xfrm rot="-5400000">
            <a:off x="821823" y="1808209"/>
            <a:ext cx="3545083" cy="3365708"/>
          </a:xfrm>
          <a:prstGeom prst="round2SameRect">
            <a:avLst>
              <a:gd name="adj1" fmla="val 16667"/>
              <a:gd name="adj2" fmla="val 0"/>
            </a:avLst>
          </a:prstGeom>
          <a:solidFill>
            <a:srgbClr val="66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639" name="Shape 639"/>
          <p:cNvSpPr/>
          <p:nvPr/>
        </p:nvSpPr>
        <p:spPr>
          <a:xfrm>
            <a:off x="1208484" y="1998396"/>
            <a:ext cx="3068733" cy="2985333"/>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640" name="Shape 640"/>
          <p:cNvCxnSpPr/>
          <p:nvPr/>
        </p:nvCxnSpPr>
        <p:spPr>
          <a:xfrm>
            <a:off x="1208484" y="2558146"/>
            <a:ext cx="3068733" cy="0"/>
          </a:xfrm>
          <a:prstGeom prst="straightConnector1">
            <a:avLst/>
          </a:prstGeom>
          <a:noFill/>
          <a:ln w="19050" cap="flat">
            <a:solidFill>
              <a:srgbClr val="000000"/>
            </a:solidFill>
            <a:prstDash val="solid"/>
            <a:round/>
            <a:headEnd type="none" w="lg" len="lg"/>
            <a:tailEnd type="none" w="lg" len="lg"/>
          </a:ln>
        </p:spPr>
      </p:cxnSp>
      <p:cxnSp>
        <p:nvCxnSpPr>
          <p:cNvPr id="642" name="Shape 642"/>
          <p:cNvCxnSpPr/>
          <p:nvPr/>
        </p:nvCxnSpPr>
        <p:spPr>
          <a:xfrm>
            <a:off x="1208484" y="2278271"/>
            <a:ext cx="3068733" cy="0"/>
          </a:xfrm>
          <a:prstGeom prst="straightConnector1">
            <a:avLst/>
          </a:prstGeom>
          <a:noFill/>
          <a:ln w="19050" cap="flat">
            <a:solidFill>
              <a:srgbClr val="000000"/>
            </a:solidFill>
            <a:prstDash val="solid"/>
            <a:round/>
            <a:headEnd type="none" w="lg" len="lg"/>
            <a:tailEnd type="none" w="lg" len="lg"/>
          </a:ln>
        </p:spPr>
      </p:cxnSp>
      <p:cxnSp>
        <p:nvCxnSpPr>
          <p:cNvPr id="643" name="Shape 643"/>
          <p:cNvCxnSpPr/>
          <p:nvPr/>
        </p:nvCxnSpPr>
        <p:spPr>
          <a:xfrm>
            <a:off x="1208484" y="2184980"/>
            <a:ext cx="3068733" cy="0"/>
          </a:xfrm>
          <a:prstGeom prst="straightConnector1">
            <a:avLst/>
          </a:prstGeom>
          <a:noFill/>
          <a:ln w="19050" cap="flat">
            <a:solidFill>
              <a:srgbClr val="000000"/>
            </a:solidFill>
            <a:prstDash val="solid"/>
            <a:round/>
            <a:headEnd type="none" w="lg" len="lg"/>
            <a:tailEnd type="none" w="lg" len="lg"/>
          </a:ln>
        </p:spPr>
      </p:cxnSp>
      <p:cxnSp>
        <p:nvCxnSpPr>
          <p:cNvPr id="644" name="Shape 644"/>
          <p:cNvCxnSpPr/>
          <p:nvPr/>
        </p:nvCxnSpPr>
        <p:spPr>
          <a:xfrm>
            <a:off x="1208484" y="2091688"/>
            <a:ext cx="3068733" cy="0"/>
          </a:xfrm>
          <a:prstGeom prst="straightConnector1">
            <a:avLst/>
          </a:prstGeom>
          <a:noFill/>
          <a:ln w="19050" cap="flat">
            <a:solidFill>
              <a:srgbClr val="000000"/>
            </a:solidFill>
            <a:prstDash val="solid"/>
            <a:round/>
            <a:headEnd type="none" w="lg" len="lg"/>
            <a:tailEnd type="none" w="lg" len="lg"/>
          </a:ln>
        </p:spPr>
      </p:cxnSp>
      <p:cxnSp>
        <p:nvCxnSpPr>
          <p:cNvPr id="645" name="Shape 645"/>
          <p:cNvCxnSpPr/>
          <p:nvPr/>
        </p:nvCxnSpPr>
        <p:spPr>
          <a:xfrm>
            <a:off x="1208484" y="2464855"/>
            <a:ext cx="3068733" cy="0"/>
          </a:xfrm>
          <a:prstGeom prst="straightConnector1">
            <a:avLst/>
          </a:prstGeom>
          <a:noFill/>
          <a:ln w="19050" cap="flat">
            <a:solidFill>
              <a:srgbClr val="000000"/>
            </a:solidFill>
            <a:prstDash val="solid"/>
            <a:round/>
            <a:headEnd type="none" w="lg" len="lg"/>
            <a:tailEnd type="none" w="lg" len="lg"/>
          </a:ln>
        </p:spPr>
      </p:cxnSp>
      <p:cxnSp>
        <p:nvCxnSpPr>
          <p:cNvPr id="646" name="Shape 646"/>
          <p:cNvCxnSpPr/>
          <p:nvPr/>
        </p:nvCxnSpPr>
        <p:spPr>
          <a:xfrm>
            <a:off x="1208484" y="2651438"/>
            <a:ext cx="3068733" cy="0"/>
          </a:xfrm>
          <a:prstGeom prst="straightConnector1">
            <a:avLst/>
          </a:prstGeom>
          <a:noFill/>
          <a:ln w="19050" cap="flat">
            <a:solidFill>
              <a:srgbClr val="000000"/>
            </a:solidFill>
            <a:prstDash val="solid"/>
            <a:round/>
            <a:headEnd type="none" w="lg" len="lg"/>
            <a:tailEnd type="none" w="lg" len="lg"/>
          </a:ln>
        </p:spPr>
      </p:cxnSp>
      <p:cxnSp>
        <p:nvCxnSpPr>
          <p:cNvPr id="647" name="Shape 647"/>
          <p:cNvCxnSpPr/>
          <p:nvPr/>
        </p:nvCxnSpPr>
        <p:spPr>
          <a:xfrm>
            <a:off x="1208484" y="2744730"/>
            <a:ext cx="3068733" cy="0"/>
          </a:xfrm>
          <a:prstGeom prst="straightConnector1">
            <a:avLst/>
          </a:prstGeom>
          <a:noFill/>
          <a:ln w="19050" cap="flat">
            <a:solidFill>
              <a:srgbClr val="000000"/>
            </a:solidFill>
            <a:prstDash val="solid"/>
            <a:round/>
            <a:headEnd type="none" w="lg" len="lg"/>
            <a:tailEnd type="none" w="lg" len="lg"/>
          </a:ln>
        </p:spPr>
      </p:cxnSp>
      <p:cxnSp>
        <p:nvCxnSpPr>
          <p:cNvPr id="648" name="Shape 648"/>
          <p:cNvCxnSpPr/>
          <p:nvPr/>
        </p:nvCxnSpPr>
        <p:spPr>
          <a:xfrm rot="10800000">
            <a:off x="1208484" y="2931313"/>
            <a:ext cx="3068733" cy="0"/>
          </a:xfrm>
          <a:prstGeom prst="straightConnector1">
            <a:avLst/>
          </a:prstGeom>
          <a:noFill/>
          <a:ln w="19050" cap="flat">
            <a:solidFill>
              <a:srgbClr val="000000"/>
            </a:solidFill>
            <a:prstDash val="solid"/>
            <a:round/>
            <a:headEnd type="none" w="lg" len="lg"/>
            <a:tailEnd type="none" w="lg" len="lg"/>
          </a:ln>
        </p:spPr>
      </p:cxnSp>
      <p:cxnSp>
        <p:nvCxnSpPr>
          <p:cNvPr id="649" name="Shape 649"/>
          <p:cNvCxnSpPr/>
          <p:nvPr/>
        </p:nvCxnSpPr>
        <p:spPr>
          <a:xfrm>
            <a:off x="1208484" y="3024605"/>
            <a:ext cx="3068733" cy="0"/>
          </a:xfrm>
          <a:prstGeom prst="straightConnector1">
            <a:avLst/>
          </a:prstGeom>
          <a:noFill/>
          <a:ln w="19050" cap="flat">
            <a:solidFill>
              <a:srgbClr val="000000"/>
            </a:solidFill>
            <a:prstDash val="solid"/>
            <a:round/>
            <a:headEnd type="none" w="lg" len="lg"/>
            <a:tailEnd type="none" w="lg" len="lg"/>
          </a:ln>
        </p:spPr>
      </p:cxnSp>
      <p:cxnSp>
        <p:nvCxnSpPr>
          <p:cNvPr id="650" name="Shape 650"/>
          <p:cNvCxnSpPr/>
          <p:nvPr/>
        </p:nvCxnSpPr>
        <p:spPr>
          <a:xfrm rot="10800000">
            <a:off x="1208484" y="3117896"/>
            <a:ext cx="3068733" cy="0"/>
          </a:xfrm>
          <a:prstGeom prst="straightConnector1">
            <a:avLst/>
          </a:prstGeom>
          <a:noFill/>
          <a:ln w="19050" cap="flat">
            <a:solidFill>
              <a:srgbClr val="000000"/>
            </a:solidFill>
            <a:prstDash val="solid"/>
            <a:round/>
            <a:headEnd type="none" w="lg" len="lg"/>
            <a:tailEnd type="none" w="lg" len="lg"/>
          </a:ln>
        </p:spPr>
      </p:cxnSp>
      <p:cxnSp>
        <p:nvCxnSpPr>
          <p:cNvPr id="651" name="Shape 651"/>
          <p:cNvCxnSpPr/>
          <p:nvPr/>
        </p:nvCxnSpPr>
        <p:spPr>
          <a:xfrm rot="10800000">
            <a:off x="1208484" y="3211188"/>
            <a:ext cx="3068733" cy="0"/>
          </a:xfrm>
          <a:prstGeom prst="straightConnector1">
            <a:avLst/>
          </a:prstGeom>
          <a:noFill/>
          <a:ln w="19050" cap="flat">
            <a:solidFill>
              <a:srgbClr val="000000"/>
            </a:solidFill>
            <a:prstDash val="solid"/>
            <a:round/>
            <a:headEnd type="none" w="lg" len="lg"/>
            <a:tailEnd type="none" w="lg" len="lg"/>
          </a:ln>
        </p:spPr>
      </p:cxnSp>
      <p:cxnSp>
        <p:nvCxnSpPr>
          <p:cNvPr id="652" name="Shape 652"/>
          <p:cNvCxnSpPr/>
          <p:nvPr/>
        </p:nvCxnSpPr>
        <p:spPr>
          <a:xfrm rot="10800000">
            <a:off x="1208484" y="3304480"/>
            <a:ext cx="3068733" cy="0"/>
          </a:xfrm>
          <a:prstGeom prst="straightConnector1">
            <a:avLst/>
          </a:prstGeom>
          <a:noFill/>
          <a:ln w="19050" cap="flat">
            <a:solidFill>
              <a:srgbClr val="000000"/>
            </a:solidFill>
            <a:prstDash val="solid"/>
            <a:round/>
            <a:headEnd type="none" w="lg" len="lg"/>
            <a:tailEnd type="none" w="lg" len="lg"/>
          </a:ln>
        </p:spPr>
      </p:cxnSp>
      <p:cxnSp>
        <p:nvCxnSpPr>
          <p:cNvPr id="653" name="Shape 653"/>
          <p:cNvCxnSpPr/>
          <p:nvPr/>
        </p:nvCxnSpPr>
        <p:spPr>
          <a:xfrm rot="10800000">
            <a:off x="1208484" y="3397771"/>
            <a:ext cx="3068733" cy="0"/>
          </a:xfrm>
          <a:prstGeom prst="straightConnector1">
            <a:avLst/>
          </a:prstGeom>
          <a:noFill/>
          <a:ln w="19050" cap="flat">
            <a:solidFill>
              <a:srgbClr val="000000"/>
            </a:solidFill>
            <a:prstDash val="solid"/>
            <a:round/>
            <a:headEnd type="none" w="lg" len="lg"/>
            <a:tailEnd type="none" w="lg" len="lg"/>
          </a:ln>
        </p:spPr>
      </p:cxnSp>
      <p:cxnSp>
        <p:nvCxnSpPr>
          <p:cNvPr id="654" name="Shape 654"/>
          <p:cNvCxnSpPr/>
          <p:nvPr/>
        </p:nvCxnSpPr>
        <p:spPr>
          <a:xfrm rot="10800000">
            <a:off x="1208484" y="3491063"/>
            <a:ext cx="3068733" cy="0"/>
          </a:xfrm>
          <a:prstGeom prst="straightConnector1">
            <a:avLst/>
          </a:prstGeom>
          <a:noFill/>
          <a:ln w="19050" cap="flat">
            <a:solidFill>
              <a:srgbClr val="000000"/>
            </a:solidFill>
            <a:prstDash val="solid"/>
            <a:round/>
            <a:headEnd type="none" w="lg" len="lg"/>
            <a:tailEnd type="none" w="lg" len="lg"/>
          </a:ln>
        </p:spPr>
      </p:cxnSp>
      <p:cxnSp>
        <p:nvCxnSpPr>
          <p:cNvPr id="655" name="Shape 655"/>
          <p:cNvCxnSpPr/>
          <p:nvPr/>
        </p:nvCxnSpPr>
        <p:spPr>
          <a:xfrm rot="10800000">
            <a:off x="1208484" y="3584355"/>
            <a:ext cx="3068733" cy="0"/>
          </a:xfrm>
          <a:prstGeom prst="straightConnector1">
            <a:avLst/>
          </a:prstGeom>
          <a:noFill/>
          <a:ln w="19050" cap="flat">
            <a:solidFill>
              <a:srgbClr val="000000"/>
            </a:solidFill>
            <a:prstDash val="solid"/>
            <a:round/>
            <a:headEnd type="none" w="lg" len="lg"/>
            <a:tailEnd type="none" w="lg" len="lg"/>
          </a:ln>
        </p:spPr>
      </p:cxnSp>
      <p:cxnSp>
        <p:nvCxnSpPr>
          <p:cNvPr id="656" name="Shape 656"/>
          <p:cNvCxnSpPr/>
          <p:nvPr/>
        </p:nvCxnSpPr>
        <p:spPr>
          <a:xfrm rot="10800000">
            <a:off x="1208484" y="4144105"/>
            <a:ext cx="3068733" cy="0"/>
          </a:xfrm>
          <a:prstGeom prst="straightConnector1">
            <a:avLst/>
          </a:prstGeom>
          <a:noFill/>
          <a:ln w="19050" cap="flat">
            <a:solidFill>
              <a:srgbClr val="000000"/>
            </a:solidFill>
            <a:prstDash val="solid"/>
            <a:round/>
            <a:headEnd type="none" w="lg" len="lg"/>
            <a:tailEnd type="none" w="lg" len="lg"/>
          </a:ln>
        </p:spPr>
      </p:cxnSp>
      <p:cxnSp>
        <p:nvCxnSpPr>
          <p:cNvPr id="657" name="Shape 657"/>
          <p:cNvCxnSpPr/>
          <p:nvPr/>
        </p:nvCxnSpPr>
        <p:spPr>
          <a:xfrm rot="10800000">
            <a:off x="1208484" y="3677646"/>
            <a:ext cx="3068733" cy="0"/>
          </a:xfrm>
          <a:prstGeom prst="straightConnector1">
            <a:avLst/>
          </a:prstGeom>
          <a:noFill/>
          <a:ln w="19050" cap="flat">
            <a:solidFill>
              <a:srgbClr val="000000"/>
            </a:solidFill>
            <a:prstDash val="solid"/>
            <a:round/>
            <a:headEnd type="none" w="lg" len="lg"/>
            <a:tailEnd type="none" w="lg" len="lg"/>
          </a:ln>
        </p:spPr>
      </p:cxnSp>
      <p:cxnSp>
        <p:nvCxnSpPr>
          <p:cNvPr id="658" name="Shape 658"/>
          <p:cNvCxnSpPr/>
          <p:nvPr/>
        </p:nvCxnSpPr>
        <p:spPr>
          <a:xfrm rot="10800000">
            <a:off x="1208484" y="4237396"/>
            <a:ext cx="3068733" cy="0"/>
          </a:xfrm>
          <a:prstGeom prst="straightConnector1">
            <a:avLst/>
          </a:prstGeom>
          <a:noFill/>
          <a:ln w="19050" cap="flat">
            <a:solidFill>
              <a:srgbClr val="000000"/>
            </a:solidFill>
            <a:prstDash val="solid"/>
            <a:round/>
            <a:headEnd type="none" w="lg" len="lg"/>
            <a:tailEnd type="none" w="lg" len="lg"/>
          </a:ln>
        </p:spPr>
      </p:cxnSp>
      <p:cxnSp>
        <p:nvCxnSpPr>
          <p:cNvPr id="659" name="Shape 659"/>
          <p:cNvCxnSpPr/>
          <p:nvPr/>
        </p:nvCxnSpPr>
        <p:spPr>
          <a:xfrm rot="10800000">
            <a:off x="1208484" y="3770938"/>
            <a:ext cx="3068733" cy="0"/>
          </a:xfrm>
          <a:prstGeom prst="straightConnector1">
            <a:avLst/>
          </a:prstGeom>
          <a:noFill/>
          <a:ln w="19050" cap="flat">
            <a:solidFill>
              <a:srgbClr val="000000"/>
            </a:solidFill>
            <a:prstDash val="solid"/>
            <a:round/>
            <a:headEnd type="none" w="lg" len="lg"/>
            <a:tailEnd type="none" w="lg" len="lg"/>
          </a:ln>
        </p:spPr>
      </p:cxnSp>
      <p:cxnSp>
        <p:nvCxnSpPr>
          <p:cNvPr id="660" name="Shape 660"/>
          <p:cNvCxnSpPr/>
          <p:nvPr/>
        </p:nvCxnSpPr>
        <p:spPr>
          <a:xfrm rot="10800000">
            <a:off x="1208484" y="3957521"/>
            <a:ext cx="3068733" cy="0"/>
          </a:xfrm>
          <a:prstGeom prst="straightConnector1">
            <a:avLst/>
          </a:prstGeom>
          <a:noFill/>
          <a:ln w="19050" cap="flat">
            <a:solidFill>
              <a:srgbClr val="000000"/>
            </a:solidFill>
            <a:prstDash val="solid"/>
            <a:round/>
            <a:headEnd type="none" w="lg" len="lg"/>
            <a:tailEnd type="none" w="lg" len="lg"/>
          </a:ln>
        </p:spPr>
      </p:cxnSp>
      <p:cxnSp>
        <p:nvCxnSpPr>
          <p:cNvPr id="661" name="Shape 661"/>
          <p:cNvCxnSpPr/>
          <p:nvPr/>
        </p:nvCxnSpPr>
        <p:spPr>
          <a:xfrm rot="10800000">
            <a:off x="1208484" y="4050813"/>
            <a:ext cx="3068733" cy="0"/>
          </a:xfrm>
          <a:prstGeom prst="straightConnector1">
            <a:avLst/>
          </a:prstGeom>
          <a:noFill/>
          <a:ln w="19050" cap="flat">
            <a:solidFill>
              <a:srgbClr val="000000"/>
            </a:solidFill>
            <a:prstDash val="solid"/>
            <a:round/>
            <a:headEnd type="none" w="lg" len="lg"/>
            <a:tailEnd type="none" w="lg" len="lg"/>
          </a:ln>
        </p:spPr>
      </p:cxnSp>
      <p:cxnSp>
        <p:nvCxnSpPr>
          <p:cNvPr id="662" name="Shape 662"/>
          <p:cNvCxnSpPr/>
          <p:nvPr/>
        </p:nvCxnSpPr>
        <p:spPr>
          <a:xfrm rot="10800000">
            <a:off x="1208484" y="3864230"/>
            <a:ext cx="3068733" cy="0"/>
          </a:xfrm>
          <a:prstGeom prst="straightConnector1">
            <a:avLst/>
          </a:prstGeom>
          <a:noFill/>
          <a:ln w="19050" cap="flat">
            <a:solidFill>
              <a:srgbClr val="000000"/>
            </a:solidFill>
            <a:prstDash val="solid"/>
            <a:round/>
            <a:headEnd type="none" w="lg" len="lg"/>
            <a:tailEnd type="none" w="lg" len="lg"/>
          </a:ln>
        </p:spPr>
      </p:cxnSp>
      <p:cxnSp>
        <p:nvCxnSpPr>
          <p:cNvPr id="663" name="Shape 663"/>
          <p:cNvCxnSpPr/>
          <p:nvPr/>
        </p:nvCxnSpPr>
        <p:spPr>
          <a:xfrm>
            <a:off x="1208484" y="2371563"/>
            <a:ext cx="3068733" cy="0"/>
          </a:xfrm>
          <a:prstGeom prst="straightConnector1">
            <a:avLst/>
          </a:prstGeom>
          <a:noFill/>
          <a:ln w="19050" cap="flat">
            <a:solidFill>
              <a:srgbClr val="000000"/>
            </a:solidFill>
            <a:prstDash val="solid"/>
            <a:round/>
            <a:headEnd type="none" w="lg" len="lg"/>
            <a:tailEnd type="none" w="lg" len="lg"/>
          </a:ln>
        </p:spPr>
      </p:cxnSp>
      <p:cxnSp>
        <p:nvCxnSpPr>
          <p:cNvPr id="664" name="Shape 664"/>
          <p:cNvCxnSpPr/>
          <p:nvPr/>
        </p:nvCxnSpPr>
        <p:spPr>
          <a:xfrm>
            <a:off x="1208484" y="4330688"/>
            <a:ext cx="3068733" cy="0"/>
          </a:xfrm>
          <a:prstGeom prst="straightConnector1">
            <a:avLst/>
          </a:prstGeom>
          <a:noFill/>
          <a:ln w="19050" cap="flat">
            <a:solidFill>
              <a:srgbClr val="000000"/>
            </a:solidFill>
            <a:prstDash val="solid"/>
            <a:round/>
            <a:headEnd type="none" w="lg" len="lg"/>
            <a:tailEnd type="none" w="lg" len="lg"/>
          </a:ln>
        </p:spPr>
      </p:cxnSp>
      <p:cxnSp>
        <p:nvCxnSpPr>
          <p:cNvPr id="665" name="Shape 665"/>
          <p:cNvCxnSpPr/>
          <p:nvPr/>
        </p:nvCxnSpPr>
        <p:spPr>
          <a:xfrm>
            <a:off x="1208484" y="4423980"/>
            <a:ext cx="3068733" cy="0"/>
          </a:xfrm>
          <a:prstGeom prst="straightConnector1">
            <a:avLst/>
          </a:prstGeom>
          <a:noFill/>
          <a:ln w="19050" cap="flat">
            <a:solidFill>
              <a:srgbClr val="000000"/>
            </a:solidFill>
            <a:prstDash val="solid"/>
            <a:round/>
            <a:headEnd type="none" w="lg" len="lg"/>
            <a:tailEnd type="none" w="lg" len="lg"/>
          </a:ln>
        </p:spPr>
      </p:cxnSp>
      <p:cxnSp>
        <p:nvCxnSpPr>
          <p:cNvPr id="666" name="Shape 666"/>
          <p:cNvCxnSpPr/>
          <p:nvPr/>
        </p:nvCxnSpPr>
        <p:spPr>
          <a:xfrm rot="10800000">
            <a:off x="1208484" y="4517271"/>
            <a:ext cx="3068733" cy="0"/>
          </a:xfrm>
          <a:prstGeom prst="straightConnector1">
            <a:avLst/>
          </a:prstGeom>
          <a:noFill/>
          <a:ln w="19050" cap="flat">
            <a:solidFill>
              <a:srgbClr val="000000"/>
            </a:solidFill>
            <a:prstDash val="solid"/>
            <a:round/>
            <a:headEnd type="none" w="lg" len="lg"/>
            <a:tailEnd type="none" w="lg" len="lg"/>
          </a:ln>
        </p:spPr>
      </p:cxnSp>
      <p:cxnSp>
        <p:nvCxnSpPr>
          <p:cNvPr id="667" name="Shape 667"/>
          <p:cNvCxnSpPr/>
          <p:nvPr/>
        </p:nvCxnSpPr>
        <p:spPr>
          <a:xfrm>
            <a:off x="1208484" y="4610563"/>
            <a:ext cx="3068733" cy="0"/>
          </a:xfrm>
          <a:prstGeom prst="straightConnector1">
            <a:avLst/>
          </a:prstGeom>
          <a:noFill/>
          <a:ln w="19050" cap="flat">
            <a:solidFill>
              <a:srgbClr val="000000"/>
            </a:solidFill>
            <a:prstDash val="solid"/>
            <a:round/>
            <a:headEnd type="none" w="lg" len="lg"/>
            <a:tailEnd type="none" w="lg" len="lg"/>
          </a:ln>
        </p:spPr>
      </p:cxnSp>
      <p:cxnSp>
        <p:nvCxnSpPr>
          <p:cNvPr id="668" name="Shape 668"/>
          <p:cNvCxnSpPr/>
          <p:nvPr/>
        </p:nvCxnSpPr>
        <p:spPr>
          <a:xfrm rot="10800000">
            <a:off x="1208484" y="4703855"/>
            <a:ext cx="3068733" cy="0"/>
          </a:xfrm>
          <a:prstGeom prst="straightConnector1">
            <a:avLst/>
          </a:prstGeom>
          <a:noFill/>
          <a:ln w="19050" cap="flat">
            <a:solidFill>
              <a:srgbClr val="000000"/>
            </a:solidFill>
            <a:prstDash val="solid"/>
            <a:round/>
            <a:headEnd type="none" w="lg" len="lg"/>
            <a:tailEnd type="none" w="lg" len="lg"/>
          </a:ln>
        </p:spPr>
      </p:cxnSp>
      <p:cxnSp>
        <p:nvCxnSpPr>
          <p:cNvPr id="669" name="Shape 669"/>
          <p:cNvCxnSpPr/>
          <p:nvPr/>
        </p:nvCxnSpPr>
        <p:spPr>
          <a:xfrm>
            <a:off x="1208484" y="4797146"/>
            <a:ext cx="3068733" cy="0"/>
          </a:xfrm>
          <a:prstGeom prst="straightConnector1">
            <a:avLst/>
          </a:prstGeom>
          <a:noFill/>
          <a:ln w="19050" cap="flat">
            <a:solidFill>
              <a:srgbClr val="000000"/>
            </a:solidFill>
            <a:prstDash val="solid"/>
            <a:round/>
            <a:headEnd type="none" w="lg" len="lg"/>
            <a:tailEnd type="none" w="lg" len="lg"/>
          </a:ln>
        </p:spPr>
      </p:cxnSp>
      <p:cxnSp>
        <p:nvCxnSpPr>
          <p:cNvPr id="670" name="Shape 670"/>
          <p:cNvCxnSpPr/>
          <p:nvPr/>
        </p:nvCxnSpPr>
        <p:spPr>
          <a:xfrm rot="10800000">
            <a:off x="1208484" y="4890438"/>
            <a:ext cx="3068733" cy="0"/>
          </a:xfrm>
          <a:prstGeom prst="straightConnector1">
            <a:avLst/>
          </a:prstGeom>
          <a:noFill/>
          <a:ln w="19050" cap="flat">
            <a:solidFill>
              <a:srgbClr val="000000"/>
            </a:solidFill>
            <a:prstDash val="solid"/>
            <a:round/>
            <a:headEnd type="none" w="lg" len="lg"/>
            <a:tailEnd type="none" w="lg" len="lg"/>
          </a:ln>
        </p:spPr>
      </p:cxnSp>
      <p:sp>
        <p:nvSpPr>
          <p:cNvPr id="671" name="Shape 671"/>
          <p:cNvSpPr/>
          <p:nvPr/>
        </p:nvSpPr>
        <p:spPr>
          <a:xfrm>
            <a:off x="1208484" y="3864230"/>
            <a:ext cx="3068733" cy="93291"/>
          </a:xfrm>
          <a:prstGeom prst="rect">
            <a:avLst/>
          </a:prstGeom>
          <a:solidFill>
            <a:srgbClr val="00FF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672" name="Shape 672"/>
          <p:cNvCxnSpPr/>
          <p:nvPr/>
        </p:nvCxnSpPr>
        <p:spPr>
          <a:xfrm>
            <a:off x="1208484" y="2838021"/>
            <a:ext cx="3068733" cy="0"/>
          </a:xfrm>
          <a:prstGeom prst="straightConnector1">
            <a:avLst/>
          </a:prstGeom>
          <a:noFill/>
          <a:ln w="19050" cap="flat">
            <a:solidFill>
              <a:srgbClr val="000000"/>
            </a:solidFill>
            <a:prstDash val="solid"/>
            <a:round/>
            <a:headEnd type="none" w="lg" len="lg"/>
            <a:tailEnd type="none" w="lg" len="lg"/>
          </a:ln>
        </p:spPr>
      </p:cxnSp>
      <p:sp>
        <p:nvSpPr>
          <p:cNvPr id="673" name="Shape 673"/>
          <p:cNvSpPr/>
          <p:nvPr/>
        </p:nvSpPr>
        <p:spPr>
          <a:xfrm rot="-5400000">
            <a:off x="4753743" y="1808209"/>
            <a:ext cx="3545083" cy="3365708"/>
          </a:xfrm>
          <a:prstGeom prst="round2SameRect">
            <a:avLst>
              <a:gd name="adj1" fmla="val 16667"/>
              <a:gd name="adj2" fmla="val 0"/>
            </a:avLst>
          </a:prstGeom>
          <a:solidFill>
            <a:srgbClr val="66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674" name="Shape 674"/>
          <p:cNvSpPr/>
          <p:nvPr/>
        </p:nvSpPr>
        <p:spPr>
          <a:xfrm>
            <a:off x="5140404" y="1998396"/>
            <a:ext cx="3068733" cy="2985333"/>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675" name="Shape 675"/>
          <p:cNvCxnSpPr/>
          <p:nvPr/>
        </p:nvCxnSpPr>
        <p:spPr>
          <a:xfrm>
            <a:off x="5140404" y="2558146"/>
            <a:ext cx="3068733" cy="0"/>
          </a:xfrm>
          <a:prstGeom prst="straightConnector1">
            <a:avLst/>
          </a:prstGeom>
          <a:noFill/>
          <a:ln w="19050" cap="flat">
            <a:solidFill>
              <a:srgbClr val="000000"/>
            </a:solidFill>
            <a:prstDash val="solid"/>
            <a:round/>
            <a:headEnd type="none" w="lg" len="lg"/>
            <a:tailEnd type="none" w="lg" len="lg"/>
          </a:ln>
        </p:spPr>
      </p:cxnSp>
      <p:cxnSp>
        <p:nvCxnSpPr>
          <p:cNvPr id="677" name="Shape 677"/>
          <p:cNvCxnSpPr/>
          <p:nvPr/>
        </p:nvCxnSpPr>
        <p:spPr>
          <a:xfrm>
            <a:off x="5140404" y="2278271"/>
            <a:ext cx="3068733" cy="0"/>
          </a:xfrm>
          <a:prstGeom prst="straightConnector1">
            <a:avLst/>
          </a:prstGeom>
          <a:noFill/>
          <a:ln w="19050" cap="flat">
            <a:solidFill>
              <a:srgbClr val="000000"/>
            </a:solidFill>
            <a:prstDash val="solid"/>
            <a:round/>
            <a:headEnd type="none" w="lg" len="lg"/>
            <a:tailEnd type="none" w="lg" len="lg"/>
          </a:ln>
        </p:spPr>
      </p:cxnSp>
      <p:cxnSp>
        <p:nvCxnSpPr>
          <p:cNvPr id="678" name="Shape 678"/>
          <p:cNvCxnSpPr/>
          <p:nvPr/>
        </p:nvCxnSpPr>
        <p:spPr>
          <a:xfrm>
            <a:off x="5140404" y="2184980"/>
            <a:ext cx="3068733" cy="0"/>
          </a:xfrm>
          <a:prstGeom prst="straightConnector1">
            <a:avLst/>
          </a:prstGeom>
          <a:noFill/>
          <a:ln w="19050" cap="flat">
            <a:solidFill>
              <a:srgbClr val="000000"/>
            </a:solidFill>
            <a:prstDash val="solid"/>
            <a:round/>
            <a:headEnd type="none" w="lg" len="lg"/>
            <a:tailEnd type="none" w="lg" len="lg"/>
          </a:ln>
        </p:spPr>
      </p:cxnSp>
      <p:cxnSp>
        <p:nvCxnSpPr>
          <p:cNvPr id="679" name="Shape 679"/>
          <p:cNvCxnSpPr/>
          <p:nvPr/>
        </p:nvCxnSpPr>
        <p:spPr>
          <a:xfrm>
            <a:off x="5140404" y="2091688"/>
            <a:ext cx="3068733" cy="0"/>
          </a:xfrm>
          <a:prstGeom prst="straightConnector1">
            <a:avLst/>
          </a:prstGeom>
          <a:noFill/>
          <a:ln w="19050" cap="flat">
            <a:solidFill>
              <a:srgbClr val="000000"/>
            </a:solidFill>
            <a:prstDash val="solid"/>
            <a:round/>
            <a:headEnd type="none" w="lg" len="lg"/>
            <a:tailEnd type="none" w="lg" len="lg"/>
          </a:ln>
        </p:spPr>
      </p:cxnSp>
      <p:cxnSp>
        <p:nvCxnSpPr>
          <p:cNvPr id="680" name="Shape 680"/>
          <p:cNvCxnSpPr/>
          <p:nvPr/>
        </p:nvCxnSpPr>
        <p:spPr>
          <a:xfrm>
            <a:off x="5140404" y="2464855"/>
            <a:ext cx="3068733" cy="0"/>
          </a:xfrm>
          <a:prstGeom prst="straightConnector1">
            <a:avLst/>
          </a:prstGeom>
          <a:noFill/>
          <a:ln w="19050" cap="flat">
            <a:solidFill>
              <a:srgbClr val="000000"/>
            </a:solidFill>
            <a:prstDash val="solid"/>
            <a:round/>
            <a:headEnd type="none" w="lg" len="lg"/>
            <a:tailEnd type="none" w="lg" len="lg"/>
          </a:ln>
        </p:spPr>
      </p:cxnSp>
      <p:cxnSp>
        <p:nvCxnSpPr>
          <p:cNvPr id="681" name="Shape 681"/>
          <p:cNvCxnSpPr/>
          <p:nvPr/>
        </p:nvCxnSpPr>
        <p:spPr>
          <a:xfrm>
            <a:off x="5140404" y="2651438"/>
            <a:ext cx="3068733" cy="0"/>
          </a:xfrm>
          <a:prstGeom prst="straightConnector1">
            <a:avLst/>
          </a:prstGeom>
          <a:noFill/>
          <a:ln w="19050" cap="flat">
            <a:solidFill>
              <a:srgbClr val="000000"/>
            </a:solidFill>
            <a:prstDash val="solid"/>
            <a:round/>
            <a:headEnd type="none" w="lg" len="lg"/>
            <a:tailEnd type="none" w="lg" len="lg"/>
          </a:ln>
        </p:spPr>
      </p:cxnSp>
      <p:cxnSp>
        <p:nvCxnSpPr>
          <p:cNvPr id="682" name="Shape 682"/>
          <p:cNvCxnSpPr/>
          <p:nvPr/>
        </p:nvCxnSpPr>
        <p:spPr>
          <a:xfrm>
            <a:off x="5140404" y="2744730"/>
            <a:ext cx="3068733" cy="0"/>
          </a:xfrm>
          <a:prstGeom prst="straightConnector1">
            <a:avLst/>
          </a:prstGeom>
          <a:noFill/>
          <a:ln w="19050" cap="flat">
            <a:solidFill>
              <a:srgbClr val="000000"/>
            </a:solidFill>
            <a:prstDash val="solid"/>
            <a:round/>
            <a:headEnd type="none" w="lg" len="lg"/>
            <a:tailEnd type="none" w="lg" len="lg"/>
          </a:ln>
        </p:spPr>
      </p:cxnSp>
      <p:cxnSp>
        <p:nvCxnSpPr>
          <p:cNvPr id="683" name="Shape 683"/>
          <p:cNvCxnSpPr/>
          <p:nvPr/>
        </p:nvCxnSpPr>
        <p:spPr>
          <a:xfrm rot="10800000">
            <a:off x="5140405" y="2931313"/>
            <a:ext cx="3068733" cy="0"/>
          </a:xfrm>
          <a:prstGeom prst="straightConnector1">
            <a:avLst/>
          </a:prstGeom>
          <a:noFill/>
          <a:ln w="19050" cap="flat">
            <a:solidFill>
              <a:srgbClr val="000000"/>
            </a:solidFill>
            <a:prstDash val="solid"/>
            <a:round/>
            <a:headEnd type="none" w="lg" len="lg"/>
            <a:tailEnd type="none" w="lg" len="lg"/>
          </a:ln>
        </p:spPr>
      </p:cxnSp>
      <p:cxnSp>
        <p:nvCxnSpPr>
          <p:cNvPr id="684" name="Shape 684"/>
          <p:cNvCxnSpPr/>
          <p:nvPr/>
        </p:nvCxnSpPr>
        <p:spPr>
          <a:xfrm>
            <a:off x="5140404" y="3024605"/>
            <a:ext cx="3068733" cy="0"/>
          </a:xfrm>
          <a:prstGeom prst="straightConnector1">
            <a:avLst/>
          </a:prstGeom>
          <a:noFill/>
          <a:ln w="19050" cap="flat">
            <a:solidFill>
              <a:srgbClr val="000000"/>
            </a:solidFill>
            <a:prstDash val="solid"/>
            <a:round/>
            <a:headEnd type="none" w="lg" len="lg"/>
            <a:tailEnd type="none" w="lg" len="lg"/>
          </a:ln>
        </p:spPr>
      </p:cxnSp>
      <p:cxnSp>
        <p:nvCxnSpPr>
          <p:cNvPr id="685" name="Shape 685"/>
          <p:cNvCxnSpPr/>
          <p:nvPr/>
        </p:nvCxnSpPr>
        <p:spPr>
          <a:xfrm rot="10800000">
            <a:off x="5140405" y="3117896"/>
            <a:ext cx="3068733" cy="0"/>
          </a:xfrm>
          <a:prstGeom prst="straightConnector1">
            <a:avLst/>
          </a:prstGeom>
          <a:noFill/>
          <a:ln w="19050" cap="flat">
            <a:solidFill>
              <a:srgbClr val="000000"/>
            </a:solidFill>
            <a:prstDash val="solid"/>
            <a:round/>
            <a:headEnd type="none" w="lg" len="lg"/>
            <a:tailEnd type="none" w="lg" len="lg"/>
          </a:ln>
        </p:spPr>
      </p:cxnSp>
      <p:cxnSp>
        <p:nvCxnSpPr>
          <p:cNvPr id="686" name="Shape 686"/>
          <p:cNvCxnSpPr/>
          <p:nvPr/>
        </p:nvCxnSpPr>
        <p:spPr>
          <a:xfrm rot="10800000">
            <a:off x="5140405" y="3211188"/>
            <a:ext cx="3068733" cy="0"/>
          </a:xfrm>
          <a:prstGeom prst="straightConnector1">
            <a:avLst/>
          </a:prstGeom>
          <a:noFill/>
          <a:ln w="19050" cap="flat">
            <a:solidFill>
              <a:srgbClr val="000000"/>
            </a:solidFill>
            <a:prstDash val="solid"/>
            <a:round/>
            <a:headEnd type="none" w="lg" len="lg"/>
            <a:tailEnd type="none" w="lg" len="lg"/>
          </a:ln>
        </p:spPr>
      </p:cxnSp>
      <p:cxnSp>
        <p:nvCxnSpPr>
          <p:cNvPr id="687" name="Shape 687"/>
          <p:cNvCxnSpPr/>
          <p:nvPr/>
        </p:nvCxnSpPr>
        <p:spPr>
          <a:xfrm rot="10800000">
            <a:off x="5140405" y="3304480"/>
            <a:ext cx="3068733" cy="0"/>
          </a:xfrm>
          <a:prstGeom prst="straightConnector1">
            <a:avLst/>
          </a:prstGeom>
          <a:noFill/>
          <a:ln w="19050" cap="flat">
            <a:solidFill>
              <a:srgbClr val="000000"/>
            </a:solidFill>
            <a:prstDash val="solid"/>
            <a:round/>
            <a:headEnd type="none" w="lg" len="lg"/>
            <a:tailEnd type="none" w="lg" len="lg"/>
          </a:ln>
        </p:spPr>
      </p:cxnSp>
      <p:cxnSp>
        <p:nvCxnSpPr>
          <p:cNvPr id="688" name="Shape 688"/>
          <p:cNvCxnSpPr/>
          <p:nvPr/>
        </p:nvCxnSpPr>
        <p:spPr>
          <a:xfrm rot="10800000">
            <a:off x="5140405" y="3397771"/>
            <a:ext cx="3068733" cy="0"/>
          </a:xfrm>
          <a:prstGeom prst="straightConnector1">
            <a:avLst/>
          </a:prstGeom>
          <a:noFill/>
          <a:ln w="19050" cap="flat">
            <a:solidFill>
              <a:srgbClr val="000000"/>
            </a:solidFill>
            <a:prstDash val="solid"/>
            <a:round/>
            <a:headEnd type="none" w="lg" len="lg"/>
            <a:tailEnd type="none" w="lg" len="lg"/>
          </a:ln>
        </p:spPr>
      </p:cxnSp>
      <p:cxnSp>
        <p:nvCxnSpPr>
          <p:cNvPr id="689" name="Shape 689"/>
          <p:cNvCxnSpPr/>
          <p:nvPr/>
        </p:nvCxnSpPr>
        <p:spPr>
          <a:xfrm rot="10800000">
            <a:off x="5140405" y="3491063"/>
            <a:ext cx="3068733" cy="0"/>
          </a:xfrm>
          <a:prstGeom prst="straightConnector1">
            <a:avLst/>
          </a:prstGeom>
          <a:noFill/>
          <a:ln w="19050" cap="flat">
            <a:solidFill>
              <a:srgbClr val="000000"/>
            </a:solidFill>
            <a:prstDash val="solid"/>
            <a:round/>
            <a:headEnd type="none" w="lg" len="lg"/>
            <a:tailEnd type="none" w="lg" len="lg"/>
          </a:ln>
        </p:spPr>
      </p:cxnSp>
      <p:cxnSp>
        <p:nvCxnSpPr>
          <p:cNvPr id="690" name="Shape 690"/>
          <p:cNvCxnSpPr/>
          <p:nvPr/>
        </p:nvCxnSpPr>
        <p:spPr>
          <a:xfrm rot="10800000">
            <a:off x="5140405" y="3584355"/>
            <a:ext cx="3068733" cy="0"/>
          </a:xfrm>
          <a:prstGeom prst="straightConnector1">
            <a:avLst/>
          </a:prstGeom>
          <a:noFill/>
          <a:ln w="19050" cap="flat">
            <a:solidFill>
              <a:srgbClr val="000000"/>
            </a:solidFill>
            <a:prstDash val="solid"/>
            <a:round/>
            <a:headEnd type="none" w="lg" len="lg"/>
            <a:tailEnd type="none" w="lg" len="lg"/>
          </a:ln>
        </p:spPr>
      </p:cxnSp>
      <p:cxnSp>
        <p:nvCxnSpPr>
          <p:cNvPr id="691" name="Shape 691"/>
          <p:cNvCxnSpPr/>
          <p:nvPr/>
        </p:nvCxnSpPr>
        <p:spPr>
          <a:xfrm rot="10800000">
            <a:off x="5140405" y="4144105"/>
            <a:ext cx="3068733" cy="0"/>
          </a:xfrm>
          <a:prstGeom prst="straightConnector1">
            <a:avLst/>
          </a:prstGeom>
          <a:noFill/>
          <a:ln w="19050" cap="flat">
            <a:solidFill>
              <a:srgbClr val="000000"/>
            </a:solidFill>
            <a:prstDash val="solid"/>
            <a:round/>
            <a:headEnd type="none" w="lg" len="lg"/>
            <a:tailEnd type="none" w="lg" len="lg"/>
          </a:ln>
        </p:spPr>
      </p:cxnSp>
      <p:cxnSp>
        <p:nvCxnSpPr>
          <p:cNvPr id="692" name="Shape 692"/>
          <p:cNvCxnSpPr/>
          <p:nvPr/>
        </p:nvCxnSpPr>
        <p:spPr>
          <a:xfrm rot="10800000">
            <a:off x="5140405" y="3677646"/>
            <a:ext cx="3068733" cy="0"/>
          </a:xfrm>
          <a:prstGeom prst="straightConnector1">
            <a:avLst/>
          </a:prstGeom>
          <a:noFill/>
          <a:ln w="19050" cap="flat">
            <a:solidFill>
              <a:srgbClr val="000000"/>
            </a:solidFill>
            <a:prstDash val="solid"/>
            <a:round/>
            <a:headEnd type="none" w="lg" len="lg"/>
            <a:tailEnd type="none" w="lg" len="lg"/>
          </a:ln>
        </p:spPr>
      </p:cxnSp>
      <p:cxnSp>
        <p:nvCxnSpPr>
          <p:cNvPr id="693" name="Shape 693"/>
          <p:cNvCxnSpPr/>
          <p:nvPr/>
        </p:nvCxnSpPr>
        <p:spPr>
          <a:xfrm rot="10800000">
            <a:off x="5140405" y="4237396"/>
            <a:ext cx="3068733" cy="0"/>
          </a:xfrm>
          <a:prstGeom prst="straightConnector1">
            <a:avLst/>
          </a:prstGeom>
          <a:noFill/>
          <a:ln w="19050" cap="flat">
            <a:solidFill>
              <a:srgbClr val="000000"/>
            </a:solidFill>
            <a:prstDash val="solid"/>
            <a:round/>
            <a:headEnd type="none" w="lg" len="lg"/>
            <a:tailEnd type="none" w="lg" len="lg"/>
          </a:ln>
        </p:spPr>
      </p:cxnSp>
      <p:cxnSp>
        <p:nvCxnSpPr>
          <p:cNvPr id="694" name="Shape 694"/>
          <p:cNvCxnSpPr/>
          <p:nvPr/>
        </p:nvCxnSpPr>
        <p:spPr>
          <a:xfrm rot="10800000">
            <a:off x="5140405" y="3770938"/>
            <a:ext cx="3068733" cy="0"/>
          </a:xfrm>
          <a:prstGeom prst="straightConnector1">
            <a:avLst/>
          </a:prstGeom>
          <a:noFill/>
          <a:ln w="19050" cap="flat">
            <a:solidFill>
              <a:srgbClr val="000000"/>
            </a:solidFill>
            <a:prstDash val="solid"/>
            <a:round/>
            <a:headEnd type="none" w="lg" len="lg"/>
            <a:tailEnd type="none" w="lg" len="lg"/>
          </a:ln>
        </p:spPr>
      </p:cxnSp>
      <p:cxnSp>
        <p:nvCxnSpPr>
          <p:cNvPr id="695" name="Shape 695"/>
          <p:cNvCxnSpPr/>
          <p:nvPr/>
        </p:nvCxnSpPr>
        <p:spPr>
          <a:xfrm rot="10800000">
            <a:off x="5140405" y="3957521"/>
            <a:ext cx="3068733" cy="0"/>
          </a:xfrm>
          <a:prstGeom prst="straightConnector1">
            <a:avLst/>
          </a:prstGeom>
          <a:noFill/>
          <a:ln w="19050" cap="flat">
            <a:solidFill>
              <a:srgbClr val="000000"/>
            </a:solidFill>
            <a:prstDash val="solid"/>
            <a:round/>
            <a:headEnd type="none" w="lg" len="lg"/>
            <a:tailEnd type="none" w="lg" len="lg"/>
          </a:ln>
        </p:spPr>
      </p:cxnSp>
      <p:cxnSp>
        <p:nvCxnSpPr>
          <p:cNvPr id="696" name="Shape 696"/>
          <p:cNvCxnSpPr/>
          <p:nvPr/>
        </p:nvCxnSpPr>
        <p:spPr>
          <a:xfrm rot="10800000">
            <a:off x="5140405" y="4050813"/>
            <a:ext cx="3068733" cy="0"/>
          </a:xfrm>
          <a:prstGeom prst="straightConnector1">
            <a:avLst/>
          </a:prstGeom>
          <a:noFill/>
          <a:ln w="19050" cap="flat">
            <a:solidFill>
              <a:srgbClr val="000000"/>
            </a:solidFill>
            <a:prstDash val="solid"/>
            <a:round/>
            <a:headEnd type="none" w="lg" len="lg"/>
            <a:tailEnd type="none" w="lg" len="lg"/>
          </a:ln>
        </p:spPr>
      </p:cxnSp>
      <p:cxnSp>
        <p:nvCxnSpPr>
          <p:cNvPr id="697" name="Shape 697"/>
          <p:cNvCxnSpPr/>
          <p:nvPr/>
        </p:nvCxnSpPr>
        <p:spPr>
          <a:xfrm rot="10800000">
            <a:off x="5140405" y="3864230"/>
            <a:ext cx="3068733" cy="0"/>
          </a:xfrm>
          <a:prstGeom prst="straightConnector1">
            <a:avLst/>
          </a:prstGeom>
          <a:noFill/>
          <a:ln w="19050" cap="flat">
            <a:solidFill>
              <a:srgbClr val="000000"/>
            </a:solidFill>
            <a:prstDash val="solid"/>
            <a:round/>
            <a:headEnd type="none" w="lg" len="lg"/>
            <a:tailEnd type="none" w="lg" len="lg"/>
          </a:ln>
        </p:spPr>
      </p:cxnSp>
      <p:cxnSp>
        <p:nvCxnSpPr>
          <p:cNvPr id="698" name="Shape 698"/>
          <p:cNvCxnSpPr/>
          <p:nvPr/>
        </p:nvCxnSpPr>
        <p:spPr>
          <a:xfrm>
            <a:off x="5140404" y="2371563"/>
            <a:ext cx="3068733" cy="0"/>
          </a:xfrm>
          <a:prstGeom prst="straightConnector1">
            <a:avLst/>
          </a:prstGeom>
          <a:noFill/>
          <a:ln w="19050" cap="flat">
            <a:solidFill>
              <a:srgbClr val="000000"/>
            </a:solidFill>
            <a:prstDash val="solid"/>
            <a:round/>
            <a:headEnd type="none" w="lg" len="lg"/>
            <a:tailEnd type="none" w="lg" len="lg"/>
          </a:ln>
        </p:spPr>
      </p:cxnSp>
      <p:cxnSp>
        <p:nvCxnSpPr>
          <p:cNvPr id="699" name="Shape 699"/>
          <p:cNvCxnSpPr/>
          <p:nvPr/>
        </p:nvCxnSpPr>
        <p:spPr>
          <a:xfrm>
            <a:off x="5140404" y="4330688"/>
            <a:ext cx="3068733" cy="0"/>
          </a:xfrm>
          <a:prstGeom prst="straightConnector1">
            <a:avLst/>
          </a:prstGeom>
          <a:noFill/>
          <a:ln w="19050" cap="flat">
            <a:solidFill>
              <a:srgbClr val="000000"/>
            </a:solidFill>
            <a:prstDash val="solid"/>
            <a:round/>
            <a:headEnd type="none" w="lg" len="lg"/>
            <a:tailEnd type="none" w="lg" len="lg"/>
          </a:ln>
        </p:spPr>
      </p:cxnSp>
      <p:cxnSp>
        <p:nvCxnSpPr>
          <p:cNvPr id="700" name="Shape 700"/>
          <p:cNvCxnSpPr/>
          <p:nvPr/>
        </p:nvCxnSpPr>
        <p:spPr>
          <a:xfrm>
            <a:off x="5140404" y="4423980"/>
            <a:ext cx="3068733" cy="0"/>
          </a:xfrm>
          <a:prstGeom prst="straightConnector1">
            <a:avLst/>
          </a:prstGeom>
          <a:noFill/>
          <a:ln w="19050" cap="flat">
            <a:solidFill>
              <a:srgbClr val="000000"/>
            </a:solidFill>
            <a:prstDash val="solid"/>
            <a:round/>
            <a:headEnd type="none" w="lg" len="lg"/>
            <a:tailEnd type="none" w="lg" len="lg"/>
          </a:ln>
        </p:spPr>
      </p:cxnSp>
      <p:cxnSp>
        <p:nvCxnSpPr>
          <p:cNvPr id="701" name="Shape 701"/>
          <p:cNvCxnSpPr/>
          <p:nvPr/>
        </p:nvCxnSpPr>
        <p:spPr>
          <a:xfrm rot="10800000">
            <a:off x="5140405" y="4517271"/>
            <a:ext cx="3068733" cy="0"/>
          </a:xfrm>
          <a:prstGeom prst="straightConnector1">
            <a:avLst/>
          </a:prstGeom>
          <a:noFill/>
          <a:ln w="19050" cap="flat">
            <a:solidFill>
              <a:srgbClr val="000000"/>
            </a:solidFill>
            <a:prstDash val="solid"/>
            <a:round/>
            <a:headEnd type="none" w="lg" len="lg"/>
            <a:tailEnd type="none" w="lg" len="lg"/>
          </a:ln>
        </p:spPr>
      </p:cxnSp>
      <p:cxnSp>
        <p:nvCxnSpPr>
          <p:cNvPr id="702" name="Shape 702"/>
          <p:cNvCxnSpPr/>
          <p:nvPr/>
        </p:nvCxnSpPr>
        <p:spPr>
          <a:xfrm>
            <a:off x="5140404" y="4610563"/>
            <a:ext cx="3068733" cy="0"/>
          </a:xfrm>
          <a:prstGeom prst="straightConnector1">
            <a:avLst/>
          </a:prstGeom>
          <a:noFill/>
          <a:ln w="19050" cap="flat">
            <a:solidFill>
              <a:srgbClr val="000000"/>
            </a:solidFill>
            <a:prstDash val="solid"/>
            <a:round/>
            <a:headEnd type="none" w="lg" len="lg"/>
            <a:tailEnd type="none" w="lg" len="lg"/>
          </a:ln>
        </p:spPr>
      </p:cxnSp>
      <p:cxnSp>
        <p:nvCxnSpPr>
          <p:cNvPr id="703" name="Shape 703"/>
          <p:cNvCxnSpPr/>
          <p:nvPr/>
        </p:nvCxnSpPr>
        <p:spPr>
          <a:xfrm rot="10800000">
            <a:off x="5140405" y="4703855"/>
            <a:ext cx="3068733" cy="0"/>
          </a:xfrm>
          <a:prstGeom prst="straightConnector1">
            <a:avLst/>
          </a:prstGeom>
          <a:noFill/>
          <a:ln w="19050" cap="flat">
            <a:solidFill>
              <a:srgbClr val="000000"/>
            </a:solidFill>
            <a:prstDash val="solid"/>
            <a:round/>
            <a:headEnd type="none" w="lg" len="lg"/>
            <a:tailEnd type="none" w="lg" len="lg"/>
          </a:ln>
        </p:spPr>
      </p:cxnSp>
      <p:cxnSp>
        <p:nvCxnSpPr>
          <p:cNvPr id="704" name="Shape 704"/>
          <p:cNvCxnSpPr/>
          <p:nvPr/>
        </p:nvCxnSpPr>
        <p:spPr>
          <a:xfrm>
            <a:off x="5140404" y="4797146"/>
            <a:ext cx="3068733" cy="0"/>
          </a:xfrm>
          <a:prstGeom prst="straightConnector1">
            <a:avLst/>
          </a:prstGeom>
          <a:noFill/>
          <a:ln w="19050" cap="flat">
            <a:solidFill>
              <a:srgbClr val="000000"/>
            </a:solidFill>
            <a:prstDash val="solid"/>
            <a:round/>
            <a:headEnd type="none" w="lg" len="lg"/>
            <a:tailEnd type="none" w="lg" len="lg"/>
          </a:ln>
        </p:spPr>
      </p:cxnSp>
      <p:cxnSp>
        <p:nvCxnSpPr>
          <p:cNvPr id="705" name="Shape 705"/>
          <p:cNvCxnSpPr/>
          <p:nvPr/>
        </p:nvCxnSpPr>
        <p:spPr>
          <a:xfrm rot="10800000">
            <a:off x="5140405" y="4890438"/>
            <a:ext cx="3068733" cy="0"/>
          </a:xfrm>
          <a:prstGeom prst="straightConnector1">
            <a:avLst/>
          </a:prstGeom>
          <a:noFill/>
          <a:ln w="19050" cap="flat">
            <a:solidFill>
              <a:srgbClr val="000000"/>
            </a:solidFill>
            <a:prstDash val="solid"/>
            <a:round/>
            <a:headEnd type="none" w="lg" len="lg"/>
            <a:tailEnd type="none" w="lg" len="lg"/>
          </a:ln>
        </p:spPr>
      </p:cxnSp>
      <p:sp>
        <p:nvSpPr>
          <p:cNvPr id="706" name="Shape 706"/>
          <p:cNvSpPr/>
          <p:nvPr/>
        </p:nvSpPr>
        <p:spPr>
          <a:xfrm>
            <a:off x="5140404" y="3864230"/>
            <a:ext cx="3068733" cy="93291"/>
          </a:xfrm>
          <a:prstGeom prst="rect">
            <a:avLst/>
          </a:prstGeom>
          <a:solidFill>
            <a:srgbClr val="00FF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707" name="Shape 707"/>
          <p:cNvCxnSpPr/>
          <p:nvPr/>
        </p:nvCxnSpPr>
        <p:spPr>
          <a:xfrm>
            <a:off x="5140404" y="2838021"/>
            <a:ext cx="3068733" cy="0"/>
          </a:xfrm>
          <a:prstGeom prst="straightConnector1">
            <a:avLst/>
          </a:prstGeom>
          <a:noFill/>
          <a:ln w="19050" cap="flat">
            <a:solidFill>
              <a:srgbClr val="000000"/>
            </a:solidFill>
            <a:prstDash val="solid"/>
            <a:round/>
            <a:headEnd type="none" w="lg" len="lg"/>
            <a:tailEnd type="none" w="lg" len="lg"/>
          </a:ln>
        </p:spPr>
      </p:cxnSp>
      <p:sp>
        <p:nvSpPr>
          <p:cNvPr id="708" name="Shape 708"/>
          <p:cNvSpPr txBox="1"/>
          <p:nvPr/>
        </p:nvSpPr>
        <p:spPr>
          <a:xfrm>
            <a:off x="5533925" y="2276623"/>
            <a:ext cx="2192699" cy="1266599"/>
          </a:xfrm>
          <a:prstGeom prst="rect">
            <a:avLst/>
          </a:prstGeom>
          <a:solidFill>
            <a:srgbClr val="FFFFFF"/>
          </a:solidFill>
        </p:spPr>
        <p:txBody>
          <a:bodyPr lIns="91425" tIns="91425" rIns="91425" bIns="91425" anchor="t" anchorCtr="0">
            <a:noAutofit/>
          </a:bodyPr>
          <a:lstStyle/>
          <a:p>
            <a:pPr lvl="0" algn="ctr" rtl="0">
              <a:spcBef>
                <a:spcPts val="0"/>
              </a:spcBef>
              <a:buNone/>
            </a:pPr>
            <a:r>
              <a:rPr lang="en" sz="2666">
                <a:solidFill>
                  <a:srgbClr val="000000"/>
                </a:solidFill>
                <a:latin typeface="Droid Serif"/>
                <a:ea typeface="Droid Serif"/>
                <a:cs typeface="Droid Serif"/>
                <a:sym typeface="Droid Serif"/>
              </a:rPr>
              <a:t>Webster's dictionary - </a:t>
            </a:r>
            <a:r>
              <a:rPr lang="en" sz="2666" b="1" i="1">
                <a:solidFill>
                  <a:srgbClr val="000000"/>
                </a:solidFill>
                <a:latin typeface="Droid Serif"/>
                <a:ea typeface="Droid Serif"/>
                <a:cs typeface="Droid Serif"/>
                <a:sym typeface="Droid Serif"/>
              </a:rPr>
              <a:t>in order</a:t>
            </a:r>
          </a:p>
        </p:txBody>
      </p:sp>
      <p:sp>
        <p:nvSpPr>
          <p:cNvPr id="709" name="Shape 709"/>
          <p:cNvSpPr txBox="1"/>
          <p:nvPr/>
        </p:nvSpPr>
        <p:spPr>
          <a:xfrm>
            <a:off x="1339775" y="2276625"/>
            <a:ext cx="2785800" cy="1266599"/>
          </a:xfrm>
          <a:prstGeom prst="rect">
            <a:avLst/>
          </a:prstGeom>
          <a:solidFill>
            <a:srgbClr val="FFFFFF"/>
          </a:solidFill>
        </p:spPr>
        <p:txBody>
          <a:bodyPr lIns="91425" tIns="91425" rIns="91425" bIns="91425" anchor="t" anchorCtr="0">
            <a:noAutofit/>
          </a:bodyPr>
          <a:lstStyle/>
          <a:p>
            <a:pPr lvl="0" algn="ctr" rtl="0">
              <a:spcBef>
                <a:spcPts val="0"/>
              </a:spcBef>
              <a:buNone/>
            </a:pPr>
            <a:r>
              <a:rPr lang="en" sz="2666">
                <a:solidFill>
                  <a:srgbClr val="000000"/>
                </a:solidFill>
                <a:latin typeface="Droid Serif"/>
                <a:ea typeface="Droid Serif"/>
                <a:cs typeface="Droid Serif"/>
                <a:sym typeface="Droid Serif"/>
              </a:rPr>
              <a:t>Wubster's dictionary  - </a:t>
            </a:r>
            <a:r>
              <a:rPr lang="en" sz="2666" b="1" i="1">
                <a:solidFill>
                  <a:srgbClr val="000000"/>
                </a:solidFill>
                <a:latin typeface="Droid Serif"/>
                <a:ea typeface="Droid Serif"/>
                <a:cs typeface="Droid Serif"/>
                <a:sym typeface="Droid Serif"/>
              </a:rPr>
              <a:t>not in order!</a:t>
            </a:r>
          </a:p>
        </p:txBody>
      </p:sp>
      <p:sp>
        <p:nvSpPr>
          <p:cNvPr id="710" name="Shape 710"/>
          <p:cNvSpPr txBox="1"/>
          <p:nvPr/>
        </p:nvSpPr>
        <p:spPr>
          <a:xfrm>
            <a:off x="5190625" y="488575"/>
            <a:ext cx="3064800" cy="639300"/>
          </a:xfrm>
          <a:prstGeom prst="rect">
            <a:avLst/>
          </a:prstGeom>
          <a:solidFill>
            <a:srgbClr val="D9D9D9"/>
          </a:solidFill>
        </p:spPr>
        <p:txBody>
          <a:bodyPr lIns="91425" tIns="91425" rIns="91425" bIns="91425" anchor="t" anchorCtr="0">
            <a:noAutofit/>
          </a:bodyPr>
          <a:lstStyle/>
          <a:p>
            <a:pPr lvl="0" algn="ctr" rtl="0">
              <a:spcBef>
                <a:spcPts val="0"/>
              </a:spcBef>
              <a:buNone/>
            </a:pPr>
            <a:r>
              <a:rPr lang="en" sz="2666">
                <a:latin typeface="Droid Serif"/>
                <a:ea typeface="Droid Serif"/>
                <a:cs typeface="Droid Serif"/>
                <a:sym typeface="Droid Serif"/>
              </a:rPr>
              <a:t>Seeking </a:t>
            </a:r>
            <a:r>
              <a:rPr lang="en" sz="2666">
                <a:solidFill>
                  <a:srgbClr val="000000"/>
                </a:solidFill>
                <a:latin typeface="Droid Serif"/>
                <a:ea typeface="Droid Serif"/>
                <a:cs typeface="Droid Serif"/>
                <a:sym typeface="Droid Serif"/>
              </a:rPr>
              <a:t>"spam"</a:t>
            </a:r>
          </a:p>
        </p:txBody>
      </p:sp>
      <p:sp>
        <p:nvSpPr>
          <p:cNvPr id="711" name="Shape 711"/>
          <p:cNvSpPr txBox="1"/>
          <p:nvPr/>
        </p:nvSpPr>
        <p:spPr>
          <a:xfrm>
            <a:off x="458049" y="6025850"/>
            <a:ext cx="7946399" cy="543899"/>
          </a:xfrm>
          <a:prstGeom prst="rect">
            <a:avLst/>
          </a:prstGeom>
          <a:solidFill>
            <a:srgbClr val="C9DAF8"/>
          </a:solidFill>
        </p:spPr>
        <p:txBody>
          <a:bodyPr lIns="91425" tIns="91425" rIns="91425" bIns="91425" anchor="t" anchorCtr="0">
            <a:noAutofit/>
          </a:bodyPr>
          <a:lstStyle/>
          <a:p>
            <a:pPr lvl="0" algn="ctr" rtl="0">
              <a:spcBef>
                <a:spcPts val="0"/>
              </a:spcBef>
              <a:buNone/>
            </a:pPr>
            <a:r>
              <a:rPr lang="en" sz="2666">
                <a:solidFill>
                  <a:srgbClr val="0000FF"/>
                </a:solidFill>
                <a:latin typeface="Droid Serif"/>
                <a:ea typeface="Droid Serif"/>
                <a:cs typeface="Droid Serif"/>
                <a:sym typeface="Droid Serif"/>
              </a:rPr>
              <a:t>What </a:t>
            </a:r>
            <a:r>
              <a:rPr lang="en" sz="2666" b="1" i="1">
                <a:solidFill>
                  <a:srgbClr val="0000FF"/>
                </a:solidFill>
                <a:latin typeface="Droid Serif"/>
                <a:ea typeface="Droid Serif"/>
                <a:cs typeface="Droid Serif"/>
                <a:sym typeface="Droid Serif"/>
              </a:rPr>
              <a:t>algorithms </a:t>
            </a:r>
            <a:r>
              <a:rPr lang="en" sz="2666">
                <a:solidFill>
                  <a:srgbClr val="0000FF"/>
                </a:solidFill>
                <a:latin typeface="Droid Serif"/>
                <a:ea typeface="Droid Serif"/>
                <a:cs typeface="Droid Serif"/>
                <a:sym typeface="Droid Serif"/>
              </a:rPr>
              <a:t>can</a:t>
            </a:r>
            <a:r>
              <a:rPr lang="en" sz="2666" b="0">
                <a:solidFill>
                  <a:srgbClr val="0000FF"/>
                </a:solidFill>
                <a:latin typeface="Droid Serif"/>
                <a:ea typeface="Droid Serif"/>
                <a:cs typeface="Droid Serif"/>
                <a:sym typeface="Droid Serif"/>
              </a:rPr>
              <a:t> we use to find "spam"?</a:t>
            </a:r>
          </a:p>
        </p:txBody>
      </p:sp>
    </p:spTree>
    <p:extLst>
      <p:ext uri="{BB962C8B-B14F-4D97-AF65-F5344CB8AC3E}">
        <p14:creationId xmlns:p14="http://schemas.microsoft.com/office/powerpoint/2010/main" val="2465505711"/>
      </p:ext>
    </p:extLst>
  </p:cSld>
  <p:clrMapOvr>
    <a:masterClrMapping/>
  </p:clrMapOvr>
  <p:transition xmlns:p14="http://schemas.microsoft.com/office/powerpoint/2010/main" spd="slow">
    <p:cut/>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Shape 716"/>
          <p:cNvSpPr/>
          <p:nvPr/>
        </p:nvSpPr>
        <p:spPr>
          <a:xfrm>
            <a:off x="112700" y="998125"/>
            <a:ext cx="8854200" cy="1454699"/>
          </a:xfrm>
          <a:prstGeom prst="roundRect">
            <a:avLst>
              <a:gd name="adj" fmla="val 16667"/>
            </a:avLst>
          </a:prstGeom>
          <a:solidFill>
            <a:schemeClr val="lt2"/>
          </a:solidFill>
          <a:ln>
            <a:noFill/>
          </a:ln>
        </p:spPr>
        <p:txBody>
          <a:bodyPr lIns="91425" tIns="91425" rIns="91425" bIns="91425" anchor="ctr" anchorCtr="0">
            <a:noAutofit/>
          </a:bodyPr>
          <a:lstStyle/>
          <a:p>
            <a:pPr>
              <a:spcBef>
                <a:spcPts val="0"/>
              </a:spcBef>
              <a:buNone/>
            </a:pPr>
            <a:endParaRPr/>
          </a:p>
        </p:txBody>
      </p:sp>
      <p:sp>
        <p:nvSpPr>
          <p:cNvPr id="717" name="Shape 717"/>
          <p:cNvSpPr txBox="1">
            <a:spLocks noGrp="1"/>
          </p:cNvSpPr>
          <p:nvPr>
            <p:ph type="title"/>
          </p:nvPr>
        </p:nvSpPr>
        <p:spPr>
          <a:xfrm>
            <a:off x="274319" y="274319"/>
            <a:ext cx="8595359" cy="822960"/>
          </a:xfrm>
          <a:prstGeom prst="rect">
            <a:avLst/>
          </a:prstGeom>
        </p:spPr>
        <p:txBody>
          <a:bodyPr lIns="91425" tIns="91425" rIns="91425" bIns="91425" anchor="t" anchorCtr="0">
            <a:noAutofit/>
          </a:bodyPr>
          <a:lstStyle/>
          <a:p>
            <a:pPr rtl="0">
              <a:spcBef>
                <a:spcPts val="0"/>
              </a:spcBef>
              <a:buNone/>
            </a:pPr>
            <a:r>
              <a:rPr lang="en" sz="3600">
                <a:solidFill>
                  <a:srgbClr val="000000"/>
                </a:solidFill>
                <a:latin typeface="Droid Serif"/>
                <a:ea typeface="Droid Serif"/>
                <a:cs typeface="Droid Serif"/>
                <a:sym typeface="Droid Serif"/>
              </a:rPr>
              <a:t>Linear Search (unsorted </a:t>
            </a:r>
            <a:r>
              <a:rPr lang="en" sz="3600">
                <a:latin typeface="Droid Serif"/>
                <a:ea typeface="Droid Serif"/>
                <a:cs typeface="Droid Serif"/>
                <a:sym typeface="Droid Serif"/>
              </a:rPr>
              <a:t>data</a:t>
            </a:r>
            <a:r>
              <a:rPr lang="en" sz="3600">
                <a:solidFill>
                  <a:srgbClr val="000000"/>
                </a:solidFill>
                <a:latin typeface="Droid Serif"/>
                <a:ea typeface="Droid Serif"/>
                <a:cs typeface="Droid Serif"/>
                <a:sym typeface="Droid Serif"/>
              </a:rPr>
              <a:t>)</a:t>
            </a:r>
          </a:p>
        </p:txBody>
      </p:sp>
      <p:sp>
        <p:nvSpPr>
          <p:cNvPr id="718" name="Shape 718"/>
          <p:cNvSpPr txBox="1">
            <a:spLocks noGrp="1"/>
          </p:cNvSpPr>
          <p:nvPr>
            <p:ph type="body" idx="1"/>
          </p:nvPr>
        </p:nvSpPr>
        <p:spPr>
          <a:xfrm>
            <a:off x="278252" y="1077000"/>
            <a:ext cx="5344799" cy="1375800"/>
          </a:xfrm>
          <a:prstGeom prst="rect">
            <a:avLst/>
          </a:prstGeom>
        </p:spPr>
        <p:txBody>
          <a:bodyPr lIns="91425" tIns="91425" rIns="91425" bIns="91425" anchor="t" anchorCtr="0">
            <a:noAutofit/>
          </a:bodyPr>
          <a:lstStyle/>
          <a:p>
            <a:pPr marL="457200" lvl="0" indent="-355600" algn="l" rtl="0">
              <a:spcBef>
                <a:spcPts val="0"/>
              </a:spcBef>
              <a:spcAft>
                <a:spcPts val="0"/>
              </a:spcAft>
              <a:buClr>
                <a:srgbClr val="000000"/>
              </a:buClr>
              <a:buSzPct val="83333"/>
              <a:buFont typeface="Arial"/>
              <a:buChar char="●"/>
            </a:pPr>
            <a:r>
              <a:rPr lang="en" sz="2400">
                <a:solidFill>
                  <a:srgbClr val="000000"/>
                </a:solidFill>
                <a:latin typeface="Droid Serif"/>
                <a:ea typeface="Droid Serif"/>
                <a:cs typeface="Droid Serif"/>
                <a:sym typeface="Droid Serif"/>
              </a:rPr>
              <a:t>Start at the first word.</a:t>
            </a:r>
          </a:p>
          <a:p>
            <a:pPr marL="457200" lvl="0" indent="-355600" algn="l" rtl="0">
              <a:spcBef>
                <a:spcPts val="0"/>
              </a:spcBef>
              <a:spcAft>
                <a:spcPts val="0"/>
              </a:spcAft>
              <a:buClr>
                <a:srgbClr val="000000"/>
              </a:buClr>
              <a:buSzPct val="83333"/>
              <a:buFont typeface="Arial"/>
              <a:buChar char="●"/>
            </a:pPr>
            <a:r>
              <a:rPr lang="en" sz="2400">
                <a:solidFill>
                  <a:srgbClr val="000000"/>
                </a:solidFill>
                <a:latin typeface="Droid Serif"/>
                <a:ea typeface="Droid Serif"/>
                <a:cs typeface="Droid Serif"/>
                <a:sym typeface="Droid Serif"/>
              </a:rPr>
              <a:t>"Is this the word we want?"</a:t>
            </a:r>
          </a:p>
          <a:p>
            <a:pPr marL="457200" lvl="0" indent="-355600" algn="l" rtl="0">
              <a:spcBef>
                <a:spcPts val="0"/>
              </a:spcBef>
              <a:spcAft>
                <a:spcPts val="0"/>
              </a:spcAft>
              <a:buClr>
                <a:srgbClr val="000000"/>
              </a:buClr>
              <a:buSzPct val="83333"/>
              <a:buFont typeface="Arial"/>
              <a:buChar char="●"/>
            </a:pPr>
            <a:r>
              <a:rPr lang="en" sz="2400">
                <a:solidFill>
                  <a:srgbClr val="000000"/>
                </a:solidFill>
                <a:latin typeface="Droid Serif"/>
                <a:ea typeface="Droid Serif"/>
                <a:cs typeface="Droid Serif"/>
                <a:sym typeface="Droid Serif"/>
              </a:rPr>
              <a:t>If it's not, go to the next word.</a:t>
            </a:r>
          </a:p>
        </p:txBody>
      </p:sp>
      <p:sp>
        <p:nvSpPr>
          <p:cNvPr id="719" name="Shape 719"/>
          <p:cNvSpPr txBox="1"/>
          <p:nvPr/>
        </p:nvSpPr>
        <p:spPr>
          <a:xfrm>
            <a:off x="5399950" y="2991975"/>
            <a:ext cx="3177000" cy="2363999"/>
          </a:xfrm>
          <a:prstGeom prst="rect">
            <a:avLst/>
          </a:prstGeom>
        </p:spPr>
        <p:txBody>
          <a:bodyPr lIns="91425" tIns="91425" rIns="91425" bIns="91425" anchor="t" anchorCtr="0">
            <a:noAutofit/>
          </a:bodyPr>
          <a:lstStyle/>
          <a:p>
            <a:pPr lvl="0" algn="ctr" rtl="0">
              <a:spcBef>
                <a:spcPts val="0"/>
              </a:spcBef>
              <a:buNone/>
            </a:pPr>
            <a:r>
              <a:rPr lang="en" sz="2400">
                <a:latin typeface="Droid Serif"/>
                <a:ea typeface="Droid Serif"/>
                <a:cs typeface="Droid Serif"/>
                <a:sym typeface="Droid Serif"/>
              </a:rPr>
              <a:t>In the worst-case scenario, h</a:t>
            </a:r>
            <a:r>
              <a:rPr lang="en" sz="2400">
                <a:solidFill>
                  <a:srgbClr val="000000"/>
                </a:solidFill>
                <a:latin typeface="Droid Serif"/>
                <a:ea typeface="Droid Serif"/>
                <a:cs typeface="Droid Serif"/>
                <a:sym typeface="Droid Serif"/>
              </a:rPr>
              <a:t>ow many </a:t>
            </a:r>
            <a:r>
              <a:rPr lang="en" sz="2400" b="1" i="1">
                <a:solidFill>
                  <a:srgbClr val="000000"/>
                </a:solidFill>
                <a:latin typeface="Droid Serif"/>
                <a:ea typeface="Droid Serif"/>
                <a:cs typeface="Droid Serif"/>
                <a:sym typeface="Droid Serif"/>
              </a:rPr>
              <a:t> unsorted </a:t>
            </a:r>
            <a:r>
              <a:rPr lang="en" sz="2400">
                <a:solidFill>
                  <a:srgbClr val="000000"/>
                </a:solidFill>
                <a:latin typeface="Droid Serif"/>
                <a:ea typeface="Droid Serif"/>
                <a:cs typeface="Droid Serif"/>
                <a:sym typeface="Droid Serif"/>
              </a:rPr>
              <a:t>words </a:t>
            </a:r>
            <a:r>
              <a:rPr lang="en" sz="2400">
                <a:latin typeface="Droid Serif"/>
                <a:ea typeface="Droid Serif"/>
                <a:cs typeface="Droid Serif"/>
                <a:sym typeface="Droid Serif"/>
              </a:rPr>
              <a:t>would</a:t>
            </a:r>
            <a:r>
              <a:rPr lang="en" sz="2400">
                <a:solidFill>
                  <a:srgbClr val="000000"/>
                </a:solidFill>
                <a:latin typeface="Droid Serif"/>
                <a:ea typeface="Droid Serif"/>
                <a:cs typeface="Droid Serif"/>
                <a:sym typeface="Droid Serif"/>
              </a:rPr>
              <a:t> we have to look at before we g</a:t>
            </a:r>
            <a:r>
              <a:rPr lang="en" sz="2400">
                <a:latin typeface="Droid Serif"/>
                <a:ea typeface="Droid Serif"/>
                <a:cs typeface="Droid Serif"/>
                <a:sym typeface="Droid Serif"/>
              </a:rPr>
              <a:t>et</a:t>
            </a:r>
            <a:r>
              <a:rPr lang="en" sz="2400">
                <a:solidFill>
                  <a:srgbClr val="000000"/>
                </a:solidFill>
                <a:latin typeface="Droid Serif"/>
                <a:ea typeface="Droid Serif"/>
                <a:cs typeface="Droid Serif"/>
                <a:sym typeface="Droid Serif"/>
              </a:rPr>
              <a:t> to the right one?</a:t>
            </a:r>
          </a:p>
        </p:txBody>
      </p:sp>
      <p:sp>
        <p:nvSpPr>
          <p:cNvPr id="720" name="Shape 720"/>
          <p:cNvSpPr/>
          <p:nvPr/>
        </p:nvSpPr>
        <p:spPr>
          <a:xfrm rot="10800000" flipH="1">
            <a:off x="4266222" y="2991967"/>
            <a:ext cx="628938" cy="2078729"/>
          </a:xfrm>
          <a:custGeom>
            <a:avLst/>
            <a:gdLst/>
            <a:ahLst/>
            <a:cxnLst/>
            <a:rect l="0" t="0" r="0" b="0"/>
            <a:pathLst>
              <a:path w="21600" h="21600" extrusionOk="0">
                <a:moveTo>
                  <a:pt x="5615" y="21600"/>
                </a:moveTo>
                <a:lnTo>
                  <a:pt x="5615" y="11173"/>
                </a:lnTo>
                <a:cubicBezTo>
                  <a:pt x="5615" y="11173"/>
                  <a:pt x="481" y="11188"/>
                  <a:pt x="435" y="11173"/>
                </a:cubicBezTo>
                <a:cubicBezTo>
                  <a:pt x="-550" y="11173"/>
                  <a:pt x="445" y="10190"/>
                  <a:pt x="445" y="10190"/>
                </a:cubicBezTo>
                <a:lnTo>
                  <a:pt x="10795" y="0"/>
                </a:lnTo>
                <a:cubicBezTo>
                  <a:pt x="10795" y="0"/>
                  <a:pt x="21119" y="10187"/>
                  <a:pt x="21141" y="10187"/>
                </a:cubicBezTo>
                <a:cubicBezTo>
                  <a:pt x="22165" y="11337"/>
                  <a:pt x="21155" y="11173"/>
                  <a:pt x="21155" y="11173"/>
                </a:cubicBezTo>
                <a:lnTo>
                  <a:pt x="15976" y="11173"/>
                </a:lnTo>
                <a:lnTo>
                  <a:pt x="15976" y="21600"/>
                </a:lnTo>
                <a:lnTo>
                  <a:pt x="5615" y="21600"/>
                </a:lnTo>
                <a:close/>
              </a:path>
            </a:pathLst>
          </a:custGeom>
          <a:solidFill>
            <a:srgbClr val="FFE599"/>
          </a:solidFill>
          <a:ln w="12700" cap="flat">
            <a:solidFill>
              <a:srgbClr val="000000"/>
            </a:solidFill>
            <a:prstDash val="solid"/>
            <a:round/>
            <a:headEnd type="none" w="med" len="med"/>
            <a:tailEnd type="none" w="med" len="med"/>
          </a:ln>
        </p:spPr>
      </p:sp>
      <p:grpSp>
        <p:nvGrpSpPr>
          <p:cNvPr id="721" name="Shape 721"/>
          <p:cNvGrpSpPr/>
          <p:nvPr/>
        </p:nvGrpSpPr>
        <p:grpSpPr>
          <a:xfrm>
            <a:off x="469899" y="2664459"/>
            <a:ext cx="3454394" cy="3860789"/>
            <a:chOff x="762000" y="533399"/>
            <a:chExt cx="2590800" cy="2895600"/>
          </a:xfrm>
        </p:grpSpPr>
        <p:sp>
          <p:nvSpPr>
            <p:cNvPr id="722" name="Shape 722"/>
            <p:cNvSpPr/>
            <p:nvPr/>
          </p:nvSpPr>
          <p:spPr>
            <a:xfrm rot="-5400000">
              <a:off x="609600" y="685799"/>
              <a:ext cx="2895600" cy="2590800"/>
            </a:xfrm>
            <a:prstGeom prst="round2SameRect">
              <a:avLst>
                <a:gd name="adj1" fmla="val 16667"/>
                <a:gd name="adj2" fmla="val 0"/>
              </a:avLst>
            </a:prstGeom>
            <a:solidFill>
              <a:srgbClr val="66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23" name="Shape 723"/>
            <p:cNvSpPr/>
            <p:nvPr/>
          </p:nvSpPr>
          <p:spPr>
            <a:xfrm>
              <a:off x="990600" y="762000"/>
              <a:ext cx="2362200" cy="2438399"/>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24" name="Shape 724"/>
            <p:cNvSpPr/>
            <p:nvPr/>
          </p:nvSpPr>
          <p:spPr>
            <a:xfrm>
              <a:off x="990600" y="762000"/>
              <a:ext cx="2362200" cy="1600199"/>
            </a:xfrm>
            <a:prstGeom prst="rect">
              <a:avLst/>
            </a:prstGeom>
            <a:solidFill>
              <a:srgbClr val="F1C232"/>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725" name="Shape 725"/>
            <p:cNvCxnSpPr/>
            <p:nvPr/>
          </p:nvCxnSpPr>
          <p:spPr>
            <a:xfrm>
              <a:off x="990600" y="1219200"/>
              <a:ext cx="2362200" cy="0"/>
            </a:xfrm>
            <a:prstGeom prst="straightConnector1">
              <a:avLst/>
            </a:prstGeom>
            <a:noFill/>
            <a:ln w="19050" cap="flat">
              <a:solidFill>
                <a:srgbClr val="000000"/>
              </a:solidFill>
              <a:prstDash val="solid"/>
              <a:round/>
              <a:headEnd type="none" w="lg" len="lg"/>
              <a:tailEnd type="none" w="lg" len="lg"/>
            </a:ln>
          </p:spPr>
        </p:cxnSp>
        <p:cxnSp>
          <p:nvCxnSpPr>
            <p:cNvPr id="727" name="Shape 727"/>
            <p:cNvCxnSpPr/>
            <p:nvPr/>
          </p:nvCxnSpPr>
          <p:spPr>
            <a:xfrm>
              <a:off x="990600" y="990600"/>
              <a:ext cx="2362200" cy="0"/>
            </a:xfrm>
            <a:prstGeom prst="straightConnector1">
              <a:avLst/>
            </a:prstGeom>
            <a:noFill/>
            <a:ln w="19050" cap="flat">
              <a:solidFill>
                <a:srgbClr val="000000"/>
              </a:solidFill>
              <a:prstDash val="solid"/>
              <a:round/>
              <a:headEnd type="none" w="lg" len="lg"/>
              <a:tailEnd type="none" w="lg" len="lg"/>
            </a:ln>
          </p:spPr>
        </p:cxnSp>
        <p:cxnSp>
          <p:nvCxnSpPr>
            <p:cNvPr id="728" name="Shape 728"/>
            <p:cNvCxnSpPr/>
            <p:nvPr/>
          </p:nvCxnSpPr>
          <p:spPr>
            <a:xfrm>
              <a:off x="990600" y="914400"/>
              <a:ext cx="2362200" cy="0"/>
            </a:xfrm>
            <a:prstGeom prst="straightConnector1">
              <a:avLst/>
            </a:prstGeom>
            <a:noFill/>
            <a:ln w="19050" cap="flat">
              <a:solidFill>
                <a:srgbClr val="000000"/>
              </a:solidFill>
              <a:prstDash val="solid"/>
              <a:round/>
              <a:headEnd type="none" w="lg" len="lg"/>
              <a:tailEnd type="none" w="lg" len="lg"/>
            </a:ln>
          </p:spPr>
        </p:cxnSp>
        <p:cxnSp>
          <p:nvCxnSpPr>
            <p:cNvPr id="729" name="Shape 729"/>
            <p:cNvCxnSpPr/>
            <p:nvPr/>
          </p:nvCxnSpPr>
          <p:spPr>
            <a:xfrm>
              <a:off x="990600" y="838200"/>
              <a:ext cx="2362200" cy="0"/>
            </a:xfrm>
            <a:prstGeom prst="straightConnector1">
              <a:avLst/>
            </a:prstGeom>
            <a:noFill/>
            <a:ln w="19050" cap="flat">
              <a:solidFill>
                <a:srgbClr val="000000"/>
              </a:solidFill>
              <a:prstDash val="solid"/>
              <a:round/>
              <a:headEnd type="none" w="lg" len="lg"/>
              <a:tailEnd type="none" w="lg" len="lg"/>
            </a:ln>
          </p:spPr>
        </p:cxnSp>
        <p:cxnSp>
          <p:nvCxnSpPr>
            <p:cNvPr id="730" name="Shape 730"/>
            <p:cNvCxnSpPr/>
            <p:nvPr/>
          </p:nvCxnSpPr>
          <p:spPr>
            <a:xfrm>
              <a:off x="990600" y="1143000"/>
              <a:ext cx="2362200" cy="0"/>
            </a:xfrm>
            <a:prstGeom prst="straightConnector1">
              <a:avLst/>
            </a:prstGeom>
            <a:noFill/>
            <a:ln w="19050" cap="flat">
              <a:solidFill>
                <a:srgbClr val="000000"/>
              </a:solidFill>
              <a:prstDash val="solid"/>
              <a:round/>
              <a:headEnd type="none" w="lg" len="lg"/>
              <a:tailEnd type="none" w="lg" len="lg"/>
            </a:ln>
          </p:spPr>
        </p:cxnSp>
        <p:cxnSp>
          <p:nvCxnSpPr>
            <p:cNvPr id="731" name="Shape 731"/>
            <p:cNvCxnSpPr/>
            <p:nvPr/>
          </p:nvCxnSpPr>
          <p:spPr>
            <a:xfrm>
              <a:off x="990600" y="1295400"/>
              <a:ext cx="2362200" cy="0"/>
            </a:xfrm>
            <a:prstGeom prst="straightConnector1">
              <a:avLst/>
            </a:prstGeom>
            <a:noFill/>
            <a:ln w="19050" cap="flat">
              <a:solidFill>
                <a:srgbClr val="000000"/>
              </a:solidFill>
              <a:prstDash val="solid"/>
              <a:round/>
              <a:headEnd type="none" w="lg" len="lg"/>
              <a:tailEnd type="none" w="lg" len="lg"/>
            </a:ln>
          </p:spPr>
        </p:cxnSp>
        <p:cxnSp>
          <p:nvCxnSpPr>
            <p:cNvPr id="732" name="Shape 732"/>
            <p:cNvCxnSpPr/>
            <p:nvPr/>
          </p:nvCxnSpPr>
          <p:spPr>
            <a:xfrm>
              <a:off x="990600" y="1371600"/>
              <a:ext cx="2362200" cy="0"/>
            </a:xfrm>
            <a:prstGeom prst="straightConnector1">
              <a:avLst/>
            </a:prstGeom>
            <a:noFill/>
            <a:ln w="19050" cap="flat">
              <a:solidFill>
                <a:srgbClr val="000000"/>
              </a:solidFill>
              <a:prstDash val="solid"/>
              <a:round/>
              <a:headEnd type="none" w="lg" len="lg"/>
              <a:tailEnd type="none" w="lg" len="lg"/>
            </a:ln>
          </p:spPr>
        </p:cxnSp>
        <p:cxnSp>
          <p:nvCxnSpPr>
            <p:cNvPr id="733" name="Shape 733"/>
            <p:cNvCxnSpPr/>
            <p:nvPr/>
          </p:nvCxnSpPr>
          <p:spPr>
            <a:xfrm>
              <a:off x="990600" y="1447800"/>
              <a:ext cx="2362200" cy="0"/>
            </a:xfrm>
            <a:prstGeom prst="straightConnector1">
              <a:avLst/>
            </a:prstGeom>
            <a:noFill/>
            <a:ln w="19050" cap="flat">
              <a:solidFill>
                <a:srgbClr val="000000"/>
              </a:solidFill>
              <a:prstDash val="solid"/>
              <a:round/>
              <a:headEnd type="none" w="lg" len="lg"/>
              <a:tailEnd type="none" w="lg" len="lg"/>
            </a:ln>
          </p:spPr>
        </p:cxnSp>
        <p:cxnSp>
          <p:nvCxnSpPr>
            <p:cNvPr id="734" name="Shape 734"/>
            <p:cNvCxnSpPr/>
            <p:nvPr/>
          </p:nvCxnSpPr>
          <p:spPr>
            <a:xfrm rot="10800000">
              <a:off x="990599" y="1524000"/>
              <a:ext cx="2362200" cy="0"/>
            </a:xfrm>
            <a:prstGeom prst="straightConnector1">
              <a:avLst/>
            </a:prstGeom>
            <a:noFill/>
            <a:ln w="19050" cap="flat">
              <a:solidFill>
                <a:srgbClr val="000000"/>
              </a:solidFill>
              <a:prstDash val="solid"/>
              <a:round/>
              <a:headEnd type="none" w="lg" len="lg"/>
              <a:tailEnd type="none" w="lg" len="lg"/>
            </a:ln>
          </p:spPr>
        </p:cxnSp>
        <p:cxnSp>
          <p:nvCxnSpPr>
            <p:cNvPr id="735" name="Shape 735"/>
            <p:cNvCxnSpPr/>
            <p:nvPr/>
          </p:nvCxnSpPr>
          <p:spPr>
            <a:xfrm rot="10800000">
              <a:off x="990599" y="1676400"/>
              <a:ext cx="2362200" cy="0"/>
            </a:xfrm>
            <a:prstGeom prst="straightConnector1">
              <a:avLst/>
            </a:prstGeom>
            <a:noFill/>
            <a:ln w="19050" cap="flat">
              <a:solidFill>
                <a:srgbClr val="000000"/>
              </a:solidFill>
              <a:prstDash val="solid"/>
              <a:round/>
              <a:headEnd type="none" w="lg" len="lg"/>
              <a:tailEnd type="none" w="lg" len="lg"/>
            </a:ln>
          </p:spPr>
        </p:cxnSp>
        <p:cxnSp>
          <p:nvCxnSpPr>
            <p:cNvPr id="736" name="Shape 736"/>
            <p:cNvCxnSpPr/>
            <p:nvPr/>
          </p:nvCxnSpPr>
          <p:spPr>
            <a:xfrm rot="10800000">
              <a:off x="990599" y="1752600"/>
              <a:ext cx="2362200" cy="0"/>
            </a:xfrm>
            <a:prstGeom prst="straightConnector1">
              <a:avLst/>
            </a:prstGeom>
            <a:noFill/>
            <a:ln w="19050" cap="flat">
              <a:solidFill>
                <a:srgbClr val="000000"/>
              </a:solidFill>
              <a:prstDash val="solid"/>
              <a:round/>
              <a:headEnd type="none" w="lg" len="lg"/>
              <a:tailEnd type="none" w="lg" len="lg"/>
            </a:ln>
          </p:spPr>
        </p:cxnSp>
        <p:cxnSp>
          <p:nvCxnSpPr>
            <p:cNvPr id="737" name="Shape 737"/>
            <p:cNvCxnSpPr/>
            <p:nvPr/>
          </p:nvCxnSpPr>
          <p:spPr>
            <a:xfrm rot="10800000">
              <a:off x="990599" y="1828800"/>
              <a:ext cx="2362200" cy="0"/>
            </a:xfrm>
            <a:prstGeom prst="straightConnector1">
              <a:avLst/>
            </a:prstGeom>
            <a:noFill/>
            <a:ln w="19050" cap="flat">
              <a:solidFill>
                <a:srgbClr val="000000"/>
              </a:solidFill>
              <a:prstDash val="solid"/>
              <a:round/>
              <a:headEnd type="none" w="lg" len="lg"/>
              <a:tailEnd type="none" w="lg" len="lg"/>
            </a:ln>
          </p:spPr>
        </p:cxnSp>
        <p:cxnSp>
          <p:nvCxnSpPr>
            <p:cNvPr id="738" name="Shape 738"/>
            <p:cNvCxnSpPr/>
            <p:nvPr/>
          </p:nvCxnSpPr>
          <p:spPr>
            <a:xfrm rot="10800000">
              <a:off x="990599" y="1905000"/>
              <a:ext cx="2362200" cy="0"/>
            </a:xfrm>
            <a:prstGeom prst="straightConnector1">
              <a:avLst/>
            </a:prstGeom>
            <a:noFill/>
            <a:ln w="19050" cap="flat">
              <a:solidFill>
                <a:srgbClr val="000000"/>
              </a:solidFill>
              <a:prstDash val="solid"/>
              <a:round/>
              <a:headEnd type="none" w="lg" len="lg"/>
              <a:tailEnd type="none" w="lg" len="lg"/>
            </a:ln>
          </p:spPr>
        </p:cxnSp>
        <p:cxnSp>
          <p:nvCxnSpPr>
            <p:cNvPr id="739" name="Shape 739"/>
            <p:cNvCxnSpPr/>
            <p:nvPr/>
          </p:nvCxnSpPr>
          <p:spPr>
            <a:xfrm rot="10800000">
              <a:off x="990599" y="1981200"/>
              <a:ext cx="2362200" cy="0"/>
            </a:xfrm>
            <a:prstGeom prst="straightConnector1">
              <a:avLst/>
            </a:prstGeom>
            <a:noFill/>
            <a:ln w="19050" cap="flat">
              <a:solidFill>
                <a:srgbClr val="000000"/>
              </a:solidFill>
              <a:prstDash val="solid"/>
              <a:round/>
              <a:headEnd type="none" w="lg" len="lg"/>
              <a:tailEnd type="none" w="lg" len="lg"/>
            </a:ln>
          </p:spPr>
        </p:cxnSp>
        <p:cxnSp>
          <p:nvCxnSpPr>
            <p:cNvPr id="740" name="Shape 740"/>
            <p:cNvCxnSpPr/>
            <p:nvPr/>
          </p:nvCxnSpPr>
          <p:spPr>
            <a:xfrm rot="10800000">
              <a:off x="990599" y="2057400"/>
              <a:ext cx="2362200" cy="0"/>
            </a:xfrm>
            <a:prstGeom prst="straightConnector1">
              <a:avLst/>
            </a:prstGeom>
            <a:noFill/>
            <a:ln w="19050" cap="flat">
              <a:solidFill>
                <a:srgbClr val="000000"/>
              </a:solidFill>
              <a:prstDash val="solid"/>
              <a:round/>
              <a:headEnd type="none" w="lg" len="lg"/>
              <a:tailEnd type="none" w="lg" len="lg"/>
            </a:ln>
          </p:spPr>
        </p:cxnSp>
        <p:cxnSp>
          <p:nvCxnSpPr>
            <p:cNvPr id="741" name="Shape 741"/>
            <p:cNvCxnSpPr/>
            <p:nvPr/>
          </p:nvCxnSpPr>
          <p:spPr>
            <a:xfrm rot="10800000">
              <a:off x="990599" y="2514600"/>
              <a:ext cx="2362200" cy="0"/>
            </a:xfrm>
            <a:prstGeom prst="straightConnector1">
              <a:avLst/>
            </a:prstGeom>
            <a:noFill/>
            <a:ln w="19050" cap="flat">
              <a:solidFill>
                <a:srgbClr val="000000"/>
              </a:solidFill>
              <a:prstDash val="solid"/>
              <a:round/>
              <a:headEnd type="none" w="lg" len="lg"/>
              <a:tailEnd type="none" w="lg" len="lg"/>
            </a:ln>
          </p:spPr>
        </p:cxnSp>
        <p:cxnSp>
          <p:nvCxnSpPr>
            <p:cNvPr id="742" name="Shape 742"/>
            <p:cNvCxnSpPr/>
            <p:nvPr/>
          </p:nvCxnSpPr>
          <p:spPr>
            <a:xfrm rot="10800000">
              <a:off x="990599" y="2133600"/>
              <a:ext cx="2362200" cy="0"/>
            </a:xfrm>
            <a:prstGeom prst="straightConnector1">
              <a:avLst/>
            </a:prstGeom>
            <a:noFill/>
            <a:ln w="19050" cap="flat">
              <a:solidFill>
                <a:srgbClr val="000000"/>
              </a:solidFill>
              <a:prstDash val="solid"/>
              <a:round/>
              <a:headEnd type="none" w="lg" len="lg"/>
              <a:tailEnd type="none" w="lg" len="lg"/>
            </a:ln>
          </p:spPr>
        </p:cxnSp>
        <p:cxnSp>
          <p:nvCxnSpPr>
            <p:cNvPr id="743" name="Shape 743"/>
            <p:cNvCxnSpPr/>
            <p:nvPr/>
          </p:nvCxnSpPr>
          <p:spPr>
            <a:xfrm rot="10800000">
              <a:off x="990599" y="2590800"/>
              <a:ext cx="2362200" cy="0"/>
            </a:xfrm>
            <a:prstGeom prst="straightConnector1">
              <a:avLst/>
            </a:prstGeom>
            <a:noFill/>
            <a:ln w="19050" cap="flat">
              <a:solidFill>
                <a:srgbClr val="000000"/>
              </a:solidFill>
              <a:prstDash val="solid"/>
              <a:round/>
              <a:headEnd type="none" w="lg" len="lg"/>
              <a:tailEnd type="none" w="lg" len="lg"/>
            </a:ln>
          </p:spPr>
        </p:cxnSp>
        <p:cxnSp>
          <p:nvCxnSpPr>
            <p:cNvPr id="744" name="Shape 744"/>
            <p:cNvCxnSpPr/>
            <p:nvPr/>
          </p:nvCxnSpPr>
          <p:spPr>
            <a:xfrm rot="10800000">
              <a:off x="990599" y="2209800"/>
              <a:ext cx="2362200" cy="0"/>
            </a:xfrm>
            <a:prstGeom prst="straightConnector1">
              <a:avLst/>
            </a:prstGeom>
            <a:noFill/>
            <a:ln w="19050" cap="flat">
              <a:solidFill>
                <a:srgbClr val="000000"/>
              </a:solidFill>
              <a:prstDash val="solid"/>
              <a:round/>
              <a:headEnd type="none" w="lg" len="lg"/>
              <a:tailEnd type="none" w="lg" len="lg"/>
            </a:ln>
          </p:spPr>
        </p:cxnSp>
        <p:cxnSp>
          <p:nvCxnSpPr>
            <p:cNvPr id="745" name="Shape 745"/>
            <p:cNvCxnSpPr/>
            <p:nvPr/>
          </p:nvCxnSpPr>
          <p:spPr>
            <a:xfrm rot="10800000">
              <a:off x="990599" y="2362200"/>
              <a:ext cx="2362200" cy="0"/>
            </a:xfrm>
            <a:prstGeom prst="straightConnector1">
              <a:avLst/>
            </a:prstGeom>
            <a:noFill/>
            <a:ln w="19050" cap="flat">
              <a:solidFill>
                <a:srgbClr val="000000"/>
              </a:solidFill>
              <a:prstDash val="solid"/>
              <a:round/>
              <a:headEnd type="none" w="lg" len="lg"/>
              <a:tailEnd type="none" w="lg" len="lg"/>
            </a:ln>
          </p:spPr>
        </p:cxnSp>
        <p:cxnSp>
          <p:nvCxnSpPr>
            <p:cNvPr id="746" name="Shape 746"/>
            <p:cNvCxnSpPr/>
            <p:nvPr/>
          </p:nvCxnSpPr>
          <p:spPr>
            <a:xfrm rot="10800000">
              <a:off x="990599" y="2438400"/>
              <a:ext cx="2362200" cy="0"/>
            </a:xfrm>
            <a:prstGeom prst="straightConnector1">
              <a:avLst/>
            </a:prstGeom>
            <a:noFill/>
            <a:ln w="19050" cap="flat">
              <a:solidFill>
                <a:srgbClr val="000000"/>
              </a:solidFill>
              <a:prstDash val="solid"/>
              <a:round/>
              <a:headEnd type="none" w="lg" len="lg"/>
              <a:tailEnd type="none" w="lg" len="lg"/>
            </a:ln>
          </p:spPr>
        </p:cxnSp>
        <p:cxnSp>
          <p:nvCxnSpPr>
            <p:cNvPr id="747" name="Shape 747"/>
            <p:cNvCxnSpPr/>
            <p:nvPr/>
          </p:nvCxnSpPr>
          <p:spPr>
            <a:xfrm rot="10800000">
              <a:off x="990599" y="2286000"/>
              <a:ext cx="2362200" cy="0"/>
            </a:xfrm>
            <a:prstGeom prst="straightConnector1">
              <a:avLst/>
            </a:prstGeom>
            <a:noFill/>
            <a:ln w="19050" cap="flat">
              <a:solidFill>
                <a:srgbClr val="000000"/>
              </a:solidFill>
              <a:prstDash val="solid"/>
              <a:round/>
              <a:headEnd type="none" w="lg" len="lg"/>
              <a:tailEnd type="none" w="lg" len="lg"/>
            </a:ln>
          </p:spPr>
        </p:cxnSp>
        <p:cxnSp>
          <p:nvCxnSpPr>
            <p:cNvPr id="748" name="Shape 748"/>
            <p:cNvCxnSpPr/>
            <p:nvPr/>
          </p:nvCxnSpPr>
          <p:spPr>
            <a:xfrm>
              <a:off x="990600" y="1066800"/>
              <a:ext cx="2362200" cy="0"/>
            </a:xfrm>
            <a:prstGeom prst="straightConnector1">
              <a:avLst/>
            </a:prstGeom>
            <a:noFill/>
            <a:ln w="19050" cap="flat">
              <a:solidFill>
                <a:srgbClr val="000000"/>
              </a:solidFill>
              <a:prstDash val="solid"/>
              <a:round/>
              <a:headEnd type="none" w="lg" len="lg"/>
              <a:tailEnd type="none" w="lg" len="lg"/>
            </a:ln>
          </p:spPr>
        </p:cxnSp>
        <p:cxnSp>
          <p:nvCxnSpPr>
            <p:cNvPr id="749" name="Shape 749"/>
            <p:cNvCxnSpPr/>
            <p:nvPr/>
          </p:nvCxnSpPr>
          <p:spPr>
            <a:xfrm>
              <a:off x="990600" y="2667000"/>
              <a:ext cx="2362200" cy="0"/>
            </a:xfrm>
            <a:prstGeom prst="straightConnector1">
              <a:avLst/>
            </a:prstGeom>
            <a:noFill/>
            <a:ln w="19050" cap="flat">
              <a:solidFill>
                <a:srgbClr val="000000"/>
              </a:solidFill>
              <a:prstDash val="solid"/>
              <a:round/>
              <a:headEnd type="none" w="lg" len="lg"/>
              <a:tailEnd type="none" w="lg" len="lg"/>
            </a:ln>
          </p:spPr>
        </p:cxnSp>
        <p:cxnSp>
          <p:nvCxnSpPr>
            <p:cNvPr id="750" name="Shape 750"/>
            <p:cNvCxnSpPr/>
            <p:nvPr/>
          </p:nvCxnSpPr>
          <p:spPr>
            <a:xfrm>
              <a:off x="990600" y="2743200"/>
              <a:ext cx="2362200" cy="0"/>
            </a:xfrm>
            <a:prstGeom prst="straightConnector1">
              <a:avLst/>
            </a:prstGeom>
            <a:noFill/>
            <a:ln w="19050" cap="flat">
              <a:solidFill>
                <a:srgbClr val="000000"/>
              </a:solidFill>
              <a:prstDash val="solid"/>
              <a:round/>
              <a:headEnd type="none" w="lg" len="lg"/>
              <a:tailEnd type="none" w="lg" len="lg"/>
            </a:ln>
          </p:spPr>
        </p:cxnSp>
        <p:cxnSp>
          <p:nvCxnSpPr>
            <p:cNvPr id="751" name="Shape 751"/>
            <p:cNvCxnSpPr/>
            <p:nvPr/>
          </p:nvCxnSpPr>
          <p:spPr>
            <a:xfrm rot="10800000">
              <a:off x="990599" y="2819400"/>
              <a:ext cx="2362200" cy="0"/>
            </a:xfrm>
            <a:prstGeom prst="straightConnector1">
              <a:avLst/>
            </a:prstGeom>
            <a:noFill/>
            <a:ln w="19050" cap="flat">
              <a:solidFill>
                <a:srgbClr val="000000"/>
              </a:solidFill>
              <a:prstDash val="solid"/>
              <a:round/>
              <a:headEnd type="none" w="lg" len="lg"/>
              <a:tailEnd type="none" w="lg" len="lg"/>
            </a:ln>
          </p:spPr>
        </p:cxnSp>
        <p:cxnSp>
          <p:nvCxnSpPr>
            <p:cNvPr id="752" name="Shape 752"/>
            <p:cNvCxnSpPr/>
            <p:nvPr/>
          </p:nvCxnSpPr>
          <p:spPr>
            <a:xfrm>
              <a:off x="990600" y="2895600"/>
              <a:ext cx="2362200" cy="0"/>
            </a:xfrm>
            <a:prstGeom prst="straightConnector1">
              <a:avLst/>
            </a:prstGeom>
            <a:noFill/>
            <a:ln w="19050" cap="flat">
              <a:solidFill>
                <a:srgbClr val="000000"/>
              </a:solidFill>
              <a:prstDash val="solid"/>
              <a:round/>
              <a:headEnd type="none" w="lg" len="lg"/>
              <a:tailEnd type="none" w="lg" len="lg"/>
            </a:ln>
          </p:spPr>
        </p:cxnSp>
        <p:cxnSp>
          <p:nvCxnSpPr>
            <p:cNvPr id="753" name="Shape 753"/>
            <p:cNvCxnSpPr/>
            <p:nvPr/>
          </p:nvCxnSpPr>
          <p:spPr>
            <a:xfrm rot="10800000">
              <a:off x="990599" y="2971800"/>
              <a:ext cx="2362200" cy="0"/>
            </a:xfrm>
            <a:prstGeom prst="straightConnector1">
              <a:avLst/>
            </a:prstGeom>
            <a:noFill/>
            <a:ln w="19050" cap="flat">
              <a:solidFill>
                <a:srgbClr val="000000"/>
              </a:solidFill>
              <a:prstDash val="solid"/>
              <a:round/>
              <a:headEnd type="none" w="lg" len="lg"/>
              <a:tailEnd type="none" w="lg" len="lg"/>
            </a:ln>
          </p:spPr>
        </p:cxnSp>
        <p:cxnSp>
          <p:nvCxnSpPr>
            <p:cNvPr id="754" name="Shape 754"/>
            <p:cNvCxnSpPr/>
            <p:nvPr/>
          </p:nvCxnSpPr>
          <p:spPr>
            <a:xfrm>
              <a:off x="990600" y="3048000"/>
              <a:ext cx="2362200" cy="0"/>
            </a:xfrm>
            <a:prstGeom prst="straightConnector1">
              <a:avLst/>
            </a:prstGeom>
            <a:noFill/>
            <a:ln w="19050" cap="flat">
              <a:solidFill>
                <a:srgbClr val="000000"/>
              </a:solidFill>
              <a:prstDash val="solid"/>
              <a:round/>
              <a:headEnd type="none" w="lg" len="lg"/>
              <a:tailEnd type="none" w="lg" len="lg"/>
            </a:ln>
          </p:spPr>
        </p:cxnSp>
        <p:cxnSp>
          <p:nvCxnSpPr>
            <p:cNvPr id="755" name="Shape 755"/>
            <p:cNvCxnSpPr/>
            <p:nvPr/>
          </p:nvCxnSpPr>
          <p:spPr>
            <a:xfrm rot="10800000">
              <a:off x="990599" y="3124200"/>
              <a:ext cx="2362200" cy="0"/>
            </a:xfrm>
            <a:prstGeom prst="straightConnector1">
              <a:avLst/>
            </a:prstGeom>
            <a:noFill/>
            <a:ln w="19050" cap="flat">
              <a:solidFill>
                <a:srgbClr val="000000"/>
              </a:solidFill>
              <a:prstDash val="solid"/>
              <a:round/>
              <a:headEnd type="none" w="lg" len="lg"/>
              <a:tailEnd type="none" w="lg" len="lg"/>
            </a:ln>
          </p:spPr>
        </p:cxnSp>
        <p:sp>
          <p:nvSpPr>
            <p:cNvPr id="756" name="Shape 756"/>
            <p:cNvSpPr/>
            <p:nvPr/>
          </p:nvSpPr>
          <p:spPr>
            <a:xfrm>
              <a:off x="990600" y="2362200"/>
              <a:ext cx="2362200" cy="76199"/>
            </a:xfrm>
            <a:prstGeom prst="rect">
              <a:avLst/>
            </a:prstGeom>
            <a:solidFill>
              <a:srgbClr val="00FF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757" name="Shape 757"/>
            <p:cNvCxnSpPr/>
            <p:nvPr/>
          </p:nvCxnSpPr>
          <p:spPr>
            <a:xfrm rot="10800000">
              <a:off x="990599" y="1600200"/>
              <a:ext cx="2362200" cy="0"/>
            </a:xfrm>
            <a:prstGeom prst="straightConnector1">
              <a:avLst/>
            </a:prstGeom>
            <a:noFill/>
            <a:ln w="19050" cap="flat">
              <a:solidFill>
                <a:srgbClr val="000000"/>
              </a:solidFill>
              <a:prstDash val="solid"/>
              <a:round/>
              <a:headEnd type="none" w="lg" len="lg"/>
              <a:tailEnd type="none" w="lg" len="lg"/>
            </a:ln>
          </p:spPr>
        </p:cxnSp>
      </p:grpSp>
      <p:sp>
        <p:nvSpPr>
          <p:cNvPr id="758" name="Shape 758"/>
          <p:cNvSpPr txBox="1"/>
          <p:nvPr/>
        </p:nvSpPr>
        <p:spPr>
          <a:xfrm>
            <a:off x="5465650" y="1303475"/>
            <a:ext cx="3177000" cy="686099"/>
          </a:xfrm>
          <a:prstGeom prst="rect">
            <a:avLst/>
          </a:prstGeom>
          <a:solidFill>
            <a:srgbClr val="C9DAF8"/>
          </a:solidFill>
        </p:spPr>
        <p:txBody>
          <a:bodyPr lIns="91425" tIns="91425" rIns="91425" bIns="91425" anchor="ctr" anchorCtr="0">
            <a:noAutofit/>
          </a:bodyPr>
          <a:lstStyle/>
          <a:p>
            <a:pPr lvl="0" algn="ctr" rtl="0">
              <a:spcBef>
                <a:spcPts val="0"/>
              </a:spcBef>
              <a:buNone/>
            </a:pPr>
            <a:r>
              <a:rPr lang="en" sz="3600">
                <a:solidFill>
                  <a:srgbClr val="0000FF"/>
                </a:solidFill>
                <a:latin typeface="Droid Serif"/>
                <a:ea typeface="Droid Serif"/>
                <a:cs typeface="Droid Serif"/>
                <a:sym typeface="Droid Serif"/>
              </a:rPr>
              <a:t>the algorithm</a:t>
            </a:r>
          </a:p>
        </p:txBody>
      </p:sp>
      <p:sp>
        <p:nvSpPr>
          <p:cNvPr id="759" name="Shape 759"/>
          <p:cNvSpPr txBox="1"/>
          <p:nvPr/>
        </p:nvSpPr>
        <p:spPr>
          <a:xfrm>
            <a:off x="5623050" y="5702250"/>
            <a:ext cx="2489700" cy="822900"/>
          </a:xfrm>
          <a:prstGeom prst="rect">
            <a:avLst/>
          </a:prstGeom>
          <a:noFill/>
        </p:spPr>
        <p:txBody>
          <a:bodyPr lIns="91425" tIns="91425" rIns="91425" bIns="91425" anchor="t" anchorCtr="0">
            <a:noAutofit/>
          </a:bodyPr>
          <a:lstStyle/>
          <a:p>
            <a:pPr>
              <a:spcBef>
                <a:spcPts val="0"/>
              </a:spcBef>
              <a:buNone/>
            </a:pPr>
            <a:r>
              <a:rPr lang="en" sz="1800"/>
              <a:t>An example of a linear search in Scratch can be found </a:t>
            </a:r>
            <a:r>
              <a:rPr lang="en" sz="1800" u="sng">
                <a:solidFill>
                  <a:schemeClr val="hlink"/>
                </a:solidFill>
                <a:hlinkClick r:id="rId3"/>
              </a:rPr>
              <a:t>here</a:t>
            </a:r>
            <a:r>
              <a:rPr lang="en" sz="1800"/>
              <a:t>!</a:t>
            </a:r>
          </a:p>
        </p:txBody>
      </p:sp>
    </p:spTree>
    <p:extLst>
      <p:ext uri="{BB962C8B-B14F-4D97-AF65-F5344CB8AC3E}">
        <p14:creationId xmlns:p14="http://schemas.microsoft.com/office/powerpoint/2010/main" val="731557667"/>
      </p:ext>
    </p:extLst>
  </p:cSld>
  <p:clrMapOvr>
    <a:masterClrMapping/>
  </p:clrMapOvr>
  <p:transition xmlns:p14="http://schemas.microsoft.com/office/powerpoint/2010/main" spd="slow">
    <p:cut/>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Shape 764"/>
          <p:cNvSpPr txBox="1">
            <a:spLocks noGrp="1"/>
          </p:cNvSpPr>
          <p:nvPr>
            <p:ph type="title"/>
          </p:nvPr>
        </p:nvSpPr>
        <p:spPr>
          <a:xfrm>
            <a:off x="274350" y="147975"/>
            <a:ext cx="8869799" cy="822900"/>
          </a:xfrm>
          <a:prstGeom prst="rect">
            <a:avLst/>
          </a:prstGeom>
        </p:spPr>
        <p:txBody>
          <a:bodyPr lIns="91425" tIns="91425" rIns="91425" bIns="91425" anchor="t" anchorCtr="0">
            <a:noAutofit/>
          </a:bodyPr>
          <a:lstStyle/>
          <a:p>
            <a:pPr rtl="0">
              <a:spcBef>
                <a:spcPts val="0"/>
              </a:spcBef>
              <a:buNone/>
            </a:pPr>
            <a:r>
              <a:rPr lang="en" sz="3600">
                <a:solidFill>
                  <a:srgbClr val="000000"/>
                </a:solidFill>
                <a:latin typeface="Droid Serif"/>
                <a:ea typeface="Droid Serif"/>
                <a:cs typeface="Droid Serif"/>
                <a:sym typeface="Droid Serif"/>
              </a:rPr>
              <a:t>Binary Search (</a:t>
            </a:r>
            <a:r>
              <a:rPr lang="en" sz="3600" i="1">
                <a:solidFill>
                  <a:srgbClr val="000000"/>
                </a:solidFill>
                <a:latin typeface="Droid Serif"/>
                <a:ea typeface="Droid Serif"/>
                <a:cs typeface="Droid Serif"/>
                <a:sym typeface="Droid Serif"/>
              </a:rPr>
              <a:t>sorted</a:t>
            </a:r>
            <a:r>
              <a:rPr lang="en" sz="3600">
                <a:solidFill>
                  <a:srgbClr val="000000"/>
                </a:solidFill>
                <a:latin typeface="Droid Serif"/>
                <a:ea typeface="Droid Serif"/>
                <a:cs typeface="Droid Serif"/>
                <a:sym typeface="Droid Serif"/>
              </a:rPr>
              <a:t> </a:t>
            </a:r>
            <a:r>
              <a:rPr lang="en" sz="3600">
                <a:latin typeface="Droid Serif"/>
                <a:ea typeface="Droid Serif"/>
                <a:cs typeface="Droid Serif"/>
                <a:sym typeface="Droid Serif"/>
              </a:rPr>
              <a:t>data)</a:t>
            </a:r>
          </a:p>
        </p:txBody>
      </p:sp>
      <p:sp>
        <p:nvSpPr>
          <p:cNvPr id="765" name="Shape 765"/>
          <p:cNvSpPr txBox="1">
            <a:spLocks noGrp="1"/>
          </p:cNvSpPr>
          <p:nvPr>
            <p:ph type="body" idx="1"/>
          </p:nvPr>
        </p:nvSpPr>
        <p:spPr>
          <a:xfrm>
            <a:off x="1039650" y="1396257"/>
            <a:ext cx="6666300" cy="1263000"/>
          </a:xfrm>
          <a:prstGeom prst="rect">
            <a:avLst/>
          </a:prstGeom>
        </p:spPr>
        <p:txBody>
          <a:bodyPr lIns="91425" tIns="91425" rIns="91425" bIns="91425" anchor="t" anchorCtr="0">
            <a:noAutofit/>
          </a:bodyPr>
          <a:lstStyle/>
          <a:p>
            <a:pPr lvl="0" rtl="0">
              <a:spcBef>
                <a:spcPts val="0"/>
              </a:spcBef>
              <a:spcAft>
                <a:spcPts val="0"/>
              </a:spcAft>
              <a:buNone/>
            </a:pPr>
            <a:r>
              <a:rPr lang="en" sz="2500">
                <a:latin typeface="Droid Serif"/>
                <a:ea typeface="Droid Serif"/>
                <a:cs typeface="Droid Serif"/>
                <a:sym typeface="Droid Serif"/>
              </a:rPr>
              <a:t>Can we find words faster if they're sorted?</a:t>
            </a:r>
          </a:p>
          <a:p>
            <a:pPr lvl="0" rtl="0">
              <a:spcBef>
                <a:spcPts val="0"/>
              </a:spcBef>
              <a:spcAft>
                <a:spcPts val="0"/>
              </a:spcAft>
              <a:buNone/>
            </a:pPr>
            <a:endParaRPr sz="2500">
              <a:latin typeface="Droid Serif"/>
              <a:ea typeface="Droid Serif"/>
              <a:cs typeface="Droid Serif"/>
              <a:sym typeface="Droid Serif"/>
            </a:endParaRPr>
          </a:p>
          <a:p>
            <a:pPr lvl="0" rtl="0">
              <a:spcBef>
                <a:spcPts val="0"/>
              </a:spcBef>
              <a:spcAft>
                <a:spcPts val="0"/>
              </a:spcAft>
              <a:buNone/>
            </a:pPr>
            <a:r>
              <a:rPr lang="en" sz="2500">
                <a:latin typeface="Droid Serif"/>
                <a:ea typeface="Droid Serif"/>
                <a:cs typeface="Droid Serif"/>
                <a:sym typeface="Droid Serif"/>
              </a:rPr>
              <a:t>If so, how?!?</a:t>
            </a:r>
          </a:p>
        </p:txBody>
      </p:sp>
      <p:grpSp>
        <p:nvGrpSpPr>
          <p:cNvPr id="766" name="Shape 766"/>
          <p:cNvGrpSpPr/>
          <p:nvPr/>
        </p:nvGrpSpPr>
        <p:grpSpPr>
          <a:xfrm>
            <a:off x="814655" y="2981946"/>
            <a:ext cx="3365708" cy="3545083"/>
            <a:chOff x="762000" y="533399"/>
            <a:chExt cx="2590800" cy="2895600"/>
          </a:xfrm>
        </p:grpSpPr>
        <p:sp>
          <p:nvSpPr>
            <p:cNvPr id="767" name="Shape 767"/>
            <p:cNvSpPr/>
            <p:nvPr/>
          </p:nvSpPr>
          <p:spPr>
            <a:xfrm rot="-5400000">
              <a:off x="609600" y="685799"/>
              <a:ext cx="2895600" cy="2590800"/>
            </a:xfrm>
            <a:prstGeom prst="round2SameRect">
              <a:avLst>
                <a:gd name="adj1" fmla="val 16667"/>
                <a:gd name="adj2" fmla="val 0"/>
              </a:avLst>
            </a:prstGeom>
            <a:solidFill>
              <a:srgbClr val="66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68" name="Shape 768"/>
            <p:cNvSpPr/>
            <p:nvPr/>
          </p:nvSpPr>
          <p:spPr>
            <a:xfrm>
              <a:off x="990600" y="762000"/>
              <a:ext cx="2362200" cy="2438399"/>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769" name="Shape 769"/>
            <p:cNvCxnSpPr/>
            <p:nvPr/>
          </p:nvCxnSpPr>
          <p:spPr>
            <a:xfrm>
              <a:off x="990600" y="1219200"/>
              <a:ext cx="2362200" cy="0"/>
            </a:xfrm>
            <a:prstGeom prst="straightConnector1">
              <a:avLst/>
            </a:prstGeom>
            <a:noFill/>
            <a:ln w="19050" cap="flat">
              <a:solidFill>
                <a:srgbClr val="000000"/>
              </a:solidFill>
              <a:prstDash val="solid"/>
              <a:round/>
              <a:headEnd type="none" w="lg" len="lg"/>
              <a:tailEnd type="none" w="lg" len="lg"/>
            </a:ln>
          </p:spPr>
        </p:cxnSp>
        <p:cxnSp>
          <p:nvCxnSpPr>
            <p:cNvPr id="771" name="Shape 771"/>
            <p:cNvCxnSpPr/>
            <p:nvPr/>
          </p:nvCxnSpPr>
          <p:spPr>
            <a:xfrm>
              <a:off x="990600" y="990600"/>
              <a:ext cx="2362200" cy="0"/>
            </a:xfrm>
            <a:prstGeom prst="straightConnector1">
              <a:avLst/>
            </a:prstGeom>
            <a:noFill/>
            <a:ln w="19050" cap="flat">
              <a:solidFill>
                <a:srgbClr val="000000"/>
              </a:solidFill>
              <a:prstDash val="solid"/>
              <a:round/>
              <a:headEnd type="none" w="lg" len="lg"/>
              <a:tailEnd type="none" w="lg" len="lg"/>
            </a:ln>
          </p:spPr>
        </p:cxnSp>
        <p:cxnSp>
          <p:nvCxnSpPr>
            <p:cNvPr id="772" name="Shape 772"/>
            <p:cNvCxnSpPr/>
            <p:nvPr/>
          </p:nvCxnSpPr>
          <p:spPr>
            <a:xfrm>
              <a:off x="990600" y="914400"/>
              <a:ext cx="2362200" cy="0"/>
            </a:xfrm>
            <a:prstGeom prst="straightConnector1">
              <a:avLst/>
            </a:prstGeom>
            <a:noFill/>
            <a:ln w="19050" cap="flat">
              <a:solidFill>
                <a:srgbClr val="000000"/>
              </a:solidFill>
              <a:prstDash val="solid"/>
              <a:round/>
              <a:headEnd type="none" w="lg" len="lg"/>
              <a:tailEnd type="none" w="lg" len="lg"/>
            </a:ln>
          </p:spPr>
        </p:cxnSp>
        <p:cxnSp>
          <p:nvCxnSpPr>
            <p:cNvPr id="773" name="Shape 773"/>
            <p:cNvCxnSpPr/>
            <p:nvPr/>
          </p:nvCxnSpPr>
          <p:spPr>
            <a:xfrm>
              <a:off x="990600" y="838200"/>
              <a:ext cx="2362200" cy="0"/>
            </a:xfrm>
            <a:prstGeom prst="straightConnector1">
              <a:avLst/>
            </a:prstGeom>
            <a:noFill/>
            <a:ln w="19050" cap="flat">
              <a:solidFill>
                <a:srgbClr val="000000"/>
              </a:solidFill>
              <a:prstDash val="solid"/>
              <a:round/>
              <a:headEnd type="none" w="lg" len="lg"/>
              <a:tailEnd type="none" w="lg" len="lg"/>
            </a:ln>
          </p:spPr>
        </p:cxnSp>
        <p:cxnSp>
          <p:nvCxnSpPr>
            <p:cNvPr id="774" name="Shape 774"/>
            <p:cNvCxnSpPr/>
            <p:nvPr/>
          </p:nvCxnSpPr>
          <p:spPr>
            <a:xfrm>
              <a:off x="990600" y="1143000"/>
              <a:ext cx="2362200" cy="0"/>
            </a:xfrm>
            <a:prstGeom prst="straightConnector1">
              <a:avLst/>
            </a:prstGeom>
            <a:noFill/>
            <a:ln w="19050" cap="flat">
              <a:solidFill>
                <a:srgbClr val="000000"/>
              </a:solidFill>
              <a:prstDash val="solid"/>
              <a:round/>
              <a:headEnd type="none" w="lg" len="lg"/>
              <a:tailEnd type="none" w="lg" len="lg"/>
            </a:ln>
          </p:spPr>
        </p:cxnSp>
        <p:cxnSp>
          <p:nvCxnSpPr>
            <p:cNvPr id="775" name="Shape 775"/>
            <p:cNvCxnSpPr/>
            <p:nvPr/>
          </p:nvCxnSpPr>
          <p:spPr>
            <a:xfrm>
              <a:off x="990600" y="1295400"/>
              <a:ext cx="2362200" cy="0"/>
            </a:xfrm>
            <a:prstGeom prst="straightConnector1">
              <a:avLst/>
            </a:prstGeom>
            <a:noFill/>
            <a:ln w="19050" cap="flat">
              <a:solidFill>
                <a:srgbClr val="000000"/>
              </a:solidFill>
              <a:prstDash val="solid"/>
              <a:round/>
              <a:headEnd type="none" w="lg" len="lg"/>
              <a:tailEnd type="none" w="lg" len="lg"/>
            </a:ln>
          </p:spPr>
        </p:cxnSp>
        <p:cxnSp>
          <p:nvCxnSpPr>
            <p:cNvPr id="776" name="Shape 776"/>
            <p:cNvCxnSpPr/>
            <p:nvPr/>
          </p:nvCxnSpPr>
          <p:spPr>
            <a:xfrm>
              <a:off x="990600" y="1371600"/>
              <a:ext cx="2362200" cy="0"/>
            </a:xfrm>
            <a:prstGeom prst="straightConnector1">
              <a:avLst/>
            </a:prstGeom>
            <a:noFill/>
            <a:ln w="19050" cap="flat">
              <a:solidFill>
                <a:srgbClr val="000000"/>
              </a:solidFill>
              <a:prstDash val="solid"/>
              <a:round/>
              <a:headEnd type="none" w="lg" len="lg"/>
              <a:tailEnd type="none" w="lg" len="lg"/>
            </a:ln>
          </p:spPr>
        </p:cxnSp>
        <p:cxnSp>
          <p:nvCxnSpPr>
            <p:cNvPr id="777" name="Shape 777"/>
            <p:cNvCxnSpPr/>
            <p:nvPr/>
          </p:nvCxnSpPr>
          <p:spPr>
            <a:xfrm rot="10800000">
              <a:off x="990599" y="1524000"/>
              <a:ext cx="2362200" cy="0"/>
            </a:xfrm>
            <a:prstGeom prst="straightConnector1">
              <a:avLst/>
            </a:prstGeom>
            <a:noFill/>
            <a:ln w="19050" cap="flat">
              <a:solidFill>
                <a:srgbClr val="000000"/>
              </a:solidFill>
              <a:prstDash val="solid"/>
              <a:round/>
              <a:headEnd type="none" w="lg" len="lg"/>
              <a:tailEnd type="none" w="lg" len="lg"/>
            </a:ln>
          </p:spPr>
        </p:cxnSp>
        <p:cxnSp>
          <p:nvCxnSpPr>
            <p:cNvPr id="778" name="Shape 778"/>
            <p:cNvCxnSpPr/>
            <p:nvPr/>
          </p:nvCxnSpPr>
          <p:spPr>
            <a:xfrm>
              <a:off x="990600" y="1600200"/>
              <a:ext cx="2362200" cy="0"/>
            </a:xfrm>
            <a:prstGeom prst="straightConnector1">
              <a:avLst/>
            </a:prstGeom>
            <a:noFill/>
            <a:ln w="19050" cap="flat">
              <a:solidFill>
                <a:srgbClr val="000000"/>
              </a:solidFill>
              <a:prstDash val="solid"/>
              <a:round/>
              <a:headEnd type="none" w="lg" len="lg"/>
              <a:tailEnd type="none" w="lg" len="lg"/>
            </a:ln>
          </p:spPr>
        </p:cxnSp>
        <p:cxnSp>
          <p:nvCxnSpPr>
            <p:cNvPr id="779" name="Shape 779"/>
            <p:cNvCxnSpPr/>
            <p:nvPr/>
          </p:nvCxnSpPr>
          <p:spPr>
            <a:xfrm rot="10800000">
              <a:off x="990599" y="1676400"/>
              <a:ext cx="2362200" cy="0"/>
            </a:xfrm>
            <a:prstGeom prst="straightConnector1">
              <a:avLst/>
            </a:prstGeom>
            <a:noFill/>
            <a:ln w="19050" cap="flat">
              <a:solidFill>
                <a:srgbClr val="000000"/>
              </a:solidFill>
              <a:prstDash val="solid"/>
              <a:round/>
              <a:headEnd type="none" w="lg" len="lg"/>
              <a:tailEnd type="none" w="lg" len="lg"/>
            </a:ln>
          </p:spPr>
        </p:cxnSp>
        <p:cxnSp>
          <p:nvCxnSpPr>
            <p:cNvPr id="780" name="Shape 780"/>
            <p:cNvCxnSpPr/>
            <p:nvPr/>
          </p:nvCxnSpPr>
          <p:spPr>
            <a:xfrm rot="10800000">
              <a:off x="990599" y="1752600"/>
              <a:ext cx="2362200" cy="0"/>
            </a:xfrm>
            <a:prstGeom prst="straightConnector1">
              <a:avLst/>
            </a:prstGeom>
            <a:noFill/>
            <a:ln w="19050" cap="flat">
              <a:solidFill>
                <a:srgbClr val="000000"/>
              </a:solidFill>
              <a:prstDash val="solid"/>
              <a:round/>
              <a:headEnd type="none" w="lg" len="lg"/>
              <a:tailEnd type="none" w="lg" len="lg"/>
            </a:ln>
          </p:spPr>
        </p:cxnSp>
        <p:cxnSp>
          <p:nvCxnSpPr>
            <p:cNvPr id="781" name="Shape 781"/>
            <p:cNvCxnSpPr/>
            <p:nvPr/>
          </p:nvCxnSpPr>
          <p:spPr>
            <a:xfrm rot="10800000">
              <a:off x="990599" y="1828800"/>
              <a:ext cx="2362200" cy="0"/>
            </a:xfrm>
            <a:prstGeom prst="straightConnector1">
              <a:avLst/>
            </a:prstGeom>
            <a:noFill/>
            <a:ln w="19050" cap="flat">
              <a:solidFill>
                <a:srgbClr val="000000"/>
              </a:solidFill>
              <a:prstDash val="solid"/>
              <a:round/>
              <a:headEnd type="none" w="lg" len="lg"/>
              <a:tailEnd type="none" w="lg" len="lg"/>
            </a:ln>
          </p:spPr>
        </p:cxnSp>
        <p:cxnSp>
          <p:nvCxnSpPr>
            <p:cNvPr id="782" name="Shape 782"/>
            <p:cNvCxnSpPr/>
            <p:nvPr/>
          </p:nvCxnSpPr>
          <p:spPr>
            <a:xfrm rot="10800000">
              <a:off x="990599" y="1905000"/>
              <a:ext cx="2362200" cy="0"/>
            </a:xfrm>
            <a:prstGeom prst="straightConnector1">
              <a:avLst/>
            </a:prstGeom>
            <a:noFill/>
            <a:ln w="19050" cap="flat">
              <a:solidFill>
                <a:srgbClr val="000000"/>
              </a:solidFill>
              <a:prstDash val="solid"/>
              <a:round/>
              <a:headEnd type="none" w="lg" len="lg"/>
              <a:tailEnd type="none" w="lg" len="lg"/>
            </a:ln>
          </p:spPr>
        </p:cxnSp>
        <p:cxnSp>
          <p:nvCxnSpPr>
            <p:cNvPr id="783" name="Shape 783"/>
            <p:cNvCxnSpPr/>
            <p:nvPr/>
          </p:nvCxnSpPr>
          <p:spPr>
            <a:xfrm rot="10800000">
              <a:off x="990599" y="1981200"/>
              <a:ext cx="2362200" cy="0"/>
            </a:xfrm>
            <a:prstGeom prst="straightConnector1">
              <a:avLst/>
            </a:prstGeom>
            <a:noFill/>
            <a:ln w="19050" cap="flat">
              <a:solidFill>
                <a:srgbClr val="000000"/>
              </a:solidFill>
              <a:prstDash val="solid"/>
              <a:round/>
              <a:headEnd type="none" w="lg" len="lg"/>
              <a:tailEnd type="none" w="lg" len="lg"/>
            </a:ln>
          </p:spPr>
        </p:cxnSp>
        <p:cxnSp>
          <p:nvCxnSpPr>
            <p:cNvPr id="784" name="Shape 784"/>
            <p:cNvCxnSpPr/>
            <p:nvPr/>
          </p:nvCxnSpPr>
          <p:spPr>
            <a:xfrm rot="10800000">
              <a:off x="990599" y="2057400"/>
              <a:ext cx="2362200" cy="0"/>
            </a:xfrm>
            <a:prstGeom prst="straightConnector1">
              <a:avLst/>
            </a:prstGeom>
            <a:noFill/>
            <a:ln w="19050" cap="flat">
              <a:solidFill>
                <a:srgbClr val="000000"/>
              </a:solidFill>
              <a:prstDash val="solid"/>
              <a:round/>
              <a:headEnd type="none" w="lg" len="lg"/>
              <a:tailEnd type="none" w="lg" len="lg"/>
            </a:ln>
          </p:spPr>
        </p:cxnSp>
        <p:cxnSp>
          <p:nvCxnSpPr>
            <p:cNvPr id="785" name="Shape 785"/>
            <p:cNvCxnSpPr/>
            <p:nvPr/>
          </p:nvCxnSpPr>
          <p:spPr>
            <a:xfrm rot="10800000">
              <a:off x="990599" y="2514600"/>
              <a:ext cx="2362200" cy="0"/>
            </a:xfrm>
            <a:prstGeom prst="straightConnector1">
              <a:avLst/>
            </a:prstGeom>
            <a:noFill/>
            <a:ln w="19050" cap="flat">
              <a:solidFill>
                <a:srgbClr val="000000"/>
              </a:solidFill>
              <a:prstDash val="solid"/>
              <a:round/>
              <a:headEnd type="none" w="lg" len="lg"/>
              <a:tailEnd type="none" w="lg" len="lg"/>
            </a:ln>
          </p:spPr>
        </p:cxnSp>
        <p:cxnSp>
          <p:nvCxnSpPr>
            <p:cNvPr id="786" name="Shape 786"/>
            <p:cNvCxnSpPr/>
            <p:nvPr/>
          </p:nvCxnSpPr>
          <p:spPr>
            <a:xfrm rot="10800000">
              <a:off x="990599" y="2133600"/>
              <a:ext cx="2362200" cy="0"/>
            </a:xfrm>
            <a:prstGeom prst="straightConnector1">
              <a:avLst/>
            </a:prstGeom>
            <a:noFill/>
            <a:ln w="19050" cap="flat">
              <a:solidFill>
                <a:srgbClr val="000000"/>
              </a:solidFill>
              <a:prstDash val="solid"/>
              <a:round/>
              <a:headEnd type="none" w="lg" len="lg"/>
              <a:tailEnd type="none" w="lg" len="lg"/>
            </a:ln>
          </p:spPr>
        </p:cxnSp>
        <p:cxnSp>
          <p:nvCxnSpPr>
            <p:cNvPr id="787" name="Shape 787"/>
            <p:cNvCxnSpPr/>
            <p:nvPr/>
          </p:nvCxnSpPr>
          <p:spPr>
            <a:xfrm rot="10800000">
              <a:off x="990599" y="2590800"/>
              <a:ext cx="2362200" cy="0"/>
            </a:xfrm>
            <a:prstGeom prst="straightConnector1">
              <a:avLst/>
            </a:prstGeom>
            <a:noFill/>
            <a:ln w="19050" cap="flat">
              <a:solidFill>
                <a:srgbClr val="000000"/>
              </a:solidFill>
              <a:prstDash val="solid"/>
              <a:round/>
              <a:headEnd type="none" w="lg" len="lg"/>
              <a:tailEnd type="none" w="lg" len="lg"/>
            </a:ln>
          </p:spPr>
        </p:cxnSp>
        <p:cxnSp>
          <p:nvCxnSpPr>
            <p:cNvPr id="788" name="Shape 788"/>
            <p:cNvCxnSpPr/>
            <p:nvPr/>
          </p:nvCxnSpPr>
          <p:spPr>
            <a:xfrm rot="10800000">
              <a:off x="990599" y="2209800"/>
              <a:ext cx="2362200" cy="0"/>
            </a:xfrm>
            <a:prstGeom prst="straightConnector1">
              <a:avLst/>
            </a:prstGeom>
            <a:noFill/>
            <a:ln w="19050" cap="flat">
              <a:solidFill>
                <a:srgbClr val="000000"/>
              </a:solidFill>
              <a:prstDash val="solid"/>
              <a:round/>
              <a:headEnd type="none" w="lg" len="lg"/>
              <a:tailEnd type="none" w="lg" len="lg"/>
            </a:ln>
          </p:spPr>
        </p:cxnSp>
        <p:cxnSp>
          <p:nvCxnSpPr>
            <p:cNvPr id="789" name="Shape 789"/>
            <p:cNvCxnSpPr/>
            <p:nvPr/>
          </p:nvCxnSpPr>
          <p:spPr>
            <a:xfrm rot="10800000">
              <a:off x="990599" y="2362200"/>
              <a:ext cx="2362200" cy="0"/>
            </a:xfrm>
            <a:prstGeom prst="straightConnector1">
              <a:avLst/>
            </a:prstGeom>
            <a:noFill/>
            <a:ln w="19050" cap="flat">
              <a:solidFill>
                <a:srgbClr val="000000"/>
              </a:solidFill>
              <a:prstDash val="solid"/>
              <a:round/>
              <a:headEnd type="none" w="lg" len="lg"/>
              <a:tailEnd type="none" w="lg" len="lg"/>
            </a:ln>
          </p:spPr>
        </p:cxnSp>
        <p:cxnSp>
          <p:nvCxnSpPr>
            <p:cNvPr id="790" name="Shape 790"/>
            <p:cNvCxnSpPr/>
            <p:nvPr/>
          </p:nvCxnSpPr>
          <p:spPr>
            <a:xfrm rot="10800000">
              <a:off x="990599" y="2438400"/>
              <a:ext cx="2362200" cy="0"/>
            </a:xfrm>
            <a:prstGeom prst="straightConnector1">
              <a:avLst/>
            </a:prstGeom>
            <a:noFill/>
            <a:ln w="19050" cap="flat">
              <a:solidFill>
                <a:srgbClr val="000000"/>
              </a:solidFill>
              <a:prstDash val="solid"/>
              <a:round/>
              <a:headEnd type="none" w="lg" len="lg"/>
              <a:tailEnd type="none" w="lg" len="lg"/>
            </a:ln>
          </p:spPr>
        </p:cxnSp>
        <p:cxnSp>
          <p:nvCxnSpPr>
            <p:cNvPr id="791" name="Shape 791"/>
            <p:cNvCxnSpPr/>
            <p:nvPr/>
          </p:nvCxnSpPr>
          <p:spPr>
            <a:xfrm rot="10800000">
              <a:off x="990599" y="2286000"/>
              <a:ext cx="2362200" cy="0"/>
            </a:xfrm>
            <a:prstGeom prst="straightConnector1">
              <a:avLst/>
            </a:prstGeom>
            <a:noFill/>
            <a:ln w="19050" cap="flat">
              <a:solidFill>
                <a:srgbClr val="000000"/>
              </a:solidFill>
              <a:prstDash val="solid"/>
              <a:round/>
              <a:headEnd type="none" w="lg" len="lg"/>
              <a:tailEnd type="none" w="lg" len="lg"/>
            </a:ln>
          </p:spPr>
        </p:cxnSp>
        <p:cxnSp>
          <p:nvCxnSpPr>
            <p:cNvPr id="792" name="Shape 792"/>
            <p:cNvCxnSpPr/>
            <p:nvPr/>
          </p:nvCxnSpPr>
          <p:spPr>
            <a:xfrm>
              <a:off x="990600" y="1066800"/>
              <a:ext cx="2362200" cy="0"/>
            </a:xfrm>
            <a:prstGeom prst="straightConnector1">
              <a:avLst/>
            </a:prstGeom>
            <a:noFill/>
            <a:ln w="19050" cap="flat">
              <a:solidFill>
                <a:srgbClr val="000000"/>
              </a:solidFill>
              <a:prstDash val="solid"/>
              <a:round/>
              <a:headEnd type="none" w="lg" len="lg"/>
              <a:tailEnd type="none" w="lg" len="lg"/>
            </a:ln>
          </p:spPr>
        </p:cxnSp>
        <p:cxnSp>
          <p:nvCxnSpPr>
            <p:cNvPr id="793" name="Shape 793"/>
            <p:cNvCxnSpPr/>
            <p:nvPr/>
          </p:nvCxnSpPr>
          <p:spPr>
            <a:xfrm>
              <a:off x="990600" y="2667000"/>
              <a:ext cx="2362200" cy="0"/>
            </a:xfrm>
            <a:prstGeom prst="straightConnector1">
              <a:avLst/>
            </a:prstGeom>
            <a:noFill/>
            <a:ln w="19050" cap="flat">
              <a:solidFill>
                <a:srgbClr val="000000"/>
              </a:solidFill>
              <a:prstDash val="solid"/>
              <a:round/>
              <a:headEnd type="none" w="lg" len="lg"/>
              <a:tailEnd type="none" w="lg" len="lg"/>
            </a:ln>
          </p:spPr>
        </p:cxnSp>
        <p:cxnSp>
          <p:nvCxnSpPr>
            <p:cNvPr id="794" name="Shape 794"/>
            <p:cNvCxnSpPr/>
            <p:nvPr/>
          </p:nvCxnSpPr>
          <p:spPr>
            <a:xfrm>
              <a:off x="990600" y="2743200"/>
              <a:ext cx="2362200" cy="0"/>
            </a:xfrm>
            <a:prstGeom prst="straightConnector1">
              <a:avLst/>
            </a:prstGeom>
            <a:noFill/>
            <a:ln w="19050" cap="flat">
              <a:solidFill>
                <a:srgbClr val="000000"/>
              </a:solidFill>
              <a:prstDash val="solid"/>
              <a:round/>
              <a:headEnd type="none" w="lg" len="lg"/>
              <a:tailEnd type="none" w="lg" len="lg"/>
            </a:ln>
          </p:spPr>
        </p:cxnSp>
        <p:cxnSp>
          <p:nvCxnSpPr>
            <p:cNvPr id="795" name="Shape 795"/>
            <p:cNvCxnSpPr/>
            <p:nvPr/>
          </p:nvCxnSpPr>
          <p:spPr>
            <a:xfrm rot="10800000">
              <a:off x="990599" y="2819400"/>
              <a:ext cx="2362200" cy="0"/>
            </a:xfrm>
            <a:prstGeom prst="straightConnector1">
              <a:avLst/>
            </a:prstGeom>
            <a:noFill/>
            <a:ln w="19050" cap="flat">
              <a:solidFill>
                <a:srgbClr val="000000"/>
              </a:solidFill>
              <a:prstDash val="solid"/>
              <a:round/>
              <a:headEnd type="none" w="lg" len="lg"/>
              <a:tailEnd type="none" w="lg" len="lg"/>
            </a:ln>
          </p:spPr>
        </p:cxnSp>
        <p:cxnSp>
          <p:nvCxnSpPr>
            <p:cNvPr id="796" name="Shape 796"/>
            <p:cNvCxnSpPr/>
            <p:nvPr/>
          </p:nvCxnSpPr>
          <p:spPr>
            <a:xfrm>
              <a:off x="990600" y="2895600"/>
              <a:ext cx="2362200" cy="0"/>
            </a:xfrm>
            <a:prstGeom prst="straightConnector1">
              <a:avLst/>
            </a:prstGeom>
            <a:noFill/>
            <a:ln w="19050" cap="flat">
              <a:solidFill>
                <a:srgbClr val="000000"/>
              </a:solidFill>
              <a:prstDash val="solid"/>
              <a:round/>
              <a:headEnd type="none" w="lg" len="lg"/>
              <a:tailEnd type="none" w="lg" len="lg"/>
            </a:ln>
          </p:spPr>
        </p:cxnSp>
        <p:cxnSp>
          <p:nvCxnSpPr>
            <p:cNvPr id="797" name="Shape 797"/>
            <p:cNvCxnSpPr/>
            <p:nvPr/>
          </p:nvCxnSpPr>
          <p:spPr>
            <a:xfrm rot="10800000">
              <a:off x="990599" y="2971800"/>
              <a:ext cx="2362200" cy="0"/>
            </a:xfrm>
            <a:prstGeom prst="straightConnector1">
              <a:avLst/>
            </a:prstGeom>
            <a:noFill/>
            <a:ln w="19050" cap="flat">
              <a:solidFill>
                <a:srgbClr val="000000"/>
              </a:solidFill>
              <a:prstDash val="solid"/>
              <a:round/>
              <a:headEnd type="none" w="lg" len="lg"/>
              <a:tailEnd type="none" w="lg" len="lg"/>
            </a:ln>
          </p:spPr>
        </p:cxnSp>
        <p:cxnSp>
          <p:nvCxnSpPr>
            <p:cNvPr id="798" name="Shape 798"/>
            <p:cNvCxnSpPr/>
            <p:nvPr/>
          </p:nvCxnSpPr>
          <p:spPr>
            <a:xfrm>
              <a:off x="990600" y="3048000"/>
              <a:ext cx="2362200" cy="0"/>
            </a:xfrm>
            <a:prstGeom prst="straightConnector1">
              <a:avLst/>
            </a:prstGeom>
            <a:noFill/>
            <a:ln w="19050" cap="flat">
              <a:solidFill>
                <a:srgbClr val="000000"/>
              </a:solidFill>
              <a:prstDash val="solid"/>
              <a:round/>
              <a:headEnd type="none" w="lg" len="lg"/>
              <a:tailEnd type="none" w="lg" len="lg"/>
            </a:ln>
          </p:spPr>
        </p:cxnSp>
        <p:cxnSp>
          <p:nvCxnSpPr>
            <p:cNvPr id="799" name="Shape 799"/>
            <p:cNvCxnSpPr/>
            <p:nvPr/>
          </p:nvCxnSpPr>
          <p:spPr>
            <a:xfrm rot="10800000">
              <a:off x="990599" y="3124200"/>
              <a:ext cx="2362200" cy="0"/>
            </a:xfrm>
            <a:prstGeom prst="straightConnector1">
              <a:avLst/>
            </a:prstGeom>
            <a:noFill/>
            <a:ln w="19050" cap="flat">
              <a:solidFill>
                <a:srgbClr val="000000"/>
              </a:solidFill>
              <a:prstDash val="solid"/>
              <a:round/>
              <a:headEnd type="none" w="lg" len="lg"/>
              <a:tailEnd type="none" w="lg" len="lg"/>
            </a:ln>
          </p:spPr>
        </p:cxnSp>
        <p:sp>
          <p:nvSpPr>
            <p:cNvPr id="800" name="Shape 800"/>
            <p:cNvSpPr/>
            <p:nvPr/>
          </p:nvSpPr>
          <p:spPr>
            <a:xfrm>
              <a:off x="990600" y="2286000"/>
              <a:ext cx="2362200" cy="76199"/>
            </a:xfrm>
            <a:prstGeom prst="rect">
              <a:avLst/>
            </a:prstGeom>
            <a:solidFill>
              <a:srgbClr val="00FF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801" name="Shape 801"/>
            <p:cNvCxnSpPr/>
            <p:nvPr/>
          </p:nvCxnSpPr>
          <p:spPr>
            <a:xfrm>
              <a:off x="990600" y="1447800"/>
              <a:ext cx="2362200" cy="0"/>
            </a:xfrm>
            <a:prstGeom prst="straightConnector1">
              <a:avLst/>
            </a:prstGeom>
            <a:noFill/>
            <a:ln w="19050" cap="flat">
              <a:solidFill>
                <a:srgbClr val="000000"/>
              </a:solidFill>
              <a:prstDash val="solid"/>
              <a:round/>
              <a:headEnd type="none" w="lg" len="lg"/>
              <a:tailEnd type="none" w="lg" len="lg"/>
            </a:ln>
          </p:spPr>
        </p:cxnSp>
      </p:grpSp>
      <p:sp>
        <p:nvSpPr>
          <p:cNvPr id="802" name="Shape 802"/>
          <p:cNvSpPr txBox="1"/>
          <p:nvPr/>
        </p:nvSpPr>
        <p:spPr>
          <a:xfrm>
            <a:off x="6265005" y="4114680"/>
            <a:ext cx="2561399" cy="1014899"/>
          </a:xfrm>
          <a:prstGeom prst="rect">
            <a:avLst/>
          </a:prstGeom>
          <a:solidFill>
            <a:srgbClr val="D9EAD3"/>
          </a:solidFill>
        </p:spPr>
        <p:txBody>
          <a:bodyPr lIns="91425" tIns="91425" rIns="91425" bIns="91425" anchor="t" anchorCtr="0">
            <a:noAutofit/>
          </a:bodyPr>
          <a:lstStyle/>
          <a:p>
            <a:pPr lvl="0" algn="ctr" rtl="0">
              <a:spcBef>
                <a:spcPts val="0"/>
              </a:spcBef>
              <a:buNone/>
            </a:pPr>
            <a:r>
              <a:rPr lang="en" sz="2666">
                <a:solidFill>
                  <a:srgbClr val="000000"/>
                </a:solidFill>
                <a:latin typeface="Droid Serif"/>
                <a:ea typeface="Droid Serif"/>
                <a:cs typeface="Droid Serif"/>
                <a:sym typeface="Droid Serif"/>
              </a:rPr>
              <a:t>Webster's Dictionary</a:t>
            </a:r>
          </a:p>
        </p:txBody>
      </p:sp>
    </p:spTree>
    <p:extLst>
      <p:ext uri="{BB962C8B-B14F-4D97-AF65-F5344CB8AC3E}">
        <p14:creationId xmlns:p14="http://schemas.microsoft.com/office/powerpoint/2010/main" val="4219551734"/>
      </p:ext>
    </p:extLst>
  </p:cSld>
  <p:clrMapOvr>
    <a:masterClrMapping/>
  </p:clrMapOvr>
  <p:transition xmlns:p14="http://schemas.microsoft.com/office/powerpoint/2010/main" spd="slow">
    <p:cut/>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Shape 807"/>
          <p:cNvSpPr/>
          <p:nvPr/>
        </p:nvSpPr>
        <p:spPr>
          <a:xfrm>
            <a:off x="188900" y="1150525"/>
            <a:ext cx="8854200" cy="1454699"/>
          </a:xfrm>
          <a:prstGeom prst="roundRect">
            <a:avLst>
              <a:gd name="adj" fmla="val 16667"/>
            </a:avLst>
          </a:prstGeom>
          <a:solidFill>
            <a:schemeClr val="lt2"/>
          </a:solidFill>
          <a:ln>
            <a:noFill/>
          </a:ln>
        </p:spPr>
        <p:txBody>
          <a:bodyPr lIns="91425" tIns="91425" rIns="91425" bIns="91425" anchor="ctr" anchorCtr="0">
            <a:noAutofit/>
          </a:bodyPr>
          <a:lstStyle/>
          <a:p>
            <a:pPr>
              <a:spcBef>
                <a:spcPts val="0"/>
              </a:spcBef>
              <a:buNone/>
            </a:pPr>
            <a:endParaRPr/>
          </a:p>
        </p:txBody>
      </p:sp>
      <p:sp>
        <p:nvSpPr>
          <p:cNvPr id="808" name="Shape 808"/>
          <p:cNvSpPr txBox="1">
            <a:spLocks noGrp="1"/>
          </p:cNvSpPr>
          <p:nvPr>
            <p:ph type="body" idx="1"/>
          </p:nvPr>
        </p:nvSpPr>
        <p:spPr>
          <a:xfrm>
            <a:off x="328325" y="1288375"/>
            <a:ext cx="8627999" cy="1259700"/>
          </a:xfrm>
          <a:prstGeom prst="rect">
            <a:avLst/>
          </a:prstGeom>
        </p:spPr>
        <p:txBody>
          <a:bodyPr lIns="91425" tIns="91425" rIns="91425" bIns="91425" anchor="t" anchorCtr="0">
            <a:noAutofit/>
          </a:bodyPr>
          <a:lstStyle/>
          <a:p>
            <a:pPr marL="457200" lvl="0" indent="-381000" rtl="0">
              <a:spcBef>
                <a:spcPts val="0"/>
              </a:spcBef>
              <a:spcAft>
                <a:spcPts val="0"/>
              </a:spcAft>
              <a:buClr>
                <a:srgbClr val="000000"/>
              </a:buClr>
              <a:buSzPct val="100000"/>
              <a:buFont typeface="Arial"/>
              <a:buChar char="●"/>
            </a:pPr>
            <a:r>
              <a:rPr lang="en" sz="2400">
                <a:latin typeface="Droid Serif"/>
                <a:ea typeface="Droid Serif"/>
                <a:cs typeface="Droid Serif"/>
                <a:sym typeface="Droid Serif"/>
              </a:rPr>
              <a:t>Check the word in the middle.</a:t>
            </a:r>
          </a:p>
          <a:p>
            <a:pPr marL="457200" lvl="0" indent="-381000" rtl="0">
              <a:spcBef>
                <a:spcPts val="0"/>
              </a:spcBef>
              <a:spcAft>
                <a:spcPts val="0"/>
              </a:spcAft>
              <a:buClr>
                <a:srgbClr val="000000"/>
              </a:buClr>
              <a:buSzPct val="100000"/>
              <a:buFont typeface="Arial"/>
              <a:buChar char="●"/>
            </a:pPr>
            <a:r>
              <a:rPr lang="en" sz="2400">
                <a:latin typeface="Droid Serif"/>
                <a:ea typeface="Droid Serif"/>
                <a:cs typeface="Droid Serif"/>
                <a:sym typeface="Droid Serif"/>
              </a:rPr>
              <a:t>I</a:t>
            </a:r>
            <a:r>
              <a:rPr lang="en" sz="2400">
                <a:solidFill>
                  <a:srgbClr val="000000"/>
                </a:solidFill>
                <a:latin typeface="Droid Serif"/>
                <a:ea typeface="Droid Serif"/>
                <a:cs typeface="Droid Serif"/>
                <a:sym typeface="Droid Serif"/>
              </a:rPr>
              <a:t>f it's </a:t>
            </a:r>
            <a:r>
              <a:rPr lang="en" sz="2400" b="1" i="1">
                <a:latin typeface="Droid Serif"/>
                <a:ea typeface="Droid Serif"/>
                <a:cs typeface="Droid Serif"/>
                <a:sym typeface="Droid Serif"/>
              </a:rPr>
              <a:t>after </a:t>
            </a:r>
            <a:r>
              <a:rPr lang="en" sz="2400">
                <a:latin typeface="Droid Serif"/>
                <a:ea typeface="Droid Serif"/>
                <a:cs typeface="Droid Serif"/>
                <a:sym typeface="Droid Serif"/>
              </a:rPr>
              <a:t>our</a:t>
            </a:r>
            <a:r>
              <a:rPr lang="en" sz="2400">
                <a:solidFill>
                  <a:srgbClr val="000000"/>
                </a:solidFill>
                <a:latin typeface="Droid Serif"/>
                <a:ea typeface="Droid Serif"/>
                <a:cs typeface="Droid Serif"/>
                <a:sym typeface="Droid Serif"/>
              </a:rPr>
              <a:t> word, </a:t>
            </a:r>
            <a:r>
              <a:rPr lang="en" sz="2400">
                <a:latin typeface="Droid Serif"/>
                <a:ea typeface="Droid Serif"/>
                <a:cs typeface="Droid Serif"/>
                <a:sym typeface="Droid Serif"/>
              </a:rPr>
              <a:t>repeat with the 1st half.</a:t>
            </a:r>
          </a:p>
          <a:p>
            <a:pPr marL="457200" lvl="0" indent="-381000" rtl="0">
              <a:spcBef>
                <a:spcPts val="0"/>
              </a:spcBef>
              <a:spcAft>
                <a:spcPts val="0"/>
              </a:spcAft>
              <a:buClr>
                <a:srgbClr val="000000"/>
              </a:buClr>
              <a:buSzPct val="100000"/>
              <a:buFont typeface="Arial"/>
              <a:buChar char="●"/>
            </a:pPr>
            <a:r>
              <a:rPr lang="en" sz="2400">
                <a:latin typeface="Droid Serif"/>
                <a:ea typeface="Droid Serif"/>
                <a:cs typeface="Droid Serif"/>
                <a:sym typeface="Droid Serif"/>
              </a:rPr>
              <a:t>If it's </a:t>
            </a:r>
            <a:r>
              <a:rPr lang="en" sz="2400" b="1" i="1">
                <a:latin typeface="Droid Serif"/>
                <a:ea typeface="Droid Serif"/>
                <a:cs typeface="Droid Serif"/>
                <a:sym typeface="Droid Serif"/>
              </a:rPr>
              <a:t>before </a:t>
            </a:r>
            <a:r>
              <a:rPr lang="en" sz="2400">
                <a:latin typeface="Droid Serif"/>
                <a:ea typeface="Droid Serif"/>
                <a:cs typeface="Droid Serif"/>
                <a:sym typeface="Droid Serif"/>
              </a:rPr>
              <a:t>our word, repeat with the 2nd half.</a:t>
            </a:r>
          </a:p>
        </p:txBody>
      </p:sp>
      <p:sp>
        <p:nvSpPr>
          <p:cNvPr id="809" name="Shape 809"/>
          <p:cNvSpPr txBox="1"/>
          <p:nvPr/>
        </p:nvSpPr>
        <p:spPr>
          <a:xfrm>
            <a:off x="5930500" y="1150525"/>
            <a:ext cx="2782500" cy="468899"/>
          </a:xfrm>
          <a:prstGeom prst="rect">
            <a:avLst/>
          </a:prstGeom>
          <a:solidFill>
            <a:srgbClr val="C9DAF8"/>
          </a:solidFill>
        </p:spPr>
        <p:txBody>
          <a:bodyPr lIns="91425" tIns="91425" rIns="91425" bIns="91425" anchor="ctr" anchorCtr="0">
            <a:noAutofit/>
          </a:bodyPr>
          <a:lstStyle/>
          <a:p>
            <a:pPr lvl="0" algn="ctr" rtl="0">
              <a:spcBef>
                <a:spcPts val="0"/>
              </a:spcBef>
              <a:buNone/>
            </a:pPr>
            <a:r>
              <a:rPr lang="en" sz="3000">
                <a:solidFill>
                  <a:srgbClr val="0000FF"/>
                </a:solidFill>
                <a:latin typeface="Droid Serif"/>
                <a:ea typeface="Droid Serif"/>
                <a:cs typeface="Droid Serif"/>
                <a:sym typeface="Droid Serif"/>
              </a:rPr>
              <a:t>the algorithm</a:t>
            </a:r>
          </a:p>
        </p:txBody>
      </p:sp>
      <p:sp>
        <p:nvSpPr>
          <p:cNvPr id="810" name="Shape 810"/>
          <p:cNvSpPr txBox="1">
            <a:spLocks noGrp="1"/>
          </p:cNvSpPr>
          <p:nvPr>
            <p:ph type="title"/>
          </p:nvPr>
        </p:nvSpPr>
        <p:spPr>
          <a:xfrm>
            <a:off x="268485" y="124044"/>
            <a:ext cx="8595299" cy="560400"/>
          </a:xfrm>
          <a:prstGeom prst="rect">
            <a:avLst/>
          </a:prstGeom>
        </p:spPr>
        <p:txBody>
          <a:bodyPr lIns="91425" tIns="91425" rIns="91425" bIns="91425" anchor="t" anchorCtr="0">
            <a:noAutofit/>
          </a:bodyPr>
          <a:lstStyle/>
          <a:p>
            <a:pPr lvl="0" rtl="0">
              <a:spcBef>
                <a:spcPts val="0"/>
              </a:spcBef>
              <a:buClr>
                <a:srgbClr val="000000"/>
              </a:buClr>
              <a:buSzPct val="30555"/>
              <a:buFont typeface="Arial"/>
              <a:buNone/>
            </a:pPr>
            <a:r>
              <a:rPr lang="en" sz="3600">
                <a:latin typeface="Droid Serif"/>
                <a:ea typeface="Droid Serif"/>
                <a:cs typeface="Droid Serif"/>
                <a:sym typeface="Droid Serif"/>
              </a:rPr>
              <a:t>Binary Search (</a:t>
            </a:r>
            <a:r>
              <a:rPr lang="en" sz="3600" i="1">
                <a:latin typeface="Droid Serif"/>
                <a:ea typeface="Droid Serif"/>
                <a:cs typeface="Droid Serif"/>
                <a:sym typeface="Droid Serif"/>
              </a:rPr>
              <a:t>sorted</a:t>
            </a:r>
            <a:r>
              <a:rPr lang="en" sz="3600">
                <a:latin typeface="Droid Serif"/>
                <a:ea typeface="Droid Serif"/>
                <a:cs typeface="Droid Serif"/>
                <a:sym typeface="Droid Serif"/>
              </a:rPr>
              <a:t> book)</a:t>
            </a:r>
          </a:p>
          <a:p>
            <a:pPr rtl="0">
              <a:spcBef>
                <a:spcPts val="0"/>
              </a:spcBef>
              <a:buNone/>
            </a:pPr>
            <a:endParaRPr sz="4266">
              <a:solidFill>
                <a:srgbClr val="000000"/>
              </a:solidFill>
              <a:latin typeface="Droid Serif"/>
              <a:ea typeface="Droid Serif"/>
              <a:cs typeface="Droid Serif"/>
              <a:sym typeface="Droid Serif"/>
            </a:endParaRPr>
          </a:p>
        </p:txBody>
      </p:sp>
      <p:grpSp>
        <p:nvGrpSpPr>
          <p:cNvPr id="811" name="Shape 811"/>
          <p:cNvGrpSpPr/>
          <p:nvPr/>
        </p:nvGrpSpPr>
        <p:grpSpPr>
          <a:xfrm>
            <a:off x="151491" y="3303501"/>
            <a:ext cx="3365789" cy="3545190"/>
            <a:chOff x="762000" y="533399"/>
            <a:chExt cx="2590800" cy="2895600"/>
          </a:xfrm>
        </p:grpSpPr>
        <p:sp>
          <p:nvSpPr>
            <p:cNvPr id="812" name="Shape 812"/>
            <p:cNvSpPr/>
            <p:nvPr/>
          </p:nvSpPr>
          <p:spPr>
            <a:xfrm rot="-5400000">
              <a:off x="609600" y="685799"/>
              <a:ext cx="2895600" cy="2590800"/>
            </a:xfrm>
            <a:prstGeom prst="round2SameRect">
              <a:avLst>
                <a:gd name="adj1" fmla="val 16667"/>
                <a:gd name="adj2" fmla="val 0"/>
              </a:avLst>
            </a:prstGeom>
            <a:solidFill>
              <a:srgbClr val="66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813" name="Shape 813"/>
            <p:cNvSpPr/>
            <p:nvPr/>
          </p:nvSpPr>
          <p:spPr>
            <a:xfrm>
              <a:off x="990600" y="762000"/>
              <a:ext cx="2362200" cy="2438399"/>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814" name="Shape 814"/>
            <p:cNvCxnSpPr/>
            <p:nvPr/>
          </p:nvCxnSpPr>
          <p:spPr>
            <a:xfrm>
              <a:off x="990600" y="1219200"/>
              <a:ext cx="2362200" cy="0"/>
            </a:xfrm>
            <a:prstGeom prst="straightConnector1">
              <a:avLst/>
            </a:prstGeom>
            <a:noFill/>
            <a:ln w="19050" cap="flat">
              <a:solidFill>
                <a:srgbClr val="000000"/>
              </a:solidFill>
              <a:prstDash val="solid"/>
              <a:round/>
              <a:headEnd type="none" w="lg" len="lg"/>
              <a:tailEnd type="none" w="lg" len="lg"/>
            </a:ln>
          </p:spPr>
        </p:cxnSp>
        <p:cxnSp>
          <p:nvCxnSpPr>
            <p:cNvPr id="816" name="Shape 816"/>
            <p:cNvCxnSpPr/>
            <p:nvPr/>
          </p:nvCxnSpPr>
          <p:spPr>
            <a:xfrm>
              <a:off x="990600" y="990600"/>
              <a:ext cx="2362200" cy="0"/>
            </a:xfrm>
            <a:prstGeom prst="straightConnector1">
              <a:avLst/>
            </a:prstGeom>
            <a:noFill/>
            <a:ln w="19050" cap="flat">
              <a:solidFill>
                <a:srgbClr val="000000"/>
              </a:solidFill>
              <a:prstDash val="solid"/>
              <a:round/>
              <a:headEnd type="none" w="lg" len="lg"/>
              <a:tailEnd type="none" w="lg" len="lg"/>
            </a:ln>
          </p:spPr>
        </p:cxnSp>
        <p:cxnSp>
          <p:nvCxnSpPr>
            <p:cNvPr id="817" name="Shape 817"/>
            <p:cNvCxnSpPr/>
            <p:nvPr/>
          </p:nvCxnSpPr>
          <p:spPr>
            <a:xfrm>
              <a:off x="990600" y="914400"/>
              <a:ext cx="2362200" cy="0"/>
            </a:xfrm>
            <a:prstGeom prst="straightConnector1">
              <a:avLst/>
            </a:prstGeom>
            <a:noFill/>
            <a:ln w="19050" cap="flat">
              <a:solidFill>
                <a:srgbClr val="000000"/>
              </a:solidFill>
              <a:prstDash val="solid"/>
              <a:round/>
              <a:headEnd type="none" w="lg" len="lg"/>
              <a:tailEnd type="none" w="lg" len="lg"/>
            </a:ln>
          </p:spPr>
        </p:cxnSp>
        <p:cxnSp>
          <p:nvCxnSpPr>
            <p:cNvPr id="818" name="Shape 818"/>
            <p:cNvCxnSpPr/>
            <p:nvPr/>
          </p:nvCxnSpPr>
          <p:spPr>
            <a:xfrm>
              <a:off x="990600" y="838200"/>
              <a:ext cx="2362200" cy="0"/>
            </a:xfrm>
            <a:prstGeom prst="straightConnector1">
              <a:avLst/>
            </a:prstGeom>
            <a:noFill/>
            <a:ln w="19050" cap="flat">
              <a:solidFill>
                <a:srgbClr val="000000"/>
              </a:solidFill>
              <a:prstDash val="solid"/>
              <a:round/>
              <a:headEnd type="none" w="lg" len="lg"/>
              <a:tailEnd type="none" w="lg" len="lg"/>
            </a:ln>
          </p:spPr>
        </p:cxnSp>
        <p:cxnSp>
          <p:nvCxnSpPr>
            <p:cNvPr id="819" name="Shape 819"/>
            <p:cNvCxnSpPr/>
            <p:nvPr/>
          </p:nvCxnSpPr>
          <p:spPr>
            <a:xfrm>
              <a:off x="990600" y="1143000"/>
              <a:ext cx="2362200" cy="0"/>
            </a:xfrm>
            <a:prstGeom prst="straightConnector1">
              <a:avLst/>
            </a:prstGeom>
            <a:noFill/>
            <a:ln w="19050" cap="flat">
              <a:solidFill>
                <a:srgbClr val="000000"/>
              </a:solidFill>
              <a:prstDash val="solid"/>
              <a:round/>
              <a:headEnd type="none" w="lg" len="lg"/>
              <a:tailEnd type="none" w="lg" len="lg"/>
            </a:ln>
          </p:spPr>
        </p:cxnSp>
        <p:cxnSp>
          <p:nvCxnSpPr>
            <p:cNvPr id="820" name="Shape 820"/>
            <p:cNvCxnSpPr/>
            <p:nvPr/>
          </p:nvCxnSpPr>
          <p:spPr>
            <a:xfrm>
              <a:off x="990600" y="1295400"/>
              <a:ext cx="2362200" cy="0"/>
            </a:xfrm>
            <a:prstGeom prst="straightConnector1">
              <a:avLst/>
            </a:prstGeom>
            <a:noFill/>
            <a:ln w="19050" cap="flat">
              <a:solidFill>
                <a:srgbClr val="000000"/>
              </a:solidFill>
              <a:prstDash val="solid"/>
              <a:round/>
              <a:headEnd type="none" w="lg" len="lg"/>
              <a:tailEnd type="none" w="lg" len="lg"/>
            </a:ln>
          </p:spPr>
        </p:cxnSp>
        <p:cxnSp>
          <p:nvCxnSpPr>
            <p:cNvPr id="821" name="Shape 821"/>
            <p:cNvCxnSpPr/>
            <p:nvPr/>
          </p:nvCxnSpPr>
          <p:spPr>
            <a:xfrm>
              <a:off x="990600" y="1371600"/>
              <a:ext cx="2362200" cy="0"/>
            </a:xfrm>
            <a:prstGeom prst="straightConnector1">
              <a:avLst/>
            </a:prstGeom>
            <a:noFill/>
            <a:ln w="19050" cap="flat">
              <a:solidFill>
                <a:srgbClr val="000000"/>
              </a:solidFill>
              <a:prstDash val="solid"/>
              <a:round/>
              <a:headEnd type="none" w="lg" len="lg"/>
              <a:tailEnd type="none" w="lg" len="lg"/>
            </a:ln>
          </p:spPr>
        </p:cxnSp>
        <p:cxnSp>
          <p:nvCxnSpPr>
            <p:cNvPr id="822" name="Shape 822"/>
            <p:cNvCxnSpPr/>
            <p:nvPr/>
          </p:nvCxnSpPr>
          <p:spPr>
            <a:xfrm rot="10800000">
              <a:off x="990599" y="1524000"/>
              <a:ext cx="2362200" cy="0"/>
            </a:xfrm>
            <a:prstGeom prst="straightConnector1">
              <a:avLst/>
            </a:prstGeom>
            <a:noFill/>
            <a:ln w="19050" cap="flat">
              <a:solidFill>
                <a:srgbClr val="000000"/>
              </a:solidFill>
              <a:prstDash val="solid"/>
              <a:round/>
              <a:headEnd type="none" w="lg" len="lg"/>
              <a:tailEnd type="none" w="lg" len="lg"/>
            </a:ln>
          </p:spPr>
        </p:cxnSp>
        <p:cxnSp>
          <p:nvCxnSpPr>
            <p:cNvPr id="823" name="Shape 823"/>
            <p:cNvCxnSpPr/>
            <p:nvPr/>
          </p:nvCxnSpPr>
          <p:spPr>
            <a:xfrm>
              <a:off x="990600" y="1600200"/>
              <a:ext cx="2362200" cy="0"/>
            </a:xfrm>
            <a:prstGeom prst="straightConnector1">
              <a:avLst/>
            </a:prstGeom>
            <a:noFill/>
            <a:ln w="19050" cap="flat">
              <a:solidFill>
                <a:srgbClr val="000000"/>
              </a:solidFill>
              <a:prstDash val="solid"/>
              <a:round/>
              <a:headEnd type="none" w="lg" len="lg"/>
              <a:tailEnd type="none" w="lg" len="lg"/>
            </a:ln>
          </p:spPr>
        </p:cxnSp>
        <p:cxnSp>
          <p:nvCxnSpPr>
            <p:cNvPr id="824" name="Shape 824"/>
            <p:cNvCxnSpPr/>
            <p:nvPr/>
          </p:nvCxnSpPr>
          <p:spPr>
            <a:xfrm rot="10800000">
              <a:off x="990599" y="1676400"/>
              <a:ext cx="2362200" cy="0"/>
            </a:xfrm>
            <a:prstGeom prst="straightConnector1">
              <a:avLst/>
            </a:prstGeom>
            <a:noFill/>
            <a:ln w="19050" cap="flat">
              <a:solidFill>
                <a:srgbClr val="000000"/>
              </a:solidFill>
              <a:prstDash val="solid"/>
              <a:round/>
              <a:headEnd type="none" w="lg" len="lg"/>
              <a:tailEnd type="none" w="lg" len="lg"/>
            </a:ln>
          </p:spPr>
        </p:cxnSp>
        <p:cxnSp>
          <p:nvCxnSpPr>
            <p:cNvPr id="825" name="Shape 825"/>
            <p:cNvCxnSpPr/>
            <p:nvPr/>
          </p:nvCxnSpPr>
          <p:spPr>
            <a:xfrm rot="10800000">
              <a:off x="990599" y="1752600"/>
              <a:ext cx="2362200" cy="0"/>
            </a:xfrm>
            <a:prstGeom prst="straightConnector1">
              <a:avLst/>
            </a:prstGeom>
            <a:noFill/>
            <a:ln w="19050" cap="flat">
              <a:solidFill>
                <a:srgbClr val="000000"/>
              </a:solidFill>
              <a:prstDash val="solid"/>
              <a:round/>
              <a:headEnd type="none" w="lg" len="lg"/>
              <a:tailEnd type="none" w="lg" len="lg"/>
            </a:ln>
          </p:spPr>
        </p:cxnSp>
        <p:cxnSp>
          <p:nvCxnSpPr>
            <p:cNvPr id="826" name="Shape 826"/>
            <p:cNvCxnSpPr/>
            <p:nvPr/>
          </p:nvCxnSpPr>
          <p:spPr>
            <a:xfrm rot="10800000">
              <a:off x="990599" y="1828800"/>
              <a:ext cx="2362200" cy="0"/>
            </a:xfrm>
            <a:prstGeom prst="straightConnector1">
              <a:avLst/>
            </a:prstGeom>
            <a:noFill/>
            <a:ln w="19050" cap="flat">
              <a:solidFill>
                <a:srgbClr val="000000"/>
              </a:solidFill>
              <a:prstDash val="solid"/>
              <a:round/>
              <a:headEnd type="none" w="lg" len="lg"/>
              <a:tailEnd type="none" w="lg" len="lg"/>
            </a:ln>
          </p:spPr>
        </p:cxnSp>
        <p:cxnSp>
          <p:nvCxnSpPr>
            <p:cNvPr id="827" name="Shape 827"/>
            <p:cNvCxnSpPr/>
            <p:nvPr/>
          </p:nvCxnSpPr>
          <p:spPr>
            <a:xfrm rot="10800000">
              <a:off x="990599" y="1905000"/>
              <a:ext cx="2362200" cy="0"/>
            </a:xfrm>
            <a:prstGeom prst="straightConnector1">
              <a:avLst/>
            </a:prstGeom>
            <a:noFill/>
            <a:ln w="19050" cap="flat">
              <a:solidFill>
                <a:srgbClr val="000000"/>
              </a:solidFill>
              <a:prstDash val="solid"/>
              <a:round/>
              <a:headEnd type="none" w="lg" len="lg"/>
              <a:tailEnd type="none" w="lg" len="lg"/>
            </a:ln>
          </p:spPr>
        </p:cxnSp>
        <p:cxnSp>
          <p:nvCxnSpPr>
            <p:cNvPr id="828" name="Shape 828"/>
            <p:cNvCxnSpPr/>
            <p:nvPr/>
          </p:nvCxnSpPr>
          <p:spPr>
            <a:xfrm rot="10800000">
              <a:off x="990599" y="1981200"/>
              <a:ext cx="2362200" cy="0"/>
            </a:xfrm>
            <a:prstGeom prst="straightConnector1">
              <a:avLst/>
            </a:prstGeom>
            <a:noFill/>
            <a:ln w="19050" cap="flat">
              <a:solidFill>
                <a:srgbClr val="000000"/>
              </a:solidFill>
              <a:prstDash val="solid"/>
              <a:round/>
              <a:headEnd type="none" w="lg" len="lg"/>
              <a:tailEnd type="none" w="lg" len="lg"/>
            </a:ln>
          </p:spPr>
        </p:cxnSp>
        <p:cxnSp>
          <p:nvCxnSpPr>
            <p:cNvPr id="829" name="Shape 829"/>
            <p:cNvCxnSpPr/>
            <p:nvPr/>
          </p:nvCxnSpPr>
          <p:spPr>
            <a:xfrm rot="10800000">
              <a:off x="990599" y="2057400"/>
              <a:ext cx="2362200" cy="0"/>
            </a:xfrm>
            <a:prstGeom prst="straightConnector1">
              <a:avLst/>
            </a:prstGeom>
            <a:noFill/>
            <a:ln w="19050" cap="flat">
              <a:solidFill>
                <a:srgbClr val="000000"/>
              </a:solidFill>
              <a:prstDash val="solid"/>
              <a:round/>
              <a:headEnd type="none" w="lg" len="lg"/>
              <a:tailEnd type="none" w="lg" len="lg"/>
            </a:ln>
          </p:spPr>
        </p:cxnSp>
        <p:cxnSp>
          <p:nvCxnSpPr>
            <p:cNvPr id="830" name="Shape 830"/>
            <p:cNvCxnSpPr/>
            <p:nvPr/>
          </p:nvCxnSpPr>
          <p:spPr>
            <a:xfrm rot="10800000">
              <a:off x="990599" y="2514600"/>
              <a:ext cx="2362200" cy="0"/>
            </a:xfrm>
            <a:prstGeom prst="straightConnector1">
              <a:avLst/>
            </a:prstGeom>
            <a:noFill/>
            <a:ln w="19050" cap="flat">
              <a:solidFill>
                <a:srgbClr val="000000"/>
              </a:solidFill>
              <a:prstDash val="solid"/>
              <a:round/>
              <a:headEnd type="none" w="lg" len="lg"/>
              <a:tailEnd type="none" w="lg" len="lg"/>
            </a:ln>
          </p:spPr>
        </p:cxnSp>
        <p:cxnSp>
          <p:nvCxnSpPr>
            <p:cNvPr id="831" name="Shape 831"/>
            <p:cNvCxnSpPr/>
            <p:nvPr/>
          </p:nvCxnSpPr>
          <p:spPr>
            <a:xfrm rot="10800000">
              <a:off x="990599" y="2133600"/>
              <a:ext cx="2362200" cy="0"/>
            </a:xfrm>
            <a:prstGeom prst="straightConnector1">
              <a:avLst/>
            </a:prstGeom>
            <a:noFill/>
            <a:ln w="19050" cap="flat">
              <a:solidFill>
                <a:srgbClr val="000000"/>
              </a:solidFill>
              <a:prstDash val="solid"/>
              <a:round/>
              <a:headEnd type="none" w="lg" len="lg"/>
              <a:tailEnd type="none" w="lg" len="lg"/>
            </a:ln>
          </p:spPr>
        </p:cxnSp>
        <p:cxnSp>
          <p:nvCxnSpPr>
            <p:cNvPr id="832" name="Shape 832"/>
            <p:cNvCxnSpPr/>
            <p:nvPr/>
          </p:nvCxnSpPr>
          <p:spPr>
            <a:xfrm rot="10800000">
              <a:off x="990599" y="2590800"/>
              <a:ext cx="2362200" cy="0"/>
            </a:xfrm>
            <a:prstGeom prst="straightConnector1">
              <a:avLst/>
            </a:prstGeom>
            <a:noFill/>
            <a:ln w="19050" cap="flat">
              <a:solidFill>
                <a:srgbClr val="000000"/>
              </a:solidFill>
              <a:prstDash val="solid"/>
              <a:round/>
              <a:headEnd type="none" w="lg" len="lg"/>
              <a:tailEnd type="none" w="lg" len="lg"/>
            </a:ln>
          </p:spPr>
        </p:cxnSp>
        <p:cxnSp>
          <p:nvCxnSpPr>
            <p:cNvPr id="833" name="Shape 833"/>
            <p:cNvCxnSpPr/>
            <p:nvPr/>
          </p:nvCxnSpPr>
          <p:spPr>
            <a:xfrm rot="10800000">
              <a:off x="990599" y="2209800"/>
              <a:ext cx="2362200" cy="0"/>
            </a:xfrm>
            <a:prstGeom prst="straightConnector1">
              <a:avLst/>
            </a:prstGeom>
            <a:noFill/>
            <a:ln w="19050" cap="flat">
              <a:solidFill>
                <a:srgbClr val="000000"/>
              </a:solidFill>
              <a:prstDash val="solid"/>
              <a:round/>
              <a:headEnd type="none" w="lg" len="lg"/>
              <a:tailEnd type="none" w="lg" len="lg"/>
            </a:ln>
          </p:spPr>
        </p:cxnSp>
        <p:cxnSp>
          <p:nvCxnSpPr>
            <p:cNvPr id="834" name="Shape 834"/>
            <p:cNvCxnSpPr/>
            <p:nvPr/>
          </p:nvCxnSpPr>
          <p:spPr>
            <a:xfrm rot="10800000">
              <a:off x="990599" y="2362200"/>
              <a:ext cx="2362200" cy="0"/>
            </a:xfrm>
            <a:prstGeom prst="straightConnector1">
              <a:avLst/>
            </a:prstGeom>
            <a:noFill/>
            <a:ln w="19050" cap="flat">
              <a:solidFill>
                <a:srgbClr val="000000"/>
              </a:solidFill>
              <a:prstDash val="solid"/>
              <a:round/>
              <a:headEnd type="none" w="lg" len="lg"/>
              <a:tailEnd type="none" w="lg" len="lg"/>
            </a:ln>
          </p:spPr>
        </p:cxnSp>
        <p:cxnSp>
          <p:nvCxnSpPr>
            <p:cNvPr id="835" name="Shape 835"/>
            <p:cNvCxnSpPr/>
            <p:nvPr/>
          </p:nvCxnSpPr>
          <p:spPr>
            <a:xfrm rot="10800000">
              <a:off x="990599" y="2438400"/>
              <a:ext cx="2362200" cy="0"/>
            </a:xfrm>
            <a:prstGeom prst="straightConnector1">
              <a:avLst/>
            </a:prstGeom>
            <a:noFill/>
            <a:ln w="19050" cap="flat">
              <a:solidFill>
                <a:srgbClr val="000000"/>
              </a:solidFill>
              <a:prstDash val="solid"/>
              <a:round/>
              <a:headEnd type="none" w="lg" len="lg"/>
              <a:tailEnd type="none" w="lg" len="lg"/>
            </a:ln>
          </p:spPr>
        </p:cxnSp>
        <p:cxnSp>
          <p:nvCxnSpPr>
            <p:cNvPr id="836" name="Shape 836"/>
            <p:cNvCxnSpPr/>
            <p:nvPr/>
          </p:nvCxnSpPr>
          <p:spPr>
            <a:xfrm rot="10800000">
              <a:off x="990599" y="2286000"/>
              <a:ext cx="2362200" cy="0"/>
            </a:xfrm>
            <a:prstGeom prst="straightConnector1">
              <a:avLst/>
            </a:prstGeom>
            <a:noFill/>
            <a:ln w="19050" cap="flat">
              <a:solidFill>
                <a:srgbClr val="000000"/>
              </a:solidFill>
              <a:prstDash val="solid"/>
              <a:round/>
              <a:headEnd type="none" w="lg" len="lg"/>
              <a:tailEnd type="none" w="lg" len="lg"/>
            </a:ln>
          </p:spPr>
        </p:cxnSp>
        <p:cxnSp>
          <p:nvCxnSpPr>
            <p:cNvPr id="837" name="Shape 837"/>
            <p:cNvCxnSpPr/>
            <p:nvPr/>
          </p:nvCxnSpPr>
          <p:spPr>
            <a:xfrm>
              <a:off x="990600" y="1066800"/>
              <a:ext cx="2362200" cy="0"/>
            </a:xfrm>
            <a:prstGeom prst="straightConnector1">
              <a:avLst/>
            </a:prstGeom>
            <a:noFill/>
            <a:ln w="19050" cap="flat">
              <a:solidFill>
                <a:srgbClr val="000000"/>
              </a:solidFill>
              <a:prstDash val="solid"/>
              <a:round/>
              <a:headEnd type="none" w="lg" len="lg"/>
              <a:tailEnd type="none" w="lg" len="lg"/>
            </a:ln>
          </p:spPr>
        </p:cxnSp>
        <p:cxnSp>
          <p:nvCxnSpPr>
            <p:cNvPr id="838" name="Shape 838"/>
            <p:cNvCxnSpPr/>
            <p:nvPr/>
          </p:nvCxnSpPr>
          <p:spPr>
            <a:xfrm>
              <a:off x="990600" y="2667000"/>
              <a:ext cx="2362200" cy="0"/>
            </a:xfrm>
            <a:prstGeom prst="straightConnector1">
              <a:avLst/>
            </a:prstGeom>
            <a:noFill/>
            <a:ln w="19050" cap="flat">
              <a:solidFill>
                <a:srgbClr val="000000"/>
              </a:solidFill>
              <a:prstDash val="solid"/>
              <a:round/>
              <a:headEnd type="none" w="lg" len="lg"/>
              <a:tailEnd type="none" w="lg" len="lg"/>
            </a:ln>
          </p:spPr>
        </p:cxnSp>
        <p:cxnSp>
          <p:nvCxnSpPr>
            <p:cNvPr id="839" name="Shape 839"/>
            <p:cNvCxnSpPr/>
            <p:nvPr/>
          </p:nvCxnSpPr>
          <p:spPr>
            <a:xfrm>
              <a:off x="990600" y="2743200"/>
              <a:ext cx="2362200" cy="0"/>
            </a:xfrm>
            <a:prstGeom prst="straightConnector1">
              <a:avLst/>
            </a:prstGeom>
            <a:noFill/>
            <a:ln w="19050" cap="flat">
              <a:solidFill>
                <a:srgbClr val="000000"/>
              </a:solidFill>
              <a:prstDash val="solid"/>
              <a:round/>
              <a:headEnd type="none" w="lg" len="lg"/>
              <a:tailEnd type="none" w="lg" len="lg"/>
            </a:ln>
          </p:spPr>
        </p:cxnSp>
        <p:cxnSp>
          <p:nvCxnSpPr>
            <p:cNvPr id="840" name="Shape 840"/>
            <p:cNvCxnSpPr/>
            <p:nvPr/>
          </p:nvCxnSpPr>
          <p:spPr>
            <a:xfrm rot="10800000">
              <a:off x="990599" y="2819400"/>
              <a:ext cx="2362200" cy="0"/>
            </a:xfrm>
            <a:prstGeom prst="straightConnector1">
              <a:avLst/>
            </a:prstGeom>
            <a:noFill/>
            <a:ln w="19050" cap="flat">
              <a:solidFill>
                <a:srgbClr val="000000"/>
              </a:solidFill>
              <a:prstDash val="solid"/>
              <a:round/>
              <a:headEnd type="none" w="lg" len="lg"/>
              <a:tailEnd type="none" w="lg" len="lg"/>
            </a:ln>
          </p:spPr>
        </p:cxnSp>
        <p:cxnSp>
          <p:nvCxnSpPr>
            <p:cNvPr id="841" name="Shape 841"/>
            <p:cNvCxnSpPr/>
            <p:nvPr/>
          </p:nvCxnSpPr>
          <p:spPr>
            <a:xfrm>
              <a:off x="990600" y="2895600"/>
              <a:ext cx="2362200" cy="0"/>
            </a:xfrm>
            <a:prstGeom prst="straightConnector1">
              <a:avLst/>
            </a:prstGeom>
            <a:noFill/>
            <a:ln w="19050" cap="flat">
              <a:solidFill>
                <a:srgbClr val="000000"/>
              </a:solidFill>
              <a:prstDash val="solid"/>
              <a:round/>
              <a:headEnd type="none" w="lg" len="lg"/>
              <a:tailEnd type="none" w="lg" len="lg"/>
            </a:ln>
          </p:spPr>
        </p:cxnSp>
        <p:cxnSp>
          <p:nvCxnSpPr>
            <p:cNvPr id="842" name="Shape 842"/>
            <p:cNvCxnSpPr/>
            <p:nvPr/>
          </p:nvCxnSpPr>
          <p:spPr>
            <a:xfrm rot="10800000">
              <a:off x="990599" y="2971800"/>
              <a:ext cx="2362200" cy="0"/>
            </a:xfrm>
            <a:prstGeom prst="straightConnector1">
              <a:avLst/>
            </a:prstGeom>
            <a:noFill/>
            <a:ln w="19050" cap="flat">
              <a:solidFill>
                <a:srgbClr val="000000"/>
              </a:solidFill>
              <a:prstDash val="solid"/>
              <a:round/>
              <a:headEnd type="none" w="lg" len="lg"/>
              <a:tailEnd type="none" w="lg" len="lg"/>
            </a:ln>
          </p:spPr>
        </p:cxnSp>
        <p:cxnSp>
          <p:nvCxnSpPr>
            <p:cNvPr id="843" name="Shape 843"/>
            <p:cNvCxnSpPr/>
            <p:nvPr/>
          </p:nvCxnSpPr>
          <p:spPr>
            <a:xfrm>
              <a:off x="990600" y="3048000"/>
              <a:ext cx="2362200" cy="0"/>
            </a:xfrm>
            <a:prstGeom prst="straightConnector1">
              <a:avLst/>
            </a:prstGeom>
            <a:noFill/>
            <a:ln w="19050" cap="flat">
              <a:solidFill>
                <a:srgbClr val="000000"/>
              </a:solidFill>
              <a:prstDash val="solid"/>
              <a:round/>
              <a:headEnd type="none" w="lg" len="lg"/>
              <a:tailEnd type="none" w="lg" len="lg"/>
            </a:ln>
          </p:spPr>
        </p:cxnSp>
        <p:cxnSp>
          <p:nvCxnSpPr>
            <p:cNvPr id="844" name="Shape 844"/>
            <p:cNvCxnSpPr/>
            <p:nvPr/>
          </p:nvCxnSpPr>
          <p:spPr>
            <a:xfrm rot="10800000">
              <a:off x="990599" y="3124200"/>
              <a:ext cx="2362200" cy="0"/>
            </a:xfrm>
            <a:prstGeom prst="straightConnector1">
              <a:avLst/>
            </a:prstGeom>
            <a:noFill/>
            <a:ln w="19050" cap="flat">
              <a:solidFill>
                <a:srgbClr val="000000"/>
              </a:solidFill>
              <a:prstDash val="solid"/>
              <a:round/>
              <a:headEnd type="none" w="lg" len="lg"/>
              <a:tailEnd type="none" w="lg" len="lg"/>
            </a:ln>
          </p:spPr>
        </p:cxnSp>
        <p:sp>
          <p:nvSpPr>
            <p:cNvPr id="845" name="Shape 845"/>
            <p:cNvSpPr/>
            <p:nvPr/>
          </p:nvSpPr>
          <p:spPr>
            <a:xfrm>
              <a:off x="990600" y="2286000"/>
              <a:ext cx="2362200" cy="76199"/>
            </a:xfrm>
            <a:prstGeom prst="rect">
              <a:avLst/>
            </a:prstGeom>
            <a:solidFill>
              <a:srgbClr val="00FF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846" name="Shape 846"/>
            <p:cNvCxnSpPr/>
            <p:nvPr/>
          </p:nvCxnSpPr>
          <p:spPr>
            <a:xfrm>
              <a:off x="990600" y="1447800"/>
              <a:ext cx="2362200" cy="0"/>
            </a:xfrm>
            <a:prstGeom prst="straightConnector1">
              <a:avLst/>
            </a:prstGeom>
            <a:noFill/>
            <a:ln w="19050" cap="flat">
              <a:solidFill>
                <a:srgbClr val="000000"/>
              </a:solidFill>
              <a:prstDash val="solid"/>
              <a:round/>
              <a:headEnd type="none" w="lg" len="lg"/>
              <a:tailEnd type="none" w="lg" len="lg"/>
            </a:ln>
          </p:spPr>
        </p:cxnSp>
      </p:grpSp>
      <p:sp>
        <p:nvSpPr>
          <p:cNvPr id="847" name="Shape 847"/>
          <p:cNvSpPr/>
          <p:nvPr/>
        </p:nvSpPr>
        <p:spPr>
          <a:xfrm>
            <a:off x="1933373" y="3583385"/>
            <a:ext cx="3266782" cy="2985423"/>
          </a:xfrm>
          <a:prstGeom prst="ellipse">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848" name="Shape 848"/>
          <p:cNvSpPr/>
          <p:nvPr/>
        </p:nvSpPr>
        <p:spPr>
          <a:xfrm rot="-5400000">
            <a:off x="61784" y="3393209"/>
            <a:ext cx="3545190" cy="3365776"/>
          </a:xfrm>
          <a:prstGeom prst="round2SameRect">
            <a:avLst>
              <a:gd name="adj1" fmla="val 16667"/>
              <a:gd name="adj2" fmla="val 0"/>
            </a:avLst>
          </a:prstGeom>
          <a:solidFill>
            <a:srgbClr val="66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849" name="Shape 849"/>
          <p:cNvSpPr/>
          <p:nvPr/>
        </p:nvSpPr>
        <p:spPr>
          <a:xfrm>
            <a:off x="448471" y="3583385"/>
            <a:ext cx="3068795" cy="2985423"/>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850" name="Shape 850"/>
          <p:cNvCxnSpPr/>
          <p:nvPr/>
        </p:nvCxnSpPr>
        <p:spPr>
          <a:xfrm>
            <a:off x="448471" y="4143152"/>
            <a:ext cx="3068795" cy="0"/>
          </a:xfrm>
          <a:prstGeom prst="straightConnector1">
            <a:avLst/>
          </a:prstGeom>
          <a:noFill/>
          <a:ln w="19050" cap="flat">
            <a:solidFill>
              <a:srgbClr val="000000"/>
            </a:solidFill>
            <a:prstDash val="solid"/>
            <a:round/>
            <a:headEnd type="none" w="lg" len="lg"/>
            <a:tailEnd type="none" w="lg" len="lg"/>
          </a:ln>
        </p:spPr>
      </p:cxnSp>
      <p:cxnSp>
        <p:nvCxnSpPr>
          <p:cNvPr id="852" name="Shape 852"/>
          <p:cNvCxnSpPr/>
          <p:nvPr/>
        </p:nvCxnSpPr>
        <p:spPr>
          <a:xfrm>
            <a:off x="448471" y="3863268"/>
            <a:ext cx="3068795" cy="0"/>
          </a:xfrm>
          <a:prstGeom prst="straightConnector1">
            <a:avLst/>
          </a:prstGeom>
          <a:noFill/>
          <a:ln w="19050" cap="flat">
            <a:solidFill>
              <a:srgbClr val="000000"/>
            </a:solidFill>
            <a:prstDash val="solid"/>
            <a:round/>
            <a:headEnd type="none" w="lg" len="lg"/>
            <a:tailEnd type="none" w="lg" len="lg"/>
          </a:ln>
        </p:spPr>
      </p:cxnSp>
      <p:cxnSp>
        <p:nvCxnSpPr>
          <p:cNvPr id="853" name="Shape 853"/>
          <p:cNvCxnSpPr/>
          <p:nvPr/>
        </p:nvCxnSpPr>
        <p:spPr>
          <a:xfrm>
            <a:off x="448471" y="3769974"/>
            <a:ext cx="3068795" cy="0"/>
          </a:xfrm>
          <a:prstGeom prst="straightConnector1">
            <a:avLst/>
          </a:prstGeom>
          <a:noFill/>
          <a:ln w="19050" cap="flat">
            <a:solidFill>
              <a:srgbClr val="000000"/>
            </a:solidFill>
            <a:prstDash val="solid"/>
            <a:round/>
            <a:headEnd type="none" w="lg" len="lg"/>
            <a:tailEnd type="none" w="lg" len="lg"/>
          </a:ln>
        </p:spPr>
      </p:cxnSp>
      <p:cxnSp>
        <p:nvCxnSpPr>
          <p:cNvPr id="854" name="Shape 854"/>
          <p:cNvCxnSpPr/>
          <p:nvPr/>
        </p:nvCxnSpPr>
        <p:spPr>
          <a:xfrm>
            <a:off x="448471" y="3676680"/>
            <a:ext cx="3068795" cy="0"/>
          </a:xfrm>
          <a:prstGeom prst="straightConnector1">
            <a:avLst/>
          </a:prstGeom>
          <a:noFill/>
          <a:ln w="19050" cap="flat">
            <a:solidFill>
              <a:srgbClr val="000000"/>
            </a:solidFill>
            <a:prstDash val="solid"/>
            <a:round/>
            <a:headEnd type="none" w="lg" len="lg"/>
            <a:tailEnd type="none" w="lg" len="lg"/>
          </a:ln>
        </p:spPr>
      </p:cxnSp>
      <p:cxnSp>
        <p:nvCxnSpPr>
          <p:cNvPr id="855" name="Shape 855"/>
          <p:cNvCxnSpPr/>
          <p:nvPr/>
        </p:nvCxnSpPr>
        <p:spPr>
          <a:xfrm>
            <a:off x="448471" y="4049857"/>
            <a:ext cx="3068795" cy="0"/>
          </a:xfrm>
          <a:prstGeom prst="straightConnector1">
            <a:avLst/>
          </a:prstGeom>
          <a:noFill/>
          <a:ln w="19050" cap="flat">
            <a:solidFill>
              <a:srgbClr val="000000"/>
            </a:solidFill>
            <a:prstDash val="solid"/>
            <a:round/>
            <a:headEnd type="none" w="lg" len="lg"/>
            <a:tailEnd type="none" w="lg" len="lg"/>
          </a:ln>
        </p:spPr>
      </p:cxnSp>
      <p:cxnSp>
        <p:nvCxnSpPr>
          <p:cNvPr id="856" name="Shape 856"/>
          <p:cNvCxnSpPr/>
          <p:nvPr/>
        </p:nvCxnSpPr>
        <p:spPr>
          <a:xfrm>
            <a:off x="448471" y="4236446"/>
            <a:ext cx="3068795" cy="0"/>
          </a:xfrm>
          <a:prstGeom prst="straightConnector1">
            <a:avLst/>
          </a:prstGeom>
          <a:noFill/>
          <a:ln w="19050" cap="flat">
            <a:solidFill>
              <a:srgbClr val="000000"/>
            </a:solidFill>
            <a:prstDash val="solid"/>
            <a:round/>
            <a:headEnd type="none" w="lg" len="lg"/>
            <a:tailEnd type="none" w="lg" len="lg"/>
          </a:ln>
        </p:spPr>
      </p:cxnSp>
      <p:cxnSp>
        <p:nvCxnSpPr>
          <p:cNvPr id="857" name="Shape 857"/>
          <p:cNvCxnSpPr/>
          <p:nvPr/>
        </p:nvCxnSpPr>
        <p:spPr>
          <a:xfrm>
            <a:off x="448471" y="4329741"/>
            <a:ext cx="3068795" cy="0"/>
          </a:xfrm>
          <a:prstGeom prst="straightConnector1">
            <a:avLst/>
          </a:prstGeom>
          <a:noFill/>
          <a:ln w="19050" cap="flat">
            <a:solidFill>
              <a:srgbClr val="000000"/>
            </a:solidFill>
            <a:prstDash val="solid"/>
            <a:round/>
            <a:headEnd type="none" w="lg" len="lg"/>
            <a:tailEnd type="none" w="lg" len="lg"/>
          </a:ln>
        </p:spPr>
      </p:cxnSp>
      <p:cxnSp>
        <p:nvCxnSpPr>
          <p:cNvPr id="858" name="Shape 858"/>
          <p:cNvCxnSpPr/>
          <p:nvPr/>
        </p:nvCxnSpPr>
        <p:spPr>
          <a:xfrm rot="10800000">
            <a:off x="448471" y="4516330"/>
            <a:ext cx="3068795" cy="0"/>
          </a:xfrm>
          <a:prstGeom prst="straightConnector1">
            <a:avLst/>
          </a:prstGeom>
          <a:noFill/>
          <a:ln w="19050" cap="flat">
            <a:solidFill>
              <a:srgbClr val="000000"/>
            </a:solidFill>
            <a:prstDash val="solid"/>
            <a:round/>
            <a:headEnd type="none" w="lg" len="lg"/>
            <a:tailEnd type="none" w="lg" len="lg"/>
          </a:ln>
        </p:spPr>
      </p:cxnSp>
      <p:cxnSp>
        <p:nvCxnSpPr>
          <p:cNvPr id="859" name="Shape 859"/>
          <p:cNvCxnSpPr/>
          <p:nvPr/>
        </p:nvCxnSpPr>
        <p:spPr>
          <a:xfrm>
            <a:off x="448471" y="4609625"/>
            <a:ext cx="3068795" cy="0"/>
          </a:xfrm>
          <a:prstGeom prst="straightConnector1">
            <a:avLst/>
          </a:prstGeom>
          <a:noFill/>
          <a:ln w="19050" cap="flat">
            <a:solidFill>
              <a:srgbClr val="000000"/>
            </a:solidFill>
            <a:prstDash val="solid"/>
            <a:round/>
            <a:headEnd type="none" w="lg" len="lg"/>
            <a:tailEnd type="none" w="lg" len="lg"/>
          </a:ln>
        </p:spPr>
      </p:cxnSp>
      <p:cxnSp>
        <p:nvCxnSpPr>
          <p:cNvPr id="860" name="Shape 860"/>
          <p:cNvCxnSpPr/>
          <p:nvPr/>
        </p:nvCxnSpPr>
        <p:spPr>
          <a:xfrm rot="10800000">
            <a:off x="448471" y="4702919"/>
            <a:ext cx="3068795" cy="0"/>
          </a:xfrm>
          <a:prstGeom prst="straightConnector1">
            <a:avLst/>
          </a:prstGeom>
          <a:noFill/>
          <a:ln w="19050" cap="flat">
            <a:solidFill>
              <a:srgbClr val="000000"/>
            </a:solidFill>
            <a:prstDash val="solid"/>
            <a:round/>
            <a:headEnd type="none" w="lg" len="lg"/>
            <a:tailEnd type="none" w="lg" len="lg"/>
          </a:ln>
        </p:spPr>
      </p:cxnSp>
      <p:cxnSp>
        <p:nvCxnSpPr>
          <p:cNvPr id="861" name="Shape 861"/>
          <p:cNvCxnSpPr/>
          <p:nvPr/>
        </p:nvCxnSpPr>
        <p:spPr>
          <a:xfrm rot="10800000">
            <a:off x="448471" y="4796213"/>
            <a:ext cx="3068795" cy="0"/>
          </a:xfrm>
          <a:prstGeom prst="straightConnector1">
            <a:avLst/>
          </a:prstGeom>
          <a:noFill/>
          <a:ln w="19050" cap="flat">
            <a:solidFill>
              <a:srgbClr val="000000"/>
            </a:solidFill>
            <a:prstDash val="solid"/>
            <a:round/>
            <a:headEnd type="none" w="lg" len="lg"/>
            <a:tailEnd type="none" w="lg" len="lg"/>
          </a:ln>
        </p:spPr>
      </p:cxnSp>
      <p:cxnSp>
        <p:nvCxnSpPr>
          <p:cNvPr id="862" name="Shape 862"/>
          <p:cNvCxnSpPr/>
          <p:nvPr/>
        </p:nvCxnSpPr>
        <p:spPr>
          <a:xfrm rot="10800000">
            <a:off x="448471" y="4889508"/>
            <a:ext cx="3068795" cy="0"/>
          </a:xfrm>
          <a:prstGeom prst="straightConnector1">
            <a:avLst/>
          </a:prstGeom>
          <a:noFill/>
          <a:ln w="19050" cap="flat">
            <a:solidFill>
              <a:srgbClr val="000000"/>
            </a:solidFill>
            <a:prstDash val="solid"/>
            <a:round/>
            <a:headEnd type="none" w="lg" len="lg"/>
            <a:tailEnd type="none" w="lg" len="lg"/>
          </a:ln>
        </p:spPr>
      </p:cxnSp>
      <p:cxnSp>
        <p:nvCxnSpPr>
          <p:cNvPr id="863" name="Shape 863"/>
          <p:cNvCxnSpPr/>
          <p:nvPr/>
        </p:nvCxnSpPr>
        <p:spPr>
          <a:xfrm rot="10800000">
            <a:off x="448471" y="4982802"/>
            <a:ext cx="3068795" cy="0"/>
          </a:xfrm>
          <a:prstGeom prst="straightConnector1">
            <a:avLst/>
          </a:prstGeom>
          <a:noFill/>
          <a:ln w="19050" cap="flat">
            <a:solidFill>
              <a:srgbClr val="000000"/>
            </a:solidFill>
            <a:prstDash val="solid"/>
            <a:round/>
            <a:headEnd type="none" w="lg" len="lg"/>
            <a:tailEnd type="none" w="lg" len="lg"/>
          </a:ln>
        </p:spPr>
      </p:cxnSp>
      <p:cxnSp>
        <p:nvCxnSpPr>
          <p:cNvPr id="864" name="Shape 864"/>
          <p:cNvCxnSpPr/>
          <p:nvPr/>
        </p:nvCxnSpPr>
        <p:spPr>
          <a:xfrm rot="10800000">
            <a:off x="448471" y="5076097"/>
            <a:ext cx="3068795" cy="0"/>
          </a:xfrm>
          <a:prstGeom prst="straightConnector1">
            <a:avLst/>
          </a:prstGeom>
          <a:noFill/>
          <a:ln w="19050" cap="flat">
            <a:solidFill>
              <a:srgbClr val="000000"/>
            </a:solidFill>
            <a:prstDash val="solid"/>
            <a:round/>
            <a:headEnd type="none" w="lg" len="lg"/>
            <a:tailEnd type="none" w="lg" len="lg"/>
          </a:ln>
        </p:spPr>
      </p:cxnSp>
      <p:cxnSp>
        <p:nvCxnSpPr>
          <p:cNvPr id="865" name="Shape 865"/>
          <p:cNvCxnSpPr/>
          <p:nvPr/>
        </p:nvCxnSpPr>
        <p:spPr>
          <a:xfrm rot="10800000">
            <a:off x="448471" y="5169391"/>
            <a:ext cx="3068795" cy="0"/>
          </a:xfrm>
          <a:prstGeom prst="straightConnector1">
            <a:avLst/>
          </a:prstGeom>
          <a:noFill/>
          <a:ln w="19050" cap="flat">
            <a:solidFill>
              <a:srgbClr val="000000"/>
            </a:solidFill>
            <a:prstDash val="solid"/>
            <a:round/>
            <a:headEnd type="none" w="lg" len="lg"/>
            <a:tailEnd type="none" w="lg" len="lg"/>
          </a:ln>
        </p:spPr>
      </p:cxnSp>
      <p:cxnSp>
        <p:nvCxnSpPr>
          <p:cNvPr id="866" name="Shape 866"/>
          <p:cNvCxnSpPr/>
          <p:nvPr/>
        </p:nvCxnSpPr>
        <p:spPr>
          <a:xfrm rot="10800000">
            <a:off x="448471" y="5729158"/>
            <a:ext cx="3068795" cy="0"/>
          </a:xfrm>
          <a:prstGeom prst="straightConnector1">
            <a:avLst/>
          </a:prstGeom>
          <a:noFill/>
          <a:ln w="19050" cap="flat">
            <a:solidFill>
              <a:srgbClr val="000000"/>
            </a:solidFill>
            <a:prstDash val="solid"/>
            <a:round/>
            <a:headEnd type="none" w="lg" len="lg"/>
            <a:tailEnd type="none" w="lg" len="lg"/>
          </a:ln>
        </p:spPr>
      </p:cxnSp>
      <p:cxnSp>
        <p:nvCxnSpPr>
          <p:cNvPr id="867" name="Shape 867"/>
          <p:cNvCxnSpPr/>
          <p:nvPr/>
        </p:nvCxnSpPr>
        <p:spPr>
          <a:xfrm rot="10800000">
            <a:off x="448471" y="5262686"/>
            <a:ext cx="3068795" cy="0"/>
          </a:xfrm>
          <a:prstGeom prst="straightConnector1">
            <a:avLst/>
          </a:prstGeom>
          <a:noFill/>
          <a:ln w="19050" cap="flat">
            <a:solidFill>
              <a:srgbClr val="000000"/>
            </a:solidFill>
            <a:prstDash val="solid"/>
            <a:round/>
            <a:headEnd type="none" w="lg" len="lg"/>
            <a:tailEnd type="none" w="lg" len="lg"/>
          </a:ln>
        </p:spPr>
      </p:cxnSp>
      <p:cxnSp>
        <p:nvCxnSpPr>
          <p:cNvPr id="868" name="Shape 868"/>
          <p:cNvCxnSpPr/>
          <p:nvPr/>
        </p:nvCxnSpPr>
        <p:spPr>
          <a:xfrm rot="10800000">
            <a:off x="448471" y="5822453"/>
            <a:ext cx="3068795" cy="0"/>
          </a:xfrm>
          <a:prstGeom prst="straightConnector1">
            <a:avLst/>
          </a:prstGeom>
          <a:noFill/>
          <a:ln w="19050" cap="flat">
            <a:solidFill>
              <a:srgbClr val="000000"/>
            </a:solidFill>
            <a:prstDash val="solid"/>
            <a:round/>
            <a:headEnd type="none" w="lg" len="lg"/>
            <a:tailEnd type="none" w="lg" len="lg"/>
          </a:ln>
        </p:spPr>
      </p:cxnSp>
      <p:cxnSp>
        <p:nvCxnSpPr>
          <p:cNvPr id="869" name="Shape 869"/>
          <p:cNvCxnSpPr/>
          <p:nvPr/>
        </p:nvCxnSpPr>
        <p:spPr>
          <a:xfrm rot="10800000">
            <a:off x="448471" y="5355980"/>
            <a:ext cx="3068795" cy="0"/>
          </a:xfrm>
          <a:prstGeom prst="straightConnector1">
            <a:avLst/>
          </a:prstGeom>
          <a:noFill/>
          <a:ln w="19050" cap="flat">
            <a:solidFill>
              <a:srgbClr val="000000"/>
            </a:solidFill>
            <a:prstDash val="solid"/>
            <a:round/>
            <a:headEnd type="none" w="lg" len="lg"/>
            <a:tailEnd type="none" w="lg" len="lg"/>
          </a:ln>
        </p:spPr>
      </p:cxnSp>
      <p:cxnSp>
        <p:nvCxnSpPr>
          <p:cNvPr id="870" name="Shape 870"/>
          <p:cNvCxnSpPr/>
          <p:nvPr/>
        </p:nvCxnSpPr>
        <p:spPr>
          <a:xfrm rot="10800000">
            <a:off x="448471" y="5542569"/>
            <a:ext cx="3068795" cy="0"/>
          </a:xfrm>
          <a:prstGeom prst="straightConnector1">
            <a:avLst/>
          </a:prstGeom>
          <a:noFill/>
          <a:ln w="19050" cap="flat">
            <a:solidFill>
              <a:srgbClr val="000000"/>
            </a:solidFill>
            <a:prstDash val="solid"/>
            <a:round/>
            <a:headEnd type="none" w="lg" len="lg"/>
            <a:tailEnd type="none" w="lg" len="lg"/>
          </a:ln>
        </p:spPr>
      </p:cxnSp>
      <p:cxnSp>
        <p:nvCxnSpPr>
          <p:cNvPr id="871" name="Shape 871"/>
          <p:cNvCxnSpPr/>
          <p:nvPr/>
        </p:nvCxnSpPr>
        <p:spPr>
          <a:xfrm rot="10800000">
            <a:off x="448471" y="5635864"/>
            <a:ext cx="3068795" cy="0"/>
          </a:xfrm>
          <a:prstGeom prst="straightConnector1">
            <a:avLst/>
          </a:prstGeom>
          <a:noFill/>
          <a:ln w="19050" cap="flat">
            <a:solidFill>
              <a:srgbClr val="000000"/>
            </a:solidFill>
            <a:prstDash val="solid"/>
            <a:round/>
            <a:headEnd type="none" w="lg" len="lg"/>
            <a:tailEnd type="none" w="lg" len="lg"/>
          </a:ln>
        </p:spPr>
      </p:cxnSp>
      <p:cxnSp>
        <p:nvCxnSpPr>
          <p:cNvPr id="872" name="Shape 872"/>
          <p:cNvCxnSpPr/>
          <p:nvPr/>
        </p:nvCxnSpPr>
        <p:spPr>
          <a:xfrm rot="10800000">
            <a:off x="448471" y="5449275"/>
            <a:ext cx="3068795" cy="0"/>
          </a:xfrm>
          <a:prstGeom prst="straightConnector1">
            <a:avLst/>
          </a:prstGeom>
          <a:noFill/>
          <a:ln w="19050" cap="flat">
            <a:solidFill>
              <a:srgbClr val="000000"/>
            </a:solidFill>
            <a:prstDash val="solid"/>
            <a:round/>
            <a:headEnd type="none" w="lg" len="lg"/>
            <a:tailEnd type="none" w="lg" len="lg"/>
          </a:ln>
        </p:spPr>
      </p:cxnSp>
      <p:cxnSp>
        <p:nvCxnSpPr>
          <p:cNvPr id="873" name="Shape 873"/>
          <p:cNvCxnSpPr/>
          <p:nvPr/>
        </p:nvCxnSpPr>
        <p:spPr>
          <a:xfrm>
            <a:off x="448471" y="3956563"/>
            <a:ext cx="3068795" cy="0"/>
          </a:xfrm>
          <a:prstGeom prst="straightConnector1">
            <a:avLst/>
          </a:prstGeom>
          <a:noFill/>
          <a:ln w="19050" cap="flat">
            <a:solidFill>
              <a:srgbClr val="000000"/>
            </a:solidFill>
            <a:prstDash val="solid"/>
            <a:round/>
            <a:headEnd type="none" w="lg" len="lg"/>
            <a:tailEnd type="none" w="lg" len="lg"/>
          </a:ln>
        </p:spPr>
      </p:cxnSp>
      <p:cxnSp>
        <p:nvCxnSpPr>
          <p:cNvPr id="874" name="Shape 874"/>
          <p:cNvCxnSpPr/>
          <p:nvPr/>
        </p:nvCxnSpPr>
        <p:spPr>
          <a:xfrm>
            <a:off x="448471" y="5915747"/>
            <a:ext cx="3068795" cy="0"/>
          </a:xfrm>
          <a:prstGeom prst="straightConnector1">
            <a:avLst/>
          </a:prstGeom>
          <a:noFill/>
          <a:ln w="19050" cap="flat">
            <a:solidFill>
              <a:srgbClr val="000000"/>
            </a:solidFill>
            <a:prstDash val="solid"/>
            <a:round/>
            <a:headEnd type="none" w="lg" len="lg"/>
            <a:tailEnd type="none" w="lg" len="lg"/>
          </a:ln>
        </p:spPr>
      </p:cxnSp>
      <p:cxnSp>
        <p:nvCxnSpPr>
          <p:cNvPr id="875" name="Shape 875"/>
          <p:cNvCxnSpPr/>
          <p:nvPr/>
        </p:nvCxnSpPr>
        <p:spPr>
          <a:xfrm>
            <a:off x="448471" y="6009042"/>
            <a:ext cx="3068795" cy="0"/>
          </a:xfrm>
          <a:prstGeom prst="straightConnector1">
            <a:avLst/>
          </a:prstGeom>
          <a:noFill/>
          <a:ln w="19050" cap="flat">
            <a:solidFill>
              <a:srgbClr val="000000"/>
            </a:solidFill>
            <a:prstDash val="solid"/>
            <a:round/>
            <a:headEnd type="none" w="lg" len="lg"/>
            <a:tailEnd type="none" w="lg" len="lg"/>
          </a:ln>
        </p:spPr>
      </p:cxnSp>
      <p:cxnSp>
        <p:nvCxnSpPr>
          <p:cNvPr id="876" name="Shape 876"/>
          <p:cNvCxnSpPr/>
          <p:nvPr/>
        </p:nvCxnSpPr>
        <p:spPr>
          <a:xfrm rot="10800000">
            <a:off x="448471" y="6102336"/>
            <a:ext cx="3068795" cy="0"/>
          </a:xfrm>
          <a:prstGeom prst="straightConnector1">
            <a:avLst/>
          </a:prstGeom>
          <a:noFill/>
          <a:ln w="19050" cap="flat">
            <a:solidFill>
              <a:srgbClr val="000000"/>
            </a:solidFill>
            <a:prstDash val="solid"/>
            <a:round/>
            <a:headEnd type="none" w="lg" len="lg"/>
            <a:tailEnd type="none" w="lg" len="lg"/>
          </a:ln>
        </p:spPr>
      </p:cxnSp>
      <p:cxnSp>
        <p:nvCxnSpPr>
          <p:cNvPr id="877" name="Shape 877"/>
          <p:cNvCxnSpPr/>
          <p:nvPr/>
        </p:nvCxnSpPr>
        <p:spPr>
          <a:xfrm>
            <a:off x="448471" y="6195631"/>
            <a:ext cx="3068795" cy="0"/>
          </a:xfrm>
          <a:prstGeom prst="straightConnector1">
            <a:avLst/>
          </a:prstGeom>
          <a:noFill/>
          <a:ln w="19050" cap="flat">
            <a:solidFill>
              <a:srgbClr val="000000"/>
            </a:solidFill>
            <a:prstDash val="solid"/>
            <a:round/>
            <a:headEnd type="none" w="lg" len="lg"/>
            <a:tailEnd type="none" w="lg" len="lg"/>
          </a:ln>
        </p:spPr>
      </p:cxnSp>
      <p:cxnSp>
        <p:nvCxnSpPr>
          <p:cNvPr id="878" name="Shape 878"/>
          <p:cNvCxnSpPr/>
          <p:nvPr/>
        </p:nvCxnSpPr>
        <p:spPr>
          <a:xfrm rot="10800000">
            <a:off x="448471" y="6288925"/>
            <a:ext cx="3068795" cy="0"/>
          </a:xfrm>
          <a:prstGeom prst="straightConnector1">
            <a:avLst/>
          </a:prstGeom>
          <a:noFill/>
          <a:ln w="19050" cap="flat">
            <a:solidFill>
              <a:srgbClr val="000000"/>
            </a:solidFill>
            <a:prstDash val="solid"/>
            <a:round/>
            <a:headEnd type="none" w="lg" len="lg"/>
            <a:tailEnd type="none" w="lg" len="lg"/>
          </a:ln>
        </p:spPr>
      </p:cxnSp>
      <p:cxnSp>
        <p:nvCxnSpPr>
          <p:cNvPr id="879" name="Shape 879"/>
          <p:cNvCxnSpPr/>
          <p:nvPr/>
        </p:nvCxnSpPr>
        <p:spPr>
          <a:xfrm>
            <a:off x="448471" y="6382220"/>
            <a:ext cx="3068795" cy="0"/>
          </a:xfrm>
          <a:prstGeom prst="straightConnector1">
            <a:avLst/>
          </a:prstGeom>
          <a:noFill/>
          <a:ln w="19050" cap="flat">
            <a:solidFill>
              <a:srgbClr val="000000"/>
            </a:solidFill>
            <a:prstDash val="solid"/>
            <a:round/>
            <a:headEnd type="none" w="lg" len="lg"/>
            <a:tailEnd type="none" w="lg" len="lg"/>
          </a:ln>
        </p:spPr>
      </p:cxnSp>
      <p:cxnSp>
        <p:nvCxnSpPr>
          <p:cNvPr id="880" name="Shape 880"/>
          <p:cNvCxnSpPr/>
          <p:nvPr/>
        </p:nvCxnSpPr>
        <p:spPr>
          <a:xfrm rot="10800000">
            <a:off x="448471" y="6475514"/>
            <a:ext cx="3068795" cy="0"/>
          </a:xfrm>
          <a:prstGeom prst="straightConnector1">
            <a:avLst/>
          </a:prstGeom>
          <a:noFill/>
          <a:ln w="19050" cap="flat">
            <a:solidFill>
              <a:srgbClr val="000000"/>
            </a:solidFill>
            <a:prstDash val="solid"/>
            <a:round/>
            <a:headEnd type="none" w="lg" len="lg"/>
            <a:tailEnd type="none" w="lg" len="lg"/>
          </a:ln>
        </p:spPr>
      </p:cxnSp>
      <p:sp>
        <p:nvSpPr>
          <p:cNvPr id="881" name="Shape 881"/>
          <p:cNvSpPr/>
          <p:nvPr/>
        </p:nvSpPr>
        <p:spPr>
          <a:xfrm>
            <a:off x="448471" y="5449275"/>
            <a:ext cx="3068795" cy="93294"/>
          </a:xfrm>
          <a:prstGeom prst="rect">
            <a:avLst/>
          </a:prstGeom>
          <a:solidFill>
            <a:srgbClr val="00FF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882" name="Shape 882"/>
          <p:cNvCxnSpPr/>
          <p:nvPr/>
        </p:nvCxnSpPr>
        <p:spPr>
          <a:xfrm>
            <a:off x="448471" y="4423035"/>
            <a:ext cx="3068795" cy="0"/>
          </a:xfrm>
          <a:prstGeom prst="straightConnector1">
            <a:avLst/>
          </a:prstGeom>
          <a:noFill/>
          <a:ln w="19050" cap="flat">
            <a:solidFill>
              <a:srgbClr val="000000"/>
            </a:solidFill>
            <a:prstDash val="solid"/>
            <a:round/>
            <a:headEnd type="none" w="lg" len="lg"/>
            <a:tailEnd type="none" w="lg" len="lg"/>
          </a:ln>
        </p:spPr>
      </p:cxnSp>
      <p:cxnSp>
        <p:nvCxnSpPr>
          <p:cNvPr id="883" name="Shape 883"/>
          <p:cNvCxnSpPr>
            <a:stCxn id="847" idx="6"/>
            <a:endCxn id="884" idx="3"/>
          </p:cNvCxnSpPr>
          <p:nvPr/>
        </p:nvCxnSpPr>
        <p:spPr>
          <a:xfrm rot="10800000">
            <a:off x="3517267" y="5029449"/>
            <a:ext cx="1682887" cy="46647"/>
          </a:xfrm>
          <a:prstGeom prst="straightConnector1">
            <a:avLst/>
          </a:prstGeom>
          <a:noFill/>
          <a:ln w="19050" cap="flat">
            <a:solidFill>
              <a:srgbClr val="7F6000"/>
            </a:solidFill>
            <a:prstDash val="solid"/>
            <a:round/>
            <a:headEnd type="none" w="lg" len="lg"/>
            <a:tailEnd type="stealth" w="lg" len="lg"/>
          </a:ln>
        </p:spPr>
      </p:cxnSp>
      <p:sp>
        <p:nvSpPr>
          <p:cNvPr id="884" name="Shape 884"/>
          <p:cNvSpPr/>
          <p:nvPr/>
        </p:nvSpPr>
        <p:spPr>
          <a:xfrm>
            <a:off x="448471" y="4982802"/>
            <a:ext cx="3068795" cy="93294"/>
          </a:xfrm>
          <a:prstGeom prst="rect">
            <a:avLst/>
          </a:prstGeom>
          <a:solidFill>
            <a:srgbClr val="F1C232"/>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885" name="Shape 885"/>
          <p:cNvSpPr/>
          <p:nvPr/>
        </p:nvSpPr>
        <p:spPr>
          <a:xfrm rot="-5400000">
            <a:off x="61790" y="3393203"/>
            <a:ext cx="3545190" cy="3365787"/>
          </a:xfrm>
          <a:prstGeom prst="round2SameRect">
            <a:avLst>
              <a:gd name="adj1" fmla="val 16667"/>
              <a:gd name="adj2" fmla="val 0"/>
            </a:avLst>
          </a:prstGeom>
          <a:solidFill>
            <a:srgbClr val="66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886" name="Shape 886"/>
          <p:cNvSpPr/>
          <p:nvPr/>
        </p:nvSpPr>
        <p:spPr>
          <a:xfrm>
            <a:off x="448472" y="3583385"/>
            <a:ext cx="3068806" cy="2985423"/>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887" name="Shape 887"/>
          <p:cNvCxnSpPr/>
          <p:nvPr/>
        </p:nvCxnSpPr>
        <p:spPr>
          <a:xfrm>
            <a:off x="448472" y="4143152"/>
            <a:ext cx="3068806" cy="0"/>
          </a:xfrm>
          <a:prstGeom prst="straightConnector1">
            <a:avLst/>
          </a:prstGeom>
          <a:noFill/>
          <a:ln w="19050" cap="flat">
            <a:solidFill>
              <a:srgbClr val="000000"/>
            </a:solidFill>
            <a:prstDash val="solid"/>
            <a:round/>
            <a:headEnd type="none" w="lg" len="lg"/>
            <a:tailEnd type="none" w="lg" len="lg"/>
          </a:ln>
        </p:spPr>
      </p:cxnSp>
      <p:cxnSp>
        <p:nvCxnSpPr>
          <p:cNvPr id="889" name="Shape 889"/>
          <p:cNvCxnSpPr/>
          <p:nvPr/>
        </p:nvCxnSpPr>
        <p:spPr>
          <a:xfrm>
            <a:off x="448472" y="3863268"/>
            <a:ext cx="3068806" cy="0"/>
          </a:xfrm>
          <a:prstGeom prst="straightConnector1">
            <a:avLst/>
          </a:prstGeom>
          <a:noFill/>
          <a:ln w="19050" cap="flat">
            <a:solidFill>
              <a:srgbClr val="000000"/>
            </a:solidFill>
            <a:prstDash val="solid"/>
            <a:round/>
            <a:headEnd type="none" w="lg" len="lg"/>
            <a:tailEnd type="none" w="lg" len="lg"/>
          </a:ln>
        </p:spPr>
      </p:cxnSp>
      <p:cxnSp>
        <p:nvCxnSpPr>
          <p:cNvPr id="890" name="Shape 890"/>
          <p:cNvCxnSpPr/>
          <p:nvPr/>
        </p:nvCxnSpPr>
        <p:spPr>
          <a:xfrm>
            <a:off x="448472" y="3769974"/>
            <a:ext cx="3068806" cy="0"/>
          </a:xfrm>
          <a:prstGeom prst="straightConnector1">
            <a:avLst/>
          </a:prstGeom>
          <a:noFill/>
          <a:ln w="19050" cap="flat">
            <a:solidFill>
              <a:srgbClr val="000000"/>
            </a:solidFill>
            <a:prstDash val="solid"/>
            <a:round/>
            <a:headEnd type="none" w="lg" len="lg"/>
            <a:tailEnd type="none" w="lg" len="lg"/>
          </a:ln>
        </p:spPr>
      </p:cxnSp>
      <p:cxnSp>
        <p:nvCxnSpPr>
          <p:cNvPr id="891" name="Shape 891"/>
          <p:cNvCxnSpPr/>
          <p:nvPr/>
        </p:nvCxnSpPr>
        <p:spPr>
          <a:xfrm>
            <a:off x="448472" y="3676680"/>
            <a:ext cx="3068806" cy="0"/>
          </a:xfrm>
          <a:prstGeom prst="straightConnector1">
            <a:avLst/>
          </a:prstGeom>
          <a:noFill/>
          <a:ln w="19050" cap="flat">
            <a:solidFill>
              <a:srgbClr val="000000"/>
            </a:solidFill>
            <a:prstDash val="solid"/>
            <a:round/>
            <a:headEnd type="none" w="lg" len="lg"/>
            <a:tailEnd type="none" w="lg" len="lg"/>
          </a:ln>
        </p:spPr>
      </p:cxnSp>
      <p:cxnSp>
        <p:nvCxnSpPr>
          <p:cNvPr id="892" name="Shape 892"/>
          <p:cNvCxnSpPr/>
          <p:nvPr/>
        </p:nvCxnSpPr>
        <p:spPr>
          <a:xfrm>
            <a:off x="448472" y="4049857"/>
            <a:ext cx="3068806" cy="0"/>
          </a:xfrm>
          <a:prstGeom prst="straightConnector1">
            <a:avLst/>
          </a:prstGeom>
          <a:noFill/>
          <a:ln w="19050" cap="flat">
            <a:solidFill>
              <a:srgbClr val="000000"/>
            </a:solidFill>
            <a:prstDash val="solid"/>
            <a:round/>
            <a:headEnd type="none" w="lg" len="lg"/>
            <a:tailEnd type="none" w="lg" len="lg"/>
          </a:ln>
        </p:spPr>
      </p:cxnSp>
      <p:cxnSp>
        <p:nvCxnSpPr>
          <p:cNvPr id="893" name="Shape 893"/>
          <p:cNvCxnSpPr/>
          <p:nvPr/>
        </p:nvCxnSpPr>
        <p:spPr>
          <a:xfrm>
            <a:off x="448472" y="4236446"/>
            <a:ext cx="3068806" cy="0"/>
          </a:xfrm>
          <a:prstGeom prst="straightConnector1">
            <a:avLst/>
          </a:prstGeom>
          <a:noFill/>
          <a:ln w="19050" cap="flat">
            <a:solidFill>
              <a:srgbClr val="000000"/>
            </a:solidFill>
            <a:prstDash val="solid"/>
            <a:round/>
            <a:headEnd type="none" w="lg" len="lg"/>
            <a:tailEnd type="none" w="lg" len="lg"/>
          </a:ln>
        </p:spPr>
      </p:cxnSp>
      <p:cxnSp>
        <p:nvCxnSpPr>
          <p:cNvPr id="894" name="Shape 894"/>
          <p:cNvCxnSpPr/>
          <p:nvPr/>
        </p:nvCxnSpPr>
        <p:spPr>
          <a:xfrm>
            <a:off x="448472" y="4329741"/>
            <a:ext cx="3068806" cy="0"/>
          </a:xfrm>
          <a:prstGeom prst="straightConnector1">
            <a:avLst/>
          </a:prstGeom>
          <a:noFill/>
          <a:ln w="19050" cap="flat">
            <a:solidFill>
              <a:srgbClr val="000000"/>
            </a:solidFill>
            <a:prstDash val="solid"/>
            <a:round/>
            <a:headEnd type="none" w="lg" len="lg"/>
            <a:tailEnd type="none" w="lg" len="lg"/>
          </a:ln>
        </p:spPr>
      </p:cxnSp>
      <p:cxnSp>
        <p:nvCxnSpPr>
          <p:cNvPr id="895" name="Shape 895"/>
          <p:cNvCxnSpPr/>
          <p:nvPr/>
        </p:nvCxnSpPr>
        <p:spPr>
          <a:xfrm rot="10800000">
            <a:off x="448472" y="4516330"/>
            <a:ext cx="3068806" cy="0"/>
          </a:xfrm>
          <a:prstGeom prst="straightConnector1">
            <a:avLst/>
          </a:prstGeom>
          <a:noFill/>
          <a:ln w="19050" cap="flat">
            <a:solidFill>
              <a:srgbClr val="000000"/>
            </a:solidFill>
            <a:prstDash val="solid"/>
            <a:round/>
            <a:headEnd type="none" w="lg" len="lg"/>
            <a:tailEnd type="none" w="lg" len="lg"/>
          </a:ln>
        </p:spPr>
      </p:cxnSp>
      <p:cxnSp>
        <p:nvCxnSpPr>
          <p:cNvPr id="896" name="Shape 896"/>
          <p:cNvCxnSpPr/>
          <p:nvPr/>
        </p:nvCxnSpPr>
        <p:spPr>
          <a:xfrm>
            <a:off x="448472" y="4609625"/>
            <a:ext cx="3068806" cy="0"/>
          </a:xfrm>
          <a:prstGeom prst="straightConnector1">
            <a:avLst/>
          </a:prstGeom>
          <a:noFill/>
          <a:ln w="19050" cap="flat">
            <a:solidFill>
              <a:srgbClr val="000000"/>
            </a:solidFill>
            <a:prstDash val="solid"/>
            <a:round/>
            <a:headEnd type="none" w="lg" len="lg"/>
            <a:tailEnd type="none" w="lg" len="lg"/>
          </a:ln>
        </p:spPr>
      </p:cxnSp>
      <p:cxnSp>
        <p:nvCxnSpPr>
          <p:cNvPr id="897" name="Shape 897"/>
          <p:cNvCxnSpPr/>
          <p:nvPr/>
        </p:nvCxnSpPr>
        <p:spPr>
          <a:xfrm rot="10800000">
            <a:off x="448472" y="4702919"/>
            <a:ext cx="3068806" cy="0"/>
          </a:xfrm>
          <a:prstGeom prst="straightConnector1">
            <a:avLst/>
          </a:prstGeom>
          <a:noFill/>
          <a:ln w="19050" cap="flat">
            <a:solidFill>
              <a:srgbClr val="000000"/>
            </a:solidFill>
            <a:prstDash val="solid"/>
            <a:round/>
            <a:headEnd type="none" w="lg" len="lg"/>
            <a:tailEnd type="none" w="lg" len="lg"/>
          </a:ln>
        </p:spPr>
      </p:cxnSp>
      <p:cxnSp>
        <p:nvCxnSpPr>
          <p:cNvPr id="898" name="Shape 898"/>
          <p:cNvCxnSpPr/>
          <p:nvPr/>
        </p:nvCxnSpPr>
        <p:spPr>
          <a:xfrm rot="10800000">
            <a:off x="448472" y="4796213"/>
            <a:ext cx="3068806" cy="0"/>
          </a:xfrm>
          <a:prstGeom prst="straightConnector1">
            <a:avLst/>
          </a:prstGeom>
          <a:noFill/>
          <a:ln w="19050" cap="flat">
            <a:solidFill>
              <a:srgbClr val="000000"/>
            </a:solidFill>
            <a:prstDash val="solid"/>
            <a:round/>
            <a:headEnd type="none" w="lg" len="lg"/>
            <a:tailEnd type="none" w="lg" len="lg"/>
          </a:ln>
        </p:spPr>
      </p:cxnSp>
      <p:cxnSp>
        <p:nvCxnSpPr>
          <p:cNvPr id="899" name="Shape 899"/>
          <p:cNvCxnSpPr/>
          <p:nvPr/>
        </p:nvCxnSpPr>
        <p:spPr>
          <a:xfrm rot="10800000">
            <a:off x="448472" y="4889508"/>
            <a:ext cx="3068806" cy="0"/>
          </a:xfrm>
          <a:prstGeom prst="straightConnector1">
            <a:avLst/>
          </a:prstGeom>
          <a:noFill/>
          <a:ln w="19050" cap="flat">
            <a:solidFill>
              <a:srgbClr val="000000"/>
            </a:solidFill>
            <a:prstDash val="solid"/>
            <a:round/>
            <a:headEnd type="none" w="lg" len="lg"/>
            <a:tailEnd type="none" w="lg" len="lg"/>
          </a:ln>
        </p:spPr>
      </p:cxnSp>
      <p:cxnSp>
        <p:nvCxnSpPr>
          <p:cNvPr id="900" name="Shape 900"/>
          <p:cNvCxnSpPr/>
          <p:nvPr/>
        </p:nvCxnSpPr>
        <p:spPr>
          <a:xfrm rot="10800000">
            <a:off x="448472" y="4982802"/>
            <a:ext cx="3068806" cy="0"/>
          </a:xfrm>
          <a:prstGeom prst="straightConnector1">
            <a:avLst/>
          </a:prstGeom>
          <a:noFill/>
          <a:ln w="19050" cap="flat">
            <a:solidFill>
              <a:srgbClr val="000000"/>
            </a:solidFill>
            <a:prstDash val="solid"/>
            <a:round/>
            <a:headEnd type="none" w="lg" len="lg"/>
            <a:tailEnd type="none" w="lg" len="lg"/>
          </a:ln>
        </p:spPr>
      </p:cxnSp>
      <p:cxnSp>
        <p:nvCxnSpPr>
          <p:cNvPr id="901" name="Shape 901"/>
          <p:cNvCxnSpPr/>
          <p:nvPr/>
        </p:nvCxnSpPr>
        <p:spPr>
          <a:xfrm rot="10800000">
            <a:off x="448472" y="5076097"/>
            <a:ext cx="3068806" cy="0"/>
          </a:xfrm>
          <a:prstGeom prst="straightConnector1">
            <a:avLst/>
          </a:prstGeom>
          <a:noFill/>
          <a:ln w="19050" cap="flat">
            <a:solidFill>
              <a:srgbClr val="000000"/>
            </a:solidFill>
            <a:prstDash val="solid"/>
            <a:round/>
            <a:headEnd type="none" w="lg" len="lg"/>
            <a:tailEnd type="none" w="lg" len="lg"/>
          </a:ln>
        </p:spPr>
      </p:cxnSp>
      <p:cxnSp>
        <p:nvCxnSpPr>
          <p:cNvPr id="902" name="Shape 902"/>
          <p:cNvCxnSpPr/>
          <p:nvPr/>
        </p:nvCxnSpPr>
        <p:spPr>
          <a:xfrm rot="10800000">
            <a:off x="448472" y="5169391"/>
            <a:ext cx="3068806" cy="0"/>
          </a:xfrm>
          <a:prstGeom prst="straightConnector1">
            <a:avLst/>
          </a:prstGeom>
          <a:noFill/>
          <a:ln w="19050" cap="flat">
            <a:solidFill>
              <a:srgbClr val="000000"/>
            </a:solidFill>
            <a:prstDash val="solid"/>
            <a:round/>
            <a:headEnd type="none" w="lg" len="lg"/>
            <a:tailEnd type="none" w="lg" len="lg"/>
          </a:ln>
        </p:spPr>
      </p:cxnSp>
      <p:cxnSp>
        <p:nvCxnSpPr>
          <p:cNvPr id="903" name="Shape 903"/>
          <p:cNvCxnSpPr/>
          <p:nvPr/>
        </p:nvCxnSpPr>
        <p:spPr>
          <a:xfrm rot="10800000">
            <a:off x="448472" y="5729158"/>
            <a:ext cx="3068806" cy="0"/>
          </a:xfrm>
          <a:prstGeom prst="straightConnector1">
            <a:avLst/>
          </a:prstGeom>
          <a:noFill/>
          <a:ln w="19050" cap="flat">
            <a:solidFill>
              <a:srgbClr val="000000"/>
            </a:solidFill>
            <a:prstDash val="solid"/>
            <a:round/>
            <a:headEnd type="none" w="lg" len="lg"/>
            <a:tailEnd type="none" w="lg" len="lg"/>
          </a:ln>
        </p:spPr>
      </p:cxnSp>
      <p:cxnSp>
        <p:nvCxnSpPr>
          <p:cNvPr id="904" name="Shape 904"/>
          <p:cNvCxnSpPr/>
          <p:nvPr/>
        </p:nvCxnSpPr>
        <p:spPr>
          <a:xfrm rot="10800000">
            <a:off x="448472" y="5262686"/>
            <a:ext cx="3068806" cy="0"/>
          </a:xfrm>
          <a:prstGeom prst="straightConnector1">
            <a:avLst/>
          </a:prstGeom>
          <a:noFill/>
          <a:ln w="19050" cap="flat">
            <a:solidFill>
              <a:srgbClr val="000000"/>
            </a:solidFill>
            <a:prstDash val="solid"/>
            <a:round/>
            <a:headEnd type="none" w="lg" len="lg"/>
            <a:tailEnd type="none" w="lg" len="lg"/>
          </a:ln>
        </p:spPr>
      </p:cxnSp>
      <p:cxnSp>
        <p:nvCxnSpPr>
          <p:cNvPr id="905" name="Shape 905"/>
          <p:cNvCxnSpPr/>
          <p:nvPr/>
        </p:nvCxnSpPr>
        <p:spPr>
          <a:xfrm rot="10800000">
            <a:off x="448472" y="5822453"/>
            <a:ext cx="3068806" cy="0"/>
          </a:xfrm>
          <a:prstGeom prst="straightConnector1">
            <a:avLst/>
          </a:prstGeom>
          <a:noFill/>
          <a:ln w="19050" cap="flat">
            <a:solidFill>
              <a:srgbClr val="000000"/>
            </a:solidFill>
            <a:prstDash val="solid"/>
            <a:round/>
            <a:headEnd type="none" w="lg" len="lg"/>
            <a:tailEnd type="none" w="lg" len="lg"/>
          </a:ln>
        </p:spPr>
      </p:cxnSp>
      <p:cxnSp>
        <p:nvCxnSpPr>
          <p:cNvPr id="906" name="Shape 906"/>
          <p:cNvCxnSpPr/>
          <p:nvPr/>
        </p:nvCxnSpPr>
        <p:spPr>
          <a:xfrm rot="10800000">
            <a:off x="448472" y="5355980"/>
            <a:ext cx="3068806" cy="0"/>
          </a:xfrm>
          <a:prstGeom prst="straightConnector1">
            <a:avLst/>
          </a:prstGeom>
          <a:noFill/>
          <a:ln w="19050" cap="flat">
            <a:solidFill>
              <a:srgbClr val="000000"/>
            </a:solidFill>
            <a:prstDash val="solid"/>
            <a:round/>
            <a:headEnd type="none" w="lg" len="lg"/>
            <a:tailEnd type="none" w="lg" len="lg"/>
          </a:ln>
        </p:spPr>
      </p:cxnSp>
      <p:cxnSp>
        <p:nvCxnSpPr>
          <p:cNvPr id="907" name="Shape 907"/>
          <p:cNvCxnSpPr/>
          <p:nvPr/>
        </p:nvCxnSpPr>
        <p:spPr>
          <a:xfrm rot="10800000">
            <a:off x="448472" y="5542569"/>
            <a:ext cx="3068806" cy="0"/>
          </a:xfrm>
          <a:prstGeom prst="straightConnector1">
            <a:avLst/>
          </a:prstGeom>
          <a:noFill/>
          <a:ln w="19050" cap="flat">
            <a:solidFill>
              <a:srgbClr val="000000"/>
            </a:solidFill>
            <a:prstDash val="solid"/>
            <a:round/>
            <a:headEnd type="none" w="lg" len="lg"/>
            <a:tailEnd type="none" w="lg" len="lg"/>
          </a:ln>
        </p:spPr>
      </p:cxnSp>
      <p:cxnSp>
        <p:nvCxnSpPr>
          <p:cNvPr id="908" name="Shape 908"/>
          <p:cNvCxnSpPr/>
          <p:nvPr/>
        </p:nvCxnSpPr>
        <p:spPr>
          <a:xfrm rot="10800000">
            <a:off x="448472" y="5635864"/>
            <a:ext cx="3068806" cy="0"/>
          </a:xfrm>
          <a:prstGeom prst="straightConnector1">
            <a:avLst/>
          </a:prstGeom>
          <a:noFill/>
          <a:ln w="19050" cap="flat">
            <a:solidFill>
              <a:srgbClr val="000000"/>
            </a:solidFill>
            <a:prstDash val="solid"/>
            <a:round/>
            <a:headEnd type="none" w="lg" len="lg"/>
            <a:tailEnd type="none" w="lg" len="lg"/>
          </a:ln>
        </p:spPr>
      </p:cxnSp>
      <p:cxnSp>
        <p:nvCxnSpPr>
          <p:cNvPr id="909" name="Shape 909"/>
          <p:cNvCxnSpPr/>
          <p:nvPr/>
        </p:nvCxnSpPr>
        <p:spPr>
          <a:xfrm rot="10800000">
            <a:off x="448472" y="5449275"/>
            <a:ext cx="3068806" cy="0"/>
          </a:xfrm>
          <a:prstGeom prst="straightConnector1">
            <a:avLst/>
          </a:prstGeom>
          <a:noFill/>
          <a:ln w="19050" cap="flat">
            <a:solidFill>
              <a:srgbClr val="000000"/>
            </a:solidFill>
            <a:prstDash val="solid"/>
            <a:round/>
            <a:headEnd type="none" w="lg" len="lg"/>
            <a:tailEnd type="none" w="lg" len="lg"/>
          </a:ln>
        </p:spPr>
      </p:cxnSp>
      <p:cxnSp>
        <p:nvCxnSpPr>
          <p:cNvPr id="910" name="Shape 910"/>
          <p:cNvCxnSpPr/>
          <p:nvPr/>
        </p:nvCxnSpPr>
        <p:spPr>
          <a:xfrm>
            <a:off x="448472" y="3956563"/>
            <a:ext cx="3068806" cy="0"/>
          </a:xfrm>
          <a:prstGeom prst="straightConnector1">
            <a:avLst/>
          </a:prstGeom>
          <a:noFill/>
          <a:ln w="19050" cap="flat">
            <a:solidFill>
              <a:srgbClr val="000000"/>
            </a:solidFill>
            <a:prstDash val="solid"/>
            <a:round/>
            <a:headEnd type="none" w="lg" len="lg"/>
            <a:tailEnd type="none" w="lg" len="lg"/>
          </a:ln>
        </p:spPr>
      </p:cxnSp>
      <p:cxnSp>
        <p:nvCxnSpPr>
          <p:cNvPr id="911" name="Shape 911"/>
          <p:cNvCxnSpPr/>
          <p:nvPr/>
        </p:nvCxnSpPr>
        <p:spPr>
          <a:xfrm>
            <a:off x="448472" y="5915747"/>
            <a:ext cx="3068806" cy="0"/>
          </a:xfrm>
          <a:prstGeom prst="straightConnector1">
            <a:avLst/>
          </a:prstGeom>
          <a:noFill/>
          <a:ln w="19050" cap="flat">
            <a:solidFill>
              <a:srgbClr val="000000"/>
            </a:solidFill>
            <a:prstDash val="solid"/>
            <a:round/>
            <a:headEnd type="none" w="lg" len="lg"/>
            <a:tailEnd type="none" w="lg" len="lg"/>
          </a:ln>
        </p:spPr>
      </p:cxnSp>
      <p:cxnSp>
        <p:nvCxnSpPr>
          <p:cNvPr id="912" name="Shape 912"/>
          <p:cNvCxnSpPr/>
          <p:nvPr/>
        </p:nvCxnSpPr>
        <p:spPr>
          <a:xfrm>
            <a:off x="448472" y="6009042"/>
            <a:ext cx="3068806" cy="0"/>
          </a:xfrm>
          <a:prstGeom prst="straightConnector1">
            <a:avLst/>
          </a:prstGeom>
          <a:noFill/>
          <a:ln w="19050" cap="flat">
            <a:solidFill>
              <a:srgbClr val="000000"/>
            </a:solidFill>
            <a:prstDash val="solid"/>
            <a:round/>
            <a:headEnd type="none" w="lg" len="lg"/>
            <a:tailEnd type="none" w="lg" len="lg"/>
          </a:ln>
        </p:spPr>
      </p:cxnSp>
      <p:cxnSp>
        <p:nvCxnSpPr>
          <p:cNvPr id="913" name="Shape 913"/>
          <p:cNvCxnSpPr/>
          <p:nvPr/>
        </p:nvCxnSpPr>
        <p:spPr>
          <a:xfrm rot="10800000">
            <a:off x="448472" y="6102336"/>
            <a:ext cx="3068806" cy="0"/>
          </a:xfrm>
          <a:prstGeom prst="straightConnector1">
            <a:avLst/>
          </a:prstGeom>
          <a:noFill/>
          <a:ln w="19050" cap="flat">
            <a:solidFill>
              <a:srgbClr val="000000"/>
            </a:solidFill>
            <a:prstDash val="solid"/>
            <a:round/>
            <a:headEnd type="none" w="lg" len="lg"/>
            <a:tailEnd type="none" w="lg" len="lg"/>
          </a:ln>
        </p:spPr>
      </p:cxnSp>
      <p:cxnSp>
        <p:nvCxnSpPr>
          <p:cNvPr id="914" name="Shape 914"/>
          <p:cNvCxnSpPr/>
          <p:nvPr/>
        </p:nvCxnSpPr>
        <p:spPr>
          <a:xfrm>
            <a:off x="448472" y="6195631"/>
            <a:ext cx="3068806" cy="0"/>
          </a:xfrm>
          <a:prstGeom prst="straightConnector1">
            <a:avLst/>
          </a:prstGeom>
          <a:noFill/>
          <a:ln w="19050" cap="flat">
            <a:solidFill>
              <a:srgbClr val="000000"/>
            </a:solidFill>
            <a:prstDash val="solid"/>
            <a:round/>
            <a:headEnd type="none" w="lg" len="lg"/>
            <a:tailEnd type="none" w="lg" len="lg"/>
          </a:ln>
        </p:spPr>
      </p:cxnSp>
      <p:cxnSp>
        <p:nvCxnSpPr>
          <p:cNvPr id="915" name="Shape 915"/>
          <p:cNvCxnSpPr/>
          <p:nvPr/>
        </p:nvCxnSpPr>
        <p:spPr>
          <a:xfrm rot="10800000">
            <a:off x="448472" y="6288925"/>
            <a:ext cx="3068806" cy="0"/>
          </a:xfrm>
          <a:prstGeom prst="straightConnector1">
            <a:avLst/>
          </a:prstGeom>
          <a:noFill/>
          <a:ln w="19050" cap="flat">
            <a:solidFill>
              <a:srgbClr val="000000"/>
            </a:solidFill>
            <a:prstDash val="solid"/>
            <a:round/>
            <a:headEnd type="none" w="lg" len="lg"/>
            <a:tailEnd type="none" w="lg" len="lg"/>
          </a:ln>
        </p:spPr>
      </p:cxnSp>
      <p:cxnSp>
        <p:nvCxnSpPr>
          <p:cNvPr id="916" name="Shape 916"/>
          <p:cNvCxnSpPr/>
          <p:nvPr/>
        </p:nvCxnSpPr>
        <p:spPr>
          <a:xfrm>
            <a:off x="448472" y="6382220"/>
            <a:ext cx="3068806" cy="0"/>
          </a:xfrm>
          <a:prstGeom prst="straightConnector1">
            <a:avLst/>
          </a:prstGeom>
          <a:noFill/>
          <a:ln w="19050" cap="flat">
            <a:solidFill>
              <a:srgbClr val="000000"/>
            </a:solidFill>
            <a:prstDash val="solid"/>
            <a:round/>
            <a:headEnd type="none" w="lg" len="lg"/>
            <a:tailEnd type="none" w="lg" len="lg"/>
          </a:ln>
        </p:spPr>
      </p:cxnSp>
      <p:cxnSp>
        <p:nvCxnSpPr>
          <p:cNvPr id="917" name="Shape 917"/>
          <p:cNvCxnSpPr/>
          <p:nvPr/>
        </p:nvCxnSpPr>
        <p:spPr>
          <a:xfrm rot="10800000">
            <a:off x="448472" y="6475514"/>
            <a:ext cx="3068806" cy="0"/>
          </a:xfrm>
          <a:prstGeom prst="straightConnector1">
            <a:avLst/>
          </a:prstGeom>
          <a:noFill/>
          <a:ln w="19050" cap="flat">
            <a:solidFill>
              <a:srgbClr val="000000"/>
            </a:solidFill>
            <a:prstDash val="solid"/>
            <a:round/>
            <a:headEnd type="none" w="lg" len="lg"/>
            <a:tailEnd type="none" w="lg" len="lg"/>
          </a:ln>
        </p:spPr>
      </p:cxnSp>
      <p:sp>
        <p:nvSpPr>
          <p:cNvPr id="918" name="Shape 918"/>
          <p:cNvSpPr/>
          <p:nvPr/>
        </p:nvSpPr>
        <p:spPr>
          <a:xfrm>
            <a:off x="448472" y="5449275"/>
            <a:ext cx="3068806" cy="93294"/>
          </a:xfrm>
          <a:prstGeom prst="rect">
            <a:avLst/>
          </a:prstGeom>
          <a:solidFill>
            <a:srgbClr val="00FF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919" name="Shape 919"/>
          <p:cNvCxnSpPr/>
          <p:nvPr/>
        </p:nvCxnSpPr>
        <p:spPr>
          <a:xfrm>
            <a:off x="448472" y="4423035"/>
            <a:ext cx="3068806" cy="0"/>
          </a:xfrm>
          <a:prstGeom prst="straightConnector1">
            <a:avLst/>
          </a:prstGeom>
          <a:noFill/>
          <a:ln w="19050" cap="flat">
            <a:solidFill>
              <a:srgbClr val="000000"/>
            </a:solidFill>
            <a:prstDash val="solid"/>
            <a:round/>
            <a:headEnd type="none" w="lg" len="lg"/>
            <a:tailEnd type="none" w="lg" len="lg"/>
          </a:ln>
        </p:spPr>
      </p:cxnSp>
      <p:sp>
        <p:nvSpPr>
          <p:cNvPr id="920" name="Shape 920"/>
          <p:cNvSpPr/>
          <p:nvPr/>
        </p:nvSpPr>
        <p:spPr>
          <a:xfrm>
            <a:off x="448472" y="4982802"/>
            <a:ext cx="3068806" cy="93294"/>
          </a:xfrm>
          <a:prstGeom prst="rect">
            <a:avLst/>
          </a:prstGeom>
          <a:solidFill>
            <a:srgbClr val="F1C232"/>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921" name="Shape 921"/>
          <p:cNvSpPr/>
          <p:nvPr/>
        </p:nvSpPr>
        <p:spPr>
          <a:xfrm>
            <a:off x="448472" y="5729158"/>
            <a:ext cx="3068806" cy="93294"/>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922" name="Shape 922"/>
          <p:cNvSpPr txBox="1"/>
          <p:nvPr/>
        </p:nvSpPr>
        <p:spPr>
          <a:xfrm>
            <a:off x="5432725" y="4682875"/>
            <a:ext cx="2901899" cy="729900"/>
          </a:xfrm>
          <a:prstGeom prst="rect">
            <a:avLst/>
          </a:prstGeom>
        </p:spPr>
        <p:txBody>
          <a:bodyPr lIns="91425" tIns="91425" rIns="91425" bIns="91425" anchor="ctr" anchorCtr="0">
            <a:noAutofit/>
          </a:bodyPr>
          <a:lstStyle/>
          <a:p>
            <a:pPr lvl="0" rtl="0">
              <a:spcBef>
                <a:spcPts val="0"/>
              </a:spcBef>
              <a:buNone/>
            </a:pPr>
            <a:r>
              <a:rPr lang="en" sz="2400" b="1">
                <a:latin typeface="Droid Serif"/>
                <a:ea typeface="Droid Serif"/>
                <a:cs typeface="Droid Serif"/>
                <a:sym typeface="Droid Serif"/>
              </a:rPr>
              <a:t>mixplate</a:t>
            </a:r>
          </a:p>
        </p:txBody>
      </p:sp>
      <p:sp>
        <p:nvSpPr>
          <p:cNvPr id="923" name="Shape 923"/>
          <p:cNvSpPr txBox="1"/>
          <p:nvPr/>
        </p:nvSpPr>
        <p:spPr>
          <a:xfrm>
            <a:off x="5930500" y="2786200"/>
            <a:ext cx="2901899" cy="560400"/>
          </a:xfrm>
          <a:prstGeom prst="rect">
            <a:avLst/>
          </a:prstGeom>
          <a:solidFill>
            <a:srgbClr val="D9D9D9"/>
          </a:solidFill>
        </p:spPr>
        <p:txBody>
          <a:bodyPr lIns="91425" tIns="91425" rIns="91425" bIns="91425" anchor="ctr" anchorCtr="0">
            <a:noAutofit/>
          </a:bodyPr>
          <a:lstStyle/>
          <a:p>
            <a:pPr lvl="0" algn="ctr" rtl="0">
              <a:spcBef>
                <a:spcPts val="0"/>
              </a:spcBef>
              <a:buNone/>
            </a:pPr>
            <a:r>
              <a:rPr lang="en" sz="2400">
                <a:latin typeface="Droid Serif"/>
                <a:ea typeface="Droid Serif"/>
                <a:cs typeface="Droid Serif"/>
                <a:sym typeface="Droid Serif"/>
              </a:rPr>
              <a:t>Seeking "spam" ...</a:t>
            </a:r>
          </a:p>
        </p:txBody>
      </p:sp>
      <p:sp>
        <p:nvSpPr>
          <p:cNvPr id="924" name="Shape 924"/>
          <p:cNvSpPr/>
          <p:nvPr/>
        </p:nvSpPr>
        <p:spPr>
          <a:xfrm>
            <a:off x="7324875" y="5095000"/>
            <a:ext cx="402300" cy="1454699"/>
          </a:xfrm>
          <a:prstGeom prst="rightBrace">
            <a:avLst>
              <a:gd name="adj1" fmla="val 50068"/>
              <a:gd name="adj2" fmla="val 50000"/>
            </a:avLst>
          </a:prstGeom>
          <a:noFill/>
          <a:ln w="28575"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925" name="Shape 925"/>
          <p:cNvSpPr txBox="1"/>
          <p:nvPr/>
        </p:nvSpPr>
        <p:spPr>
          <a:xfrm>
            <a:off x="7773800" y="5022725"/>
            <a:ext cx="1269299" cy="1565100"/>
          </a:xfrm>
          <a:prstGeom prst="rect">
            <a:avLst/>
          </a:prstGeom>
        </p:spPr>
        <p:txBody>
          <a:bodyPr lIns="91425" tIns="91425" rIns="91425" bIns="91425" anchor="ctr" anchorCtr="0">
            <a:noAutofit/>
          </a:bodyPr>
          <a:lstStyle/>
          <a:p>
            <a:pPr lvl="0" algn="ctr" rtl="0">
              <a:spcBef>
                <a:spcPts val="0"/>
              </a:spcBef>
              <a:buNone/>
            </a:pPr>
            <a:r>
              <a:rPr lang="en" sz="2400">
                <a:latin typeface="Droid Serif"/>
                <a:ea typeface="Droid Serif"/>
                <a:cs typeface="Droid Serif"/>
                <a:sym typeface="Droid Serif"/>
              </a:rPr>
              <a:t>must be in here some-where</a:t>
            </a:r>
          </a:p>
        </p:txBody>
      </p:sp>
    </p:spTree>
    <p:extLst>
      <p:ext uri="{BB962C8B-B14F-4D97-AF65-F5344CB8AC3E}">
        <p14:creationId xmlns:p14="http://schemas.microsoft.com/office/powerpoint/2010/main" val="3852908135"/>
      </p:ext>
    </p:extLst>
  </p:cSld>
  <p:clrMapOvr>
    <a:masterClrMapping/>
  </p:clrMapOvr>
  <p:transition xmlns:p14="http://schemas.microsoft.com/office/powerpoint/2010/main" spd="slow">
    <p:cut/>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Shape 930"/>
          <p:cNvSpPr txBox="1">
            <a:spLocks noGrp="1"/>
          </p:cNvSpPr>
          <p:nvPr>
            <p:ph type="title"/>
          </p:nvPr>
        </p:nvSpPr>
        <p:spPr>
          <a:xfrm>
            <a:off x="268485" y="124044"/>
            <a:ext cx="8595299" cy="560400"/>
          </a:xfrm>
          <a:prstGeom prst="rect">
            <a:avLst/>
          </a:prstGeom>
        </p:spPr>
        <p:txBody>
          <a:bodyPr lIns="91425" tIns="91425" rIns="91425" bIns="91425" anchor="t" anchorCtr="0">
            <a:noAutofit/>
          </a:bodyPr>
          <a:lstStyle/>
          <a:p>
            <a:pPr lvl="0" rtl="0">
              <a:spcBef>
                <a:spcPts val="0"/>
              </a:spcBef>
              <a:buClr>
                <a:srgbClr val="000000"/>
              </a:buClr>
              <a:buSzPct val="30555"/>
              <a:buFont typeface="Arial"/>
              <a:buNone/>
            </a:pPr>
            <a:r>
              <a:rPr lang="en" sz="3600">
                <a:latin typeface="Droid Serif"/>
                <a:ea typeface="Droid Serif"/>
                <a:cs typeface="Droid Serif"/>
                <a:sym typeface="Droid Serif"/>
              </a:rPr>
              <a:t>Binary Search (</a:t>
            </a:r>
            <a:r>
              <a:rPr lang="en" sz="3600" i="1">
                <a:latin typeface="Droid Serif"/>
                <a:ea typeface="Droid Serif"/>
                <a:cs typeface="Droid Serif"/>
                <a:sym typeface="Droid Serif"/>
              </a:rPr>
              <a:t>sorted</a:t>
            </a:r>
            <a:r>
              <a:rPr lang="en" sz="3600">
                <a:latin typeface="Droid Serif"/>
                <a:ea typeface="Droid Serif"/>
                <a:cs typeface="Droid Serif"/>
                <a:sym typeface="Droid Serif"/>
              </a:rPr>
              <a:t> book)</a:t>
            </a:r>
          </a:p>
          <a:p>
            <a:pPr lvl="0" rtl="0">
              <a:spcBef>
                <a:spcPts val="0"/>
              </a:spcBef>
              <a:buNone/>
            </a:pPr>
            <a:endParaRPr sz="4266">
              <a:solidFill>
                <a:srgbClr val="000000"/>
              </a:solidFill>
              <a:latin typeface="Droid Serif"/>
              <a:ea typeface="Droid Serif"/>
              <a:cs typeface="Droid Serif"/>
              <a:sym typeface="Droid Serif"/>
            </a:endParaRPr>
          </a:p>
        </p:txBody>
      </p:sp>
      <p:grpSp>
        <p:nvGrpSpPr>
          <p:cNvPr id="931" name="Shape 931"/>
          <p:cNvGrpSpPr/>
          <p:nvPr/>
        </p:nvGrpSpPr>
        <p:grpSpPr>
          <a:xfrm>
            <a:off x="151468" y="3303482"/>
            <a:ext cx="3365708" cy="3545083"/>
            <a:chOff x="762000" y="533399"/>
            <a:chExt cx="2590800" cy="2895600"/>
          </a:xfrm>
        </p:grpSpPr>
        <p:sp>
          <p:nvSpPr>
            <p:cNvPr id="932" name="Shape 932"/>
            <p:cNvSpPr/>
            <p:nvPr/>
          </p:nvSpPr>
          <p:spPr>
            <a:xfrm rot="-5400000">
              <a:off x="609600" y="685799"/>
              <a:ext cx="2895600" cy="2590800"/>
            </a:xfrm>
            <a:prstGeom prst="round2SameRect">
              <a:avLst>
                <a:gd name="adj1" fmla="val 16667"/>
                <a:gd name="adj2" fmla="val 0"/>
              </a:avLst>
            </a:prstGeom>
            <a:solidFill>
              <a:srgbClr val="66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933" name="Shape 933"/>
            <p:cNvSpPr/>
            <p:nvPr/>
          </p:nvSpPr>
          <p:spPr>
            <a:xfrm>
              <a:off x="990600" y="762000"/>
              <a:ext cx="2362200" cy="2438399"/>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934" name="Shape 934"/>
            <p:cNvCxnSpPr/>
            <p:nvPr/>
          </p:nvCxnSpPr>
          <p:spPr>
            <a:xfrm>
              <a:off x="990600" y="1219200"/>
              <a:ext cx="2362200" cy="0"/>
            </a:xfrm>
            <a:prstGeom prst="straightConnector1">
              <a:avLst/>
            </a:prstGeom>
            <a:noFill/>
            <a:ln w="19050" cap="flat">
              <a:solidFill>
                <a:srgbClr val="000000"/>
              </a:solidFill>
              <a:prstDash val="solid"/>
              <a:round/>
              <a:headEnd type="none" w="lg" len="lg"/>
              <a:tailEnd type="none" w="lg" len="lg"/>
            </a:ln>
          </p:spPr>
        </p:cxnSp>
        <p:cxnSp>
          <p:nvCxnSpPr>
            <p:cNvPr id="936" name="Shape 936"/>
            <p:cNvCxnSpPr/>
            <p:nvPr/>
          </p:nvCxnSpPr>
          <p:spPr>
            <a:xfrm>
              <a:off x="990600" y="990600"/>
              <a:ext cx="2362200" cy="0"/>
            </a:xfrm>
            <a:prstGeom prst="straightConnector1">
              <a:avLst/>
            </a:prstGeom>
            <a:noFill/>
            <a:ln w="19050" cap="flat">
              <a:solidFill>
                <a:srgbClr val="000000"/>
              </a:solidFill>
              <a:prstDash val="solid"/>
              <a:round/>
              <a:headEnd type="none" w="lg" len="lg"/>
              <a:tailEnd type="none" w="lg" len="lg"/>
            </a:ln>
          </p:spPr>
        </p:cxnSp>
        <p:cxnSp>
          <p:nvCxnSpPr>
            <p:cNvPr id="937" name="Shape 937"/>
            <p:cNvCxnSpPr/>
            <p:nvPr/>
          </p:nvCxnSpPr>
          <p:spPr>
            <a:xfrm>
              <a:off x="990600" y="914400"/>
              <a:ext cx="2362200" cy="0"/>
            </a:xfrm>
            <a:prstGeom prst="straightConnector1">
              <a:avLst/>
            </a:prstGeom>
            <a:noFill/>
            <a:ln w="19050" cap="flat">
              <a:solidFill>
                <a:srgbClr val="000000"/>
              </a:solidFill>
              <a:prstDash val="solid"/>
              <a:round/>
              <a:headEnd type="none" w="lg" len="lg"/>
              <a:tailEnd type="none" w="lg" len="lg"/>
            </a:ln>
          </p:spPr>
        </p:cxnSp>
        <p:cxnSp>
          <p:nvCxnSpPr>
            <p:cNvPr id="938" name="Shape 938"/>
            <p:cNvCxnSpPr/>
            <p:nvPr/>
          </p:nvCxnSpPr>
          <p:spPr>
            <a:xfrm>
              <a:off x="990600" y="838200"/>
              <a:ext cx="2362200" cy="0"/>
            </a:xfrm>
            <a:prstGeom prst="straightConnector1">
              <a:avLst/>
            </a:prstGeom>
            <a:noFill/>
            <a:ln w="19050" cap="flat">
              <a:solidFill>
                <a:srgbClr val="000000"/>
              </a:solidFill>
              <a:prstDash val="solid"/>
              <a:round/>
              <a:headEnd type="none" w="lg" len="lg"/>
              <a:tailEnd type="none" w="lg" len="lg"/>
            </a:ln>
          </p:spPr>
        </p:cxnSp>
        <p:cxnSp>
          <p:nvCxnSpPr>
            <p:cNvPr id="939" name="Shape 939"/>
            <p:cNvCxnSpPr/>
            <p:nvPr/>
          </p:nvCxnSpPr>
          <p:spPr>
            <a:xfrm>
              <a:off x="990600" y="1143000"/>
              <a:ext cx="2362200" cy="0"/>
            </a:xfrm>
            <a:prstGeom prst="straightConnector1">
              <a:avLst/>
            </a:prstGeom>
            <a:noFill/>
            <a:ln w="19050" cap="flat">
              <a:solidFill>
                <a:srgbClr val="000000"/>
              </a:solidFill>
              <a:prstDash val="solid"/>
              <a:round/>
              <a:headEnd type="none" w="lg" len="lg"/>
              <a:tailEnd type="none" w="lg" len="lg"/>
            </a:ln>
          </p:spPr>
        </p:cxnSp>
        <p:cxnSp>
          <p:nvCxnSpPr>
            <p:cNvPr id="940" name="Shape 940"/>
            <p:cNvCxnSpPr/>
            <p:nvPr/>
          </p:nvCxnSpPr>
          <p:spPr>
            <a:xfrm>
              <a:off x="990600" y="1295400"/>
              <a:ext cx="2362200" cy="0"/>
            </a:xfrm>
            <a:prstGeom prst="straightConnector1">
              <a:avLst/>
            </a:prstGeom>
            <a:noFill/>
            <a:ln w="19050" cap="flat">
              <a:solidFill>
                <a:srgbClr val="000000"/>
              </a:solidFill>
              <a:prstDash val="solid"/>
              <a:round/>
              <a:headEnd type="none" w="lg" len="lg"/>
              <a:tailEnd type="none" w="lg" len="lg"/>
            </a:ln>
          </p:spPr>
        </p:cxnSp>
        <p:cxnSp>
          <p:nvCxnSpPr>
            <p:cNvPr id="941" name="Shape 941"/>
            <p:cNvCxnSpPr/>
            <p:nvPr/>
          </p:nvCxnSpPr>
          <p:spPr>
            <a:xfrm>
              <a:off x="990600" y="1371600"/>
              <a:ext cx="2362200" cy="0"/>
            </a:xfrm>
            <a:prstGeom prst="straightConnector1">
              <a:avLst/>
            </a:prstGeom>
            <a:noFill/>
            <a:ln w="19050" cap="flat">
              <a:solidFill>
                <a:srgbClr val="000000"/>
              </a:solidFill>
              <a:prstDash val="solid"/>
              <a:round/>
              <a:headEnd type="none" w="lg" len="lg"/>
              <a:tailEnd type="none" w="lg" len="lg"/>
            </a:ln>
          </p:spPr>
        </p:cxnSp>
        <p:cxnSp>
          <p:nvCxnSpPr>
            <p:cNvPr id="942" name="Shape 942"/>
            <p:cNvCxnSpPr/>
            <p:nvPr/>
          </p:nvCxnSpPr>
          <p:spPr>
            <a:xfrm rot="10800000">
              <a:off x="990599" y="1524000"/>
              <a:ext cx="2362200" cy="0"/>
            </a:xfrm>
            <a:prstGeom prst="straightConnector1">
              <a:avLst/>
            </a:prstGeom>
            <a:noFill/>
            <a:ln w="19050" cap="flat">
              <a:solidFill>
                <a:srgbClr val="000000"/>
              </a:solidFill>
              <a:prstDash val="solid"/>
              <a:round/>
              <a:headEnd type="none" w="lg" len="lg"/>
              <a:tailEnd type="none" w="lg" len="lg"/>
            </a:ln>
          </p:spPr>
        </p:cxnSp>
        <p:cxnSp>
          <p:nvCxnSpPr>
            <p:cNvPr id="943" name="Shape 943"/>
            <p:cNvCxnSpPr/>
            <p:nvPr/>
          </p:nvCxnSpPr>
          <p:spPr>
            <a:xfrm>
              <a:off x="990600" y="1600200"/>
              <a:ext cx="2362200" cy="0"/>
            </a:xfrm>
            <a:prstGeom prst="straightConnector1">
              <a:avLst/>
            </a:prstGeom>
            <a:noFill/>
            <a:ln w="19050" cap="flat">
              <a:solidFill>
                <a:srgbClr val="000000"/>
              </a:solidFill>
              <a:prstDash val="solid"/>
              <a:round/>
              <a:headEnd type="none" w="lg" len="lg"/>
              <a:tailEnd type="none" w="lg" len="lg"/>
            </a:ln>
          </p:spPr>
        </p:cxnSp>
        <p:cxnSp>
          <p:nvCxnSpPr>
            <p:cNvPr id="944" name="Shape 944"/>
            <p:cNvCxnSpPr/>
            <p:nvPr/>
          </p:nvCxnSpPr>
          <p:spPr>
            <a:xfrm rot="10800000">
              <a:off x="990599" y="1676400"/>
              <a:ext cx="2362200" cy="0"/>
            </a:xfrm>
            <a:prstGeom prst="straightConnector1">
              <a:avLst/>
            </a:prstGeom>
            <a:noFill/>
            <a:ln w="19050" cap="flat">
              <a:solidFill>
                <a:srgbClr val="000000"/>
              </a:solidFill>
              <a:prstDash val="solid"/>
              <a:round/>
              <a:headEnd type="none" w="lg" len="lg"/>
              <a:tailEnd type="none" w="lg" len="lg"/>
            </a:ln>
          </p:spPr>
        </p:cxnSp>
        <p:cxnSp>
          <p:nvCxnSpPr>
            <p:cNvPr id="945" name="Shape 945"/>
            <p:cNvCxnSpPr/>
            <p:nvPr/>
          </p:nvCxnSpPr>
          <p:spPr>
            <a:xfrm rot="10800000">
              <a:off x="990599" y="1752600"/>
              <a:ext cx="2362200" cy="0"/>
            </a:xfrm>
            <a:prstGeom prst="straightConnector1">
              <a:avLst/>
            </a:prstGeom>
            <a:noFill/>
            <a:ln w="19050" cap="flat">
              <a:solidFill>
                <a:srgbClr val="000000"/>
              </a:solidFill>
              <a:prstDash val="solid"/>
              <a:round/>
              <a:headEnd type="none" w="lg" len="lg"/>
              <a:tailEnd type="none" w="lg" len="lg"/>
            </a:ln>
          </p:spPr>
        </p:cxnSp>
        <p:cxnSp>
          <p:nvCxnSpPr>
            <p:cNvPr id="946" name="Shape 946"/>
            <p:cNvCxnSpPr/>
            <p:nvPr/>
          </p:nvCxnSpPr>
          <p:spPr>
            <a:xfrm rot="10800000">
              <a:off x="990599" y="1828800"/>
              <a:ext cx="2362200" cy="0"/>
            </a:xfrm>
            <a:prstGeom prst="straightConnector1">
              <a:avLst/>
            </a:prstGeom>
            <a:noFill/>
            <a:ln w="19050" cap="flat">
              <a:solidFill>
                <a:srgbClr val="000000"/>
              </a:solidFill>
              <a:prstDash val="solid"/>
              <a:round/>
              <a:headEnd type="none" w="lg" len="lg"/>
              <a:tailEnd type="none" w="lg" len="lg"/>
            </a:ln>
          </p:spPr>
        </p:cxnSp>
        <p:cxnSp>
          <p:nvCxnSpPr>
            <p:cNvPr id="947" name="Shape 947"/>
            <p:cNvCxnSpPr/>
            <p:nvPr/>
          </p:nvCxnSpPr>
          <p:spPr>
            <a:xfrm rot="10800000">
              <a:off x="990599" y="1905000"/>
              <a:ext cx="2362200" cy="0"/>
            </a:xfrm>
            <a:prstGeom prst="straightConnector1">
              <a:avLst/>
            </a:prstGeom>
            <a:noFill/>
            <a:ln w="19050" cap="flat">
              <a:solidFill>
                <a:srgbClr val="000000"/>
              </a:solidFill>
              <a:prstDash val="solid"/>
              <a:round/>
              <a:headEnd type="none" w="lg" len="lg"/>
              <a:tailEnd type="none" w="lg" len="lg"/>
            </a:ln>
          </p:spPr>
        </p:cxnSp>
        <p:cxnSp>
          <p:nvCxnSpPr>
            <p:cNvPr id="948" name="Shape 948"/>
            <p:cNvCxnSpPr/>
            <p:nvPr/>
          </p:nvCxnSpPr>
          <p:spPr>
            <a:xfrm rot="10800000">
              <a:off x="990599" y="1981200"/>
              <a:ext cx="2362200" cy="0"/>
            </a:xfrm>
            <a:prstGeom prst="straightConnector1">
              <a:avLst/>
            </a:prstGeom>
            <a:noFill/>
            <a:ln w="19050" cap="flat">
              <a:solidFill>
                <a:srgbClr val="000000"/>
              </a:solidFill>
              <a:prstDash val="solid"/>
              <a:round/>
              <a:headEnd type="none" w="lg" len="lg"/>
              <a:tailEnd type="none" w="lg" len="lg"/>
            </a:ln>
          </p:spPr>
        </p:cxnSp>
        <p:cxnSp>
          <p:nvCxnSpPr>
            <p:cNvPr id="949" name="Shape 949"/>
            <p:cNvCxnSpPr/>
            <p:nvPr/>
          </p:nvCxnSpPr>
          <p:spPr>
            <a:xfrm rot="10800000">
              <a:off x="990599" y="2057400"/>
              <a:ext cx="2362200" cy="0"/>
            </a:xfrm>
            <a:prstGeom prst="straightConnector1">
              <a:avLst/>
            </a:prstGeom>
            <a:noFill/>
            <a:ln w="19050" cap="flat">
              <a:solidFill>
                <a:srgbClr val="000000"/>
              </a:solidFill>
              <a:prstDash val="solid"/>
              <a:round/>
              <a:headEnd type="none" w="lg" len="lg"/>
              <a:tailEnd type="none" w="lg" len="lg"/>
            </a:ln>
          </p:spPr>
        </p:cxnSp>
        <p:cxnSp>
          <p:nvCxnSpPr>
            <p:cNvPr id="950" name="Shape 950"/>
            <p:cNvCxnSpPr/>
            <p:nvPr/>
          </p:nvCxnSpPr>
          <p:spPr>
            <a:xfrm rot="10800000">
              <a:off x="990599" y="2514600"/>
              <a:ext cx="2362200" cy="0"/>
            </a:xfrm>
            <a:prstGeom prst="straightConnector1">
              <a:avLst/>
            </a:prstGeom>
            <a:noFill/>
            <a:ln w="19050" cap="flat">
              <a:solidFill>
                <a:srgbClr val="000000"/>
              </a:solidFill>
              <a:prstDash val="solid"/>
              <a:round/>
              <a:headEnd type="none" w="lg" len="lg"/>
              <a:tailEnd type="none" w="lg" len="lg"/>
            </a:ln>
          </p:spPr>
        </p:cxnSp>
        <p:cxnSp>
          <p:nvCxnSpPr>
            <p:cNvPr id="951" name="Shape 951"/>
            <p:cNvCxnSpPr/>
            <p:nvPr/>
          </p:nvCxnSpPr>
          <p:spPr>
            <a:xfrm rot="10800000">
              <a:off x="990599" y="2133600"/>
              <a:ext cx="2362200" cy="0"/>
            </a:xfrm>
            <a:prstGeom prst="straightConnector1">
              <a:avLst/>
            </a:prstGeom>
            <a:noFill/>
            <a:ln w="19050" cap="flat">
              <a:solidFill>
                <a:srgbClr val="000000"/>
              </a:solidFill>
              <a:prstDash val="solid"/>
              <a:round/>
              <a:headEnd type="none" w="lg" len="lg"/>
              <a:tailEnd type="none" w="lg" len="lg"/>
            </a:ln>
          </p:spPr>
        </p:cxnSp>
        <p:cxnSp>
          <p:nvCxnSpPr>
            <p:cNvPr id="952" name="Shape 952"/>
            <p:cNvCxnSpPr/>
            <p:nvPr/>
          </p:nvCxnSpPr>
          <p:spPr>
            <a:xfrm rot="10800000">
              <a:off x="990599" y="2590800"/>
              <a:ext cx="2362200" cy="0"/>
            </a:xfrm>
            <a:prstGeom prst="straightConnector1">
              <a:avLst/>
            </a:prstGeom>
            <a:noFill/>
            <a:ln w="19050" cap="flat">
              <a:solidFill>
                <a:srgbClr val="000000"/>
              </a:solidFill>
              <a:prstDash val="solid"/>
              <a:round/>
              <a:headEnd type="none" w="lg" len="lg"/>
              <a:tailEnd type="none" w="lg" len="lg"/>
            </a:ln>
          </p:spPr>
        </p:cxnSp>
        <p:cxnSp>
          <p:nvCxnSpPr>
            <p:cNvPr id="953" name="Shape 953"/>
            <p:cNvCxnSpPr/>
            <p:nvPr/>
          </p:nvCxnSpPr>
          <p:spPr>
            <a:xfrm rot="10800000">
              <a:off x="990599" y="2209800"/>
              <a:ext cx="2362200" cy="0"/>
            </a:xfrm>
            <a:prstGeom prst="straightConnector1">
              <a:avLst/>
            </a:prstGeom>
            <a:noFill/>
            <a:ln w="19050" cap="flat">
              <a:solidFill>
                <a:srgbClr val="000000"/>
              </a:solidFill>
              <a:prstDash val="solid"/>
              <a:round/>
              <a:headEnd type="none" w="lg" len="lg"/>
              <a:tailEnd type="none" w="lg" len="lg"/>
            </a:ln>
          </p:spPr>
        </p:cxnSp>
        <p:cxnSp>
          <p:nvCxnSpPr>
            <p:cNvPr id="954" name="Shape 954"/>
            <p:cNvCxnSpPr/>
            <p:nvPr/>
          </p:nvCxnSpPr>
          <p:spPr>
            <a:xfrm rot="10800000">
              <a:off x="990599" y="2362200"/>
              <a:ext cx="2362200" cy="0"/>
            </a:xfrm>
            <a:prstGeom prst="straightConnector1">
              <a:avLst/>
            </a:prstGeom>
            <a:noFill/>
            <a:ln w="19050" cap="flat">
              <a:solidFill>
                <a:srgbClr val="000000"/>
              </a:solidFill>
              <a:prstDash val="solid"/>
              <a:round/>
              <a:headEnd type="none" w="lg" len="lg"/>
              <a:tailEnd type="none" w="lg" len="lg"/>
            </a:ln>
          </p:spPr>
        </p:cxnSp>
        <p:cxnSp>
          <p:nvCxnSpPr>
            <p:cNvPr id="955" name="Shape 955"/>
            <p:cNvCxnSpPr/>
            <p:nvPr/>
          </p:nvCxnSpPr>
          <p:spPr>
            <a:xfrm rot="10800000">
              <a:off x="990599" y="2438400"/>
              <a:ext cx="2362200" cy="0"/>
            </a:xfrm>
            <a:prstGeom prst="straightConnector1">
              <a:avLst/>
            </a:prstGeom>
            <a:noFill/>
            <a:ln w="19050" cap="flat">
              <a:solidFill>
                <a:srgbClr val="000000"/>
              </a:solidFill>
              <a:prstDash val="solid"/>
              <a:round/>
              <a:headEnd type="none" w="lg" len="lg"/>
              <a:tailEnd type="none" w="lg" len="lg"/>
            </a:ln>
          </p:spPr>
        </p:cxnSp>
        <p:cxnSp>
          <p:nvCxnSpPr>
            <p:cNvPr id="956" name="Shape 956"/>
            <p:cNvCxnSpPr/>
            <p:nvPr/>
          </p:nvCxnSpPr>
          <p:spPr>
            <a:xfrm rot="10800000">
              <a:off x="990599" y="2286000"/>
              <a:ext cx="2362200" cy="0"/>
            </a:xfrm>
            <a:prstGeom prst="straightConnector1">
              <a:avLst/>
            </a:prstGeom>
            <a:noFill/>
            <a:ln w="19050" cap="flat">
              <a:solidFill>
                <a:srgbClr val="000000"/>
              </a:solidFill>
              <a:prstDash val="solid"/>
              <a:round/>
              <a:headEnd type="none" w="lg" len="lg"/>
              <a:tailEnd type="none" w="lg" len="lg"/>
            </a:ln>
          </p:spPr>
        </p:cxnSp>
        <p:cxnSp>
          <p:nvCxnSpPr>
            <p:cNvPr id="957" name="Shape 957"/>
            <p:cNvCxnSpPr/>
            <p:nvPr/>
          </p:nvCxnSpPr>
          <p:spPr>
            <a:xfrm>
              <a:off x="990600" y="1066800"/>
              <a:ext cx="2362200" cy="0"/>
            </a:xfrm>
            <a:prstGeom prst="straightConnector1">
              <a:avLst/>
            </a:prstGeom>
            <a:noFill/>
            <a:ln w="19050" cap="flat">
              <a:solidFill>
                <a:srgbClr val="000000"/>
              </a:solidFill>
              <a:prstDash val="solid"/>
              <a:round/>
              <a:headEnd type="none" w="lg" len="lg"/>
              <a:tailEnd type="none" w="lg" len="lg"/>
            </a:ln>
          </p:spPr>
        </p:cxnSp>
        <p:cxnSp>
          <p:nvCxnSpPr>
            <p:cNvPr id="958" name="Shape 958"/>
            <p:cNvCxnSpPr/>
            <p:nvPr/>
          </p:nvCxnSpPr>
          <p:spPr>
            <a:xfrm>
              <a:off x="990600" y="2667000"/>
              <a:ext cx="2362200" cy="0"/>
            </a:xfrm>
            <a:prstGeom prst="straightConnector1">
              <a:avLst/>
            </a:prstGeom>
            <a:noFill/>
            <a:ln w="19050" cap="flat">
              <a:solidFill>
                <a:srgbClr val="000000"/>
              </a:solidFill>
              <a:prstDash val="solid"/>
              <a:round/>
              <a:headEnd type="none" w="lg" len="lg"/>
              <a:tailEnd type="none" w="lg" len="lg"/>
            </a:ln>
          </p:spPr>
        </p:cxnSp>
        <p:cxnSp>
          <p:nvCxnSpPr>
            <p:cNvPr id="959" name="Shape 959"/>
            <p:cNvCxnSpPr/>
            <p:nvPr/>
          </p:nvCxnSpPr>
          <p:spPr>
            <a:xfrm>
              <a:off x="990600" y="2743200"/>
              <a:ext cx="2362200" cy="0"/>
            </a:xfrm>
            <a:prstGeom prst="straightConnector1">
              <a:avLst/>
            </a:prstGeom>
            <a:noFill/>
            <a:ln w="19050" cap="flat">
              <a:solidFill>
                <a:srgbClr val="000000"/>
              </a:solidFill>
              <a:prstDash val="solid"/>
              <a:round/>
              <a:headEnd type="none" w="lg" len="lg"/>
              <a:tailEnd type="none" w="lg" len="lg"/>
            </a:ln>
          </p:spPr>
        </p:cxnSp>
        <p:cxnSp>
          <p:nvCxnSpPr>
            <p:cNvPr id="960" name="Shape 960"/>
            <p:cNvCxnSpPr/>
            <p:nvPr/>
          </p:nvCxnSpPr>
          <p:spPr>
            <a:xfrm rot="10800000">
              <a:off x="990599" y="2819400"/>
              <a:ext cx="2362200" cy="0"/>
            </a:xfrm>
            <a:prstGeom prst="straightConnector1">
              <a:avLst/>
            </a:prstGeom>
            <a:noFill/>
            <a:ln w="19050" cap="flat">
              <a:solidFill>
                <a:srgbClr val="000000"/>
              </a:solidFill>
              <a:prstDash val="solid"/>
              <a:round/>
              <a:headEnd type="none" w="lg" len="lg"/>
              <a:tailEnd type="none" w="lg" len="lg"/>
            </a:ln>
          </p:spPr>
        </p:cxnSp>
        <p:cxnSp>
          <p:nvCxnSpPr>
            <p:cNvPr id="961" name="Shape 961"/>
            <p:cNvCxnSpPr/>
            <p:nvPr/>
          </p:nvCxnSpPr>
          <p:spPr>
            <a:xfrm>
              <a:off x="990600" y="2895600"/>
              <a:ext cx="2362200" cy="0"/>
            </a:xfrm>
            <a:prstGeom prst="straightConnector1">
              <a:avLst/>
            </a:prstGeom>
            <a:noFill/>
            <a:ln w="19050" cap="flat">
              <a:solidFill>
                <a:srgbClr val="000000"/>
              </a:solidFill>
              <a:prstDash val="solid"/>
              <a:round/>
              <a:headEnd type="none" w="lg" len="lg"/>
              <a:tailEnd type="none" w="lg" len="lg"/>
            </a:ln>
          </p:spPr>
        </p:cxnSp>
        <p:cxnSp>
          <p:nvCxnSpPr>
            <p:cNvPr id="962" name="Shape 962"/>
            <p:cNvCxnSpPr/>
            <p:nvPr/>
          </p:nvCxnSpPr>
          <p:spPr>
            <a:xfrm rot="10800000">
              <a:off x="990599" y="2971800"/>
              <a:ext cx="2362200" cy="0"/>
            </a:xfrm>
            <a:prstGeom prst="straightConnector1">
              <a:avLst/>
            </a:prstGeom>
            <a:noFill/>
            <a:ln w="19050" cap="flat">
              <a:solidFill>
                <a:srgbClr val="000000"/>
              </a:solidFill>
              <a:prstDash val="solid"/>
              <a:round/>
              <a:headEnd type="none" w="lg" len="lg"/>
              <a:tailEnd type="none" w="lg" len="lg"/>
            </a:ln>
          </p:spPr>
        </p:cxnSp>
        <p:cxnSp>
          <p:nvCxnSpPr>
            <p:cNvPr id="963" name="Shape 963"/>
            <p:cNvCxnSpPr/>
            <p:nvPr/>
          </p:nvCxnSpPr>
          <p:spPr>
            <a:xfrm>
              <a:off x="990600" y="3048000"/>
              <a:ext cx="2362200" cy="0"/>
            </a:xfrm>
            <a:prstGeom prst="straightConnector1">
              <a:avLst/>
            </a:prstGeom>
            <a:noFill/>
            <a:ln w="19050" cap="flat">
              <a:solidFill>
                <a:srgbClr val="000000"/>
              </a:solidFill>
              <a:prstDash val="solid"/>
              <a:round/>
              <a:headEnd type="none" w="lg" len="lg"/>
              <a:tailEnd type="none" w="lg" len="lg"/>
            </a:ln>
          </p:spPr>
        </p:cxnSp>
        <p:cxnSp>
          <p:nvCxnSpPr>
            <p:cNvPr id="964" name="Shape 964"/>
            <p:cNvCxnSpPr/>
            <p:nvPr/>
          </p:nvCxnSpPr>
          <p:spPr>
            <a:xfrm rot="10800000">
              <a:off x="990599" y="3124200"/>
              <a:ext cx="2362200" cy="0"/>
            </a:xfrm>
            <a:prstGeom prst="straightConnector1">
              <a:avLst/>
            </a:prstGeom>
            <a:noFill/>
            <a:ln w="19050" cap="flat">
              <a:solidFill>
                <a:srgbClr val="000000"/>
              </a:solidFill>
              <a:prstDash val="solid"/>
              <a:round/>
              <a:headEnd type="none" w="lg" len="lg"/>
              <a:tailEnd type="none" w="lg" len="lg"/>
            </a:ln>
          </p:spPr>
        </p:cxnSp>
        <p:sp>
          <p:nvSpPr>
            <p:cNvPr id="965" name="Shape 965"/>
            <p:cNvSpPr/>
            <p:nvPr/>
          </p:nvSpPr>
          <p:spPr>
            <a:xfrm>
              <a:off x="990600" y="2286000"/>
              <a:ext cx="2362200" cy="76199"/>
            </a:xfrm>
            <a:prstGeom prst="rect">
              <a:avLst/>
            </a:prstGeom>
            <a:solidFill>
              <a:srgbClr val="00FF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966" name="Shape 966"/>
            <p:cNvCxnSpPr/>
            <p:nvPr/>
          </p:nvCxnSpPr>
          <p:spPr>
            <a:xfrm>
              <a:off x="990600" y="1447800"/>
              <a:ext cx="2362200" cy="0"/>
            </a:xfrm>
            <a:prstGeom prst="straightConnector1">
              <a:avLst/>
            </a:prstGeom>
            <a:noFill/>
            <a:ln w="19050" cap="flat">
              <a:solidFill>
                <a:srgbClr val="000000"/>
              </a:solidFill>
              <a:prstDash val="solid"/>
              <a:round/>
              <a:headEnd type="none" w="lg" len="lg"/>
              <a:tailEnd type="none" w="lg" len="lg"/>
            </a:ln>
          </p:spPr>
        </p:cxnSp>
      </p:grpSp>
      <p:sp>
        <p:nvSpPr>
          <p:cNvPr id="967" name="Shape 967"/>
          <p:cNvSpPr/>
          <p:nvPr/>
        </p:nvSpPr>
        <p:spPr>
          <a:xfrm>
            <a:off x="1933317" y="3583357"/>
            <a:ext cx="3266699" cy="2985300"/>
          </a:xfrm>
          <a:prstGeom prst="ellipse">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968" name="Shape 968"/>
          <p:cNvSpPr/>
          <p:nvPr/>
        </p:nvSpPr>
        <p:spPr>
          <a:xfrm rot="-5400000">
            <a:off x="61771" y="3393164"/>
            <a:ext cx="3545099" cy="3365699"/>
          </a:xfrm>
          <a:prstGeom prst="round2SameRect">
            <a:avLst>
              <a:gd name="adj1" fmla="val 16667"/>
              <a:gd name="adj2" fmla="val 0"/>
            </a:avLst>
          </a:prstGeom>
          <a:solidFill>
            <a:srgbClr val="66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969" name="Shape 969"/>
          <p:cNvSpPr/>
          <p:nvPr/>
        </p:nvSpPr>
        <p:spPr>
          <a:xfrm>
            <a:off x="448445" y="3583357"/>
            <a:ext cx="3068699" cy="2985300"/>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970" name="Shape 970"/>
          <p:cNvCxnSpPr/>
          <p:nvPr/>
        </p:nvCxnSpPr>
        <p:spPr>
          <a:xfrm>
            <a:off x="448445" y="4143107"/>
            <a:ext cx="3068699" cy="0"/>
          </a:xfrm>
          <a:prstGeom prst="straightConnector1">
            <a:avLst/>
          </a:prstGeom>
          <a:noFill/>
          <a:ln w="19050" cap="flat">
            <a:solidFill>
              <a:srgbClr val="000000"/>
            </a:solidFill>
            <a:prstDash val="solid"/>
            <a:round/>
            <a:headEnd type="none" w="lg" len="lg"/>
            <a:tailEnd type="none" w="lg" len="lg"/>
          </a:ln>
        </p:spPr>
      </p:cxnSp>
      <p:cxnSp>
        <p:nvCxnSpPr>
          <p:cNvPr id="972" name="Shape 972"/>
          <p:cNvCxnSpPr/>
          <p:nvPr/>
        </p:nvCxnSpPr>
        <p:spPr>
          <a:xfrm>
            <a:off x="448445" y="3863232"/>
            <a:ext cx="3068699" cy="0"/>
          </a:xfrm>
          <a:prstGeom prst="straightConnector1">
            <a:avLst/>
          </a:prstGeom>
          <a:noFill/>
          <a:ln w="19050" cap="flat">
            <a:solidFill>
              <a:srgbClr val="000000"/>
            </a:solidFill>
            <a:prstDash val="solid"/>
            <a:round/>
            <a:headEnd type="none" w="lg" len="lg"/>
            <a:tailEnd type="none" w="lg" len="lg"/>
          </a:ln>
        </p:spPr>
      </p:cxnSp>
      <p:cxnSp>
        <p:nvCxnSpPr>
          <p:cNvPr id="973" name="Shape 973"/>
          <p:cNvCxnSpPr/>
          <p:nvPr/>
        </p:nvCxnSpPr>
        <p:spPr>
          <a:xfrm>
            <a:off x="448445" y="3769940"/>
            <a:ext cx="3068699" cy="0"/>
          </a:xfrm>
          <a:prstGeom prst="straightConnector1">
            <a:avLst/>
          </a:prstGeom>
          <a:noFill/>
          <a:ln w="19050" cap="flat">
            <a:solidFill>
              <a:srgbClr val="000000"/>
            </a:solidFill>
            <a:prstDash val="solid"/>
            <a:round/>
            <a:headEnd type="none" w="lg" len="lg"/>
            <a:tailEnd type="none" w="lg" len="lg"/>
          </a:ln>
        </p:spPr>
      </p:cxnSp>
      <p:cxnSp>
        <p:nvCxnSpPr>
          <p:cNvPr id="974" name="Shape 974"/>
          <p:cNvCxnSpPr/>
          <p:nvPr/>
        </p:nvCxnSpPr>
        <p:spPr>
          <a:xfrm>
            <a:off x="448445" y="3676648"/>
            <a:ext cx="3068699" cy="0"/>
          </a:xfrm>
          <a:prstGeom prst="straightConnector1">
            <a:avLst/>
          </a:prstGeom>
          <a:noFill/>
          <a:ln w="19050" cap="flat">
            <a:solidFill>
              <a:srgbClr val="000000"/>
            </a:solidFill>
            <a:prstDash val="solid"/>
            <a:round/>
            <a:headEnd type="none" w="lg" len="lg"/>
            <a:tailEnd type="none" w="lg" len="lg"/>
          </a:ln>
        </p:spPr>
      </p:cxnSp>
      <p:cxnSp>
        <p:nvCxnSpPr>
          <p:cNvPr id="975" name="Shape 975"/>
          <p:cNvCxnSpPr/>
          <p:nvPr/>
        </p:nvCxnSpPr>
        <p:spPr>
          <a:xfrm>
            <a:off x="448445" y="4049815"/>
            <a:ext cx="3068699" cy="0"/>
          </a:xfrm>
          <a:prstGeom prst="straightConnector1">
            <a:avLst/>
          </a:prstGeom>
          <a:noFill/>
          <a:ln w="19050" cap="flat">
            <a:solidFill>
              <a:srgbClr val="000000"/>
            </a:solidFill>
            <a:prstDash val="solid"/>
            <a:round/>
            <a:headEnd type="none" w="lg" len="lg"/>
            <a:tailEnd type="none" w="lg" len="lg"/>
          </a:ln>
        </p:spPr>
      </p:cxnSp>
      <p:cxnSp>
        <p:nvCxnSpPr>
          <p:cNvPr id="976" name="Shape 976"/>
          <p:cNvCxnSpPr/>
          <p:nvPr/>
        </p:nvCxnSpPr>
        <p:spPr>
          <a:xfrm>
            <a:off x="448445" y="4236398"/>
            <a:ext cx="3068699" cy="0"/>
          </a:xfrm>
          <a:prstGeom prst="straightConnector1">
            <a:avLst/>
          </a:prstGeom>
          <a:noFill/>
          <a:ln w="19050" cap="flat">
            <a:solidFill>
              <a:srgbClr val="000000"/>
            </a:solidFill>
            <a:prstDash val="solid"/>
            <a:round/>
            <a:headEnd type="none" w="lg" len="lg"/>
            <a:tailEnd type="none" w="lg" len="lg"/>
          </a:ln>
        </p:spPr>
      </p:cxnSp>
      <p:cxnSp>
        <p:nvCxnSpPr>
          <p:cNvPr id="977" name="Shape 977"/>
          <p:cNvCxnSpPr/>
          <p:nvPr/>
        </p:nvCxnSpPr>
        <p:spPr>
          <a:xfrm>
            <a:off x="448445" y="4329690"/>
            <a:ext cx="3068699" cy="0"/>
          </a:xfrm>
          <a:prstGeom prst="straightConnector1">
            <a:avLst/>
          </a:prstGeom>
          <a:noFill/>
          <a:ln w="19050" cap="flat">
            <a:solidFill>
              <a:srgbClr val="000000"/>
            </a:solidFill>
            <a:prstDash val="solid"/>
            <a:round/>
            <a:headEnd type="none" w="lg" len="lg"/>
            <a:tailEnd type="none" w="lg" len="lg"/>
          </a:ln>
        </p:spPr>
      </p:cxnSp>
      <p:cxnSp>
        <p:nvCxnSpPr>
          <p:cNvPr id="978" name="Shape 978"/>
          <p:cNvCxnSpPr/>
          <p:nvPr/>
        </p:nvCxnSpPr>
        <p:spPr>
          <a:xfrm rot="10800000">
            <a:off x="448480" y="4516273"/>
            <a:ext cx="3068699" cy="0"/>
          </a:xfrm>
          <a:prstGeom prst="straightConnector1">
            <a:avLst/>
          </a:prstGeom>
          <a:noFill/>
          <a:ln w="19050" cap="flat">
            <a:solidFill>
              <a:srgbClr val="000000"/>
            </a:solidFill>
            <a:prstDash val="solid"/>
            <a:round/>
            <a:headEnd type="none" w="lg" len="lg"/>
            <a:tailEnd type="none" w="lg" len="lg"/>
          </a:ln>
        </p:spPr>
      </p:cxnSp>
      <p:cxnSp>
        <p:nvCxnSpPr>
          <p:cNvPr id="979" name="Shape 979"/>
          <p:cNvCxnSpPr/>
          <p:nvPr/>
        </p:nvCxnSpPr>
        <p:spPr>
          <a:xfrm>
            <a:off x="448445" y="4609565"/>
            <a:ext cx="3068699" cy="0"/>
          </a:xfrm>
          <a:prstGeom prst="straightConnector1">
            <a:avLst/>
          </a:prstGeom>
          <a:noFill/>
          <a:ln w="19050" cap="flat">
            <a:solidFill>
              <a:srgbClr val="000000"/>
            </a:solidFill>
            <a:prstDash val="solid"/>
            <a:round/>
            <a:headEnd type="none" w="lg" len="lg"/>
            <a:tailEnd type="none" w="lg" len="lg"/>
          </a:ln>
        </p:spPr>
      </p:cxnSp>
      <p:cxnSp>
        <p:nvCxnSpPr>
          <p:cNvPr id="980" name="Shape 980"/>
          <p:cNvCxnSpPr/>
          <p:nvPr/>
        </p:nvCxnSpPr>
        <p:spPr>
          <a:xfrm rot="10800000">
            <a:off x="448480" y="4702857"/>
            <a:ext cx="3068699" cy="0"/>
          </a:xfrm>
          <a:prstGeom prst="straightConnector1">
            <a:avLst/>
          </a:prstGeom>
          <a:noFill/>
          <a:ln w="19050" cap="flat">
            <a:solidFill>
              <a:srgbClr val="000000"/>
            </a:solidFill>
            <a:prstDash val="solid"/>
            <a:round/>
            <a:headEnd type="none" w="lg" len="lg"/>
            <a:tailEnd type="none" w="lg" len="lg"/>
          </a:ln>
        </p:spPr>
      </p:cxnSp>
      <p:cxnSp>
        <p:nvCxnSpPr>
          <p:cNvPr id="981" name="Shape 981"/>
          <p:cNvCxnSpPr/>
          <p:nvPr/>
        </p:nvCxnSpPr>
        <p:spPr>
          <a:xfrm rot="10800000">
            <a:off x="448480" y="4796148"/>
            <a:ext cx="3068699" cy="0"/>
          </a:xfrm>
          <a:prstGeom prst="straightConnector1">
            <a:avLst/>
          </a:prstGeom>
          <a:noFill/>
          <a:ln w="19050" cap="flat">
            <a:solidFill>
              <a:srgbClr val="000000"/>
            </a:solidFill>
            <a:prstDash val="solid"/>
            <a:round/>
            <a:headEnd type="none" w="lg" len="lg"/>
            <a:tailEnd type="none" w="lg" len="lg"/>
          </a:ln>
        </p:spPr>
      </p:cxnSp>
      <p:cxnSp>
        <p:nvCxnSpPr>
          <p:cNvPr id="982" name="Shape 982"/>
          <p:cNvCxnSpPr/>
          <p:nvPr/>
        </p:nvCxnSpPr>
        <p:spPr>
          <a:xfrm rot="10800000">
            <a:off x="448480" y="4889440"/>
            <a:ext cx="3068699" cy="0"/>
          </a:xfrm>
          <a:prstGeom prst="straightConnector1">
            <a:avLst/>
          </a:prstGeom>
          <a:noFill/>
          <a:ln w="19050" cap="flat">
            <a:solidFill>
              <a:srgbClr val="000000"/>
            </a:solidFill>
            <a:prstDash val="solid"/>
            <a:round/>
            <a:headEnd type="none" w="lg" len="lg"/>
            <a:tailEnd type="none" w="lg" len="lg"/>
          </a:ln>
        </p:spPr>
      </p:cxnSp>
      <p:cxnSp>
        <p:nvCxnSpPr>
          <p:cNvPr id="983" name="Shape 983"/>
          <p:cNvCxnSpPr/>
          <p:nvPr/>
        </p:nvCxnSpPr>
        <p:spPr>
          <a:xfrm rot="10800000">
            <a:off x="448480" y="4982732"/>
            <a:ext cx="3068699" cy="0"/>
          </a:xfrm>
          <a:prstGeom prst="straightConnector1">
            <a:avLst/>
          </a:prstGeom>
          <a:noFill/>
          <a:ln w="19050" cap="flat">
            <a:solidFill>
              <a:srgbClr val="000000"/>
            </a:solidFill>
            <a:prstDash val="solid"/>
            <a:round/>
            <a:headEnd type="none" w="lg" len="lg"/>
            <a:tailEnd type="none" w="lg" len="lg"/>
          </a:ln>
        </p:spPr>
      </p:cxnSp>
      <p:cxnSp>
        <p:nvCxnSpPr>
          <p:cNvPr id="984" name="Shape 984"/>
          <p:cNvCxnSpPr/>
          <p:nvPr/>
        </p:nvCxnSpPr>
        <p:spPr>
          <a:xfrm rot="10800000">
            <a:off x="448480" y="5076023"/>
            <a:ext cx="3068699" cy="0"/>
          </a:xfrm>
          <a:prstGeom prst="straightConnector1">
            <a:avLst/>
          </a:prstGeom>
          <a:noFill/>
          <a:ln w="19050" cap="flat">
            <a:solidFill>
              <a:srgbClr val="000000"/>
            </a:solidFill>
            <a:prstDash val="solid"/>
            <a:round/>
            <a:headEnd type="none" w="lg" len="lg"/>
            <a:tailEnd type="none" w="lg" len="lg"/>
          </a:ln>
        </p:spPr>
      </p:cxnSp>
      <p:cxnSp>
        <p:nvCxnSpPr>
          <p:cNvPr id="985" name="Shape 985"/>
          <p:cNvCxnSpPr/>
          <p:nvPr/>
        </p:nvCxnSpPr>
        <p:spPr>
          <a:xfrm rot="10800000">
            <a:off x="448480" y="5169315"/>
            <a:ext cx="3068699" cy="0"/>
          </a:xfrm>
          <a:prstGeom prst="straightConnector1">
            <a:avLst/>
          </a:prstGeom>
          <a:noFill/>
          <a:ln w="19050" cap="flat">
            <a:solidFill>
              <a:srgbClr val="000000"/>
            </a:solidFill>
            <a:prstDash val="solid"/>
            <a:round/>
            <a:headEnd type="none" w="lg" len="lg"/>
            <a:tailEnd type="none" w="lg" len="lg"/>
          </a:ln>
        </p:spPr>
      </p:cxnSp>
      <p:cxnSp>
        <p:nvCxnSpPr>
          <p:cNvPr id="986" name="Shape 986"/>
          <p:cNvCxnSpPr/>
          <p:nvPr/>
        </p:nvCxnSpPr>
        <p:spPr>
          <a:xfrm rot="10800000">
            <a:off x="448480" y="5729065"/>
            <a:ext cx="3068699" cy="0"/>
          </a:xfrm>
          <a:prstGeom prst="straightConnector1">
            <a:avLst/>
          </a:prstGeom>
          <a:noFill/>
          <a:ln w="19050" cap="flat">
            <a:solidFill>
              <a:srgbClr val="000000"/>
            </a:solidFill>
            <a:prstDash val="solid"/>
            <a:round/>
            <a:headEnd type="none" w="lg" len="lg"/>
            <a:tailEnd type="none" w="lg" len="lg"/>
          </a:ln>
        </p:spPr>
      </p:cxnSp>
      <p:cxnSp>
        <p:nvCxnSpPr>
          <p:cNvPr id="987" name="Shape 987"/>
          <p:cNvCxnSpPr/>
          <p:nvPr/>
        </p:nvCxnSpPr>
        <p:spPr>
          <a:xfrm rot="10800000">
            <a:off x="448480" y="5262607"/>
            <a:ext cx="3068699" cy="0"/>
          </a:xfrm>
          <a:prstGeom prst="straightConnector1">
            <a:avLst/>
          </a:prstGeom>
          <a:noFill/>
          <a:ln w="19050" cap="flat">
            <a:solidFill>
              <a:srgbClr val="000000"/>
            </a:solidFill>
            <a:prstDash val="solid"/>
            <a:round/>
            <a:headEnd type="none" w="lg" len="lg"/>
            <a:tailEnd type="none" w="lg" len="lg"/>
          </a:ln>
        </p:spPr>
      </p:cxnSp>
      <p:cxnSp>
        <p:nvCxnSpPr>
          <p:cNvPr id="988" name="Shape 988"/>
          <p:cNvCxnSpPr/>
          <p:nvPr/>
        </p:nvCxnSpPr>
        <p:spPr>
          <a:xfrm rot="10800000">
            <a:off x="448480" y="5822357"/>
            <a:ext cx="3068699" cy="0"/>
          </a:xfrm>
          <a:prstGeom prst="straightConnector1">
            <a:avLst/>
          </a:prstGeom>
          <a:noFill/>
          <a:ln w="19050" cap="flat">
            <a:solidFill>
              <a:srgbClr val="000000"/>
            </a:solidFill>
            <a:prstDash val="solid"/>
            <a:round/>
            <a:headEnd type="none" w="lg" len="lg"/>
            <a:tailEnd type="none" w="lg" len="lg"/>
          </a:ln>
        </p:spPr>
      </p:cxnSp>
      <p:cxnSp>
        <p:nvCxnSpPr>
          <p:cNvPr id="989" name="Shape 989"/>
          <p:cNvCxnSpPr/>
          <p:nvPr/>
        </p:nvCxnSpPr>
        <p:spPr>
          <a:xfrm rot="10800000">
            <a:off x="448480" y="5355898"/>
            <a:ext cx="3068699" cy="0"/>
          </a:xfrm>
          <a:prstGeom prst="straightConnector1">
            <a:avLst/>
          </a:prstGeom>
          <a:noFill/>
          <a:ln w="19050" cap="flat">
            <a:solidFill>
              <a:srgbClr val="000000"/>
            </a:solidFill>
            <a:prstDash val="solid"/>
            <a:round/>
            <a:headEnd type="none" w="lg" len="lg"/>
            <a:tailEnd type="none" w="lg" len="lg"/>
          </a:ln>
        </p:spPr>
      </p:cxnSp>
      <p:cxnSp>
        <p:nvCxnSpPr>
          <p:cNvPr id="990" name="Shape 990"/>
          <p:cNvCxnSpPr/>
          <p:nvPr/>
        </p:nvCxnSpPr>
        <p:spPr>
          <a:xfrm rot="10800000">
            <a:off x="448480" y="5542482"/>
            <a:ext cx="3068699" cy="0"/>
          </a:xfrm>
          <a:prstGeom prst="straightConnector1">
            <a:avLst/>
          </a:prstGeom>
          <a:noFill/>
          <a:ln w="19050" cap="flat">
            <a:solidFill>
              <a:srgbClr val="000000"/>
            </a:solidFill>
            <a:prstDash val="solid"/>
            <a:round/>
            <a:headEnd type="none" w="lg" len="lg"/>
            <a:tailEnd type="none" w="lg" len="lg"/>
          </a:ln>
        </p:spPr>
      </p:cxnSp>
      <p:cxnSp>
        <p:nvCxnSpPr>
          <p:cNvPr id="991" name="Shape 991"/>
          <p:cNvCxnSpPr/>
          <p:nvPr/>
        </p:nvCxnSpPr>
        <p:spPr>
          <a:xfrm rot="10800000">
            <a:off x="448480" y="5635773"/>
            <a:ext cx="3068699" cy="0"/>
          </a:xfrm>
          <a:prstGeom prst="straightConnector1">
            <a:avLst/>
          </a:prstGeom>
          <a:noFill/>
          <a:ln w="19050" cap="flat">
            <a:solidFill>
              <a:srgbClr val="000000"/>
            </a:solidFill>
            <a:prstDash val="solid"/>
            <a:round/>
            <a:headEnd type="none" w="lg" len="lg"/>
            <a:tailEnd type="none" w="lg" len="lg"/>
          </a:ln>
        </p:spPr>
      </p:cxnSp>
      <p:cxnSp>
        <p:nvCxnSpPr>
          <p:cNvPr id="992" name="Shape 992"/>
          <p:cNvCxnSpPr/>
          <p:nvPr/>
        </p:nvCxnSpPr>
        <p:spPr>
          <a:xfrm rot="10800000">
            <a:off x="448480" y="5449190"/>
            <a:ext cx="3068699" cy="0"/>
          </a:xfrm>
          <a:prstGeom prst="straightConnector1">
            <a:avLst/>
          </a:prstGeom>
          <a:noFill/>
          <a:ln w="19050" cap="flat">
            <a:solidFill>
              <a:srgbClr val="000000"/>
            </a:solidFill>
            <a:prstDash val="solid"/>
            <a:round/>
            <a:headEnd type="none" w="lg" len="lg"/>
            <a:tailEnd type="none" w="lg" len="lg"/>
          </a:ln>
        </p:spPr>
      </p:cxnSp>
      <p:cxnSp>
        <p:nvCxnSpPr>
          <p:cNvPr id="993" name="Shape 993"/>
          <p:cNvCxnSpPr/>
          <p:nvPr/>
        </p:nvCxnSpPr>
        <p:spPr>
          <a:xfrm>
            <a:off x="448445" y="3956523"/>
            <a:ext cx="3068699" cy="0"/>
          </a:xfrm>
          <a:prstGeom prst="straightConnector1">
            <a:avLst/>
          </a:prstGeom>
          <a:noFill/>
          <a:ln w="19050" cap="flat">
            <a:solidFill>
              <a:srgbClr val="000000"/>
            </a:solidFill>
            <a:prstDash val="solid"/>
            <a:round/>
            <a:headEnd type="none" w="lg" len="lg"/>
            <a:tailEnd type="none" w="lg" len="lg"/>
          </a:ln>
        </p:spPr>
      </p:cxnSp>
      <p:cxnSp>
        <p:nvCxnSpPr>
          <p:cNvPr id="994" name="Shape 994"/>
          <p:cNvCxnSpPr/>
          <p:nvPr/>
        </p:nvCxnSpPr>
        <p:spPr>
          <a:xfrm>
            <a:off x="448445" y="5915648"/>
            <a:ext cx="3068699" cy="0"/>
          </a:xfrm>
          <a:prstGeom prst="straightConnector1">
            <a:avLst/>
          </a:prstGeom>
          <a:noFill/>
          <a:ln w="19050" cap="flat">
            <a:solidFill>
              <a:srgbClr val="000000"/>
            </a:solidFill>
            <a:prstDash val="solid"/>
            <a:round/>
            <a:headEnd type="none" w="lg" len="lg"/>
            <a:tailEnd type="none" w="lg" len="lg"/>
          </a:ln>
        </p:spPr>
      </p:cxnSp>
      <p:cxnSp>
        <p:nvCxnSpPr>
          <p:cNvPr id="995" name="Shape 995"/>
          <p:cNvCxnSpPr/>
          <p:nvPr/>
        </p:nvCxnSpPr>
        <p:spPr>
          <a:xfrm>
            <a:off x="448445" y="6008940"/>
            <a:ext cx="3068699" cy="0"/>
          </a:xfrm>
          <a:prstGeom prst="straightConnector1">
            <a:avLst/>
          </a:prstGeom>
          <a:noFill/>
          <a:ln w="19050" cap="flat">
            <a:solidFill>
              <a:srgbClr val="000000"/>
            </a:solidFill>
            <a:prstDash val="solid"/>
            <a:round/>
            <a:headEnd type="none" w="lg" len="lg"/>
            <a:tailEnd type="none" w="lg" len="lg"/>
          </a:ln>
        </p:spPr>
      </p:cxnSp>
      <p:cxnSp>
        <p:nvCxnSpPr>
          <p:cNvPr id="996" name="Shape 996"/>
          <p:cNvCxnSpPr/>
          <p:nvPr/>
        </p:nvCxnSpPr>
        <p:spPr>
          <a:xfrm rot="10800000">
            <a:off x="448480" y="6102232"/>
            <a:ext cx="3068699" cy="0"/>
          </a:xfrm>
          <a:prstGeom prst="straightConnector1">
            <a:avLst/>
          </a:prstGeom>
          <a:noFill/>
          <a:ln w="19050" cap="flat">
            <a:solidFill>
              <a:srgbClr val="000000"/>
            </a:solidFill>
            <a:prstDash val="solid"/>
            <a:round/>
            <a:headEnd type="none" w="lg" len="lg"/>
            <a:tailEnd type="none" w="lg" len="lg"/>
          </a:ln>
        </p:spPr>
      </p:cxnSp>
      <p:cxnSp>
        <p:nvCxnSpPr>
          <p:cNvPr id="997" name="Shape 997"/>
          <p:cNvCxnSpPr/>
          <p:nvPr/>
        </p:nvCxnSpPr>
        <p:spPr>
          <a:xfrm>
            <a:off x="448445" y="6195523"/>
            <a:ext cx="3068699" cy="0"/>
          </a:xfrm>
          <a:prstGeom prst="straightConnector1">
            <a:avLst/>
          </a:prstGeom>
          <a:noFill/>
          <a:ln w="19050" cap="flat">
            <a:solidFill>
              <a:srgbClr val="000000"/>
            </a:solidFill>
            <a:prstDash val="solid"/>
            <a:round/>
            <a:headEnd type="none" w="lg" len="lg"/>
            <a:tailEnd type="none" w="lg" len="lg"/>
          </a:ln>
        </p:spPr>
      </p:cxnSp>
      <p:cxnSp>
        <p:nvCxnSpPr>
          <p:cNvPr id="998" name="Shape 998"/>
          <p:cNvCxnSpPr/>
          <p:nvPr/>
        </p:nvCxnSpPr>
        <p:spPr>
          <a:xfrm rot="10800000">
            <a:off x="448480" y="6288815"/>
            <a:ext cx="3068699" cy="0"/>
          </a:xfrm>
          <a:prstGeom prst="straightConnector1">
            <a:avLst/>
          </a:prstGeom>
          <a:noFill/>
          <a:ln w="19050" cap="flat">
            <a:solidFill>
              <a:srgbClr val="000000"/>
            </a:solidFill>
            <a:prstDash val="solid"/>
            <a:round/>
            <a:headEnd type="none" w="lg" len="lg"/>
            <a:tailEnd type="none" w="lg" len="lg"/>
          </a:ln>
        </p:spPr>
      </p:cxnSp>
      <p:cxnSp>
        <p:nvCxnSpPr>
          <p:cNvPr id="999" name="Shape 999"/>
          <p:cNvCxnSpPr/>
          <p:nvPr/>
        </p:nvCxnSpPr>
        <p:spPr>
          <a:xfrm>
            <a:off x="448445" y="6382106"/>
            <a:ext cx="3068699" cy="0"/>
          </a:xfrm>
          <a:prstGeom prst="straightConnector1">
            <a:avLst/>
          </a:prstGeom>
          <a:noFill/>
          <a:ln w="19050" cap="flat">
            <a:solidFill>
              <a:srgbClr val="000000"/>
            </a:solidFill>
            <a:prstDash val="solid"/>
            <a:round/>
            <a:headEnd type="none" w="lg" len="lg"/>
            <a:tailEnd type="none" w="lg" len="lg"/>
          </a:ln>
        </p:spPr>
      </p:cxnSp>
      <p:cxnSp>
        <p:nvCxnSpPr>
          <p:cNvPr id="1000" name="Shape 1000"/>
          <p:cNvCxnSpPr/>
          <p:nvPr/>
        </p:nvCxnSpPr>
        <p:spPr>
          <a:xfrm rot="10800000">
            <a:off x="448480" y="6475398"/>
            <a:ext cx="3068699" cy="0"/>
          </a:xfrm>
          <a:prstGeom prst="straightConnector1">
            <a:avLst/>
          </a:prstGeom>
          <a:noFill/>
          <a:ln w="19050" cap="flat">
            <a:solidFill>
              <a:srgbClr val="000000"/>
            </a:solidFill>
            <a:prstDash val="solid"/>
            <a:round/>
            <a:headEnd type="none" w="lg" len="lg"/>
            <a:tailEnd type="none" w="lg" len="lg"/>
          </a:ln>
        </p:spPr>
      </p:cxnSp>
      <p:sp>
        <p:nvSpPr>
          <p:cNvPr id="1001" name="Shape 1001"/>
          <p:cNvSpPr/>
          <p:nvPr/>
        </p:nvSpPr>
        <p:spPr>
          <a:xfrm>
            <a:off x="448445" y="5449190"/>
            <a:ext cx="3068699" cy="93299"/>
          </a:xfrm>
          <a:prstGeom prst="rect">
            <a:avLst/>
          </a:prstGeom>
          <a:solidFill>
            <a:srgbClr val="00FF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002" name="Shape 1002"/>
          <p:cNvCxnSpPr/>
          <p:nvPr/>
        </p:nvCxnSpPr>
        <p:spPr>
          <a:xfrm>
            <a:off x="448445" y="4422982"/>
            <a:ext cx="3068699" cy="0"/>
          </a:xfrm>
          <a:prstGeom prst="straightConnector1">
            <a:avLst/>
          </a:prstGeom>
          <a:noFill/>
          <a:ln w="19050" cap="flat">
            <a:solidFill>
              <a:srgbClr val="000000"/>
            </a:solidFill>
            <a:prstDash val="solid"/>
            <a:round/>
            <a:headEnd type="none" w="lg" len="lg"/>
            <a:tailEnd type="none" w="lg" len="lg"/>
          </a:ln>
        </p:spPr>
      </p:cxnSp>
      <p:cxnSp>
        <p:nvCxnSpPr>
          <p:cNvPr id="1003" name="Shape 1003"/>
          <p:cNvCxnSpPr>
            <a:stCxn id="967" idx="6"/>
            <a:endCxn id="1004" idx="3"/>
          </p:cNvCxnSpPr>
          <p:nvPr/>
        </p:nvCxnSpPr>
        <p:spPr>
          <a:xfrm rot="10800000">
            <a:off x="3517145" y="5029382"/>
            <a:ext cx="1682871" cy="46625"/>
          </a:xfrm>
          <a:prstGeom prst="straightConnector1">
            <a:avLst/>
          </a:prstGeom>
          <a:noFill/>
          <a:ln w="19050" cap="flat">
            <a:solidFill>
              <a:srgbClr val="7F6000"/>
            </a:solidFill>
            <a:prstDash val="solid"/>
            <a:round/>
            <a:headEnd type="none" w="lg" len="lg"/>
            <a:tailEnd type="stealth" w="lg" len="lg"/>
          </a:ln>
        </p:spPr>
      </p:cxnSp>
      <p:sp>
        <p:nvSpPr>
          <p:cNvPr id="1004" name="Shape 1004"/>
          <p:cNvSpPr/>
          <p:nvPr/>
        </p:nvSpPr>
        <p:spPr>
          <a:xfrm>
            <a:off x="448445" y="4982732"/>
            <a:ext cx="3068699" cy="93299"/>
          </a:xfrm>
          <a:prstGeom prst="rect">
            <a:avLst/>
          </a:prstGeom>
          <a:solidFill>
            <a:srgbClr val="F1C232"/>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grpSp>
        <p:nvGrpSpPr>
          <p:cNvPr id="1005" name="Shape 1005"/>
          <p:cNvGrpSpPr/>
          <p:nvPr/>
        </p:nvGrpSpPr>
        <p:grpSpPr>
          <a:xfrm>
            <a:off x="151468" y="3303482"/>
            <a:ext cx="4256631" cy="3545083"/>
            <a:chOff x="762000" y="533399"/>
            <a:chExt cx="3276600" cy="2895600"/>
          </a:xfrm>
        </p:grpSpPr>
        <p:sp>
          <p:nvSpPr>
            <p:cNvPr id="1006" name="Shape 1006"/>
            <p:cNvSpPr/>
            <p:nvPr/>
          </p:nvSpPr>
          <p:spPr>
            <a:xfrm>
              <a:off x="2743200" y="1981200"/>
              <a:ext cx="1295400" cy="1219199"/>
            </a:xfrm>
            <a:prstGeom prst="ellipse">
              <a:avLst/>
            </a:prstGeom>
            <a:solidFill>
              <a:srgbClr val="CFE2F3"/>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007" name="Shape 1007"/>
            <p:cNvSpPr/>
            <p:nvPr/>
          </p:nvSpPr>
          <p:spPr>
            <a:xfrm rot="-5400000">
              <a:off x="609600" y="685799"/>
              <a:ext cx="2895600" cy="2590800"/>
            </a:xfrm>
            <a:prstGeom prst="round2SameRect">
              <a:avLst>
                <a:gd name="adj1" fmla="val 16667"/>
                <a:gd name="adj2" fmla="val 0"/>
              </a:avLst>
            </a:prstGeom>
            <a:solidFill>
              <a:srgbClr val="66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008" name="Shape 1008"/>
            <p:cNvSpPr/>
            <p:nvPr/>
          </p:nvSpPr>
          <p:spPr>
            <a:xfrm>
              <a:off x="990600" y="762000"/>
              <a:ext cx="2362200" cy="2438399"/>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009" name="Shape 1009"/>
            <p:cNvCxnSpPr/>
            <p:nvPr/>
          </p:nvCxnSpPr>
          <p:spPr>
            <a:xfrm>
              <a:off x="990600" y="1219200"/>
              <a:ext cx="2362200" cy="0"/>
            </a:xfrm>
            <a:prstGeom prst="straightConnector1">
              <a:avLst/>
            </a:prstGeom>
            <a:noFill/>
            <a:ln w="19050" cap="flat">
              <a:solidFill>
                <a:srgbClr val="000000"/>
              </a:solidFill>
              <a:prstDash val="solid"/>
              <a:round/>
              <a:headEnd type="none" w="lg" len="lg"/>
              <a:tailEnd type="none" w="lg" len="lg"/>
            </a:ln>
          </p:spPr>
        </p:cxnSp>
        <p:cxnSp>
          <p:nvCxnSpPr>
            <p:cNvPr id="1011" name="Shape 1011"/>
            <p:cNvCxnSpPr/>
            <p:nvPr/>
          </p:nvCxnSpPr>
          <p:spPr>
            <a:xfrm>
              <a:off x="990600" y="990600"/>
              <a:ext cx="2362200" cy="0"/>
            </a:xfrm>
            <a:prstGeom prst="straightConnector1">
              <a:avLst/>
            </a:prstGeom>
            <a:noFill/>
            <a:ln w="19050" cap="flat">
              <a:solidFill>
                <a:srgbClr val="000000"/>
              </a:solidFill>
              <a:prstDash val="solid"/>
              <a:round/>
              <a:headEnd type="none" w="lg" len="lg"/>
              <a:tailEnd type="none" w="lg" len="lg"/>
            </a:ln>
          </p:spPr>
        </p:cxnSp>
        <p:cxnSp>
          <p:nvCxnSpPr>
            <p:cNvPr id="1012" name="Shape 1012"/>
            <p:cNvCxnSpPr/>
            <p:nvPr/>
          </p:nvCxnSpPr>
          <p:spPr>
            <a:xfrm>
              <a:off x="990600" y="914400"/>
              <a:ext cx="2362200" cy="0"/>
            </a:xfrm>
            <a:prstGeom prst="straightConnector1">
              <a:avLst/>
            </a:prstGeom>
            <a:noFill/>
            <a:ln w="19050" cap="flat">
              <a:solidFill>
                <a:srgbClr val="000000"/>
              </a:solidFill>
              <a:prstDash val="solid"/>
              <a:round/>
              <a:headEnd type="none" w="lg" len="lg"/>
              <a:tailEnd type="none" w="lg" len="lg"/>
            </a:ln>
          </p:spPr>
        </p:cxnSp>
        <p:cxnSp>
          <p:nvCxnSpPr>
            <p:cNvPr id="1013" name="Shape 1013"/>
            <p:cNvCxnSpPr/>
            <p:nvPr/>
          </p:nvCxnSpPr>
          <p:spPr>
            <a:xfrm>
              <a:off x="990600" y="838200"/>
              <a:ext cx="2362200" cy="0"/>
            </a:xfrm>
            <a:prstGeom prst="straightConnector1">
              <a:avLst/>
            </a:prstGeom>
            <a:noFill/>
            <a:ln w="19050" cap="flat">
              <a:solidFill>
                <a:srgbClr val="000000"/>
              </a:solidFill>
              <a:prstDash val="solid"/>
              <a:round/>
              <a:headEnd type="none" w="lg" len="lg"/>
              <a:tailEnd type="none" w="lg" len="lg"/>
            </a:ln>
          </p:spPr>
        </p:cxnSp>
        <p:cxnSp>
          <p:nvCxnSpPr>
            <p:cNvPr id="1014" name="Shape 1014"/>
            <p:cNvCxnSpPr/>
            <p:nvPr/>
          </p:nvCxnSpPr>
          <p:spPr>
            <a:xfrm>
              <a:off x="990600" y="1143000"/>
              <a:ext cx="2362200" cy="0"/>
            </a:xfrm>
            <a:prstGeom prst="straightConnector1">
              <a:avLst/>
            </a:prstGeom>
            <a:noFill/>
            <a:ln w="19050" cap="flat">
              <a:solidFill>
                <a:srgbClr val="000000"/>
              </a:solidFill>
              <a:prstDash val="solid"/>
              <a:round/>
              <a:headEnd type="none" w="lg" len="lg"/>
              <a:tailEnd type="none" w="lg" len="lg"/>
            </a:ln>
          </p:spPr>
        </p:cxnSp>
        <p:cxnSp>
          <p:nvCxnSpPr>
            <p:cNvPr id="1015" name="Shape 1015"/>
            <p:cNvCxnSpPr/>
            <p:nvPr/>
          </p:nvCxnSpPr>
          <p:spPr>
            <a:xfrm>
              <a:off x="990600" y="1295400"/>
              <a:ext cx="2362200" cy="0"/>
            </a:xfrm>
            <a:prstGeom prst="straightConnector1">
              <a:avLst/>
            </a:prstGeom>
            <a:noFill/>
            <a:ln w="19050" cap="flat">
              <a:solidFill>
                <a:srgbClr val="000000"/>
              </a:solidFill>
              <a:prstDash val="solid"/>
              <a:round/>
              <a:headEnd type="none" w="lg" len="lg"/>
              <a:tailEnd type="none" w="lg" len="lg"/>
            </a:ln>
          </p:spPr>
        </p:cxnSp>
        <p:cxnSp>
          <p:nvCxnSpPr>
            <p:cNvPr id="1016" name="Shape 1016"/>
            <p:cNvCxnSpPr/>
            <p:nvPr/>
          </p:nvCxnSpPr>
          <p:spPr>
            <a:xfrm>
              <a:off x="990600" y="1371600"/>
              <a:ext cx="2362200" cy="0"/>
            </a:xfrm>
            <a:prstGeom prst="straightConnector1">
              <a:avLst/>
            </a:prstGeom>
            <a:noFill/>
            <a:ln w="19050" cap="flat">
              <a:solidFill>
                <a:srgbClr val="000000"/>
              </a:solidFill>
              <a:prstDash val="solid"/>
              <a:round/>
              <a:headEnd type="none" w="lg" len="lg"/>
              <a:tailEnd type="none" w="lg" len="lg"/>
            </a:ln>
          </p:spPr>
        </p:cxnSp>
        <p:cxnSp>
          <p:nvCxnSpPr>
            <p:cNvPr id="1017" name="Shape 1017"/>
            <p:cNvCxnSpPr/>
            <p:nvPr/>
          </p:nvCxnSpPr>
          <p:spPr>
            <a:xfrm rot="10800000">
              <a:off x="990599" y="1524000"/>
              <a:ext cx="2362200" cy="0"/>
            </a:xfrm>
            <a:prstGeom prst="straightConnector1">
              <a:avLst/>
            </a:prstGeom>
            <a:noFill/>
            <a:ln w="19050" cap="flat">
              <a:solidFill>
                <a:srgbClr val="000000"/>
              </a:solidFill>
              <a:prstDash val="solid"/>
              <a:round/>
              <a:headEnd type="none" w="lg" len="lg"/>
              <a:tailEnd type="none" w="lg" len="lg"/>
            </a:ln>
          </p:spPr>
        </p:cxnSp>
        <p:cxnSp>
          <p:nvCxnSpPr>
            <p:cNvPr id="1018" name="Shape 1018"/>
            <p:cNvCxnSpPr/>
            <p:nvPr/>
          </p:nvCxnSpPr>
          <p:spPr>
            <a:xfrm>
              <a:off x="990600" y="1600200"/>
              <a:ext cx="2362200" cy="0"/>
            </a:xfrm>
            <a:prstGeom prst="straightConnector1">
              <a:avLst/>
            </a:prstGeom>
            <a:noFill/>
            <a:ln w="19050" cap="flat">
              <a:solidFill>
                <a:srgbClr val="000000"/>
              </a:solidFill>
              <a:prstDash val="solid"/>
              <a:round/>
              <a:headEnd type="none" w="lg" len="lg"/>
              <a:tailEnd type="none" w="lg" len="lg"/>
            </a:ln>
          </p:spPr>
        </p:cxnSp>
        <p:cxnSp>
          <p:nvCxnSpPr>
            <p:cNvPr id="1019" name="Shape 1019"/>
            <p:cNvCxnSpPr/>
            <p:nvPr/>
          </p:nvCxnSpPr>
          <p:spPr>
            <a:xfrm rot="10800000">
              <a:off x="990599" y="1676400"/>
              <a:ext cx="2362200" cy="0"/>
            </a:xfrm>
            <a:prstGeom prst="straightConnector1">
              <a:avLst/>
            </a:prstGeom>
            <a:noFill/>
            <a:ln w="19050" cap="flat">
              <a:solidFill>
                <a:srgbClr val="000000"/>
              </a:solidFill>
              <a:prstDash val="solid"/>
              <a:round/>
              <a:headEnd type="none" w="lg" len="lg"/>
              <a:tailEnd type="none" w="lg" len="lg"/>
            </a:ln>
          </p:spPr>
        </p:cxnSp>
        <p:cxnSp>
          <p:nvCxnSpPr>
            <p:cNvPr id="1020" name="Shape 1020"/>
            <p:cNvCxnSpPr/>
            <p:nvPr/>
          </p:nvCxnSpPr>
          <p:spPr>
            <a:xfrm rot="10800000">
              <a:off x="990599" y="1752600"/>
              <a:ext cx="2362200" cy="0"/>
            </a:xfrm>
            <a:prstGeom prst="straightConnector1">
              <a:avLst/>
            </a:prstGeom>
            <a:noFill/>
            <a:ln w="19050" cap="flat">
              <a:solidFill>
                <a:srgbClr val="000000"/>
              </a:solidFill>
              <a:prstDash val="solid"/>
              <a:round/>
              <a:headEnd type="none" w="lg" len="lg"/>
              <a:tailEnd type="none" w="lg" len="lg"/>
            </a:ln>
          </p:spPr>
        </p:cxnSp>
        <p:cxnSp>
          <p:nvCxnSpPr>
            <p:cNvPr id="1021" name="Shape 1021"/>
            <p:cNvCxnSpPr/>
            <p:nvPr/>
          </p:nvCxnSpPr>
          <p:spPr>
            <a:xfrm rot="10800000">
              <a:off x="990599" y="1828800"/>
              <a:ext cx="2362200" cy="0"/>
            </a:xfrm>
            <a:prstGeom prst="straightConnector1">
              <a:avLst/>
            </a:prstGeom>
            <a:noFill/>
            <a:ln w="19050" cap="flat">
              <a:solidFill>
                <a:srgbClr val="000000"/>
              </a:solidFill>
              <a:prstDash val="solid"/>
              <a:round/>
              <a:headEnd type="none" w="lg" len="lg"/>
              <a:tailEnd type="none" w="lg" len="lg"/>
            </a:ln>
          </p:spPr>
        </p:cxnSp>
        <p:cxnSp>
          <p:nvCxnSpPr>
            <p:cNvPr id="1022" name="Shape 1022"/>
            <p:cNvCxnSpPr/>
            <p:nvPr/>
          </p:nvCxnSpPr>
          <p:spPr>
            <a:xfrm rot="10800000">
              <a:off x="990599" y="1905000"/>
              <a:ext cx="2362200" cy="0"/>
            </a:xfrm>
            <a:prstGeom prst="straightConnector1">
              <a:avLst/>
            </a:prstGeom>
            <a:noFill/>
            <a:ln w="19050" cap="flat">
              <a:solidFill>
                <a:srgbClr val="000000"/>
              </a:solidFill>
              <a:prstDash val="solid"/>
              <a:round/>
              <a:headEnd type="none" w="lg" len="lg"/>
              <a:tailEnd type="none" w="lg" len="lg"/>
            </a:ln>
          </p:spPr>
        </p:cxnSp>
        <p:cxnSp>
          <p:nvCxnSpPr>
            <p:cNvPr id="1023" name="Shape 1023"/>
            <p:cNvCxnSpPr/>
            <p:nvPr/>
          </p:nvCxnSpPr>
          <p:spPr>
            <a:xfrm rot="10800000">
              <a:off x="990599" y="1981200"/>
              <a:ext cx="2362200" cy="0"/>
            </a:xfrm>
            <a:prstGeom prst="straightConnector1">
              <a:avLst/>
            </a:prstGeom>
            <a:noFill/>
            <a:ln w="19050" cap="flat">
              <a:solidFill>
                <a:srgbClr val="000000"/>
              </a:solidFill>
              <a:prstDash val="solid"/>
              <a:round/>
              <a:headEnd type="none" w="lg" len="lg"/>
              <a:tailEnd type="none" w="lg" len="lg"/>
            </a:ln>
          </p:spPr>
        </p:cxnSp>
        <p:cxnSp>
          <p:nvCxnSpPr>
            <p:cNvPr id="1024" name="Shape 1024"/>
            <p:cNvCxnSpPr/>
            <p:nvPr/>
          </p:nvCxnSpPr>
          <p:spPr>
            <a:xfrm rot="10800000">
              <a:off x="990599" y="2057400"/>
              <a:ext cx="2362200" cy="0"/>
            </a:xfrm>
            <a:prstGeom prst="straightConnector1">
              <a:avLst/>
            </a:prstGeom>
            <a:noFill/>
            <a:ln w="19050" cap="flat">
              <a:solidFill>
                <a:srgbClr val="000000"/>
              </a:solidFill>
              <a:prstDash val="solid"/>
              <a:round/>
              <a:headEnd type="none" w="lg" len="lg"/>
              <a:tailEnd type="none" w="lg" len="lg"/>
            </a:ln>
          </p:spPr>
        </p:cxnSp>
        <p:cxnSp>
          <p:nvCxnSpPr>
            <p:cNvPr id="1025" name="Shape 1025"/>
            <p:cNvCxnSpPr/>
            <p:nvPr/>
          </p:nvCxnSpPr>
          <p:spPr>
            <a:xfrm rot="10800000">
              <a:off x="990599" y="2514600"/>
              <a:ext cx="2362200" cy="0"/>
            </a:xfrm>
            <a:prstGeom prst="straightConnector1">
              <a:avLst/>
            </a:prstGeom>
            <a:noFill/>
            <a:ln w="19050" cap="flat">
              <a:solidFill>
                <a:srgbClr val="000000"/>
              </a:solidFill>
              <a:prstDash val="solid"/>
              <a:round/>
              <a:headEnd type="none" w="lg" len="lg"/>
              <a:tailEnd type="none" w="lg" len="lg"/>
            </a:ln>
          </p:spPr>
        </p:cxnSp>
        <p:cxnSp>
          <p:nvCxnSpPr>
            <p:cNvPr id="1026" name="Shape 1026"/>
            <p:cNvCxnSpPr/>
            <p:nvPr/>
          </p:nvCxnSpPr>
          <p:spPr>
            <a:xfrm rot="10800000">
              <a:off x="990599" y="2133600"/>
              <a:ext cx="2362200" cy="0"/>
            </a:xfrm>
            <a:prstGeom prst="straightConnector1">
              <a:avLst/>
            </a:prstGeom>
            <a:noFill/>
            <a:ln w="19050" cap="flat">
              <a:solidFill>
                <a:srgbClr val="000000"/>
              </a:solidFill>
              <a:prstDash val="solid"/>
              <a:round/>
              <a:headEnd type="none" w="lg" len="lg"/>
              <a:tailEnd type="none" w="lg" len="lg"/>
            </a:ln>
          </p:spPr>
        </p:cxnSp>
        <p:cxnSp>
          <p:nvCxnSpPr>
            <p:cNvPr id="1027" name="Shape 1027"/>
            <p:cNvCxnSpPr/>
            <p:nvPr/>
          </p:nvCxnSpPr>
          <p:spPr>
            <a:xfrm rot="10800000">
              <a:off x="990599" y="2590800"/>
              <a:ext cx="2362200" cy="0"/>
            </a:xfrm>
            <a:prstGeom prst="straightConnector1">
              <a:avLst/>
            </a:prstGeom>
            <a:noFill/>
            <a:ln w="19050" cap="flat">
              <a:solidFill>
                <a:srgbClr val="000000"/>
              </a:solidFill>
              <a:prstDash val="solid"/>
              <a:round/>
              <a:headEnd type="none" w="lg" len="lg"/>
              <a:tailEnd type="none" w="lg" len="lg"/>
            </a:ln>
          </p:spPr>
        </p:cxnSp>
        <p:cxnSp>
          <p:nvCxnSpPr>
            <p:cNvPr id="1028" name="Shape 1028"/>
            <p:cNvCxnSpPr/>
            <p:nvPr/>
          </p:nvCxnSpPr>
          <p:spPr>
            <a:xfrm rot="10800000">
              <a:off x="990599" y="2209800"/>
              <a:ext cx="2362200" cy="0"/>
            </a:xfrm>
            <a:prstGeom prst="straightConnector1">
              <a:avLst/>
            </a:prstGeom>
            <a:noFill/>
            <a:ln w="19050" cap="flat">
              <a:solidFill>
                <a:srgbClr val="000000"/>
              </a:solidFill>
              <a:prstDash val="solid"/>
              <a:round/>
              <a:headEnd type="none" w="lg" len="lg"/>
              <a:tailEnd type="none" w="lg" len="lg"/>
            </a:ln>
          </p:spPr>
        </p:cxnSp>
        <p:cxnSp>
          <p:nvCxnSpPr>
            <p:cNvPr id="1029" name="Shape 1029"/>
            <p:cNvCxnSpPr/>
            <p:nvPr/>
          </p:nvCxnSpPr>
          <p:spPr>
            <a:xfrm rot="10800000">
              <a:off x="990599" y="2362200"/>
              <a:ext cx="2362200" cy="0"/>
            </a:xfrm>
            <a:prstGeom prst="straightConnector1">
              <a:avLst/>
            </a:prstGeom>
            <a:noFill/>
            <a:ln w="19050" cap="flat">
              <a:solidFill>
                <a:srgbClr val="000000"/>
              </a:solidFill>
              <a:prstDash val="solid"/>
              <a:round/>
              <a:headEnd type="none" w="lg" len="lg"/>
              <a:tailEnd type="none" w="lg" len="lg"/>
            </a:ln>
          </p:spPr>
        </p:cxnSp>
        <p:cxnSp>
          <p:nvCxnSpPr>
            <p:cNvPr id="1030" name="Shape 1030"/>
            <p:cNvCxnSpPr/>
            <p:nvPr/>
          </p:nvCxnSpPr>
          <p:spPr>
            <a:xfrm rot="10800000">
              <a:off x="990599" y="2438400"/>
              <a:ext cx="2362200" cy="0"/>
            </a:xfrm>
            <a:prstGeom prst="straightConnector1">
              <a:avLst/>
            </a:prstGeom>
            <a:noFill/>
            <a:ln w="19050" cap="flat">
              <a:solidFill>
                <a:srgbClr val="000000"/>
              </a:solidFill>
              <a:prstDash val="solid"/>
              <a:round/>
              <a:headEnd type="none" w="lg" len="lg"/>
              <a:tailEnd type="none" w="lg" len="lg"/>
            </a:ln>
          </p:spPr>
        </p:cxnSp>
        <p:cxnSp>
          <p:nvCxnSpPr>
            <p:cNvPr id="1031" name="Shape 1031"/>
            <p:cNvCxnSpPr/>
            <p:nvPr/>
          </p:nvCxnSpPr>
          <p:spPr>
            <a:xfrm rot="10800000">
              <a:off x="990599" y="2286000"/>
              <a:ext cx="2362200" cy="0"/>
            </a:xfrm>
            <a:prstGeom prst="straightConnector1">
              <a:avLst/>
            </a:prstGeom>
            <a:noFill/>
            <a:ln w="19050" cap="flat">
              <a:solidFill>
                <a:srgbClr val="000000"/>
              </a:solidFill>
              <a:prstDash val="solid"/>
              <a:round/>
              <a:headEnd type="none" w="lg" len="lg"/>
              <a:tailEnd type="none" w="lg" len="lg"/>
            </a:ln>
          </p:spPr>
        </p:cxnSp>
        <p:cxnSp>
          <p:nvCxnSpPr>
            <p:cNvPr id="1032" name="Shape 1032"/>
            <p:cNvCxnSpPr/>
            <p:nvPr/>
          </p:nvCxnSpPr>
          <p:spPr>
            <a:xfrm>
              <a:off x="990600" y="1066800"/>
              <a:ext cx="2362200" cy="0"/>
            </a:xfrm>
            <a:prstGeom prst="straightConnector1">
              <a:avLst/>
            </a:prstGeom>
            <a:noFill/>
            <a:ln w="19050" cap="flat">
              <a:solidFill>
                <a:srgbClr val="000000"/>
              </a:solidFill>
              <a:prstDash val="solid"/>
              <a:round/>
              <a:headEnd type="none" w="lg" len="lg"/>
              <a:tailEnd type="none" w="lg" len="lg"/>
            </a:ln>
          </p:spPr>
        </p:cxnSp>
        <p:cxnSp>
          <p:nvCxnSpPr>
            <p:cNvPr id="1033" name="Shape 1033"/>
            <p:cNvCxnSpPr/>
            <p:nvPr/>
          </p:nvCxnSpPr>
          <p:spPr>
            <a:xfrm>
              <a:off x="990600" y="2667000"/>
              <a:ext cx="2362200" cy="0"/>
            </a:xfrm>
            <a:prstGeom prst="straightConnector1">
              <a:avLst/>
            </a:prstGeom>
            <a:noFill/>
            <a:ln w="19050" cap="flat">
              <a:solidFill>
                <a:srgbClr val="000000"/>
              </a:solidFill>
              <a:prstDash val="solid"/>
              <a:round/>
              <a:headEnd type="none" w="lg" len="lg"/>
              <a:tailEnd type="none" w="lg" len="lg"/>
            </a:ln>
          </p:spPr>
        </p:cxnSp>
        <p:cxnSp>
          <p:nvCxnSpPr>
            <p:cNvPr id="1034" name="Shape 1034"/>
            <p:cNvCxnSpPr/>
            <p:nvPr/>
          </p:nvCxnSpPr>
          <p:spPr>
            <a:xfrm>
              <a:off x="990600" y="2743200"/>
              <a:ext cx="2362200" cy="0"/>
            </a:xfrm>
            <a:prstGeom prst="straightConnector1">
              <a:avLst/>
            </a:prstGeom>
            <a:noFill/>
            <a:ln w="19050" cap="flat">
              <a:solidFill>
                <a:srgbClr val="000000"/>
              </a:solidFill>
              <a:prstDash val="solid"/>
              <a:round/>
              <a:headEnd type="none" w="lg" len="lg"/>
              <a:tailEnd type="none" w="lg" len="lg"/>
            </a:ln>
          </p:spPr>
        </p:cxnSp>
        <p:cxnSp>
          <p:nvCxnSpPr>
            <p:cNvPr id="1035" name="Shape 1035"/>
            <p:cNvCxnSpPr/>
            <p:nvPr/>
          </p:nvCxnSpPr>
          <p:spPr>
            <a:xfrm rot="10800000">
              <a:off x="990599" y="2819400"/>
              <a:ext cx="2362200" cy="0"/>
            </a:xfrm>
            <a:prstGeom prst="straightConnector1">
              <a:avLst/>
            </a:prstGeom>
            <a:noFill/>
            <a:ln w="19050" cap="flat">
              <a:solidFill>
                <a:srgbClr val="000000"/>
              </a:solidFill>
              <a:prstDash val="solid"/>
              <a:round/>
              <a:headEnd type="none" w="lg" len="lg"/>
              <a:tailEnd type="none" w="lg" len="lg"/>
            </a:ln>
          </p:spPr>
        </p:cxnSp>
        <p:cxnSp>
          <p:nvCxnSpPr>
            <p:cNvPr id="1036" name="Shape 1036"/>
            <p:cNvCxnSpPr/>
            <p:nvPr/>
          </p:nvCxnSpPr>
          <p:spPr>
            <a:xfrm>
              <a:off x="990600" y="2895600"/>
              <a:ext cx="2362200" cy="0"/>
            </a:xfrm>
            <a:prstGeom prst="straightConnector1">
              <a:avLst/>
            </a:prstGeom>
            <a:noFill/>
            <a:ln w="19050" cap="flat">
              <a:solidFill>
                <a:srgbClr val="000000"/>
              </a:solidFill>
              <a:prstDash val="solid"/>
              <a:round/>
              <a:headEnd type="none" w="lg" len="lg"/>
              <a:tailEnd type="none" w="lg" len="lg"/>
            </a:ln>
          </p:spPr>
        </p:cxnSp>
        <p:cxnSp>
          <p:nvCxnSpPr>
            <p:cNvPr id="1037" name="Shape 1037"/>
            <p:cNvCxnSpPr/>
            <p:nvPr/>
          </p:nvCxnSpPr>
          <p:spPr>
            <a:xfrm rot="10800000">
              <a:off x="990599" y="2971800"/>
              <a:ext cx="2362200" cy="0"/>
            </a:xfrm>
            <a:prstGeom prst="straightConnector1">
              <a:avLst/>
            </a:prstGeom>
            <a:noFill/>
            <a:ln w="19050" cap="flat">
              <a:solidFill>
                <a:srgbClr val="000000"/>
              </a:solidFill>
              <a:prstDash val="solid"/>
              <a:round/>
              <a:headEnd type="none" w="lg" len="lg"/>
              <a:tailEnd type="none" w="lg" len="lg"/>
            </a:ln>
          </p:spPr>
        </p:cxnSp>
        <p:cxnSp>
          <p:nvCxnSpPr>
            <p:cNvPr id="1038" name="Shape 1038"/>
            <p:cNvCxnSpPr/>
            <p:nvPr/>
          </p:nvCxnSpPr>
          <p:spPr>
            <a:xfrm>
              <a:off x="990600" y="3048000"/>
              <a:ext cx="2362200" cy="0"/>
            </a:xfrm>
            <a:prstGeom prst="straightConnector1">
              <a:avLst/>
            </a:prstGeom>
            <a:noFill/>
            <a:ln w="19050" cap="flat">
              <a:solidFill>
                <a:srgbClr val="000000"/>
              </a:solidFill>
              <a:prstDash val="solid"/>
              <a:round/>
              <a:headEnd type="none" w="lg" len="lg"/>
              <a:tailEnd type="none" w="lg" len="lg"/>
            </a:ln>
          </p:spPr>
        </p:cxnSp>
        <p:cxnSp>
          <p:nvCxnSpPr>
            <p:cNvPr id="1039" name="Shape 1039"/>
            <p:cNvCxnSpPr/>
            <p:nvPr/>
          </p:nvCxnSpPr>
          <p:spPr>
            <a:xfrm rot="10800000">
              <a:off x="990599" y="3124200"/>
              <a:ext cx="2362200" cy="0"/>
            </a:xfrm>
            <a:prstGeom prst="straightConnector1">
              <a:avLst/>
            </a:prstGeom>
            <a:noFill/>
            <a:ln w="19050" cap="flat">
              <a:solidFill>
                <a:srgbClr val="000000"/>
              </a:solidFill>
              <a:prstDash val="solid"/>
              <a:round/>
              <a:headEnd type="none" w="lg" len="lg"/>
              <a:tailEnd type="none" w="lg" len="lg"/>
            </a:ln>
          </p:spPr>
        </p:cxnSp>
        <p:sp>
          <p:nvSpPr>
            <p:cNvPr id="1040" name="Shape 1040"/>
            <p:cNvSpPr/>
            <p:nvPr/>
          </p:nvSpPr>
          <p:spPr>
            <a:xfrm>
              <a:off x="990600" y="2286000"/>
              <a:ext cx="2362200" cy="76199"/>
            </a:xfrm>
            <a:prstGeom prst="rect">
              <a:avLst/>
            </a:prstGeom>
            <a:solidFill>
              <a:srgbClr val="00FF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041" name="Shape 1041"/>
            <p:cNvCxnSpPr/>
            <p:nvPr/>
          </p:nvCxnSpPr>
          <p:spPr>
            <a:xfrm>
              <a:off x="990600" y="1447800"/>
              <a:ext cx="2362200" cy="0"/>
            </a:xfrm>
            <a:prstGeom prst="straightConnector1">
              <a:avLst/>
            </a:prstGeom>
            <a:noFill/>
            <a:ln w="19050" cap="flat">
              <a:solidFill>
                <a:srgbClr val="000000"/>
              </a:solidFill>
              <a:prstDash val="solid"/>
              <a:round/>
              <a:headEnd type="none" w="lg" len="lg"/>
              <a:tailEnd type="none" w="lg" len="lg"/>
            </a:ln>
          </p:spPr>
        </p:cxnSp>
        <p:sp>
          <p:nvSpPr>
            <p:cNvPr id="1042" name="Shape 1042"/>
            <p:cNvSpPr/>
            <p:nvPr/>
          </p:nvSpPr>
          <p:spPr>
            <a:xfrm>
              <a:off x="990600" y="1905000"/>
              <a:ext cx="2362200" cy="76199"/>
            </a:xfrm>
            <a:prstGeom prst="rect">
              <a:avLst/>
            </a:prstGeom>
            <a:solidFill>
              <a:srgbClr val="F1C232"/>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043" name="Shape 1043"/>
            <p:cNvSpPr/>
            <p:nvPr/>
          </p:nvSpPr>
          <p:spPr>
            <a:xfrm>
              <a:off x="990600" y="2514600"/>
              <a:ext cx="2362200" cy="76199"/>
            </a:xfrm>
            <a:prstGeom prst="rect">
              <a:avLst/>
            </a:prstGeom>
            <a:solidFill>
              <a:srgbClr val="F1C232"/>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044" name="Shape 1044"/>
            <p:cNvCxnSpPr>
              <a:stCxn id="1006" idx="6"/>
              <a:endCxn id="1043" idx="3"/>
            </p:cNvCxnSpPr>
            <p:nvPr/>
          </p:nvCxnSpPr>
          <p:spPr>
            <a:xfrm rot="10800000">
              <a:off x="3352800" y="2552699"/>
              <a:ext cx="685800" cy="38099"/>
            </a:xfrm>
            <a:prstGeom prst="straightConnector1">
              <a:avLst/>
            </a:prstGeom>
            <a:noFill/>
            <a:ln w="19050" cap="flat">
              <a:solidFill>
                <a:srgbClr val="7F6000"/>
              </a:solidFill>
              <a:prstDash val="solid"/>
              <a:round/>
              <a:headEnd type="none" w="lg" len="lg"/>
              <a:tailEnd type="stealth" w="lg" len="lg"/>
            </a:ln>
          </p:spPr>
        </p:cxnSp>
      </p:grpSp>
      <p:sp>
        <p:nvSpPr>
          <p:cNvPr id="1045" name="Shape 1045"/>
          <p:cNvSpPr txBox="1"/>
          <p:nvPr/>
        </p:nvSpPr>
        <p:spPr>
          <a:xfrm>
            <a:off x="5432725" y="4682875"/>
            <a:ext cx="1892099" cy="729900"/>
          </a:xfrm>
          <a:prstGeom prst="rect">
            <a:avLst/>
          </a:prstGeom>
        </p:spPr>
        <p:txBody>
          <a:bodyPr lIns="91425" tIns="91425" rIns="91425" bIns="91425" anchor="ctr" anchorCtr="0">
            <a:noAutofit/>
          </a:bodyPr>
          <a:lstStyle/>
          <a:p>
            <a:pPr lvl="0" rtl="0">
              <a:spcBef>
                <a:spcPts val="0"/>
              </a:spcBef>
              <a:buNone/>
            </a:pPr>
            <a:r>
              <a:rPr lang="en" sz="2400" b="1">
                <a:solidFill>
                  <a:srgbClr val="999999"/>
                </a:solidFill>
                <a:latin typeface="Droid Serif"/>
                <a:ea typeface="Droid Serif"/>
                <a:cs typeface="Droid Serif"/>
                <a:sym typeface="Droid Serif"/>
              </a:rPr>
              <a:t>mixplate</a:t>
            </a:r>
          </a:p>
        </p:txBody>
      </p:sp>
      <p:sp>
        <p:nvSpPr>
          <p:cNvPr id="1046" name="Shape 1046"/>
          <p:cNvSpPr txBox="1"/>
          <p:nvPr/>
        </p:nvSpPr>
        <p:spPr>
          <a:xfrm>
            <a:off x="4587000" y="5457400"/>
            <a:ext cx="1682999" cy="729900"/>
          </a:xfrm>
          <a:prstGeom prst="rect">
            <a:avLst/>
          </a:prstGeom>
          <a:solidFill>
            <a:srgbClr val="FFFFFF"/>
          </a:solidFill>
        </p:spPr>
        <p:txBody>
          <a:bodyPr lIns="91425" tIns="91425" rIns="91425" bIns="91425" anchor="ctr" anchorCtr="0">
            <a:noAutofit/>
          </a:bodyPr>
          <a:lstStyle/>
          <a:p>
            <a:pPr lvl="0" rtl="0">
              <a:spcBef>
                <a:spcPts val="0"/>
              </a:spcBef>
              <a:buNone/>
            </a:pPr>
            <a:r>
              <a:rPr lang="en" sz="2400" b="1">
                <a:latin typeface="Droid Serif"/>
                <a:ea typeface="Droid Serif"/>
                <a:cs typeface="Droid Serif"/>
                <a:sym typeface="Droid Serif"/>
              </a:rPr>
              <a:t>wusubi</a:t>
            </a:r>
          </a:p>
        </p:txBody>
      </p:sp>
      <p:sp>
        <p:nvSpPr>
          <p:cNvPr id="1047" name="Shape 1047"/>
          <p:cNvSpPr/>
          <p:nvPr/>
        </p:nvSpPr>
        <p:spPr>
          <a:xfrm>
            <a:off x="7324875" y="5095000"/>
            <a:ext cx="402300" cy="729900"/>
          </a:xfrm>
          <a:prstGeom prst="rightBrace">
            <a:avLst>
              <a:gd name="adj1" fmla="val 50068"/>
              <a:gd name="adj2" fmla="val 50000"/>
            </a:avLst>
          </a:prstGeom>
          <a:noFill/>
          <a:ln w="28575"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048" name="Shape 1048"/>
          <p:cNvSpPr txBox="1"/>
          <p:nvPr/>
        </p:nvSpPr>
        <p:spPr>
          <a:xfrm>
            <a:off x="7773800" y="4717925"/>
            <a:ext cx="1269299" cy="1565100"/>
          </a:xfrm>
          <a:prstGeom prst="rect">
            <a:avLst/>
          </a:prstGeom>
        </p:spPr>
        <p:txBody>
          <a:bodyPr lIns="91425" tIns="91425" rIns="91425" bIns="91425" anchor="ctr" anchorCtr="0">
            <a:noAutofit/>
          </a:bodyPr>
          <a:lstStyle/>
          <a:p>
            <a:pPr lvl="0" algn="ctr" rtl="0">
              <a:spcBef>
                <a:spcPts val="0"/>
              </a:spcBef>
              <a:buNone/>
            </a:pPr>
            <a:r>
              <a:rPr lang="en" sz="2400">
                <a:latin typeface="Droid Serif"/>
                <a:ea typeface="Droid Serif"/>
                <a:cs typeface="Droid Serif"/>
                <a:sym typeface="Droid Serif"/>
              </a:rPr>
              <a:t>here some-where</a:t>
            </a:r>
          </a:p>
        </p:txBody>
      </p:sp>
      <p:sp>
        <p:nvSpPr>
          <p:cNvPr id="1049" name="Shape 1049"/>
          <p:cNvSpPr/>
          <p:nvPr/>
        </p:nvSpPr>
        <p:spPr>
          <a:xfrm>
            <a:off x="188900" y="1150525"/>
            <a:ext cx="8854200" cy="1454699"/>
          </a:xfrm>
          <a:prstGeom prst="roundRect">
            <a:avLst>
              <a:gd name="adj" fmla="val 16667"/>
            </a:avLst>
          </a:prstGeom>
          <a:solidFill>
            <a:schemeClr val="lt2"/>
          </a:solidFill>
          <a:ln>
            <a:noFill/>
          </a:ln>
        </p:spPr>
        <p:txBody>
          <a:bodyPr lIns="91425" tIns="91425" rIns="91425" bIns="91425" anchor="ctr" anchorCtr="0">
            <a:noAutofit/>
          </a:bodyPr>
          <a:lstStyle/>
          <a:p>
            <a:pPr>
              <a:spcBef>
                <a:spcPts val="0"/>
              </a:spcBef>
              <a:buNone/>
            </a:pPr>
            <a:endParaRPr/>
          </a:p>
        </p:txBody>
      </p:sp>
      <p:sp>
        <p:nvSpPr>
          <p:cNvPr id="1050" name="Shape 1050"/>
          <p:cNvSpPr txBox="1">
            <a:spLocks noGrp="1"/>
          </p:cNvSpPr>
          <p:nvPr>
            <p:ph type="body" idx="1"/>
          </p:nvPr>
        </p:nvSpPr>
        <p:spPr>
          <a:xfrm>
            <a:off x="328325" y="1288375"/>
            <a:ext cx="8627999" cy="1259700"/>
          </a:xfrm>
          <a:prstGeom prst="rect">
            <a:avLst/>
          </a:prstGeom>
        </p:spPr>
        <p:txBody>
          <a:bodyPr lIns="91425" tIns="91425" rIns="91425" bIns="91425" anchor="t" anchorCtr="0">
            <a:noAutofit/>
          </a:bodyPr>
          <a:lstStyle/>
          <a:p>
            <a:pPr marL="457200" lvl="0" indent="-381000" rtl="0">
              <a:spcBef>
                <a:spcPts val="0"/>
              </a:spcBef>
              <a:spcAft>
                <a:spcPts val="0"/>
              </a:spcAft>
              <a:buClr>
                <a:srgbClr val="000000"/>
              </a:buClr>
              <a:buSzPct val="100000"/>
              <a:buFont typeface="Arial"/>
              <a:buChar char="●"/>
            </a:pPr>
            <a:r>
              <a:rPr lang="en" sz="2400">
                <a:latin typeface="Droid Serif"/>
                <a:ea typeface="Droid Serif"/>
                <a:cs typeface="Droid Serif"/>
                <a:sym typeface="Droid Serif"/>
              </a:rPr>
              <a:t>Check the word in the middle.</a:t>
            </a:r>
          </a:p>
          <a:p>
            <a:pPr marL="457200" lvl="0" indent="-381000" rtl="0">
              <a:spcBef>
                <a:spcPts val="0"/>
              </a:spcBef>
              <a:spcAft>
                <a:spcPts val="0"/>
              </a:spcAft>
              <a:buClr>
                <a:srgbClr val="000000"/>
              </a:buClr>
              <a:buSzPct val="100000"/>
              <a:buFont typeface="Arial"/>
              <a:buChar char="●"/>
            </a:pPr>
            <a:r>
              <a:rPr lang="en" sz="2400">
                <a:latin typeface="Droid Serif"/>
                <a:ea typeface="Droid Serif"/>
                <a:cs typeface="Droid Serif"/>
                <a:sym typeface="Droid Serif"/>
              </a:rPr>
              <a:t>I</a:t>
            </a:r>
            <a:r>
              <a:rPr lang="en" sz="2400">
                <a:solidFill>
                  <a:srgbClr val="000000"/>
                </a:solidFill>
                <a:latin typeface="Droid Serif"/>
                <a:ea typeface="Droid Serif"/>
                <a:cs typeface="Droid Serif"/>
                <a:sym typeface="Droid Serif"/>
              </a:rPr>
              <a:t>f it's </a:t>
            </a:r>
            <a:r>
              <a:rPr lang="en" sz="2400" b="1" i="1">
                <a:latin typeface="Droid Serif"/>
                <a:ea typeface="Droid Serif"/>
                <a:cs typeface="Droid Serif"/>
                <a:sym typeface="Droid Serif"/>
              </a:rPr>
              <a:t>after </a:t>
            </a:r>
            <a:r>
              <a:rPr lang="en" sz="2400">
                <a:latin typeface="Droid Serif"/>
                <a:ea typeface="Droid Serif"/>
                <a:cs typeface="Droid Serif"/>
                <a:sym typeface="Droid Serif"/>
              </a:rPr>
              <a:t>our</a:t>
            </a:r>
            <a:r>
              <a:rPr lang="en" sz="2400">
                <a:solidFill>
                  <a:srgbClr val="000000"/>
                </a:solidFill>
                <a:latin typeface="Droid Serif"/>
                <a:ea typeface="Droid Serif"/>
                <a:cs typeface="Droid Serif"/>
                <a:sym typeface="Droid Serif"/>
              </a:rPr>
              <a:t> word, </a:t>
            </a:r>
            <a:r>
              <a:rPr lang="en" sz="2400">
                <a:latin typeface="Droid Serif"/>
                <a:ea typeface="Droid Serif"/>
                <a:cs typeface="Droid Serif"/>
                <a:sym typeface="Droid Serif"/>
              </a:rPr>
              <a:t>repeat with the 1st half.</a:t>
            </a:r>
          </a:p>
          <a:p>
            <a:pPr marL="457200" lvl="0" indent="-381000" rtl="0">
              <a:spcBef>
                <a:spcPts val="0"/>
              </a:spcBef>
              <a:spcAft>
                <a:spcPts val="0"/>
              </a:spcAft>
              <a:buClr>
                <a:srgbClr val="000000"/>
              </a:buClr>
              <a:buSzPct val="100000"/>
              <a:buFont typeface="Arial"/>
              <a:buChar char="●"/>
            </a:pPr>
            <a:r>
              <a:rPr lang="en" sz="2400">
                <a:latin typeface="Droid Serif"/>
                <a:ea typeface="Droid Serif"/>
                <a:cs typeface="Droid Serif"/>
                <a:sym typeface="Droid Serif"/>
              </a:rPr>
              <a:t>If it's </a:t>
            </a:r>
            <a:r>
              <a:rPr lang="en" sz="2400" b="1" i="1">
                <a:latin typeface="Droid Serif"/>
                <a:ea typeface="Droid Serif"/>
                <a:cs typeface="Droid Serif"/>
                <a:sym typeface="Droid Serif"/>
              </a:rPr>
              <a:t>before </a:t>
            </a:r>
            <a:r>
              <a:rPr lang="en" sz="2400">
                <a:latin typeface="Droid Serif"/>
                <a:ea typeface="Droid Serif"/>
                <a:cs typeface="Droid Serif"/>
                <a:sym typeface="Droid Serif"/>
              </a:rPr>
              <a:t>our word, repeat with the 2nd half.</a:t>
            </a:r>
          </a:p>
        </p:txBody>
      </p:sp>
      <p:sp>
        <p:nvSpPr>
          <p:cNvPr id="1051" name="Shape 1051"/>
          <p:cNvSpPr txBox="1"/>
          <p:nvPr/>
        </p:nvSpPr>
        <p:spPr>
          <a:xfrm>
            <a:off x="5930500" y="1150525"/>
            <a:ext cx="2782500" cy="468899"/>
          </a:xfrm>
          <a:prstGeom prst="rect">
            <a:avLst/>
          </a:prstGeom>
          <a:solidFill>
            <a:srgbClr val="C9DAF8"/>
          </a:solidFill>
        </p:spPr>
        <p:txBody>
          <a:bodyPr lIns="91425" tIns="91425" rIns="91425" bIns="91425" anchor="ctr" anchorCtr="0">
            <a:noAutofit/>
          </a:bodyPr>
          <a:lstStyle/>
          <a:p>
            <a:pPr lvl="0" algn="ctr" rtl="0">
              <a:spcBef>
                <a:spcPts val="0"/>
              </a:spcBef>
              <a:buNone/>
            </a:pPr>
            <a:r>
              <a:rPr lang="en" sz="3000">
                <a:solidFill>
                  <a:srgbClr val="0000FF"/>
                </a:solidFill>
                <a:latin typeface="Droid Serif"/>
                <a:ea typeface="Droid Serif"/>
                <a:cs typeface="Droid Serif"/>
                <a:sym typeface="Droid Serif"/>
              </a:rPr>
              <a:t>the algorithm</a:t>
            </a:r>
          </a:p>
        </p:txBody>
      </p:sp>
      <p:sp>
        <p:nvSpPr>
          <p:cNvPr id="1052" name="Shape 1052"/>
          <p:cNvSpPr txBox="1"/>
          <p:nvPr/>
        </p:nvSpPr>
        <p:spPr>
          <a:xfrm>
            <a:off x="5930500" y="2786200"/>
            <a:ext cx="2901899" cy="560400"/>
          </a:xfrm>
          <a:prstGeom prst="rect">
            <a:avLst/>
          </a:prstGeom>
          <a:solidFill>
            <a:srgbClr val="D9D9D9"/>
          </a:solidFill>
        </p:spPr>
        <p:txBody>
          <a:bodyPr lIns="91425" tIns="91425" rIns="91425" bIns="91425" anchor="ctr" anchorCtr="0">
            <a:noAutofit/>
          </a:bodyPr>
          <a:lstStyle/>
          <a:p>
            <a:pPr lvl="0" algn="ctr" rtl="0">
              <a:spcBef>
                <a:spcPts val="0"/>
              </a:spcBef>
              <a:buNone/>
            </a:pPr>
            <a:r>
              <a:rPr lang="en" sz="2400">
                <a:latin typeface="Droid Serif"/>
                <a:ea typeface="Droid Serif"/>
                <a:cs typeface="Droid Serif"/>
                <a:sym typeface="Droid Serif"/>
              </a:rPr>
              <a:t>Seeking "spam" ...</a:t>
            </a:r>
          </a:p>
        </p:txBody>
      </p:sp>
    </p:spTree>
    <p:extLst>
      <p:ext uri="{BB962C8B-B14F-4D97-AF65-F5344CB8AC3E}">
        <p14:creationId xmlns:p14="http://schemas.microsoft.com/office/powerpoint/2010/main" val="1311988389"/>
      </p:ext>
    </p:extLst>
  </p:cSld>
  <p:clrMapOvr>
    <a:masterClrMapping/>
  </p:clrMapOvr>
  <p:transition xmlns:p14="http://schemas.microsoft.com/office/powerpoint/2010/mai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228600" y="152400"/>
            <a:ext cx="5715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50000"/>
              </a:spcBef>
              <a:spcAft>
                <a:spcPct val="0"/>
              </a:spcAft>
            </a:pPr>
            <a:r>
              <a:rPr lang="en-US" altLang="en-US" sz="3200" kern="1200" dirty="0">
                <a:solidFill>
                  <a:srgbClr val="000000"/>
                </a:solidFill>
                <a:latin typeface="Cambria" pitchFamily="18" charset="0"/>
              </a:rPr>
              <a:t>Hue and saturation</a:t>
            </a:r>
          </a:p>
        </p:txBody>
      </p:sp>
      <p:pic>
        <p:nvPicPr>
          <p:cNvPr id="378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66800"/>
            <a:ext cx="6919913"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7892" name="Straight Connector 2"/>
          <p:cNvCxnSpPr>
            <a:cxnSpLocks noChangeShapeType="1"/>
          </p:cNvCxnSpPr>
          <p:nvPr/>
        </p:nvCxnSpPr>
        <p:spPr bwMode="auto">
          <a:xfrm flipV="1">
            <a:off x="4038600" y="2590800"/>
            <a:ext cx="2971800" cy="1143000"/>
          </a:xfrm>
          <a:prstGeom prst="line">
            <a:avLst/>
          </a:prstGeom>
          <a:noFill/>
          <a:ln w="9525" algn="ctr">
            <a:solidFill>
              <a:schemeClr val="tx1"/>
            </a:solidFill>
            <a:round/>
            <a:headEnd/>
            <a:tailEnd/>
          </a:ln>
        </p:spPr>
      </p:cxnSp>
      <p:cxnSp>
        <p:nvCxnSpPr>
          <p:cNvPr id="37893" name="Straight Connector 10"/>
          <p:cNvCxnSpPr>
            <a:cxnSpLocks noChangeShapeType="1"/>
          </p:cNvCxnSpPr>
          <p:nvPr/>
        </p:nvCxnSpPr>
        <p:spPr bwMode="auto">
          <a:xfrm>
            <a:off x="4038600" y="3733800"/>
            <a:ext cx="2971800" cy="1143000"/>
          </a:xfrm>
          <a:prstGeom prst="line">
            <a:avLst/>
          </a:prstGeom>
          <a:noFill/>
          <a:ln w="9525" algn="ctr">
            <a:solidFill>
              <a:schemeClr val="tx1"/>
            </a:solidFill>
            <a:round/>
            <a:headEnd/>
            <a:tailEnd/>
          </a:ln>
        </p:spPr>
      </p:cxnSp>
      <p:sp>
        <p:nvSpPr>
          <p:cNvPr id="37894" name="TextBox 3"/>
          <p:cNvSpPr txBox="1">
            <a:spLocks noChangeArrowheads="1"/>
          </p:cNvSpPr>
          <p:nvPr/>
        </p:nvSpPr>
        <p:spPr bwMode="auto">
          <a:xfrm rot="-1236682">
            <a:off x="7051675" y="2019300"/>
            <a:ext cx="1522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altLang="en-US" b="1" kern="1200">
                <a:solidFill>
                  <a:srgbClr val="C00000"/>
                </a:solidFill>
                <a:latin typeface="Cambria" pitchFamily="18" charset="0"/>
              </a:rPr>
              <a:t>hue = 25</a:t>
            </a:r>
            <a:r>
              <a:rPr lang="en-US" altLang="en-US" b="1" kern="1200">
                <a:solidFill>
                  <a:srgbClr val="C00000"/>
                </a:solidFill>
                <a:latin typeface="Cambria" pitchFamily="18" charset="0"/>
                <a:sym typeface="Symbol" pitchFamily="18" charset="2"/>
              </a:rPr>
              <a:t></a:t>
            </a:r>
            <a:endParaRPr lang="en-US" altLang="en-US" b="1" kern="1200">
              <a:solidFill>
                <a:srgbClr val="C00000"/>
              </a:solidFill>
              <a:latin typeface="Cambria" pitchFamily="18" charset="0"/>
            </a:endParaRPr>
          </a:p>
        </p:txBody>
      </p:sp>
      <p:sp>
        <p:nvSpPr>
          <p:cNvPr id="37895" name="TextBox 12"/>
          <p:cNvSpPr txBox="1">
            <a:spLocks noChangeArrowheads="1"/>
          </p:cNvSpPr>
          <p:nvPr/>
        </p:nvSpPr>
        <p:spPr bwMode="auto">
          <a:xfrm rot="1257042">
            <a:off x="7034213" y="4956175"/>
            <a:ext cx="1627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altLang="en-US" b="1" kern="1200">
                <a:solidFill>
                  <a:srgbClr val="C00000"/>
                </a:solidFill>
                <a:latin typeface="Cambria" pitchFamily="18" charset="0"/>
              </a:rPr>
              <a:t>hue = -25</a:t>
            </a:r>
            <a:r>
              <a:rPr lang="en-US" altLang="en-US" b="1" kern="1200">
                <a:solidFill>
                  <a:srgbClr val="C00000"/>
                </a:solidFill>
                <a:latin typeface="Cambria" pitchFamily="18" charset="0"/>
                <a:sym typeface="Symbol" pitchFamily="18" charset="2"/>
              </a:rPr>
              <a:t></a:t>
            </a:r>
            <a:endParaRPr lang="en-US" altLang="en-US" b="1" kern="1200">
              <a:solidFill>
                <a:srgbClr val="C00000"/>
              </a:solidFill>
              <a:latin typeface="Cambria" pitchFamily="18" charset="0"/>
            </a:endParaRPr>
          </a:p>
        </p:txBody>
      </p:sp>
      <p:sp>
        <p:nvSpPr>
          <p:cNvPr id="2" name="Oval 1"/>
          <p:cNvSpPr/>
          <p:nvPr/>
        </p:nvSpPr>
        <p:spPr bwMode="auto">
          <a:xfrm>
            <a:off x="2527300" y="2232025"/>
            <a:ext cx="3048000" cy="3048000"/>
          </a:xfrm>
          <a:prstGeom prst="ellipse">
            <a:avLst/>
          </a:prstGeom>
          <a:solidFill>
            <a:schemeClr val="bg1">
              <a:lumMod val="65000"/>
            </a:schemeClr>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kern="1200">
              <a:latin typeface="Arial" charset="0"/>
              <a:ea typeface="ＭＳ Ｐゴシック" pitchFamily="1" charset="-128"/>
              <a:cs typeface="Arial" charset="0"/>
            </a:endParaRPr>
          </a:p>
        </p:txBody>
      </p:sp>
      <p:sp>
        <p:nvSpPr>
          <p:cNvPr id="37897" name="TextBox 8"/>
          <p:cNvSpPr txBox="1">
            <a:spLocks noChangeArrowheads="1"/>
          </p:cNvSpPr>
          <p:nvPr/>
        </p:nvSpPr>
        <p:spPr bwMode="auto">
          <a:xfrm>
            <a:off x="3290888" y="3590925"/>
            <a:ext cx="15398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altLang="en-US" b="1" kern="1200">
                <a:solidFill>
                  <a:srgbClr val="FFFFFF"/>
                </a:solidFill>
                <a:latin typeface="Cambria" pitchFamily="18" charset="0"/>
              </a:rPr>
              <a:t>sat &lt; 0.75</a:t>
            </a:r>
          </a:p>
        </p:txBody>
      </p:sp>
      <p:sp>
        <p:nvSpPr>
          <p:cNvPr id="10" name="TextBox 9"/>
          <p:cNvSpPr txBox="1"/>
          <p:nvPr/>
        </p:nvSpPr>
        <p:spPr>
          <a:xfrm>
            <a:off x="7300913" y="2743200"/>
            <a:ext cx="1541462" cy="461963"/>
          </a:xfrm>
          <a:prstGeom prst="rect">
            <a:avLst/>
          </a:prstGeom>
          <a:solidFill>
            <a:schemeClr val="bg1">
              <a:lumMod val="65000"/>
            </a:schemeClr>
          </a:solidFill>
        </p:spPr>
        <p:txBody>
          <a:bodyPr wrap="none">
            <a:spAutoFit/>
          </a:bodyPr>
          <a:lstStyle/>
          <a:p>
            <a:pPr fontAlgn="base">
              <a:spcBef>
                <a:spcPct val="0"/>
              </a:spcBef>
              <a:spcAft>
                <a:spcPct val="0"/>
              </a:spcAft>
              <a:defRPr/>
            </a:pPr>
            <a:r>
              <a:rPr lang="en-US" sz="2400" b="1" kern="1200" dirty="0">
                <a:solidFill>
                  <a:srgbClr val="FFFFFF"/>
                </a:solidFill>
                <a:latin typeface="Cambria" pitchFamily="18" charset="0"/>
                <a:ea typeface="ＭＳ Ｐゴシック" pitchFamily="34" charset="-128"/>
                <a:cs typeface="Arial" charset="0"/>
              </a:rPr>
              <a:t>sat &gt; 0.75</a:t>
            </a:r>
          </a:p>
        </p:txBody>
      </p:sp>
      <p:cxnSp>
        <p:nvCxnSpPr>
          <p:cNvPr id="6" name="Straight Arrow Connector 5"/>
          <p:cNvCxnSpPr/>
          <p:nvPr/>
        </p:nvCxnSpPr>
        <p:spPr bwMode="auto">
          <a:xfrm flipH="1">
            <a:off x="6172200" y="2973388"/>
            <a:ext cx="1128713" cy="455612"/>
          </a:xfrm>
          <a:prstGeom prst="straightConnector1">
            <a:avLst/>
          </a:prstGeom>
          <a:solidFill>
            <a:schemeClr val="accent1"/>
          </a:solidFill>
          <a:ln w="57150" cap="flat" cmpd="sng" algn="ctr">
            <a:solidFill>
              <a:schemeClr val="bg1">
                <a:lumMod val="65000"/>
              </a:schemeClr>
            </a:solidFill>
            <a:prstDash val="solid"/>
            <a:round/>
            <a:headEnd type="none" w="med" len="med"/>
            <a:tailEnd type="arrow"/>
          </a:ln>
          <a:effectLst/>
        </p:spPr>
      </p:cxnSp>
    </p:spTree>
    <p:extLst>
      <p:ext uri="{BB962C8B-B14F-4D97-AF65-F5344CB8AC3E}">
        <p14:creationId xmlns:p14="http://schemas.microsoft.com/office/powerpoint/2010/main" val="3098622637"/>
      </p:ext>
    </p:extLst>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grpSp>
        <p:nvGrpSpPr>
          <p:cNvPr id="1057" name="Shape 1057"/>
          <p:cNvGrpSpPr/>
          <p:nvPr/>
        </p:nvGrpSpPr>
        <p:grpSpPr>
          <a:xfrm>
            <a:off x="151491" y="3303501"/>
            <a:ext cx="3365789" cy="3545190"/>
            <a:chOff x="762000" y="533399"/>
            <a:chExt cx="2590800" cy="2895600"/>
          </a:xfrm>
        </p:grpSpPr>
        <p:sp>
          <p:nvSpPr>
            <p:cNvPr id="1058" name="Shape 1058"/>
            <p:cNvSpPr/>
            <p:nvPr/>
          </p:nvSpPr>
          <p:spPr>
            <a:xfrm rot="-5400000">
              <a:off x="609600" y="685799"/>
              <a:ext cx="2895600" cy="2590800"/>
            </a:xfrm>
            <a:prstGeom prst="round2SameRect">
              <a:avLst>
                <a:gd name="adj1" fmla="val 16667"/>
                <a:gd name="adj2" fmla="val 0"/>
              </a:avLst>
            </a:prstGeom>
            <a:solidFill>
              <a:srgbClr val="66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059" name="Shape 1059"/>
            <p:cNvSpPr/>
            <p:nvPr/>
          </p:nvSpPr>
          <p:spPr>
            <a:xfrm>
              <a:off x="990600" y="762000"/>
              <a:ext cx="2362200" cy="2438399"/>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060" name="Shape 1060"/>
            <p:cNvCxnSpPr/>
            <p:nvPr/>
          </p:nvCxnSpPr>
          <p:spPr>
            <a:xfrm>
              <a:off x="990600" y="1219200"/>
              <a:ext cx="2362200" cy="0"/>
            </a:xfrm>
            <a:prstGeom prst="straightConnector1">
              <a:avLst/>
            </a:prstGeom>
            <a:noFill/>
            <a:ln w="19050" cap="flat">
              <a:solidFill>
                <a:srgbClr val="000000"/>
              </a:solidFill>
              <a:prstDash val="solid"/>
              <a:round/>
              <a:headEnd type="none" w="lg" len="lg"/>
              <a:tailEnd type="none" w="lg" len="lg"/>
            </a:ln>
          </p:spPr>
        </p:cxnSp>
        <p:cxnSp>
          <p:nvCxnSpPr>
            <p:cNvPr id="1062" name="Shape 1062"/>
            <p:cNvCxnSpPr/>
            <p:nvPr/>
          </p:nvCxnSpPr>
          <p:spPr>
            <a:xfrm>
              <a:off x="990600" y="990600"/>
              <a:ext cx="2362200" cy="0"/>
            </a:xfrm>
            <a:prstGeom prst="straightConnector1">
              <a:avLst/>
            </a:prstGeom>
            <a:noFill/>
            <a:ln w="19050" cap="flat">
              <a:solidFill>
                <a:srgbClr val="000000"/>
              </a:solidFill>
              <a:prstDash val="solid"/>
              <a:round/>
              <a:headEnd type="none" w="lg" len="lg"/>
              <a:tailEnd type="none" w="lg" len="lg"/>
            </a:ln>
          </p:spPr>
        </p:cxnSp>
        <p:cxnSp>
          <p:nvCxnSpPr>
            <p:cNvPr id="1063" name="Shape 1063"/>
            <p:cNvCxnSpPr/>
            <p:nvPr/>
          </p:nvCxnSpPr>
          <p:spPr>
            <a:xfrm>
              <a:off x="990600" y="914400"/>
              <a:ext cx="2362200" cy="0"/>
            </a:xfrm>
            <a:prstGeom prst="straightConnector1">
              <a:avLst/>
            </a:prstGeom>
            <a:noFill/>
            <a:ln w="19050" cap="flat">
              <a:solidFill>
                <a:srgbClr val="000000"/>
              </a:solidFill>
              <a:prstDash val="solid"/>
              <a:round/>
              <a:headEnd type="none" w="lg" len="lg"/>
              <a:tailEnd type="none" w="lg" len="lg"/>
            </a:ln>
          </p:spPr>
        </p:cxnSp>
        <p:cxnSp>
          <p:nvCxnSpPr>
            <p:cNvPr id="1064" name="Shape 1064"/>
            <p:cNvCxnSpPr/>
            <p:nvPr/>
          </p:nvCxnSpPr>
          <p:spPr>
            <a:xfrm>
              <a:off x="990600" y="838200"/>
              <a:ext cx="2362200" cy="0"/>
            </a:xfrm>
            <a:prstGeom prst="straightConnector1">
              <a:avLst/>
            </a:prstGeom>
            <a:noFill/>
            <a:ln w="19050" cap="flat">
              <a:solidFill>
                <a:srgbClr val="000000"/>
              </a:solidFill>
              <a:prstDash val="solid"/>
              <a:round/>
              <a:headEnd type="none" w="lg" len="lg"/>
              <a:tailEnd type="none" w="lg" len="lg"/>
            </a:ln>
          </p:spPr>
        </p:cxnSp>
        <p:cxnSp>
          <p:nvCxnSpPr>
            <p:cNvPr id="1065" name="Shape 1065"/>
            <p:cNvCxnSpPr/>
            <p:nvPr/>
          </p:nvCxnSpPr>
          <p:spPr>
            <a:xfrm>
              <a:off x="990600" y="1143000"/>
              <a:ext cx="2362200" cy="0"/>
            </a:xfrm>
            <a:prstGeom prst="straightConnector1">
              <a:avLst/>
            </a:prstGeom>
            <a:noFill/>
            <a:ln w="19050" cap="flat">
              <a:solidFill>
                <a:srgbClr val="000000"/>
              </a:solidFill>
              <a:prstDash val="solid"/>
              <a:round/>
              <a:headEnd type="none" w="lg" len="lg"/>
              <a:tailEnd type="none" w="lg" len="lg"/>
            </a:ln>
          </p:spPr>
        </p:cxnSp>
        <p:cxnSp>
          <p:nvCxnSpPr>
            <p:cNvPr id="1066" name="Shape 1066"/>
            <p:cNvCxnSpPr/>
            <p:nvPr/>
          </p:nvCxnSpPr>
          <p:spPr>
            <a:xfrm>
              <a:off x="990600" y="1295400"/>
              <a:ext cx="2362200" cy="0"/>
            </a:xfrm>
            <a:prstGeom prst="straightConnector1">
              <a:avLst/>
            </a:prstGeom>
            <a:noFill/>
            <a:ln w="19050" cap="flat">
              <a:solidFill>
                <a:srgbClr val="000000"/>
              </a:solidFill>
              <a:prstDash val="solid"/>
              <a:round/>
              <a:headEnd type="none" w="lg" len="lg"/>
              <a:tailEnd type="none" w="lg" len="lg"/>
            </a:ln>
          </p:spPr>
        </p:cxnSp>
        <p:cxnSp>
          <p:nvCxnSpPr>
            <p:cNvPr id="1067" name="Shape 1067"/>
            <p:cNvCxnSpPr/>
            <p:nvPr/>
          </p:nvCxnSpPr>
          <p:spPr>
            <a:xfrm>
              <a:off x="990600" y="1371600"/>
              <a:ext cx="2362200" cy="0"/>
            </a:xfrm>
            <a:prstGeom prst="straightConnector1">
              <a:avLst/>
            </a:prstGeom>
            <a:noFill/>
            <a:ln w="19050" cap="flat">
              <a:solidFill>
                <a:srgbClr val="000000"/>
              </a:solidFill>
              <a:prstDash val="solid"/>
              <a:round/>
              <a:headEnd type="none" w="lg" len="lg"/>
              <a:tailEnd type="none" w="lg" len="lg"/>
            </a:ln>
          </p:spPr>
        </p:cxnSp>
        <p:cxnSp>
          <p:nvCxnSpPr>
            <p:cNvPr id="1068" name="Shape 1068"/>
            <p:cNvCxnSpPr/>
            <p:nvPr/>
          </p:nvCxnSpPr>
          <p:spPr>
            <a:xfrm rot="10800000">
              <a:off x="990599" y="1524000"/>
              <a:ext cx="2362200" cy="0"/>
            </a:xfrm>
            <a:prstGeom prst="straightConnector1">
              <a:avLst/>
            </a:prstGeom>
            <a:noFill/>
            <a:ln w="19050" cap="flat">
              <a:solidFill>
                <a:srgbClr val="000000"/>
              </a:solidFill>
              <a:prstDash val="solid"/>
              <a:round/>
              <a:headEnd type="none" w="lg" len="lg"/>
              <a:tailEnd type="none" w="lg" len="lg"/>
            </a:ln>
          </p:spPr>
        </p:cxnSp>
        <p:cxnSp>
          <p:nvCxnSpPr>
            <p:cNvPr id="1069" name="Shape 1069"/>
            <p:cNvCxnSpPr/>
            <p:nvPr/>
          </p:nvCxnSpPr>
          <p:spPr>
            <a:xfrm>
              <a:off x="990600" y="1600200"/>
              <a:ext cx="2362200" cy="0"/>
            </a:xfrm>
            <a:prstGeom prst="straightConnector1">
              <a:avLst/>
            </a:prstGeom>
            <a:noFill/>
            <a:ln w="19050" cap="flat">
              <a:solidFill>
                <a:srgbClr val="000000"/>
              </a:solidFill>
              <a:prstDash val="solid"/>
              <a:round/>
              <a:headEnd type="none" w="lg" len="lg"/>
              <a:tailEnd type="none" w="lg" len="lg"/>
            </a:ln>
          </p:spPr>
        </p:cxnSp>
        <p:cxnSp>
          <p:nvCxnSpPr>
            <p:cNvPr id="1070" name="Shape 1070"/>
            <p:cNvCxnSpPr/>
            <p:nvPr/>
          </p:nvCxnSpPr>
          <p:spPr>
            <a:xfrm rot="10800000">
              <a:off x="990599" y="1676400"/>
              <a:ext cx="2362200" cy="0"/>
            </a:xfrm>
            <a:prstGeom prst="straightConnector1">
              <a:avLst/>
            </a:prstGeom>
            <a:noFill/>
            <a:ln w="19050" cap="flat">
              <a:solidFill>
                <a:srgbClr val="000000"/>
              </a:solidFill>
              <a:prstDash val="solid"/>
              <a:round/>
              <a:headEnd type="none" w="lg" len="lg"/>
              <a:tailEnd type="none" w="lg" len="lg"/>
            </a:ln>
          </p:spPr>
        </p:cxnSp>
        <p:cxnSp>
          <p:nvCxnSpPr>
            <p:cNvPr id="1071" name="Shape 1071"/>
            <p:cNvCxnSpPr/>
            <p:nvPr/>
          </p:nvCxnSpPr>
          <p:spPr>
            <a:xfrm rot="10800000">
              <a:off x="990599" y="1752600"/>
              <a:ext cx="2362200" cy="0"/>
            </a:xfrm>
            <a:prstGeom prst="straightConnector1">
              <a:avLst/>
            </a:prstGeom>
            <a:noFill/>
            <a:ln w="19050" cap="flat">
              <a:solidFill>
                <a:srgbClr val="000000"/>
              </a:solidFill>
              <a:prstDash val="solid"/>
              <a:round/>
              <a:headEnd type="none" w="lg" len="lg"/>
              <a:tailEnd type="none" w="lg" len="lg"/>
            </a:ln>
          </p:spPr>
        </p:cxnSp>
        <p:cxnSp>
          <p:nvCxnSpPr>
            <p:cNvPr id="1072" name="Shape 1072"/>
            <p:cNvCxnSpPr/>
            <p:nvPr/>
          </p:nvCxnSpPr>
          <p:spPr>
            <a:xfrm rot="10800000">
              <a:off x="990599" y="1828800"/>
              <a:ext cx="2362200" cy="0"/>
            </a:xfrm>
            <a:prstGeom prst="straightConnector1">
              <a:avLst/>
            </a:prstGeom>
            <a:noFill/>
            <a:ln w="19050" cap="flat">
              <a:solidFill>
                <a:srgbClr val="000000"/>
              </a:solidFill>
              <a:prstDash val="solid"/>
              <a:round/>
              <a:headEnd type="none" w="lg" len="lg"/>
              <a:tailEnd type="none" w="lg" len="lg"/>
            </a:ln>
          </p:spPr>
        </p:cxnSp>
        <p:cxnSp>
          <p:nvCxnSpPr>
            <p:cNvPr id="1073" name="Shape 1073"/>
            <p:cNvCxnSpPr/>
            <p:nvPr/>
          </p:nvCxnSpPr>
          <p:spPr>
            <a:xfrm rot="10800000">
              <a:off x="990599" y="1905000"/>
              <a:ext cx="2362200" cy="0"/>
            </a:xfrm>
            <a:prstGeom prst="straightConnector1">
              <a:avLst/>
            </a:prstGeom>
            <a:noFill/>
            <a:ln w="19050" cap="flat">
              <a:solidFill>
                <a:srgbClr val="000000"/>
              </a:solidFill>
              <a:prstDash val="solid"/>
              <a:round/>
              <a:headEnd type="none" w="lg" len="lg"/>
              <a:tailEnd type="none" w="lg" len="lg"/>
            </a:ln>
          </p:spPr>
        </p:cxnSp>
        <p:cxnSp>
          <p:nvCxnSpPr>
            <p:cNvPr id="1074" name="Shape 1074"/>
            <p:cNvCxnSpPr/>
            <p:nvPr/>
          </p:nvCxnSpPr>
          <p:spPr>
            <a:xfrm rot="10800000">
              <a:off x="990599" y="1981200"/>
              <a:ext cx="2362200" cy="0"/>
            </a:xfrm>
            <a:prstGeom prst="straightConnector1">
              <a:avLst/>
            </a:prstGeom>
            <a:noFill/>
            <a:ln w="19050" cap="flat">
              <a:solidFill>
                <a:srgbClr val="000000"/>
              </a:solidFill>
              <a:prstDash val="solid"/>
              <a:round/>
              <a:headEnd type="none" w="lg" len="lg"/>
              <a:tailEnd type="none" w="lg" len="lg"/>
            </a:ln>
          </p:spPr>
        </p:cxnSp>
        <p:cxnSp>
          <p:nvCxnSpPr>
            <p:cNvPr id="1075" name="Shape 1075"/>
            <p:cNvCxnSpPr/>
            <p:nvPr/>
          </p:nvCxnSpPr>
          <p:spPr>
            <a:xfrm rot="10800000">
              <a:off x="990599" y="2057400"/>
              <a:ext cx="2362200" cy="0"/>
            </a:xfrm>
            <a:prstGeom prst="straightConnector1">
              <a:avLst/>
            </a:prstGeom>
            <a:noFill/>
            <a:ln w="19050" cap="flat">
              <a:solidFill>
                <a:srgbClr val="000000"/>
              </a:solidFill>
              <a:prstDash val="solid"/>
              <a:round/>
              <a:headEnd type="none" w="lg" len="lg"/>
              <a:tailEnd type="none" w="lg" len="lg"/>
            </a:ln>
          </p:spPr>
        </p:cxnSp>
        <p:cxnSp>
          <p:nvCxnSpPr>
            <p:cNvPr id="1076" name="Shape 1076"/>
            <p:cNvCxnSpPr/>
            <p:nvPr/>
          </p:nvCxnSpPr>
          <p:spPr>
            <a:xfrm rot="10800000">
              <a:off x="990599" y="2514600"/>
              <a:ext cx="2362200" cy="0"/>
            </a:xfrm>
            <a:prstGeom prst="straightConnector1">
              <a:avLst/>
            </a:prstGeom>
            <a:noFill/>
            <a:ln w="19050" cap="flat">
              <a:solidFill>
                <a:srgbClr val="000000"/>
              </a:solidFill>
              <a:prstDash val="solid"/>
              <a:round/>
              <a:headEnd type="none" w="lg" len="lg"/>
              <a:tailEnd type="none" w="lg" len="lg"/>
            </a:ln>
          </p:spPr>
        </p:cxnSp>
        <p:cxnSp>
          <p:nvCxnSpPr>
            <p:cNvPr id="1077" name="Shape 1077"/>
            <p:cNvCxnSpPr/>
            <p:nvPr/>
          </p:nvCxnSpPr>
          <p:spPr>
            <a:xfrm rot="10800000">
              <a:off x="990599" y="2133600"/>
              <a:ext cx="2362200" cy="0"/>
            </a:xfrm>
            <a:prstGeom prst="straightConnector1">
              <a:avLst/>
            </a:prstGeom>
            <a:noFill/>
            <a:ln w="19050" cap="flat">
              <a:solidFill>
                <a:srgbClr val="000000"/>
              </a:solidFill>
              <a:prstDash val="solid"/>
              <a:round/>
              <a:headEnd type="none" w="lg" len="lg"/>
              <a:tailEnd type="none" w="lg" len="lg"/>
            </a:ln>
          </p:spPr>
        </p:cxnSp>
        <p:cxnSp>
          <p:nvCxnSpPr>
            <p:cNvPr id="1078" name="Shape 1078"/>
            <p:cNvCxnSpPr/>
            <p:nvPr/>
          </p:nvCxnSpPr>
          <p:spPr>
            <a:xfrm rot="10800000">
              <a:off x="990599" y="2590800"/>
              <a:ext cx="2362200" cy="0"/>
            </a:xfrm>
            <a:prstGeom prst="straightConnector1">
              <a:avLst/>
            </a:prstGeom>
            <a:noFill/>
            <a:ln w="19050" cap="flat">
              <a:solidFill>
                <a:srgbClr val="000000"/>
              </a:solidFill>
              <a:prstDash val="solid"/>
              <a:round/>
              <a:headEnd type="none" w="lg" len="lg"/>
              <a:tailEnd type="none" w="lg" len="lg"/>
            </a:ln>
          </p:spPr>
        </p:cxnSp>
        <p:cxnSp>
          <p:nvCxnSpPr>
            <p:cNvPr id="1079" name="Shape 1079"/>
            <p:cNvCxnSpPr/>
            <p:nvPr/>
          </p:nvCxnSpPr>
          <p:spPr>
            <a:xfrm rot="10800000">
              <a:off x="990599" y="2209800"/>
              <a:ext cx="2362200" cy="0"/>
            </a:xfrm>
            <a:prstGeom prst="straightConnector1">
              <a:avLst/>
            </a:prstGeom>
            <a:noFill/>
            <a:ln w="19050" cap="flat">
              <a:solidFill>
                <a:srgbClr val="000000"/>
              </a:solidFill>
              <a:prstDash val="solid"/>
              <a:round/>
              <a:headEnd type="none" w="lg" len="lg"/>
              <a:tailEnd type="none" w="lg" len="lg"/>
            </a:ln>
          </p:spPr>
        </p:cxnSp>
        <p:cxnSp>
          <p:nvCxnSpPr>
            <p:cNvPr id="1080" name="Shape 1080"/>
            <p:cNvCxnSpPr/>
            <p:nvPr/>
          </p:nvCxnSpPr>
          <p:spPr>
            <a:xfrm rot="10800000">
              <a:off x="990599" y="2362200"/>
              <a:ext cx="2362200" cy="0"/>
            </a:xfrm>
            <a:prstGeom prst="straightConnector1">
              <a:avLst/>
            </a:prstGeom>
            <a:noFill/>
            <a:ln w="19050" cap="flat">
              <a:solidFill>
                <a:srgbClr val="000000"/>
              </a:solidFill>
              <a:prstDash val="solid"/>
              <a:round/>
              <a:headEnd type="none" w="lg" len="lg"/>
              <a:tailEnd type="none" w="lg" len="lg"/>
            </a:ln>
          </p:spPr>
        </p:cxnSp>
        <p:cxnSp>
          <p:nvCxnSpPr>
            <p:cNvPr id="1081" name="Shape 1081"/>
            <p:cNvCxnSpPr/>
            <p:nvPr/>
          </p:nvCxnSpPr>
          <p:spPr>
            <a:xfrm rot="10800000">
              <a:off x="990599" y="2438400"/>
              <a:ext cx="2362200" cy="0"/>
            </a:xfrm>
            <a:prstGeom prst="straightConnector1">
              <a:avLst/>
            </a:prstGeom>
            <a:noFill/>
            <a:ln w="19050" cap="flat">
              <a:solidFill>
                <a:srgbClr val="000000"/>
              </a:solidFill>
              <a:prstDash val="solid"/>
              <a:round/>
              <a:headEnd type="none" w="lg" len="lg"/>
              <a:tailEnd type="none" w="lg" len="lg"/>
            </a:ln>
          </p:spPr>
        </p:cxnSp>
        <p:cxnSp>
          <p:nvCxnSpPr>
            <p:cNvPr id="1082" name="Shape 1082"/>
            <p:cNvCxnSpPr/>
            <p:nvPr/>
          </p:nvCxnSpPr>
          <p:spPr>
            <a:xfrm rot="10800000">
              <a:off x="990599" y="2286000"/>
              <a:ext cx="2362200" cy="0"/>
            </a:xfrm>
            <a:prstGeom prst="straightConnector1">
              <a:avLst/>
            </a:prstGeom>
            <a:noFill/>
            <a:ln w="19050" cap="flat">
              <a:solidFill>
                <a:srgbClr val="000000"/>
              </a:solidFill>
              <a:prstDash val="solid"/>
              <a:round/>
              <a:headEnd type="none" w="lg" len="lg"/>
              <a:tailEnd type="none" w="lg" len="lg"/>
            </a:ln>
          </p:spPr>
        </p:cxnSp>
        <p:cxnSp>
          <p:nvCxnSpPr>
            <p:cNvPr id="1083" name="Shape 1083"/>
            <p:cNvCxnSpPr/>
            <p:nvPr/>
          </p:nvCxnSpPr>
          <p:spPr>
            <a:xfrm>
              <a:off x="990600" y="1066800"/>
              <a:ext cx="2362200" cy="0"/>
            </a:xfrm>
            <a:prstGeom prst="straightConnector1">
              <a:avLst/>
            </a:prstGeom>
            <a:noFill/>
            <a:ln w="19050" cap="flat">
              <a:solidFill>
                <a:srgbClr val="000000"/>
              </a:solidFill>
              <a:prstDash val="solid"/>
              <a:round/>
              <a:headEnd type="none" w="lg" len="lg"/>
              <a:tailEnd type="none" w="lg" len="lg"/>
            </a:ln>
          </p:spPr>
        </p:cxnSp>
        <p:cxnSp>
          <p:nvCxnSpPr>
            <p:cNvPr id="1084" name="Shape 1084"/>
            <p:cNvCxnSpPr/>
            <p:nvPr/>
          </p:nvCxnSpPr>
          <p:spPr>
            <a:xfrm>
              <a:off x="990600" y="2667000"/>
              <a:ext cx="2362200" cy="0"/>
            </a:xfrm>
            <a:prstGeom prst="straightConnector1">
              <a:avLst/>
            </a:prstGeom>
            <a:noFill/>
            <a:ln w="19050" cap="flat">
              <a:solidFill>
                <a:srgbClr val="000000"/>
              </a:solidFill>
              <a:prstDash val="solid"/>
              <a:round/>
              <a:headEnd type="none" w="lg" len="lg"/>
              <a:tailEnd type="none" w="lg" len="lg"/>
            </a:ln>
          </p:spPr>
        </p:cxnSp>
        <p:cxnSp>
          <p:nvCxnSpPr>
            <p:cNvPr id="1085" name="Shape 1085"/>
            <p:cNvCxnSpPr/>
            <p:nvPr/>
          </p:nvCxnSpPr>
          <p:spPr>
            <a:xfrm>
              <a:off x="990600" y="2743200"/>
              <a:ext cx="2362200" cy="0"/>
            </a:xfrm>
            <a:prstGeom prst="straightConnector1">
              <a:avLst/>
            </a:prstGeom>
            <a:noFill/>
            <a:ln w="19050" cap="flat">
              <a:solidFill>
                <a:srgbClr val="000000"/>
              </a:solidFill>
              <a:prstDash val="solid"/>
              <a:round/>
              <a:headEnd type="none" w="lg" len="lg"/>
              <a:tailEnd type="none" w="lg" len="lg"/>
            </a:ln>
          </p:spPr>
        </p:cxnSp>
        <p:cxnSp>
          <p:nvCxnSpPr>
            <p:cNvPr id="1086" name="Shape 1086"/>
            <p:cNvCxnSpPr/>
            <p:nvPr/>
          </p:nvCxnSpPr>
          <p:spPr>
            <a:xfrm rot="10800000">
              <a:off x="990599" y="2819400"/>
              <a:ext cx="2362200" cy="0"/>
            </a:xfrm>
            <a:prstGeom prst="straightConnector1">
              <a:avLst/>
            </a:prstGeom>
            <a:noFill/>
            <a:ln w="19050" cap="flat">
              <a:solidFill>
                <a:srgbClr val="000000"/>
              </a:solidFill>
              <a:prstDash val="solid"/>
              <a:round/>
              <a:headEnd type="none" w="lg" len="lg"/>
              <a:tailEnd type="none" w="lg" len="lg"/>
            </a:ln>
          </p:spPr>
        </p:cxnSp>
        <p:cxnSp>
          <p:nvCxnSpPr>
            <p:cNvPr id="1087" name="Shape 1087"/>
            <p:cNvCxnSpPr/>
            <p:nvPr/>
          </p:nvCxnSpPr>
          <p:spPr>
            <a:xfrm>
              <a:off x="990600" y="2895600"/>
              <a:ext cx="2362200" cy="0"/>
            </a:xfrm>
            <a:prstGeom prst="straightConnector1">
              <a:avLst/>
            </a:prstGeom>
            <a:noFill/>
            <a:ln w="19050" cap="flat">
              <a:solidFill>
                <a:srgbClr val="000000"/>
              </a:solidFill>
              <a:prstDash val="solid"/>
              <a:round/>
              <a:headEnd type="none" w="lg" len="lg"/>
              <a:tailEnd type="none" w="lg" len="lg"/>
            </a:ln>
          </p:spPr>
        </p:cxnSp>
        <p:cxnSp>
          <p:nvCxnSpPr>
            <p:cNvPr id="1088" name="Shape 1088"/>
            <p:cNvCxnSpPr/>
            <p:nvPr/>
          </p:nvCxnSpPr>
          <p:spPr>
            <a:xfrm rot="10800000">
              <a:off x="990599" y="2971800"/>
              <a:ext cx="2362200" cy="0"/>
            </a:xfrm>
            <a:prstGeom prst="straightConnector1">
              <a:avLst/>
            </a:prstGeom>
            <a:noFill/>
            <a:ln w="19050" cap="flat">
              <a:solidFill>
                <a:srgbClr val="000000"/>
              </a:solidFill>
              <a:prstDash val="solid"/>
              <a:round/>
              <a:headEnd type="none" w="lg" len="lg"/>
              <a:tailEnd type="none" w="lg" len="lg"/>
            </a:ln>
          </p:spPr>
        </p:cxnSp>
        <p:cxnSp>
          <p:nvCxnSpPr>
            <p:cNvPr id="1089" name="Shape 1089"/>
            <p:cNvCxnSpPr/>
            <p:nvPr/>
          </p:nvCxnSpPr>
          <p:spPr>
            <a:xfrm>
              <a:off x="990600" y="3048000"/>
              <a:ext cx="2362200" cy="0"/>
            </a:xfrm>
            <a:prstGeom prst="straightConnector1">
              <a:avLst/>
            </a:prstGeom>
            <a:noFill/>
            <a:ln w="19050" cap="flat">
              <a:solidFill>
                <a:srgbClr val="000000"/>
              </a:solidFill>
              <a:prstDash val="solid"/>
              <a:round/>
              <a:headEnd type="none" w="lg" len="lg"/>
              <a:tailEnd type="none" w="lg" len="lg"/>
            </a:ln>
          </p:spPr>
        </p:cxnSp>
        <p:cxnSp>
          <p:nvCxnSpPr>
            <p:cNvPr id="1090" name="Shape 1090"/>
            <p:cNvCxnSpPr/>
            <p:nvPr/>
          </p:nvCxnSpPr>
          <p:spPr>
            <a:xfrm rot="10800000">
              <a:off x="990599" y="3124200"/>
              <a:ext cx="2362200" cy="0"/>
            </a:xfrm>
            <a:prstGeom prst="straightConnector1">
              <a:avLst/>
            </a:prstGeom>
            <a:noFill/>
            <a:ln w="19050" cap="flat">
              <a:solidFill>
                <a:srgbClr val="000000"/>
              </a:solidFill>
              <a:prstDash val="solid"/>
              <a:round/>
              <a:headEnd type="none" w="lg" len="lg"/>
              <a:tailEnd type="none" w="lg" len="lg"/>
            </a:ln>
          </p:spPr>
        </p:cxnSp>
        <p:sp>
          <p:nvSpPr>
            <p:cNvPr id="1091" name="Shape 1091"/>
            <p:cNvSpPr/>
            <p:nvPr/>
          </p:nvSpPr>
          <p:spPr>
            <a:xfrm>
              <a:off x="990600" y="2286000"/>
              <a:ext cx="2362200" cy="76199"/>
            </a:xfrm>
            <a:prstGeom prst="rect">
              <a:avLst/>
            </a:prstGeom>
            <a:solidFill>
              <a:srgbClr val="00FF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092" name="Shape 1092"/>
            <p:cNvCxnSpPr/>
            <p:nvPr/>
          </p:nvCxnSpPr>
          <p:spPr>
            <a:xfrm>
              <a:off x="990600" y="1447800"/>
              <a:ext cx="2362200" cy="0"/>
            </a:xfrm>
            <a:prstGeom prst="straightConnector1">
              <a:avLst/>
            </a:prstGeom>
            <a:noFill/>
            <a:ln w="19050" cap="flat">
              <a:solidFill>
                <a:srgbClr val="000000"/>
              </a:solidFill>
              <a:prstDash val="solid"/>
              <a:round/>
              <a:headEnd type="none" w="lg" len="lg"/>
              <a:tailEnd type="none" w="lg" len="lg"/>
            </a:ln>
          </p:spPr>
        </p:cxnSp>
      </p:grpSp>
      <p:grpSp>
        <p:nvGrpSpPr>
          <p:cNvPr id="1093" name="Shape 1093"/>
          <p:cNvGrpSpPr/>
          <p:nvPr/>
        </p:nvGrpSpPr>
        <p:grpSpPr>
          <a:xfrm>
            <a:off x="151491" y="3303501"/>
            <a:ext cx="5048663" cy="3545190"/>
            <a:chOff x="762000" y="533399"/>
            <a:chExt cx="3886199" cy="2895600"/>
          </a:xfrm>
        </p:grpSpPr>
        <p:sp>
          <p:nvSpPr>
            <p:cNvPr id="1094" name="Shape 1094"/>
            <p:cNvSpPr/>
            <p:nvPr/>
          </p:nvSpPr>
          <p:spPr>
            <a:xfrm>
              <a:off x="2133600" y="762000"/>
              <a:ext cx="2514599" cy="2438399"/>
            </a:xfrm>
            <a:prstGeom prst="ellipse">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095" name="Shape 1095"/>
            <p:cNvSpPr/>
            <p:nvPr/>
          </p:nvSpPr>
          <p:spPr>
            <a:xfrm rot="-5400000">
              <a:off x="609600" y="685799"/>
              <a:ext cx="2895600" cy="2590800"/>
            </a:xfrm>
            <a:prstGeom prst="round2SameRect">
              <a:avLst>
                <a:gd name="adj1" fmla="val 16667"/>
                <a:gd name="adj2" fmla="val 0"/>
              </a:avLst>
            </a:prstGeom>
            <a:solidFill>
              <a:srgbClr val="66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096" name="Shape 1096"/>
            <p:cNvSpPr/>
            <p:nvPr/>
          </p:nvSpPr>
          <p:spPr>
            <a:xfrm>
              <a:off x="990600" y="762000"/>
              <a:ext cx="2362200" cy="2438399"/>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097" name="Shape 1097"/>
            <p:cNvCxnSpPr/>
            <p:nvPr/>
          </p:nvCxnSpPr>
          <p:spPr>
            <a:xfrm>
              <a:off x="990600" y="1219200"/>
              <a:ext cx="2362200" cy="0"/>
            </a:xfrm>
            <a:prstGeom prst="straightConnector1">
              <a:avLst/>
            </a:prstGeom>
            <a:noFill/>
            <a:ln w="19050" cap="flat">
              <a:solidFill>
                <a:srgbClr val="000000"/>
              </a:solidFill>
              <a:prstDash val="solid"/>
              <a:round/>
              <a:headEnd type="none" w="lg" len="lg"/>
              <a:tailEnd type="none" w="lg" len="lg"/>
            </a:ln>
          </p:spPr>
        </p:cxnSp>
        <p:cxnSp>
          <p:nvCxnSpPr>
            <p:cNvPr id="1099" name="Shape 1099"/>
            <p:cNvCxnSpPr/>
            <p:nvPr/>
          </p:nvCxnSpPr>
          <p:spPr>
            <a:xfrm>
              <a:off x="990600" y="990600"/>
              <a:ext cx="2362200" cy="0"/>
            </a:xfrm>
            <a:prstGeom prst="straightConnector1">
              <a:avLst/>
            </a:prstGeom>
            <a:noFill/>
            <a:ln w="19050" cap="flat">
              <a:solidFill>
                <a:srgbClr val="000000"/>
              </a:solidFill>
              <a:prstDash val="solid"/>
              <a:round/>
              <a:headEnd type="none" w="lg" len="lg"/>
              <a:tailEnd type="none" w="lg" len="lg"/>
            </a:ln>
          </p:spPr>
        </p:cxnSp>
        <p:cxnSp>
          <p:nvCxnSpPr>
            <p:cNvPr id="1100" name="Shape 1100"/>
            <p:cNvCxnSpPr/>
            <p:nvPr/>
          </p:nvCxnSpPr>
          <p:spPr>
            <a:xfrm>
              <a:off x="990600" y="914400"/>
              <a:ext cx="2362200" cy="0"/>
            </a:xfrm>
            <a:prstGeom prst="straightConnector1">
              <a:avLst/>
            </a:prstGeom>
            <a:noFill/>
            <a:ln w="19050" cap="flat">
              <a:solidFill>
                <a:srgbClr val="000000"/>
              </a:solidFill>
              <a:prstDash val="solid"/>
              <a:round/>
              <a:headEnd type="none" w="lg" len="lg"/>
              <a:tailEnd type="none" w="lg" len="lg"/>
            </a:ln>
          </p:spPr>
        </p:cxnSp>
        <p:cxnSp>
          <p:nvCxnSpPr>
            <p:cNvPr id="1101" name="Shape 1101"/>
            <p:cNvCxnSpPr/>
            <p:nvPr/>
          </p:nvCxnSpPr>
          <p:spPr>
            <a:xfrm>
              <a:off x="990600" y="838200"/>
              <a:ext cx="2362200" cy="0"/>
            </a:xfrm>
            <a:prstGeom prst="straightConnector1">
              <a:avLst/>
            </a:prstGeom>
            <a:noFill/>
            <a:ln w="19050" cap="flat">
              <a:solidFill>
                <a:srgbClr val="000000"/>
              </a:solidFill>
              <a:prstDash val="solid"/>
              <a:round/>
              <a:headEnd type="none" w="lg" len="lg"/>
              <a:tailEnd type="none" w="lg" len="lg"/>
            </a:ln>
          </p:spPr>
        </p:cxnSp>
        <p:cxnSp>
          <p:nvCxnSpPr>
            <p:cNvPr id="1102" name="Shape 1102"/>
            <p:cNvCxnSpPr/>
            <p:nvPr/>
          </p:nvCxnSpPr>
          <p:spPr>
            <a:xfrm>
              <a:off x="990600" y="1143000"/>
              <a:ext cx="2362200" cy="0"/>
            </a:xfrm>
            <a:prstGeom prst="straightConnector1">
              <a:avLst/>
            </a:prstGeom>
            <a:noFill/>
            <a:ln w="19050" cap="flat">
              <a:solidFill>
                <a:srgbClr val="000000"/>
              </a:solidFill>
              <a:prstDash val="solid"/>
              <a:round/>
              <a:headEnd type="none" w="lg" len="lg"/>
              <a:tailEnd type="none" w="lg" len="lg"/>
            </a:ln>
          </p:spPr>
        </p:cxnSp>
        <p:cxnSp>
          <p:nvCxnSpPr>
            <p:cNvPr id="1103" name="Shape 1103"/>
            <p:cNvCxnSpPr/>
            <p:nvPr/>
          </p:nvCxnSpPr>
          <p:spPr>
            <a:xfrm>
              <a:off x="990600" y="1295400"/>
              <a:ext cx="2362200" cy="0"/>
            </a:xfrm>
            <a:prstGeom prst="straightConnector1">
              <a:avLst/>
            </a:prstGeom>
            <a:noFill/>
            <a:ln w="19050" cap="flat">
              <a:solidFill>
                <a:srgbClr val="000000"/>
              </a:solidFill>
              <a:prstDash val="solid"/>
              <a:round/>
              <a:headEnd type="none" w="lg" len="lg"/>
              <a:tailEnd type="none" w="lg" len="lg"/>
            </a:ln>
          </p:spPr>
        </p:cxnSp>
        <p:cxnSp>
          <p:nvCxnSpPr>
            <p:cNvPr id="1104" name="Shape 1104"/>
            <p:cNvCxnSpPr/>
            <p:nvPr/>
          </p:nvCxnSpPr>
          <p:spPr>
            <a:xfrm>
              <a:off x="990600" y="1371600"/>
              <a:ext cx="2362200" cy="0"/>
            </a:xfrm>
            <a:prstGeom prst="straightConnector1">
              <a:avLst/>
            </a:prstGeom>
            <a:noFill/>
            <a:ln w="19050" cap="flat">
              <a:solidFill>
                <a:srgbClr val="000000"/>
              </a:solidFill>
              <a:prstDash val="solid"/>
              <a:round/>
              <a:headEnd type="none" w="lg" len="lg"/>
              <a:tailEnd type="none" w="lg" len="lg"/>
            </a:ln>
          </p:spPr>
        </p:cxnSp>
        <p:cxnSp>
          <p:nvCxnSpPr>
            <p:cNvPr id="1105" name="Shape 1105"/>
            <p:cNvCxnSpPr/>
            <p:nvPr/>
          </p:nvCxnSpPr>
          <p:spPr>
            <a:xfrm rot="10800000">
              <a:off x="990599" y="1524000"/>
              <a:ext cx="2362200" cy="0"/>
            </a:xfrm>
            <a:prstGeom prst="straightConnector1">
              <a:avLst/>
            </a:prstGeom>
            <a:noFill/>
            <a:ln w="19050" cap="flat">
              <a:solidFill>
                <a:srgbClr val="000000"/>
              </a:solidFill>
              <a:prstDash val="solid"/>
              <a:round/>
              <a:headEnd type="none" w="lg" len="lg"/>
              <a:tailEnd type="none" w="lg" len="lg"/>
            </a:ln>
          </p:spPr>
        </p:cxnSp>
        <p:cxnSp>
          <p:nvCxnSpPr>
            <p:cNvPr id="1106" name="Shape 1106"/>
            <p:cNvCxnSpPr/>
            <p:nvPr/>
          </p:nvCxnSpPr>
          <p:spPr>
            <a:xfrm>
              <a:off x="990600" y="1600200"/>
              <a:ext cx="2362200" cy="0"/>
            </a:xfrm>
            <a:prstGeom prst="straightConnector1">
              <a:avLst/>
            </a:prstGeom>
            <a:noFill/>
            <a:ln w="19050" cap="flat">
              <a:solidFill>
                <a:srgbClr val="000000"/>
              </a:solidFill>
              <a:prstDash val="solid"/>
              <a:round/>
              <a:headEnd type="none" w="lg" len="lg"/>
              <a:tailEnd type="none" w="lg" len="lg"/>
            </a:ln>
          </p:spPr>
        </p:cxnSp>
        <p:cxnSp>
          <p:nvCxnSpPr>
            <p:cNvPr id="1107" name="Shape 1107"/>
            <p:cNvCxnSpPr/>
            <p:nvPr/>
          </p:nvCxnSpPr>
          <p:spPr>
            <a:xfrm rot="10800000">
              <a:off x="990599" y="1676400"/>
              <a:ext cx="2362200" cy="0"/>
            </a:xfrm>
            <a:prstGeom prst="straightConnector1">
              <a:avLst/>
            </a:prstGeom>
            <a:noFill/>
            <a:ln w="19050" cap="flat">
              <a:solidFill>
                <a:srgbClr val="000000"/>
              </a:solidFill>
              <a:prstDash val="solid"/>
              <a:round/>
              <a:headEnd type="none" w="lg" len="lg"/>
              <a:tailEnd type="none" w="lg" len="lg"/>
            </a:ln>
          </p:spPr>
        </p:cxnSp>
        <p:cxnSp>
          <p:nvCxnSpPr>
            <p:cNvPr id="1108" name="Shape 1108"/>
            <p:cNvCxnSpPr/>
            <p:nvPr/>
          </p:nvCxnSpPr>
          <p:spPr>
            <a:xfrm rot="10800000">
              <a:off x="990599" y="1752600"/>
              <a:ext cx="2362200" cy="0"/>
            </a:xfrm>
            <a:prstGeom prst="straightConnector1">
              <a:avLst/>
            </a:prstGeom>
            <a:noFill/>
            <a:ln w="19050" cap="flat">
              <a:solidFill>
                <a:srgbClr val="000000"/>
              </a:solidFill>
              <a:prstDash val="solid"/>
              <a:round/>
              <a:headEnd type="none" w="lg" len="lg"/>
              <a:tailEnd type="none" w="lg" len="lg"/>
            </a:ln>
          </p:spPr>
        </p:cxnSp>
        <p:cxnSp>
          <p:nvCxnSpPr>
            <p:cNvPr id="1109" name="Shape 1109"/>
            <p:cNvCxnSpPr/>
            <p:nvPr/>
          </p:nvCxnSpPr>
          <p:spPr>
            <a:xfrm rot="10800000">
              <a:off x="990599" y="1828800"/>
              <a:ext cx="2362200" cy="0"/>
            </a:xfrm>
            <a:prstGeom prst="straightConnector1">
              <a:avLst/>
            </a:prstGeom>
            <a:noFill/>
            <a:ln w="19050" cap="flat">
              <a:solidFill>
                <a:srgbClr val="000000"/>
              </a:solidFill>
              <a:prstDash val="solid"/>
              <a:round/>
              <a:headEnd type="none" w="lg" len="lg"/>
              <a:tailEnd type="none" w="lg" len="lg"/>
            </a:ln>
          </p:spPr>
        </p:cxnSp>
        <p:cxnSp>
          <p:nvCxnSpPr>
            <p:cNvPr id="1110" name="Shape 1110"/>
            <p:cNvCxnSpPr/>
            <p:nvPr/>
          </p:nvCxnSpPr>
          <p:spPr>
            <a:xfrm rot="10800000">
              <a:off x="990599" y="1905000"/>
              <a:ext cx="2362200" cy="0"/>
            </a:xfrm>
            <a:prstGeom prst="straightConnector1">
              <a:avLst/>
            </a:prstGeom>
            <a:noFill/>
            <a:ln w="19050" cap="flat">
              <a:solidFill>
                <a:srgbClr val="000000"/>
              </a:solidFill>
              <a:prstDash val="solid"/>
              <a:round/>
              <a:headEnd type="none" w="lg" len="lg"/>
              <a:tailEnd type="none" w="lg" len="lg"/>
            </a:ln>
          </p:spPr>
        </p:cxnSp>
        <p:cxnSp>
          <p:nvCxnSpPr>
            <p:cNvPr id="1111" name="Shape 1111"/>
            <p:cNvCxnSpPr/>
            <p:nvPr/>
          </p:nvCxnSpPr>
          <p:spPr>
            <a:xfrm rot="10800000">
              <a:off x="990599" y="1981200"/>
              <a:ext cx="2362200" cy="0"/>
            </a:xfrm>
            <a:prstGeom prst="straightConnector1">
              <a:avLst/>
            </a:prstGeom>
            <a:noFill/>
            <a:ln w="19050" cap="flat">
              <a:solidFill>
                <a:srgbClr val="000000"/>
              </a:solidFill>
              <a:prstDash val="solid"/>
              <a:round/>
              <a:headEnd type="none" w="lg" len="lg"/>
              <a:tailEnd type="none" w="lg" len="lg"/>
            </a:ln>
          </p:spPr>
        </p:cxnSp>
        <p:cxnSp>
          <p:nvCxnSpPr>
            <p:cNvPr id="1112" name="Shape 1112"/>
            <p:cNvCxnSpPr/>
            <p:nvPr/>
          </p:nvCxnSpPr>
          <p:spPr>
            <a:xfrm rot="10800000">
              <a:off x="990599" y="2057400"/>
              <a:ext cx="2362200" cy="0"/>
            </a:xfrm>
            <a:prstGeom prst="straightConnector1">
              <a:avLst/>
            </a:prstGeom>
            <a:noFill/>
            <a:ln w="19050" cap="flat">
              <a:solidFill>
                <a:srgbClr val="000000"/>
              </a:solidFill>
              <a:prstDash val="solid"/>
              <a:round/>
              <a:headEnd type="none" w="lg" len="lg"/>
              <a:tailEnd type="none" w="lg" len="lg"/>
            </a:ln>
          </p:spPr>
        </p:cxnSp>
        <p:cxnSp>
          <p:nvCxnSpPr>
            <p:cNvPr id="1113" name="Shape 1113"/>
            <p:cNvCxnSpPr/>
            <p:nvPr/>
          </p:nvCxnSpPr>
          <p:spPr>
            <a:xfrm rot="10800000">
              <a:off x="990599" y="2514600"/>
              <a:ext cx="2362200" cy="0"/>
            </a:xfrm>
            <a:prstGeom prst="straightConnector1">
              <a:avLst/>
            </a:prstGeom>
            <a:noFill/>
            <a:ln w="19050" cap="flat">
              <a:solidFill>
                <a:srgbClr val="000000"/>
              </a:solidFill>
              <a:prstDash val="solid"/>
              <a:round/>
              <a:headEnd type="none" w="lg" len="lg"/>
              <a:tailEnd type="none" w="lg" len="lg"/>
            </a:ln>
          </p:spPr>
        </p:cxnSp>
        <p:cxnSp>
          <p:nvCxnSpPr>
            <p:cNvPr id="1114" name="Shape 1114"/>
            <p:cNvCxnSpPr/>
            <p:nvPr/>
          </p:nvCxnSpPr>
          <p:spPr>
            <a:xfrm rot="10800000">
              <a:off x="990599" y="2133600"/>
              <a:ext cx="2362200" cy="0"/>
            </a:xfrm>
            <a:prstGeom prst="straightConnector1">
              <a:avLst/>
            </a:prstGeom>
            <a:noFill/>
            <a:ln w="19050" cap="flat">
              <a:solidFill>
                <a:srgbClr val="000000"/>
              </a:solidFill>
              <a:prstDash val="solid"/>
              <a:round/>
              <a:headEnd type="none" w="lg" len="lg"/>
              <a:tailEnd type="none" w="lg" len="lg"/>
            </a:ln>
          </p:spPr>
        </p:cxnSp>
        <p:cxnSp>
          <p:nvCxnSpPr>
            <p:cNvPr id="1115" name="Shape 1115"/>
            <p:cNvCxnSpPr/>
            <p:nvPr/>
          </p:nvCxnSpPr>
          <p:spPr>
            <a:xfrm rot="10800000">
              <a:off x="990599" y="2590800"/>
              <a:ext cx="2362200" cy="0"/>
            </a:xfrm>
            <a:prstGeom prst="straightConnector1">
              <a:avLst/>
            </a:prstGeom>
            <a:noFill/>
            <a:ln w="19050" cap="flat">
              <a:solidFill>
                <a:srgbClr val="000000"/>
              </a:solidFill>
              <a:prstDash val="solid"/>
              <a:round/>
              <a:headEnd type="none" w="lg" len="lg"/>
              <a:tailEnd type="none" w="lg" len="lg"/>
            </a:ln>
          </p:spPr>
        </p:cxnSp>
        <p:cxnSp>
          <p:nvCxnSpPr>
            <p:cNvPr id="1116" name="Shape 1116"/>
            <p:cNvCxnSpPr/>
            <p:nvPr/>
          </p:nvCxnSpPr>
          <p:spPr>
            <a:xfrm rot="10800000">
              <a:off x="990599" y="2209800"/>
              <a:ext cx="2362200" cy="0"/>
            </a:xfrm>
            <a:prstGeom prst="straightConnector1">
              <a:avLst/>
            </a:prstGeom>
            <a:noFill/>
            <a:ln w="19050" cap="flat">
              <a:solidFill>
                <a:srgbClr val="000000"/>
              </a:solidFill>
              <a:prstDash val="solid"/>
              <a:round/>
              <a:headEnd type="none" w="lg" len="lg"/>
              <a:tailEnd type="none" w="lg" len="lg"/>
            </a:ln>
          </p:spPr>
        </p:cxnSp>
        <p:cxnSp>
          <p:nvCxnSpPr>
            <p:cNvPr id="1117" name="Shape 1117"/>
            <p:cNvCxnSpPr/>
            <p:nvPr/>
          </p:nvCxnSpPr>
          <p:spPr>
            <a:xfrm rot="10800000">
              <a:off x="990599" y="2362200"/>
              <a:ext cx="2362200" cy="0"/>
            </a:xfrm>
            <a:prstGeom prst="straightConnector1">
              <a:avLst/>
            </a:prstGeom>
            <a:noFill/>
            <a:ln w="19050" cap="flat">
              <a:solidFill>
                <a:srgbClr val="000000"/>
              </a:solidFill>
              <a:prstDash val="solid"/>
              <a:round/>
              <a:headEnd type="none" w="lg" len="lg"/>
              <a:tailEnd type="none" w="lg" len="lg"/>
            </a:ln>
          </p:spPr>
        </p:cxnSp>
        <p:cxnSp>
          <p:nvCxnSpPr>
            <p:cNvPr id="1118" name="Shape 1118"/>
            <p:cNvCxnSpPr/>
            <p:nvPr/>
          </p:nvCxnSpPr>
          <p:spPr>
            <a:xfrm rot="10800000">
              <a:off x="990599" y="2438400"/>
              <a:ext cx="2362200" cy="0"/>
            </a:xfrm>
            <a:prstGeom prst="straightConnector1">
              <a:avLst/>
            </a:prstGeom>
            <a:noFill/>
            <a:ln w="19050" cap="flat">
              <a:solidFill>
                <a:srgbClr val="000000"/>
              </a:solidFill>
              <a:prstDash val="solid"/>
              <a:round/>
              <a:headEnd type="none" w="lg" len="lg"/>
              <a:tailEnd type="none" w="lg" len="lg"/>
            </a:ln>
          </p:spPr>
        </p:cxnSp>
        <p:cxnSp>
          <p:nvCxnSpPr>
            <p:cNvPr id="1119" name="Shape 1119"/>
            <p:cNvCxnSpPr/>
            <p:nvPr/>
          </p:nvCxnSpPr>
          <p:spPr>
            <a:xfrm rot="10800000">
              <a:off x="990599" y="2286000"/>
              <a:ext cx="2362200" cy="0"/>
            </a:xfrm>
            <a:prstGeom prst="straightConnector1">
              <a:avLst/>
            </a:prstGeom>
            <a:noFill/>
            <a:ln w="19050" cap="flat">
              <a:solidFill>
                <a:srgbClr val="000000"/>
              </a:solidFill>
              <a:prstDash val="solid"/>
              <a:round/>
              <a:headEnd type="none" w="lg" len="lg"/>
              <a:tailEnd type="none" w="lg" len="lg"/>
            </a:ln>
          </p:spPr>
        </p:cxnSp>
        <p:cxnSp>
          <p:nvCxnSpPr>
            <p:cNvPr id="1120" name="Shape 1120"/>
            <p:cNvCxnSpPr/>
            <p:nvPr/>
          </p:nvCxnSpPr>
          <p:spPr>
            <a:xfrm>
              <a:off x="990600" y="1066800"/>
              <a:ext cx="2362200" cy="0"/>
            </a:xfrm>
            <a:prstGeom prst="straightConnector1">
              <a:avLst/>
            </a:prstGeom>
            <a:noFill/>
            <a:ln w="19050" cap="flat">
              <a:solidFill>
                <a:srgbClr val="000000"/>
              </a:solidFill>
              <a:prstDash val="solid"/>
              <a:round/>
              <a:headEnd type="none" w="lg" len="lg"/>
              <a:tailEnd type="none" w="lg" len="lg"/>
            </a:ln>
          </p:spPr>
        </p:cxnSp>
        <p:cxnSp>
          <p:nvCxnSpPr>
            <p:cNvPr id="1121" name="Shape 1121"/>
            <p:cNvCxnSpPr/>
            <p:nvPr/>
          </p:nvCxnSpPr>
          <p:spPr>
            <a:xfrm>
              <a:off x="990600" y="2667000"/>
              <a:ext cx="2362200" cy="0"/>
            </a:xfrm>
            <a:prstGeom prst="straightConnector1">
              <a:avLst/>
            </a:prstGeom>
            <a:noFill/>
            <a:ln w="19050" cap="flat">
              <a:solidFill>
                <a:srgbClr val="000000"/>
              </a:solidFill>
              <a:prstDash val="solid"/>
              <a:round/>
              <a:headEnd type="none" w="lg" len="lg"/>
              <a:tailEnd type="none" w="lg" len="lg"/>
            </a:ln>
          </p:spPr>
        </p:cxnSp>
        <p:cxnSp>
          <p:nvCxnSpPr>
            <p:cNvPr id="1122" name="Shape 1122"/>
            <p:cNvCxnSpPr/>
            <p:nvPr/>
          </p:nvCxnSpPr>
          <p:spPr>
            <a:xfrm>
              <a:off x="990600" y="2743200"/>
              <a:ext cx="2362200" cy="0"/>
            </a:xfrm>
            <a:prstGeom prst="straightConnector1">
              <a:avLst/>
            </a:prstGeom>
            <a:noFill/>
            <a:ln w="19050" cap="flat">
              <a:solidFill>
                <a:srgbClr val="000000"/>
              </a:solidFill>
              <a:prstDash val="solid"/>
              <a:round/>
              <a:headEnd type="none" w="lg" len="lg"/>
              <a:tailEnd type="none" w="lg" len="lg"/>
            </a:ln>
          </p:spPr>
        </p:cxnSp>
        <p:cxnSp>
          <p:nvCxnSpPr>
            <p:cNvPr id="1123" name="Shape 1123"/>
            <p:cNvCxnSpPr/>
            <p:nvPr/>
          </p:nvCxnSpPr>
          <p:spPr>
            <a:xfrm rot="10800000">
              <a:off x="990599" y="2819400"/>
              <a:ext cx="2362200" cy="0"/>
            </a:xfrm>
            <a:prstGeom prst="straightConnector1">
              <a:avLst/>
            </a:prstGeom>
            <a:noFill/>
            <a:ln w="19050" cap="flat">
              <a:solidFill>
                <a:srgbClr val="000000"/>
              </a:solidFill>
              <a:prstDash val="solid"/>
              <a:round/>
              <a:headEnd type="none" w="lg" len="lg"/>
              <a:tailEnd type="none" w="lg" len="lg"/>
            </a:ln>
          </p:spPr>
        </p:cxnSp>
        <p:cxnSp>
          <p:nvCxnSpPr>
            <p:cNvPr id="1124" name="Shape 1124"/>
            <p:cNvCxnSpPr/>
            <p:nvPr/>
          </p:nvCxnSpPr>
          <p:spPr>
            <a:xfrm>
              <a:off x="990600" y="2895600"/>
              <a:ext cx="2362200" cy="0"/>
            </a:xfrm>
            <a:prstGeom prst="straightConnector1">
              <a:avLst/>
            </a:prstGeom>
            <a:noFill/>
            <a:ln w="19050" cap="flat">
              <a:solidFill>
                <a:srgbClr val="000000"/>
              </a:solidFill>
              <a:prstDash val="solid"/>
              <a:round/>
              <a:headEnd type="none" w="lg" len="lg"/>
              <a:tailEnd type="none" w="lg" len="lg"/>
            </a:ln>
          </p:spPr>
        </p:cxnSp>
        <p:cxnSp>
          <p:nvCxnSpPr>
            <p:cNvPr id="1125" name="Shape 1125"/>
            <p:cNvCxnSpPr/>
            <p:nvPr/>
          </p:nvCxnSpPr>
          <p:spPr>
            <a:xfrm rot="10800000">
              <a:off x="990599" y="2971800"/>
              <a:ext cx="2362200" cy="0"/>
            </a:xfrm>
            <a:prstGeom prst="straightConnector1">
              <a:avLst/>
            </a:prstGeom>
            <a:noFill/>
            <a:ln w="19050" cap="flat">
              <a:solidFill>
                <a:srgbClr val="000000"/>
              </a:solidFill>
              <a:prstDash val="solid"/>
              <a:round/>
              <a:headEnd type="none" w="lg" len="lg"/>
              <a:tailEnd type="none" w="lg" len="lg"/>
            </a:ln>
          </p:spPr>
        </p:cxnSp>
        <p:cxnSp>
          <p:nvCxnSpPr>
            <p:cNvPr id="1126" name="Shape 1126"/>
            <p:cNvCxnSpPr/>
            <p:nvPr/>
          </p:nvCxnSpPr>
          <p:spPr>
            <a:xfrm>
              <a:off x="990600" y="3048000"/>
              <a:ext cx="2362200" cy="0"/>
            </a:xfrm>
            <a:prstGeom prst="straightConnector1">
              <a:avLst/>
            </a:prstGeom>
            <a:noFill/>
            <a:ln w="19050" cap="flat">
              <a:solidFill>
                <a:srgbClr val="000000"/>
              </a:solidFill>
              <a:prstDash val="solid"/>
              <a:round/>
              <a:headEnd type="none" w="lg" len="lg"/>
              <a:tailEnd type="none" w="lg" len="lg"/>
            </a:ln>
          </p:spPr>
        </p:cxnSp>
        <p:cxnSp>
          <p:nvCxnSpPr>
            <p:cNvPr id="1127" name="Shape 1127"/>
            <p:cNvCxnSpPr/>
            <p:nvPr/>
          </p:nvCxnSpPr>
          <p:spPr>
            <a:xfrm rot="10800000">
              <a:off x="990599" y="3124200"/>
              <a:ext cx="2362200" cy="0"/>
            </a:xfrm>
            <a:prstGeom prst="straightConnector1">
              <a:avLst/>
            </a:prstGeom>
            <a:noFill/>
            <a:ln w="19050" cap="flat">
              <a:solidFill>
                <a:srgbClr val="000000"/>
              </a:solidFill>
              <a:prstDash val="solid"/>
              <a:round/>
              <a:headEnd type="none" w="lg" len="lg"/>
              <a:tailEnd type="none" w="lg" len="lg"/>
            </a:ln>
          </p:spPr>
        </p:cxnSp>
        <p:sp>
          <p:nvSpPr>
            <p:cNvPr id="1128" name="Shape 1128"/>
            <p:cNvSpPr/>
            <p:nvPr/>
          </p:nvSpPr>
          <p:spPr>
            <a:xfrm>
              <a:off x="990600" y="2286000"/>
              <a:ext cx="2362200" cy="76199"/>
            </a:xfrm>
            <a:prstGeom prst="rect">
              <a:avLst/>
            </a:prstGeom>
            <a:solidFill>
              <a:srgbClr val="00FF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129" name="Shape 1129"/>
            <p:cNvCxnSpPr/>
            <p:nvPr/>
          </p:nvCxnSpPr>
          <p:spPr>
            <a:xfrm>
              <a:off x="990600" y="1447800"/>
              <a:ext cx="2362200" cy="0"/>
            </a:xfrm>
            <a:prstGeom prst="straightConnector1">
              <a:avLst/>
            </a:prstGeom>
            <a:noFill/>
            <a:ln w="19050" cap="flat">
              <a:solidFill>
                <a:srgbClr val="000000"/>
              </a:solidFill>
              <a:prstDash val="solid"/>
              <a:round/>
              <a:headEnd type="none" w="lg" len="lg"/>
              <a:tailEnd type="none" w="lg" len="lg"/>
            </a:ln>
          </p:spPr>
        </p:cxnSp>
        <p:cxnSp>
          <p:nvCxnSpPr>
            <p:cNvPr id="1130" name="Shape 1130"/>
            <p:cNvCxnSpPr>
              <a:stCxn id="1094" idx="6"/>
              <a:endCxn id="1131" idx="3"/>
            </p:cNvCxnSpPr>
            <p:nvPr/>
          </p:nvCxnSpPr>
          <p:spPr>
            <a:xfrm rot="10800000">
              <a:off x="3352800" y="1943099"/>
              <a:ext cx="1295399" cy="38099"/>
            </a:xfrm>
            <a:prstGeom prst="straightConnector1">
              <a:avLst/>
            </a:prstGeom>
            <a:noFill/>
            <a:ln w="19050" cap="flat">
              <a:solidFill>
                <a:srgbClr val="7F6000"/>
              </a:solidFill>
              <a:prstDash val="solid"/>
              <a:round/>
              <a:headEnd type="none" w="lg" len="lg"/>
              <a:tailEnd type="stealth" w="lg" len="lg"/>
            </a:ln>
          </p:spPr>
        </p:cxnSp>
        <p:sp>
          <p:nvSpPr>
            <p:cNvPr id="1131" name="Shape 1131"/>
            <p:cNvSpPr/>
            <p:nvPr/>
          </p:nvSpPr>
          <p:spPr>
            <a:xfrm>
              <a:off x="990600" y="1905000"/>
              <a:ext cx="2362200" cy="76199"/>
            </a:xfrm>
            <a:prstGeom prst="rect">
              <a:avLst/>
            </a:prstGeom>
            <a:solidFill>
              <a:srgbClr val="F1C232"/>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grpSp>
      <p:grpSp>
        <p:nvGrpSpPr>
          <p:cNvPr id="1132" name="Shape 1132"/>
          <p:cNvGrpSpPr/>
          <p:nvPr/>
        </p:nvGrpSpPr>
        <p:grpSpPr>
          <a:xfrm>
            <a:off x="151491" y="3303501"/>
            <a:ext cx="4256731" cy="3545190"/>
            <a:chOff x="762000" y="533399"/>
            <a:chExt cx="3276600" cy="2895600"/>
          </a:xfrm>
        </p:grpSpPr>
        <p:sp>
          <p:nvSpPr>
            <p:cNvPr id="1133" name="Shape 1133"/>
            <p:cNvSpPr/>
            <p:nvPr/>
          </p:nvSpPr>
          <p:spPr>
            <a:xfrm>
              <a:off x="2743200" y="1981200"/>
              <a:ext cx="1295400" cy="1219199"/>
            </a:xfrm>
            <a:prstGeom prst="ellipse">
              <a:avLst/>
            </a:prstGeom>
            <a:solidFill>
              <a:srgbClr val="CFE2F3"/>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134" name="Shape 1134"/>
            <p:cNvSpPr/>
            <p:nvPr/>
          </p:nvSpPr>
          <p:spPr>
            <a:xfrm rot="-5400000">
              <a:off x="609600" y="685799"/>
              <a:ext cx="2895600" cy="2590800"/>
            </a:xfrm>
            <a:prstGeom prst="round2SameRect">
              <a:avLst>
                <a:gd name="adj1" fmla="val 16667"/>
                <a:gd name="adj2" fmla="val 0"/>
              </a:avLst>
            </a:prstGeom>
            <a:solidFill>
              <a:srgbClr val="66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135" name="Shape 1135"/>
            <p:cNvSpPr/>
            <p:nvPr/>
          </p:nvSpPr>
          <p:spPr>
            <a:xfrm>
              <a:off x="990600" y="762000"/>
              <a:ext cx="2362200" cy="2438399"/>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136" name="Shape 1136"/>
            <p:cNvCxnSpPr/>
            <p:nvPr/>
          </p:nvCxnSpPr>
          <p:spPr>
            <a:xfrm>
              <a:off x="990600" y="1219200"/>
              <a:ext cx="2362200" cy="0"/>
            </a:xfrm>
            <a:prstGeom prst="straightConnector1">
              <a:avLst/>
            </a:prstGeom>
            <a:noFill/>
            <a:ln w="19050" cap="flat">
              <a:solidFill>
                <a:srgbClr val="000000"/>
              </a:solidFill>
              <a:prstDash val="solid"/>
              <a:round/>
              <a:headEnd type="none" w="lg" len="lg"/>
              <a:tailEnd type="none" w="lg" len="lg"/>
            </a:ln>
          </p:spPr>
        </p:cxnSp>
        <p:cxnSp>
          <p:nvCxnSpPr>
            <p:cNvPr id="1138" name="Shape 1138"/>
            <p:cNvCxnSpPr/>
            <p:nvPr/>
          </p:nvCxnSpPr>
          <p:spPr>
            <a:xfrm>
              <a:off x="990600" y="990600"/>
              <a:ext cx="2362200" cy="0"/>
            </a:xfrm>
            <a:prstGeom prst="straightConnector1">
              <a:avLst/>
            </a:prstGeom>
            <a:noFill/>
            <a:ln w="19050" cap="flat">
              <a:solidFill>
                <a:srgbClr val="000000"/>
              </a:solidFill>
              <a:prstDash val="solid"/>
              <a:round/>
              <a:headEnd type="none" w="lg" len="lg"/>
              <a:tailEnd type="none" w="lg" len="lg"/>
            </a:ln>
          </p:spPr>
        </p:cxnSp>
        <p:cxnSp>
          <p:nvCxnSpPr>
            <p:cNvPr id="1139" name="Shape 1139"/>
            <p:cNvCxnSpPr/>
            <p:nvPr/>
          </p:nvCxnSpPr>
          <p:spPr>
            <a:xfrm>
              <a:off x="990600" y="914400"/>
              <a:ext cx="2362200" cy="0"/>
            </a:xfrm>
            <a:prstGeom prst="straightConnector1">
              <a:avLst/>
            </a:prstGeom>
            <a:noFill/>
            <a:ln w="19050" cap="flat">
              <a:solidFill>
                <a:srgbClr val="000000"/>
              </a:solidFill>
              <a:prstDash val="solid"/>
              <a:round/>
              <a:headEnd type="none" w="lg" len="lg"/>
              <a:tailEnd type="none" w="lg" len="lg"/>
            </a:ln>
          </p:spPr>
        </p:cxnSp>
        <p:cxnSp>
          <p:nvCxnSpPr>
            <p:cNvPr id="1140" name="Shape 1140"/>
            <p:cNvCxnSpPr/>
            <p:nvPr/>
          </p:nvCxnSpPr>
          <p:spPr>
            <a:xfrm>
              <a:off x="990600" y="838200"/>
              <a:ext cx="2362200" cy="0"/>
            </a:xfrm>
            <a:prstGeom prst="straightConnector1">
              <a:avLst/>
            </a:prstGeom>
            <a:noFill/>
            <a:ln w="19050" cap="flat">
              <a:solidFill>
                <a:srgbClr val="000000"/>
              </a:solidFill>
              <a:prstDash val="solid"/>
              <a:round/>
              <a:headEnd type="none" w="lg" len="lg"/>
              <a:tailEnd type="none" w="lg" len="lg"/>
            </a:ln>
          </p:spPr>
        </p:cxnSp>
        <p:cxnSp>
          <p:nvCxnSpPr>
            <p:cNvPr id="1141" name="Shape 1141"/>
            <p:cNvCxnSpPr/>
            <p:nvPr/>
          </p:nvCxnSpPr>
          <p:spPr>
            <a:xfrm>
              <a:off x="990600" y="1143000"/>
              <a:ext cx="2362200" cy="0"/>
            </a:xfrm>
            <a:prstGeom prst="straightConnector1">
              <a:avLst/>
            </a:prstGeom>
            <a:noFill/>
            <a:ln w="19050" cap="flat">
              <a:solidFill>
                <a:srgbClr val="000000"/>
              </a:solidFill>
              <a:prstDash val="solid"/>
              <a:round/>
              <a:headEnd type="none" w="lg" len="lg"/>
              <a:tailEnd type="none" w="lg" len="lg"/>
            </a:ln>
          </p:spPr>
        </p:cxnSp>
        <p:cxnSp>
          <p:nvCxnSpPr>
            <p:cNvPr id="1142" name="Shape 1142"/>
            <p:cNvCxnSpPr/>
            <p:nvPr/>
          </p:nvCxnSpPr>
          <p:spPr>
            <a:xfrm>
              <a:off x="990600" y="1295400"/>
              <a:ext cx="2362200" cy="0"/>
            </a:xfrm>
            <a:prstGeom prst="straightConnector1">
              <a:avLst/>
            </a:prstGeom>
            <a:noFill/>
            <a:ln w="19050" cap="flat">
              <a:solidFill>
                <a:srgbClr val="000000"/>
              </a:solidFill>
              <a:prstDash val="solid"/>
              <a:round/>
              <a:headEnd type="none" w="lg" len="lg"/>
              <a:tailEnd type="none" w="lg" len="lg"/>
            </a:ln>
          </p:spPr>
        </p:cxnSp>
        <p:cxnSp>
          <p:nvCxnSpPr>
            <p:cNvPr id="1143" name="Shape 1143"/>
            <p:cNvCxnSpPr/>
            <p:nvPr/>
          </p:nvCxnSpPr>
          <p:spPr>
            <a:xfrm>
              <a:off x="990600" y="1371600"/>
              <a:ext cx="2362200" cy="0"/>
            </a:xfrm>
            <a:prstGeom prst="straightConnector1">
              <a:avLst/>
            </a:prstGeom>
            <a:noFill/>
            <a:ln w="19050" cap="flat">
              <a:solidFill>
                <a:srgbClr val="000000"/>
              </a:solidFill>
              <a:prstDash val="solid"/>
              <a:round/>
              <a:headEnd type="none" w="lg" len="lg"/>
              <a:tailEnd type="none" w="lg" len="lg"/>
            </a:ln>
          </p:spPr>
        </p:cxnSp>
        <p:cxnSp>
          <p:nvCxnSpPr>
            <p:cNvPr id="1144" name="Shape 1144"/>
            <p:cNvCxnSpPr/>
            <p:nvPr/>
          </p:nvCxnSpPr>
          <p:spPr>
            <a:xfrm rot="10800000">
              <a:off x="990599" y="1524000"/>
              <a:ext cx="2362200" cy="0"/>
            </a:xfrm>
            <a:prstGeom prst="straightConnector1">
              <a:avLst/>
            </a:prstGeom>
            <a:noFill/>
            <a:ln w="19050" cap="flat">
              <a:solidFill>
                <a:srgbClr val="000000"/>
              </a:solidFill>
              <a:prstDash val="solid"/>
              <a:round/>
              <a:headEnd type="none" w="lg" len="lg"/>
              <a:tailEnd type="none" w="lg" len="lg"/>
            </a:ln>
          </p:spPr>
        </p:cxnSp>
        <p:cxnSp>
          <p:nvCxnSpPr>
            <p:cNvPr id="1145" name="Shape 1145"/>
            <p:cNvCxnSpPr/>
            <p:nvPr/>
          </p:nvCxnSpPr>
          <p:spPr>
            <a:xfrm>
              <a:off x="990600" y="1600200"/>
              <a:ext cx="2362200" cy="0"/>
            </a:xfrm>
            <a:prstGeom prst="straightConnector1">
              <a:avLst/>
            </a:prstGeom>
            <a:noFill/>
            <a:ln w="19050" cap="flat">
              <a:solidFill>
                <a:srgbClr val="000000"/>
              </a:solidFill>
              <a:prstDash val="solid"/>
              <a:round/>
              <a:headEnd type="none" w="lg" len="lg"/>
              <a:tailEnd type="none" w="lg" len="lg"/>
            </a:ln>
          </p:spPr>
        </p:cxnSp>
        <p:cxnSp>
          <p:nvCxnSpPr>
            <p:cNvPr id="1146" name="Shape 1146"/>
            <p:cNvCxnSpPr/>
            <p:nvPr/>
          </p:nvCxnSpPr>
          <p:spPr>
            <a:xfrm rot="10800000">
              <a:off x="990599" y="1676400"/>
              <a:ext cx="2362200" cy="0"/>
            </a:xfrm>
            <a:prstGeom prst="straightConnector1">
              <a:avLst/>
            </a:prstGeom>
            <a:noFill/>
            <a:ln w="19050" cap="flat">
              <a:solidFill>
                <a:srgbClr val="000000"/>
              </a:solidFill>
              <a:prstDash val="solid"/>
              <a:round/>
              <a:headEnd type="none" w="lg" len="lg"/>
              <a:tailEnd type="none" w="lg" len="lg"/>
            </a:ln>
          </p:spPr>
        </p:cxnSp>
        <p:cxnSp>
          <p:nvCxnSpPr>
            <p:cNvPr id="1147" name="Shape 1147"/>
            <p:cNvCxnSpPr/>
            <p:nvPr/>
          </p:nvCxnSpPr>
          <p:spPr>
            <a:xfrm rot="10800000">
              <a:off x="990599" y="1752600"/>
              <a:ext cx="2362200" cy="0"/>
            </a:xfrm>
            <a:prstGeom prst="straightConnector1">
              <a:avLst/>
            </a:prstGeom>
            <a:noFill/>
            <a:ln w="19050" cap="flat">
              <a:solidFill>
                <a:srgbClr val="000000"/>
              </a:solidFill>
              <a:prstDash val="solid"/>
              <a:round/>
              <a:headEnd type="none" w="lg" len="lg"/>
              <a:tailEnd type="none" w="lg" len="lg"/>
            </a:ln>
          </p:spPr>
        </p:cxnSp>
        <p:cxnSp>
          <p:nvCxnSpPr>
            <p:cNvPr id="1148" name="Shape 1148"/>
            <p:cNvCxnSpPr/>
            <p:nvPr/>
          </p:nvCxnSpPr>
          <p:spPr>
            <a:xfrm rot="10800000">
              <a:off x="990599" y="1828800"/>
              <a:ext cx="2362200" cy="0"/>
            </a:xfrm>
            <a:prstGeom prst="straightConnector1">
              <a:avLst/>
            </a:prstGeom>
            <a:noFill/>
            <a:ln w="19050" cap="flat">
              <a:solidFill>
                <a:srgbClr val="000000"/>
              </a:solidFill>
              <a:prstDash val="solid"/>
              <a:round/>
              <a:headEnd type="none" w="lg" len="lg"/>
              <a:tailEnd type="none" w="lg" len="lg"/>
            </a:ln>
          </p:spPr>
        </p:cxnSp>
        <p:cxnSp>
          <p:nvCxnSpPr>
            <p:cNvPr id="1149" name="Shape 1149"/>
            <p:cNvCxnSpPr/>
            <p:nvPr/>
          </p:nvCxnSpPr>
          <p:spPr>
            <a:xfrm rot="10800000">
              <a:off x="990599" y="1905000"/>
              <a:ext cx="2362200" cy="0"/>
            </a:xfrm>
            <a:prstGeom prst="straightConnector1">
              <a:avLst/>
            </a:prstGeom>
            <a:noFill/>
            <a:ln w="19050" cap="flat">
              <a:solidFill>
                <a:srgbClr val="000000"/>
              </a:solidFill>
              <a:prstDash val="solid"/>
              <a:round/>
              <a:headEnd type="none" w="lg" len="lg"/>
              <a:tailEnd type="none" w="lg" len="lg"/>
            </a:ln>
          </p:spPr>
        </p:cxnSp>
        <p:cxnSp>
          <p:nvCxnSpPr>
            <p:cNvPr id="1150" name="Shape 1150"/>
            <p:cNvCxnSpPr/>
            <p:nvPr/>
          </p:nvCxnSpPr>
          <p:spPr>
            <a:xfrm rot="10800000">
              <a:off x="990599" y="1981200"/>
              <a:ext cx="2362200" cy="0"/>
            </a:xfrm>
            <a:prstGeom prst="straightConnector1">
              <a:avLst/>
            </a:prstGeom>
            <a:noFill/>
            <a:ln w="19050" cap="flat">
              <a:solidFill>
                <a:srgbClr val="000000"/>
              </a:solidFill>
              <a:prstDash val="solid"/>
              <a:round/>
              <a:headEnd type="none" w="lg" len="lg"/>
              <a:tailEnd type="none" w="lg" len="lg"/>
            </a:ln>
          </p:spPr>
        </p:cxnSp>
        <p:cxnSp>
          <p:nvCxnSpPr>
            <p:cNvPr id="1151" name="Shape 1151"/>
            <p:cNvCxnSpPr/>
            <p:nvPr/>
          </p:nvCxnSpPr>
          <p:spPr>
            <a:xfrm rot="10800000">
              <a:off x="990599" y="2057400"/>
              <a:ext cx="2362200" cy="0"/>
            </a:xfrm>
            <a:prstGeom prst="straightConnector1">
              <a:avLst/>
            </a:prstGeom>
            <a:noFill/>
            <a:ln w="19050" cap="flat">
              <a:solidFill>
                <a:srgbClr val="000000"/>
              </a:solidFill>
              <a:prstDash val="solid"/>
              <a:round/>
              <a:headEnd type="none" w="lg" len="lg"/>
              <a:tailEnd type="none" w="lg" len="lg"/>
            </a:ln>
          </p:spPr>
        </p:cxnSp>
        <p:cxnSp>
          <p:nvCxnSpPr>
            <p:cNvPr id="1152" name="Shape 1152"/>
            <p:cNvCxnSpPr/>
            <p:nvPr/>
          </p:nvCxnSpPr>
          <p:spPr>
            <a:xfrm rot="10800000">
              <a:off x="990599" y="2514600"/>
              <a:ext cx="2362200" cy="0"/>
            </a:xfrm>
            <a:prstGeom prst="straightConnector1">
              <a:avLst/>
            </a:prstGeom>
            <a:noFill/>
            <a:ln w="19050" cap="flat">
              <a:solidFill>
                <a:srgbClr val="000000"/>
              </a:solidFill>
              <a:prstDash val="solid"/>
              <a:round/>
              <a:headEnd type="none" w="lg" len="lg"/>
              <a:tailEnd type="none" w="lg" len="lg"/>
            </a:ln>
          </p:spPr>
        </p:cxnSp>
        <p:cxnSp>
          <p:nvCxnSpPr>
            <p:cNvPr id="1153" name="Shape 1153"/>
            <p:cNvCxnSpPr/>
            <p:nvPr/>
          </p:nvCxnSpPr>
          <p:spPr>
            <a:xfrm rot="10800000">
              <a:off x="990599" y="2133600"/>
              <a:ext cx="2362200" cy="0"/>
            </a:xfrm>
            <a:prstGeom prst="straightConnector1">
              <a:avLst/>
            </a:prstGeom>
            <a:noFill/>
            <a:ln w="19050" cap="flat">
              <a:solidFill>
                <a:srgbClr val="000000"/>
              </a:solidFill>
              <a:prstDash val="solid"/>
              <a:round/>
              <a:headEnd type="none" w="lg" len="lg"/>
              <a:tailEnd type="none" w="lg" len="lg"/>
            </a:ln>
          </p:spPr>
        </p:cxnSp>
        <p:cxnSp>
          <p:nvCxnSpPr>
            <p:cNvPr id="1154" name="Shape 1154"/>
            <p:cNvCxnSpPr/>
            <p:nvPr/>
          </p:nvCxnSpPr>
          <p:spPr>
            <a:xfrm rot="10800000">
              <a:off x="990599" y="2590800"/>
              <a:ext cx="2362200" cy="0"/>
            </a:xfrm>
            <a:prstGeom prst="straightConnector1">
              <a:avLst/>
            </a:prstGeom>
            <a:noFill/>
            <a:ln w="19050" cap="flat">
              <a:solidFill>
                <a:srgbClr val="000000"/>
              </a:solidFill>
              <a:prstDash val="solid"/>
              <a:round/>
              <a:headEnd type="none" w="lg" len="lg"/>
              <a:tailEnd type="none" w="lg" len="lg"/>
            </a:ln>
          </p:spPr>
        </p:cxnSp>
        <p:cxnSp>
          <p:nvCxnSpPr>
            <p:cNvPr id="1155" name="Shape 1155"/>
            <p:cNvCxnSpPr/>
            <p:nvPr/>
          </p:nvCxnSpPr>
          <p:spPr>
            <a:xfrm rot="10800000">
              <a:off x="990599" y="2209800"/>
              <a:ext cx="2362200" cy="0"/>
            </a:xfrm>
            <a:prstGeom prst="straightConnector1">
              <a:avLst/>
            </a:prstGeom>
            <a:noFill/>
            <a:ln w="19050" cap="flat">
              <a:solidFill>
                <a:srgbClr val="000000"/>
              </a:solidFill>
              <a:prstDash val="solid"/>
              <a:round/>
              <a:headEnd type="none" w="lg" len="lg"/>
              <a:tailEnd type="none" w="lg" len="lg"/>
            </a:ln>
          </p:spPr>
        </p:cxnSp>
        <p:cxnSp>
          <p:nvCxnSpPr>
            <p:cNvPr id="1156" name="Shape 1156"/>
            <p:cNvCxnSpPr/>
            <p:nvPr/>
          </p:nvCxnSpPr>
          <p:spPr>
            <a:xfrm rot="10800000">
              <a:off x="990599" y="2362200"/>
              <a:ext cx="2362200" cy="0"/>
            </a:xfrm>
            <a:prstGeom prst="straightConnector1">
              <a:avLst/>
            </a:prstGeom>
            <a:noFill/>
            <a:ln w="19050" cap="flat">
              <a:solidFill>
                <a:srgbClr val="000000"/>
              </a:solidFill>
              <a:prstDash val="solid"/>
              <a:round/>
              <a:headEnd type="none" w="lg" len="lg"/>
              <a:tailEnd type="none" w="lg" len="lg"/>
            </a:ln>
          </p:spPr>
        </p:cxnSp>
        <p:cxnSp>
          <p:nvCxnSpPr>
            <p:cNvPr id="1157" name="Shape 1157"/>
            <p:cNvCxnSpPr/>
            <p:nvPr/>
          </p:nvCxnSpPr>
          <p:spPr>
            <a:xfrm rot="10800000">
              <a:off x="990599" y="2438400"/>
              <a:ext cx="2362200" cy="0"/>
            </a:xfrm>
            <a:prstGeom prst="straightConnector1">
              <a:avLst/>
            </a:prstGeom>
            <a:noFill/>
            <a:ln w="19050" cap="flat">
              <a:solidFill>
                <a:srgbClr val="000000"/>
              </a:solidFill>
              <a:prstDash val="solid"/>
              <a:round/>
              <a:headEnd type="none" w="lg" len="lg"/>
              <a:tailEnd type="none" w="lg" len="lg"/>
            </a:ln>
          </p:spPr>
        </p:cxnSp>
        <p:cxnSp>
          <p:nvCxnSpPr>
            <p:cNvPr id="1158" name="Shape 1158"/>
            <p:cNvCxnSpPr/>
            <p:nvPr/>
          </p:nvCxnSpPr>
          <p:spPr>
            <a:xfrm rot="10800000">
              <a:off x="990599" y="2286000"/>
              <a:ext cx="2362200" cy="0"/>
            </a:xfrm>
            <a:prstGeom prst="straightConnector1">
              <a:avLst/>
            </a:prstGeom>
            <a:noFill/>
            <a:ln w="19050" cap="flat">
              <a:solidFill>
                <a:srgbClr val="000000"/>
              </a:solidFill>
              <a:prstDash val="solid"/>
              <a:round/>
              <a:headEnd type="none" w="lg" len="lg"/>
              <a:tailEnd type="none" w="lg" len="lg"/>
            </a:ln>
          </p:spPr>
        </p:cxnSp>
        <p:cxnSp>
          <p:nvCxnSpPr>
            <p:cNvPr id="1159" name="Shape 1159"/>
            <p:cNvCxnSpPr/>
            <p:nvPr/>
          </p:nvCxnSpPr>
          <p:spPr>
            <a:xfrm>
              <a:off x="990600" y="1066800"/>
              <a:ext cx="2362200" cy="0"/>
            </a:xfrm>
            <a:prstGeom prst="straightConnector1">
              <a:avLst/>
            </a:prstGeom>
            <a:noFill/>
            <a:ln w="19050" cap="flat">
              <a:solidFill>
                <a:srgbClr val="000000"/>
              </a:solidFill>
              <a:prstDash val="solid"/>
              <a:round/>
              <a:headEnd type="none" w="lg" len="lg"/>
              <a:tailEnd type="none" w="lg" len="lg"/>
            </a:ln>
          </p:spPr>
        </p:cxnSp>
        <p:cxnSp>
          <p:nvCxnSpPr>
            <p:cNvPr id="1160" name="Shape 1160"/>
            <p:cNvCxnSpPr/>
            <p:nvPr/>
          </p:nvCxnSpPr>
          <p:spPr>
            <a:xfrm>
              <a:off x="990600" y="2667000"/>
              <a:ext cx="2362200" cy="0"/>
            </a:xfrm>
            <a:prstGeom prst="straightConnector1">
              <a:avLst/>
            </a:prstGeom>
            <a:noFill/>
            <a:ln w="19050" cap="flat">
              <a:solidFill>
                <a:srgbClr val="000000"/>
              </a:solidFill>
              <a:prstDash val="solid"/>
              <a:round/>
              <a:headEnd type="none" w="lg" len="lg"/>
              <a:tailEnd type="none" w="lg" len="lg"/>
            </a:ln>
          </p:spPr>
        </p:cxnSp>
        <p:cxnSp>
          <p:nvCxnSpPr>
            <p:cNvPr id="1161" name="Shape 1161"/>
            <p:cNvCxnSpPr/>
            <p:nvPr/>
          </p:nvCxnSpPr>
          <p:spPr>
            <a:xfrm>
              <a:off x="990600" y="2743200"/>
              <a:ext cx="2362200" cy="0"/>
            </a:xfrm>
            <a:prstGeom prst="straightConnector1">
              <a:avLst/>
            </a:prstGeom>
            <a:noFill/>
            <a:ln w="19050" cap="flat">
              <a:solidFill>
                <a:srgbClr val="000000"/>
              </a:solidFill>
              <a:prstDash val="solid"/>
              <a:round/>
              <a:headEnd type="none" w="lg" len="lg"/>
              <a:tailEnd type="none" w="lg" len="lg"/>
            </a:ln>
          </p:spPr>
        </p:cxnSp>
        <p:cxnSp>
          <p:nvCxnSpPr>
            <p:cNvPr id="1162" name="Shape 1162"/>
            <p:cNvCxnSpPr/>
            <p:nvPr/>
          </p:nvCxnSpPr>
          <p:spPr>
            <a:xfrm rot="10800000">
              <a:off x="990599" y="2819400"/>
              <a:ext cx="2362200" cy="0"/>
            </a:xfrm>
            <a:prstGeom prst="straightConnector1">
              <a:avLst/>
            </a:prstGeom>
            <a:noFill/>
            <a:ln w="19050" cap="flat">
              <a:solidFill>
                <a:srgbClr val="000000"/>
              </a:solidFill>
              <a:prstDash val="solid"/>
              <a:round/>
              <a:headEnd type="none" w="lg" len="lg"/>
              <a:tailEnd type="none" w="lg" len="lg"/>
            </a:ln>
          </p:spPr>
        </p:cxnSp>
        <p:cxnSp>
          <p:nvCxnSpPr>
            <p:cNvPr id="1163" name="Shape 1163"/>
            <p:cNvCxnSpPr/>
            <p:nvPr/>
          </p:nvCxnSpPr>
          <p:spPr>
            <a:xfrm>
              <a:off x="990600" y="2895600"/>
              <a:ext cx="2362200" cy="0"/>
            </a:xfrm>
            <a:prstGeom prst="straightConnector1">
              <a:avLst/>
            </a:prstGeom>
            <a:noFill/>
            <a:ln w="19050" cap="flat">
              <a:solidFill>
                <a:srgbClr val="000000"/>
              </a:solidFill>
              <a:prstDash val="solid"/>
              <a:round/>
              <a:headEnd type="none" w="lg" len="lg"/>
              <a:tailEnd type="none" w="lg" len="lg"/>
            </a:ln>
          </p:spPr>
        </p:cxnSp>
        <p:cxnSp>
          <p:nvCxnSpPr>
            <p:cNvPr id="1164" name="Shape 1164"/>
            <p:cNvCxnSpPr/>
            <p:nvPr/>
          </p:nvCxnSpPr>
          <p:spPr>
            <a:xfrm rot="10800000">
              <a:off x="990599" y="2971800"/>
              <a:ext cx="2362200" cy="0"/>
            </a:xfrm>
            <a:prstGeom prst="straightConnector1">
              <a:avLst/>
            </a:prstGeom>
            <a:noFill/>
            <a:ln w="19050" cap="flat">
              <a:solidFill>
                <a:srgbClr val="000000"/>
              </a:solidFill>
              <a:prstDash val="solid"/>
              <a:round/>
              <a:headEnd type="none" w="lg" len="lg"/>
              <a:tailEnd type="none" w="lg" len="lg"/>
            </a:ln>
          </p:spPr>
        </p:cxnSp>
        <p:cxnSp>
          <p:nvCxnSpPr>
            <p:cNvPr id="1165" name="Shape 1165"/>
            <p:cNvCxnSpPr/>
            <p:nvPr/>
          </p:nvCxnSpPr>
          <p:spPr>
            <a:xfrm>
              <a:off x="990600" y="3048000"/>
              <a:ext cx="2362200" cy="0"/>
            </a:xfrm>
            <a:prstGeom prst="straightConnector1">
              <a:avLst/>
            </a:prstGeom>
            <a:noFill/>
            <a:ln w="19050" cap="flat">
              <a:solidFill>
                <a:srgbClr val="000000"/>
              </a:solidFill>
              <a:prstDash val="solid"/>
              <a:round/>
              <a:headEnd type="none" w="lg" len="lg"/>
              <a:tailEnd type="none" w="lg" len="lg"/>
            </a:ln>
          </p:spPr>
        </p:cxnSp>
        <p:cxnSp>
          <p:nvCxnSpPr>
            <p:cNvPr id="1166" name="Shape 1166"/>
            <p:cNvCxnSpPr/>
            <p:nvPr/>
          </p:nvCxnSpPr>
          <p:spPr>
            <a:xfrm rot="10800000">
              <a:off x="990599" y="3124200"/>
              <a:ext cx="2362200" cy="0"/>
            </a:xfrm>
            <a:prstGeom prst="straightConnector1">
              <a:avLst/>
            </a:prstGeom>
            <a:noFill/>
            <a:ln w="19050" cap="flat">
              <a:solidFill>
                <a:srgbClr val="000000"/>
              </a:solidFill>
              <a:prstDash val="solid"/>
              <a:round/>
              <a:headEnd type="none" w="lg" len="lg"/>
              <a:tailEnd type="none" w="lg" len="lg"/>
            </a:ln>
          </p:spPr>
        </p:cxnSp>
        <p:sp>
          <p:nvSpPr>
            <p:cNvPr id="1167" name="Shape 1167"/>
            <p:cNvSpPr/>
            <p:nvPr/>
          </p:nvSpPr>
          <p:spPr>
            <a:xfrm>
              <a:off x="990600" y="2286000"/>
              <a:ext cx="2362200" cy="76199"/>
            </a:xfrm>
            <a:prstGeom prst="rect">
              <a:avLst/>
            </a:prstGeom>
            <a:solidFill>
              <a:srgbClr val="00FF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168" name="Shape 1168"/>
            <p:cNvCxnSpPr/>
            <p:nvPr/>
          </p:nvCxnSpPr>
          <p:spPr>
            <a:xfrm>
              <a:off x="990600" y="1447800"/>
              <a:ext cx="2362200" cy="0"/>
            </a:xfrm>
            <a:prstGeom prst="straightConnector1">
              <a:avLst/>
            </a:prstGeom>
            <a:noFill/>
            <a:ln w="19050" cap="flat">
              <a:solidFill>
                <a:srgbClr val="000000"/>
              </a:solidFill>
              <a:prstDash val="solid"/>
              <a:round/>
              <a:headEnd type="none" w="lg" len="lg"/>
              <a:tailEnd type="none" w="lg" len="lg"/>
            </a:ln>
          </p:spPr>
        </p:cxnSp>
        <p:sp>
          <p:nvSpPr>
            <p:cNvPr id="1169" name="Shape 1169"/>
            <p:cNvSpPr/>
            <p:nvPr/>
          </p:nvSpPr>
          <p:spPr>
            <a:xfrm>
              <a:off x="990600" y="1905000"/>
              <a:ext cx="2362200" cy="76199"/>
            </a:xfrm>
            <a:prstGeom prst="rect">
              <a:avLst/>
            </a:prstGeom>
            <a:solidFill>
              <a:srgbClr val="F1C232"/>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170" name="Shape 1170"/>
            <p:cNvSpPr/>
            <p:nvPr/>
          </p:nvSpPr>
          <p:spPr>
            <a:xfrm>
              <a:off x="990600" y="2514600"/>
              <a:ext cx="2362200" cy="76199"/>
            </a:xfrm>
            <a:prstGeom prst="rect">
              <a:avLst/>
            </a:prstGeom>
            <a:solidFill>
              <a:srgbClr val="F1C232"/>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171" name="Shape 1171"/>
            <p:cNvCxnSpPr>
              <a:stCxn id="1133" idx="6"/>
              <a:endCxn id="1170" idx="3"/>
            </p:cNvCxnSpPr>
            <p:nvPr/>
          </p:nvCxnSpPr>
          <p:spPr>
            <a:xfrm rot="10800000">
              <a:off x="3352800" y="2552699"/>
              <a:ext cx="685800" cy="38099"/>
            </a:xfrm>
            <a:prstGeom prst="straightConnector1">
              <a:avLst/>
            </a:prstGeom>
            <a:noFill/>
            <a:ln w="19050" cap="flat">
              <a:solidFill>
                <a:srgbClr val="7F6000"/>
              </a:solidFill>
              <a:prstDash val="solid"/>
              <a:round/>
              <a:headEnd type="none" w="lg" len="lg"/>
              <a:tailEnd type="stealth" w="lg" len="lg"/>
            </a:ln>
          </p:spPr>
        </p:cxnSp>
      </p:grpSp>
      <p:grpSp>
        <p:nvGrpSpPr>
          <p:cNvPr id="1172" name="Shape 1172"/>
          <p:cNvGrpSpPr/>
          <p:nvPr/>
        </p:nvGrpSpPr>
        <p:grpSpPr>
          <a:xfrm>
            <a:off x="151491" y="3303501"/>
            <a:ext cx="3761754" cy="3545190"/>
            <a:chOff x="762000" y="533399"/>
            <a:chExt cx="2895599" cy="2895600"/>
          </a:xfrm>
        </p:grpSpPr>
        <p:sp>
          <p:nvSpPr>
            <p:cNvPr id="1173" name="Shape 1173"/>
            <p:cNvSpPr/>
            <p:nvPr/>
          </p:nvSpPr>
          <p:spPr>
            <a:xfrm>
              <a:off x="3124200" y="1981200"/>
              <a:ext cx="533399" cy="533399"/>
            </a:xfrm>
            <a:prstGeom prst="ellipse">
              <a:avLst/>
            </a:prstGeom>
            <a:solidFill>
              <a:srgbClr val="9FC5E8"/>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174" name="Shape 1174"/>
            <p:cNvSpPr/>
            <p:nvPr/>
          </p:nvSpPr>
          <p:spPr>
            <a:xfrm rot="-5400000">
              <a:off x="609600" y="685799"/>
              <a:ext cx="2895600" cy="2590800"/>
            </a:xfrm>
            <a:prstGeom prst="round2SameRect">
              <a:avLst>
                <a:gd name="adj1" fmla="val 16667"/>
                <a:gd name="adj2" fmla="val 0"/>
              </a:avLst>
            </a:prstGeom>
            <a:solidFill>
              <a:srgbClr val="66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175" name="Shape 1175"/>
            <p:cNvSpPr/>
            <p:nvPr/>
          </p:nvSpPr>
          <p:spPr>
            <a:xfrm>
              <a:off x="990600" y="762000"/>
              <a:ext cx="2362200" cy="2438399"/>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176" name="Shape 1176"/>
            <p:cNvCxnSpPr/>
            <p:nvPr/>
          </p:nvCxnSpPr>
          <p:spPr>
            <a:xfrm>
              <a:off x="990600" y="1219200"/>
              <a:ext cx="2362200" cy="0"/>
            </a:xfrm>
            <a:prstGeom prst="straightConnector1">
              <a:avLst/>
            </a:prstGeom>
            <a:noFill/>
            <a:ln w="19050" cap="flat">
              <a:solidFill>
                <a:srgbClr val="000000"/>
              </a:solidFill>
              <a:prstDash val="solid"/>
              <a:round/>
              <a:headEnd type="none" w="lg" len="lg"/>
              <a:tailEnd type="none" w="lg" len="lg"/>
            </a:ln>
          </p:spPr>
        </p:cxnSp>
        <p:cxnSp>
          <p:nvCxnSpPr>
            <p:cNvPr id="1178" name="Shape 1178"/>
            <p:cNvCxnSpPr/>
            <p:nvPr/>
          </p:nvCxnSpPr>
          <p:spPr>
            <a:xfrm>
              <a:off x="990600" y="990600"/>
              <a:ext cx="2362200" cy="0"/>
            </a:xfrm>
            <a:prstGeom prst="straightConnector1">
              <a:avLst/>
            </a:prstGeom>
            <a:noFill/>
            <a:ln w="19050" cap="flat">
              <a:solidFill>
                <a:srgbClr val="000000"/>
              </a:solidFill>
              <a:prstDash val="solid"/>
              <a:round/>
              <a:headEnd type="none" w="lg" len="lg"/>
              <a:tailEnd type="none" w="lg" len="lg"/>
            </a:ln>
          </p:spPr>
        </p:cxnSp>
        <p:cxnSp>
          <p:nvCxnSpPr>
            <p:cNvPr id="1179" name="Shape 1179"/>
            <p:cNvCxnSpPr/>
            <p:nvPr/>
          </p:nvCxnSpPr>
          <p:spPr>
            <a:xfrm>
              <a:off x="990600" y="914400"/>
              <a:ext cx="2362200" cy="0"/>
            </a:xfrm>
            <a:prstGeom prst="straightConnector1">
              <a:avLst/>
            </a:prstGeom>
            <a:noFill/>
            <a:ln w="19050" cap="flat">
              <a:solidFill>
                <a:srgbClr val="000000"/>
              </a:solidFill>
              <a:prstDash val="solid"/>
              <a:round/>
              <a:headEnd type="none" w="lg" len="lg"/>
              <a:tailEnd type="none" w="lg" len="lg"/>
            </a:ln>
          </p:spPr>
        </p:cxnSp>
        <p:cxnSp>
          <p:nvCxnSpPr>
            <p:cNvPr id="1180" name="Shape 1180"/>
            <p:cNvCxnSpPr/>
            <p:nvPr/>
          </p:nvCxnSpPr>
          <p:spPr>
            <a:xfrm>
              <a:off x="990600" y="838200"/>
              <a:ext cx="2362200" cy="0"/>
            </a:xfrm>
            <a:prstGeom prst="straightConnector1">
              <a:avLst/>
            </a:prstGeom>
            <a:noFill/>
            <a:ln w="19050" cap="flat">
              <a:solidFill>
                <a:srgbClr val="000000"/>
              </a:solidFill>
              <a:prstDash val="solid"/>
              <a:round/>
              <a:headEnd type="none" w="lg" len="lg"/>
              <a:tailEnd type="none" w="lg" len="lg"/>
            </a:ln>
          </p:spPr>
        </p:cxnSp>
        <p:cxnSp>
          <p:nvCxnSpPr>
            <p:cNvPr id="1181" name="Shape 1181"/>
            <p:cNvCxnSpPr/>
            <p:nvPr/>
          </p:nvCxnSpPr>
          <p:spPr>
            <a:xfrm>
              <a:off x="990600" y="1143000"/>
              <a:ext cx="2362200" cy="0"/>
            </a:xfrm>
            <a:prstGeom prst="straightConnector1">
              <a:avLst/>
            </a:prstGeom>
            <a:noFill/>
            <a:ln w="19050" cap="flat">
              <a:solidFill>
                <a:srgbClr val="000000"/>
              </a:solidFill>
              <a:prstDash val="solid"/>
              <a:round/>
              <a:headEnd type="none" w="lg" len="lg"/>
              <a:tailEnd type="none" w="lg" len="lg"/>
            </a:ln>
          </p:spPr>
        </p:cxnSp>
        <p:cxnSp>
          <p:nvCxnSpPr>
            <p:cNvPr id="1182" name="Shape 1182"/>
            <p:cNvCxnSpPr/>
            <p:nvPr/>
          </p:nvCxnSpPr>
          <p:spPr>
            <a:xfrm>
              <a:off x="990600" y="1295400"/>
              <a:ext cx="2362200" cy="0"/>
            </a:xfrm>
            <a:prstGeom prst="straightConnector1">
              <a:avLst/>
            </a:prstGeom>
            <a:noFill/>
            <a:ln w="19050" cap="flat">
              <a:solidFill>
                <a:srgbClr val="000000"/>
              </a:solidFill>
              <a:prstDash val="solid"/>
              <a:round/>
              <a:headEnd type="none" w="lg" len="lg"/>
              <a:tailEnd type="none" w="lg" len="lg"/>
            </a:ln>
          </p:spPr>
        </p:cxnSp>
        <p:cxnSp>
          <p:nvCxnSpPr>
            <p:cNvPr id="1183" name="Shape 1183"/>
            <p:cNvCxnSpPr/>
            <p:nvPr/>
          </p:nvCxnSpPr>
          <p:spPr>
            <a:xfrm>
              <a:off x="990600" y="1371600"/>
              <a:ext cx="2362200" cy="0"/>
            </a:xfrm>
            <a:prstGeom prst="straightConnector1">
              <a:avLst/>
            </a:prstGeom>
            <a:noFill/>
            <a:ln w="19050" cap="flat">
              <a:solidFill>
                <a:srgbClr val="000000"/>
              </a:solidFill>
              <a:prstDash val="solid"/>
              <a:round/>
              <a:headEnd type="none" w="lg" len="lg"/>
              <a:tailEnd type="none" w="lg" len="lg"/>
            </a:ln>
          </p:spPr>
        </p:cxnSp>
        <p:cxnSp>
          <p:nvCxnSpPr>
            <p:cNvPr id="1184" name="Shape 1184"/>
            <p:cNvCxnSpPr/>
            <p:nvPr/>
          </p:nvCxnSpPr>
          <p:spPr>
            <a:xfrm rot="10800000">
              <a:off x="990599" y="1524000"/>
              <a:ext cx="2362200" cy="0"/>
            </a:xfrm>
            <a:prstGeom prst="straightConnector1">
              <a:avLst/>
            </a:prstGeom>
            <a:noFill/>
            <a:ln w="19050" cap="flat">
              <a:solidFill>
                <a:srgbClr val="000000"/>
              </a:solidFill>
              <a:prstDash val="solid"/>
              <a:round/>
              <a:headEnd type="none" w="lg" len="lg"/>
              <a:tailEnd type="none" w="lg" len="lg"/>
            </a:ln>
          </p:spPr>
        </p:cxnSp>
        <p:cxnSp>
          <p:nvCxnSpPr>
            <p:cNvPr id="1185" name="Shape 1185"/>
            <p:cNvCxnSpPr/>
            <p:nvPr/>
          </p:nvCxnSpPr>
          <p:spPr>
            <a:xfrm>
              <a:off x="990600" y="1600200"/>
              <a:ext cx="2362200" cy="0"/>
            </a:xfrm>
            <a:prstGeom prst="straightConnector1">
              <a:avLst/>
            </a:prstGeom>
            <a:noFill/>
            <a:ln w="19050" cap="flat">
              <a:solidFill>
                <a:srgbClr val="000000"/>
              </a:solidFill>
              <a:prstDash val="solid"/>
              <a:round/>
              <a:headEnd type="none" w="lg" len="lg"/>
              <a:tailEnd type="none" w="lg" len="lg"/>
            </a:ln>
          </p:spPr>
        </p:cxnSp>
        <p:cxnSp>
          <p:nvCxnSpPr>
            <p:cNvPr id="1186" name="Shape 1186"/>
            <p:cNvCxnSpPr/>
            <p:nvPr/>
          </p:nvCxnSpPr>
          <p:spPr>
            <a:xfrm rot="10800000">
              <a:off x="990599" y="1676400"/>
              <a:ext cx="2362200" cy="0"/>
            </a:xfrm>
            <a:prstGeom prst="straightConnector1">
              <a:avLst/>
            </a:prstGeom>
            <a:noFill/>
            <a:ln w="19050" cap="flat">
              <a:solidFill>
                <a:srgbClr val="000000"/>
              </a:solidFill>
              <a:prstDash val="solid"/>
              <a:round/>
              <a:headEnd type="none" w="lg" len="lg"/>
              <a:tailEnd type="none" w="lg" len="lg"/>
            </a:ln>
          </p:spPr>
        </p:cxnSp>
        <p:cxnSp>
          <p:nvCxnSpPr>
            <p:cNvPr id="1187" name="Shape 1187"/>
            <p:cNvCxnSpPr/>
            <p:nvPr/>
          </p:nvCxnSpPr>
          <p:spPr>
            <a:xfrm rot="10800000">
              <a:off x="990599" y="1752600"/>
              <a:ext cx="2362200" cy="0"/>
            </a:xfrm>
            <a:prstGeom prst="straightConnector1">
              <a:avLst/>
            </a:prstGeom>
            <a:noFill/>
            <a:ln w="19050" cap="flat">
              <a:solidFill>
                <a:srgbClr val="000000"/>
              </a:solidFill>
              <a:prstDash val="solid"/>
              <a:round/>
              <a:headEnd type="none" w="lg" len="lg"/>
              <a:tailEnd type="none" w="lg" len="lg"/>
            </a:ln>
          </p:spPr>
        </p:cxnSp>
        <p:cxnSp>
          <p:nvCxnSpPr>
            <p:cNvPr id="1188" name="Shape 1188"/>
            <p:cNvCxnSpPr/>
            <p:nvPr/>
          </p:nvCxnSpPr>
          <p:spPr>
            <a:xfrm rot="10800000">
              <a:off x="990599" y="1828800"/>
              <a:ext cx="2362200" cy="0"/>
            </a:xfrm>
            <a:prstGeom prst="straightConnector1">
              <a:avLst/>
            </a:prstGeom>
            <a:noFill/>
            <a:ln w="19050" cap="flat">
              <a:solidFill>
                <a:srgbClr val="000000"/>
              </a:solidFill>
              <a:prstDash val="solid"/>
              <a:round/>
              <a:headEnd type="none" w="lg" len="lg"/>
              <a:tailEnd type="none" w="lg" len="lg"/>
            </a:ln>
          </p:spPr>
        </p:cxnSp>
        <p:cxnSp>
          <p:nvCxnSpPr>
            <p:cNvPr id="1189" name="Shape 1189"/>
            <p:cNvCxnSpPr/>
            <p:nvPr/>
          </p:nvCxnSpPr>
          <p:spPr>
            <a:xfrm rot="10800000">
              <a:off x="990599" y="1905000"/>
              <a:ext cx="2362200" cy="0"/>
            </a:xfrm>
            <a:prstGeom prst="straightConnector1">
              <a:avLst/>
            </a:prstGeom>
            <a:noFill/>
            <a:ln w="19050" cap="flat">
              <a:solidFill>
                <a:srgbClr val="000000"/>
              </a:solidFill>
              <a:prstDash val="solid"/>
              <a:round/>
              <a:headEnd type="none" w="lg" len="lg"/>
              <a:tailEnd type="none" w="lg" len="lg"/>
            </a:ln>
          </p:spPr>
        </p:cxnSp>
        <p:cxnSp>
          <p:nvCxnSpPr>
            <p:cNvPr id="1190" name="Shape 1190"/>
            <p:cNvCxnSpPr/>
            <p:nvPr/>
          </p:nvCxnSpPr>
          <p:spPr>
            <a:xfrm rot="10800000">
              <a:off x="990599" y="1981200"/>
              <a:ext cx="2362200" cy="0"/>
            </a:xfrm>
            <a:prstGeom prst="straightConnector1">
              <a:avLst/>
            </a:prstGeom>
            <a:noFill/>
            <a:ln w="19050" cap="flat">
              <a:solidFill>
                <a:srgbClr val="000000"/>
              </a:solidFill>
              <a:prstDash val="solid"/>
              <a:round/>
              <a:headEnd type="none" w="lg" len="lg"/>
              <a:tailEnd type="none" w="lg" len="lg"/>
            </a:ln>
          </p:spPr>
        </p:cxnSp>
        <p:cxnSp>
          <p:nvCxnSpPr>
            <p:cNvPr id="1191" name="Shape 1191"/>
            <p:cNvCxnSpPr/>
            <p:nvPr/>
          </p:nvCxnSpPr>
          <p:spPr>
            <a:xfrm rot="10800000">
              <a:off x="990599" y="2057400"/>
              <a:ext cx="2362200" cy="0"/>
            </a:xfrm>
            <a:prstGeom prst="straightConnector1">
              <a:avLst/>
            </a:prstGeom>
            <a:noFill/>
            <a:ln w="19050" cap="flat">
              <a:solidFill>
                <a:srgbClr val="000000"/>
              </a:solidFill>
              <a:prstDash val="solid"/>
              <a:round/>
              <a:headEnd type="none" w="lg" len="lg"/>
              <a:tailEnd type="none" w="lg" len="lg"/>
            </a:ln>
          </p:spPr>
        </p:cxnSp>
        <p:cxnSp>
          <p:nvCxnSpPr>
            <p:cNvPr id="1192" name="Shape 1192"/>
            <p:cNvCxnSpPr/>
            <p:nvPr/>
          </p:nvCxnSpPr>
          <p:spPr>
            <a:xfrm rot="10800000">
              <a:off x="990599" y="2514600"/>
              <a:ext cx="2362200" cy="0"/>
            </a:xfrm>
            <a:prstGeom prst="straightConnector1">
              <a:avLst/>
            </a:prstGeom>
            <a:noFill/>
            <a:ln w="19050" cap="flat">
              <a:solidFill>
                <a:srgbClr val="000000"/>
              </a:solidFill>
              <a:prstDash val="solid"/>
              <a:round/>
              <a:headEnd type="none" w="lg" len="lg"/>
              <a:tailEnd type="none" w="lg" len="lg"/>
            </a:ln>
          </p:spPr>
        </p:cxnSp>
        <p:cxnSp>
          <p:nvCxnSpPr>
            <p:cNvPr id="1193" name="Shape 1193"/>
            <p:cNvCxnSpPr/>
            <p:nvPr/>
          </p:nvCxnSpPr>
          <p:spPr>
            <a:xfrm rot="10800000">
              <a:off x="990599" y="2133600"/>
              <a:ext cx="2362200" cy="0"/>
            </a:xfrm>
            <a:prstGeom prst="straightConnector1">
              <a:avLst/>
            </a:prstGeom>
            <a:noFill/>
            <a:ln w="19050" cap="flat">
              <a:solidFill>
                <a:srgbClr val="000000"/>
              </a:solidFill>
              <a:prstDash val="solid"/>
              <a:round/>
              <a:headEnd type="none" w="lg" len="lg"/>
              <a:tailEnd type="none" w="lg" len="lg"/>
            </a:ln>
          </p:spPr>
        </p:cxnSp>
        <p:cxnSp>
          <p:nvCxnSpPr>
            <p:cNvPr id="1194" name="Shape 1194"/>
            <p:cNvCxnSpPr/>
            <p:nvPr/>
          </p:nvCxnSpPr>
          <p:spPr>
            <a:xfrm rot="10800000">
              <a:off x="990599" y="2590800"/>
              <a:ext cx="2362200" cy="0"/>
            </a:xfrm>
            <a:prstGeom prst="straightConnector1">
              <a:avLst/>
            </a:prstGeom>
            <a:noFill/>
            <a:ln w="19050" cap="flat">
              <a:solidFill>
                <a:srgbClr val="000000"/>
              </a:solidFill>
              <a:prstDash val="solid"/>
              <a:round/>
              <a:headEnd type="none" w="lg" len="lg"/>
              <a:tailEnd type="none" w="lg" len="lg"/>
            </a:ln>
          </p:spPr>
        </p:cxnSp>
        <p:cxnSp>
          <p:nvCxnSpPr>
            <p:cNvPr id="1195" name="Shape 1195"/>
            <p:cNvCxnSpPr/>
            <p:nvPr/>
          </p:nvCxnSpPr>
          <p:spPr>
            <a:xfrm rot="10800000">
              <a:off x="990599" y="2209800"/>
              <a:ext cx="2362200" cy="0"/>
            </a:xfrm>
            <a:prstGeom prst="straightConnector1">
              <a:avLst/>
            </a:prstGeom>
            <a:noFill/>
            <a:ln w="19050" cap="flat">
              <a:solidFill>
                <a:srgbClr val="000000"/>
              </a:solidFill>
              <a:prstDash val="solid"/>
              <a:round/>
              <a:headEnd type="none" w="lg" len="lg"/>
              <a:tailEnd type="none" w="lg" len="lg"/>
            </a:ln>
          </p:spPr>
        </p:cxnSp>
        <p:cxnSp>
          <p:nvCxnSpPr>
            <p:cNvPr id="1196" name="Shape 1196"/>
            <p:cNvCxnSpPr/>
            <p:nvPr/>
          </p:nvCxnSpPr>
          <p:spPr>
            <a:xfrm rot="10800000">
              <a:off x="990599" y="2362200"/>
              <a:ext cx="2362200" cy="0"/>
            </a:xfrm>
            <a:prstGeom prst="straightConnector1">
              <a:avLst/>
            </a:prstGeom>
            <a:noFill/>
            <a:ln w="19050" cap="flat">
              <a:solidFill>
                <a:srgbClr val="000000"/>
              </a:solidFill>
              <a:prstDash val="solid"/>
              <a:round/>
              <a:headEnd type="none" w="lg" len="lg"/>
              <a:tailEnd type="none" w="lg" len="lg"/>
            </a:ln>
          </p:spPr>
        </p:cxnSp>
        <p:cxnSp>
          <p:nvCxnSpPr>
            <p:cNvPr id="1197" name="Shape 1197"/>
            <p:cNvCxnSpPr/>
            <p:nvPr/>
          </p:nvCxnSpPr>
          <p:spPr>
            <a:xfrm rot="10800000">
              <a:off x="990599" y="2438400"/>
              <a:ext cx="2362200" cy="0"/>
            </a:xfrm>
            <a:prstGeom prst="straightConnector1">
              <a:avLst/>
            </a:prstGeom>
            <a:noFill/>
            <a:ln w="19050" cap="flat">
              <a:solidFill>
                <a:srgbClr val="000000"/>
              </a:solidFill>
              <a:prstDash val="solid"/>
              <a:round/>
              <a:headEnd type="none" w="lg" len="lg"/>
              <a:tailEnd type="none" w="lg" len="lg"/>
            </a:ln>
          </p:spPr>
        </p:cxnSp>
        <p:cxnSp>
          <p:nvCxnSpPr>
            <p:cNvPr id="1198" name="Shape 1198"/>
            <p:cNvCxnSpPr/>
            <p:nvPr/>
          </p:nvCxnSpPr>
          <p:spPr>
            <a:xfrm rot="10800000">
              <a:off x="990599" y="2286000"/>
              <a:ext cx="2362200" cy="0"/>
            </a:xfrm>
            <a:prstGeom prst="straightConnector1">
              <a:avLst/>
            </a:prstGeom>
            <a:noFill/>
            <a:ln w="19050" cap="flat">
              <a:solidFill>
                <a:srgbClr val="000000"/>
              </a:solidFill>
              <a:prstDash val="solid"/>
              <a:round/>
              <a:headEnd type="none" w="lg" len="lg"/>
              <a:tailEnd type="none" w="lg" len="lg"/>
            </a:ln>
          </p:spPr>
        </p:cxnSp>
        <p:cxnSp>
          <p:nvCxnSpPr>
            <p:cNvPr id="1199" name="Shape 1199"/>
            <p:cNvCxnSpPr/>
            <p:nvPr/>
          </p:nvCxnSpPr>
          <p:spPr>
            <a:xfrm>
              <a:off x="990600" y="1066800"/>
              <a:ext cx="2362200" cy="0"/>
            </a:xfrm>
            <a:prstGeom prst="straightConnector1">
              <a:avLst/>
            </a:prstGeom>
            <a:noFill/>
            <a:ln w="19050" cap="flat">
              <a:solidFill>
                <a:srgbClr val="000000"/>
              </a:solidFill>
              <a:prstDash val="solid"/>
              <a:round/>
              <a:headEnd type="none" w="lg" len="lg"/>
              <a:tailEnd type="none" w="lg" len="lg"/>
            </a:ln>
          </p:spPr>
        </p:cxnSp>
        <p:cxnSp>
          <p:nvCxnSpPr>
            <p:cNvPr id="1200" name="Shape 1200"/>
            <p:cNvCxnSpPr/>
            <p:nvPr/>
          </p:nvCxnSpPr>
          <p:spPr>
            <a:xfrm>
              <a:off x="990600" y="2667000"/>
              <a:ext cx="2362200" cy="0"/>
            </a:xfrm>
            <a:prstGeom prst="straightConnector1">
              <a:avLst/>
            </a:prstGeom>
            <a:noFill/>
            <a:ln w="19050" cap="flat">
              <a:solidFill>
                <a:srgbClr val="000000"/>
              </a:solidFill>
              <a:prstDash val="solid"/>
              <a:round/>
              <a:headEnd type="none" w="lg" len="lg"/>
              <a:tailEnd type="none" w="lg" len="lg"/>
            </a:ln>
          </p:spPr>
        </p:cxnSp>
        <p:cxnSp>
          <p:nvCxnSpPr>
            <p:cNvPr id="1201" name="Shape 1201"/>
            <p:cNvCxnSpPr/>
            <p:nvPr/>
          </p:nvCxnSpPr>
          <p:spPr>
            <a:xfrm>
              <a:off x="990600" y="2743200"/>
              <a:ext cx="2362200" cy="0"/>
            </a:xfrm>
            <a:prstGeom prst="straightConnector1">
              <a:avLst/>
            </a:prstGeom>
            <a:noFill/>
            <a:ln w="19050" cap="flat">
              <a:solidFill>
                <a:srgbClr val="000000"/>
              </a:solidFill>
              <a:prstDash val="solid"/>
              <a:round/>
              <a:headEnd type="none" w="lg" len="lg"/>
              <a:tailEnd type="none" w="lg" len="lg"/>
            </a:ln>
          </p:spPr>
        </p:cxnSp>
        <p:cxnSp>
          <p:nvCxnSpPr>
            <p:cNvPr id="1202" name="Shape 1202"/>
            <p:cNvCxnSpPr/>
            <p:nvPr/>
          </p:nvCxnSpPr>
          <p:spPr>
            <a:xfrm rot="10800000">
              <a:off x="990599" y="2819400"/>
              <a:ext cx="2362200" cy="0"/>
            </a:xfrm>
            <a:prstGeom prst="straightConnector1">
              <a:avLst/>
            </a:prstGeom>
            <a:noFill/>
            <a:ln w="19050" cap="flat">
              <a:solidFill>
                <a:srgbClr val="000000"/>
              </a:solidFill>
              <a:prstDash val="solid"/>
              <a:round/>
              <a:headEnd type="none" w="lg" len="lg"/>
              <a:tailEnd type="none" w="lg" len="lg"/>
            </a:ln>
          </p:spPr>
        </p:cxnSp>
        <p:cxnSp>
          <p:nvCxnSpPr>
            <p:cNvPr id="1203" name="Shape 1203"/>
            <p:cNvCxnSpPr/>
            <p:nvPr/>
          </p:nvCxnSpPr>
          <p:spPr>
            <a:xfrm>
              <a:off x="990600" y="2895600"/>
              <a:ext cx="2362200" cy="0"/>
            </a:xfrm>
            <a:prstGeom prst="straightConnector1">
              <a:avLst/>
            </a:prstGeom>
            <a:noFill/>
            <a:ln w="19050" cap="flat">
              <a:solidFill>
                <a:srgbClr val="000000"/>
              </a:solidFill>
              <a:prstDash val="solid"/>
              <a:round/>
              <a:headEnd type="none" w="lg" len="lg"/>
              <a:tailEnd type="none" w="lg" len="lg"/>
            </a:ln>
          </p:spPr>
        </p:cxnSp>
        <p:cxnSp>
          <p:nvCxnSpPr>
            <p:cNvPr id="1204" name="Shape 1204"/>
            <p:cNvCxnSpPr/>
            <p:nvPr/>
          </p:nvCxnSpPr>
          <p:spPr>
            <a:xfrm rot="10800000">
              <a:off x="990599" y="2971800"/>
              <a:ext cx="2362200" cy="0"/>
            </a:xfrm>
            <a:prstGeom prst="straightConnector1">
              <a:avLst/>
            </a:prstGeom>
            <a:noFill/>
            <a:ln w="19050" cap="flat">
              <a:solidFill>
                <a:srgbClr val="000000"/>
              </a:solidFill>
              <a:prstDash val="solid"/>
              <a:round/>
              <a:headEnd type="none" w="lg" len="lg"/>
              <a:tailEnd type="none" w="lg" len="lg"/>
            </a:ln>
          </p:spPr>
        </p:cxnSp>
        <p:cxnSp>
          <p:nvCxnSpPr>
            <p:cNvPr id="1205" name="Shape 1205"/>
            <p:cNvCxnSpPr/>
            <p:nvPr/>
          </p:nvCxnSpPr>
          <p:spPr>
            <a:xfrm>
              <a:off x="990600" y="3048000"/>
              <a:ext cx="2362200" cy="0"/>
            </a:xfrm>
            <a:prstGeom prst="straightConnector1">
              <a:avLst/>
            </a:prstGeom>
            <a:noFill/>
            <a:ln w="19050" cap="flat">
              <a:solidFill>
                <a:srgbClr val="000000"/>
              </a:solidFill>
              <a:prstDash val="solid"/>
              <a:round/>
              <a:headEnd type="none" w="lg" len="lg"/>
              <a:tailEnd type="none" w="lg" len="lg"/>
            </a:ln>
          </p:spPr>
        </p:cxnSp>
        <p:cxnSp>
          <p:nvCxnSpPr>
            <p:cNvPr id="1206" name="Shape 1206"/>
            <p:cNvCxnSpPr/>
            <p:nvPr/>
          </p:nvCxnSpPr>
          <p:spPr>
            <a:xfrm rot="10800000">
              <a:off x="990599" y="3124200"/>
              <a:ext cx="2362200" cy="0"/>
            </a:xfrm>
            <a:prstGeom prst="straightConnector1">
              <a:avLst/>
            </a:prstGeom>
            <a:noFill/>
            <a:ln w="19050" cap="flat">
              <a:solidFill>
                <a:srgbClr val="000000"/>
              </a:solidFill>
              <a:prstDash val="solid"/>
              <a:round/>
              <a:headEnd type="none" w="lg" len="lg"/>
              <a:tailEnd type="none" w="lg" len="lg"/>
            </a:ln>
          </p:spPr>
        </p:cxnSp>
        <p:sp>
          <p:nvSpPr>
            <p:cNvPr id="1207" name="Shape 1207"/>
            <p:cNvSpPr/>
            <p:nvPr/>
          </p:nvSpPr>
          <p:spPr>
            <a:xfrm>
              <a:off x="990600" y="2286000"/>
              <a:ext cx="2362200" cy="76199"/>
            </a:xfrm>
            <a:prstGeom prst="rect">
              <a:avLst/>
            </a:prstGeom>
            <a:solidFill>
              <a:srgbClr val="00FF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208" name="Shape 1208"/>
            <p:cNvCxnSpPr/>
            <p:nvPr/>
          </p:nvCxnSpPr>
          <p:spPr>
            <a:xfrm>
              <a:off x="990600" y="1447800"/>
              <a:ext cx="2362200" cy="0"/>
            </a:xfrm>
            <a:prstGeom prst="straightConnector1">
              <a:avLst/>
            </a:prstGeom>
            <a:noFill/>
            <a:ln w="19050" cap="flat">
              <a:solidFill>
                <a:srgbClr val="000000"/>
              </a:solidFill>
              <a:prstDash val="solid"/>
              <a:round/>
              <a:headEnd type="none" w="lg" len="lg"/>
              <a:tailEnd type="none" w="lg" len="lg"/>
            </a:ln>
          </p:spPr>
        </p:cxnSp>
        <p:sp>
          <p:nvSpPr>
            <p:cNvPr id="1209" name="Shape 1209"/>
            <p:cNvSpPr/>
            <p:nvPr/>
          </p:nvSpPr>
          <p:spPr>
            <a:xfrm>
              <a:off x="990600" y="1905000"/>
              <a:ext cx="2362200" cy="76199"/>
            </a:xfrm>
            <a:prstGeom prst="rect">
              <a:avLst/>
            </a:prstGeom>
            <a:solidFill>
              <a:srgbClr val="F1C232"/>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210" name="Shape 1210"/>
            <p:cNvSpPr/>
            <p:nvPr/>
          </p:nvSpPr>
          <p:spPr>
            <a:xfrm>
              <a:off x="990600" y="2514600"/>
              <a:ext cx="2362200" cy="76199"/>
            </a:xfrm>
            <a:prstGeom prst="rect">
              <a:avLst/>
            </a:prstGeom>
            <a:solidFill>
              <a:srgbClr val="F1C232"/>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211" name="Shape 1211"/>
            <p:cNvCxnSpPr>
              <a:stCxn id="1173" idx="6"/>
              <a:endCxn id="1212" idx="3"/>
            </p:cNvCxnSpPr>
            <p:nvPr/>
          </p:nvCxnSpPr>
          <p:spPr>
            <a:xfrm rot="10800000">
              <a:off x="3352800" y="2247899"/>
              <a:ext cx="304799" cy="0"/>
            </a:xfrm>
            <a:prstGeom prst="straightConnector1">
              <a:avLst/>
            </a:prstGeom>
            <a:noFill/>
            <a:ln w="19050" cap="flat">
              <a:solidFill>
                <a:srgbClr val="7F6000"/>
              </a:solidFill>
              <a:prstDash val="solid"/>
              <a:round/>
              <a:headEnd type="none" w="lg" len="lg"/>
              <a:tailEnd type="stealth" w="lg" len="lg"/>
            </a:ln>
          </p:spPr>
        </p:cxnSp>
        <p:sp>
          <p:nvSpPr>
            <p:cNvPr id="1212" name="Shape 1212"/>
            <p:cNvSpPr/>
            <p:nvPr/>
          </p:nvSpPr>
          <p:spPr>
            <a:xfrm>
              <a:off x="990600" y="2209800"/>
              <a:ext cx="2362200" cy="76199"/>
            </a:xfrm>
            <a:prstGeom prst="rect">
              <a:avLst/>
            </a:prstGeom>
            <a:solidFill>
              <a:srgbClr val="F1C232"/>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grpSp>
      <p:sp>
        <p:nvSpPr>
          <p:cNvPr id="1213" name="Shape 1213"/>
          <p:cNvSpPr txBox="1">
            <a:spLocks noGrp="1"/>
          </p:cNvSpPr>
          <p:nvPr>
            <p:ph type="title"/>
          </p:nvPr>
        </p:nvSpPr>
        <p:spPr>
          <a:xfrm>
            <a:off x="268485" y="124044"/>
            <a:ext cx="8595299" cy="560400"/>
          </a:xfrm>
          <a:prstGeom prst="rect">
            <a:avLst/>
          </a:prstGeom>
        </p:spPr>
        <p:txBody>
          <a:bodyPr lIns="91425" tIns="91425" rIns="91425" bIns="91425" anchor="t" anchorCtr="0">
            <a:noAutofit/>
          </a:bodyPr>
          <a:lstStyle/>
          <a:p>
            <a:pPr lvl="0" rtl="0">
              <a:spcBef>
                <a:spcPts val="0"/>
              </a:spcBef>
              <a:buClr>
                <a:srgbClr val="000000"/>
              </a:buClr>
              <a:buSzPct val="30555"/>
              <a:buFont typeface="Arial"/>
              <a:buNone/>
            </a:pPr>
            <a:r>
              <a:rPr lang="en" sz="3600">
                <a:latin typeface="Droid Serif"/>
                <a:ea typeface="Droid Serif"/>
                <a:cs typeface="Droid Serif"/>
                <a:sym typeface="Droid Serif"/>
              </a:rPr>
              <a:t>Binary Search (</a:t>
            </a:r>
            <a:r>
              <a:rPr lang="en" sz="3600" i="1">
                <a:latin typeface="Droid Serif"/>
                <a:ea typeface="Droid Serif"/>
                <a:cs typeface="Droid Serif"/>
                <a:sym typeface="Droid Serif"/>
              </a:rPr>
              <a:t>sorted</a:t>
            </a:r>
            <a:r>
              <a:rPr lang="en" sz="3600">
                <a:latin typeface="Droid Serif"/>
                <a:ea typeface="Droid Serif"/>
                <a:cs typeface="Droid Serif"/>
                <a:sym typeface="Droid Serif"/>
              </a:rPr>
              <a:t> book)</a:t>
            </a:r>
          </a:p>
          <a:p>
            <a:pPr lvl="0" rtl="0">
              <a:spcBef>
                <a:spcPts val="0"/>
              </a:spcBef>
              <a:buNone/>
            </a:pPr>
            <a:endParaRPr sz="4266">
              <a:solidFill>
                <a:srgbClr val="000000"/>
              </a:solidFill>
              <a:latin typeface="Droid Serif"/>
              <a:ea typeface="Droid Serif"/>
              <a:cs typeface="Droid Serif"/>
              <a:sym typeface="Droid Serif"/>
            </a:endParaRPr>
          </a:p>
        </p:txBody>
      </p:sp>
      <p:sp>
        <p:nvSpPr>
          <p:cNvPr id="1214" name="Shape 1214"/>
          <p:cNvSpPr txBox="1"/>
          <p:nvPr/>
        </p:nvSpPr>
        <p:spPr>
          <a:xfrm>
            <a:off x="5432725" y="4820725"/>
            <a:ext cx="1892099" cy="439799"/>
          </a:xfrm>
          <a:prstGeom prst="rect">
            <a:avLst/>
          </a:prstGeom>
        </p:spPr>
        <p:txBody>
          <a:bodyPr lIns="91425" tIns="91425" rIns="91425" bIns="91425" anchor="ctr" anchorCtr="0">
            <a:noAutofit/>
          </a:bodyPr>
          <a:lstStyle/>
          <a:p>
            <a:pPr lvl="0" rtl="0">
              <a:spcBef>
                <a:spcPts val="0"/>
              </a:spcBef>
              <a:buNone/>
            </a:pPr>
            <a:r>
              <a:rPr lang="en" sz="2400" b="1">
                <a:solidFill>
                  <a:srgbClr val="999999"/>
                </a:solidFill>
                <a:latin typeface="Droid Serif"/>
                <a:ea typeface="Droid Serif"/>
                <a:cs typeface="Droid Serif"/>
                <a:sym typeface="Droid Serif"/>
              </a:rPr>
              <a:t>mixplate</a:t>
            </a:r>
          </a:p>
        </p:txBody>
      </p:sp>
      <p:sp>
        <p:nvSpPr>
          <p:cNvPr id="1215" name="Shape 1215"/>
          <p:cNvSpPr txBox="1"/>
          <p:nvPr/>
        </p:nvSpPr>
        <p:spPr>
          <a:xfrm>
            <a:off x="4587000" y="5671500"/>
            <a:ext cx="1682999" cy="287100"/>
          </a:xfrm>
          <a:prstGeom prst="rect">
            <a:avLst/>
          </a:prstGeom>
          <a:solidFill>
            <a:srgbClr val="FFFFFF"/>
          </a:solidFill>
        </p:spPr>
        <p:txBody>
          <a:bodyPr lIns="91425" tIns="91425" rIns="91425" bIns="91425" anchor="ctr" anchorCtr="0">
            <a:noAutofit/>
          </a:bodyPr>
          <a:lstStyle/>
          <a:p>
            <a:pPr lvl="0" rtl="0">
              <a:spcBef>
                <a:spcPts val="0"/>
              </a:spcBef>
              <a:buNone/>
            </a:pPr>
            <a:r>
              <a:rPr lang="en" sz="2400" b="1">
                <a:solidFill>
                  <a:srgbClr val="999999"/>
                </a:solidFill>
                <a:latin typeface="Droid Serif"/>
                <a:ea typeface="Droid Serif"/>
                <a:cs typeface="Droid Serif"/>
                <a:sym typeface="Droid Serif"/>
              </a:rPr>
              <a:t>wusubi</a:t>
            </a:r>
          </a:p>
        </p:txBody>
      </p:sp>
      <p:sp>
        <p:nvSpPr>
          <p:cNvPr id="1216" name="Shape 1216"/>
          <p:cNvSpPr/>
          <p:nvPr/>
        </p:nvSpPr>
        <p:spPr>
          <a:xfrm>
            <a:off x="6943875" y="5461600"/>
            <a:ext cx="402300" cy="287100"/>
          </a:xfrm>
          <a:prstGeom prst="rightBrace">
            <a:avLst>
              <a:gd name="adj1" fmla="val 50068"/>
              <a:gd name="adj2" fmla="val 50000"/>
            </a:avLst>
          </a:prstGeom>
          <a:noFill/>
          <a:ln w="28575"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217" name="Shape 1217"/>
          <p:cNvSpPr txBox="1"/>
          <p:nvPr/>
        </p:nvSpPr>
        <p:spPr>
          <a:xfrm>
            <a:off x="7392800" y="4794125"/>
            <a:ext cx="1269299" cy="1565100"/>
          </a:xfrm>
          <a:prstGeom prst="rect">
            <a:avLst/>
          </a:prstGeom>
        </p:spPr>
        <p:txBody>
          <a:bodyPr lIns="91425" tIns="91425" rIns="91425" bIns="91425" anchor="ctr" anchorCtr="0">
            <a:noAutofit/>
          </a:bodyPr>
          <a:lstStyle/>
          <a:p>
            <a:pPr lvl="0" algn="ctr" rtl="0">
              <a:spcBef>
                <a:spcPts val="0"/>
              </a:spcBef>
              <a:buNone/>
            </a:pPr>
            <a:r>
              <a:rPr lang="en" sz="2400">
                <a:latin typeface="Droid Serif"/>
                <a:ea typeface="Droid Serif"/>
                <a:cs typeface="Droid Serif"/>
                <a:sym typeface="Droid Serif"/>
              </a:rPr>
              <a:t>here some-where</a:t>
            </a:r>
          </a:p>
        </p:txBody>
      </p:sp>
      <p:sp>
        <p:nvSpPr>
          <p:cNvPr id="1218" name="Shape 1218"/>
          <p:cNvSpPr txBox="1"/>
          <p:nvPr/>
        </p:nvSpPr>
        <p:spPr>
          <a:xfrm>
            <a:off x="4047150" y="5260525"/>
            <a:ext cx="1682999" cy="287100"/>
          </a:xfrm>
          <a:prstGeom prst="rect">
            <a:avLst/>
          </a:prstGeom>
          <a:solidFill>
            <a:srgbClr val="FFFFFF"/>
          </a:solidFill>
        </p:spPr>
        <p:txBody>
          <a:bodyPr lIns="91425" tIns="91425" rIns="91425" bIns="91425" anchor="ctr" anchorCtr="0">
            <a:noAutofit/>
          </a:bodyPr>
          <a:lstStyle/>
          <a:p>
            <a:pPr lvl="0" rtl="0">
              <a:spcBef>
                <a:spcPts val="0"/>
              </a:spcBef>
              <a:buNone/>
            </a:pPr>
            <a:r>
              <a:rPr lang="en" sz="2400" b="1">
                <a:latin typeface="Droid Serif"/>
                <a:ea typeface="Droid Serif"/>
                <a:cs typeface="Droid Serif"/>
                <a:sym typeface="Droid Serif"/>
              </a:rPr>
              <a:t>soy sauce</a:t>
            </a:r>
          </a:p>
        </p:txBody>
      </p:sp>
      <p:sp>
        <p:nvSpPr>
          <p:cNvPr id="1219" name="Shape 1219"/>
          <p:cNvSpPr/>
          <p:nvPr/>
        </p:nvSpPr>
        <p:spPr>
          <a:xfrm>
            <a:off x="188900" y="1150525"/>
            <a:ext cx="8854200" cy="1454699"/>
          </a:xfrm>
          <a:prstGeom prst="roundRect">
            <a:avLst>
              <a:gd name="adj" fmla="val 16667"/>
            </a:avLst>
          </a:prstGeom>
          <a:solidFill>
            <a:schemeClr val="lt2"/>
          </a:solidFill>
          <a:ln>
            <a:noFill/>
          </a:ln>
        </p:spPr>
        <p:txBody>
          <a:bodyPr lIns="91425" tIns="91425" rIns="91425" bIns="91425" anchor="ctr" anchorCtr="0">
            <a:noAutofit/>
          </a:bodyPr>
          <a:lstStyle/>
          <a:p>
            <a:pPr>
              <a:spcBef>
                <a:spcPts val="0"/>
              </a:spcBef>
              <a:buNone/>
            </a:pPr>
            <a:endParaRPr/>
          </a:p>
        </p:txBody>
      </p:sp>
      <p:sp>
        <p:nvSpPr>
          <p:cNvPr id="1220" name="Shape 1220"/>
          <p:cNvSpPr txBox="1">
            <a:spLocks noGrp="1"/>
          </p:cNvSpPr>
          <p:nvPr>
            <p:ph type="body" idx="1"/>
          </p:nvPr>
        </p:nvSpPr>
        <p:spPr>
          <a:xfrm>
            <a:off x="328325" y="1288375"/>
            <a:ext cx="8627999" cy="1259700"/>
          </a:xfrm>
          <a:prstGeom prst="rect">
            <a:avLst/>
          </a:prstGeom>
        </p:spPr>
        <p:txBody>
          <a:bodyPr lIns="91425" tIns="91425" rIns="91425" bIns="91425" anchor="t" anchorCtr="0">
            <a:noAutofit/>
          </a:bodyPr>
          <a:lstStyle/>
          <a:p>
            <a:pPr marL="457200" lvl="0" indent="-381000" rtl="0">
              <a:spcBef>
                <a:spcPts val="0"/>
              </a:spcBef>
              <a:spcAft>
                <a:spcPts val="0"/>
              </a:spcAft>
              <a:buClr>
                <a:srgbClr val="000000"/>
              </a:buClr>
              <a:buSzPct val="100000"/>
              <a:buFont typeface="Arial"/>
              <a:buChar char="●"/>
            </a:pPr>
            <a:r>
              <a:rPr lang="en" sz="2400">
                <a:latin typeface="Droid Serif"/>
                <a:ea typeface="Droid Serif"/>
                <a:cs typeface="Droid Serif"/>
                <a:sym typeface="Droid Serif"/>
              </a:rPr>
              <a:t>Check the word in the middle.</a:t>
            </a:r>
          </a:p>
          <a:p>
            <a:pPr marL="457200" lvl="0" indent="-381000" rtl="0">
              <a:spcBef>
                <a:spcPts val="0"/>
              </a:spcBef>
              <a:spcAft>
                <a:spcPts val="0"/>
              </a:spcAft>
              <a:buClr>
                <a:srgbClr val="000000"/>
              </a:buClr>
              <a:buSzPct val="100000"/>
              <a:buFont typeface="Arial"/>
              <a:buChar char="●"/>
            </a:pPr>
            <a:r>
              <a:rPr lang="en" sz="2400">
                <a:latin typeface="Droid Serif"/>
                <a:ea typeface="Droid Serif"/>
                <a:cs typeface="Droid Serif"/>
                <a:sym typeface="Droid Serif"/>
              </a:rPr>
              <a:t>I</a:t>
            </a:r>
            <a:r>
              <a:rPr lang="en" sz="2400">
                <a:solidFill>
                  <a:srgbClr val="000000"/>
                </a:solidFill>
                <a:latin typeface="Droid Serif"/>
                <a:ea typeface="Droid Serif"/>
                <a:cs typeface="Droid Serif"/>
                <a:sym typeface="Droid Serif"/>
              </a:rPr>
              <a:t>f it's </a:t>
            </a:r>
            <a:r>
              <a:rPr lang="en" sz="2400" b="1" i="1">
                <a:latin typeface="Droid Serif"/>
                <a:ea typeface="Droid Serif"/>
                <a:cs typeface="Droid Serif"/>
                <a:sym typeface="Droid Serif"/>
              </a:rPr>
              <a:t>after </a:t>
            </a:r>
            <a:r>
              <a:rPr lang="en" sz="2400">
                <a:latin typeface="Droid Serif"/>
                <a:ea typeface="Droid Serif"/>
                <a:cs typeface="Droid Serif"/>
                <a:sym typeface="Droid Serif"/>
              </a:rPr>
              <a:t>our</a:t>
            </a:r>
            <a:r>
              <a:rPr lang="en" sz="2400">
                <a:solidFill>
                  <a:srgbClr val="000000"/>
                </a:solidFill>
                <a:latin typeface="Droid Serif"/>
                <a:ea typeface="Droid Serif"/>
                <a:cs typeface="Droid Serif"/>
                <a:sym typeface="Droid Serif"/>
              </a:rPr>
              <a:t> word, </a:t>
            </a:r>
            <a:r>
              <a:rPr lang="en" sz="2400">
                <a:latin typeface="Droid Serif"/>
                <a:ea typeface="Droid Serif"/>
                <a:cs typeface="Droid Serif"/>
                <a:sym typeface="Droid Serif"/>
              </a:rPr>
              <a:t>repeat with the 1st half.</a:t>
            </a:r>
          </a:p>
          <a:p>
            <a:pPr marL="457200" lvl="0" indent="-381000" rtl="0">
              <a:spcBef>
                <a:spcPts val="0"/>
              </a:spcBef>
              <a:spcAft>
                <a:spcPts val="0"/>
              </a:spcAft>
              <a:buClr>
                <a:srgbClr val="000000"/>
              </a:buClr>
              <a:buSzPct val="100000"/>
              <a:buFont typeface="Arial"/>
              <a:buChar char="●"/>
            </a:pPr>
            <a:r>
              <a:rPr lang="en" sz="2400">
                <a:latin typeface="Droid Serif"/>
                <a:ea typeface="Droid Serif"/>
                <a:cs typeface="Droid Serif"/>
                <a:sym typeface="Droid Serif"/>
              </a:rPr>
              <a:t>If it's </a:t>
            </a:r>
            <a:r>
              <a:rPr lang="en" sz="2400" b="1" i="1">
                <a:latin typeface="Droid Serif"/>
                <a:ea typeface="Droid Serif"/>
                <a:cs typeface="Droid Serif"/>
                <a:sym typeface="Droid Serif"/>
              </a:rPr>
              <a:t>before </a:t>
            </a:r>
            <a:r>
              <a:rPr lang="en" sz="2400">
                <a:latin typeface="Droid Serif"/>
                <a:ea typeface="Droid Serif"/>
                <a:cs typeface="Droid Serif"/>
                <a:sym typeface="Droid Serif"/>
              </a:rPr>
              <a:t>our word, repeat with the 2nd half.</a:t>
            </a:r>
          </a:p>
        </p:txBody>
      </p:sp>
      <p:sp>
        <p:nvSpPr>
          <p:cNvPr id="1221" name="Shape 1221"/>
          <p:cNvSpPr txBox="1"/>
          <p:nvPr/>
        </p:nvSpPr>
        <p:spPr>
          <a:xfrm>
            <a:off x="5930500" y="1150525"/>
            <a:ext cx="2782500" cy="468899"/>
          </a:xfrm>
          <a:prstGeom prst="rect">
            <a:avLst/>
          </a:prstGeom>
          <a:solidFill>
            <a:srgbClr val="C9DAF8"/>
          </a:solidFill>
        </p:spPr>
        <p:txBody>
          <a:bodyPr lIns="91425" tIns="91425" rIns="91425" bIns="91425" anchor="ctr" anchorCtr="0">
            <a:noAutofit/>
          </a:bodyPr>
          <a:lstStyle/>
          <a:p>
            <a:pPr lvl="0" algn="ctr" rtl="0">
              <a:spcBef>
                <a:spcPts val="0"/>
              </a:spcBef>
              <a:buNone/>
            </a:pPr>
            <a:r>
              <a:rPr lang="en" sz="3000">
                <a:solidFill>
                  <a:srgbClr val="0000FF"/>
                </a:solidFill>
                <a:latin typeface="Droid Serif"/>
                <a:ea typeface="Droid Serif"/>
                <a:cs typeface="Droid Serif"/>
                <a:sym typeface="Droid Serif"/>
              </a:rPr>
              <a:t>the algorithm</a:t>
            </a:r>
          </a:p>
        </p:txBody>
      </p:sp>
      <p:sp>
        <p:nvSpPr>
          <p:cNvPr id="1222" name="Shape 1222"/>
          <p:cNvSpPr txBox="1"/>
          <p:nvPr/>
        </p:nvSpPr>
        <p:spPr>
          <a:xfrm>
            <a:off x="5930500" y="2786200"/>
            <a:ext cx="2901899" cy="560400"/>
          </a:xfrm>
          <a:prstGeom prst="rect">
            <a:avLst/>
          </a:prstGeom>
          <a:solidFill>
            <a:srgbClr val="D9D9D9"/>
          </a:solidFill>
        </p:spPr>
        <p:txBody>
          <a:bodyPr lIns="91425" tIns="91425" rIns="91425" bIns="91425" anchor="ctr" anchorCtr="0">
            <a:noAutofit/>
          </a:bodyPr>
          <a:lstStyle/>
          <a:p>
            <a:pPr lvl="0" algn="ctr" rtl="0">
              <a:spcBef>
                <a:spcPts val="0"/>
              </a:spcBef>
              <a:buNone/>
            </a:pPr>
            <a:r>
              <a:rPr lang="en" sz="2400">
                <a:latin typeface="Droid Serif"/>
                <a:ea typeface="Droid Serif"/>
                <a:cs typeface="Droid Serif"/>
                <a:sym typeface="Droid Serif"/>
              </a:rPr>
              <a:t>Seeking "spam" ...</a:t>
            </a:r>
          </a:p>
        </p:txBody>
      </p:sp>
    </p:spTree>
    <p:extLst>
      <p:ext uri="{BB962C8B-B14F-4D97-AF65-F5344CB8AC3E}">
        <p14:creationId xmlns:p14="http://schemas.microsoft.com/office/powerpoint/2010/main" val="1483986924"/>
      </p:ext>
    </p:extLst>
  </p:cSld>
  <p:clrMapOvr>
    <a:masterClrMapping/>
  </p:clrMapOvr>
  <p:transition xmlns:p14="http://schemas.microsoft.com/office/powerpoint/2010/main" spd="slow">
    <p:cut/>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grpSp>
        <p:nvGrpSpPr>
          <p:cNvPr id="1227" name="Shape 1227"/>
          <p:cNvGrpSpPr/>
          <p:nvPr/>
        </p:nvGrpSpPr>
        <p:grpSpPr>
          <a:xfrm>
            <a:off x="151491" y="3303501"/>
            <a:ext cx="3365789" cy="3545190"/>
            <a:chOff x="762000" y="533399"/>
            <a:chExt cx="2590800" cy="2895600"/>
          </a:xfrm>
        </p:grpSpPr>
        <p:sp>
          <p:nvSpPr>
            <p:cNvPr id="1228" name="Shape 1228"/>
            <p:cNvSpPr/>
            <p:nvPr/>
          </p:nvSpPr>
          <p:spPr>
            <a:xfrm rot="-5400000">
              <a:off x="609600" y="685799"/>
              <a:ext cx="2895600" cy="2590800"/>
            </a:xfrm>
            <a:prstGeom prst="round2SameRect">
              <a:avLst>
                <a:gd name="adj1" fmla="val 16667"/>
                <a:gd name="adj2" fmla="val 0"/>
              </a:avLst>
            </a:prstGeom>
            <a:solidFill>
              <a:srgbClr val="66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229" name="Shape 1229"/>
            <p:cNvSpPr/>
            <p:nvPr/>
          </p:nvSpPr>
          <p:spPr>
            <a:xfrm>
              <a:off x="990600" y="762000"/>
              <a:ext cx="2362200" cy="2438399"/>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230" name="Shape 1230"/>
            <p:cNvCxnSpPr/>
            <p:nvPr/>
          </p:nvCxnSpPr>
          <p:spPr>
            <a:xfrm>
              <a:off x="990600" y="1219200"/>
              <a:ext cx="2362200" cy="0"/>
            </a:xfrm>
            <a:prstGeom prst="straightConnector1">
              <a:avLst/>
            </a:prstGeom>
            <a:noFill/>
            <a:ln w="19050" cap="flat">
              <a:solidFill>
                <a:srgbClr val="000000"/>
              </a:solidFill>
              <a:prstDash val="solid"/>
              <a:round/>
              <a:headEnd type="none" w="lg" len="lg"/>
              <a:tailEnd type="none" w="lg" len="lg"/>
            </a:ln>
          </p:spPr>
        </p:cxnSp>
        <p:cxnSp>
          <p:nvCxnSpPr>
            <p:cNvPr id="1232" name="Shape 1232"/>
            <p:cNvCxnSpPr/>
            <p:nvPr/>
          </p:nvCxnSpPr>
          <p:spPr>
            <a:xfrm>
              <a:off x="990600" y="990600"/>
              <a:ext cx="2362200" cy="0"/>
            </a:xfrm>
            <a:prstGeom prst="straightConnector1">
              <a:avLst/>
            </a:prstGeom>
            <a:noFill/>
            <a:ln w="19050" cap="flat">
              <a:solidFill>
                <a:srgbClr val="000000"/>
              </a:solidFill>
              <a:prstDash val="solid"/>
              <a:round/>
              <a:headEnd type="none" w="lg" len="lg"/>
              <a:tailEnd type="none" w="lg" len="lg"/>
            </a:ln>
          </p:spPr>
        </p:cxnSp>
        <p:cxnSp>
          <p:nvCxnSpPr>
            <p:cNvPr id="1233" name="Shape 1233"/>
            <p:cNvCxnSpPr/>
            <p:nvPr/>
          </p:nvCxnSpPr>
          <p:spPr>
            <a:xfrm>
              <a:off x="990600" y="914400"/>
              <a:ext cx="2362200" cy="0"/>
            </a:xfrm>
            <a:prstGeom prst="straightConnector1">
              <a:avLst/>
            </a:prstGeom>
            <a:noFill/>
            <a:ln w="19050" cap="flat">
              <a:solidFill>
                <a:srgbClr val="000000"/>
              </a:solidFill>
              <a:prstDash val="solid"/>
              <a:round/>
              <a:headEnd type="none" w="lg" len="lg"/>
              <a:tailEnd type="none" w="lg" len="lg"/>
            </a:ln>
          </p:spPr>
        </p:cxnSp>
        <p:cxnSp>
          <p:nvCxnSpPr>
            <p:cNvPr id="1234" name="Shape 1234"/>
            <p:cNvCxnSpPr/>
            <p:nvPr/>
          </p:nvCxnSpPr>
          <p:spPr>
            <a:xfrm>
              <a:off x="990600" y="838200"/>
              <a:ext cx="2362200" cy="0"/>
            </a:xfrm>
            <a:prstGeom prst="straightConnector1">
              <a:avLst/>
            </a:prstGeom>
            <a:noFill/>
            <a:ln w="19050" cap="flat">
              <a:solidFill>
                <a:srgbClr val="000000"/>
              </a:solidFill>
              <a:prstDash val="solid"/>
              <a:round/>
              <a:headEnd type="none" w="lg" len="lg"/>
              <a:tailEnd type="none" w="lg" len="lg"/>
            </a:ln>
          </p:spPr>
        </p:cxnSp>
        <p:cxnSp>
          <p:nvCxnSpPr>
            <p:cNvPr id="1235" name="Shape 1235"/>
            <p:cNvCxnSpPr/>
            <p:nvPr/>
          </p:nvCxnSpPr>
          <p:spPr>
            <a:xfrm>
              <a:off x="990600" y="1143000"/>
              <a:ext cx="2362200" cy="0"/>
            </a:xfrm>
            <a:prstGeom prst="straightConnector1">
              <a:avLst/>
            </a:prstGeom>
            <a:noFill/>
            <a:ln w="19050" cap="flat">
              <a:solidFill>
                <a:srgbClr val="000000"/>
              </a:solidFill>
              <a:prstDash val="solid"/>
              <a:round/>
              <a:headEnd type="none" w="lg" len="lg"/>
              <a:tailEnd type="none" w="lg" len="lg"/>
            </a:ln>
          </p:spPr>
        </p:cxnSp>
        <p:cxnSp>
          <p:nvCxnSpPr>
            <p:cNvPr id="1236" name="Shape 1236"/>
            <p:cNvCxnSpPr/>
            <p:nvPr/>
          </p:nvCxnSpPr>
          <p:spPr>
            <a:xfrm>
              <a:off x="990600" y="1295400"/>
              <a:ext cx="2362200" cy="0"/>
            </a:xfrm>
            <a:prstGeom prst="straightConnector1">
              <a:avLst/>
            </a:prstGeom>
            <a:noFill/>
            <a:ln w="19050" cap="flat">
              <a:solidFill>
                <a:srgbClr val="000000"/>
              </a:solidFill>
              <a:prstDash val="solid"/>
              <a:round/>
              <a:headEnd type="none" w="lg" len="lg"/>
              <a:tailEnd type="none" w="lg" len="lg"/>
            </a:ln>
          </p:spPr>
        </p:cxnSp>
        <p:cxnSp>
          <p:nvCxnSpPr>
            <p:cNvPr id="1237" name="Shape 1237"/>
            <p:cNvCxnSpPr/>
            <p:nvPr/>
          </p:nvCxnSpPr>
          <p:spPr>
            <a:xfrm>
              <a:off x="990600" y="1371600"/>
              <a:ext cx="2362200" cy="0"/>
            </a:xfrm>
            <a:prstGeom prst="straightConnector1">
              <a:avLst/>
            </a:prstGeom>
            <a:noFill/>
            <a:ln w="19050" cap="flat">
              <a:solidFill>
                <a:srgbClr val="000000"/>
              </a:solidFill>
              <a:prstDash val="solid"/>
              <a:round/>
              <a:headEnd type="none" w="lg" len="lg"/>
              <a:tailEnd type="none" w="lg" len="lg"/>
            </a:ln>
          </p:spPr>
        </p:cxnSp>
        <p:cxnSp>
          <p:nvCxnSpPr>
            <p:cNvPr id="1238" name="Shape 1238"/>
            <p:cNvCxnSpPr/>
            <p:nvPr/>
          </p:nvCxnSpPr>
          <p:spPr>
            <a:xfrm rot="10800000">
              <a:off x="990599" y="1524000"/>
              <a:ext cx="2362200" cy="0"/>
            </a:xfrm>
            <a:prstGeom prst="straightConnector1">
              <a:avLst/>
            </a:prstGeom>
            <a:noFill/>
            <a:ln w="19050" cap="flat">
              <a:solidFill>
                <a:srgbClr val="000000"/>
              </a:solidFill>
              <a:prstDash val="solid"/>
              <a:round/>
              <a:headEnd type="none" w="lg" len="lg"/>
              <a:tailEnd type="none" w="lg" len="lg"/>
            </a:ln>
          </p:spPr>
        </p:cxnSp>
        <p:cxnSp>
          <p:nvCxnSpPr>
            <p:cNvPr id="1239" name="Shape 1239"/>
            <p:cNvCxnSpPr/>
            <p:nvPr/>
          </p:nvCxnSpPr>
          <p:spPr>
            <a:xfrm>
              <a:off x="990600" y="1600200"/>
              <a:ext cx="2362200" cy="0"/>
            </a:xfrm>
            <a:prstGeom prst="straightConnector1">
              <a:avLst/>
            </a:prstGeom>
            <a:noFill/>
            <a:ln w="19050" cap="flat">
              <a:solidFill>
                <a:srgbClr val="000000"/>
              </a:solidFill>
              <a:prstDash val="solid"/>
              <a:round/>
              <a:headEnd type="none" w="lg" len="lg"/>
              <a:tailEnd type="none" w="lg" len="lg"/>
            </a:ln>
          </p:spPr>
        </p:cxnSp>
        <p:cxnSp>
          <p:nvCxnSpPr>
            <p:cNvPr id="1240" name="Shape 1240"/>
            <p:cNvCxnSpPr/>
            <p:nvPr/>
          </p:nvCxnSpPr>
          <p:spPr>
            <a:xfrm rot="10800000">
              <a:off x="990599" y="1676400"/>
              <a:ext cx="2362200" cy="0"/>
            </a:xfrm>
            <a:prstGeom prst="straightConnector1">
              <a:avLst/>
            </a:prstGeom>
            <a:noFill/>
            <a:ln w="19050" cap="flat">
              <a:solidFill>
                <a:srgbClr val="000000"/>
              </a:solidFill>
              <a:prstDash val="solid"/>
              <a:round/>
              <a:headEnd type="none" w="lg" len="lg"/>
              <a:tailEnd type="none" w="lg" len="lg"/>
            </a:ln>
          </p:spPr>
        </p:cxnSp>
        <p:cxnSp>
          <p:nvCxnSpPr>
            <p:cNvPr id="1241" name="Shape 1241"/>
            <p:cNvCxnSpPr/>
            <p:nvPr/>
          </p:nvCxnSpPr>
          <p:spPr>
            <a:xfrm rot="10800000">
              <a:off x="990599" y="1752600"/>
              <a:ext cx="2362200" cy="0"/>
            </a:xfrm>
            <a:prstGeom prst="straightConnector1">
              <a:avLst/>
            </a:prstGeom>
            <a:noFill/>
            <a:ln w="19050" cap="flat">
              <a:solidFill>
                <a:srgbClr val="000000"/>
              </a:solidFill>
              <a:prstDash val="solid"/>
              <a:round/>
              <a:headEnd type="none" w="lg" len="lg"/>
              <a:tailEnd type="none" w="lg" len="lg"/>
            </a:ln>
          </p:spPr>
        </p:cxnSp>
        <p:cxnSp>
          <p:nvCxnSpPr>
            <p:cNvPr id="1242" name="Shape 1242"/>
            <p:cNvCxnSpPr/>
            <p:nvPr/>
          </p:nvCxnSpPr>
          <p:spPr>
            <a:xfrm rot="10800000">
              <a:off x="990599" y="1828800"/>
              <a:ext cx="2362200" cy="0"/>
            </a:xfrm>
            <a:prstGeom prst="straightConnector1">
              <a:avLst/>
            </a:prstGeom>
            <a:noFill/>
            <a:ln w="19050" cap="flat">
              <a:solidFill>
                <a:srgbClr val="000000"/>
              </a:solidFill>
              <a:prstDash val="solid"/>
              <a:round/>
              <a:headEnd type="none" w="lg" len="lg"/>
              <a:tailEnd type="none" w="lg" len="lg"/>
            </a:ln>
          </p:spPr>
        </p:cxnSp>
        <p:cxnSp>
          <p:nvCxnSpPr>
            <p:cNvPr id="1243" name="Shape 1243"/>
            <p:cNvCxnSpPr/>
            <p:nvPr/>
          </p:nvCxnSpPr>
          <p:spPr>
            <a:xfrm rot="10800000">
              <a:off x="990599" y="1905000"/>
              <a:ext cx="2362200" cy="0"/>
            </a:xfrm>
            <a:prstGeom prst="straightConnector1">
              <a:avLst/>
            </a:prstGeom>
            <a:noFill/>
            <a:ln w="19050" cap="flat">
              <a:solidFill>
                <a:srgbClr val="000000"/>
              </a:solidFill>
              <a:prstDash val="solid"/>
              <a:round/>
              <a:headEnd type="none" w="lg" len="lg"/>
              <a:tailEnd type="none" w="lg" len="lg"/>
            </a:ln>
          </p:spPr>
        </p:cxnSp>
        <p:cxnSp>
          <p:nvCxnSpPr>
            <p:cNvPr id="1244" name="Shape 1244"/>
            <p:cNvCxnSpPr/>
            <p:nvPr/>
          </p:nvCxnSpPr>
          <p:spPr>
            <a:xfrm rot="10800000">
              <a:off x="990599" y="1981200"/>
              <a:ext cx="2362200" cy="0"/>
            </a:xfrm>
            <a:prstGeom prst="straightConnector1">
              <a:avLst/>
            </a:prstGeom>
            <a:noFill/>
            <a:ln w="19050" cap="flat">
              <a:solidFill>
                <a:srgbClr val="000000"/>
              </a:solidFill>
              <a:prstDash val="solid"/>
              <a:round/>
              <a:headEnd type="none" w="lg" len="lg"/>
              <a:tailEnd type="none" w="lg" len="lg"/>
            </a:ln>
          </p:spPr>
        </p:cxnSp>
        <p:cxnSp>
          <p:nvCxnSpPr>
            <p:cNvPr id="1245" name="Shape 1245"/>
            <p:cNvCxnSpPr/>
            <p:nvPr/>
          </p:nvCxnSpPr>
          <p:spPr>
            <a:xfrm rot="10800000">
              <a:off x="990599" y="2057400"/>
              <a:ext cx="2362200" cy="0"/>
            </a:xfrm>
            <a:prstGeom prst="straightConnector1">
              <a:avLst/>
            </a:prstGeom>
            <a:noFill/>
            <a:ln w="19050" cap="flat">
              <a:solidFill>
                <a:srgbClr val="000000"/>
              </a:solidFill>
              <a:prstDash val="solid"/>
              <a:round/>
              <a:headEnd type="none" w="lg" len="lg"/>
              <a:tailEnd type="none" w="lg" len="lg"/>
            </a:ln>
          </p:spPr>
        </p:cxnSp>
        <p:cxnSp>
          <p:nvCxnSpPr>
            <p:cNvPr id="1246" name="Shape 1246"/>
            <p:cNvCxnSpPr/>
            <p:nvPr/>
          </p:nvCxnSpPr>
          <p:spPr>
            <a:xfrm rot="10800000">
              <a:off x="990599" y="2514600"/>
              <a:ext cx="2362200" cy="0"/>
            </a:xfrm>
            <a:prstGeom prst="straightConnector1">
              <a:avLst/>
            </a:prstGeom>
            <a:noFill/>
            <a:ln w="19050" cap="flat">
              <a:solidFill>
                <a:srgbClr val="000000"/>
              </a:solidFill>
              <a:prstDash val="solid"/>
              <a:round/>
              <a:headEnd type="none" w="lg" len="lg"/>
              <a:tailEnd type="none" w="lg" len="lg"/>
            </a:ln>
          </p:spPr>
        </p:cxnSp>
        <p:cxnSp>
          <p:nvCxnSpPr>
            <p:cNvPr id="1247" name="Shape 1247"/>
            <p:cNvCxnSpPr/>
            <p:nvPr/>
          </p:nvCxnSpPr>
          <p:spPr>
            <a:xfrm rot="10800000">
              <a:off x="990599" y="2133600"/>
              <a:ext cx="2362200" cy="0"/>
            </a:xfrm>
            <a:prstGeom prst="straightConnector1">
              <a:avLst/>
            </a:prstGeom>
            <a:noFill/>
            <a:ln w="19050" cap="flat">
              <a:solidFill>
                <a:srgbClr val="000000"/>
              </a:solidFill>
              <a:prstDash val="solid"/>
              <a:round/>
              <a:headEnd type="none" w="lg" len="lg"/>
              <a:tailEnd type="none" w="lg" len="lg"/>
            </a:ln>
          </p:spPr>
        </p:cxnSp>
        <p:cxnSp>
          <p:nvCxnSpPr>
            <p:cNvPr id="1248" name="Shape 1248"/>
            <p:cNvCxnSpPr/>
            <p:nvPr/>
          </p:nvCxnSpPr>
          <p:spPr>
            <a:xfrm rot="10800000">
              <a:off x="990599" y="2590800"/>
              <a:ext cx="2362200" cy="0"/>
            </a:xfrm>
            <a:prstGeom prst="straightConnector1">
              <a:avLst/>
            </a:prstGeom>
            <a:noFill/>
            <a:ln w="19050" cap="flat">
              <a:solidFill>
                <a:srgbClr val="000000"/>
              </a:solidFill>
              <a:prstDash val="solid"/>
              <a:round/>
              <a:headEnd type="none" w="lg" len="lg"/>
              <a:tailEnd type="none" w="lg" len="lg"/>
            </a:ln>
          </p:spPr>
        </p:cxnSp>
        <p:cxnSp>
          <p:nvCxnSpPr>
            <p:cNvPr id="1249" name="Shape 1249"/>
            <p:cNvCxnSpPr/>
            <p:nvPr/>
          </p:nvCxnSpPr>
          <p:spPr>
            <a:xfrm rot="10800000">
              <a:off x="990599" y="2209800"/>
              <a:ext cx="2362200" cy="0"/>
            </a:xfrm>
            <a:prstGeom prst="straightConnector1">
              <a:avLst/>
            </a:prstGeom>
            <a:noFill/>
            <a:ln w="19050" cap="flat">
              <a:solidFill>
                <a:srgbClr val="000000"/>
              </a:solidFill>
              <a:prstDash val="solid"/>
              <a:round/>
              <a:headEnd type="none" w="lg" len="lg"/>
              <a:tailEnd type="none" w="lg" len="lg"/>
            </a:ln>
          </p:spPr>
        </p:cxnSp>
        <p:cxnSp>
          <p:nvCxnSpPr>
            <p:cNvPr id="1250" name="Shape 1250"/>
            <p:cNvCxnSpPr/>
            <p:nvPr/>
          </p:nvCxnSpPr>
          <p:spPr>
            <a:xfrm rot="10800000">
              <a:off x="990599" y="2362200"/>
              <a:ext cx="2362200" cy="0"/>
            </a:xfrm>
            <a:prstGeom prst="straightConnector1">
              <a:avLst/>
            </a:prstGeom>
            <a:noFill/>
            <a:ln w="19050" cap="flat">
              <a:solidFill>
                <a:srgbClr val="000000"/>
              </a:solidFill>
              <a:prstDash val="solid"/>
              <a:round/>
              <a:headEnd type="none" w="lg" len="lg"/>
              <a:tailEnd type="none" w="lg" len="lg"/>
            </a:ln>
          </p:spPr>
        </p:cxnSp>
        <p:cxnSp>
          <p:nvCxnSpPr>
            <p:cNvPr id="1251" name="Shape 1251"/>
            <p:cNvCxnSpPr/>
            <p:nvPr/>
          </p:nvCxnSpPr>
          <p:spPr>
            <a:xfrm rot="10800000">
              <a:off x="990599" y="2438400"/>
              <a:ext cx="2362200" cy="0"/>
            </a:xfrm>
            <a:prstGeom prst="straightConnector1">
              <a:avLst/>
            </a:prstGeom>
            <a:noFill/>
            <a:ln w="19050" cap="flat">
              <a:solidFill>
                <a:srgbClr val="000000"/>
              </a:solidFill>
              <a:prstDash val="solid"/>
              <a:round/>
              <a:headEnd type="none" w="lg" len="lg"/>
              <a:tailEnd type="none" w="lg" len="lg"/>
            </a:ln>
          </p:spPr>
        </p:cxnSp>
        <p:cxnSp>
          <p:nvCxnSpPr>
            <p:cNvPr id="1252" name="Shape 1252"/>
            <p:cNvCxnSpPr/>
            <p:nvPr/>
          </p:nvCxnSpPr>
          <p:spPr>
            <a:xfrm rot="10800000">
              <a:off x="990599" y="2286000"/>
              <a:ext cx="2362200" cy="0"/>
            </a:xfrm>
            <a:prstGeom prst="straightConnector1">
              <a:avLst/>
            </a:prstGeom>
            <a:noFill/>
            <a:ln w="19050" cap="flat">
              <a:solidFill>
                <a:srgbClr val="000000"/>
              </a:solidFill>
              <a:prstDash val="solid"/>
              <a:round/>
              <a:headEnd type="none" w="lg" len="lg"/>
              <a:tailEnd type="none" w="lg" len="lg"/>
            </a:ln>
          </p:spPr>
        </p:cxnSp>
        <p:cxnSp>
          <p:nvCxnSpPr>
            <p:cNvPr id="1253" name="Shape 1253"/>
            <p:cNvCxnSpPr/>
            <p:nvPr/>
          </p:nvCxnSpPr>
          <p:spPr>
            <a:xfrm>
              <a:off x="990600" y="1066800"/>
              <a:ext cx="2362200" cy="0"/>
            </a:xfrm>
            <a:prstGeom prst="straightConnector1">
              <a:avLst/>
            </a:prstGeom>
            <a:noFill/>
            <a:ln w="19050" cap="flat">
              <a:solidFill>
                <a:srgbClr val="000000"/>
              </a:solidFill>
              <a:prstDash val="solid"/>
              <a:round/>
              <a:headEnd type="none" w="lg" len="lg"/>
              <a:tailEnd type="none" w="lg" len="lg"/>
            </a:ln>
          </p:spPr>
        </p:cxnSp>
        <p:cxnSp>
          <p:nvCxnSpPr>
            <p:cNvPr id="1254" name="Shape 1254"/>
            <p:cNvCxnSpPr/>
            <p:nvPr/>
          </p:nvCxnSpPr>
          <p:spPr>
            <a:xfrm>
              <a:off x="990600" y="2667000"/>
              <a:ext cx="2362200" cy="0"/>
            </a:xfrm>
            <a:prstGeom prst="straightConnector1">
              <a:avLst/>
            </a:prstGeom>
            <a:noFill/>
            <a:ln w="19050" cap="flat">
              <a:solidFill>
                <a:srgbClr val="000000"/>
              </a:solidFill>
              <a:prstDash val="solid"/>
              <a:round/>
              <a:headEnd type="none" w="lg" len="lg"/>
              <a:tailEnd type="none" w="lg" len="lg"/>
            </a:ln>
          </p:spPr>
        </p:cxnSp>
        <p:cxnSp>
          <p:nvCxnSpPr>
            <p:cNvPr id="1255" name="Shape 1255"/>
            <p:cNvCxnSpPr/>
            <p:nvPr/>
          </p:nvCxnSpPr>
          <p:spPr>
            <a:xfrm>
              <a:off x="990600" y="2743200"/>
              <a:ext cx="2362200" cy="0"/>
            </a:xfrm>
            <a:prstGeom prst="straightConnector1">
              <a:avLst/>
            </a:prstGeom>
            <a:noFill/>
            <a:ln w="19050" cap="flat">
              <a:solidFill>
                <a:srgbClr val="000000"/>
              </a:solidFill>
              <a:prstDash val="solid"/>
              <a:round/>
              <a:headEnd type="none" w="lg" len="lg"/>
              <a:tailEnd type="none" w="lg" len="lg"/>
            </a:ln>
          </p:spPr>
        </p:cxnSp>
        <p:cxnSp>
          <p:nvCxnSpPr>
            <p:cNvPr id="1256" name="Shape 1256"/>
            <p:cNvCxnSpPr/>
            <p:nvPr/>
          </p:nvCxnSpPr>
          <p:spPr>
            <a:xfrm rot="10800000">
              <a:off x="990599" y="2819400"/>
              <a:ext cx="2362200" cy="0"/>
            </a:xfrm>
            <a:prstGeom prst="straightConnector1">
              <a:avLst/>
            </a:prstGeom>
            <a:noFill/>
            <a:ln w="19050" cap="flat">
              <a:solidFill>
                <a:srgbClr val="000000"/>
              </a:solidFill>
              <a:prstDash val="solid"/>
              <a:round/>
              <a:headEnd type="none" w="lg" len="lg"/>
              <a:tailEnd type="none" w="lg" len="lg"/>
            </a:ln>
          </p:spPr>
        </p:cxnSp>
        <p:cxnSp>
          <p:nvCxnSpPr>
            <p:cNvPr id="1257" name="Shape 1257"/>
            <p:cNvCxnSpPr/>
            <p:nvPr/>
          </p:nvCxnSpPr>
          <p:spPr>
            <a:xfrm>
              <a:off x="990600" y="2895600"/>
              <a:ext cx="2362200" cy="0"/>
            </a:xfrm>
            <a:prstGeom prst="straightConnector1">
              <a:avLst/>
            </a:prstGeom>
            <a:noFill/>
            <a:ln w="19050" cap="flat">
              <a:solidFill>
                <a:srgbClr val="000000"/>
              </a:solidFill>
              <a:prstDash val="solid"/>
              <a:round/>
              <a:headEnd type="none" w="lg" len="lg"/>
              <a:tailEnd type="none" w="lg" len="lg"/>
            </a:ln>
          </p:spPr>
        </p:cxnSp>
        <p:cxnSp>
          <p:nvCxnSpPr>
            <p:cNvPr id="1258" name="Shape 1258"/>
            <p:cNvCxnSpPr/>
            <p:nvPr/>
          </p:nvCxnSpPr>
          <p:spPr>
            <a:xfrm rot="10800000">
              <a:off x="990599" y="2971800"/>
              <a:ext cx="2362200" cy="0"/>
            </a:xfrm>
            <a:prstGeom prst="straightConnector1">
              <a:avLst/>
            </a:prstGeom>
            <a:noFill/>
            <a:ln w="19050" cap="flat">
              <a:solidFill>
                <a:srgbClr val="000000"/>
              </a:solidFill>
              <a:prstDash val="solid"/>
              <a:round/>
              <a:headEnd type="none" w="lg" len="lg"/>
              <a:tailEnd type="none" w="lg" len="lg"/>
            </a:ln>
          </p:spPr>
        </p:cxnSp>
        <p:cxnSp>
          <p:nvCxnSpPr>
            <p:cNvPr id="1259" name="Shape 1259"/>
            <p:cNvCxnSpPr/>
            <p:nvPr/>
          </p:nvCxnSpPr>
          <p:spPr>
            <a:xfrm>
              <a:off x="990600" y="3048000"/>
              <a:ext cx="2362200" cy="0"/>
            </a:xfrm>
            <a:prstGeom prst="straightConnector1">
              <a:avLst/>
            </a:prstGeom>
            <a:noFill/>
            <a:ln w="19050" cap="flat">
              <a:solidFill>
                <a:srgbClr val="000000"/>
              </a:solidFill>
              <a:prstDash val="solid"/>
              <a:round/>
              <a:headEnd type="none" w="lg" len="lg"/>
              <a:tailEnd type="none" w="lg" len="lg"/>
            </a:ln>
          </p:spPr>
        </p:cxnSp>
        <p:cxnSp>
          <p:nvCxnSpPr>
            <p:cNvPr id="1260" name="Shape 1260"/>
            <p:cNvCxnSpPr/>
            <p:nvPr/>
          </p:nvCxnSpPr>
          <p:spPr>
            <a:xfrm rot="10800000">
              <a:off x="990599" y="3124200"/>
              <a:ext cx="2362200" cy="0"/>
            </a:xfrm>
            <a:prstGeom prst="straightConnector1">
              <a:avLst/>
            </a:prstGeom>
            <a:noFill/>
            <a:ln w="19050" cap="flat">
              <a:solidFill>
                <a:srgbClr val="000000"/>
              </a:solidFill>
              <a:prstDash val="solid"/>
              <a:round/>
              <a:headEnd type="none" w="lg" len="lg"/>
              <a:tailEnd type="none" w="lg" len="lg"/>
            </a:ln>
          </p:spPr>
        </p:cxnSp>
        <p:sp>
          <p:nvSpPr>
            <p:cNvPr id="1261" name="Shape 1261"/>
            <p:cNvSpPr/>
            <p:nvPr/>
          </p:nvSpPr>
          <p:spPr>
            <a:xfrm>
              <a:off x="990600" y="2286000"/>
              <a:ext cx="2362200" cy="76199"/>
            </a:xfrm>
            <a:prstGeom prst="rect">
              <a:avLst/>
            </a:prstGeom>
            <a:solidFill>
              <a:srgbClr val="00FF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262" name="Shape 1262"/>
            <p:cNvCxnSpPr/>
            <p:nvPr/>
          </p:nvCxnSpPr>
          <p:spPr>
            <a:xfrm>
              <a:off x="990600" y="1447800"/>
              <a:ext cx="2362200" cy="0"/>
            </a:xfrm>
            <a:prstGeom prst="straightConnector1">
              <a:avLst/>
            </a:prstGeom>
            <a:noFill/>
            <a:ln w="19050" cap="flat">
              <a:solidFill>
                <a:srgbClr val="000000"/>
              </a:solidFill>
              <a:prstDash val="solid"/>
              <a:round/>
              <a:headEnd type="none" w="lg" len="lg"/>
              <a:tailEnd type="none" w="lg" len="lg"/>
            </a:ln>
          </p:spPr>
        </p:cxnSp>
      </p:grpSp>
      <p:grpSp>
        <p:nvGrpSpPr>
          <p:cNvPr id="1263" name="Shape 1263"/>
          <p:cNvGrpSpPr/>
          <p:nvPr/>
        </p:nvGrpSpPr>
        <p:grpSpPr>
          <a:xfrm>
            <a:off x="151491" y="3303501"/>
            <a:ext cx="5048663" cy="3545190"/>
            <a:chOff x="762000" y="533399"/>
            <a:chExt cx="3886199" cy="2895600"/>
          </a:xfrm>
        </p:grpSpPr>
        <p:sp>
          <p:nvSpPr>
            <p:cNvPr id="1264" name="Shape 1264"/>
            <p:cNvSpPr/>
            <p:nvPr/>
          </p:nvSpPr>
          <p:spPr>
            <a:xfrm>
              <a:off x="2133600" y="762000"/>
              <a:ext cx="2514599" cy="2438399"/>
            </a:xfrm>
            <a:prstGeom prst="ellipse">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265" name="Shape 1265"/>
            <p:cNvSpPr/>
            <p:nvPr/>
          </p:nvSpPr>
          <p:spPr>
            <a:xfrm rot="-5400000">
              <a:off x="609600" y="685799"/>
              <a:ext cx="2895600" cy="2590800"/>
            </a:xfrm>
            <a:prstGeom prst="round2SameRect">
              <a:avLst>
                <a:gd name="adj1" fmla="val 16667"/>
                <a:gd name="adj2" fmla="val 0"/>
              </a:avLst>
            </a:prstGeom>
            <a:solidFill>
              <a:srgbClr val="66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266" name="Shape 1266"/>
            <p:cNvSpPr/>
            <p:nvPr/>
          </p:nvSpPr>
          <p:spPr>
            <a:xfrm>
              <a:off x="990600" y="762000"/>
              <a:ext cx="2362200" cy="2438399"/>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267" name="Shape 1267"/>
            <p:cNvCxnSpPr/>
            <p:nvPr/>
          </p:nvCxnSpPr>
          <p:spPr>
            <a:xfrm>
              <a:off x="990600" y="1219200"/>
              <a:ext cx="2362200" cy="0"/>
            </a:xfrm>
            <a:prstGeom prst="straightConnector1">
              <a:avLst/>
            </a:prstGeom>
            <a:noFill/>
            <a:ln w="19050" cap="flat">
              <a:solidFill>
                <a:srgbClr val="000000"/>
              </a:solidFill>
              <a:prstDash val="solid"/>
              <a:round/>
              <a:headEnd type="none" w="lg" len="lg"/>
              <a:tailEnd type="none" w="lg" len="lg"/>
            </a:ln>
          </p:spPr>
        </p:cxnSp>
        <p:cxnSp>
          <p:nvCxnSpPr>
            <p:cNvPr id="1269" name="Shape 1269"/>
            <p:cNvCxnSpPr/>
            <p:nvPr/>
          </p:nvCxnSpPr>
          <p:spPr>
            <a:xfrm>
              <a:off x="990600" y="990600"/>
              <a:ext cx="2362200" cy="0"/>
            </a:xfrm>
            <a:prstGeom prst="straightConnector1">
              <a:avLst/>
            </a:prstGeom>
            <a:noFill/>
            <a:ln w="19050" cap="flat">
              <a:solidFill>
                <a:srgbClr val="000000"/>
              </a:solidFill>
              <a:prstDash val="solid"/>
              <a:round/>
              <a:headEnd type="none" w="lg" len="lg"/>
              <a:tailEnd type="none" w="lg" len="lg"/>
            </a:ln>
          </p:spPr>
        </p:cxnSp>
        <p:cxnSp>
          <p:nvCxnSpPr>
            <p:cNvPr id="1270" name="Shape 1270"/>
            <p:cNvCxnSpPr/>
            <p:nvPr/>
          </p:nvCxnSpPr>
          <p:spPr>
            <a:xfrm>
              <a:off x="990600" y="914400"/>
              <a:ext cx="2362200" cy="0"/>
            </a:xfrm>
            <a:prstGeom prst="straightConnector1">
              <a:avLst/>
            </a:prstGeom>
            <a:noFill/>
            <a:ln w="19050" cap="flat">
              <a:solidFill>
                <a:srgbClr val="000000"/>
              </a:solidFill>
              <a:prstDash val="solid"/>
              <a:round/>
              <a:headEnd type="none" w="lg" len="lg"/>
              <a:tailEnd type="none" w="lg" len="lg"/>
            </a:ln>
          </p:spPr>
        </p:cxnSp>
        <p:cxnSp>
          <p:nvCxnSpPr>
            <p:cNvPr id="1271" name="Shape 1271"/>
            <p:cNvCxnSpPr/>
            <p:nvPr/>
          </p:nvCxnSpPr>
          <p:spPr>
            <a:xfrm>
              <a:off x="990600" y="838200"/>
              <a:ext cx="2362200" cy="0"/>
            </a:xfrm>
            <a:prstGeom prst="straightConnector1">
              <a:avLst/>
            </a:prstGeom>
            <a:noFill/>
            <a:ln w="19050" cap="flat">
              <a:solidFill>
                <a:srgbClr val="000000"/>
              </a:solidFill>
              <a:prstDash val="solid"/>
              <a:round/>
              <a:headEnd type="none" w="lg" len="lg"/>
              <a:tailEnd type="none" w="lg" len="lg"/>
            </a:ln>
          </p:spPr>
        </p:cxnSp>
        <p:cxnSp>
          <p:nvCxnSpPr>
            <p:cNvPr id="1272" name="Shape 1272"/>
            <p:cNvCxnSpPr/>
            <p:nvPr/>
          </p:nvCxnSpPr>
          <p:spPr>
            <a:xfrm>
              <a:off x="990600" y="1143000"/>
              <a:ext cx="2362200" cy="0"/>
            </a:xfrm>
            <a:prstGeom prst="straightConnector1">
              <a:avLst/>
            </a:prstGeom>
            <a:noFill/>
            <a:ln w="19050" cap="flat">
              <a:solidFill>
                <a:srgbClr val="000000"/>
              </a:solidFill>
              <a:prstDash val="solid"/>
              <a:round/>
              <a:headEnd type="none" w="lg" len="lg"/>
              <a:tailEnd type="none" w="lg" len="lg"/>
            </a:ln>
          </p:spPr>
        </p:cxnSp>
        <p:cxnSp>
          <p:nvCxnSpPr>
            <p:cNvPr id="1273" name="Shape 1273"/>
            <p:cNvCxnSpPr/>
            <p:nvPr/>
          </p:nvCxnSpPr>
          <p:spPr>
            <a:xfrm>
              <a:off x="990600" y="1295400"/>
              <a:ext cx="2362200" cy="0"/>
            </a:xfrm>
            <a:prstGeom prst="straightConnector1">
              <a:avLst/>
            </a:prstGeom>
            <a:noFill/>
            <a:ln w="19050" cap="flat">
              <a:solidFill>
                <a:srgbClr val="000000"/>
              </a:solidFill>
              <a:prstDash val="solid"/>
              <a:round/>
              <a:headEnd type="none" w="lg" len="lg"/>
              <a:tailEnd type="none" w="lg" len="lg"/>
            </a:ln>
          </p:spPr>
        </p:cxnSp>
        <p:cxnSp>
          <p:nvCxnSpPr>
            <p:cNvPr id="1274" name="Shape 1274"/>
            <p:cNvCxnSpPr/>
            <p:nvPr/>
          </p:nvCxnSpPr>
          <p:spPr>
            <a:xfrm>
              <a:off x="990600" y="1371600"/>
              <a:ext cx="2362200" cy="0"/>
            </a:xfrm>
            <a:prstGeom prst="straightConnector1">
              <a:avLst/>
            </a:prstGeom>
            <a:noFill/>
            <a:ln w="19050" cap="flat">
              <a:solidFill>
                <a:srgbClr val="000000"/>
              </a:solidFill>
              <a:prstDash val="solid"/>
              <a:round/>
              <a:headEnd type="none" w="lg" len="lg"/>
              <a:tailEnd type="none" w="lg" len="lg"/>
            </a:ln>
          </p:spPr>
        </p:cxnSp>
        <p:cxnSp>
          <p:nvCxnSpPr>
            <p:cNvPr id="1275" name="Shape 1275"/>
            <p:cNvCxnSpPr/>
            <p:nvPr/>
          </p:nvCxnSpPr>
          <p:spPr>
            <a:xfrm rot="10800000">
              <a:off x="990599" y="1524000"/>
              <a:ext cx="2362200" cy="0"/>
            </a:xfrm>
            <a:prstGeom prst="straightConnector1">
              <a:avLst/>
            </a:prstGeom>
            <a:noFill/>
            <a:ln w="19050" cap="flat">
              <a:solidFill>
                <a:srgbClr val="000000"/>
              </a:solidFill>
              <a:prstDash val="solid"/>
              <a:round/>
              <a:headEnd type="none" w="lg" len="lg"/>
              <a:tailEnd type="none" w="lg" len="lg"/>
            </a:ln>
          </p:spPr>
        </p:cxnSp>
        <p:cxnSp>
          <p:nvCxnSpPr>
            <p:cNvPr id="1276" name="Shape 1276"/>
            <p:cNvCxnSpPr/>
            <p:nvPr/>
          </p:nvCxnSpPr>
          <p:spPr>
            <a:xfrm>
              <a:off x="990600" y="1600200"/>
              <a:ext cx="2362200" cy="0"/>
            </a:xfrm>
            <a:prstGeom prst="straightConnector1">
              <a:avLst/>
            </a:prstGeom>
            <a:noFill/>
            <a:ln w="19050" cap="flat">
              <a:solidFill>
                <a:srgbClr val="000000"/>
              </a:solidFill>
              <a:prstDash val="solid"/>
              <a:round/>
              <a:headEnd type="none" w="lg" len="lg"/>
              <a:tailEnd type="none" w="lg" len="lg"/>
            </a:ln>
          </p:spPr>
        </p:cxnSp>
        <p:cxnSp>
          <p:nvCxnSpPr>
            <p:cNvPr id="1277" name="Shape 1277"/>
            <p:cNvCxnSpPr/>
            <p:nvPr/>
          </p:nvCxnSpPr>
          <p:spPr>
            <a:xfrm rot="10800000">
              <a:off x="990599" y="1676400"/>
              <a:ext cx="2362200" cy="0"/>
            </a:xfrm>
            <a:prstGeom prst="straightConnector1">
              <a:avLst/>
            </a:prstGeom>
            <a:noFill/>
            <a:ln w="19050" cap="flat">
              <a:solidFill>
                <a:srgbClr val="000000"/>
              </a:solidFill>
              <a:prstDash val="solid"/>
              <a:round/>
              <a:headEnd type="none" w="lg" len="lg"/>
              <a:tailEnd type="none" w="lg" len="lg"/>
            </a:ln>
          </p:spPr>
        </p:cxnSp>
        <p:cxnSp>
          <p:nvCxnSpPr>
            <p:cNvPr id="1278" name="Shape 1278"/>
            <p:cNvCxnSpPr/>
            <p:nvPr/>
          </p:nvCxnSpPr>
          <p:spPr>
            <a:xfrm rot="10800000">
              <a:off x="990599" y="1752600"/>
              <a:ext cx="2362200" cy="0"/>
            </a:xfrm>
            <a:prstGeom prst="straightConnector1">
              <a:avLst/>
            </a:prstGeom>
            <a:noFill/>
            <a:ln w="19050" cap="flat">
              <a:solidFill>
                <a:srgbClr val="000000"/>
              </a:solidFill>
              <a:prstDash val="solid"/>
              <a:round/>
              <a:headEnd type="none" w="lg" len="lg"/>
              <a:tailEnd type="none" w="lg" len="lg"/>
            </a:ln>
          </p:spPr>
        </p:cxnSp>
        <p:cxnSp>
          <p:nvCxnSpPr>
            <p:cNvPr id="1279" name="Shape 1279"/>
            <p:cNvCxnSpPr/>
            <p:nvPr/>
          </p:nvCxnSpPr>
          <p:spPr>
            <a:xfrm rot="10800000">
              <a:off x="990599" y="1828800"/>
              <a:ext cx="2362200" cy="0"/>
            </a:xfrm>
            <a:prstGeom prst="straightConnector1">
              <a:avLst/>
            </a:prstGeom>
            <a:noFill/>
            <a:ln w="19050" cap="flat">
              <a:solidFill>
                <a:srgbClr val="000000"/>
              </a:solidFill>
              <a:prstDash val="solid"/>
              <a:round/>
              <a:headEnd type="none" w="lg" len="lg"/>
              <a:tailEnd type="none" w="lg" len="lg"/>
            </a:ln>
          </p:spPr>
        </p:cxnSp>
        <p:cxnSp>
          <p:nvCxnSpPr>
            <p:cNvPr id="1280" name="Shape 1280"/>
            <p:cNvCxnSpPr/>
            <p:nvPr/>
          </p:nvCxnSpPr>
          <p:spPr>
            <a:xfrm rot="10800000">
              <a:off x="990599" y="1905000"/>
              <a:ext cx="2362200" cy="0"/>
            </a:xfrm>
            <a:prstGeom prst="straightConnector1">
              <a:avLst/>
            </a:prstGeom>
            <a:noFill/>
            <a:ln w="19050" cap="flat">
              <a:solidFill>
                <a:srgbClr val="000000"/>
              </a:solidFill>
              <a:prstDash val="solid"/>
              <a:round/>
              <a:headEnd type="none" w="lg" len="lg"/>
              <a:tailEnd type="none" w="lg" len="lg"/>
            </a:ln>
          </p:spPr>
        </p:cxnSp>
        <p:cxnSp>
          <p:nvCxnSpPr>
            <p:cNvPr id="1281" name="Shape 1281"/>
            <p:cNvCxnSpPr/>
            <p:nvPr/>
          </p:nvCxnSpPr>
          <p:spPr>
            <a:xfrm rot="10800000">
              <a:off x="990599" y="1981200"/>
              <a:ext cx="2362200" cy="0"/>
            </a:xfrm>
            <a:prstGeom prst="straightConnector1">
              <a:avLst/>
            </a:prstGeom>
            <a:noFill/>
            <a:ln w="19050" cap="flat">
              <a:solidFill>
                <a:srgbClr val="000000"/>
              </a:solidFill>
              <a:prstDash val="solid"/>
              <a:round/>
              <a:headEnd type="none" w="lg" len="lg"/>
              <a:tailEnd type="none" w="lg" len="lg"/>
            </a:ln>
          </p:spPr>
        </p:cxnSp>
        <p:cxnSp>
          <p:nvCxnSpPr>
            <p:cNvPr id="1282" name="Shape 1282"/>
            <p:cNvCxnSpPr/>
            <p:nvPr/>
          </p:nvCxnSpPr>
          <p:spPr>
            <a:xfrm rot="10800000">
              <a:off x="990599" y="2057400"/>
              <a:ext cx="2362200" cy="0"/>
            </a:xfrm>
            <a:prstGeom prst="straightConnector1">
              <a:avLst/>
            </a:prstGeom>
            <a:noFill/>
            <a:ln w="19050" cap="flat">
              <a:solidFill>
                <a:srgbClr val="000000"/>
              </a:solidFill>
              <a:prstDash val="solid"/>
              <a:round/>
              <a:headEnd type="none" w="lg" len="lg"/>
              <a:tailEnd type="none" w="lg" len="lg"/>
            </a:ln>
          </p:spPr>
        </p:cxnSp>
        <p:cxnSp>
          <p:nvCxnSpPr>
            <p:cNvPr id="1283" name="Shape 1283"/>
            <p:cNvCxnSpPr/>
            <p:nvPr/>
          </p:nvCxnSpPr>
          <p:spPr>
            <a:xfrm rot="10800000">
              <a:off x="990599" y="2514600"/>
              <a:ext cx="2362200" cy="0"/>
            </a:xfrm>
            <a:prstGeom prst="straightConnector1">
              <a:avLst/>
            </a:prstGeom>
            <a:noFill/>
            <a:ln w="19050" cap="flat">
              <a:solidFill>
                <a:srgbClr val="000000"/>
              </a:solidFill>
              <a:prstDash val="solid"/>
              <a:round/>
              <a:headEnd type="none" w="lg" len="lg"/>
              <a:tailEnd type="none" w="lg" len="lg"/>
            </a:ln>
          </p:spPr>
        </p:cxnSp>
        <p:cxnSp>
          <p:nvCxnSpPr>
            <p:cNvPr id="1284" name="Shape 1284"/>
            <p:cNvCxnSpPr/>
            <p:nvPr/>
          </p:nvCxnSpPr>
          <p:spPr>
            <a:xfrm rot="10800000">
              <a:off x="990599" y="2133600"/>
              <a:ext cx="2362200" cy="0"/>
            </a:xfrm>
            <a:prstGeom prst="straightConnector1">
              <a:avLst/>
            </a:prstGeom>
            <a:noFill/>
            <a:ln w="19050" cap="flat">
              <a:solidFill>
                <a:srgbClr val="000000"/>
              </a:solidFill>
              <a:prstDash val="solid"/>
              <a:round/>
              <a:headEnd type="none" w="lg" len="lg"/>
              <a:tailEnd type="none" w="lg" len="lg"/>
            </a:ln>
          </p:spPr>
        </p:cxnSp>
        <p:cxnSp>
          <p:nvCxnSpPr>
            <p:cNvPr id="1285" name="Shape 1285"/>
            <p:cNvCxnSpPr/>
            <p:nvPr/>
          </p:nvCxnSpPr>
          <p:spPr>
            <a:xfrm rot="10800000">
              <a:off x="990599" y="2590800"/>
              <a:ext cx="2362200" cy="0"/>
            </a:xfrm>
            <a:prstGeom prst="straightConnector1">
              <a:avLst/>
            </a:prstGeom>
            <a:noFill/>
            <a:ln w="19050" cap="flat">
              <a:solidFill>
                <a:srgbClr val="000000"/>
              </a:solidFill>
              <a:prstDash val="solid"/>
              <a:round/>
              <a:headEnd type="none" w="lg" len="lg"/>
              <a:tailEnd type="none" w="lg" len="lg"/>
            </a:ln>
          </p:spPr>
        </p:cxnSp>
        <p:cxnSp>
          <p:nvCxnSpPr>
            <p:cNvPr id="1286" name="Shape 1286"/>
            <p:cNvCxnSpPr/>
            <p:nvPr/>
          </p:nvCxnSpPr>
          <p:spPr>
            <a:xfrm rot="10800000">
              <a:off x="990599" y="2209800"/>
              <a:ext cx="2362200" cy="0"/>
            </a:xfrm>
            <a:prstGeom prst="straightConnector1">
              <a:avLst/>
            </a:prstGeom>
            <a:noFill/>
            <a:ln w="19050" cap="flat">
              <a:solidFill>
                <a:srgbClr val="000000"/>
              </a:solidFill>
              <a:prstDash val="solid"/>
              <a:round/>
              <a:headEnd type="none" w="lg" len="lg"/>
              <a:tailEnd type="none" w="lg" len="lg"/>
            </a:ln>
          </p:spPr>
        </p:cxnSp>
        <p:cxnSp>
          <p:nvCxnSpPr>
            <p:cNvPr id="1287" name="Shape 1287"/>
            <p:cNvCxnSpPr/>
            <p:nvPr/>
          </p:nvCxnSpPr>
          <p:spPr>
            <a:xfrm rot="10800000">
              <a:off x="990599" y="2362200"/>
              <a:ext cx="2362200" cy="0"/>
            </a:xfrm>
            <a:prstGeom prst="straightConnector1">
              <a:avLst/>
            </a:prstGeom>
            <a:noFill/>
            <a:ln w="19050" cap="flat">
              <a:solidFill>
                <a:srgbClr val="000000"/>
              </a:solidFill>
              <a:prstDash val="solid"/>
              <a:round/>
              <a:headEnd type="none" w="lg" len="lg"/>
              <a:tailEnd type="none" w="lg" len="lg"/>
            </a:ln>
          </p:spPr>
        </p:cxnSp>
        <p:cxnSp>
          <p:nvCxnSpPr>
            <p:cNvPr id="1288" name="Shape 1288"/>
            <p:cNvCxnSpPr/>
            <p:nvPr/>
          </p:nvCxnSpPr>
          <p:spPr>
            <a:xfrm rot="10800000">
              <a:off x="990599" y="2438400"/>
              <a:ext cx="2362200" cy="0"/>
            </a:xfrm>
            <a:prstGeom prst="straightConnector1">
              <a:avLst/>
            </a:prstGeom>
            <a:noFill/>
            <a:ln w="19050" cap="flat">
              <a:solidFill>
                <a:srgbClr val="000000"/>
              </a:solidFill>
              <a:prstDash val="solid"/>
              <a:round/>
              <a:headEnd type="none" w="lg" len="lg"/>
              <a:tailEnd type="none" w="lg" len="lg"/>
            </a:ln>
          </p:spPr>
        </p:cxnSp>
        <p:cxnSp>
          <p:nvCxnSpPr>
            <p:cNvPr id="1289" name="Shape 1289"/>
            <p:cNvCxnSpPr/>
            <p:nvPr/>
          </p:nvCxnSpPr>
          <p:spPr>
            <a:xfrm rot="10800000">
              <a:off x="990599" y="2286000"/>
              <a:ext cx="2362200" cy="0"/>
            </a:xfrm>
            <a:prstGeom prst="straightConnector1">
              <a:avLst/>
            </a:prstGeom>
            <a:noFill/>
            <a:ln w="19050" cap="flat">
              <a:solidFill>
                <a:srgbClr val="000000"/>
              </a:solidFill>
              <a:prstDash val="solid"/>
              <a:round/>
              <a:headEnd type="none" w="lg" len="lg"/>
              <a:tailEnd type="none" w="lg" len="lg"/>
            </a:ln>
          </p:spPr>
        </p:cxnSp>
        <p:cxnSp>
          <p:nvCxnSpPr>
            <p:cNvPr id="1290" name="Shape 1290"/>
            <p:cNvCxnSpPr/>
            <p:nvPr/>
          </p:nvCxnSpPr>
          <p:spPr>
            <a:xfrm>
              <a:off x="990600" y="1066800"/>
              <a:ext cx="2362200" cy="0"/>
            </a:xfrm>
            <a:prstGeom prst="straightConnector1">
              <a:avLst/>
            </a:prstGeom>
            <a:noFill/>
            <a:ln w="19050" cap="flat">
              <a:solidFill>
                <a:srgbClr val="000000"/>
              </a:solidFill>
              <a:prstDash val="solid"/>
              <a:round/>
              <a:headEnd type="none" w="lg" len="lg"/>
              <a:tailEnd type="none" w="lg" len="lg"/>
            </a:ln>
          </p:spPr>
        </p:cxnSp>
        <p:cxnSp>
          <p:nvCxnSpPr>
            <p:cNvPr id="1291" name="Shape 1291"/>
            <p:cNvCxnSpPr/>
            <p:nvPr/>
          </p:nvCxnSpPr>
          <p:spPr>
            <a:xfrm>
              <a:off x="990600" y="2667000"/>
              <a:ext cx="2362200" cy="0"/>
            </a:xfrm>
            <a:prstGeom prst="straightConnector1">
              <a:avLst/>
            </a:prstGeom>
            <a:noFill/>
            <a:ln w="19050" cap="flat">
              <a:solidFill>
                <a:srgbClr val="000000"/>
              </a:solidFill>
              <a:prstDash val="solid"/>
              <a:round/>
              <a:headEnd type="none" w="lg" len="lg"/>
              <a:tailEnd type="none" w="lg" len="lg"/>
            </a:ln>
          </p:spPr>
        </p:cxnSp>
        <p:cxnSp>
          <p:nvCxnSpPr>
            <p:cNvPr id="1292" name="Shape 1292"/>
            <p:cNvCxnSpPr/>
            <p:nvPr/>
          </p:nvCxnSpPr>
          <p:spPr>
            <a:xfrm>
              <a:off x="990600" y="2743200"/>
              <a:ext cx="2362200" cy="0"/>
            </a:xfrm>
            <a:prstGeom prst="straightConnector1">
              <a:avLst/>
            </a:prstGeom>
            <a:noFill/>
            <a:ln w="19050" cap="flat">
              <a:solidFill>
                <a:srgbClr val="000000"/>
              </a:solidFill>
              <a:prstDash val="solid"/>
              <a:round/>
              <a:headEnd type="none" w="lg" len="lg"/>
              <a:tailEnd type="none" w="lg" len="lg"/>
            </a:ln>
          </p:spPr>
        </p:cxnSp>
        <p:cxnSp>
          <p:nvCxnSpPr>
            <p:cNvPr id="1293" name="Shape 1293"/>
            <p:cNvCxnSpPr/>
            <p:nvPr/>
          </p:nvCxnSpPr>
          <p:spPr>
            <a:xfrm rot="10800000">
              <a:off x="990599" y="2819400"/>
              <a:ext cx="2362200" cy="0"/>
            </a:xfrm>
            <a:prstGeom prst="straightConnector1">
              <a:avLst/>
            </a:prstGeom>
            <a:noFill/>
            <a:ln w="19050" cap="flat">
              <a:solidFill>
                <a:srgbClr val="000000"/>
              </a:solidFill>
              <a:prstDash val="solid"/>
              <a:round/>
              <a:headEnd type="none" w="lg" len="lg"/>
              <a:tailEnd type="none" w="lg" len="lg"/>
            </a:ln>
          </p:spPr>
        </p:cxnSp>
        <p:cxnSp>
          <p:nvCxnSpPr>
            <p:cNvPr id="1294" name="Shape 1294"/>
            <p:cNvCxnSpPr/>
            <p:nvPr/>
          </p:nvCxnSpPr>
          <p:spPr>
            <a:xfrm>
              <a:off x="990600" y="2895600"/>
              <a:ext cx="2362200" cy="0"/>
            </a:xfrm>
            <a:prstGeom prst="straightConnector1">
              <a:avLst/>
            </a:prstGeom>
            <a:noFill/>
            <a:ln w="19050" cap="flat">
              <a:solidFill>
                <a:srgbClr val="000000"/>
              </a:solidFill>
              <a:prstDash val="solid"/>
              <a:round/>
              <a:headEnd type="none" w="lg" len="lg"/>
              <a:tailEnd type="none" w="lg" len="lg"/>
            </a:ln>
          </p:spPr>
        </p:cxnSp>
        <p:cxnSp>
          <p:nvCxnSpPr>
            <p:cNvPr id="1295" name="Shape 1295"/>
            <p:cNvCxnSpPr/>
            <p:nvPr/>
          </p:nvCxnSpPr>
          <p:spPr>
            <a:xfrm rot="10800000">
              <a:off x="990599" y="2971800"/>
              <a:ext cx="2362200" cy="0"/>
            </a:xfrm>
            <a:prstGeom prst="straightConnector1">
              <a:avLst/>
            </a:prstGeom>
            <a:noFill/>
            <a:ln w="19050" cap="flat">
              <a:solidFill>
                <a:srgbClr val="000000"/>
              </a:solidFill>
              <a:prstDash val="solid"/>
              <a:round/>
              <a:headEnd type="none" w="lg" len="lg"/>
              <a:tailEnd type="none" w="lg" len="lg"/>
            </a:ln>
          </p:spPr>
        </p:cxnSp>
        <p:cxnSp>
          <p:nvCxnSpPr>
            <p:cNvPr id="1296" name="Shape 1296"/>
            <p:cNvCxnSpPr/>
            <p:nvPr/>
          </p:nvCxnSpPr>
          <p:spPr>
            <a:xfrm>
              <a:off x="990600" y="3048000"/>
              <a:ext cx="2362200" cy="0"/>
            </a:xfrm>
            <a:prstGeom prst="straightConnector1">
              <a:avLst/>
            </a:prstGeom>
            <a:noFill/>
            <a:ln w="19050" cap="flat">
              <a:solidFill>
                <a:srgbClr val="000000"/>
              </a:solidFill>
              <a:prstDash val="solid"/>
              <a:round/>
              <a:headEnd type="none" w="lg" len="lg"/>
              <a:tailEnd type="none" w="lg" len="lg"/>
            </a:ln>
          </p:spPr>
        </p:cxnSp>
        <p:cxnSp>
          <p:nvCxnSpPr>
            <p:cNvPr id="1297" name="Shape 1297"/>
            <p:cNvCxnSpPr/>
            <p:nvPr/>
          </p:nvCxnSpPr>
          <p:spPr>
            <a:xfrm rot="10800000">
              <a:off x="990599" y="3124200"/>
              <a:ext cx="2362200" cy="0"/>
            </a:xfrm>
            <a:prstGeom prst="straightConnector1">
              <a:avLst/>
            </a:prstGeom>
            <a:noFill/>
            <a:ln w="19050" cap="flat">
              <a:solidFill>
                <a:srgbClr val="000000"/>
              </a:solidFill>
              <a:prstDash val="solid"/>
              <a:round/>
              <a:headEnd type="none" w="lg" len="lg"/>
              <a:tailEnd type="none" w="lg" len="lg"/>
            </a:ln>
          </p:spPr>
        </p:cxnSp>
        <p:sp>
          <p:nvSpPr>
            <p:cNvPr id="1298" name="Shape 1298"/>
            <p:cNvSpPr/>
            <p:nvPr/>
          </p:nvSpPr>
          <p:spPr>
            <a:xfrm>
              <a:off x="990600" y="2286000"/>
              <a:ext cx="2362200" cy="76199"/>
            </a:xfrm>
            <a:prstGeom prst="rect">
              <a:avLst/>
            </a:prstGeom>
            <a:solidFill>
              <a:srgbClr val="00FF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299" name="Shape 1299"/>
            <p:cNvCxnSpPr/>
            <p:nvPr/>
          </p:nvCxnSpPr>
          <p:spPr>
            <a:xfrm>
              <a:off x="990600" y="1447800"/>
              <a:ext cx="2362200" cy="0"/>
            </a:xfrm>
            <a:prstGeom prst="straightConnector1">
              <a:avLst/>
            </a:prstGeom>
            <a:noFill/>
            <a:ln w="19050" cap="flat">
              <a:solidFill>
                <a:srgbClr val="000000"/>
              </a:solidFill>
              <a:prstDash val="solid"/>
              <a:round/>
              <a:headEnd type="none" w="lg" len="lg"/>
              <a:tailEnd type="none" w="lg" len="lg"/>
            </a:ln>
          </p:spPr>
        </p:cxnSp>
        <p:cxnSp>
          <p:nvCxnSpPr>
            <p:cNvPr id="1300" name="Shape 1300"/>
            <p:cNvCxnSpPr>
              <a:stCxn id="1264" idx="6"/>
              <a:endCxn id="1301" idx="3"/>
            </p:cNvCxnSpPr>
            <p:nvPr/>
          </p:nvCxnSpPr>
          <p:spPr>
            <a:xfrm rot="10800000">
              <a:off x="3352800" y="1943099"/>
              <a:ext cx="1295399" cy="38099"/>
            </a:xfrm>
            <a:prstGeom prst="straightConnector1">
              <a:avLst/>
            </a:prstGeom>
            <a:noFill/>
            <a:ln w="19050" cap="flat">
              <a:solidFill>
                <a:srgbClr val="7F6000"/>
              </a:solidFill>
              <a:prstDash val="solid"/>
              <a:round/>
              <a:headEnd type="none" w="lg" len="lg"/>
              <a:tailEnd type="stealth" w="lg" len="lg"/>
            </a:ln>
          </p:spPr>
        </p:cxnSp>
        <p:sp>
          <p:nvSpPr>
            <p:cNvPr id="1301" name="Shape 1301"/>
            <p:cNvSpPr/>
            <p:nvPr/>
          </p:nvSpPr>
          <p:spPr>
            <a:xfrm>
              <a:off x="990600" y="1905000"/>
              <a:ext cx="2362200" cy="76199"/>
            </a:xfrm>
            <a:prstGeom prst="rect">
              <a:avLst/>
            </a:prstGeom>
            <a:solidFill>
              <a:srgbClr val="F1C232"/>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grpSp>
      <p:grpSp>
        <p:nvGrpSpPr>
          <p:cNvPr id="1302" name="Shape 1302"/>
          <p:cNvGrpSpPr/>
          <p:nvPr/>
        </p:nvGrpSpPr>
        <p:grpSpPr>
          <a:xfrm>
            <a:off x="151491" y="3303501"/>
            <a:ext cx="4256731" cy="3545190"/>
            <a:chOff x="762000" y="533399"/>
            <a:chExt cx="3276600" cy="2895600"/>
          </a:xfrm>
        </p:grpSpPr>
        <p:sp>
          <p:nvSpPr>
            <p:cNvPr id="1303" name="Shape 1303"/>
            <p:cNvSpPr/>
            <p:nvPr/>
          </p:nvSpPr>
          <p:spPr>
            <a:xfrm>
              <a:off x="2743200" y="1981200"/>
              <a:ext cx="1295400" cy="1219199"/>
            </a:xfrm>
            <a:prstGeom prst="ellipse">
              <a:avLst/>
            </a:prstGeom>
            <a:solidFill>
              <a:srgbClr val="CFE2F3"/>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04" name="Shape 1304"/>
            <p:cNvSpPr/>
            <p:nvPr/>
          </p:nvSpPr>
          <p:spPr>
            <a:xfrm rot="-5400000">
              <a:off x="609600" y="685799"/>
              <a:ext cx="2895600" cy="2590800"/>
            </a:xfrm>
            <a:prstGeom prst="round2SameRect">
              <a:avLst>
                <a:gd name="adj1" fmla="val 16667"/>
                <a:gd name="adj2" fmla="val 0"/>
              </a:avLst>
            </a:prstGeom>
            <a:solidFill>
              <a:srgbClr val="66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05" name="Shape 1305"/>
            <p:cNvSpPr/>
            <p:nvPr/>
          </p:nvSpPr>
          <p:spPr>
            <a:xfrm>
              <a:off x="990600" y="762000"/>
              <a:ext cx="2362200" cy="2438399"/>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306" name="Shape 1306"/>
            <p:cNvCxnSpPr/>
            <p:nvPr/>
          </p:nvCxnSpPr>
          <p:spPr>
            <a:xfrm>
              <a:off x="990600" y="1219200"/>
              <a:ext cx="2362200" cy="0"/>
            </a:xfrm>
            <a:prstGeom prst="straightConnector1">
              <a:avLst/>
            </a:prstGeom>
            <a:noFill/>
            <a:ln w="19050" cap="flat">
              <a:solidFill>
                <a:srgbClr val="000000"/>
              </a:solidFill>
              <a:prstDash val="solid"/>
              <a:round/>
              <a:headEnd type="none" w="lg" len="lg"/>
              <a:tailEnd type="none" w="lg" len="lg"/>
            </a:ln>
          </p:spPr>
        </p:cxnSp>
        <p:cxnSp>
          <p:nvCxnSpPr>
            <p:cNvPr id="1308" name="Shape 1308"/>
            <p:cNvCxnSpPr/>
            <p:nvPr/>
          </p:nvCxnSpPr>
          <p:spPr>
            <a:xfrm>
              <a:off x="990600" y="990600"/>
              <a:ext cx="2362200" cy="0"/>
            </a:xfrm>
            <a:prstGeom prst="straightConnector1">
              <a:avLst/>
            </a:prstGeom>
            <a:noFill/>
            <a:ln w="19050" cap="flat">
              <a:solidFill>
                <a:srgbClr val="000000"/>
              </a:solidFill>
              <a:prstDash val="solid"/>
              <a:round/>
              <a:headEnd type="none" w="lg" len="lg"/>
              <a:tailEnd type="none" w="lg" len="lg"/>
            </a:ln>
          </p:spPr>
        </p:cxnSp>
        <p:cxnSp>
          <p:nvCxnSpPr>
            <p:cNvPr id="1309" name="Shape 1309"/>
            <p:cNvCxnSpPr/>
            <p:nvPr/>
          </p:nvCxnSpPr>
          <p:spPr>
            <a:xfrm>
              <a:off x="990600" y="914400"/>
              <a:ext cx="2362200" cy="0"/>
            </a:xfrm>
            <a:prstGeom prst="straightConnector1">
              <a:avLst/>
            </a:prstGeom>
            <a:noFill/>
            <a:ln w="19050" cap="flat">
              <a:solidFill>
                <a:srgbClr val="000000"/>
              </a:solidFill>
              <a:prstDash val="solid"/>
              <a:round/>
              <a:headEnd type="none" w="lg" len="lg"/>
              <a:tailEnd type="none" w="lg" len="lg"/>
            </a:ln>
          </p:spPr>
        </p:cxnSp>
        <p:cxnSp>
          <p:nvCxnSpPr>
            <p:cNvPr id="1310" name="Shape 1310"/>
            <p:cNvCxnSpPr/>
            <p:nvPr/>
          </p:nvCxnSpPr>
          <p:spPr>
            <a:xfrm>
              <a:off x="990600" y="838200"/>
              <a:ext cx="2362200" cy="0"/>
            </a:xfrm>
            <a:prstGeom prst="straightConnector1">
              <a:avLst/>
            </a:prstGeom>
            <a:noFill/>
            <a:ln w="19050" cap="flat">
              <a:solidFill>
                <a:srgbClr val="000000"/>
              </a:solidFill>
              <a:prstDash val="solid"/>
              <a:round/>
              <a:headEnd type="none" w="lg" len="lg"/>
              <a:tailEnd type="none" w="lg" len="lg"/>
            </a:ln>
          </p:spPr>
        </p:cxnSp>
        <p:cxnSp>
          <p:nvCxnSpPr>
            <p:cNvPr id="1311" name="Shape 1311"/>
            <p:cNvCxnSpPr/>
            <p:nvPr/>
          </p:nvCxnSpPr>
          <p:spPr>
            <a:xfrm>
              <a:off x="990600" y="1143000"/>
              <a:ext cx="2362200" cy="0"/>
            </a:xfrm>
            <a:prstGeom prst="straightConnector1">
              <a:avLst/>
            </a:prstGeom>
            <a:noFill/>
            <a:ln w="19050" cap="flat">
              <a:solidFill>
                <a:srgbClr val="000000"/>
              </a:solidFill>
              <a:prstDash val="solid"/>
              <a:round/>
              <a:headEnd type="none" w="lg" len="lg"/>
              <a:tailEnd type="none" w="lg" len="lg"/>
            </a:ln>
          </p:spPr>
        </p:cxnSp>
        <p:cxnSp>
          <p:nvCxnSpPr>
            <p:cNvPr id="1312" name="Shape 1312"/>
            <p:cNvCxnSpPr/>
            <p:nvPr/>
          </p:nvCxnSpPr>
          <p:spPr>
            <a:xfrm>
              <a:off x="990600" y="1295400"/>
              <a:ext cx="2362200" cy="0"/>
            </a:xfrm>
            <a:prstGeom prst="straightConnector1">
              <a:avLst/>
            </a:prstGeom>
            <a:noFill/>
            <a:ln w="19050" cap="flat">
              <a:solidFill>
                <a:srgbClr val="000000"/>
              </a:solidFill>
              <a:prstDash val="solid"/>
              <a:round/>
              <a:headEnd type="none" w="lg" len="lg"/>
              <a:tailEnd type="none" w="lg" len="lg"/>
            </a:ln>
          </p:spPr>
        </p:cxnSp>
        <p:cxnSp>
          <p:nvCxnSpPr>
            <p:cNvPr id="1313" name="Shape 1313"/>
            <p:cNvCxnSpPr/>
            <p:nvPr/>
          </p:nvCxnSpPr>
          <p:spPr>
            <a:xfrm>
              <a:off x="990600" y="1371600"/>
              <a:ext cx="2362200" cy="0"/>
            </a:xfrm>
            <a:prstGeom prst="straightConnector1">
              <a:avLst/>
            </a:prstGeom>
            <a:noFill/>
            <a:ln w="19050" cap="flat">
              <a:solidFill>
                <a:srgbClr val="000000"/>
              </a:solidFill>
              <a:prstDash val="solid"/>
              <a:round/>
              <a:headEnd type="none" w="lg" len="lg"/>
              <a:tailEnd type="none" w="lg" len="lg"/>
            </a:ln>
          </p:spPr>
        </p:cxnSp>
        <p:cxnSp>
          <p:nvCxnSpPr>
            <p:cNvPr id="1314" name="Shape 1314"/>
            <p:cNvCxnSpPr/>
            <p:nvPr/>
          </p:nvCxnSpPr>
          <p:spPr>
            <a:xfrm rot="10800000">
              <a:off x="990599" y="1524000"/>
              <a:ext cx="2362200" cy="0"/>
            </a:xfrm>
            <a:prstGeom prst="straightConnector1">
              <a:avLst/>
            </a:prstGeom>
            <a:noFill/>
            <a:ln w="19050" cap="flat">
              <a:solidFill>
                <a:srgbClr val="000000"/>
              </a:solidFill>
              <a:prstDash val="solid"/>
              <a:round/>
              <a:headEnd type="none" w="lg" len="lg"/>
              <a:tailEnd type="none" w="lg" len="lg"/>
            </a:ln>
          </p:spPr>
        </p:cxnSp>
        <p:cxnSp>
          <p:nvCxnSpPr>
            <p:cNvPr id="1315" name="Shape 1315"/>
            <p:cNvCxnSpPr/>
            <p:nvPr/>
          </p:nvCxnSpPr>
          <p:spPr>
            <a:xfrm>
              <a:off x="990600" y="1600200"/>
              <a:ext cx="2362200" cy="0"/>
            </a:xfrm>
            <a:prstGeom prst="straightConnector1">
              <a:avLst/>
            </a:prstGeom>
            <a:noFill/>
            <a:ln w="19050" cap="flat">
              <a:solidFill>
                <a:srgbClr val="000000"/>
              </a:solidFill>
              <a:prstDash val="solid"/>
              <a:round/>
              <a:headEnd type="none" w="lg" len="lg"/>
              <a:tailEnd type="none" w="lg" len="lg"/>
            </a:ln>
          </p:spPr>
        </p:cxnSp>
        <p:cxnSp>
          <p:nvCxnSpPr>
            <p:cNvPr id="1316" name="Shape 1316"/>
            <p:cNvCxnSpPr/>
            <p:nvPr/>
          </p:nvCxnSpPr>
          <p:spPr>
            <a:xfrm rot="10800000">
              <a:off x="990599" y="1676400"/>
              <a:ext cx="2362200" cy="0"/>
            </a:xfrm>
            <a:prstGeom prst="straightConnector1">
              <a:avLst/>
            </a:prstGeom>
            <a:noFill/>
            <a:ln w="19050" cap="flat">
              <a:solidFill>
                <a:srgbClr val="000000"/>
              </a:solidFill>
              <a:prstDash val="solid"/>
              <a:round/>
              <a:headEnd type="none" w="lg" len="lg"/>
              <a:tailEnd type="none" w="lg" len="lg"/>
            </a:ln>
          </p:spPr>
        </p:cxnSp>
        <p:cxnSp>
          <p:nvCxnSpPr>
            <p:cNvPr id="1317" name="Shape 1317"/>
            <p:cNvCxnSpPr/>
            <p:nvPr/>
          </p:nvCxnSpPr>
          <p:spPr>
            <a:xfrm rot="10800000">
              <a:off x="990599" y="1752600"/>
              <a:ext cx="2362200" cy="0"/>
            </a:xfrm>
            <a:prstGeom prst="straightConnector1">
              <a:avLst/>
            </a:prstGeom>
            <a:noFill/>
            <a:ln w="19050" cap="flat">
              <a:solidFill>
                <a:srgbClr val="000000"/>
              </a:solidFill>
              <a:prstDash val="solid"/>
              <a:round/>
              <a:headEnd type="none" w="lg" len="lg"/>
              <a:tailEnd type="none" w="lg" len="lg"/>
            </a:ln>
          </p:spPr>
        </p:cxnSp>
        <p:cxnSp>
          <p:nvCxnSpPr>
            <p:cNvPr id="1318" name="Shape 1318"/>
            <p:cNvCxnSpPr/>
            <p:nvPr/>
          </p:nvCxnSpPr>
          <p:spPr>
            <a:xfrm rot="10800000">
              <a:off x="990599" y="1828800"/>
              <a:ext cx="2362200" cy="0"/>
            </a:xfrm>
            <a:prstGeom prst="straightConnector1">
              <a:avLst/>
            </a:prstGeom>
            <a:noFill/>
            <a:ln w="19050" cap="flat">
              <a:solidFill>
                <a:srgbClr val="000000"/>
              </a:solidFill>
              <a:prstDash val="solid"/>
              <a:round/>
              <a:headEnd type="none" w="lg" len="lg"/>
              <a:tailEnd type="none" w="lg" len="lg"/>
            </a:ln>
          </p:spPr>
        </p:cxnSp>
        <p:cxnSp>
          <p:nvCxnSpPr>
            <p:cNvPr id="1319" name="Shape 1319"/>
            <p:cNvCxnSpPr/>
            <p:nvPr/>
          </p:nvCxnSpPr>
          <p:spPr>
            <a:xfrm rot="10800000">
              <a:off x="990599" y="1905000"/>
              <a:ext cx="2362200" cy="0"/>
            </a:xfrm>
            <a:prstGeom prst="straightConnector1">
              <a:avLst/>
            </a:prstGeom>
            <a:noFill/>
            <a:ln w="19050" cap="flat">
              <a:solidFill>
                <a:srgbClr val="000000"/>
              </a:solidFill>
              <a:prstDash val="solid"/>
              <a:round/>
              <a:headEnd type="none" w="lg" len="lg"/>
              <a:tailEnd type="none" w="lg" len="lg"/>
            </a:ln>
          </p:spPr>
        </p:cxnSp>
        <p:cxnSp>
          <p:nvCxnSpPr>
            <p:cNvPr id="1320" name="Shape 1320"/>
            <p:cNvCxnSpPr/>
            <p:nvPr/>
          </p:nvCxnSpPr>
          <p:spPr>
            <a:xfrm rot="10800000">
              <a:off x="990599" y="1981200"/>
              <a:ext cx="2362200" cy="0"/>
            </a:xfrm>
            <a:prstGeom prst="straightConnector1">
              <a:avLst/>
            </a:prstGeom>
            <a:noFill/>
            <a:ln w="19050" cap="flat">
              <a:solidFill>
                <a:srgbClr val="000000"/>
              </a:solidFill>
              <a:prstDash val="solid"/>
              <a:round/>
              <a:headEnd type="none" w="lg" len="lg"/>
              <a:tailEnd type="none" w="lg" len="lg"/>
            </a:ln>
          </p:spPr>
        </p:cxnSp>
        <p:cxnSp>
          <p:nvCxnSpPr>
            <p:cNvPr id="1321" name="Shape 1321"/>
            <p:cNvCxnSpPr/>
            <p:nvPr/>
          </p:nvCxnSpPr>
          <p:spPr>
            <a:xfrm rot="10800000">
              <a:off x="990599" y="2057400"/>
              <a:ext cx="2362200" cy="0"/>
            </a:xfrm>
            <a:prstGeom prst="straightConnector1">
              <a:avLst/>
            </a:prstGeom>
            <a:noFill/>
            <a:ln w="19050" cap="flat">
              <a:solidFill>
                <a:srgbClr val="000000"/>
              </a:solidFill>
              <a:prstDash val="solid"/>
              <a:round/>
              <a:headEnd type="none" w="lg" len="lg"/>
              <a:tailEnd type="none" w="lg" len="lg"/>
            </a:ln>
          </p:spPr>
        </p:cxnSp>
        <p:cxnSp>
          <p:nvCxnSpPr>
            <p:cNvPr id="1322" name="Shape 1322"/>
            <p:cNvCxnSpPr/>
            <p:nvPr/>
          </p:nvCxnSpPr>
          <p:spPr>
            <a:xfrm rot="10800000">
              <a:off x="990599" y="2514600"/>
              <a:ext cx="2362200" cy="0"/>
            </a:xfrm>
            <a:prstGeom prst="straightConnector1">
              <a:avLst/>
            </a:prstGeom>
            <a:noFill/>
            <a:ln w="19050" cap="flat">
              <a:solidFill>
                <a:srgbClr val="000000"/>
              </a:solidFill>
              <a:prstDash val="solid"/>
              <a:round/>
              <a:headEnd type="none" w="lg" len="lg"/>
              <a:tailEnd type="none" w="lg" len="lg"/>
            </a:ln>
          </p:spPr>
        </p:cxnSp>
        <p:cxnSp>
          <p:nvCxnSpPr>
            <p:cNvPr id="1323" name="Shape 1323"/>
            <p:cNvCxnSpPr/>
            <p:nvPr/>
          </p:nvCxnSpPr>
          <p:spPr>
            <a:xfrm rot="10800000">
              <a:off x="990599" y="2133600"/>
              <a:ext cx="2362200" cy="0"/>
            </a:xfrm>
            <a:prstGeom prst="straightConnector1">
              <a:avLst/>
            </a:prstGeom>
            <a:noFill/>
            <a:ln w="19050" cap="flat">
              <a:solidFill>
                <a:srgbClr val="000000"/>
              </a:solidFill>
              <a:prstDash val="solid"/>
              <a:round/>
              <a:headEnd type="none" w="lg" len="lg"/>
              <a:tailEnd type="none" w="lg" len="lg"/>
            </a:ln>
          </p:spPr>
        </p:cxnSp>
        <p:cxnSp>
          <p:nvCxnSpPr>
            <p:cNvPr id="1324" name="Shape 1324"/>
            <p:cNvCxnSpPr/>
            <p:nvPr/>
          </p:nvCxnSpPr>
          <p:spPr>
            <a:xfrm rot="10800000">
              <a:off x="990599" y="2590800"/>
              <a:ext cx="2362200" cy="0"/>
            </a:xfrm>
            <a:prstGeom prst="straightConnector1">
              <a:avLst/>
            </a:prstGeom>
            <a:noFill/>
            <a:ln w="19050" cap="flat">
              <a:solidFill>
                <a:srgbClr val="000000"/>
              </a:solidFill>
              <a:prstDash val="solid"/>
              <a:round/>
              <a:headEnd type="none" w="lg" len="lg"/>
              <a:tailEnd type="none" w="lg" len="lg"/>
            </a:ln>
          </p:spPr>
        </p:cxnSp>
        <p:cxnSp>
          <p:nvCxnSpPr>
            <p:cNvPr id="1325" name="Shape 1325"/>
            <p:cNvCxnSpPr/>
            <p:nvPr/>
          </p:nvCxnSpPr>
          <p:spPr>
            <a:xfrm rot="10800000">
              <a:off x="990599" y="2209800"/>
              <a:ext cx="2362200" cy="0"/>
            </a:xfrm>
            <a:prstGeom prst="straightConnector1">
              <a:avLst/>
            </a:prstGeom>
            <a:noFill/>
            <a:ln w="19050" cap="flat">
              <a:solidFill>
                <a:srgbClr val="000000"/>
              </a:solidFill>
              <a:prstDash val="solid"/>
              <a:round/>
              <a:headEnd type="none" w="lg" len="lg"/>
              <a:tailEnd type="none" w="lg" len="lg"/>
            </a:ln>
          </p:spPr>
        </p:cxnSp>
        <p:cxnSp>
          <p:nvCxnSpPr>
            <p:cNvPr id="1326" name="Shape 1326"/>
            <p:cNvCxnSpPr/>
            <p:nvPr/>
          </p:nvCxnSpPr>
          <p:spPr>
            <a:xfrm rot="10800000">
              <a:off x="990599" y="2362200"/>
              <a:ext cx="2362200" cy="0"/>
            </a:xfrm>
            <a:prstGeom prst="straightConnector1">
              <a:avLst/>
            </a:prstGeom>
            <a:noFill/>
            <a:ln w="19050" cap="flat">
              <a:solidFill>
                <a:srgbClr val="000000"/>
              </a:solidFill>
              <a:prstDash val="solid"/>
              <a:round/>
              <a:headEnd type="none" w="lg" len="lg"/>
              <a:tailEnd type="none" w="lg" len="lg"/>
            </a:ln>
          </p:spPr>
        </p:cxnSp>
        <p:cxnSp>
          <p:nvCxnSpPr>
            <p:cNvPr id="1327" name="Shape 1327"/>
            <p:cNvCxnSpPr/>
            <p:nvPr/>
          </p:nvCxnSpPr>
          <p:spPr>
            <a:xfrm rot="10800000">
              <a:off x="990599" y="2438400"/>
              <a:ext cx="2362200" cy="0"/>
            </a:xfrm>
            <a:prstGeom prst="straightConnector1">
              <a:avLst/>
            </a:prstGeom>
            <a:noFill/>
            <a:ln w="19050" cap="flat">
              <a:solidFill>
                <a:srgbClr val="000000"/>
              </a:solidFill>
              <a:prstDash val="solid"/>
              <a:round/>
              <a:headEnd type="none" w="lg" len="lg"/>
              <a:tailEnd type="none" w="lg" len="lg"/>
            </a:ln>
          </p:spPr>
        </p:cxnSp>
        <p:cxnSp>
          <p:nvCxnSpPr>
            <p:cNvPr id="1328" name="Shape 1328"/>
            <p:cNvCxnSpPr/>
            <p:nvPr/>
          </p:nvCxnSpPr>
          <p:spPr>
            <a:xfrm rot="10800000">
              <a:off x="990599" y="2286000"/>
              <a:ext cx="2362200" cy="0"/>
            </a:xfrm>
            <a:prstGeom prst="straightConnector1">
              <a:avLst/>
            </a:prstGeom>
            <a:noFill/>
            <a:ln w="19050" cap="flat">
              <a:solidFill>
                <a:srgbClr val="000000"/>
              </a:solidFill>
              <a:prstDash val="solid"/>
              <a:round/>
              <a:headEnd type="none" w="lg" len="lg"/>
              <a:tailEnd type="none" w="lg" len="lg"/>
            </a:ln>
          </p:spPr>
        </p:cxnSp>
        <p:cxnSp>
          <p:nvCxnSpPr>
            <p:cNvPr id="1329" name="Shape 1329"/>
            <p:cNvCxnSpPr/>
            <p:nvPr/>
          </p:nvCxnSpPr>
          <p:spPr>
            <a:xfrm>
              <a:off x="990600" y="1066800"/>
              <a:ext cx="2362200" cy="0"/>
            </a:xfrm>
            <a:prstGeom prst="straightConnector1">
              <a:avLst/>
            </a:prstGeom>
            <a:noFill/>
            <a:ln w="19050" cap="flat">
              <a:solidFill>
                <a:srgbClr val="000000"/>
              </a:solidFill>
              <a:prstDash val="solid"/>
              <a:round/>
              <a:headEnd type="none" w="lg" len="lg"/>
              <a:tailEnd type="none" w="lg" len="lg"/>
            </a:ln>
          </p:spPr>
        </p:cxnSp>
        <p:cxnSp>
          <p:nvCxnSpPr>
            <p:cNvPr id="1330" name="Shape 1330"/>
            <p:cNvCxnSpPr/>
            <p:nvPr/>
          </p:nvCxnSpPr>
          <p:spPr>
            <a:xfrm>
              <a:off x="990600" y="2667000"/>
              <a:ext cx="2362200" cy="0"/>
            </a:xfrm>
            <a:prstGeom prst="straightConnector1">
              <a:avLst/>
            </a:prstGeom>
            <a:noFill/>
            <a:ln w="19050" cap="flat">
              <a:solidFill>
                <a:srgbClr val="000000"/>
              </a:solidFill>
              <a:prstDash val="solid"/>
              <a:round/>
              <a:headEnd type="none" w="lg" len="lg"/>
              <a:tailEnd type="none" w="lg" len="lg"/>
            </a:ln>
          </p:spPr>
        </p:cxnSp>
        <p:cxnSp>
          <p:nvCxnSpPr>
            <p:cNvPr id="1331" name="Shape 1331"/>
            <p:cNvCxnSpPr/>
            <p:nvPr/>
          </p:nvCxnSpPr>
          <p:spPr>
            <a:xfrm>
              <a:off x="990600" y="2743200"/>
              <a:ext cx="2362200" cy="0"/>
            </a:xfrm>
            <a:prstGeom prst="straightConnector1">
              <a:avLst/>
            </a:prstGeom>
            <a:noFill/>
            <a:ln w="19050" cap="flat">
              <a:solidFill>
                <a:srgbClr val="000000"/>
              </a:solidFill>
              <a:prstDash val="solid"/>
              <a:round/>
              <a:headEnd type="none" w="lg" len="lg"/>
              <a:tailEnd type="none" w="lg" len="lg"/>
            </a:ln>
          </p:spPr>
        </p:cxnSp>
        <p:cxnSp>
          <p:nvCxnSpPr>
            <p:cNvPr id="1332" name="Shape 1332"/>
            <p:cNvCxnSpPr/>
            <p:nvPr/>
          </p:nvCxnSpPr>
          <p:spPr>
            <a:xfrm rot="10800000">
              <a:off x="990599" y="2819400"/>
              <a:ext cx="2362200" cy="0"/>
            </a:xfrm>
            <a:prstGeom prst="straightConnector1">
              <a:avLst/>
            </a:prstGeom>
            <a:noFill/>
            <a:ln w="19050" cap="flat">
              <a:solidFill>
                <a:srgbClr val="000000"/>
              </a:solidFill>
              <a:prstDash val="solid"/>
              <a:round/>
              <a:headEnd type="none" w="lg" len="lg"/>
              <a:tailEnd type="none" w="lg" len="lg"/>
            </a:ln>
          </p:spPr>
        </p:cxnSp>
        <p:cxnSp>
          <p:nvCxnSpPr>
            <p:cNvPr id="1333" name="Shape 1333"/>
            <p:cNvCxnSpPr/>
            <p:nvPr/>
          </p:nvCxnSpPr>
          <p:spPr>
            <a:xfrm>
              <a:off x="990600" y="2895600"/>
              <a:ext cx="2362200" cy="0"/>
            </a:xfrm>
            <a:prstGeom prst="straightConnector1">
              <a:avLst/>
            </a:prstGeom>
            <a:noFill/>
            <a:ln w="19050" cap="flat">
              <a:solidFill>
                <a:srgbClr val="000000"/>
              </a:solidFill>
              <a:prstDash val="solid"/>
              <a:round/>
              <a:headEnd type="none" w="lg" len="lg"/>
              <a:tailEnd type="none" w="lg" len="lg"/>
            </a:ln>
          </p:spPr>
        </p:cxnSp>
        <p:cxnSp>
          <p:nvCxnSpPr>
            <p:cNvPr id="1334" name="Shape 1334"/>
            <p:cNvCxnSpPr/>
            <p:nvPr/>
          </p:nvCxnSpPr>
          <p:spPr>
            <a:xfrm rot="10800000">
              <a:off x="990599" y="2971800"/>
              <a:ext cx="2362200" cy="0"/>
            </a:xfrm>
            <a:prstGeom prst="straightConnector1">
              <a:avLst/>
            </a:prstGeom>
            <a:noFill/>
            <a:ln w="19050" cap="flat">
              <a:solidFill>
                <a:srgbClr val="000000"/>
              </a:solidFill>
              <a:prstDash val="solid"/>
              <a:round/>
              <a:headEnd type="none" w="lg" len="lg"/>
              <a:tailEnd type="none" w="lg" len="lg"/>
            </a:ln>
          </p:spPr>
        </p:cxnSp>
        <p:cxnSp>
          <p:nvCxnSpPr>
            <p:cNvPr id="1335" name="Shape 1335"/>
            <p:cNvCxnSpPr/>
            <p:nvPr/>
          </p:nvCxnSpPr>
          <p:spPr>
            <a:xfrm>
              <a:off x="990600" y="3048000"/>
              <a:ext cx="2362200" cy="0"/>
            </a:xfrm>
            <a:prstGeom prst="straightConnector1">
              <a:avLst/>
            </a:prstGeom>
            <a:noFill/>
            <a:ln w="19050" cap="flat">
              <a:solidFill>
                <a:srgbClr val="000000"/>
              </a:solidFill>
              <a:prstDash val="solid"/>
              <a:round/>
              <a:headEnd type="none" w="lg" len="lg"/>
              <a:tailEnd type="none" w="lg" len="lg"/>
            </a:ln>
          </p:spPr>
        </p:cxnSp>
        <p:cxnSp>
          <p:nvCxnSpPr>
            <p:cNvPr id="1336" name="Shape 1336"/>
            <p:cNvCxnSpPr/>
            <p:nvPr/>
          </p:nvCxnSpPr>
          <p:spPr>
            <a:xfrm rot="10800000">
              <a:off x="990599" y="3124200"/>
              <a:ext cx="2362200" cy="0"/>
            </a:xfrm>
            <a:prstGeom prst="straightConnector1">
              <a:avLst/>
            </a:prstGeom>
            <a:noFill/>
            <a:ln w="19050" cap="flat">
              <a:solidFill>
                <a:srgbClr val="000000"/>
              </a:solidFill>
              <a:prstDash val="solid"/>
              <a:round/>
              <a:headEnd type="none" w="lg" len="lg"/>
              <a:tailEnd type="none" w="lg" len="lg"/>
            </a:ln>
          </p:spPr>
        </p:cxnSp>
        <p:sp>
          <p:nvSpPr>
            <p:cNvPr id="1337" name="Shape 1337"/>
            <p:cNvSpPr/>
            <p:nvPr/>
          </p:nvSpPr>
          <p:spPr>
            <a:xfrm>
              <a:off x="990600" y="2286000"/>
              <a:ext cx="2362200" cy="76199"/>
            </a:xfrm>
            <a:prstGeom prst="rect">
              <a:avLst/>
            </a:prstGeom>
            <a:solidFill>
              <a:srgbClr val="00FF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338" name="Shape 1338"/>
            <p:cNvCxnSpPr/>
            <p:nvPr/>
          </p:nvCxnSpPr>
          <p:spPr>
            <a:xfrm>
              <a:off x="990600" y="1447800"/>
              <a:ext cx="2362200" cy="0"/>
            </a:xfrm>
            <a:prstGeom prst="straightConnector1">
              <a:avLst/>
            </a:prstGeom>
            <a:noFill/>
            <a:ln w="19050" cap="flat">
              <a:solidFill>
                <a:srgbClr val="000000"/>
              </a:solidFill>
              <a:prstDash val="solid"/>
              <a:round/>
              <a:headEnd type="none" w="lg" len="lg"/>
              <a:tailEnd type="none" w="lg" len="lg"/>
            </a:ln>
          </p:spPr>
        </p:cxnSp>
        <p:sp>
          <p:nvSpPr>
            <p:cNvPr id="1339" name="Shape 1339"/>
            <p:cNvSpPr/>
            <p:nvPr/>
          </p:nvSpPr>
          <p:spPr>
            <a:xfrm>
              <a:off x="990600" y="1905000"/>
              <a:ext cx="2362200" cy="76199"/>
            </a:xfrm>
            <a:prstGeom prst="rect">
              <a:avLst/>
            </a:prstGeom>
            <a:solidFill>
              <a:srgbClr val="F1C232"/>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40" name="Shape 1340"/>
            <p:cNvSpPr/>
            <p:nvPr/>
          </p:nvSpPr>
          <p:spPr>
            <a:xfrm>
              <a:off x="990600" y="2514600"/>
              <a:ext cx="2362200" cy="76199"/>
            </a:xfrm>
            <a:prstGeom prst="rect">
              <a:avLst/>
            </a:prstGeom>
            <a:solidFill>
              <a:srgbClr val="F1C232"/>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341" name="Shape 1341"/>
            <p:cNvCxnSpPr>
              <a:stCxn id="1303" idx="6"/>
              <a:endCxn id="1340" idx="3"/>
            </p:cNvCxnSpPr>
            <p:nvPr/>
          </p:nvCxnSpPr>
          <p:spPr>
            <a:xfrm rot="10800000">
              <a:off x="3352800" y="2552699"/>
              <a:ext cx="685800" cy="38099"/>
            </a:xfrm>
            <a:prstGeom prst="straightConnector1">
              <a:avLst/>
            </a:prstGeom>
            <a:noFill/>
            <a:ln w="19050" cap="flat">
              <a:solidFill>
                <a:srgbClr val="7F6000"/>
              </a:solidFill>
              <a:prstDash val="solid"/>
              <a:round/>
              <a:headEnd type="none" w="lg" len="lg"/>
              <a:tailEnd type="stealth" w="lg" len="lg"/>
            </a:ln>
          </p:spPr>
        </p:cxnSp>
      </p:grpSp>
      <p:grpSp>
        <p:nvGrpSpPr>
          <p:cNvPr id="1342" name="Shape 1342"/>
          <p:cNvGrpSpPr/>
          <p:nvPr/>
        </p:nvGrpSpPr>
        <p:grpSpPr>
          <a:xfrm>
            <a:off x="151491" y="3303501"/>
            <a:ext cx="3761754" cy="3545190"/>
            <a:chOff x="762000" y="533399"/>
            <a:chExt cx="2895599" cy="2895600"/>
          </a:xfrm>
        </p:grpSpPr>
        <p:sp>
          <p:nvSpPr>
            <p:cNvPr id="1343" name="Shape 1343"/>
            <p:cNvSpPr/>
            <p:nvPr/>
          </p:nvSpPr>
          <p:spPr>
            <a:xfrm>
              <a:off x="3124200" y="1981200"/>
              <a:ext cx="533399" cy="533399"/>
            </a:xfrm>
            <a:prstGeom prst="ellipse">
              <a:avLst/>
            </a:prstGeom>
            <a:solidFill>
              <a:srgbClr val="9FC5E8"/>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44" name="Shape 1344"/>
            <p:cNvSpPr/>
            <p:nvPr/>
          </p:nvSpPr>
          <p:spPr>
            <a:xfrm rot="-5400000">
              <a:off x="609600" y="685799"/>
              <a:ext cx="2895600" cy="2590800"/>
            </a:xfrm>
            <a:prstGeom prst="round2SameRect">
              <a:avLst>
                <a:gd name="adj1" fmla="val 16667"/>
                <a:gd name="adj2" fmla="val 0"/>
              </a:avLst>
            </a:prstGeom>
            <a:solidFill>
              <a:srgbClr val="66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45" name="Shape 1345"/>
            <p:cNvSpPr/>
            <p:nvPr/>
          </p:nvSpPr>
          <p:spPr>
            <a:xfrm>
              <a:off x="990600" y="762000"/>
              <a:ext cx="2362200" cy="2438399"/>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346" name="Shape 1346"/>
            <p:cNvCxnSpPr/>
            <p:nvPr/>
          </p:nvCxnSpPr>
          <p:spPr>
            <a:xfrm>
              <a:off x="990600" y="1219200"/>
              <a:ext cx="2362200" cy="0"/>
            </a:xfrm>
            <a:prstGeom prst="straightConnector1">
              <a:avLst/>
            </a:prstGeom>
            <a:noFill/>
            <a:ln w="19050" cap="flat">
              <a:solidFill>
                <a:srgbClr val="000000"/>
              </a:solidFill>
              <a:prstDash val="solid"/>
              <a:round/>
              <a:headEnd type="none" w="lg" len="lg"/>
              <a:tailEnd type="none" w="lg" len="lg"/>
            </a:ln>
          </p:spPr>
        </p:cxnSp>
        <p:cxnSp>
          <p:nvCxnSpPr>
            <p:cNvPr id="1348" name="Shape 1348"/>
            <p:cNvCxnSpPr/>
            <p:nvPr/>
          </p:nvCxnSpPr>
          <p:spPr>
            <a:xfrm>
              <a:off x="990600" y="990600"/>
              <a:ext cx="2362200" cy="0"/>
            </a:xfrm>
            <a:prstGeom prst="straightConnector1">
              <a:avLst/>
            </a:prstGeom>
            <a:noFill/>
            <a:ln w="19050" cap="flat">
              <a:solidFill>
                <a:srgbClr val="000000"/>
              </a:solidFill>
              <a:prstDash val="solid"/>
              <a:round/>
              <a:headEnd type="none" w="lg" len="lg"/>
              <a:tailEnd type="none" w="lg" len="lg"/>
            </a:ln>
          </p:spPr>
        </p:cxnSp>
        <p:cxnSp>
          <p:nvCxnSpPr>
            <p:cNvPr id="1349" name="Shape 1349"/>
            <p:cNvCxnSpPr/>
            <p:nvPr/>
          </p:nvCxnSpPr>
          <p:spPr>
            <a:xfrm>
              <a:off x="990600" y="914400"/>
              <a:ext cx="2362200" cy="0"/>
            </a:xfrm>
            <a:prstGeom prst="straightConnector1">
              <a:avLst/>
            </a:prstGeom>
            <a:noFill/>
            <a:ln w="19050" cap="flat">
              <a:solidFill>
                <a:srgbClr val="000000"/>
              </a:solidFill>
              <a:prstDash val="solid"/>
              <a:round/>
              <a:headEnd type="none" w="lg" len="lg"/>
              <a:tailEnd type="none" w="lg" len="lg"/>
            </a:ln>
          </p:spPr>
        </p:cxnSp>
        <p:cxnSp>
          <p:nvCxnSpPr>
            <p:cNvPr id="1350" name="Shape 1350"/>
            <p:cNvCxnSpPr/>
            <p:nvPr/>
          </p:nvCxnSpPr>
          <p:spPr>
            <a:xfrm>
              <a:off x="990600" y="838200"/>
              <a:ext cx="2362200" cy="0"/>
            </a:xfrm>
            <a:prstGeom prst="straightConnector1">
              <a:avLst/>
            </a:prstGeom>
            <a:noFill/>
            <a:ln w="19050" cap="flat">
              <a:solidFill>
                <a:srgbClr val="000000"/>
              </a:solidFill>
              <a:prstDash val="solid"/>
              <a:round/>
              <a:headEnd type="none" w="lg" len="lg"/>
              <a:tailEnd type="none" w="lg" len="lg"/>
            </a:ln>
          </p:spPr>
        </p:cxnSp>
        <p:cxnSp>
          <p:nvCxnSpPr>
            <p:cNvPr id="1351" name="Shape 1351"/>
            <p:cNvCxnSpPr/>
            <p:nvPr/>
          </p:nvCxnSpPr>
          <p:spPr>
            <a:xfrm>
              <a:off x="990600" y="1143000"/>
              <a:ext cx="2362200" cy="0"/>
            </a:xfrm>
            <a:prstGeom prst="straightConnector1">
              <a:avLst/>
            </a:prstGeom>
            <a:noFill/>
            <a:ln w="19050" cap="flat">
              <a:solidFill>
                <a:srgbClr val="000000"/>
              </a:solidFill>
              <a:prstDash val="solid"/>
              <a:round/>
              <a:headEnd type="none" w="lg" len="lg"/>
              <a:tailEnd type="none" w="lg" len="lg"/>
            </a:ln>
          </p:spPr>
        </p:cxnSp>
        <p:cxnSp>
          <p:nvCxnSpPr>
            <p:cNvPr id="1352" name="Shape 1352"/>
            <p:cNvCxnSpPr/>
            <p:nvPr/>
          </p:nvCxnSpPr>
          <p:spPr>
            <a:xfrm>
              <a:off x="990600" y="1295400"/>
              <a:ext cx="2362200" cy="0"/>
            </a:xfrm>
            <a:prstGeom prst="straightConnector1">
              <a:avLst/>
            </a:prstGeom>
            <a:noFill/>
            <a:ln w="19050" cap="flat">
              <a:solidFill>
                <a:srgbClr val="000000"/>
              </a:solidFill>
              <a:prstDash val="solid"/>
              <a:round/>
              <a:headEnd type="none" w="lg" len="lg"/>
              <a:tailEnd type="none" w="lg" len="lg"/>
            </a:ln>
          </p:spPr>
        </p:cxnSp>
        <p:cxnSp>
          <p:nvCxnSpPr>
            <p:cNvPr id="1353" name="Shape 1353"/>
            <p:cNvCxnSpPr/>
            <p:nvPr/>
          </p:nvCxnSpPr>
          <p:spPr>
            <a:xfrm>
              <a:off x="990600" y="1371600"/>
              <a:ext cx="2362200" cy="0"/>
            </a:xfrm>
            <a:prstGeom prst="straightConnector1">
              <a:avLst/>
            </a:prstGeom>
            <a:noFill/>
            <a:ln w="19050" cap="flat">
              <a:solidFill>
                <a:srgbClr val="000000"/>
              </a:solidFill>
              <a:prstDash val="solid"/>
              <a:round/>
              <a:headEnd type="none" w="lg" len="lg"/>
              <a:tailEnd type="none" w="lg" len="lg"/>
            </a:ln>
          </p:spPr>
        </p:cxnSp>
        <p:cxnSp>
          <p:nvCxnSpPr>
            <p:cNvPr id="1354" name="Shape 1354"/>
            <p:cNvCxnSpPr/>
            <p:nvPr/>
          </p:nvCxnSpPr>
          <p:spPr>
            <a:xfrm rot="10800000">
              <a:off x="990599" y="1524000"/>
              <a:ext cx="2362200" cy="0"/>
            </a:xfrm>
            <a:prstGeom prst="straightConnector1">
              <a:avLst/>
            </a:prstGeom>
            <a:noFill/>
            <a:ln w="19050" cap="flat">
              <a:solidFill>
                <a:srgbClr val="000000"/>
              </a:solidFill>
              <a:prstDash val="solid"/>
              <a:round/>
              <a:headEnd type="none" w="lg" len="lg"/>
              <a:tailEnd type="none" w="lg" len="lg"/>
            </a:ln>
          </p:spPr>
        </p:cxnSp>
        <p:cxnSp>
          <p:nvCxnSpPr>
            <p:cNvPr id="1355" name="Shape 1355"/>
            <p:cNvCxnSpPr/>
            <p:nvPr/>
          </p:nvCxnSpPr>
          <p:spPr>
            <a:xfrm>
              <a:off x="990600" y="1600200"/>
              <a:ext cx="2362200" cy="0"/>
            </a:xfrm>
            <a:prstGeom prst="straightConnector1">
              <a:avLst/>
            </a:prstGeom>
            <a:noFill/>
            <a:ln w="19050" cap="flat">
              <a:solidFill>
                <a:srgbClr val="000000"/>
              </a:solidFill>
              <a:prstDash val="solid"/>
              <a:round/>
              <a:headEnd type="none" w="lg" len="lg"/>
              <a:tailEnd type="none" w="lg" len="lg"/>
            </a:ln>
          </p:spPr>
        </p:cxnSp>
        <p:cxnSp>
          <p:nvCxnSpPr>
            <p:cNvPr id="1356" name="Shape 1356"/>
            <p:cNvCxnSpPr/>
            <p:nvPr/>
          </p:nvCxnSpPr>
          <p:spPr>
            <a:xfrm rot="10800000">
              <a:off x="990599" y="1676400"/>
              <a:ext cx="2362200" cy="0"/>
            </a:xfrm>
            <a:prstGeom prst="straightConnector1">
              <a:avLst/>
            </a:prstGeom>
            <a:noFill/>
            <a:ln w="19050" cap="flat">
              <a:solidFill>
                <a:srgbClr val="000000"/>
              </a:solidFill>
              <a:prstDash val="solid"/>
              <a:round/>
              <a:headEnd type="none" w="lg" len="lg"/>
              <a:tailEnd type="none" w="lg" len="lg"/>
            </a:ln>
          </p:spPr>
        </p:cxnSp>
        <p:cxnSp>
          <p:nvCxnSpPr>
            <p:cNvPr id="1357" name="Shape 1357"/>
            <p:cNvCxnSpPr/>
            <p:nvPr/>
          </p:nvCxnSpPr>
          <p:spPr>
            <a:xfrm rot="10800000">
              <a:off x="990599" y="1752600"/>
              <a:ext cx="2362200" cy="0"/>
            </a:xfrm>
            <a:prstGeom prst="straightConnector1">
              <a:avLst/>
            </a:prstGeom>
            <a:noFill/>
            <a:ln w="19050" cap="flat">
              <a:solidFill>
                <a:srgbClr val="000000"/>
              </a:solidFill>
              <a:prstDash val="solid"/>
              <a:round/>
              <a:headEnd type="none" w="lg" len="lg"/>
              <a:tailEnd type="none" w="lg" len="lg"/>
            </a:ln>
          </p:spPr>
        </p:cxnSp>
        <p:cxnSp>
          <p:nvCxnSpPr>
            <p:cNvPr id="1358" name="Shape 1358"/>
            <p:cNvCxnSpPr/>
            <p:nvPr/>
          </p:nvCxnSpPr>
          <p:spPr>
            <a:xfrm rot="10800000">
              <a:off x="990599" y="1828800"/>
              <a:ext cx="2362200" cy="0"/>
            </a:xfrm>
            <a:prstGeom prst="straightConnector1">
              <a:avLst/>
            </a:prstGeom>
            <a:noFill/>
            <a:ln w="19050" cap="flat">
              <a:solidFill>
                <a:srgbClr val="000000"/>
              </a:solidFill>
              <a:prstDash val="solid"/>
              <a:round/>
              <a:headEnd type="none" w="lg" len="lg"/>
              <a:tailEnd type="none" w="lg" len="lg"/>
            </a:ln>
          </p:spPr>
        </p:cxnSp>
        <p:cxnSp>
          <p:nvCxnSpPr>
            <p:cNvPr id="1359" name="Shape 1359"/>
            <p:cNvCxnSpPr/>
            <p:nvPr/>
          </p:nvCxnSpPr>
          <p:spPr>
            <a:xfrm rot="10800000">
              <a:off x="990599" y="1905000"/>
              <a:ext cx="2362200" cy="0"/>
            </a:xfrm>
            <a:prstGeom prst="straightConnector1">
              <a:avLst/>
            </a:prstGeom>
            <a:noFill/>
            <a:ln w="19050" cap="flat">
              <a:solidFill>
                <a:srgbClr val="000000"/>
              </a:solidFill>
              <a:prstDash val="solid"/>
              <a:round/>
              <a:headEnd type="none" w="lg" len="lg"/>
              <a:tailEnd type="none" w="lg" len="lg"/>
            </a:ln>
          </p:spPr>
        </p:cxnSp>
        <p:cxnSp>
          <p:nvCxnSpPr>
            <p:cNvPr id="1360" name="Shape 1360"/>
            <p:cNvCxnSpPr/>
            <p:nvPr/>
          </p:nvCxnSpPr>
          <p:spPr>
            <a:xfrm rot="10800000">
              <a:off x="990599" y="1981200"/>
              <a:ext cx="2362200" cy="0"/>
            </a:xfrm>
            <a:prstGeom prst="straightConnector1">
              <a:avLst/>
            </a:prstGeom>
            <a:noFill/>
            <a:ln w="19050" cap="flat">
              <a:solidFill>
                <a:srgbClr val="000000"/>
              </a:solidFill>
              <a:prstDash val="solid"/>
              <a:round/>
              <a:headEnd type="none" w="lg" len="lg"/>
              <a:tailEnd type="none" w="lg" len="lg"/>
            </a:ln>
          </p:spPr>
        </p:cxnSp>
        <p:cxnSp>
          <p:nvCxnSpPr>
            <p:cNvPr id="1361" name="Shape 1361"/>
            <p:cNvCxnSpPr/>
            <p:nvPr/>
          </p:nvCxnSpPr>
          <p:spPr>
            <a:xfrm rot="10800000">
              <a:off x="990599" y="2057400"/>
              <a:ext cx="2362200" cy="0"/>
            </a:xfrm>
            <a:prstGeom prst="straightConnector1">
              <a:avLst/>
            </a:prstGeom>
            <a:noFill/>
            <a:ln w="19050" cap="flat">
              <a:solidFill>
                <a:srgbClr val="000000"/>
              </a:solidFill>
              <a:prstDash val="solid"/>
              <a:round/>
              <a:headEnd type="none" w="lg" len="lg"/>
              <a:tailEnd type="none" w="lg" len="lg"/>
            </a:ln>
          </p:spPr>
        </p:cxnSp>
        <p:cxnSp>
          <p:nvCxnSpPr>
            <p:cNvPr id="1362" name="Shape 1362"/>
            <p:cNvCxnSpPr/>
            <p:nvPr/>
          </p:nvCxnSpPr>
          <p:spPr>
            <a:xfrm rot="10800000">
              <a:off x="990599" y="2514600"/>
              <a:ext cx="2362200" cy="0"/>
            </a:xfrm>
            <a:prstGeom prst="straightConnector1">
              <a:avLst/>
            </a:prstGeom>
            <a:noFill/>
            <a:ln w="19050" cap="flat">
              <a:solidFill>
                <a:srgbClr val="000000"/>
              </a:solidFill>
              <a:prstDash val="solid"/>
              <a:round/>
              <a:headEnd type="none" w="lg" len="lg"/>
              <a:tailEnd type="none" w="lg" len="lg"/>
            </a:ln>
          </p:spPr>
        </p:cxnSp>
        <p:cxnSp>
          <p:nvCxnSpPr>
            <p:cNvPr id="1363" name="Shape 1363"/>
            <p:cNvCxnSpPr/>
            <p:nvPr/>
          </p:nvCxnSpPr>
          <p:spPr>
            <a:xfrm rot="10800000">
              <a:off x="990599" y="2133600"/>
              <a:ext cx="2362200" cy="0"/>
            </a:xfrm>
            <a:prstGeom prst="straightConnector1">
              <a:avLst/>
            </a:prstGeom>
            <a:noFill/>
            <a:ln w="19050" cap="flat">
              <a:solidFill>
                <a:srgbClr val="000000"/>
              </a:solidFill>
              <a:prstDash val="solid"/>
              <a:round/>
              <a:headEnd type="none" w="lg" len="lg"/>
              <a:tailEnd type="none" w="lg" len="lg"/>
            </a:ln>
          </p:spPr>
        </p:cxnSp>
        <p:cxnSp>
          <p:nvCxnSpPr>
            <p:cNvPr id="1364" name="Shape 1364"/>
            <p:cNvCxnSpPr/>
            <p:nvPr/>
          </p:nvCxnSpPr>
          <p:spPr>
            <a:xfrm rot="10800000">
              <a:off x="990599" y="2590800"/>
              <a:ext cx="2362200" cy="0"/>
            </a:xfrm>
            <a:prstGeom prst="straightConnector1">
              <a:avLst/>
            </a:prstGeom>
            <a:noFill/>
            <a:ln w="19050" cap="flat">
              <a:solidFill>
                <a:srgbClr val="000000"/>
              </a:solidFill>
              <a:prstDash val="solid"/>
              <a:round/>
              <a:headEnd type="none" w="lg" len="lg"/>
              <a:tailEnd type="none" w="lg" len="lg"/>
            </a:ln>
          </p:spPr>
        </p:cxnSp>
        <p:cxnSp>
          <p:nvCxnSpPr>
            <p:cNvPr id="1365" name="Shape 1365"/>
            <p:cNvCxnSpPr/>
            <p:nvPr/>
          </p:nvCxnSpPr>
          <p:spPr>
            <a:xfrm rot="10800000">
              <a:off x="990599" y="2209800"/>
              <a:ext cx="2362200" cy="0"/>
            </a:xfrm>
            <a:prstGeom prst="straightConnector1">
              <a:avLst/>
            </a:prstGeom>
            <a:noFill/>
            <a:ln w="19050" cap="flat">
              <a:solidFill>
                <a:srgbClr val="000000"/>
              </a:solidFill>
              <a:prstDash val="solid"/>
              <a:round/>
              <a:headEnd type="none" w="lg" len="lg"/>
              <a:tailEnd type="none" w="lg" len="lg"/>
            </a:ln>
          </p:spPr>
        </p:cxnSp>
        <p:cxnSp>
          <p:nvCxnSpPr>
            <p:cNvPr id="1366" name="Shape 1366"/>
            <p:cNvCxnSpPr/>
            <p:nvPr/>
          </p:nvCxnSpPr>
          <p:spPr>
            <a:xfrm rot="10800000">
              <a:off x="990599" y="2362200"/>
              <a:ext cx="2362200" cy="0"/>
            </a:xfrm>
            <a:prstGeom prst="straightConnector1">
              <a:avLst/>
            </a:prstGeom>
            <a:noFill/>
            <a:ln w="19050" cap="flat">
              <a:solidFill>
                <a:srgbClr val="000000"/>
              </a:solidFill>
              <a:prstDash val="solid"/>
              <a:round/>
              <a:headEnd type="none" w="lg" len="lg"/>
              <a:tailEnd type="none" w="lg" len="lg"/>
            </a:ln>
          </p:spPr>
        </p:cxnSp>
        <p:cxnSp>
          <p:nvCxnSpPr>
            <p:cNvPr id="1367" name="Shape 1367"/>
            <p:cNvCxnSpPr/>
            <p:nvPr/>
          </p:nvCxnSpPr>
          <p:spPr>
            <a:xfrm rot="10800000">
              <a:off x="990599" y="2438400"/>
              <a:ext cx="2362200" cy="0"/>
            </a:xfrm>
            <a:prstGeom prst="straightConnector1">
              <a:avLst/>
            </a:prstGeom>
            <a:noFill/>
            <a:ln w="19050" cap="flat">
              <a:solidFill>
                <a:srgbClr val="000000"/>
              </a:solidFill>
              <a:prstDash val="solid"/>
              <a:round/>
              <a:headEnd type="none" w="lg" len="lg"/>
              <a:tailEnd type="none" w="lg" len="lg"/>
            </a:ln>
          </p:spPr>
        </p:cxnSp>
        <p:cxnSp>
          <p:nvCxnSpPr>
            <p:cNvPr id="1368" name="Shape 1368"/>
            <p:cNvCxnSpPr/>
            <p:nvPr/>
          </p:nvCxnSpPr>
          <p:spPr>
            <a:xfrm rot="10800000">
              <a:off x="990599" y="2286000"/>
              <a:ext cx="2362200" cy="0"/>
            </a:xfrm>
            <a:prstGeom prst="straightConnector1">
              <a:avLst/>
            </a:prstGeom>
            <a:noFill/>
            <a:ln w="19050" cap="flat">
              <a:solidFill>
                <a:srgbClr val="000000"/>
              </a:solidFill>
              <a:prstDash val="solid"/>
              <a:round/>
              <a:headEnd type="none" w="lg" len="lg"/>
              <a:tailEnd type="none" w="lg" len="lg"/>
            </a:ln>
          </p:spPr>
        </p:cxnSp>
        <p:cxnSp>
          <p:nvCxnSpPr>
            <p:cNvPr id="1369" name="Shape 1369"/>
            <p:cNvCxnSpPr/>
            <p:nvPr/>
          </p:nvCxnSpPr>
          <p:spPr>
            <a:xfrm>
              <a:off x="990600" y="1066800"/>
              <a:ext cx="2362200" cy="0"/>
            </a:xfrm>
            <a:prstGeom prst="straightConnector1">
              <a:avLst/>
            </a:prstGeom>
            <a:noFill/>
            <a:ln w="19050" cap="flat">
              <a:solidFill>
                <a:srgbClr val="000000"/>
              </a:solidFill>
              <a:prstDash val="solid"/>
              <a:round/>
              <a:headEnd type="none" w="lg" len="lg"/>
              <a:tailEnd type="none" w="lg" len="lg"/>
            </a:ln>
          </p:spPr>
        </p:cxnSp>
        <p:cxnSp>
          <p:nvCxnSpPr>
            <p:cNvPr id="1370" name="Shape 1370"/>
            <p:cNvCxnSpPr/>
            <p:nvPr/>
          </p:nvCxnSpPr>
          <p:spPr>
            <a:xfrm>
              <a:off x="990600" y="2667000"/>
              <a:ext cx="2362200" cy="0"/>
            </a:xfrm>
            <a:prstGeom prst="straightConnector1">
              <a:avLst/>
            </a:prstGeom>
            <a:noFill/>
            <a:ln w="19050" cap="flat">
              <a:solidFill>
                <a:srgbClr val="000000"/>
              </a:solidFill>
              <a:prstDash val="solid"/>
              <a:round/>
              <a:headEnd type="none" w="lg" len="lg"/>
              <a:tailEnd type="none" w="lg" len="lg"/>
            </a:ln>
          </p:spPr>
        </p:cxnSp>
        <p:cxnSp>
          <p:nvCxnSpPr>
            <p:cNvPr id="1371" name="Shape 1371"/>
            <p:cNvCxnSpPr/>
            <p:nvPr/>
          </p:nvCxnSpPr>
          <p:spPr>
            <a:xfrm>
              <a:off x="990600" y="2743200"/>
              <a:ext cx="2362200" cy="0"/>
            </a:xfrm>
            <a:prstGeom prst="straightConnector1">
              <a:avLst/>
            </a:prstGeom>
            <a:noFill/>
            <a:ln w="19050" cap="flat">
              <a:solidFill>
                <a:srgbClr val="000000"/>
              </a:solidFill>
              <a:prstDash val="solid"/>
              <a:round/>
              <a:headEnd type="none" w="lg" len="lg"/>
              <a:tailEnd type="none" w="lg" len="lg"/>
            </a:ln>
          </p:spPr>
        </p:cxnSp>
        <p:cxnSp>
          <p:nvCxnSpPr>
            <p:cNvPr id="1372" name="Shape 1372"/>
            <p:cNvCxnSpPr/>
            <p:nvPr/>
          </p:nvCxnSpPr>
          <p:spPr>
            <a:xfrm rot="10800000">
              <a:off x="990599" y="2819400"/>
              <a:ext cx="2362200" cy="0"/>
            </a:xfrm>
            <a:prstGeom prst="straightConnector1">
              <a:avLst/>
            </a:prstGeom>
            <a:noFill/>
            <a:ln w="19050" cap="flat">
              <a:solidFill>
                <a:srgbClr val="000000"/>
              </a:solidFill>
              <a:prstDash val="solid"/>
              <a:round/>
              <a:headEnd type="none" w="lg" len="lg"/>
              <a:tailEnd type="none" w="lg" len="lg"/>
            </a:ln>
          </p:spPr>
        </p:cxnSp>
        <p:cxnSp>
          <p:nvCxnSpPr>
            <p:cNvPr id="1373" name="Shape 1373"/>
            <p:cNvCxnSpPr/>
            <p:nvPr/>
          </p:nvCxnSpPr>
          <p:spPr>
            <a:xfrm>
              <a:off x="990600" y="2895600"/>
              <a:ext cx="2362200" cy="0"/>
            </a:xfrm>
            <a:prstGeom prst="straightConnector1">
              <a:avLst/>
            </a:prstGeom>
            <a:noFill/>
            <a:ln w="19050" cap="flat">
              <a:solidFill>
                <a:srgbClr val="000000"/>
              </a:solidFill>
              <a:prstDash val="solid"/>
              <a:round/>
              <a:headEnd type="none" w="lg" len="lg"/>
              <a:tailEnd type="none" w="lg" len="lg"/>
            </a:ln>
          </p:spPr>
        </p:cxnSp>
        <p:cxnSp>
          <p:nvCxnSpPr>
            <p:cNvPr id="1374" name="Shape 1374"/>
            <p:cNvCxnSpPr/>
            <p:nvPr/>
          </p:nvCxnSpPr>
          <p:spPr>
            <a:xfrm rot="10800000">
              <a:off x="990599" y="2971800"/>
              <a:ext cx="2362200" cy="0"/>
            </a:xfrm>
            <a:prstGeom prst="straightConnector1">
              <a:avLst/>
            </a:prstGeom>
            <a:noFill/>
            <a:ln w="19050" cap="flat">
              <a:solidFill>
                <a:srgbClr val="000000"/>
              </a:solidFill>
              <a:prstDash val="solid"/>
              <a:round/>
              <a:headEnd type="none" w="lg" len="lg"/>
              <a:tailEnd type="none" w="lg" len="lg"/>
            </a:ln>
          </p:spPr>
        </p:cxnSp>
        <p:cxnSp>
          <p:nvCxnSpPr>
            <p:cNvPr id="1375" name="Shape 1375"/>
            <p:cNvCxnSpPr/>
            <p:nvPr/>
          </p:nvCxnSpPr>
          <p:spPr>
            <a:xfrm>
              <a:off x="990600" y="3048000"/>
              <a:ext cx="2362200" cy="0"/>
            </a:xfrm>
            <a:prstGeom prst="straightConnector1">
              <a:avLst/>
            </a:prstGeom>
            <a:noFill/>
            <a:ln w="19050" cap="flat">
              <a:solidFill>
                <a:srgbClr val="000000"/>
              </a:solidFill>
              <a:prstDash val="solid"/>
              <a:round/>
              <a:headEnd type="none" w="lg" len="lg"/>
              <a:tailEnd type="none" w="lg" len="lg"/>
            </a:ln>
          </p:spPr>
        </p:cxnSp>
        <p:cxnSp>
          <p:nvCxnSpPr>
            <p:cNvPr id="1376" name="Shape 1376"/>
            <p:cNvCxnSpPr/>
            <p:nvPr/>
          </p:nvCxnSpPr>
          <p:spPr>
            <a:xfrm rot="10800000">
              <a:off x="990599" y="3124200"/>
              <a:ext cx="2362200" cy="0"/>
            </a:xfrm>
            <a:prstGeom prst="straightConnector1">
              <a:avLst/>
            </a:prstGeom>
            <a:noFill/>
            <a:ln w="19050" cap="flat">
              <a:solidFill>
                <a:srgbClr val="000000"/>
              </a:solidFill>
              <a:prstDash val="solid"/>
              <a:round/>
              <a:headEnd type="none" w="lg" len="lg"/>
              <a:tailEnd type="none" w="lg" len="lg"/>
            </a:ln>
          </p:spPr>
        </p:cxnSp>
        <p:sp>
          <p:nvSpPr>
            <p:cNvPr id="1377" name="Shape 1377"/>
            <p:cNvSpPr/>
            <p:nvPr/>
          </p:nvSpPr>
          <p:spPr>
            <a:xfrm>
              <a:off x="990600" y="2286000"/>
              <a:ext cx="2362200" cy="76199"/>
            </a:xfrm>
            <a:prstGeom prst="rect">
              <a:avLst/>
            </a:prstGeom>
            <a:solidFill>
              <a:srgbClr val="00FF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378" name="Shape 1378"/>
            <p:cNvCxnSpPr/>
            <p:nvPr/>
          </p:nvCxnSpPr>
          <p:spPr>
            <a:xfrm>
              <a:off x="990600" y="1447800"/>
              <a:ext cx="2362200" cy="0"/>
            </a:xfrm>
            <a:prstGeom prst="straightConnector1">
              <a:avLst/>
            </a:prstGeom>
            <a:noFill/>
            <a:ln w="19050" cap="flat">
              <a:solidFill>
                <a:srgbClr val="000000"/>
              </a:solidFill>
              <a:prstDash val="solid"/>
              <a:round/>
              <a:headEnd type="none" w="lg" len="lg"/>
              <a:tailEnd type="none" w="lg" len="lg"/>
            </a:ln>
          </p:spPr>
        </p:cxnSp>
        <p:sp>
          <p:nvSpPr>
            <p:cNvPr id="1379" name="Shape 1379"/>
            <p:cNvSpPr/>
            <p:nvPr/>
          </p:nvSpPr>
          <p:spPr>
            <a:xfrm>
              <a:off x="990600" y="1905000"/>
              <a:ext cx="2362200" cy="76199"/>
            </a:xfrm>
            <a:prstGeom prst="rect">
              <a:avLst/>
            </a:prstGeom>
            <a:solidFill>
              <a:srgbClr val="F1C232"/>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80" name="Shape 1380"/>
            <p:cNvSpPr/>
            <p:nvPr/>
          </p:nvSpPr>
          <p:spPr>
            <a:xfrm>
              <a:off x="990600" y="2514600"/>
              <a:ext cx="2362200" cy="76199"/>
            </a:xfrm>
            <a:prstGeom prst="rect">
              <a:avLst/>
            </a:prstGeom>
            <a:solidFill>
              <a:srgbClr val="F1C232"/>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381" name="Shape 1381"/>
            <p:cNvCxnSpPr>
              <a:stCxn id="1343" idx="6"/>
              <a:endCxn id="1382" idx="3"/>
            </p:cNvCxnSpPr>
            <p:nvPr/>
          </p:nvCxnSpPr>
          <p:spPr>
            <a:xfrm rot="10800000">
              <a:off x="3352800" y="2247899"/>
              <a:ext cx="304799" cy="0"/>
            </a:xfrm>
            <a:prstGeom prst="straightConnector1">
              <a:avLst/>
            </a:prstGeom>
            <a:noFill/>
            <a:ln w="19050" cap="flat">
              <a:solidFill>
                <a:srgbClr val="7F6000"/>
              </a:solidFill>
              <a:prstDash val="solid"/>
              <a:round/>
              <a:headEnd type="none" w="lg" len="lg"/>
              <a:tailEnd type="stealth" w="lg" len="lg"/>
            </a:ln>
          </p:spPr>
        </p:cxnSp>
        <p:sp>
          <p:nvSpPr>
            <p:cNvPr id="1382" name="Shape 1382"/>
            <p:cNvSpPr/>
            <p:nvPr/>
          </p:nvSpPr>
          <p:spPr>
            <a:xfrm>
              <a:off x="990600" y="2209800"/>
              <a:ext cx="2362200" cy="76199"/>
            </a:xfrm>
            <a:prstGeom prst="rect">
              <a:avLst/>
            </a:prstGeom>
            <a:solidFill>
              <a:srgbClr val="F1C232"/>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grpSp>
      <p:grpSp>
        <p:nvGrpSpPr>
          <p:cNvPr id="1383" name="Shape 1383"/>
          <p:cNvGrpSpPr/>
          <p:nvPr/>
        </p:nvGrpSpPr>
        <p:grpSpPr>
          <a:xfrm>
            <a:off x="151472" y="3303482"/>
            <a:ext cx="3662682" cy="3545083"/>
            <a:chOff x="762000" y="533399"/>
            <a:chExt cx="2819400" cy="2895600"/>
          </a:xfrm>
        </p:grpSpPr>
        <p:sp>
          <p:nvSpPr>
            <p:cNvPr id="1384" name="Shape 1384"/>
            <p:cNvSpPr/>
            <p:nvPr/>
          </p:nvSpPr>
          <p:spPr>
            <a:xfrm>
              <a:off x="3200400" y="2286000"/>
              <a:ext cx="381000" cy="228600"/>
            </a:xfrm>
            <a:prstGeom prst="ellipse">
              <a:avLst/>
            </a:prstGeom>
            <a:solidFill>
              <a:srgbClr val="6FA8DC"/>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85" name="Shape 1385"/>
            <p:cNvSpPr/>
            <p:nvPr/>
          </p:nvSpPr>
          <p:spPr>
            <a:xfrm rot="-5400000">
              <a:off x="609600" y="685799"/>
              <a:ext cx="2895600" cy="2590800"/>
            </a:xfrm>
            <a:prstGeom prst="round2SameRect">
              <a:avLst>
                <a:gd name="adj1" fmla="val 16667"/>
                <a:gd name="adj2" fmla="val 0"/>
              </a:avLst>
            </a:prstGeom>
            <a:solidFill>
              <a:srgbClr val="6600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86" name="Shape 1386"/>
            <p:cNvSpPr/>
            <p:nvPr/>
          </p:nvSpPr>
          <p:spPr>
            <a:xfrm>
              <a:off x="990600" y="762000"/>
              <a:ext cx="2362200" cy="2438399"/>
            </a:xfrm>
            <a:prstGeom prst="rect">
              <a:avLst/>
            </a:prstGeom>
            <a:solidFill>
              <a:srgbClr val="FFFFFF"/>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387" name="Shape 1387"/>
            <p:cNvCxnSpPr/>
            <p:nvPr/>
          </p:nvCxnSpPr>
          <p:spPr>
            <a:xfrm>
              <a:off x="990600" y="1219200"/>
              <a:ext cx="2362200" cy="0"/>
            </a:xfrm>
            <a:prstGeom prst="straightConnector1">
              <a:avLst/>
            </a:prstGeom>
            <a:noFill/>
            <a:ln w="19050" cap="flat">
              <a:solidFill>
                <a:srgbClr val="000000"/>
              </a:solidFill>
              <a:prstDash val="solid"/>
              <a:round/>
              <a:headEnd type="none" w="lg" len="lg"/>
              <a:tailEnd type="none" w="lg" len="lg"/>
            </a:ln>
          </p:spPr>
        </p:cxnSp>
        <p:cxnSp>
          <p:nvCxnSpPr>
            <p:cNvPr id="1389" name="Shape 1389"/>
            <p:cNvCxnSpPr/>
            <p:nvPr/>
          </p:nvCxnSpPr>
          <p:spPr>
            <a:xfrm>
              <a:off x="990600" y="990600"/>
              <a:ext cx="2362200" cy="0"/>
            </a:xfrm>
            <a:prstGeom prst="straightConnector1">
              <a:avLst/>
            </a:prstGeom>
            <a:noFill/>
            <a:ln w="19050" cap="flat">
              <a:solidFill>
                <a:srgbClr val="000000"/>
              </a:solidFill>
              <a:prstDash val="solid"/>
              <a:round/>
              <a:headEnd type="none" w="lg" len="lg"/>
              <a:tailEnd type="none" w="lg" len="lg"/>
            </a:ln>
          </p:spPr>
        </p:cxnSp>
        <p:cxnSp>
          <p:nvCxnSpPr>
            <p:cNvPr id="1390" name="Shape 1390"/>
            <p:cNvCxnSpPr/>
            <p:nvPr/>
          </p:nvCxnSpPr>
          <p:spPr>
            <a:xfrm>
              <a:off x="990600" y="914400"/>
              <a:ext cx="2362200" cy="0"/>
            </a:xfrm>
            <a:prstGeom prst="straightConnector1">
              <a:avLst/>
            </a:prstGeom>
            <a:noFill/>
            <a:ln w="19050" cap="flat">
              <a:solidFill>
                <a:srgbClr val="000000"/>
              </a:solidFill>
              <a:prstDash val="solid"/>
              <a:round/>
              <a:headEnd type="none" w="lg" len="lg"/>
              <a:tailEnd type="none" w="lg" len="lg"/>
            </a:ln>
          </p:spPr>
        </p:cxnSp>
        <p:cxnSp>
          <p:nvCxnSpPr>
            <p:cNvPr id="1391" name="Shape 1391"/>
            <p:cNvCxnSpPr/>
            <p:nvPr/>
          </p:nvCxnSpPr>
          <p:spPr>
            <a:xfrm>
              <a:off x="990600" y="838200"/>
              <a:ext cx="2362200" cy="0"/>
            </a:xfrm>
            <a:prstGeom prst="straightConnector1">
              <a:avLst/>
            </a:prstGeom>
            <a:noFill/>
            <a:ln w="19050" cap="flat">
              <a:solidFill>
                <a:srgbClr val="000000"/>
              </a:solidFill>
              <a:prstDash val="solid"/>
              <a:round/>
              <a:headEnd type="none" w="lg" len="lg"/>
              <a:tailEnd type="none" w="lg" len="lg"/>
            </a:ln>
          </p:spPr>
        </p:cxnSp>
        <p:cxnSp>
          <p:nvCxnSpPr>
            <p:cNvPr id="1392" name="Shape 1392"/>
            <p:cNvCxnSpPr/>
            <p:nvPr/>
          </p:nvCxnSpPr>
          <p:spPr>
            <a:xfrm>
              <a:off x="990600" y="1143000"/>
              <a:ext cx="2362200" cy="0"/>
            </a:xfrm>
            <a:prstGeom prst="straightConnector1">
              <a:avLst/>
            </a:prstGeom>
            <a:noFill/>
            <a:ln w="19050" cap="flat">
              <a:solidFill>
                <a:srgbClr val="000000"/>
              </a:solidFill>
              <a:prstDash val="solid"/>
              <a:round/>
              <a:headEnd type="none" w="lg" len="lg"/>
              <a:tailEnd type="none" w="lg" len="lg"/>
            </a:ln>
          </p:spPr>
        </p:cxnSp>
        <p:cxnSp>
          <p:nvCxnSpPr>
            <p:cNvPr id="1393" name="Shape 1393"/>
            <p:cNvCxnSpPr/>
            <p:nvPr/>
          </p:nvCxnSpPr>
          <p:spPr>
            <a:xfrm>
              <a:off x="990600" y="1295400"/>
              <a:ext cx="2362200" cy="0"/>
            </a:xfrm>
            <a:prstGeom prst="straightConnector1">
              <a:avLst/>
            </a:prstGeom>
            <a:noFill/>
            <a:ln w="19050" cap="flat">
              <a:solidFill>
                <a:srgbClr val="000000"/>
              </a:solidFill>
              <a:prstDash val="solid"/>
              <a:round/>
              <a:headEnd type="none" w="lg" len="lg"/>
              <a:tailEnd type="none" w="lg" len="lg"/>
            </a:ln>
          </p:spPr>
        </p:cxnSp>
        <p:cxnSp>
          <p:nvCxnSpPr>
            <p:cNvPr id="1394" name="Shape 1394"/>
            <p:cNvCxnSpPr/>
            <p:nvPr/>
          </p:nvCxnSpPr>
          <p:spPr>
            <a:xfrm>
              <a:off x="990600" y="1371600"/>
              <a:ext cx="2362200" cy="0"/>
            </a:xfrm>
            <a:prstGeom prst="straightConnector1">
              <a:avLst/>
            </a:prstGeom>
            <a:noFill/>
            <a:ln w="19050" cap="flat">
              <a:solidFill>
                <a:srgbClr val="000000"/>
              </a:solidFill>
              <a:prstDash val="solid"/>
              <a:round/>
              <a:headEnd type="none" w="lg" len="lg"/>
              <a:tailEnd type="none" w="lg" len="lg"/>
            </a:ln>
          </p:spPr>
        </p:cxnSp>
        <p:cxnSp>
          <p:nvCxnSpPr>
            <p:cNvPr id="1395" name="Shape 1395"/>
            <p:cNvCxnSpPr/>
            <p:nvPr/>
          </p:nvCxnSpPr>
          <p:spPr>
            <a:xfrm rot="10800000">
              <a:off x="990599" y="1524000"/>
              <a:ext cx="2362200" cy="0"/>
            </a:xfrm>
            <a:prstGeom prst="straightConnector1">
              <a:avLst/>
            </a:prstGeom>
            <a:noFill/>
            <a:ln w="19050" cap="flat">
              <a:solidFill>
                <a:srgbClr val="000000"/>
              </a:solidFill>
              <a:prstDash val="solid"/>
              <a:round/>
              <a:headEnd type="none" w="lg" len="lg"/>
              <a:tailEnd type="none" w="lg" len="lg"/>
            </a:ln>
          </p:spPr>
        </p:cxnSp>
        <p:cxnSp>
          <p:nvCxnSpPr>
            <p:cNvPr id="1396" name="Shape 1396"/>
            <p:cNvCxnSpPr/>
            <p:nvPr/>
          </p:nvCxnSpPr>
          <p:spPr>
            <a:xfrm>
              <a:off x="990600" y="1600200"/>
              <a:ext cx="2362200" cy="0"/>
            </a:xfrm>
            <a:prstGeom prst="straightConnector1">
              <a:avLst/>
            </a:prstGeom>
            <a:noFill/>
            <a:ln w="19050" cap="flat">
              <a:solidFill>
                <a:srgbClr val="000000"/>
              </a:solidFill>
              <a:prstDash val="solid"/>
              <a:round/>
              <a:headEnd type="none" w="lg" len="lg"/>
              <a:tailEnd type="none" w="lg" len="lg"/>
            </a:ln>
          </p:spPr>
        </p:cxnSp>
        <p:cxnSp>
          <p:nvCxnSpPr>
            <p:cNvPr id="1397" name="Shape 1397"/>
            <p:cNvCxnSpPr/>
            <p:nvPr/>
          </p:nvCxnSpPr>
          <p:spPr>
            <a:xfrm rot="10800000">
              <a:off x="990599" y="1676400"/>
              <a:ext cx="2362200" cy="0"/>
            </a:xfrm>
            <a:prstGeom prst="straightConnector1">
              <a:avLst/>
            </a:prstGeom>
            <a:noFill/>
            <a:ln w="19050" cap="flat">
              <a:solidFill>
                <a:srgbClr val="000000"/>
              </a:solidFill>
              <a:prstDash val="solid"/>
              <a:round/>
              <a:headEnd type="none" w="lg" len="lg"/>
              <a:tailEnd type="none" w="lg" len="lg"/>
            </a:ln>
          </p:spPr>
        </p:cxnSp>
        <p:cxnSp>
          <p:nvCxnSpPr>
            <p:cNvPr id="1398" name="Shape 1398"/>
            <p:cNvCxnSpPr/>
            <p:nvPr/>
          </p:nvCxnSpPr>
          <p:spPr>
            <a:xfrm rot="10800000">
              <a:off x="990599" y="1752600"/>
              <a:ext cx="2362200" cy="0"/>
            </a:xfrm>
            <a:prstGeom prst="straightConnector1">
              <a:avLst/>
            </a:prstGeom>
            <a:noFill/>
            <a:ln w="19050" cap="flat">
              <a:solidFill>
                <a:srgbClr val="000000"/>
              </a:solidFill>
              <a:prstDash val="solid"/>
              <a:round/>
              <a:headEnd type="none" w="lg" len="lg"/>
              <a:tailEnd type="none" w="lg" len="lg"/>
            </a:ln>
          </p:spPr>
        </p:cxnSp>
        <p:cxnSp>
          <p:nvCxnSpPr>
            <p:cNvPr id="1399" name="Shape 1399"/>
            <p:cNvCxnSpPr/>
            <p:nvPr/>
          </p:nvCxnSpPr>
          <p:spPr>
            <a:xfrm rot="10800000">
              <a:off x="990599" y="1828800"/>
              <a:ext cx="2362200" cy="0"/>
            </a:xfrm>
            <a:prstGeom prst="straightConnector1">
              <a:avLst/>
            </a:prstGeom>
            <a:noFill/>
            <a:ln w="19050" cap="flat">
              <a:solidFill>
                <a:srgbClr val="000000"/>
              </a:solidFill>
              <a:prstDash val="solid"/>
              <a:round/>
              <a:headEnd type="none" w="lg" len="lg"/>
              <a:tailEnd type="none" w="lg" len="lg"/>
            </a:ln>
          </p:spPr>
        </p:cxnSp>
        <p:cxnSp>
          <p:nvCxnSpPr>
            <p:cNvPr id="1400" name="Shape 1400"/>
            <p:cNvCxnSpPr/>
            <p:nvPr/>
          </p:nvCxnSpPr>
          <p:spPr>
            <a:xfrm rot="10800000">
              <a:off x="990599" y="1905000"/>
              <a:ext cx="2362200" cy="0"/>
            </a:xfrm>
            <a:prstGeom prst="straightConnector1">
              <a:avLst/>
            </a:prstGeom>
            <a:noFill/>
            <a:ln w="19050" cap="flat">
              <a:solidFill>
                <a:srgbClr val="000000"/>
              </a:solidFill>
              <a:prstDash val="solid"/>
              <a:round/>
              <a:headEnd type="none" w="lg" len="lg"/>
              <a:tailEnd type="none" w="lg" len="lg"/>
            </a:ln>
          </p:spPr>
        </p:cxnSp>
        <p:cxnSp>
          <p:nvCxnSpPr>
            <p:cNvPr id="1401" name="Shape 1401"/>
            <p:cNvCxnSpPr/>
            <p:nvPr/>
          </p:nvCxnSpPr>
          <p:spPr>
            <a:xfrm rot="10800000">
              <a:off x="990599" y="1981200"/>
              <a:ext cx="2362200" cy="0"/>
            </a:xfrm>
            <a:prstGeom prst="straightConnector1">
              <a:avLst/>
            </a:prstGeom>
            <a:noFill/>
            <a:ln w="19050" cap="flat">
              <a:solidFill>
                <a:srgbClr val="000000"/>
              </a:solidFill>
              <a:prstDash val="solid"/>
              <a:round/>
              <a:headEnd type="none" w="lg" len="lg"/>
              <a:tailEnd type="none" w="lg" len="lg"/>
            </a:ln>
          </p:spPr>
        </p:cxnSp>
        <p:cxnSp>
          <p:nvCxnSpPr>
            <p:cNvPr id="1402" name="Shape 1402"/>
            <p:cNvCxnSpPr/>
            <p:nvPr/>
          </p:nvCxnSpPr>
          <p:spPr>
            <a:xfrm rot="10800000">
              <a:off x="990599" y="2057400"/>
              <a:ext cx="2362200" cy="0"/>
            </a:xfrm>
            <a:prstGeom prst="straightConnector1">
              <a:avLst/>
            </a:prstGeom>
            <a:noFill/>
            <a:ln w="19050" cap="flat">
              <a:solidFill>
                <a:srgbClr val="000000"/>
              </a:solidFill>
              <a:prstDash val="solid"/>
              <a:round/>
              <a:headEnd type="none" w="lg" len="lg"/>
              <a:tailEnd type="none" w="lg" len="lg"/>
            </a:ln>
          </p:spPr>
        </p:cxnSp>
        <p:cxnSp>
          <p:nvCxnSpPr>
            <p:cNvPr id="1403" name="Shape 1403"/>
            <p:cNvCxnSpPr/>
            <p:nvPr/>
          </p:nvCxnSpPr>
          <p:spPr>
            <a:xfrm rot="10800000">
              <a:off x="990599" y="2514600"/>
              <a:ext cx="2362200" cy="0"/>
            </a:xfrm>
            <a:prstGeom prst="straightConnector1">
              <a:avLst/>
            </a:prstGeom>
            <a:noFill/>
            <a:ln w="19050" cap="flat">
              <a:solidFill>
                <a:srgbClr val="000000"/>
              </a:solidFill>
              <a:prstDash val="solid"/>
              <a:round/>
              <a:headEnd type="none" w="lg" len="lg"/>
              <a:tailEnd type="none" w="lg" len="lg"/>
            </a:ln>
          </p:spPr>
        </p:cxnSp>
        <p:cxnSp>
          <p:nvCxnSpPr>
            <p:cNvPr id="1404" name="Shape 1404"/>
            <p:cNvCxnSpPr/>
            <p:nvPr/>
          </p:nvCxnSpPr>
          <p:spPr>
            <a:xfrm rot="10800000">
              <a:off x="990599" y="2133600"/>
              <a:ext cx="2362200" cy="0"/>
            </a:xfrm>
            <a:prstGeom prst="straightConnector1">
              <a:avLst/>
            </a:prstGeom>
            <a:noFill/>
            <a:ln w="19050" cap="flat">
              <a:solidFill>
                <a:srgbClr val="000000"/>
              </a:solidFill>
              <a:prstDash val="solid"/>
              <a:round/>
              <a:headEnd type="none" w="lg" len="lg"/>
              <a:tailEnd type="none" w="lg" len="lg"/>
            </a:ln>
          </p:spPr>
        </p:cxnSp>
        <p:cxnSp>
          <p:nvCxnSpPr>
            <p:cNvPr id="1405" name="Shape 1405"/>
            <p:cNvCxnSpPr/>
            <p:nvPr/>
          </p:nvCxnSpPr>
          <p:spPr>
            <a:xfrm rot="10800000">
              <a:off x="990599" y="2590800"/>
              <a:ext cx="2362200" cy="0"/>
            </a:xfrm>
            <a:prstGeom prst="straightConnector1">
              <a:avLst/>
            </a:prstGeom>
            <a:noFill/>
            <a:ln w="19050" cap="flat">
              <a:solidFill>
                <a:srgbClr val="000000"/>
              </a:solidFill>
              <a:prstDash val="solid"/>
              <a:round/>
              <a:headEnd type="none" w="lg" len="lg"/>
              <a:tailEnd type="none" w="lg" len="lg"/>
            </a:ln>
          </p:spPr>
        </p:cxnSp>
        <p:cxnSp>
          <p:nvCxnSpPr>
            <p:cNvPr id="1406" name="Shape 1406"/>
            <p:cNvCxnSpPr/>
            <p:nvPr/>
          </p:nvCxnSpPr>
          <p:spPr>
            <a:xfrm rot="10800000">
              <a:off x="990599" y="2209800"/>
              <a:ext cx="2362200" cy="0"/>
            </a:xfrm>
            <a:prstGeom prst="straightConnector1">
              <a:avLst/>
            </a:prstGeom>
            <a:noFill/>
            <a:ln w="19050" cap="flat">
              <a:solidFill>
                <a:srgbClr val="000000"/>
              </a:solidFill>
              <a:prstDash val="solid"/>
              <a:round/>
              <a:headEnd type="none" w="lg" len="lg"/>
              <a:tailEnd type="none" w="lg" len="lg"/>
            </a:ln>
          </p:spPr>
        </p:cxnSp>
        <p:cxnSp>
          <p:nvCxnSpPr>
            <p:cNvPr id="1407" name="Shape 1407"/>
            <p:cNvCxnSpPr/>
            <p:nvPr/>
          </p:nvCxnSpPr>
          <p:spPr>
            <a:xfrm rot="10800000">
              <a:off x="990599" y="2362200"/>
              <a:ext cx="2362200" cy="0"/>
            </a:xfrm>
            <a:prstGeom prst="straightConnector1">
              <a:avLst/>
            </a:prstGeom>
            <a:noFill/>
            <a:ln w="19050" cap="flat">
              <a:solidFill>
                <a:srgbClr val="000000"/>
              </a:solidFill>
              <a:prstDash val="solid"/>
              <a:round/>
              <a:headEnd type="none" w="lg" len="lg"/>
              <a:tailEnd type="none" w="lg" len="lg"/>
            </a:ln>
          </p:spPr>
        </p:cxnSp>
        <p:cxnSp>
          <p:nvCxnSpPr>
            <p:cNvPr id="1408" name="Shape 1408"/>
            <p:cNvCxnSpPr/>
            <p:nvPr/>
          </p:nvCxnSpPr>
          <p:spPr>
            <a:xfrm rot="10800000">
              <a:off x="990599" y="2438400"/>
              <a:ext cx="2362200" cy="0"/>
            </a:xfrm>
            <a:prstGeom prst="straightConnector1">
              <a:avLst/>
            </a:prstGeom>
            <a:noFill/>
            <a:ln w="19050" cap="flat">
              <a:solidFill>
                <a:srgbClr val="000000"/>
              </a:solidFill>
              <a:prstDash val="solid"/>
              <a:round/>
              <a:headEnd type="none" w="lg" len="lg"/>
              <a:tailEnd type="none" w="lg" len="lg"/>
            </a:ln>
          </p:spPr>
        </p:cxnSp>
        <p:cxnSp>
          <p:nvCxnSpPr>
            <p:cNvPr id="1409" name="Shape 1409"/>
            <p:cNvCxnSpPr/>
            <p:nvPr/>
          </p:nvCxnSpPr>
          <p:spPr>
            <a:xfrm rot="10800000">
              <a:off x="990599" y="2286000"/>
              <a:ext cx="2362200" cy="0"/>
            </a:xfrm>
            <a:prstGeom prst="straightConnector1">
              <a:avLst/>
            </a:prstGeom>
            <a:noFill/>
            <a:ln w="19050" cap="flat">
              <a:solidFill>
                <a:srgbClr val="000000"/>
              </a:solidFill>
              <a:prstDash val="solid"/>
              <a:round/>
              <a:headEnd type="none" w="lg" len="lg"/>
              <a:tailEnd type="none" w="lg" len="lg"/>
            </a:ln>
          </p:spPr>
        </p:cxnSp>
        <p:cxnSp>
          <p:nvCxnSpPr>
            <p:cNvPr id="1410" name="Shape 1410"/>
            <p:cNvCxnSpPr/>
            <p:nvPr/>
          </p:nvCxnSpPr>
          <p:spPr>
            <a:xfrm>
              <a:off x="990600" y="1066800"/>
              <a:ext cx="2362200" cy="0"/>
            </a:xfrm>
            <a:prstGeom prst="straightConnector1">
              <a:avLst/>
            </a:prstGeom>
            <a:noFill/>
            <a:ln w="19050" cap="flat">
              <a:solidFill>
                <a:srgbClr val="000000"/>
              </a:solidFill>
              <a:prstDash val="solid"/>
              <a:round/>
              <a:headEnd type="none" w="lg" len="lg"/>
              <a:tailEnd type="none" w="lg" len="lg"/>
            </a:ln>
          </p:spPr>
        </p:cxnSp>
        <p:cxnSp>
          <p:nvCxnSpPr>
            <p:cNvPr id="1411" name="Shape 1411"/>
            <p:cNvCxnSpPr/>
            <p:nvPr/>
          </p:nvCxnSpPr>
          <p:spPr>
            <a:xfrm>
              <a:off x="990600" y="2667000"/>
              <a:ext cx="2362200" cy="0"/>
            </a:xfrm>
            <a:prstGeom prst="straightConnector1">
              <a:avLst/>
            </a:prstGeom>
            <a:noFill/>
            <a:ln w="19050" cap="flat">
              <a:solidFill>
                <a:srgbClr val="000000"/>
              </a:solidFill>
              <a:prstDash val="solid"/>
              <a:round/>
              <a:headEnd type="none" w="lg" len="lg"/>
              <a:tailEnd type="none" w="lg" len="lg"/>
            </a:ln>
          </p:spPr>
        </p:cxnSp>
        <p:cxnSp>
          <p:nvCxnSpPr>
            <p:cNvPr id="1412" name="Shape 1412"/>
            <p:cNvCxnSpPr/>
            <p:nvPr/>
          </p:nvCxnSpPr>
          <p:spPr>
            <a:xfrm>
              <a:off x="990600" y="2743200"/>
              <a:ext cx="2362200" cy="0"/>
            </a:xfrm>
            <a:prstGeom prst="straightConnector1">
              <a:avLst/>
            </a:prstGeom>
            <a:noFill/>
            <a:ln w="19050" cap="flat">
              <a:solidFill>
                <a:srgbClr val="000000"/>
              </a:solidFill>
              <a:prstDash val="solid"/>
              <a:round/>
              <a:headEnd type="none" w="lg" len="lg"/>
              <a:tailEnd type="none" w="lg" len="lg"/>
            </a:ln>
          </p:spPr>
        </p:cxnSp>
        <p:cxnSp>
          <p:nvCxnSpPr>
            <p:cNvPr id="1413" name="Shape 1413"/>
            <p:cNvCxnSpPr/>
            <p:nvPr/>
          </p:nvCxnSpPr>
          <p:spPr>
            <a:xfrm rot="10800000">
              <a:off x="990599" y="2819400"/>
              <a:ext cx="2362200" cy="0"/>
            </a:xfrm>
            <a:prstGeom prst="straightConnector1">
              <a:avLst/>
            </a:prstGeom>
            <a:noFill/>
            <a:ln w="19050" cap="flat">
              <a:solidFill>
                <a:srgbClr val="000000"/>
              </a:solidFill>
              <a:prstDash val="solid"/>
              <a:round/>
              <a:headEnd type="none" w="lg" len="lg"/>
              <a:tailEnd type="none" w="lg" len="lg"/>
            </a:ln>
          </p:spPr>
        </p:cxnSp>
        <p:cxnSp>
          <p:nvCxnSpPr>
            <p:cNvPr id="1414" name="Shape 1414"/>
            <p:cNvCxnSpPr/>
            <p:nvPr/>
          </p:nvCxnSpPr>
          <p:spPr>
            <a:xfrm>
              <a:off x="990600" y="2895600"/>
              <a:ext cx="2362200" cy="0"/>
            </a:xfrm>
            <a:prstGeom prst="straightConnector1">
              <a:avLst/>
            </a:prstGeom>
            <a:noFill/>
            <a:ln w="19050" cap="flat">
              <a:solidFill>
                <a:srgbClr val="000000"/>
              </a:solidFill>
              <a:prstDash val="solid"/>
              <a:round/>
              <a:headEnd type="none" w="lg" len="lg"/>
              <a:tailEnd type="none" w="lg" len="lg"/>
            </a:ln>
          </p:spPr>
        </p:cxnSp>
        <p:cxnSp>
          <p:nvCxnSpPr>
            <p:cNvPr id="1415" name="Shape 1415"/>
            <p:cNvCxnSpPr/>
            <p:nvPr/>
          </p:nvCxnSpPr>
          <p:spPr>
            <a:xfrm rot="10800000">
              <a:off x="990599" y="2971800"/>
              <a:ext cx="2362200" cy="0"/>
            </a:xfrm>
            <a:prstGeom prst="straightConnector1">
              <a:avLst/>
            </a:prstGeom>
            <a:noFill/>
            <a:ln w="19050" cap="flat">
              <a:solidFill>
                <a:srgbClr val="000000"/>
              </a:solidFill>
              <a:prstDash val="solid"/>
              <a:round/>
              <a:headEnd type="none" w="lg" len="lg"/>
              <a:tailEnd type="none" w="lg" len="lg"/>
            </a:ln>
          </p:spPr>
        </p:cxnSp>
        <p:cxnSp>
          <p:nvCxnSpPr>
            <p:cNvPr id="1416" name="Shape 1416"/>
            <p:cNvCxnSpPr/>
            <p:nvPr/>
          </p:nvCxnSpPr>
          <p:spPr>
            <a:xfrm>
              <a:off x="990600" y="3048000"/>
              <a:ext cx="2362200" cy="0"/>
            </a:xfrm>
            <a:prstGeom prst="straightConnector1">
              <a:avLst/>
            </a:prstGeom>
            <a:noFill/>
            <a:ln w="19050" cap="flat">
              <a:solidFill>
                <a:srgbClr val="000000"/>
              </a:solidFill>
              <a:prstDash val="solid"/>
              <a:round/>
              <a:headEnd type="none" w="lg" len="lg"/>
              <a:tailEnd type="none" w="lg" len="lg"/>
            </a:ln>
          </p:spPr>
        </p:cxnSp>
        <p:cxnSp>
          <p:nvCxnSpPr>
            <p:cNvPr id="1417" name="Shape 1417"/>
            <p:cNvCxnSpPr/>
            <p:nvPr/>
          </p:nvCxnSpPr>
          <p:spPr>
            <a:xfrm rot="10800000">
              <a:off x="990599" y="3124200"/>
              <a:ext cx="2362200" cy="0"/>
            </a:xfrm>
            <a:prstGeom prst="straightConnector1">
              <a:avLst/>
            </a:prstGeom>
            <a:noFill/>
            <a:ln w="19050" cap="flat">
              <a:solidFill>
                <a:srgbClr val="000000"/>
              </a:solidFill>
              <a:prstDash val="solid"/>
              <a:round/>
              <a:headEnd type="none" w="lg" len="lg"/>
              <a:tailEnd type="none" w="lg" len="lg"/>
            </a:ln>
          </p:spPr>
        </p:cxnSp>
        <p:sp>
          <p:nvSpPr>
            <p:cNvPr id="1418" name="Shape 1418"/>
            <p:cNvSpPr/>
            <p:nvPr/>
          </p:nvSpPr>
          <p:spPr>
            <a:xfrm>
              <a:off x="990600" y="2286000"/>
              <a:ext cx="2362200" cy="76199"/>
            </a:xfrm>
            <a:prstGeom prst="rect">
              <a:avLst/>
            </a:prstGeom>
            <a:solidFill>
              <a:srgbClr val="00FF00"/>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419" name="Shape 1419"/>
            <p:cNvCxnSpPr/>
            <p:nvPr/>
          </p:nvCxnSpPr>
          <p:spPr>
            <a:xfrm>
              <a:off x="990600" y="1447800"/>
              <a:ext cx="2362200" cy="0"/>
            </a:xfrm>
            <a:prstGeom prst="straightConnector1">
              <a:avLst/>
            </a:prstGeom>
            <a:noFill/>
            <a:ln w="19050" cap="flat">
              <a:solidFill>
                <a:srgbClr val="000000"/>
              </a:solidFill>
              <a:prstDash val="solid"/>
              <a:round/>
              <a:headEnd type="none" w="lg" len="lg"/>
              <a:tailEnd type="none" w="lg" len="lg"/>
            </a:ln>
          </p:spPr>
        </p:cxnSp>
        <p:sp>
          <p:nvSpPr>
            <p:cNvPr id="1420" name="Shape 1420"/>
            <p:cNvSpPr/>
            <p:nvPr/>
          </p:nvSpPr>
          <p:spPr>
            <a:xfrm>
              <a:off x="990600" y="1905000"/>
              <a:ext cx="2362200" cy="76199"/>
            </a:xfrm>
            <a:prstGeom prst="rect">
              <a:avLst/>
            </a:prstGeom>
            <a:solidFill>
              <a:srgbClr val="F1C232"/>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421" name="Shape 1421"/>
            <p:cNvSpPr/>
            <p:nvPr/>
          </p:nvSpPr>
          <p:spPr>
            <a:xfrm>
              <a:off x="990600" y="2514600"/>
              <a:ext cx="2362200" cy="76199"/>
            </a:xfrm>
            <a:prstGeom prst="rect">
              <a:avLst/>
            </a:prstGeom>
            <a:solidFill>
              <a:srgbClr val="F1C232"/>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422" name="Shape 1422"/>
            <p:cNvCxnSpPr>
              <a:stCxn id="1384" idx="6"/>
              <a:endCxn id="1423" idx="3"/>
            </p:cNvCxnSpPr>
            <p:nvPr/>
          </p:nvCxnSpPr>
          <p:spPr>
            <a:xfrm rot="10800000">
              <a:off x="3352800" y="2400299"/>
              <a:ext cx="228599" cy="0"/>
            </a:xfrm>
            <a:prstGeom prst="straightConnector1">
              <a:avLst/>
            </a:prstGeom>
            <a:noFill/>
            <a:ln w="19050" cap="flat">
              <a:solidFill>
                <a:srgbClr val="7F6000"/>
              </a:solidFill>
              <a:prstDash val="solid"/>
              <a:round/>
              <a:headEnd type="none" w="lg" len="lg"/>
              <a:tailEnd type="stealth" w="lg" len="lg"/>
            </a:ln>
          </p:spPr>
        </p:cxnSp>
        <p:sp>
          <p:nvSpPr>
            <p:cNvPr id="1424" name="Shape 1424"/>
            <p:cNvSpPr/>
            <p:nvPr/>
          </p:nvSpPr>
          <p:spPr>
            <a:xfrm>
              <a:off x="990600" y="2209800"/>
              <a:ext cx="2362200" cy="76199"/>
            </a:xfrm>
            <a:prstGeom prst="rect">
              <a:avLst/>
            </a:prstGeom>
            <a:solidFill>
              <a:srgbClr val="F1C232"/>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423" name="Shape 1423"/>
            <p:cNvSpPr/>
            <p:nvPr/>
          </p:nvSpPr>
          <p:spPr>
            <a:xfrm>
              <a:off x="990600" y="2362200"/>
              <a:ext cx="2362200" cy="76199"/>
            </a:xfrm>
            <a:prstGeom prst="rect">
              <a:avLst/>
            </a:prstGeom>
            <a:solidFill>
              <a:srgbClr val="F1C232"/>
            </a:solidFill>
            <a:ln w="19050" cap="flat">
              <a:solidFill>
                <a:srgbClr val="00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grpSp>
      <p:sp>
        <p:nvSpPr>
          <p:cNvPr id="1425" name="Shape 1425"/>
          <p:cNvSpPr txBox="1"/>
          <p:nvPr/>
        </p:nvSpPr>
        <p:spPr>
          <a:xfrm>
            <a:off x="5726950" y="3527575"/>
            <a:ext cx="3189599" cy="2380199"/>
          </a:xfrm>
          <a:prstGeom prst="rect">
            <a:avLst/>
          </a:prstGeom>
        </p:spPr>
        <p:txBody>
          <a:bodyPr lIns="91425" tIns="91425" rIns="91425" bIns="91425" anchor="t" anchorCtr="0">
            <a:noAutofit/>
          </a:bodyPr>
          <a:lstStyle/>
          <a:p>
            <a:pPr algn="ctr" rtl="0">
              <a:spcBef>
                <a:spcPts val="0"/>
              </a:spcBef>
              <a:buNone/>
            </a:pPr>
            <a:r>
              <a:rPr lang="en" sz="2400">
                <a:latin typeface="Droid Serif"/>
                <a:ea typeface="Droid Serif"/>
                <a:cs typeface="Droid Serif"/>
                <a:sym typeface="Droid Serif"/>
              </a:rPr>
              <a:t>If our book has 32 words in it, how many do we look at before we definitely find the right one? </a:t>
            </a:r>
            <a:r>
              <a:rPr lang="en" sz="2400" i="1">
                <a:latin typeface="Droid Serif"/>
                <a:ea typeface="Droid Serif"/>
                <a:cs typeface="Droid Serif"/>
                <a:sym typeface="Droid Serif"/>
              </a:rPr>
              <a:t>64? </a:t>
            </a:r>
            <a:r>
              <a:rPr lang="en" sz="2400">
                <a:latin typeface="Droid Serif"/>
                <a:ea typeface="Droid Serif"/>
                <a:cs typeface="Droid Serif"/>
                <a:sym typeface="Droid Serif"/>
              </a:rPr>
              <a:t>  </a:t>
            </a:r>
            <a:r>
              <a:rPr lang="en" sz="2400" i="1">
                <a:latin typeface="Droid Serif"/>
                <a:ea typeface="Droid Serif"/>
                <a:cs typeface="Droid Serif"/>
                <a:sym typeface="Droid Serif"/>
              </a:rPr>
              <a:t>1,000,000?</a:t>
            </a:r>
          </a:p>
        </p:txBody>
      </p:sp>
      <p:sp>
        <p:nvSpPr>
          <p:cNvPr id="1426" name="Shape 1426"/>
          <p:cNvSpPr txBox="1">
            <a:spLocks noGrp="1"/>
          </p:cNvSpPr>
          <p:nvPr>
            <p:ph type="title"/>
          </p:nvPr>
        </p:nvSpPr>
        <p:spPr>
          <a:xfrm>
            <a:off x="268485" y="124044"/>
            <a:ext cx="8595299" cy="560400"/>
          </a:xfrm>
          <a:prstGeom prst="rect">
            <a:avLst/>
          </a:prstGeom>
        </p:spPr>
        <p:txBody>
          <a:bodyPr lIns="91425" tIns="91425" rIns="91425" bIns="91425" anchor="t" anchorCtr="0">
            <a:noAutofit/>
          </a:bodyPr>
          <a:lstStyle/>
          <a:p>
            <a:pPr lvl="0" rtl="0">
              <a:spcBef>
                <a:spcPts val="0"/>
              </a:spcBef>
              <a:buClr>
                <a:srgbClr val="000000"/>
              </a:buClr>
              <a:buSzPct val="25581"/>
              <a:buFont typeface="Arial"/>
              <a:buNone/>
            </a:pPr>
            <a:r>
              <a:rPr lang="en" sz="4266">
                <a:latin typeface="Droid Serif"/>
                <a:ea typeface="Droid Serif"/>
                <a:cs typeface="Droid Serif"/>
                <a:sym typeface="Droid Serif"/>
              </a:rPr>
              <a:t>Binary Search (</a:t>
            </a:r>
            <a:r>
              <a:rPr lang="en" sz="4266" i="1">
                <a:latin typeface="Droid Serif"/>
                <a:ea typeface="Droid Serif"/>
                <a:cs typeface="Droid Serif"/>
                <a:sym typeface="Droid Serif"/>
              </a:rPr>
              <a:t>sorted</a:t>
            </a:r>
            <a:r>
              <a:rPr lang="en" sz="4266">
                <a:latin typeface="Droid Serif"/>
                <a:ea typeface="Droid Serif"/>
                <a:cs typeface="Droid Serif"/>
                <a:sym typeface="Droid Serif"/>
              </a:rPr>
              <a:t> book)</a:t>
            </a:r>
          </a:p>
          <a:p>
            <a:pPr lvl="0" rtl="0">
              <a:spcBef>
                <a:spcPts val="0"/>
              </a:spcBef>
              <a:buNone/>
            </a:pPr>
            <a:endParaRPr sz="4266">
              <a:solidFill>
                <a:srgbClr val="000000"/>
              </a:solidFill>
              <a:latin typeface="Droid Serif"/>
              <a:ea typeface="Droid Serif"/>
              <a:cs typeface="Droid Serif"/>
              <a:sym typeface="Droid Serif"/>
            </a:endParaRPr>
          </a:p>
        </p:txBody>
      </p:sp>
      <p:sp>
        <p:nvSpPr>
          <p:cNvPr id="1427" name="Shape 1427"/>
          <p:cNvSpPr/>
          <p:nvPr/>
        </p:nvSpPr>
        <p:spPr>
          <a:xfrm>
            <a:off x="188900" y="1150525"/>
            <a:ext cx="8854200" cy="1454699"/>
          </a:xfrm>
          <a:prstGeom prst="roundRect">
            <a:avLst>
              <a:gd name="adj" fmla="val 16667"/>
            </a:avLst>
          </a:prstGeom>
          <a:solidFill>
            <a:schemeClr val="lt2"/>
          </a:solidFill>
          <a:ln>
            <a:noFill/>
          </a:ln>
        </p:spPr>
        <p:txBody>
          <a:bodyPr lIns="91425" tIns="91425" rIns="91425" bIns="91425" anchor="ctr" anchorCtr="0">
            <a:noAutofit/>
          </a:bodyPr>
          <a:lstStyle/>
          <a:p>
            <a:pPr>
              <a:spcBef>
                <a:spcPts val="0"/>
              </a:spcBef>
              <a:buNone/>
            </a:pPr>
            <a:endParaRPr/>
          </a:p>
        </p:txBody>
      </p:sp>
      <p:sp>
        <p:nvSpPr>
          <p:cNvPr id="1428" name="Shape 1428"/>
          <p:cNvSpPr txBox="1"/>
          <p:nvPr/>
        </p:nvSpPr>
        <p:spPr>
          <a:xfrm>
            <a:off x="3970950" y="5489125"/>
            <a:ext cx="1755900" cy="287100"/>
          </a:xfrm>
          <a:prstGeom prst="rect">
            <a:avLst/>
          </a:prstGeom>
          <a:solidFill>
            <a:srgbClr val="FFFFFF"/>
          </a:solidFill>
        </p:spPr>
        <p:txBody>
          <a:bodyPr lIns="91425" tIns="91425" rIns="91425" bIns="91425" anchor="ctr" anchorCtr="0">
            <a:noAutofit/>
          </a:bodyPr>
          <a:lstStyle/>
          <a:p>
            <a:pPr lvl="0" rtl="0">
              <a:spcBef>
                <a:spcPts val="0"/>
              </a:spcBef>
              <a:buNone/>
            </a:pPr>
            <a:r>
              <a:rPr lang="en" sz="2400" b="1">
                <a:latin typeface="Droid Serif"/>
                <a:ea typeface="Droid Serif"/>
                <a:cs typeface="Droid Serif"/>
                <a:sym typeface="Droid Serif"/>
              </a:rPr>
              <a:t>swordfish</a:t>
            </a:r>
          </a:p>
        </p:txBody>
      </p:sp>
      <p:sp>
        <p:nvSpPr>
          <p:cNvPr id="1429" name="Shape 1429"/>
          <p:cNvSpPr txBox="1">
            <a:spLocks noGrp="1"/>
          </p:cNvSpPr>
          <p:nvPr>
            <p:ph type="body" idx="1"/>
          </p:nvPr>
        </p:nvSpPr>
        <p:spPr>
          <a:xfrm>
            <a:off x="328325" y="1288375"/>
            <a:ext cx="8627999" cy="1259700"/>
          </a:xfrm>
          <a:prstGeom prst="rect">
            <a:avLst/>
          </a:prstGeom>
        </p:spPr>
        <p:txBody>
          <a:bodyPr lIns="91425" tIns="91425" rIns="91425" bIns="91425" anchor="t" anchorCtr="0">
            <a:noAutofit/>
          </a:bodyPr>
          <a:lstStyle/>
          <a:p>
            <a:pPr marL="457200" lvl="0" indent="-381000" rtl="0">
              <a:spcBef>
                <a:spcPts val="0"/>
              </a:spcBef>
              <a:spcAft>
                <a:spcPts val="0"/>
              </a:spcAft>
              <a:buClr>
                <a:srgbClr val="000000"/>
              </a:buClr>
              <a:buSzPct val="100000"/>
              <a:buFont typeface="Arial"/>
              <a:buChar char="●"/>
            </a:pPr>
            <a:r>
              <a:rPr lang="en" sz="2400">
                <a:latin typeface="Droid Serif"/>
                <a:ea typeface="Droid Serif"/>
                <a:cs typeface="Droid Serif"/>
                <a:sym typeface="Droid Serif"/>
              </a:rPr>
              <a:t>Check the word in the middle.</a:t>
            </a:r>
          </a:p>
          <a:p>
            <a:pPr marL="457200" lvl="0" indent="-381000" rtl="0">
              <a:spcBef>
                <a:spcPts val="0"/>
              </a:spcBef>
              <a:spcAft>
                <a:spcPts val="0"/>
              </a:spcAft>
              <a:buClr>
                <a:srgbClr val="000000"/>
              </a:buClr>
              <a:buSzPct val="100000"/>
              <a:buFont typeface="Arial"/>
              <a:buChar char="●"/>
            </a:pPr>
            <a:r>
              <a:rPr lang="en" sz="2400">
                <a:latin typeface="Droid Serif"/>
                <a:ea typeface="Droid Serif"/>
                <a:cs typeface="Droid Serif"/>
                <a:sym typeface="Droid Serif"/>
              </a:rPr>
              <a:t>I</a:t>
            </a:r>
            <a:r>
              <a:rPr lang="en" sz="2400">
                <a:solidFill>
                  <a:srgbClr val="000000"/>
                </a:solidFill>
                <a:latin typeface="Droid Serif"/>
                <a:ea typeface="Droid Serif"/>
                <a:cs typeface="Droid Serif"/>
                <a:sym typeface="Droid Serif"/>
              </a:rPr>
              <a:t>f it's </a:t>
            </a:r>
            <a:r>
              <a:rPr lang="en" sz="2400" b="1" i="1">
                <a:latin typeface="Droid Serif"/>
                <a:ea typeface="Droid Serif"/>
                <a:cs typeface="Droid Serif"/>
                <a:sym typeface="Droid Serif"/>
              </a:rPr>
              <a:t>after </a:t>
            </a:r>
            <a:r>
              <a:rPr lang="en" sz="2400">
                <a:latin typeface="Droid Serif"/>
                <a:ea typeface="Droid Serif"/>
                <a:cs typeface="Droid Serif"/>
                <a:sym typeface="Droid Serif"/>
              </a:rPr>
              <a:t>our</a:t>
            </a:r>
            <a:r>
              <a:rPr lang="en" sz="2400">
                <a:solidFill>
                  <a:srgbClr val="000000"/>
                </a:solidFill>
                <a:latin typeface="Droid Serif"/>
                <a:ea typeface="Droid Serif"/>
                <a:cs typeface="Droid Serif"/>
                <a:sym typeface="Droid Serif"/>
              </a:rPr>
              <a:t> word, </a:t>
            </a:r>
            <a:r>
              <a:rPr lang="en" sz="2400">
                <a:latin typeface="Droid Serif"/>
                <a:ea typeface="Droid Serif"/>
                <a:cs typeface="Droid Serif"/>
                <a:sym typeface="Droid Serif"/>
              </a:rPr>
              <a:t>repeat with the 1st half.</a:t>
            </a:r>
          </a:p>
          <a:p>
            <a:pPr marL="457200" lvl="0" indent="-381000" rtl="0">
              <a:spcBef>
                <a:spcPts val="0"/>
              </a:spcBef>
              <a:spcAft>
                <a:spcPts val="0"/>
              </a:spcAft>
              <a:buClr>
                <a:srgbClr val="000000"/>
              </a:buClr>
              <a:buSzPct val="100000"/>
              <a:buFont typeface="Arial"/>
              <a:buChar char="●"/>
            </a:pPr>
            <a:r>
              <a:rPr lang="en" sz="2400">
                <a:latin typeface="Droid Serif"/>
                <a:ea typeface="Droid Serif"/>
                <a:cs typeface="Droid Serif"/>
                <a:sym typeface="Droid Serif"/>
              </a:rPr>
              <a:t>If it's </a:t>
            </a:r>
            <a:r>
              <a:rPr lang="en" sz="2400" b="1" i="1">
                <a:latin typeface="Droid Serif"/>
                <a:ea typeface="Droid Serif"/>
                <a:cs typeface="Droid Serif"/>
                <a:sym typeface="Droid Serif"/>
              </a:rPr>
              <a:t>before </a:t>
            </a:r>
            <a:r>
              <a:rPr lang="en" sz="2400">
                <a:latin typeface="Droid Serif"/>
                <a:ea typeface="Droid Serif"/>
                <a:cs typeface="Droid Serif"/>
                <a:sym typeface="Droid Serif"/>
              </a:rPr>
              <a:t>our word, repeat with the 2nd half.</a:t>
            </a:r>
          </a:p>
        </p:txBody>
      </p:sp>
      <p:sp>
        <p:nvSpPr>
          <p:cNvPr id="1430" name="Shape 1430"/>
          <p:cNvSpPr txBox="1"/>
          <p:nvPr/>
        </p:nvSpPr>
        <p:spPr>
          <a:xfrm>
            <a:off x="5930500" y="1150525"/>
            <a:ext cx="2782500" cy="468899"/>
          </a:xfrm>
          <a:prstGeom prst="rect">
            <a:avLst/>
          </a:prstGeom>
          <a:solidFill>
            <a:srgbClr val="C9DAF8"/>
          </a:solidFill>
        </p:spPr>
        <p:txBody>
          <a:bodyPr lIns="91425" tIns="91425" rIns="91425" bIns="91425" anchor="ctr" anchorCtr="0">
            <a:noAutofit/>
          </a:bodyPr>
          <a:lstStyle/>
          <a:p>
            <a:pPr lvl="0" algn="ctr" rtl="0">
              <a:spcBef>
                <a:spcPts val="0"/>
              </a:spcBef>
              <a:buNone/>
            </a:pPr>
            <a:r>
              <a:rPr lang="en" sz="3000">
                <a:solidFill>
                  <a:srgbClr val="0000FF"/>
                </a:solidFill>
                <a:latin typeface="Droid Serif"/>
                <a:ea typeface="Droid Serif"/>
                <a:cs typeface="Droid Serif"/>
                <a:sym typeface="Droid Serif"/>
              </a:rPr>
              <a:t>the algorithm</a:t>
            </a:r>
          </a:p>
        </p:txBody>
      </p:sp>
      <p:sp>
        <p:nvSpPr>
          <p:cNvPr id="1431" name="Shape 1431"/>
          <p:cNvSpPr txBox="1"/>
          <p:nvPr/>
        </p:nvSpPr>
        <p:spPr>
          <a:xfrm>
            <a:off x="5930500" y="2786200"/>
            <a:ext cx="2901899" cy="560400"/>
          </a:xfrm>
          <a:prstGeom prst="rect">
            <a:avLst/>
          </a:prstGeom>
          <a:solidFill>
            <a:srgbClr val="D9D9D9"/>
          </a:solidFill>
        </p:spPr>
        <p:txBody>
          <a:bodyPr lIns="91425" tIns="91425" rIns="91425" bIns="91425" anchor="ctr" anchorCtr="0">
            <a:noAutofit/>
          </a:bodyPr>
          <a:lstStyle/>
          <a:p>
            <a:pPr lvl="0" algn="ctr" rtl="0">
              <a:spcBef>
                <a:spcPts val="0"/>
              </a:spcBef>
              <a:buNone/>
            </a:pPr>
            <a:r>
              <a:rPr lang="en" sz="2400">
                <a:latin typeface="Droid Serif"/>
                <a:ea typeface="Droid Serif"/>
                <a:cs typeface="Droid Serif"/>
                <a:sym typeface="Droid Serif"/>
              </a:rPr>
              <a:t>Seeking "spam" ...</a:t>
            </a:r>
          </a:p>
        </p:txBody>
      </p:sp>
      <p:sp>
        <p:nvSpPr>
          <p:cNvPr id="1432" name="Shape 1432"/>
          <p:cNvSpPr txBox="1"/>
          <p:nvPr/>
        </p:nvSpPr>
        <p:spPr>
          <a:xfrm>
            <a:off x="5930500" y="5907775"/>
            <a:ext cx="3025799" cy="822900"/>
          </a:xfrm>
          <a:prstGeom prst="rect">
            <a:avLst/>
          </a:prstGeom>
          <a:noFill/>
        </p:spPr>
        <p:txBody>
          <a:bodyPr lIns="91425" tIns="91425" rIns="91425" bIns="91425" anchor="t" anchorCtr="0">
            <a:noAutofit/>
          </a:bodyPr>
          <a:lstStyle/>
          <a:p>
            <a:pPr lvl="0" rtl="0">
              <a:spcBef>
                <a:spcPts val="0"/>
              </a:spcBef>
              <a:buNone/>
            </a:pPr>
            <a:r>
              <a:rPr lang="en" sz="1800"/>
              <a:t>An example of a binary search in Scratch can be found </a:t>
            </a:r>
            <a:r>
              <a:rPr lang="en" sz="1800" u="sng">
                <a:solidFill>
                  <a:schemeClr val="hlink"/>
                </a:solidFill>
                <a:hlinkClick r:id="rId3"/>
              </a:rPr>
              <a:t>here</a:t>
            </a:r>
            <a:r>
              <a:rPr lang="en" sz="1800"/>
              <a:t>!</a:t>
            </a:r>
          </a:p>
        </p:txBody>
      </p:sp>
    </p:spTree>
    <p:extLst>
      <p:ext uri="{BB962C8B-B14F-4D97-AF65-F5344CB8AC3E}">
        <p14:creationId xmlns:p14="http://schemas.microsoft.com/office/powerpoint/2010/main" val="2410494065"/>
      </p:ext>
    </p:extLst>
  </p:cSld>
  <p:clrMapOvr>
    <a:masterClrMapping/>
  </p:clrMapOvr>
  <p:transition xmlns:p14="http://schemas.microsoft.com/office/powerpoint/2010/main" spd="slow">
    <p:cut/>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sp>
        <p:nvSpPr>
          <p:cNvPr id="1437" name="Shape 1437"/>
          <p:cNvSpPr txBox="1">
            <a:spLocks noGrp="1"/>
          </p:cNvSpPr>
          <p:nvPr>
            <p:ph type="title"/>
          </p:nvPr>
        </p:nvSpPr>
        <p:spPr>
          <a:xfrm>
            <a:off x="274319" y="274319"/>
            <a:ext cx="8595359" cy="822960"/>
          </a:xfrm>
          <a:prstGeom prst="rect">
            <a:avLst/>
          </a:prstGeom>
        </p:spPr>
        <p:txBody>
          <a:bodyPr lIns="91425" tIns="91425" rIns="91425" bIns="91425" anchor="t" anchorCtr="0">
            <a:noAutofit/>
          </a:bodyPr>
          <a:lstStyle/>
          <a:p>
            <a:pPr rtl="0">
              <a:spcBef>
                <a:spcPts val="0"/>
              </a:spcBef>
              <a:buNone/>
            </a:pPr>
            <a:r>
              <a:rPr lang="en" sz="4266">
                <a:solidFill>
                  <a:srgbClr val="000000"/>
                </a:solidFill>
                <a:latin typeface="Droid Serif"/>
                <a:ea typeface="Droid Serif"/>
                <a:cs typeface="Droid Serif"/>
                <a:sym typeface="Droid Serif"/>
              </a:rPr>
              <a:t>Linear vs. Binary Search</a:t>
            </a:r>
          </a:p>
        </p:txBody>
      </p:sp>
      <p:sp>
        <p:nvSpPr>
          <p:cNvPr id="1438" name="Shape 1438"/>
          <p:cNvSpPr txBox="1">
            <a:spLocks noGrp="1"/>
          </p:cNvSpPr>
          <p:nvPr>
            <p:ph type="body" idx="1"/>
          </p:nvPr>
        </p:nvSpPr>
        <p:spPr>
          <a:xfrm>
            <a:off x="1067199" y="1700825"/>
            <a:ext cx="7577699" cy="3171899"/>
          </a:xfrm>
          <a:prstGeom prst="rect">
            <a:avLst/>
          </a:prstGeom>
        </p:spPr>
        <p:txBody>
          <a:bodyPr lIns="91425" tIns="91425" rIns="91425" bIns="91425" anchor="t" anchorCtr="0">
            <a:noAutofit/>
          </a:bodyPr>
          <a:lstStyle/>
          <a:p>
            <a:pPr rtl="0">
              <a:spcBef>
                <a:spcPts val="0"/>
              </a:spcBef>
              <a:buNone/>
            </a:pPr>
            <a:r>
              <a:rPr lang="en" sz="2666">
                <a:solidFill>
                  <a:srgbClr val="000000"/>
                </a:solidFill>
                <a:latin typeface="Droid Serif"/>
                <a:ea typeface="Droid Serif"/>
                <a:cs typeface="Droid Serif"/>
                <a:sym typeface="Droid Serif"/>
              </a:rPr>
              <a:t>With a large amount of </a:t>
            </a:r>
            <a:r>
              <a:rPr lang="en" sz="2666" b="1" i="1">
                <a:solidFill>
                  <a:srgbClr val="0000FF"/>
                </a:solidFill>
                <a:latin typeface="Droid Serif"/>
                <a:ea typeface="Droid Serif"/>
                <a:cs typeface="Droid Serif"/>
                <a:sym typeface="Droid Serif"/>
              </a:rPr>
              <a:t>sorted</a:t>
            </a:r>
            <a:r>
              <a:rPr lang="en" sz="2666">
                <a:solidFill>
                  <a:srgbClr val="000000"/>
                </a:solidFill>
                <a:latin typeface="Droid Serif"/>
                <a:ea typeface="Droid Serif"/>
                <a:cs typeface="Droid Serif"/>
                <a:sym typeface="Droid Serif"/>
              </a:rPr>
              <a:t> data, binary search is almost always more efficient.</a:t>
            </a:r>
          </a:p>
          <a:p>
            <a:pPr lvl="0" rtl="0">
              <a:spcBef>
                <a:spcPts val="0"/>
              </a:spcBef>
              <a:buNone/>
            </a:pPr>
            <a:endParaRPr sz="2666">
              <a:solidFill>
                <a:srgbClr val="000000"/>
              </a:solidFill>
              <a:latin typeface="Droid Serif"/>
              <a:ea typeface="Droid Serif"/>
              <a:cs typeface="Droid Serif"/>
              <a:sym typeface="Droid Serif"/>
            </a:endParaRPr>
          </a:p>
          <a:p>
            <a:pPr rtl="0">
              <a:spcBef>
                <a:spcPts val="0"/>
              </a:spcBef>
              <a:buNone/>
            </a:pPr>
            <a:endParaRPr sz="2666">
              <a:solidFill>
                <a:srgbClr val="000000"/>
              </a:solidFill>
              <a:latin typeface="Droid Serif"/>
              <a:ea typeface="Droid Serif"/>
              <a:cs typeface="Droid Serif"/>
              <a:sym typeface="Droid Serif"/>
            </a:endParaRPr>
          </a:p>
          <a:p>
            <a:pPr rtl="0">
              <a:spcBef>
                <a:spcPts val="0"/>
              </a:spcBef>
              <a:buNone/>
            </a:pPr>
            <a:endParaRPr sz="2666">
              <a:solidFill>
                <a:srgbClr val="000000"/>
              </a:solidFill>
              <a:latin typeface="Droid Serif"/>
              <a:ea typeface="Droid Serif"/>
              <a:cs typeface="Droid Serif"/>
              <a:sym typeface="Droid Serif"/>
            </a:endParaRPr>
          </a:p>
          <a:p>
            <a:pPr rtl="0">
              <a:spcBef>
                <a:spcPts val="0"/>
              </a:spcBef>
              <a:buNone/>
            </a:pPr>
            <a:r>
              <a:rPr lang="en" sz="2666">
                <a:solidFill>
                  <a:srgbClr val="000000"/>
                </a:solidFill>
                <a:latin typeface="Droid Serif"/>
                <a:ea typeface="Droid Serif"/>
                <a:cs typeface="Droid Serif"/>
                <a:sym typeface="Droid Serif"/>
              </a:rPr>
              <a:t>But </a:t>
            </a:r>
            <a:r>
              <a:rPr lang="en" sz="2666" b="1" i="1">
                <a:solidFill>
                  <a:srgbClr val="FF0000"/>
                </a:solidFill>
                <a:latin typeface="Droid Serif"/>
                <a:ea typeface="Droid Serif"/>
                <a:cs typeface="Droid Serif"/>
                <a:sym typeface="Droid Serif"/>
              </a:rPr>
              <a:t>how</a:t>
            </a:r>
            <a:r>
              <a:rPr lang="en" sz="2666">
                <a:solidFill>
                  <a:srgbClr val="000000"/>
                </a:solidFill>
                <a:latin typeface="Droid Serif"/>
                <a:ea typeface="Droid Serif"/>
                <a:cs typeface="Droid Serif"/>
                <a:sym typeface="Droid Serif"/>
              </a:rPr>
              <a:t> do we get our data sorted?</a:t>
            </a:r>
          </a:p>
        </p:txBody>
      </p:sp>
    </p:spTree>
    <p:extLst>
      <p:ext uri="{BB962C8B-B14F-4D97-AF65-F5344CB8AC3E}">
        <p14:creationId xmlns:p14="http://schemas.microsoft.com/office/powerpoint/2010/main" val="2544302953"/>
      </p:ext>
    </p:extLst>
  </p:cSld>
  <p:clrMapOvr>
    <a:masterClrMapping/>
  </p:clrMapOvr>
  <p:transition xmlns:p14="http://schemas.microsoft.com/office/powerpoint/2010/main" spd="slow">
    <p:cut/>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sp>
        <p:nvSpPr>
          <p:cNvPr id="1443" name="Shape 1443"/>
          <p:cNvSpPr txBox="1">
            <a:spLocks noGrp="1"/>
          </p:cNvSpPr>
          <p:nvPr>
            <p:ph type="title"/>
          </p:nvPr>
        </p:nvSpPr>
        <p:spPr>
          <a:xfrm>
            <a:off x="481250" y="289369"/>
            <a:ext cx="3929999" cy="822900"/>
          </a:xfrm>
          <a:prstGeom prst="rect">
            <a:avLst/>
          </a:prstGeom>
        </p:spPr>
        <p:txBody>
          <a:bodyPr lIns="91425" tIns="91425" rIns="91425" bIns="91425" anchor="t" anchorCtr="0">
            <a:noAutofit/>
          </a:bodyPr>
          <a:lstStyle/>
          <a:p>
            <a:pPr lvl="0" rtl="0">
              <a:spcBef>
                <a:spcPts val="0"/>
              </a:spcBef>
              <a:buNone/>
            </a:pPr>
            <a:r>
              <a:rPr lang="en" sz="4266" b="1">
                <a:latin typeface="Droid Serif"/>
                <a:ea typeface="Droid Serif"/>
                <a:cs typeface="Droid Serif"/>
                <a:sym typeface="Droid Serif"/>
              </a:rPr>
              <a:t>Comparisons</a:t>
            </a:r>
          </a:p>
        </p:txBody>
      </p:sp>
      <p:sp>
        <p:nvSpPr>
          <p:cNvPr id="1444" name="Shape 1444"/>
          <p:cNvSpPr txBox="1"/>
          <p:nvPr/>
        </p:nvSpPr>
        <p:spPr>
          <a:xfrm>
            <a:off x="481250" y="1240650"/>
            <a:ext cx="6294899" cy="5213099"/>
          </a:xfrm>
          <a:prstGeom prst="rect">
            <a:avLst/>
          </a:prstGeom>
          <a:noFill/>
        </p:spPr>
        <p:txBody>
          <a:bodyPr lIns="91425" tIns="91425" rIns="91425" bIns="91425" anchor="t" anchorCtr="0">
            <a:noAutofit/>
          </a:bodyPr>
          <a:lstStyle/>
          <a:p>
            <a:pPr lvl="0" rtl="0">
              <a:spcBef>
                <a:spcPts val="0"/>
              </a:spcBef>
              <a:buNone/>
            </a:pPr>
            <a:r>
              <a:rPr lang="en" sz="2400">
                <a:latin typeface="Droid Serif"/>
                <a:ea typeface="Droid Serif"/>
                <a:cs typeface="Droid Serif"/>
                <a:sym typeface="Droid Serif"/>
              </a:rPr>
              <a:t>The basic building-block of sorting is</a:t>
            </a:r>
          </a:p>
          <a:p>
            <a:pPr lvl="0" indent="457200" rtl="0">
              <a:spcBef>
                <a:spcPts val="0"/>
              </a:spcBef>
              <a:buNone/>
            </a:pPr>
            <a:r>
              <a:rPr lang="en" sz="2400" b="1" i="1">
                <a:solidFill>
                  <a:srgbClr val="CC0000"/>
                </a:solidFill>
                <a:latin typeface="Droid Serif"/>
                <a:ea typeface="Droid Serif"/>
                <a:cs typeface="Droid Serif"/>
                <a:sym typeface="Droid Serif"/>
              </a:rPr>
              <a:t>comparing </a:t>
            </a:r>
            <a:r>
              <a:rPr lang="en" sz="2400" b="1" i="1" u="sng">
                <a:solidFill>
                  <a:srgbClr val="CC0000"/>
                </a:solidFill>
                <a:latin typeface="Droid Serif"/>
                <a:ea typeface="Droid Serif"/>
                <a:cs typeface="Droid Serif"/>
                <a:sym typeface="Droid Serif"/>
              </a:rPr>
              <a:t>two</a:t>
            </a:r>
            <a:r>
              <a:rPr lang="en" sz="2400" b="1" i="1">
                <a:solidFill>
                  <a:srgbClr val="CC0000"/>
                </a:solidFill>
                <a:latin typeface="Droid Serif"/>
                <a:ea typeface="Droid Serif"/>
                <a:cs typeface="Droid Serif"/>
                <a:sym typeface="Droid Serif"/>
              </a:rPr>
              <a:t> items</a:t>
            </a:r>
            <a:r>
              <a:rPr lang="en" sz="2400">
                <a:latin typeface="Droid Serif"/>
                <a:ea typeface="Droid Serif"/>
                <a:cs typeface="Droid Serif"/>
                <a:sym typeface="Droid Serif"/>
              </a:rPr>
              <a:t>.</a:t>
            </a:r>
          </a:p>
          <a:p>
            <a:pPr lvl="0" rtl="0">
              <a:spcBef>
                <a:spcPts val="0"/>
              </a:spcBef>
              <a:buNone/>
            </a:pPr>
            <a:endParaRPr sz="2400">
              <a:latin typeface="Droid Serif"/>
              <a:ea typeface="Droid Serif"/>
              <a:cs typeface="Droid Serif"/>
              <a:sym typeface="Droid Serif"/>
            </a:endParaRPr>
          </a:p>
          <a:p>
            <a:pPr lvl="0" rtl="0">
              <a:spcBef>
                <a:spcPts val="0"/>
              </a:spcBef>
              <a:buNone/>
            </a:pPr>
            <a:r>
              <a:rPr lang="en" sz="2400">
                <a:latin typeface="Droid Serif"/>
                <a:ea typeface="Droid Serif"/>
                <a:cs typeface="Droid Serif"/>
                <a:sym typeface="Droid Serif"/>
              </a:rPr>
              <a:t>Consider these two numbers:</a:t>
            </a:r>
          </a:p>
          <a:p>
            <a:pPr lvl="0" rtl="0">
              <a:spcBef>
                <a:spcPts val="0"/>
              </a:spcBef>
              <a:buNone/>
            </a:pPr>
            <a:endParaRPr sz="2400">
              <a:latin typeface="Droid Serif"/>
              <a:ea typeface="Droid Serif"/>
              <a:cs typeface="Droid Serif"/>
              <a:sym typeface="Droid Serif"/>
            </a:endParaRPr>
          </a:p>
          <a:p>
            <a:pPr lvl="0" rtl="0">
              <a:spcBef>
                <a:spcPts val="0"/>
              </a:spcBef>
              <a:buNone/>
            </a:pPr>
            <a:r>
              <a:rPr lang="en" sz="2400">
                <a:latin typeface="Droid Serif"/>
                <a:ea typeface="Droid Serif"/>
                <a:cs typeface="Droid Serif"/>
                <a:sym typeface="Droid Serif"/>
              </a:rPr>
              <a:t>      </a:t>
            </a:r>
          </a:p>
          <a:p>
            <a:pPr lvl="0" rtl="0">
              <a:spcBef>
                <a:spcPts val="0"/>
              </a:spcBef>
              <a:buNone/>
            </a:pPr>
            <a:endParaRPr sz="2400">
              <a:latin typeface="Droid Serif"/>
              <a:ea typeface="Droid Serif"/>
              <a:cs typeface="Droid Serif"/>
              <a:sym typeface="Droid Serif"/>
            </a:endParaRPr>
          </a:p>
          <a:p>
            <a:pPr lvl="0" rtl="0">
              <a:spcBef>
                <a:spcPts val="0"/>
              </a:spcBef>
              <a:buNone/>
            </a:pPr>
            <a:r>
              <a:rPr lang="en" sz="2400">
                <a:latin typeface="Droid Serif"/>
                <a:ea typeface="Droid Serif"/>
                <a:cs typeface="Droid Serif"/>
                <a:sym typeface="Droid Serif"/>
              </a:rPr>
              <a:t>and</a:t>
            </a:r>
          </a:p>
          <a:p>
            <a:pPr lvl="0" rtl="0">
              <a:spcBef>
                <a:spcPts val="0"/>
              </a:spcBef>
              <a:buNone/>
            </a:pPr>
            <a:endParaRPr sz="2400">
              <a:latin typeface="Droid Serif"/>
              <a:ea typeface="Droid Serif"/>
              <a:cs typeface="Droid Serif"/>
              <a:sym typeface="Droid Serif"/>
            </a:endParaRPr>
          </a:p>
          <a:p>
            <a:pPr lvl="0" rtl="0">
              <a:spcBef>
                <a:spcPts val="0"/>
              </a:spcBef>
              <a:buNone/>
            </a:pPr>
            <a:r>
              <a:rPr lang="en" sz="2400">
                <a:latin typeface="Droid Serif"/>
                <a:ea typeface="Droid Serif"/>
                <a:cs typeface="Droid Serif"/>
                <a:sym typeface="Droid Serif"/>
              </a:rPr>
              <a:t>  </a:t>
            </a:r>
          </a:p>
          <a:p>
            <a:pPr lvl="0" rtl="0">
              <a:spcBef>
                <a:spcPts val="0"/>
              </a:spcBef>
              <a:buNone/>
            </a:pPr>
            <a:endParaRPr sz="2400">
              <a:latin typeface="Droid Serif"/>
              <a:ea typeface="Droid Serif"/>
              <a:cs typeface="Droid Serif"/>
              <a:sym typeface="Droid Serif"/>
            </a:endParaRPr>
          </a:p>
          <a:p>
            <a:pPr lvl="0" rtl="0">
              <a:spcBef>
                <a:spcPts val="0"/>
              </a:spcBef>
              <a:buNone/>
            </a:pPr>
            <a:endParaRPr sz="2400">
              <a:latin typeface="Droid Serif"/>
              <a:ea typeface="Droid Serif"/>
              <a:cs typeface="Droid Serif"/>
              <a:sym typeface="Droid Serif"/>
            </a:endParaRPr>
          </a:p>
          <a:p>
            <a:pPr lvl="0" rtl="0">
              <a:spcBef>
                <a:spcPts val="0"/>
              </a:spcBef>
              <a:buNone/>
            </a:pPr>
            <a:r>
              <a:rPr lang="en" sz="2400">
                <a:latin typeface="Droid Serif"/>
                <a:ea typeface="Droid Serif"/>
                <a:cs typeface="Droid Serif"/>
                <a:sym typeface="Droid Serif"/>
              </a:rPr>
              <a:t>Which number is larger?</a:t>
            </a:r>
          </a:p>
          <a:p>
            <a:pPr lvl="0" rtl="0">
              <a:spcBef>
                <a:spcPts val="0"/>
              </a:spcBef>
              <a:buNone/>
            </a:pPr>
            <a:r>
              <a:rPr lang="en" sz="2400" i="1">
                <a:latin typeface="Droid Serif"/>
                <a:ea typeface="Droid Serif"/>
                <a:cs typeface="Droid Serif"/>
                <a:sym typeface="Droid Serif"/>
              </a:rPr>
              <a:t>How can you tell?</a:t>
            </a:r>
          </a:p>
        </p:txBody>
      </p:sp>
      <p:pic>
        <p:nvPicPr>
          <p:cNvPr id="1445" name="Shape 1445"/>
          <p:cNvPicPr preferRelativeResize="0"/>
          <p:nvPr/>
        </p:nvPicPr>
        <p:blipFill>
          <a:blip r:embed="rId3"/>
          <a:stretch>
            <a:fillRect/>
          </a:stretch>
        </p:blipFill>
        <p:spPr>
          <a:xfrm>
            <a:off x="7457650" y="105331"/>
            <a:ext cx="1343425" cy="1190976"/>
          </a:xfrm>
          <a:prstGeom prst="rect">
            <a:avLst/>
          </a:prstGeom>
        </p:spPr>
      </p:pic>
      <p:sp>
        <p:nvSpPr>
          <p:cNvPr id="1446" name="Shape 1446"/>
          <p:cNvSpPr txBox="1"/>
          <p:nvPr/>
        </p:nvSpPr>
        <p:spPr>
          <a:xfrm rot="-644873">
            <a:off x="2425976" y="2589298"/>
            <a:ext cx="5985909" cy="492235"/>
          </a:xfrm>
          <a:prstGeom prst="rect">
            <a:avLst/>
          </a:prstGeom>
        </p:spPr>
        <p:txBody>
          <a:bodyPr lIns="91425" tIns="91425" rIns="91425" bIns="91425" anchor="ctr" anchorCtr="0">
            <a:noAutofit/>
          </a:bodyPr>
          <a:lstStyle/>
          <a:p>
            <a:pPr lvl="0" algn="ctr" rtl="0">
              <a:spcBef>
                <a:spcPts val="0"/>
              </a:spcBef>
              <a:buNone/>
            </a:pPr>
            <a:r>
              <a:rPr lang="en" sz="2400">
                <a:solidFill>
                  <a:srgbClr val="0000FF"/>
                </a:solidFill>
                <a:latin typeface="Georgia"/>
                <a:ea typeface="Georgia"/>
                <a:cs typeface="Georgia"/>
                <a:sym typeface="Georgia"/>
              </a:rPr>
              <a:t>110111001100100100010100111110101</a:t>
            </a:r>
          </a:p>
        </p:txBody>
      </p:sp>
      <p:sp>
        <p:nvSpPr>
          <p:cNvPr id="1447" name="Shape 1447"/>
          <p:cNvSpPr txBox="1"/>
          <p:nvPr/>
        </p:nvSpPr>
        <p:spPr>
          <a:xfrm rot="247138">
            <a:off x="377442" y="4455411"/>
            <a:ext cx="6277514" cy="492374"/>
          </a:xfrm>
          <a:prstGeom prst="rect">
            <a:avLst/>
          </a:prstGeom>
        </p:spPr>
        <p:txBody>
          <a:bodyPr lIns="91425" tIns="91425" rIns="91425" bIns="91425" anchor="ctr" anchorCtr="0">
            <a:noAutofit/>
          </a:bodyPr>
          <a:lstStyle/>
          <a:p>
            <a:pPr lvl="0" algn="ctr" rtl="0">
              <a:spcBef>
                <a:spcPts val="0"/>
              </a:spcBef>
              <a:buNone/>
            </a:pPr>
            <a:r>
              <a:rPr lang="en" sz="2400">
                <a:solidFill>
                  <a:srgbClr val="0000FF"/>
                </a:solidFill>
                <a:latin typeface="Georgia"/>
                <a:ea typeface="Georgia"/>
                <a:cs typeface="Georgia"/>
                <a:sym typeface="Georgia"/>
              </a:rPr>
              <a:t>110111001100100100010101111110101</a:t>
            </a:r>
          </a:p>
        </p:txBody>
      </p:sp>
    </p:spTree>
    <p:extLst>
      <p:ext uri="{BB962C8B-B14F-4D97-AF65-F5344CB8AC3E}">
        <p14:creationId xmlns:p14="http://schemas.microsoft.com/office/powerpoint/2010/main" val="1434387627"/>
      </p:ext>
    </p:extLst>
  </p:cSld>
  <p:clrMapOvr>
    <a:masterClrMapping/>
  </p:clrMapOvr>
  <p:transition xmlns:p14="http://schemas.microsoft.com/office/powerpoint/2010/main" spd="slow">
    <p:cut/>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451"/>
        <p:cNvGrpSpPr/>
        <p:nvPr/>
      </p:nvGrpSpPr>
      <p:grpSpPr>
        <a:xfrm>
          <a:off x="0" y="0"/>
          <a:ext cx="0" cy="0"/>
          <a:chOff x="0" y="0"/>
          <a:chExt cx="0" cy="0"/>
        </a:xfrm>
      </p:grpSpPr>
      <p:sp>
        <p:nvSpPr>
          <p:cNvPr id="1452" name="Shape 1452"/>
          <p:cNvSpPr txBox="1">
            <a:spLocks noGrp="1"/>
          </p:cNvSpPr>
          <p:nvPr>
            <p:ph type="title"/>
          </p:nvPr>
        </p:nvSpPr>
        <p:spPr>
          <a:xfrm>
            <a:off x="333775" y="377850"/>
            <a:ext cx="6556200" cy="822900"/>
          </a:xfrm>
          <a:prstGeom prst="rect">
            <a:avLst/>
          </a:prstGeom>
        </p:spPr>
        <p:txBody>
          <a:bodyPr lIns="91425" tIns="91425" rIns="91425" bIns="91425" anchor="t" anchorCtr="0">
            <a:noAutofit/>
          </a:bodyPr>
          <a:lstStyle/>
          <a:p>
            <a:pPr lvl="0" rtl="0">
              <a:spcBef>
                <a:spcPts val="0"/>
              </a:spcBef>
              <a:buNone/>
            </a:pPr>
            <a:r>
              <a:rPr lang="en" sz="4200">
                <a:latin typeface="Droid Serif"/>
                <a:ea typeface="Droid Serif"/>
                <a:cs typeface="Droid Serif"/>
                <a:sym typeface="Droid Serif"/>
              </a:rPr>
              <a:t>Let's sort!</a:t>
            </a:r>
          </a:p>
        </p:txBody>
      </p:sp>
      <p:pic>
        <p:nvPicPr>
          <p:cNvPr id="1453" name="Shape 1453"/>
          <p:cNvPicPr preferRelativeResize="0"/>
          <p:nvPr/>
        </p:nvPicPr>
        <p:blipFill>
          <a:blip r:embed="rId3"/>
          <a:stretch>
            <a:fillRect/>
          </a:stretch>
        </p:blipFill>
        <p:spPr>
          <a:xfrm>
            <a:off x="7457650" y="105331"/>
            <a:ext cx="1343425" cy="1190976"/>
          </a:xfrm>
          <a:prstGeom prst="rect">
            <a:avLst/>
          </a:prstGeom>
        </p:spPr>
      </p:pic>
      <p:sp>
        <p:nvSpPr>
          <p:cNvPr id="1454" name="Shape 1454"/>
          <p:cNvSpPr txBox="1">
            <a:spLocks noGrp="1"/>
          </p:cNvSpPr>
          <p:nvPr>
            <p:ph type="title" idx="4294967295"/>
          </p:nvPr>
        </p:nvSpPr>
        <p:spPr>
          <a:xfrm>
            <a:off x="1253225" y="1296300"/>
            <a:ext cx="4949999" cy="5180399"/>
          </a:xfrm>
          <a:prstGeom prst="rect">
            <a:avLst/>
          </a:prstGeom>
        </p:spPr>
        <p:txBody>
          <a:bodyPr lIns="91425" tIns="91425" rIns="91425" bIns="91425" anchor="t" anchorCtr="0">
            <a:noAutofit/>
          </a:bodyPr>
          <a:lstStyle/>
          <a:p>
            <a:pPr lvl="0" rtl="0">
              <a:spcBef>
                <a:spcPts val="0"/>
              </a:spcBef>
              <a:buNone/>
            </a:pPr>
            <a:r>
              <a:rPr lang="en" sz="4200">
                <a:solidFill>
                  <a:srgbClr val="0000FF"/>
                </a:solidFill>
                <a:latin typeface="Droid Serif"/>
                <a:ea typeface="Droid Serif"/>
                <a:cs typeface="Droid Serif"/>
                <a:sym typeface="Droid Serif"/>
              </a:rPr>
              <a:t>dukes</a:t>
            </a:r>
          </a:p>
          <a:p>
            <a:pPr lvl="0" rtl="0">
              <a:spcBef>
                <a:spcPts val="0"/>
              </a:spcBef>
              <a:buNone/>
            </a:pPr>
            <a:r>
              <a:rPr lang="en" sz="4200">
                <a:solidFill>
                  <a:srgbClr val="0000FF"/>
                </a:solidFill>
                <a:latin typeface="Droid Serif"/>
                <a:ea typeface="Droid Serif"/>
                <a:cs typeface="Droid Serif"/>
                <a:sym typeface="Droid Serif"/>
              </a:rPr>
              <a:t>orange</a:t>
            </a:r>
          </a:p>
          <a:p>
            <a:pPr lvl="0" rtl="0">
              <a:spcBef>
                <a:spcPts val="0"/>
              </a:spcBef>
              <a:buNone/>
            </a:pPr>
            <a:r>
              <a:rPr lang="en" sz="4200">
                <a:solidFill>
                  <a:srgbClr val="0000FF"/>
                </a:solidFill>
                <a:latin typeface="Droid Serif"/>
                <a:ea typeface="Droid Serif"/>
                <a:cs typeface="Droid Serif"/>
                <a:sym typeface="Droid Serif"/>
              </a:rPr>
              <a:t>feral burger</a:t>
            </a:r>
          </a:p>
          <a:p>
            <a:pPr lvl="0" rtl="0">
              <a:spcBef>
                <a:spcPts val="0"/>
              </a:spcBef>
              <a:buNone/>
            </a:pPr>
            <a:r>
              <a:rPr lang="en" sz="4200">
                <a:solidFill>
                  <a:srgbClr val="0000FF"/>
                </a:solidFill>
                <a:latin typeface="Droid Serif"/>
                <a:ea typeface="Droid Serif"/>
                <a:cs typeface="Droid Serif"/>
                <a:sym typeface="Droid Serif"/>
              </a:rPr>
              <a:t>bbq</a:t>
            </a:r>
          </a:p>
          <a:p>
            <a:pPr lvl="0" rtl="0">
              <a:spcBef>
                <a:spcPts val="0"/>
              </a:spcBef>
              <a:buNone/>
            </a:pPr>
            <a:r>
              <a:rPr lang="en" sz="4200">
                <a:solidFill>
                  <a:srgbClr val="0000FF"/>
                </a:solidFill>
                <a:latin typeface="Droid Serif"/>
                <a:ea typeface="Droid Serif"/>
                <a:cs typeface="Droid Serif"/>
                <a:sym typeface="Droid Serif"/>
              </a:rPr>
              <a:t>macademia</a:t>
            </a:r>
          </a:p>
          <a:p>
            <a:pPr lvl="0" rtl="0">
              <a:spcBef>
                <a:spcPts val="0"/>
              </a:spcBef>
              <a:buNone/>
            </a:pPr>
            <a:r>
              <a:rPr lang="en" sz="4200">
                <a:solidFill>
                  <a:srgbClr val="0000FF"/>
                </a:solidFill>
                <a:latin typeface="Droid Serif"/>
                <a:ea typeface="Droid Serif"/>
                <a:cs typeface="Droid Serif"/>
                <a:sym typeface="Droid Serif"/>
              </a:rPr>
              <a:t>musubi</a:t>
            </a:r>
          </a:p>
          <a:p>
            <a:pPr lvl="0" rtl="0">
              <a:spcBef>
                <a:spcPts val="0"/>
              </a:spcBef>
              <a:buNone/>
            </a:pPr>
            <a:r>
              <a:rPr lang="en" sz="4200">
                <a:solidFill>
                  <a:srgbClr val="0000FF"/>
                </a:solidFill>
                <a:latin typeface="Droid Serif"/>
                <a:ea typeface="Droid Serif"/>
                <a:cs typeface="Droid Serif"/>
                <a:sym typeface="Droid Serif"/>
              </a:rPr>
              <a:t>spam</a:t>
            </a:r>
          </a:p>
          <a:p>
            <a:pPr lvl="0" rtl="0">
              <a:spcBef>
                <a:spcPts val="0"/>
              </a:spcBef>
              <a:buNone/>
            </a:pPr>
            <a:r>
              <a:rPr lang="en" sz="4200">
                <a:solidFill>
                  <a:srgbClr val="0000FF"/>
                </a:solidFill>
                <a:latin typeface="Droid Serif"/>
                <a:ea typeface="Droid Serif"/>
                <a:cs typeface="Droid Serif"/>
                <a:sym typeface="Droid Serif"/>
              </a:rPr>
              <a:t>coffee</a:t>
            </a:r>
          </a:p>
        </p:txBody>
      </p:sp>
      <p:sp>
        <p:nvSpPr>
          <p:cNvPr id="1455" name="Shape 1455"/>
          <p:cNvSpPr txBox="1"/>
          <p:nvPr/>
        </p:nvSpPr>
        <p:spPr>
          <a:xfrm>
            <a:off x="5519525" y="2930825"/>
            <a:ext cx="3352200" cy="1583699"/>
          </a:xfrm>
          <a:prstGeom prst="rect">
            <a:avLst/>
          </a:prstGeom>
          <a:solidFill>
            <a:srgbClr val="C9DAF8"/>
          </a:solidFill>
        </p:spPr>
        <p:txBody>
          <a:bodyPr lIns="91425" tIns="91425" rIns="91425" bIns="91425" anchor="ctr" anchorCtr="0">
            <a:noAutofit/>
          </a:bodyPr>
          <a:lstStyle/>
          <a:p>
            <a:pPr lvl="0" rtl="0">
              <a:spcBef>
                <a:spcPts val="0"/>
              </a:spcBef>
              <a:buNone/>
            </a:pPr>
            <a:r>
              <a:rPr lang="en" sz="2400">
                <a:latin typeface="Droid Serif"/>
                <a:ea typeface="Droid Serif"/>
                <a:cs typeface="Droid Serif"/>
                <a:sym typeface="Droid Serif"/>
              </a:rPr>
              <a:t>Create 8 post-it notes with these words, one per note...</a:t>
            </a:r>
          </a:p>
        </p:txBody>
      </p:sp>
    </p:spTree>
    <p:extLst>
      <p:ext uri="{BB962C8B-B14F-4D97-AF65-F5344CB8AC3E}">
        <p14:creationId xmlns:p14="http://schemas.microsoft.com/office/powerpoint/2010/main" val="2587153310"/>
      </p:ext>
    </p:extLst>
  </p:cSld>
  <p:clrMapOvr>
    <a:masterClrMapping/>
  </p:clrMapOvr>
  <p:transition xmlns:p14="http://schemas.microsoft.com/office/powerpoint/2010/main" spd="slow">
    <p:cut/>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459"/>
        <p:cNvGrpSpPr/>
        <p:nvPr/>
      </p:nvGrpSpPr>
      <p:grpSpPr>
        <a:xfrm>
          <a:off x="0" y="0"/>
          <a:ext cx="0" cy="0"/>
          <a:chOff x="0" y="0"/>
          <a:chExt cx="0" cy="0"/>
        </a:xfrm>
      </p:grpSpPr>
      <p:sp>
        <p:nvSpPr>
          <p:cNvPr id="1460" name="Shape 1460"/>
          <p:cNvSpPr txBox="1">
            <a:spLocks noGrp="1"/>
          </p:cNvSpPr>
          <p:nvPr>
            <p:ph type="title"/>
          </p:nvPr>
        </p:nvSpPr>
        <p:spPr>
          <a:xfrm>
            <a:off x="481250" y="289369"/>
            <a:ext cx="8595299" cy="822900"/>
          </a:xfrm>
          <a:prstGeom prst="rect">
            <a:avLst/>
          </a:prstGeom>
        </p:spPr>
        <p:txBody>
          <a:bodyPr lIns="91425" tIns="91425" rIns="91425" bIns="91425" anchor="t" anchorCtr="0">
            <a:noAutofit/>
          </a:bodyPr>
          <a:lstStyle/>
          <a:p>
            <a:pPr rtl="0">
              <a:spcBef>
                <a:spcPts val="0"/>
              </a:spcBef>
              <a:buNone/>
            </a:pPr>
            <a:r>
              <a:rPr lang="en" sz="4266" b="1">
                <a:solidFill>
                  <a:srgbClr val="000000"/>
                </a:solidFill>
                <a:latin typeface="Droid Serif"/>
                <a:ea typeface="Droid Serif"/>
                <a:cs typeface="Droid Serif"/>
                <a:sym typeface="Droid Serif"/>
              </a:rPr>
              <a:t>Let's sort!</a:t>
            </a:r>
          </a:p>
        </p:txBody>
      </p:sp>
      <p:pic>
        <p:nvPicPr>
          <p:cNvPr id="1461" name="Shape 1461"/>
          <p:cNvPicPr preferRelativeResize="0"/>
          <p:nvPr/>
        </p:nvPicPr>
        <p:blipFill>
          <a:blip r:embed="rId3"/>
          <a:stretch>
            <a:fillRect/>
          </a:stretch>
        </p:blipFill>
        <p:spPr>
          <a:xfrm>
            <a:off x="6567985" y="-300500"/>
            <a:ext cx="2737763" cy="2737860"/>
          </a:xfrm>
          <a:prstGeom prst="rect">
            <a:avLst/>
          </a:prstGeom>
          <a:noFill/>
          <a:ln>
            <a:noFill/>
          </a:ln>
        </p:spPr>
      </p:pic>
      <p:sp>
        <p:nvSpPr>
          <p:cNvPr id="1462" name="Shape 1462"/>
          <p:cNvSpPr txBox="1"/>
          <p:nvPr/>
        </p:nvSpPr>
        <p:spPr>
          <a:xfrm>
            <a:off x="481250" y="1240650"/>
            <a:ext cx="5995800" cy="5213099"/>
          </a:xfrm>
          <a:prstGeom prst="rect">
            <a:avLst/>
          </a:prstGeom>
          <a:noFill/>
        </p:spPr>
        <p:txBody>
          <a:bodyPr lIns="91425" tIns="91425" rIns="91425" bIns="91425" anchor="t" anchorCtr="0">
            <a:noAutofit/>
          </a:bodyPr>
          <a:lstStyle/>
          <a:p>
            <a:pPr lvl="0" rtl="0">
              <a:spcBef>
                <a:spcPts val="0"/>
              </a:spcBef>
              <a:buNone/>
            </a:pPr>
            <a:r>
              <a:rPr lang="en" sz="2400" b="1">
                <a:latin typeface="Droid Serif"/>
                <a:ea typeface="Droid Serif"/>
                <a:cs typeface="Droid Serif"/>
                <a:sym typeface="Droid Serif"/>
              </a:rPr>
              <a:t>First</a:t>
            </a:r>
            <a:r>
              <a:rPr lang="en" sz="2400">
                <a:latin typeface="Droid Serif"/>
                <a:ea typeface="Droid Serif"/>
                <a:cs typeface="Droid Serif"/>
                <a:sym typeface="Droid Serif"/>
              </a:rPr>
              <a:t>: In pairs, sort your items...!</a:t>
            </a:r>
          </a:p>
          <a:p>
            <a:pPr lvl="0" rtl="0">
              <a:spcBef>
                <a:spcPts val="0"/>
              </a:spcBef>
              <a:buNone/>
            </a:pPr>
            <a:endParaRPr sz="2400">
              <a:latin typeface="Droid Serif"/>
              <a:ea typeface="Droid Serif"/>
              <a:cs typeface="Droid Serif"/>
              <a:sym typeface="Droid Serif"/>
            </a:endParaRPr>
          </a:p>
          <a:p>
            <a:pPr lvl="0" rtl="0">
              <a:spcBef>
                <a:spcPts val="0"/>
              </a:spcBef>
              <a:buNone/>
            </a:pPr>
            <a:r>
              <a:rPr lang="en" sz="2400" b="1">
                <a:latin typeface="Droid Serif"/>
                <a:ea typeface="Droid Serif"/>
                <a:cs typeface="Droid Serif"/>
                <a:sym typeface="Droid Serif"/>
              </a:rPr>
              <a:t>Note</a:t>
            </a:r>
            <a:r>
              <a:rPr lang="en" sz="2400">
                <a:latin typeface="Droid Serif"/>
                <a:ea typeface="Droid Serif"/>
                <a:cs typeface="Droid Serif"/>
                <a:sym typeface="Droid Serif"/>
              </a:rPr>
              <a:t>: Computers can compare </a:t>
            </a:r>
            <a:r>
              <a:rPr lang="en" sz="2400" b="1" i="1">
                <a:solidFill>
                  <a:srgbClr val="0000FF"/>
                </a:solidFill>
                <a:latin typeface="Droid Serif"/>
                <a:ea typeface="Droid Serif"/>
                <a:cs typeface="Droid Serif"/>
                <a:sym typeface="Droid Serif"/>
              </a:rPr>
              <a:t>only two items at a time</a:t>
            </a:r>
            <a:r>
              <a:rPr lang="en" sz="2400">
                <a:latin typeface="Droid Serif"/>
                <a:ea typeface="Droid Serif"/>
                <a:cs typeface="Droid Serif"/>
                <a:sym typeface="Droid Serif"/>
              </a:rPr>
              <a:t>! The HMC students will help by saying what's smaller/larger...</a:t>
            </a:r>
          </a:p>
          <a:p>
            <a:pPr lvl="0" rtl="0">
              <a:spcBef>
                <a:spcPts val="0"/>
              </a:spcBef>
              <a:buNone/>
            </a:pPr>
            <a:endParaRPr sz="2400">
              <a:latin typeface="Droid Serif"/>
              <a:ea typeface="Droid Serif"/>
              <a:cs typeface="Droid Serif"/>
              <a:sym typeface="Droid Serif"/>
            </a:endParaRPr>
          </a:p>
          <a:p>
            <a:pPr lvl="0" rtl="0">
              <a:spcBef>
                <a:spcPts val="0"/>
              </a:spcBef>
              <a:buNone/>
            </a:pPr>
            <a:r>
              <a:rPr lang="en" sz="2400" b="1">
                <a:latin typeface="Droid Serif"/>
                <a:ea typeface="Droid Serif"/>
                <a:cs typeface="Droid Serif"/>
                <a:sym typeface="Droid Serif"/>
              </a:rPr>
              <a:t>Then</a:t>
            </a:r>
            <a:r>
              <a:rPr lang="en" sz="2400">
                <a:latin typeface="Droid Serif"/>
                <a:ea typeface="Droid Serif"/>
                <a:cs typeface="Droid Serif"/>
                <a:sym typeface="Droid Serif"/>
              </a:rPr>
              <a:t>: Sort again, </a:t>
            </a:r>
            <a:r>
              <a:rPr lang="en" sz="2400" u="sng">
                <a:latin typeface="Droid Serif"/>
                <a:ea typeface="Droid Serif"/>
                <a:cs typeface="Droid Serif"/>
                <a:sym typeface="Droid Serif"/>
              </a:rPr>
              <a:t>counting</a:t>
            </a:r>
            <a:r>
              <a:rPr lang="en" sz="2400">
                <a:latin typeface="Droid Serif"/>
                <a:ea typeface="Droid Serif"/>
                <a:cs typeface="Droid Serif"/>
                <a:sym typeface="Droid Serif"/>
              </a:rPr>
              <a:t> the number of pairwise comparisons you make in order to ensure your items are sorted.</a:t>
            </a:r>
          </a:p>
          <a:p>
            <a:pPr lvl="0" rtl="0">
              <a:spcBef>
                <a:spcPts val="0"/>
              </a:spcBef>
              <a:buNone/>
            </a:pPr>
            <a:endParaRPr sz="2400">
              <a:latin typeface="Droid Serif"/>
              <a:ea typeface="Droid Serif"/>
              <a:cs typeface="Droid Serif"/>
              <a:sym typeface="Droid Serif"/>
            </a:endParaRPr>
          </a:p>
          <a:p>
            <a:pPr>
              <a:spcBef>
                <a:spcPts val="0"/>
              </a:spcBef>
              <a:buNone/>
            </a:pPr>
            <a:r>
              <a:rPr lang="en" sz="2400" b="1">
                <a:latin typeface="Droid Serif"/>
                <a:ea typeface="Droid Serif"/>
                <a:cs typeface="Droid Serif"/>
                <a:sym typeface="Droid Serif"/>
              </a:rPr>
              <a:t>Challenge</a:t>
            </a:r>
            <a:r>
              <a:rPr lang="en" sz="2400">
                <a:latin typeface="Droid Serif"/>
                <a:ea typeface="Droid Serif"/>
                <a:cs typeface="Droid Serif"/>
                <a:sym typeface="Droid Serif"/>
              </a:rPr>
              <a:t>: describe a sorting </a:t>
            </a:r>
            <a:r>
              <a:rPr lang="en" sz="2400" b="1" i="1">
                <a:solidFill>
                  <a:srgbClr val="FF0000"/>
                </a:solidFill>
                <a:latin typeface="Droid Serif"/>
                <a:ea typeface="Droid Serif"/>
                <a:cs typeface="Droid Serif"/>
                <a:sym typeface="Droid Serif"/>
              </a:rPr>
              <a:t>algorithm</a:t>
            </a:r>
            <a:r>
              <a:rPr lang="en" sz="2400">
                <a:solidFill>
                  <a:srgbClr val="FF0000"/>
                </a:solidFill>
                <a:latin typeface="Droid Serif"/>
                <a:ea typeface="Droid Serif"/>
                <a:cs typeface="Droid Serif"/>
                <a:sym typeface="Droid Serif"/>
              </a:rPr>
              <a:t> </a:t>
            </a:r>
            <a:r>
              <a:rPr lang="en" sz="2400">
                <a:latin typeface="Droid Serif"/>
                <a:ea typeface="Droid Serif"/>
                <a:cs typeface="Droid Serif"/>
                <a:sym typeface="Droid Serif"/>
              </a:rPr>
              <a:t>that works for all possible cases!</a:t>
            </a:r>
          </a:p>
        </p:txBody>
      </p:sp>
      <p:pic>
        <p:nvPicPr>
          <p:cNvPr id="1463" name="Shape 1463"/>
          <p:cNvPicPr preferRelativeResize="0"/>
          <p:nvPr/>
        </p:nvPicPr>
        <p:blipFill>
          <a:blip r:embed="rId4"/>
          <a:stretch>
            <a:fillRect/>
          </a:stretch>
        </p:blipFill>
        <p:spPr>
          <a:xfrm>
            <a:off x="6916289" y="4874493"/>
            <a:ext cx="2041156" cy="1803302"/>
          </a:xfrm>
          <a:prstGeom prst="rect">
            <a:avLst/>
          </a:prstGeom>
        </p:spPr>
      </p:pic>
    </p:spTree>
    <p:extLst>
      <p:ext uri="{BB962C8B-B14F-4D97-AF65-F5344CB8AC3E}">
        <p14:creationId xmlns:p14="http://schemas.microsoft.com/office/powerpoint/2010/main" val="3265222564"/>
      </p:ext>
    </p:extLst>
  </p:cSld>
  <p:clrMapOvr>
    <a:masterClrMapping/>
  </p:clrMapOvr>
  <p:transition xmlns:p14="http://schemas.microsoft.com/office/powerpoint/2010/main" spd="slow">
    <p:cut/>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467"/>
        <p:cNvGrpSpPr/>
        <p:nvPr/>
      </p:nvGrpSpPr>
      <p:grpSpPr>
        <a:xfrm>
          <a:off x="0" y="0"/>
          <a:ext cx="0" cy="0"/>
          <a:chOff x="0" y="0"/>
          <a:chExt cx="0" cy="0"/>
        </a:xfrm>
      </p:grpSpPr>
      <p:sp>
        <p:nvSpPr>
          <p:cNvPr id="1468" name="Shape 1468"/>
          <p:cNvSpPr txBox="1">
            <a:spLocks noGrp="1"/>
          </p:cNvSpPr>
          <p:nvPr>
            <p:ph type="title"/>
          </p:nvPr>
        </p:nvSpPr>
        <p:spPr>
          <a:xfrm>
            <a:off x="333775" y="377850"/>
            <a:ext cx="6556200" cy="822900"/>
          </a:xfrm>
          <a:prstGeom prst="rect">
            <a:avLst/>
          </a:prstGeom>
        </p:spPr>
        <p:txBody>
          <a:bodyPr lIns="91425" tIns="91425" rIns="91425" bIns="91425" anchor="t" anchorCtr="0">
            <a:noAutofit/>
          </a:bodyPr>
          <a:lstStyle/>
          <a:p>
            <a:pPr lvl="0" rtl="0">
              <a:spcBef>
                <a:spcPts val="0"/>
              </a:spcBef>
              <a:buNone/>
            </a:pPr>
            <a:r>
              <a:rPr lang="en" sz="4200">
                <a:latin typeface="Droid Serif"/>
                <a:ea typeface="Droid Serif"/>
                <a:cs typeface="Droid Serif"/>
                <a:sym typeface="Droid Serif"/>
              </a:rPr>
              <a:t>Your sorting algorithms:</a:t>
            </a:r>
          </a:p>
        </p:txBody>
      </p:sp>
      <p:pic>
        <p:nvPicPr>
          <p:cNvPr id="1469" name="Shape 1469"/>
          <p:cNvPicPr preferRelativeResize="0"/>
          <p:nvPr/>
        </p:nvPicPr>
        <p:blipFill>
          <a:blip r:embed="rId3"/>
          <a:stretch>
            <a:fillRect/>
          </a:stretch>
        </p:blipFill>
        <p:spPr>
          <a:xfrm>
            <a:off x="7457650" y="105331"/>
            <a:ext cx="1343425" cy="1190976"/>
          </a:xfrm>
          <a:prstGeom prst="rect">
            <a:avLst/>
          </a:prstGeom>
        </p:spPr>
      </p:pic>
    </p:spTree>
    <p:extLst>
      <p:ext uri="{BB962C8B-B14F-4D97-AF65-F5344CB8AC3E}">
        <p14:creationId xmlns:p14="http://schemas.microsoft.com/office/powerpoint/2010/main" val="4265557233"/>
      </p:ext>
    </p:extLst>
  </p:cSld>
  <p:clrMapOvr>
    <a:masterClrMapping/>
  </p:clrMapOvr>
  <p:transition xmlns:p14="http://schemas.microsoft.com/office/powerpoint/2010/main" spd="slow">
    <p:cut/>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610"/>
        <p:cNvGrpSpPr/>
        <p:nvPr/>
      </p:nvGrpSpPr>
      <p:grpSpPr>
        <a:xfrm>
          <a:off x="0" y="0"/>
          <a:ext cx="0" cy="0"/>
          <a:chOff x="0" y="0"/>
          <a:chExt cx="0" cy="0"/>
        </a:xfrm>
      </p:grpSpPr>
      <p:pic>
        <p:nvPicPr>
          <p:cNvPr id="1611" name="Shape 1611"/>
          <p:cNvPicPr preferRelativeResize="0"/>
          <p:nvPr/>
        </p:nvPicPr>
        <p:blipFill>
          <a:blip r:embed="rId3"/>
          <a:stretch>
            <a:fillRect/>
          </a:stretch>
        </p:blipFill>
        <p:spPr>
          <a:xfrm>
            <a:off x="4525625" y="3572025"/>
            <a:ext cx="1908049" cy="2923200"/>
          </a:xfrm>
          <a:prstGeom prst="rect">
            <a:avLst/>
          </a:prstGeom>
          <a:noFill/>
          <a:ln>
            <a:noFill/>
          </a:ln>
        </p:spPr>
      </p:pic>
      <p:sp>
        <p:nvSpPr>
          <p:cNvPr id="1612" name="Shape 1612"/>
          <p:cNvSpPr txBox="1">
            <a:spLocks noGrp="1"/>
          </p:cNvSpPr>
          <p:nvPr>
            <p:ph type="title"/>
          </p:nvPr>
        </p:nvSpPr>
        <p:spPr>
          <a:xfrm>
            <a:off x="167425" y="161937"/>
            <a:ext cx="8229600" cy="11430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Our game: </a:t>
            </a:r>
            <a:r>
              <a:rPr lang="en" b="0" i="1">
                <a:latin typeface="Droid Serif"/>
                <a:ea typeface="Droid Serif"/>
                <a:cs typeface="Droid Serif"/>
                <a:sym typeface="Droid Serif"/>
              </a:rPr>
              <a:t>Up, up, and away!</a:t>
            </a:r>
          </a:p>
        </p:txBody>
      </p:sp>
      <p:sp>
        <p:nvSpPr>
          <p:cNvPr id="1613" name="Shape 1613"/>
          <p:cNvSpPr txBox="1">
            <a:spLocks noGrp="1"/>
          </p:cNvSpPr>
          <p:nvPr>
            <p:ph type="body" idx="1"/>
          </p:nvPr>
        </p:nvSpPr>
        <p:spPr>
          <a:xfrm>
            <a:off x="646350" y="1720950"/>
            <a:ext cx="7851300" cy="1273200"/>
          </a:xfrm>
          <a:prstGeom prst="rect">
            <a:avLst/>
          </a:prstGeom>
          <a:solidFill>
            <a:srgbClr val="CFE2F3"/>
          </a:solidFill>
        </p:spPr>
        <p:txBody>
          <a:bodyPr lIns="91425" tIns="91425" rIns="91425" bIns="91425" anchor="t" anchorCtr="0">
            <a:noAutofit/>
          </a:bodyPr>
          <a:lstStyle/>
          <a:p>
            <a:pPr lvl="0" algn="ctr" rtl="0">
              <a:spcBef>
                <a:spcPts val="0"/>
              </a:spcBef>
              <a:buNone/>
            </a:pPr>
            <a:r>
              <a:rPr lang="en">
                <a:latin typeface="Droid Serif"/>
                <a:ea typeface="Droid Serif"/>
                <a:cs typeface="Droid Serif"/>
                <a:sym typeface="Droid Serif"/>
              </a:rPr>
              <a:t>First, let's pair up -- so that each pair has both a teacher and an HMC student...</a:t>
            </a:r>
          </a:p>
        </p:txBody>
      </p:sp>
      <p:pic>
        <p:nvPicPr>
          <p:cNvPr id="1614" name="Shape 1614"/>
          <p:cNvPicPr preferRelativeResize="0"/>
          <p:nvPr/>
        </p:nvPicPr>
        <p:blipFill>
          <a:blip r:embed="rId4"/>
          <a:stretch>
            <a:fillRect/>
          </a:stretch>
        </p:blipFill>
        <p:spPr>
          <a:xfrm>
            <a:off x="6532700" y="-283775"/>
            <a:ext cx="2836050" cy="2433574"/>
          </a:xfrm>
          <a:prstGeom prst="rect">
            <a:avLst/>
          </a:prstGeom>
          <a:noFill/>
          <a:ln>
            <a:noFill/>
          </a:ln>
        </p:spPr>
      </p:pic>
      <p:pic>
        <p:nvPicPr>
          <p:cNvPr id="1615" name="Shape 1615"/>
          <p:cNvPicPr preferRelativeResize="0"/>
          <p:nvPr/>
        </p:nvPicPr>
        <p:blipFill>
          <a:blip r:embed="rId5"/>
          <a:stretch>
            <a:fillRect/>
          </a:stretch>
        </p:blipFill>
        <p:spPr>
          <a:xfrm>
            <a:off x="6532701" y="3940475"/>
            <a:ext cx="2499875" cy="2433574"/>
          </a:xfrm>
          <a:prstGeom prst="rect">
            <a:avLst/>
          </a:prstGeom>
          <a:noFill/>
          <a:ln>
            <a:noFill/>
          </a:ln>
        </p:spPr>
      </p:pic>
      <p:sp>
        <p:nvSpPr>
          <p:cNvPr id="1616" name="Shape 1616"/>
          <p:cNvSpPr/>
          <p:nvPr/>
        </p:nvSpPr>
        <p:spPr>
          <a:xfrm>
            <a:off x="6043075" y="4907750"/>
            <a:ext cx="466799" cy="305999"/>
          </a:xfrm>
          <a:prstGeom prst="leftArrow">
            <a:avLst>
              <a:gd name="adj1" fmla="val 50000"/>
              <a:gd name="adj2" fmla="val 50000"/>
            </a:avLst>
          </a:prstGeom>
          <a:solidFill>
            <a:srgbClr val="FFE5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617" name="Shape 1617"/>
          <p:cNvSpPr/>
          <p:nvPr/>
        </p:nvSpPr>
        <p:spPr>
          <a:xfrm>
            <a:off x="8497650" y="4531225"/>
            <a:ext cx="466799" cy="305999"/>
          </a:xfrm>
          <a:prstGeom prst="leftArrow">
            <a:avLst>
              <a:gd name="adj1" fmla="val 50000"/>
              <a:gd name="adj2" fmla="val 50000"/>
            </a:avLst>
          </a:prstGeom>
          <a:solidFill>
            <a:srgbClr val="FFE5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1618" name="Shape 1618"/>
          <p:cNvPicPr preferRelativeResize="0"/>
          <p:nvPr/>
        </p:nvPicPr>
        <p:blipFill>
          <a:blip r:embed="rId6"/>
          <a:stretch>
            <a:fillRect/>
          </a:stretch>
        </p:blipFill>
        <p:spPr>
          <a:xfrm>
            <a:off x="167425" y="3905000"/>
            <a:ext cx="2173050" cy="2504525"/>
          </a:xfrm>
          <a:prstGeom prst="rect">
            <a:avLst/>
          </a:prstGeom>
          <a:noFill/>
          <a:ln>
            <a:noFill/>
          </a:ln>
        </p:spPr>
      </p:pic>
      <p:pic>
        <p:nvPicPr>
          <p:cNvPr id="1619" name="Shape 1619"/>
          <p:cNvPicPr preferRelativeResize="0"/>
          <p:nvPr/>
        </p:nvPicPr>
        <p:blipFill>
          <a:blip r:embed="rId7"/>
          <a:stretch>
            <a:fillRect/>
          </a:stretch>
        </p:blipFill>
        <p:spPr>
          <a:xfrm>
            <a:off x="2453450" y="3747650"/>
            <a:ext cx="1959200" cy="2819223"/>
          </a:xfrm>
          <a:prstGeom prst="rect">
            <a:avLst/>
          </a:prstGeom>
          <a:noFill/>
          <a:ln>
            <a:noFill/>
          </a:ln>
        </p:spPr>
      </p:pic>
    </p:spTree>
    <p:extLst>
      <p:ext uri="{BB962C8B-B14F-4D97-AF65-F5344CB8AC3E}">
        <p14:creationId xmlns:p14="http://schemas.microsoft.com/office/powerpoint/2010/main" val="1203468317"/>
      </p:ext>
    </p:extLst>
  </p:cSld>
  <p:clrMapOvr>
    <a:masterClrMapping/>
  </p:clrMapOvr>
  <p:transition xmlns:p14="http://schemas.microsoft.com/office/powerpoint/2010/main" spd="slow">
    <p:cut/>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p:nvPr/>
        </p:nvSpPr>
        <p:spPr>
          <a:xfrm>
            <a:off x="1595450" y="5755575"/>
            <a:ext cx="5960399" cy="534300"/>
          </a:xfrm>
          <a:prstGeom prst="rect">
            <a:avLst/>
          </a:prstGeom>
        </p:spPr>
        <p:txBody>
          <a:bodyPr lIns="91425" tIns="91425" rIns="91425" bIns="91425" anchor="t" anchorCtr="0">
            <a:noAutofit/>
          </a:bodyPr>
          <a:lstStyle/>
          <a:p>
            <a:pPr algn="ctr" rtl="0">
              <a:spcBef>
                <a:spcPts val="0"/>
              </a:spcBef>
              <a:buNone/>
            </a:pPr>
            <a:r>
              <a:rPr lang="en" sz="2400">
                <a:solidFill>
                  <a:srgbClr val="000000"/>
                </a:solidFill>
                <a:latin typeface="Droid Serif"/>
                <a:ea typeface="Droid Serif"/>
                <a:cs typeface="Droid Serif"/>
                <a:sym typeface="Droid Serif"/>
              </a:rPr>
              <a:t>Brick-breaking challenge</a:t>
            </a:r>
          </a:p>
        </p:txBody>
      </p:sp>
      <p:sp>
        <p:nvSpPr>
          <p:cNvPr id="197" name="Shape 197"/>
          <p:cNvSpPr txBox="1"/>
          <p:nvPr/>
        </p:nvSpPr>
        <p:spPr>
          <a:xfrm>
            <a:off x="1769093" y="1477922"/>
            <a:ext cx="5605800" cy="1015200"/>
          </a:xfrm>
          <a:prstGeom prst="rect">
            <a:avLst/>
          </a:prstGeom>
        </p:spPr>
        <p:txBody>
          <a:bodyPr lIns="91425" tIns="91425" rIns="91425" bIns="91425" anchor="t" anchorCtr="0">
            <a:noAutofit/>
          </a:bodyPr>
          <a:lstStyle/>
          <a:p>
            <a:pPr algn="ctr" rtl="0">
              <a:spcBef>
                <a:spcPts val="0"/>
              </a:spcBef>
              <a:buNone/>
            </a:pPr>
            <a:r>
              <a:rPr lang="en" sz="2400" b="1" i="1">
                <a:solidFill>
                  <a:srgbClr val="0000FF"/>
                </a:solidFill>
                <a:latin typeface="Droid Serif"/>
                <a:ea typeface="Droid Serif"/>
                <a:cs typeface="Droid Serif"/>
                <a:sym typeface="Droid Serif"/>
              </a:rPr>
              <a:t>Q:  </a:t>
            </a:r>
            <a:r>
              <a:rPr lang="en" sz="2400">
                <a:solidFill>
                  <a:srgbClr val="0000FF"/>
                </a:solidFill>
                <a:latin typeface="Droid Serif"/>
                <a:ea typeface="Droid Serif"/>
                <a:cs typeface="Droid Serif"/>
                <a:sym typeface="Droid Serif"/>
              </a:rPr>
              <a:t>How many breaks are needed to fully separate these pieces?</a:t>
            </a:r>
          </a:p>
        </p:txBody>
      </p:sp>
      <p:pic>
        <p:nvPicPr>
          <p:cNvPr id="198" name="Shape 198"/>
          <p:cNvPicPr preferRelativeResize="0"/>
          <p:nvPr/>
        </p:nvPicPr>
        <p:blipFill>
          <a:blip r:embed="rId3"/>
          <a:stretch>
            <a:fillRect/>
          </a:stretch>
        </p:blipFill>
        <p:spPr>
          <a:xfrm>
            <a:off x="1241636" y="2651722"/>
            <a:ext cx="6700388" cy="2726572"/>
          </a:xfrm>
          <a:prstGeom prst="rect">
            <a:avLst/>
          </a:prstGeom>
        </p:spPr>
      </p:pic>
      <p:sp>
        <p:nvSpPr>
          <p:cNvPr id="199" name="Shape 199"/>
          <p:cNvSpPr txBox="1">
            <a:spLocks noGrp="1"/>
          </p:cNvSpPr>
          <p:nvPr>
            <p:ph type="title" idx="4294967295"/>
          </p:nvPr>
        </p:nvSpPr>
        <p:spPr>
          <a:xfrm>
            <a:off x="274325" y="274325"/>
            <a:ext cx="6783900" cy="819600"/>
          </a:xfrm>
          <a:prstGeom prst="rect">
            <a:avLst/>
          </a:prstGeom>
        </p:spPr>
        <p:txBody>
          <a:bodyPr lIns="91425" tIns="91425" rIns="91425" bIns="91425" anchor="t" anchorCtr="0">
            <a:noAutofit/>
          </a:bodyPr>
          <a:lstStyle/>
          <a:p>
            <a:pPr lvl="0" rtl="0">
              <a:spcBef>
                <a:spcPts val="0"/>
              </a:spcBef>
              <a:buNone/>
            </a:pPr>
            <a:r>
              <a:rPr lang="en" sz="3600">
                <a:latin typeface="Droid Serif"/>
                <a:ea typeface="Droid Serif"/>
                <a:cs typeface="Droid Serif"/>
                <a:sym typeface="Droid Serif"/>
              </a:rPr>
              <a:t>Problem-solving </a:t>
            </a:r>
            <a:r>
              <a:rPr lang="en" sz="3600" b="1" i="1">
                <a:latin typeface="Droid Serif"/>
                <a:ea typeface="Droid Serif"/>
                <a:cs typeface="Droid Serif"/>
                <a:sym typeface="Droid Serif"/>
              </a:rPr>
              <a:t>patterns</a:t>
            </a:r>
          </a:p>
        </p:txBody>
      </p:sp>
    </p:spTree>
    <p:extLst>
      <p:ext uri="{BB962C8B-B14F-4D97-AF65-F5344CB8AC3E}">
        <p14:creationId xmlns:p14="http://schemas.microsoft.com/office/powerpoint/2010/main" val="2715227673"/>
      </p:ext>
    </p:extLst>
  </p:cSld>
  <p:clrMapOvr>
    <a:masterClrMapping/>
  </p:clrMapOvr>
  <p:transition xmlns:p14="http://schemas.microsoft.com/office/powerpoint/2010/main" spd="slow">
    <p:cut/>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a:spLocks noGrp="1"/>
          </p:cNvSpPr>
          <p:nvPr>
            <p:ph type="title" idx="4294967295"/>
          </p:nvPr>
        </p:nvSpPr>
        <p:spPr>
          <a:xfrm>
            <a:off x="274319" y="274319"/>
            <a:ext cx="8594399" cy="819600"/>
          </a:xfrm>
          <a:prstGeom prst="rect">
            <a:avLst/>
          </a:prstGeom>
        </p:spPr>
        <p:txBody>
          <a:bodyPr lIns="91425" tIns="91425" rIns="91425" bIns="91425" anchor="t" anchorCtr="0">
            <a:noAutofit/>
          </a:bodyPr>
          <a:lstStyle/>
          <a:p>
            <a:pPr rtl="0">
              <a:spcBef>
                <a:spcPts val="0"/>
              </a:spcBef>
              <a:buNone/>
            </a:pPr>
            <a:r>
              <a:rPr lang="en" sz="4266">
                <a:latin typeface="Droid Serif"/>
                <a:ea typeface="Droid Serif"/>
                <a:cs typeface="Droid Serif"/>
                <a:sym typeface="Droid Serif"/>
              </a:rPr>
              <a:t>Break it up...</a:t>
            </a:r>
          </a:p>
        </p:txBody>
      </p:sp>
      <p:pic>
        <p:nvPicPr>
          <p:cNvPr id="205" name="Shape 205"/>
          <p:cNvPicPr preferRelativeResize="0"/>
          <p:nvPr/>
        </p:nvPicPr>
        <p:blipFill>
          <a:blip r:embed="rId3"/>
          <a:stretch>
            <a:fillRect/>
          </a:stretch>
        </p:blipFill>
        <p:spPr>
          <a:xfrm>
            <a:off x="196267" y="1803619"/>
            <a:ext cx="3394037" cy="1760333"/>
          </a:xfrm>
          <a:prstGeom prst="rect">
            <a:avLst/>
          </a:prstGeom>
        </p:spPr>
      </p:pic>
      <p:sp>
        <p:nvSpPr>
          <p:cNvPr id="206" name="Shape 206"/>
          <p:cNvSpPr txBox="1"/>
          <p:nvPr/>
        </p:nvSpPr>
        <p:spPr>
          <a:xfrm>
            <a:off x="4116944" y="694462"/>
            <a:ext cx="2361300" cy="529499"/>
          </a:xfrm>
          <a:prstGeom prst="rect">
            <a:avLst/>
          </a:prstGeom>
        </p:spPr>
        <p:txBody>
          <a:bodyPr lIns="91425" tIns="91425" rIns="91425" bIns="91425" anchor="t" anchorCtr="0">
            <a:noAutofit/>
          </a:bodyPr>
          <a:lstStyle/>
          <a:p>
            <a:pPr algn="ctr" rtl="0">
              <a:spcBef>
                <a:spcPts val="0"/>
              </a:spcBef>
              <a:buNone/>
            </a:pPr>
            <a:r>
              <a:rPr lang="en" sz="2666" b="1" i="1">
                <a:solidFill>
                  <a:srgbClr val="000000"/>
                </a:solidFill>
                <a:latin typeface="Droid Serif"/>
                <a:ea typeface="Droid Serif"/>
                <a:cs typeface="Droid Serif"/>
                <a:sym typeface="Droid Serif"/>
              </a:rPr>
              <a:t># of </a:t>
            </a:r>
            <a:r>
              <a:rPr lang="en" sz="2666" b="1" i="1">
                <a:latin typeface="Droid Serif"/>
                <a:ea typeface="Droid Serif"/>
                <a:cs typeface="Droid Serif"/>
                <a:sym typeface="Droid Serif"/>
              </a:rPr>
              <a:t>breaks</a:t>
            </a:r>
          </a:p>
        </p:txBody>
      </p:sp>
      <p:sp>
        <p:nvSpPr>
          <p:cNvPr id="207" name="Shape 207"/>
          <p:cNvSpPr txBox="1"/>
          <p:nvPr/>
        </p:nvSpPr>
        <p:spPr>
          <a:xfrm>
            <a:off x="6296930" y="695512"/>
            <a:ext cx="2376600" cy="679800"/>
          </a:xfrm>
          <a:prstGeom prst="rect">
            <a:avLst/>
          </a:prstGeom>
        </p:spPr>
        <p:txBody>
          <a:bodyPr lIns="91425" tIns="91425" rIns="91425" bIns="91425" anchor="t" anchorCtr="0">
            <a:noAutofit/>
          </a:bodyPr>
          <a:lstStyle/>
          <a:p>
            <a:pPr algn="ctr" rtl="0">
              <a:spcBef>
                <a:spcPts val="0"/>
              </a:spcBef>
              <a:buNone/>
            </a:pPr>
            <a:r>
              <a:rPr lang="en" sz="2666" b="1" i="1">
                <a:solidFill>
                  <a:srgbClr val="000000"/>
                </a:solidFill>
                <a:latin typeface="Droid Serif"/>
                <a:ea typeface="Droid Serif"/>
                <a:cs typeface="Droid Serif"/>
                <a:sym typeface="Droid Serif"/>
              </a:rPr>
              <a:t># of </a:t>
            </a:r>
            <a:r>
              <a:rPr lang="en" sz="2666" b="1" i="1">
                <a:latin typeface="Droid Serif"/>
                <a:ea typeface="Droid Serif"/>
                <a:cs typeface="Droid Serif"/>
                <a:sym typeface="Droid Serif"/>
              </a:rPr>
              <a:t>pieces</a:t>
            </a:r>
          </a:p>
        </p:txBody>
      </p:sp>
      <p:sp>
        <p:nvSpPr>
          <p:cNvPr id="208" name="Shape 208"/>
          <p:cNvSpPr txBox="1"/>
          <p:nvPr/>
        </p:nvSpPr>
        <p:spPr>
          <a:xfrm>
            <a:off x="4335494" y="1359377"/>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algn="ctr" rtl="0">
              <a:spcBef>
                <a:spcPts val="0"/>
              </a:spcBef>
              <a:buNone/>
            </a:pPr>
            <a:r>
              <a:rPr lang="en" sz="2666" b="1" i="1"/>
              <a:t> 1</a:t>
            </a:r>
          </a:p>
        </p:txBody>
      </p:sp>
      <p:sp>
        <p:nvSpPr>
          <p:cNvPr id="209" name="Shape 209"/>
          <p:cNvSpPr txBox="1"/>
          <p:nvPr/>
        </p:nvSpPr>
        <p:spPr>
          <a:xfrm>
            <a:off x="6530055" y="1359377"/>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algn="ctr" rtl="0">
              <a:spcBef>
                <a:spcPts val="0"/>
              </a:spcBef>
              <a:buNone/>
            </a:pPr>
            <a:endParaRPr sz="2666" b="1" i="1">
              <a:solidFill>
                <a:srgbClr val="000000"/>
              </a:solidFill>
              <a:latin typeface="Arial"/>
              <a:ea typeface="Arial"/>
              <a:cs typeface="Arial"/>
              <a:sym typeface="Arial"/>
            </a:endParaRPr>
          </a:p>
        </p:txBody>
      </p:sp>
      <p:sp>
        <p:nvSpPr>
          <p:cNvPr id="210" name="Shape 210"/>
          <p:cNvSpPr txBox="1"/>
          <p:nvPr/>
        </p:nvSpPr>
        <p:spPr>
          <a:xfrm>
            <a:off x="4335494" y="1999480"/>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algn="ctr" rtl="0">
              <a:spcBef>
                <a:spcPts val="0"/>
              </a:spcBef>
              <a:buNone/>
            </a:pPr>
            <a:r>
              <a:rPr lang="en" sz="2666" b="1" i="1"/>
              <a:t>2</a:t>
            </a:r>
          </a:p>
        </p:txBody>
      </p:sp>
      <p:sp>
        <p:nvSpPr>
          <p:cNvPr id="211" name="Shape 211"/>
          <p:cNvSpPr txBox="1"/>
          <p:nvPr/>
        </p:nvSpPr>
        <p:spPr>
          <a:xfrm>
            <a:off x="6530055" y="1999480"/>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algn="ctr" rtl="0">
              <a:spcBef>
                <a:spcPts val="0"/>
              </a:spcBef>
              <a:buNone/>
            </a:pPr>
            <a:r>
              <a:rPr lang="en" sz="2666" i="1"/>
              <a:t> </a:t>
            </a:r>
          </a:p>
        </p:txBody>
      </p:sp>
      <p:sp>
        <p:nvSpPr>
          <p:cNvPr id="212" name="Shape 212"/>
          <p:cNvSpPr txBox="1"/>
          <p:nvPr/>
        </p:nvSpPr>
        <p:spPr>
          <a:xfrm>
            <a:off x="4335494" y="2639560"/>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algn="ctr" rtl="0">
              <a:spcBef>
                <a:spcPts val="0"/>
              </a:spcBef>
              <a:buNone/>
            </a:pPr>
            <a:r>
              <a:rPr lang="en" sz="2666" b="1" i="1"/>
              <a:t>3</a:t>
            </a:r>
          </a:p>
        </p:txBody>
      </p:sp>
      <p:sp>
        <p:nvSpPr>
          <p:cNvPr id="213" name="Shape 213"/>
          <p:cNvSpPr txBox="1"/>
          <p:nvPr/>
        </p:nvSpPr>
        <p:spPr>
          <a:xfrm>
            <a:off x="6530055" y="2639560"/>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algn="ctr" rtl="0">
              <a:spcBef>
                <a:spcPts val="0"/>
              </a:spcBef>
              <a:buNone/>
            </a:pPr>
            <a:r>
              <a:rPr lang="en" sz="2666" i="1"/>
              <a:t> </a:t>
            </a:r>
          </a:p>
        </p:txBody>
      </p:sp>
      <p:sp>
        <p:nvSpPr>
          <p:cNvPr id="214" name="Shape 214"/>
          <p:cNvSpPr txBox="1"/>
          <p:nvPr/>
        </p:nvSpPr>
        <p:spPr>
          <a:xfrm>
            <a:off x="4335494" y="4331177"/>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algn="ctr" rtl="0">
              <a:spcBef>
                <a:spcPts val="0"/>
              </a:spcBef>
              <a:buNone/>
            </a:pPr>
            <a:r>
              <a:rPr lang="en" sz="2666" b="1" i="1"/>
              <a:t> </a:t>
            </a:r>
          </a:p>
        </p:txBody>
      </p:sp>
      <p:sp>
        <p:nvSpPr>
          <p:cNvPr id="215" name="Shape 215"/>
          <p:cNvSpPr txBox="1"/>
          <p:nvPr/>
        </p:nvSpPr>
        <p:spPr>
          <a:xfrm>
            <a:off x="6530055" y="4331177"/>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algn="ctr" rtl="0">
              <a:spcBef>
                <a:spcPts val="0"/>
              </a:spcBef>
              <a:buNone/>
            </a:pPr>
            <a:r>
              <a:rPr lang="en" sz="2666" i="1"/>
              <a:t> </a:t>
            </a:r>
            <a:r>
              <a:rPr lang="en" sz="2666" b="1" i="1"/>
              <a:t>12</a:t>
            </a:r>
          </a:p>
        </p:txBody>
      </p:sp>
      <p:sp>
        <p:nvSpPr>
          <p:cNvPr id="216" name="Shape 216"/>
          <p:cNvSpPr txBox="1"/>
          <p:nvPr/>
        </p:nvSpPr>
        <p:spPr>
          <a:xfrm>
            <a:off x="4335494" y="5474177"/>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b="1" i="1">
                <a:solidFill>
                  <a:srgbClr val="0000FF"/>
                </a:solidFill>
              </a:rPr>
              <a:t> B</a:t>
            </a:r>
          </a:p>
        </p:txBody>
      </p:sp>
      <p:sp>
        <p:nvSpPr>
          <p:cNvPr id="217" name="Shape 217"/>
          <p:cNvSpPr txBox="1"/>
          <p:nvPr/>
        </p:nvSpPr>
        <p:spPr>
          <a:xfrm>
            <a:off x="6530055" y="5474177"/>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i="1"/>
              <a:t> </a:t>
            </a:r>
          </a:p>
        </p:txBody>
      </p:sp>
      <p:sp>
        <p:nvSpPr>
          <p:cNvPr id="218" name="Shape 218"/>
          <p:cNvSpPr txBox="1"/>
          <p:nvPr/>
        </p:nvSpPr>
        <p:spPr>
          <a:xfrm>
            <a:off x="4335494" y="6236177"/>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b="1" i="1"/>
              <a:t> </a:t>
            </a:r>
          </a:p>
        </p:txBody>
      </p:sp>
      <p:sp>
        <p:nvSpPr>
          <p:cNvPr id="219" name="Shape 219"/>
          <p:cNvSpPr txBox="1"/>
          <p:nvPr/>
        </p:nvSpPr>
        <p:spPr>
          <a:xfrm>
            <a:off x="6530055" y="6236177"/>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b="1" i="1"/>
              <a:t> </a:t>
            </a:r>
            <a:r>
              <a:rPr lang="en" sz="2666" b="1" i="1">
                <a:solidFill>
                  <a:srgbClr val="0000FF"/>
                </a:solidFill>
              </a:rPr>
              <a:t>N</a:t>
            </a:r>
          </a:p>
        </p:txBody>
      </p:sp>
      <p:sp>
        <p:nvSpPr>
          <p:cNvPr id="220" name="Shape 220"/>
          <p:cNvSpPr txBox="1"/>
          <p:nvPr/>
        </p:nvSpPr>
        <p:spPr>
          <a:xfrm>
            <a:off x="4335494" y="3249160"/>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b="1" i="1"/>
              <a:t>4</a:t>
            </a:r>
          </a:p>
        </p:txBody>
      </p:sp>
      <p:sp>
        <p:nvSpPr>
          <p:cNvPr id="221" name="Shape 221"/>
          <p:cNvSpPr txBox="1"/>
          <p:nvPr/>
        </p:nvSpPr>
        <p:spPr>
          <a:xfrm>
            <a:off x="6530055" y="3249160"/>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i="1"/>
              <a:t> </a:t>
            </a:r>
          </a:p>
        </p:txBody>
      </p:sp>
    </p:spTree>
    <p:extLst>
      <p:ext uri="{BB962C8B-B14F-4D97-AF65-F5344CB8AC3E}">
        <p14:creationId xmlns:p14="http://schemas.microsoft.com/office/powerpoint/2010/main" val="3880785254"/>
      </p:ext>
    </p:extLst>
  </p:cSld>
  <p:clrMapOvr>
    <a:masterClrMapping/>
  </p:clrMapOvr>
  <p:transition xmlns:p14="http://schemas.microsoft.com/office/powerpoint/2010/mai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685800" y="5943600"/>
            <a:ext cx="7594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50000"/>
              </a:spcBef>
              <a:spcAft>
                <a:spcPct val="0"/>
              </a:spcAft>
            </a:pPr>
            <a:r>
              <a:rPr lang="en-US" altLang="en-US" sz="3200" i="1" kern="1200">
                <a:solidFill>
                  <a:srgbClr val="000000"/>
                </a:solidFill>
                <a:latin typeface="Cambria" pitchFamily="18" charset="0"/>
              </a:rPr>
              <a:t>The door is still matched, too…    </a:t>
            </a:r>
            <a:r>
              <a:rPr lang="en-US" altLang="en-US" sz="3200" b="1" i="1" kern="1200">
                <a:solidFill>
                  <a:srgbClr val="000000"/>
                </a:solidFill>
                <a:latin typeface="Cambria" pitchFamily="18" charset="0"/>
              </a:rPr>
              <a:t>why</a:t>
            </a:r>
            <a:r>
              <a:rPr lang="en-US" altLang="en-US" sz="3200" i="1" kern="1200">
                <a:solidFill>
                  <a:srgbClr val="000000"/>
                </a:solidFill>
                <a:latin typeface="Cambria" pitchFamily="18" charset="0"/>
              </a:rPr>
              <a:t>?</a:t>
            </a:r>
          </a:p>
        </p:txBody>
      </p:sp>
      <p:pic>
        <p:nvPicPr>
          <p:cNvPr id="389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93800"/>
            <a:ext cx="37846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Right Arrow 17"/>
          <p:cNvSpPr>
            <a:spLocks noChangeArrowheads="1"/>
          </p:cNvSpPr>
          <p:nvPr/>
        </p:nvSpPr>
        <p:spPr bwMode="auto">
          <a:xfrm>
            <a:off x="4171950" y="2384425"/>
            <a:ext cx="803275" cy="457200"/>
          </a:xfrm>
          <a:prstGeom prst="rightArrow">
            <a:avLst>
              <a:gd name="adj1" fmla="val 50000"/>
              <a:gd name="adj2" fmla="val 50024"/>
            </a:avLst>
          </a:prstGeom>
          <a:solidFill>
            <a:srgbClr val="CCFFCC"/>
          </a:solidFill>
          <a:ln w="9525" algn="ctr">
            <a:solidFill>
              <a:srgbClr val="0D982A"/>
            </a:solidFill>
            <a:round/>
            <a:headEnd/>
            <a:tailEnd/>
          </a:ln>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0"/>
              </a:spcBef>
              <a:spcAft>
                <a:spcPct val="0"/>
              </a:spcAft>
            </a:pPr>
            <a:endParaRPr lang="en-US" altLang="en-US" kern="1200">
              <a:solidFill>
                <a:srgbClr val="000000"/>
              </a:solidFill>
            </a:endParaRPr>
          </a:p>
        </p:txBody>
      </p:sp>
      <p:sp>
        <p:nvSpPr>
          <p:cNvPr id="38918" name="TextBox 1"/>
          <p:cNvSpPr txBox="1">
            <a:spLocks noChangeArrowheads="1"/>
          </p:cNvSpPr>
          <p:nvPr/>
        </p:nvSpPr>
        <p:spPr bwMode="auto">
          <a:xfrm>
            <a:off x="5675313" y="4191000"/>
            <a:ext cx="2667000" cy="461963"/>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0"/>
              </a:spcBef>
              <a:spcAft>
                <a:spcPct val="0"/>
              </a:spcAft>
            </a:pPr>
            <a:r>
              <a:rPr lang="en-US" altLang="en-US" kern="1200">
                <a:solidFill>
                  <a:srgbClr val="000000"/>
                </a:solidFill>
                <a:latin typeface="Calibri" pitchFamily="34" charset="0"/>
              </a:rPr>
              <a:t>| hue |    &lt;    25</a:t>
            </a:r>
          </a:p>
        </p:txBody>
      </p:sp>
      <p:pic>
        <p:nvPicPr>
          <p:cNvPr id="3891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0475" y="1185863"/>
            <a:ext cx="3811588" cy="2857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8920" name="TextBox 9"/>
          <p:cNvSpPr txBox="1">
            <a:spLocks noChangeArrowheads="1"/>
          </p:cNvSpPr>
          <p:nvPr/>
        </p:nvSpPr>
        <p:spPr bwMode="auto">
          <a:xfrm>
            <a:off x="5676900" y="4795838"/>
            <a:ext cx="2667000" cy="461962"/>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0"/>
              </a:spcBef>
              <a:spcAft>
                <a:spcPct val="0"/>
              </a:spcAft>
            </a:pPr>
            <a:r>
              <a:rPr lang="en-US" altLang="en-US" kern="1200">
                <a:solidFill>
                  <a:srgbClr val="000000"/>
                </a:solidFill>
                <a:latin typeface="Calibri" pitchFamily="34" charset="0"/>
              </a:rPr>
              <a:t>saturation   &gt;   0.75</a:t>
            </a:r>
          </a:p>
        </p:txBody>
      </p:sp>
      <p:sp>
        <p:nvSpPr>
          <p:cNvPr id="38921" name="Down Arrow 2"/>
          <p:cNvSpPr>
            <a:spLocks noChangeArrowheads="1"/>
          </p:cNvSpPr>
          <p:nvPr/>
        </p:nvSpPr>
        <p:spPr bwMode="auto">
          <a:xfrm rot="2455337">
            <a:off x="5334000" y="841375"/>
            <a:ext cx="415925" cy="609600"/>
          </a:xfrm>
          <a:prstGeom prst="downArrow">
            <a:avLst>
              <a:gd name="adj1" fmla="val 50000"/>
              <a:gd name="adj2" fmla="val 49927"/>
            </a:avLst>
          </a:prstGeom>
          <a:solidFill>
            <a:srgbClr val="FFCCCC"/>
          </a:solidFill>
          <a:ln w="9525" algn="ctr">
            <a:solidFill>
              <a:srgbClr val="C00000"/>
            </a:solidFill>
            <a:round/>
            <a:headEnd/>
            <a:tailEnd/>
          </a:ln>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0"/>
              </a:spcBef>
              <a:spcAft>
                <a:spcPct val="0"/>
              </a:spcAft>
            </a:pPr>
            <a:endParaRPr lang="en-US" altLang="en-US" kern="1200">
              <a:solidFill>
                <a:srgbClr val="000000"/>
              </a:solidFill>
            </a:endParaRPr>
          </a:p>
        </p:txBody>
      </p:sp>
      <p:sp>
        <p:nvSpPr>
          <p:cNvPr id="38922" name="Rectangle 3"/>
          <p:cNvSpPr>
            <a:spLocks noChangeArrowheads="1"/>
          </p:cNvSpPr>
          <p:nvPr/>
        </p:nvSpPr>
        <p:spPr bwMode="auto">
          <a:xfrm>
            <a:off x="5767388" y="468313"/>
            <a:ext cx="950912"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0"/>
              </a:spcBef>
              <a:spcAft>
                <a:spcPct val="0"/>
              </a:spcAft>
            </a:pPr>
            <a:r>
              <a:rPr lang="en-US" altLang="en-US" sz="2100" kern="1200">
                <a:solidFill>
                  <a:srgbClr val="C00000"/>
                </a:solidFill>
                <a:latin typeface="Cambria" pitchFamily="18" charset="0"/>
              </a:rPr>
              <a:t>Aargh!</a:t>
            </a:r>
          </a:p>
        </p:txBody>
      </p:sp>
      <p:sp>
        <p:nvSpPr>
          <p:cNvPr id="12" name="Text Box 2"/>
          <p:cNvSpPr txBox="1">
            <a:spLocks noChangeArrowheads="1"/>
          </p:cNvSpPr>
          <p:nvPr/>
        </p:nvSpPr>
        <p:spPr bwMode="auto">
          <a:xfrm>
            <a:off x="457200" y="304800"/>
            <a:ext cx="5715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50000"/>
              </a:spcBef>
              <a:spcAft>
                <a:spcPct val="0"/>
              </a:spcAft>
            </a:pPr>
            <a:r>
              <a:rPr lang="en-US" altLang="en-US" sz="3200" kern="1200" dirty="0" smtClean="0">
                <a:solidFill>
                  <a:srgbClr val="000000"/>
                </a:solidFill>
                <a:latin typeface="Cambria" pitchFamily="18" charset="0"/>
              </a:rPr>
              <a:t>Where's the coke can?</a:t>
            </a:r>
            <a:endParaRPr lang="en-US" altLang="en-US" sz="3200" kern="1200" dirty="0">
              <a:solidFill>
                <a:srgbClr val="000000"/>
              </a:solidFill>
              <a:latin typeface="Cambria" pitchFamily="18" charset="0"/>
            </a:endParaRPr>
          </a:p>
        </p:txBody>
      </p:sp>
    </p:spTree>
    <p:extLst>
      <p:ext uri="{BB962C8B-B14F-4D97-AF65-F5344CB8AC3E}">
        <p14:creationId xmlns:p14="http://schemas.microsoft.com/office/powerpoint/2010/main" val="3141857766"/>
      </p:ext>
    </p:extLst>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525"/>
        <p:cNvGrpSpPr/>
        <p:nvPr/>
      </p:nvGrpSpPr>
      <p:grpSpPr>
        <a:xfrm>
          <a:off x="0" y="0"/>
          <a:ext cx="0" cy="0"/>
          <a:chOff x="0" y="0"/>
          <a:chExt cx="0" cy="0"/>
        </a:xfrm>
      </p:grpSpPr>
      <p:sp>
        <p:nvSpPr>
          <p:cNvPr id="1526" name="Shape 1526"/>
          <p:cNvSpPr txBox="1">
            <a:spLocks noGrp="1"/>
          </p:cNvSpPr>
          <p:nvPr>
            <p:ph type="title"/>
          </p:nvPr>
        </p:nvSpPr>
        <p:spPr>
          <a:xfrm>
            <a:off x="381000" y="352837"/>
            <a:ext cx="8229600" cy="11430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Lunch Prompts: </a:t>
            </a:r>
            <a:r>
              <a:rPr lang="en" i="1">
                <a:solidFill>
                  <a:srgbClr val="0000FF"/>
                </a:solidFill>
                <a:latin typeface="Droid Serif"/>
                <a:ea typeface="Droid Serif"/>
                <a:cs typeface="Droid Serif"/>
                <a:sym typeface="Droid Serif"/>
              </a:rPr>
              <a:t>Scratch</a:t>
            </a:r>
          </a:p>
        </p:txBody>
      </p:sp>
      <p:sp>
        <p:nvSpPr>
          <p:cNvPr id="1527" name="Shape 1527"/>
          <p:cNvSpPr txBox="1">
            <a:spLocks noGrp="1"/>
          </p:cNvSpPr>
          <p:nvPr>
            <p:ph type="body" idx="1"/>
          </p:nvPr>
        </p:nvSpPr>
        <p:spPr>
          <a:xfrm>
            <a:off x="911250" y="1387975"/>
            <a:ext cx="7199099" cy="4993199"/>
          </a:xfrm>
          <a:prstGeom prst="rect">
            <a:avLst/>
          </a:prstGeom>
        </p:spPr>
        <p:txBody>
          <a:bodyPr lIns="91425" tIns="91425" rIns="91425" bIns="91425" anchor="t" anchorCtr="0">
            <a:noAutofit/>
          </a:bodyPr>
          <a:lstStyle/>
          <a:p>
            <a:pPr lvl="0" rtl="0">
              <a:spcBef>
                <a:spcPts val="0"/>
              </a:spcBef>
              <a:buNone/>
            </a:pPr>
            <a:r>
              <a:rPr lang="en" sz="2400">
                <a:solidFill>
                  <a:srgbClr val="000000"/>
                </a:solidFill>
                <a:latin typeface="Droid Serif"/>
                <a:ea typeface="Droid Serif"/>
                <a:cs typeface="Droid Serif"/>
                <a:sym typeface="Droid Serif"/>
              </a:rPr>
              <a:t>(1) </a:t>
            </a:r>
            <a:r>
              <a:rPr lang="en" sz="2400" b="1" i="1">
                <a:solidFill>
                  <a:srgbClr val="000000"/>
                </a:solidFill>
                <a:latin typeface="Droid Serif"/>
                <a:ea typeface="Droid Serif"/>
                <a:cs typeface="Droid Serif"/>
                <a:sym typeface="Droid Serif"/>
              </a:rPr>
              <a:t>How</a:t>
            </a:r>
            <a:r>
              <a:rPr lang="en" sz="2400">
                <a:solidFill>
                  <a:srgbClr val="000000"/>
                </a:solidFill>
                <a:latin typeface="Droid Serif"/>
                <a:ea typeface="Droid Serif"/>
                <a:cs typeface="Droid Serif"/>
                <a:sym typeface="Droid Serif"/>
              </a:rPr>
              <a:t> would you imagine using Scratch with your students? </a:t>
            </a:r>
          </a:p>
          <a:p>
            <a:pPr lvl="0" rtl="0">
              <a:spcBef>
                <a:spcPts val="0"/>
              </a:spcBef>
              <a:buNone/>
            </a:pPr>
            <a:endParaRPr sz="2400">
              <a:solidFill>
                <a:srgbClr val="000000"/>
              </a:solidFill>
              <a:latin typeface="Droid Serif"/>
              <a:ea typeface="Droid Serif"/>
              <a:cs typeface="Droid Serif"/>
              <a:sym typeface="Droid Serif"/>
            </a:endParaRPr>
          </a:p>
          <a:p>
            <a:pPr lvl="0" rtl="0">
              <a:spcBef>
                <a:spcPts val="0"/>
              </a:spcBef>
              <a:buNone/>
            </a:pPr>
            <a:r>
              <a:rPr lang="en" sz="2400">
                <a:solidFill>
                  <a:srgbClr val="000000"/>
                </a:solidFill>
                <a:latin typeface="Droid Serif"/>
                <a:ea typeface="Droid Serif"/>
                <a:cs typeface="Droid Serif"/>
                <a:sym typeface="Droid Serif"/>
              </a:rPr>
              <a:t>(2) What simple projects would you </a:t>
            </a:r>
            <a:r>
              <a:rPr lang="en" sz="2400" b="1" i="1">
                <a:solidFill>
                  <a:srgbClr val="000000"/>
                </a:solidFill>
                <a:latin typeface="Droid Serif"/>
                <a:ea typeface="Droid Serif"/>
                <a:cs typeface="Droid Serif"/>
                <a:sym typeface="Droid Serif"/>
              </a:rPr>
              <a:t>start with</a:t>
            </a:r>
            <a:r>
              <a:rPr lang="en" sz="2400">
                <a:solidFill>
                  <a:srgbClr val="000000"/>
                </a:solidFill>
                <a:latin typeface="Droid Serif"/>
                <a:ea typeface="Droid Serif"/>
                <a:cs typeface="Droid Serif"/>
                <a:sym typeface="Droid Serif"/>
              </a:rPr>
              <a:t> to get students comfortable?</a:t>
            </a:r>
          </a:p>
          <a:p>
            <a:pPr lvl="0" rtl="0">
              <a:spcBef>
                <a:spcPts val="0"/>
              </a:spcBef>
              <a:buNone/>
            </a:pPr>
            <a:endParaRPr sz="2400">
              <a:solidFill>
                <a:srgbClr val="000000"/>
              </a:solidFill>
              <a:latin typeface="Droid Serif"/>
              <a:ea typeface="Droid Serif"/>
              <a:cs typeface="Droid Serif"/>
              <a:sym typeface="Droid Serif"/>
            </a:endParaRPr>
          </a:p>
          <a:p>
            <a:pPr lvl="0" rtl="0">
              <a:spcBef>
                <a:spcPts val="0"/>
              </a:spcBef>
              <a:buNone/>
            </a:pPr>
            <a:r>
              <a:rPr lang="en" sz="2400">
                <a:solidFill>
                  <a:srgbClr val="000000"/>
                </a:solidFill>
                <a:latin typeface="Droid Serif"/>
                <a:ea typeface="Droid Serif"/>
                <a:cs typeface="Droid Serif"/>
                <a:sym typeface="Droid Serif"/>
              </a:rPr>
              <a:t>(3) Would it be better for students to work in </a:t>
            </a:r>
            <a:r>
              <a:rPr lang="en" sz="2400" b="1" i="1">
                <a:solidFill>
                  <a:srgbClr val="000000"/>
                </a:solidFill>
                <a:latin typeface="Droid Serif"/>
                <a:ea typeface="Droid Serif"/>
                <a:cs typeface="Droid Serif"/>
                <a:sym typeface="Droid Serif"/>
              </a:rPr>
              <a:t>pairs or alone</a:t>
            </a:r>
            <a:r>
              <a:rPr lang="en" sz="2400">
                <a:solidFill>
                  <a:srgbClr val="000000"/>
                </a:solidFill>
                <a:latin typeface="Droid Serif"/>
                <a:ea typeface="Droid Serif"/>
                <a:cs typeface="Droid Serif"/>
                <a:sym typeface="Droid Serif"/>
              </a:rPr>
              <a:t> on Scratch projects?</a:t>
            </a:r>
          </a:p>
          <a:p>
            <a:pPr lvl="0" rtl="0">
              <a:spcBef>
                <a:spcPts val="0"/>
              </a:spcBef>
              <a:buNone/>
            </a:pPr>
            <a:endParaRPr sz="2400">
              <a:solidFill>
                <a:srgbClr val="000000"/>
              </a:solidFill>
              <a:latin typeface="Droid Serif"/>
              <a:ea typeface="Droid Serif"/>
              <a:cs typeface="Droid Serif"/>
              <a:sym typeface="Droid Serif"/>
            </a:endParaRPr>
          </a:p>
          <a:p>
            <a:pPr lvl="0" rtl="0">
              <a:spcBef>
                <a:spcPts val="0"/>
              </a:spcBef>
              <a:buNone/>
            </a:pPr>
            <a:r>
              <a:rPr lang="en" sz="2400">
                <a:solidFill>
                  <a:srgbClr val="000000"/>
                </a:solidFill>
                <a:latin typeface="Droid Serif"/>
                <a:ea typeface="Droid Serif"/>
                <a:cs typeface="Droid Serif"/>
                <a:sym typeface="Droid Serif"/>
              </a:rPr>
              <a:t>(4) What </a:t>
            </a:r>
            <a:r>
              <a:rPr lang="en" sz="2400" b="1" i="1">
                <a:solidFill>
                  <a:srgbClr val="000000"/>
                </a:solidFill>
                <a:latin typeface="Droid Serif"/>
                <a:ea typeface="Droid Serif"/>
                <a:cs typeface="Droid Serif"/>
                <a:sym typeface="Droid Serif"/>
              </a:rPr>
              <a:t>other projects</a:t>
            </a:r>
            <a:r>
              <a:rPr lang="en" sz="2400">
                <a:solidFill>
                  <a:srgbClr val="000000"/>
                </a:solidFill>
                <a:latin typeface="Droid Serif"/>
                <a:ea typeface="Droid Serif"/>
                <a:cs typeface="Droid Serif"/>
                <a:sym typeface="Droid Serif"/>
              </a:rPr>
              <a:t> or curricular requirements could Scratch be used for?</a:t>
            </a:r>
          </a:p>
          <a:p>
            <a:pPr lvl="0" rtl="0">
              <a:spcBef>
                <a:spcPts val="0"/>
              </a:spcBef>
              <a:buNone/>
            </a:pPr>
            <a:endParaRPr sz="2400">
              <a:solidFill>
                <a:srgbClr val="000000"/>
              </a:solidFill>
              <a:latin typeface="Droid Serif"/>
              <a:ea typeface="Droid Serif"/>
              <a:cs typeface="Droid Serif"/>
              <a:sym typeface="Droid Serif"/>
            </a:endParaRPr>
          </a:p>
          <a:p>
            <a:pPr lvl="0" rtl="0">
              <a:spcBef>
                <a:spcPts val="0"/>
              </a:spcBef>
              <a:buNone/>
            </a:pPr>
            <a:endParaRPr sz="2400">
              <a:solidFill>
                <a:srgbClr val="000000"/>
              </a:solidFill>
              <a:latin typeface="Droid Serif"/>
              <a:ea typeface="Droid Serif"/>
              <a:cs typeface="Droid Serif"/>
              <a:sym typeface="Droid Serif"/>
            </a:endParaRPr>
          </a:p>
        </p:txBody>
      </p:sp>
    </p:spTree>
    <p:extLst>
      <p:ext uri="{BB962C8B-B14F-4D97-AF65-F5344CB8AC3E}">
        <p14:creationId xmlns:p14="http://schemas.microsoft.com/office/powerpoint/2010/main" val="3020043567"/>
      </p:ext>
    </p:extLst>
  </p:cSld>
  <p:clrMapOvr>
    <a:masterClrMapping/>
  </p:clrMapOvr>
  <p:transition xmlns:p14="http://schemas.microsoft.com/office/powerpoint/2010/main" spd="slow">
    <p:cut/>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531"/>
        <p:cNvGrpSpPr/>
        <p:nvPr/>
      </p:nvGrpSpPr>
      <p:grpSpPr>
        <a:xfrm>
          <a:off x="0" y="0"/>
          <a:ext cx="0" cy="0"/>
          <a:chOff x="0" y="0"/>
          <a:chExt cx="0" cy="0"/>
        </a:xfrm>
      </p:grpSpPr>
      <p:sp>
        <p:nvSpPr>
          <p:cNvPr id="1532" name="Shape 1532"/>
          <p:cNvSpPr txBox="1">
            <a:spLocks noGrp="1"/>
          </p:cNvSpPr>
          <p:nvPr>
            <p:ph type="title"/>
          </p:nvPr>
        </p:nvSpPr>
        <p:spPr>
          <a:xfrm>
            <a:off x="381000" y="286662"/>
            <a:ext cx="8194200" cy="782099"/>
          </a:xfrm>
          <a:prstGeom prst="rect">
            <a:avLst/>
          </a:prstGeom>
        </p:spPr>
        <p:txBody>
          <a:bodyPr lIns="91425" tIns="91425" rIns="91425" bIns="91425" anchor="b" anchorCtr="0">
            <a:noAutofit/>
          </a:bodyPr>
          <a:lstStyle/>
          <a:p>
            <a:pPr lvl="0" rtl="0">
              <a:spcBef>
                <a:spcPts val="0"/>
              </a:spcBef>
              <a:buNone/>
            </a:pPr>
            <a:r>
              <a:rPr lang="en" b="0">
                <a:latin typeface="Droid Serif"/>
                <a:ea typeface="Droid Serif"/>
                <a:cs typeface="Droid Serif"/>
                <a:sym typeface="Droid Serif"/>
              </a:rPr>
              <a:t>Is </a:t>
            </a:r>
            <a:r>
              <a:rPr lang="en" b="0">
                <a:solidFill>
                  <a:srgbClr val="0000FF"/>
                </a:solidFill>
                <a:latin typeface="Droid Serif"/>
                <a:ea typeface="Droid Serif"/>
                <a:cs typeface="Droid Serif"/>
                <a:sym typeface="Droid Serif"/>
              </a:rPr>
              <a:t>MergeSort</a:t>
            </a:r>
            <a:r>
              <a:rPr lang="en" b="0">
                <a:latin typeface="Droid Serif"/>
                <a:ea typeface="Droid Serif"/>
                <a:cs typeface="Droid Serif"/>
                <a:sym typeface="Droid Serif"/>
              </a:rPr>
              <a:t> for real?     </a:t>
            </a:r>
            <a:r>
              <a:rPr lang="en" b="0" i="1">
                <a:latin typeface="Droid Serif"/>
                <a:ea typeface="Droid Serif"/>
                <a:cs typeface="Droid Serif"/>
                <a:sym typeface="Droid Serif"/>
              </a:rPr>
              <a:t>Let's see...</a:t>
            </a:r>
          </a:p>
        </p:txBody>
      </p:sp>
    </p:spTree>
    <p:extLst>
      <p:ext uri="{BB962C8B-B14F-4D97-AF65-F5344CB8AC3E}">
        <p14:creationId xmlns:p14="http://schemas.microsoft.com/office/powerpoint/2010/main" val="2004614920"/>
      </p:ext>
    </p:extLst>
  </p:cSld>
  <p:clrMapOvr>
    <a:masterClrMapping/>
  </p:clrMapOvr>
  <p:transition xmlns:p14="http://schemas.microsoft.com/office/powerpoint/2010/main" spd="slow">
    <p:cut/>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536"/>
        <p:cNvGrpSpPr/>
        <p:nvPr/>
      </p:nvGrpSpPr>
      <p:grpSpPr>
        <a:xfrm>
          <a:off x="0" y="0"/>
          <a:ext cx="0" cy="0"/>
          <a:chOff x="0" y="0"/>
          <a:chExt cx="0" cy="0"/>
        </a:xfrm>
      </p:grpSpPr>
      <p:sp>
        <p:nvSpPr>
          <p:cNvPr id="1537" name="Shape 1537"/>
          <p:cNvSpPr txBox="1">
            <a:spLocks noGrp="1"/>
          </p:cNvSpPr>
          <p:nvPr>
            <p:ph type="title"/>
          </p:nvPr>
        </p:nvSpPr>
        <p:spPr>
          <a:xfrm>
            <a:off x="381000" y="286662"/>
            <a:ext cx="8194200" cy="782099"/>
          </a:xfrm>
          <a:prstGeom prst="rect">
            <a:avLst/>
          </a:prstGeom>
        </p:spPr>
        <p:txBody>
          <a:bodyPr lIns="91425" tIns="91425" rIns="91425" bIns="91425" anchor="b" anchorCtr="0">
            <a:noAutofit/>
          </a:bodyPr>
          <a:lstStyle/>
          <a:p>
            <a:pPr lvl="0" rtl="0">
              <a:spcBef>
                <a:spcPts val="0"/>
              </a:spcBef>
              <a:buNone/>
            </a:pPr>
            <a:r>
              <a:rPr lang="en" b="0">
                <a:latin typeface="Droid Serif"/>
                <a:ea typeface="Droid Serif"/>
                <a:cs typeface="Droid Serif"/>
                <a:sym typeface="Droid Serif"/>
              </a:rPr>
              <a:t>Is </a:t>
            </a:r>
            <a:r>
              <a:rPr lang="en" b="0">
                <a:solidFill>
                  <a:srgbClr val="0000FF"/>
                </a:solidFill>
                <a:latin typeface="Droid Serif"/>
                <a:ea typeface="Droid Serif"/>
                <a:cs typeface="Droid Serif"/>
                <a:sym typeface="Droid Serif"/>
              </a:rPr>
              <a:t>MergeSort</a:t>
            </a:r>
            <a:r>
              <a:rPr lang="en" b="0">
                <a:latin typeface="Droid Serif"/>
                <a:ea typeface="Droid Serif"/>
                <a:cs typeface="Droid Serif"/>
                <a:sym typeface="Droid Serif"/>
              </a:rPr>
              <a:t> for real?     </a:t>
            </a:r>
            <a:r>
              <a:rPr lang="en" b="0" i="1">
                <a:latin typeface="Droid Serif"/>
                <a:ea typeface="Droid Serif"/>
                <a:cs typeface="Droid Serif"/>
                <a:sym typeface="Droid Serif"/>
              </a:rPr>
              <a:t>Let's see...</a:t>
            </a:r>
          </a:p>
        </p:txBody>
      </p:sp>
      <p:pic>
        <p:nvPicPr>
          <p:cNvPr id="1538" name="Shape 1538"/>
          <p:cNvPicPr preferRelativeResize="0"/>
          <p:nvPr/>
        </p:nvPicPr>
        <p:blipFill>
          <a:blip r:embed="rId3"/>
          <a:stretch>
            <a:fillRect/>
          </a:stretch>
        </p:blipFill>
        <p:spPr>
          <a:xfrm>
            <a:off x="457200" y="1483675"/>
            <a:ext cx="3610055" cy="4288837"/>
          </a:xfrm>
          <a:prstGeom prst="rect">
            <a:avLst/>
          </a:prstGeom>
          <a:noFill/>
          <a:ln>
            <a:noFill/>
          </a:ln>
        </p:spPr>
      </p:pic>
      <p:pic>
        <p:nvPicPr>
          <p:cNvPr id="1539" name="Shape 1539"/>
          <p:cNvPicPr preferRelativeResize="0"/>
          <p:nvPr/>
        </p:nvPicPr>
        <p:blipFill>
          <a:blip r:embed="rId4"/>
          <a:stretch>
            <a:fillRect/>
          </a:stretch>
        </p:blipFill>
        <p:spPr>
          <a:xfrm>
            <a:off x="4804284" y="1555006"/>
            <a:ext cx="3996560" cy="4146174"/>
          </a:xfrm>
          <a:prstGeom prst="rect">
            <a:avLst/>
          </a:prstGeom>
          <a:noFill/>
          <a:ln>
            <a:noFill/>
          </a:ln>
        </p:spPr>
      </p:pic>
      <p:sp>
        <p:nvSpPr>
          <p:cNvPr id="1540" name="Shape 1540"/>
          <p:cNvSpPr/>
          <p:nvPr/>
        </p:nvSpPr>
        <p:spPr>
          <a:xfrm>
            <a:off x="4168600" y="3550025"/>
            <a:ext cx="537899" cy="605100"/>
          </a:xfrm>
          <a:prstGeom prst="rightArrow">
            <a:avLst>
              <a:gd name="adj1" fmla="val 50000"/>
              <a:gd name="adj2" fmla="val 50000"/>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541" name="Shape 1541"/>
          <p:cNvSpPr txBox="1"/>
          <p:nvPr/>
        </p:nvSpPr>
        <p:spPr>
          <a:xfrm>
            <a:off x="618550" y="5853581"/>
            <a:ext cx="3246600" cy="870900"/>
          </a:xfrm>
          <a:prstGeom prst="rect">
            <a:avLst/>
          </a:prstGeom>
        </p:spPr>
        <p:txBody>
          <a:bodyPr lIns="91425" tIns="91425" rIns="91425" bIns="91425" anchor="ctr" anchorCtr="0">
            <a:noAutofit/>
          </a:bodyPr>
          <a:lstStyle/>
          <a:p>
            <a:pPr lvl="0" algn="ctr" rtl="0">
              <a:spcBef>
                <a:spcPts val="0"/>
              </a:spcBef>
              <a:buNone/>
            </a:pPr>
            <a:r>
              <a:rPr lang="en" sz="3600">
                <a:solidFill>
                  <a:schemeClr val="dk1"/>
                </a:solidFill>
                <a:latin typeface="Droid Serif"/>
                <a:ea typeface="Droid Serif"/>
                <a:cs typeface="Droid Serif"/>
                <a:sym typeface="Droid Serif"/>
              </a:rPr>
              <a:t>10 piles of 16</a:t>
            </a:r>
          </a:p>
        </p:txBody>
      </p:sp>
      <p:sp>
        <p:nvSpPr>
          <p:cNvPr id="1542" name="Shape 1542"/>
          <p:cNvSpPr txBox="1"/>
          <p:nvPr/>
        </p:nvSpPr>
        <p:spPr>
          <a:xfrm>
            <a:off x="5179264" y="5853581"/>
            <a:ext cx="3246600" cy="870900"/>
          </a:xfrm>
          <a:prstGeom prst="rect">
            <a:avLst/>
          </a:prstGeom>
        </p:spPr>
        <p:txBody>
          <a:bodyPr lIns="91425" tIns="91425" rIns="91425" bIns="91425" anchor="ctr" anchorCtr="0">
            <a:noAutofit/>
          </a:bodyPr>
          <a:lstStyle/>
          <a:p>
            <a:pPr lvl="0" algn="ctr" rtl="0">
              <a:spcBef>
                <a:spcPts val="0"/>
              </a:spcBef>
              <a:buNone/>
            </a:pPr>
            <a:r>
              <a:rPr lang="en" sz="3600">
                <a:solidFill>
                  <a:schemeClr val="dk1"/>
                </a:solidFill>
                <a:latin typeface="Droid Serif"/>
                <a:ea typeface="Droid Serif"/>
                <a:cs typeface="Droid Serif"/>
                <a:sym typeface="Droid Serif"/>
              </a:rPr>
              <a:t>5 piles of 32</a:t>
            </a:r>
          </a:p>
        </p:txBody>
      </p:sp>
    </p:spTree>
    <p:extLst>
      <p:ext uri="{BB962C8B-B14F-4D97-AF65-F5344CB8AC3E}">
        <p14:creationId xmlns:p14="http://schemas.microsoft.com/office/powerpoint/2010/main" val="116683256"/>
      </p:ext>
    </p:extLst>
  </p:cSld>
  <p:clrMapOvr>
    <a:masterClrMapping/>
  </p:clrMapOvr>
  <p:transition xmlns:p14="http://schemas.microsoft.com/office/powerpoint/2010/main" spd="slow">
    <p:cut/>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546"/>
        <p:cNvGrpSpPr/>
        <p:nvPr/>
      </p:nvGrpSpPr>
      <p:grpSpPr>
        <a:xfrm>
          <a:off x="0" y="0"/>
          <a:ext cx="0" cy="0"/>
          <a:chOff x="0" y="0"/>
          <a:chExt cx="0" cy="0"/>
        </a:xfrm>
      </p:grpSpPr>
      <p:sp>
        <p:nvSpPr>
          <p:cNvPr id="1547" name="Shape 1547"/>
          <p:cNvSpPr txBox="1">
            <a:spLocks noGrp="1"/>
          </p:cNvSpPr>
          <p:nvPr>
            <p:ph type="title"/>
          </p:nvPr>
        </p:nvSpPr>
        <p:spPr>
          <a:xfrm>
            <a:off x="381000" y="286662"/>
            <a:ext cx="8194200" cy="782099"/>
          </a:xfrm>
          <a:prstGeom prst="rect">
            <a:avLst/>
          </a:prstGeom>
        </p:spPr>
        <p:txBody>
          <a:bodyPr lIns="91425" tIns="91425" rIns="91425" bIns="91425" anchor="b" anchorCtr="0">
            <a:noAutofit/>
          </a:bodyPr>
          <a:lstStyle/>
          <a:p>
            <a:pPr lvl="0" rtl="0">
              <a:spcBef>
                <a:spcPts val="0"/>
              </a:spcBef>
              <a:buNone/>
            </a:pPr>
            <a:r>
              <a:rPr lang="en" b="0">
                <a:latin typeface="Droid Serif"/>
                <a:ea typeface="Droid Serif"/>
                <a:cs typeface="Droid Serif"/>
                <a:sym typeface="Droid Serif"/>
              </a:rPr>
              <a:t>Is </a:t>
            </a:r>
            <a:r>
              <a:rPr lang="en" b="0">
                <a:solidFill>
                  <a:srgbClr val="0000FF"/>
                </a:solidFill>
                <a:latin typeface="Droid Serif"/>
                <a:ea typeface="Droid Serif"/>
                <a:cs typeface="Droid Serif"/>
                <a:sym typeface="Droid Serif"/>
              </a:rPr>
              <a:t>MergeSort</a:t>
            </a:r>
            <a:r>
              <a:rPr lang="en" b="0">
                <a:latin typeface="Droid Serif"/>
                <a:ea typeface="Droid Serif"/>
                <a:cs typeface="Droid Serif"/>
                <a:sym typeface="Droid Serif"/>
              </a:rPr>
              <a:t> for real?     </a:t>
            </a:r>
            <a:r>
              <a:rPr lang="en" b="0" i="1">
                <a:latin typeface="Droid Serif"/>
                <a:ea typeface="Droid Serif"/>
                <a:cs typeface="Droid Serif"/>
                <a:sym typeface="Droid Serif"/>
              </a:rPr>
              <a:t>Let's see...</a:t>
            </a:r>
          </a:p>
        </p:txBody>
      </p:sp>
      <p:pic>
        <p:nvPicPr>
          <p:cNvPr id="1548" name="Shape 1548"/>
          <p:cNvPicPr preferRelativeResize="0"/>
          <p:nvPr/>
        </p:nvPicPr>
        <p:blipFill>
          <a:blip r:embed="rId3"/>
          <a:stretch>
            <a:fillRect/>
          </a:stretch>
        </p:blipFill>
        <p:spPr>
          <a:xfrm>
            <a:off x="324439" y="1344037"/>
            <a:ext cx="3996560" cy="4146174"/>
          </a:xfrm>
          <a:prstGeom prst="rect">
            <a:avLst/>
          </a:prstGeom>
          <a:noFill/>
          <a:ln>
            <a:noFill/>
          </a:ln>
        </p:spPr>
      </p:pic>
      <p:sp>
        <p:nvSpPr>
          <p:cNvPr id="1549" name="Shape 1549"/>
          <p:cNvSpPr/>
          <p:nvPr/>
        </p:nvSpPr>
        <p:spPr>
          <a:xfrm>
            <a:off x="4473400" y="3245225"/>
            <a:ext cx="537899" cy="605100"/>
          </a:xfrm>
          <a:prstGeom prst="rightArrow">
            <a:avLst>
              <a:gd name="adj1" fmla="val 50000"/>
              <a:gd name="adj2" fmla="val 50000"/>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550" name="Shape 1550"/>
          <p:cNvSpPr txBox="1"/>
          <p:nvPr/>
        </p:nvSpPr>
        <p:spPr>
          <a:xfrm>
            <a:off x="699419" y="5642612"/>
            <a:ext cx="3246600" cy="870900"/>
          </a:xfrm>
          <a:prstGeom prst="rect">
            <a:avLst/>
          </a:prstGeom>
        </p:spPr>
        <p:txBody>
          <a:bodyPr lIns="91425" tIns="91425" rIns="91425" bIns="91425" anchor="ctr" anchorCtr="0">
            <a:noAutofit/>
          </a:bodyPr>
          <a:lstStyle/>
          <a:p>
            <a:pPr lvl="0" algn="ctr" rtl="0">
              <a:spcBef>
                <a:spcPts val="0"/>
              </a:spcBef>
              <a:buNone/>
            </a:pPr>
            <a:r>
              <a:rPr lang="en" sz="3600">
                <a:solidFill>
                  <a:schemeClr val="dk1"/>
                </a:solidFill>
                <a:latin typeface="Droid Serif"/>
                <a:ea typeface="Droid Serif"/>
                <a:cs typeface="Droid Serif"/>
                <a:sym typeface="Droid Serif"/>
              </a:rPr>
              <a:t>5 piles of 32</a:t>
            </a:r>
          </a:p>
        </p:txBody>
      </p:sp>
      <p:pic>
        <p:nvPicPr>
          <p:cNvPr id="1551" name="Shape 1551"/>
          <p:cNvPicPr preferRelativeResize="0"/>
          <p:nvPr/>
        </p:nvPicPr>
        <p:blipFill>
          <a:blip r:embed="rId4"/>
          <a:stretch>
            <a:fillRect/>
          </a:stretch>
        </p:blipFill>
        <p:spPr>
          <a:xfrm>
            <a:off x="5159337" y="1553342"/>
            <a:ext cx="3748732" cy="3751315"/>
          </a:xfrm>
          <a:prstGeom prst="rect">
            <a:avLst/>
          </a:prstGeom>
          <a:noFill/>
          <a:ln>
            <a:noFill/>
          </a:ln>
        </p:spPr>
      </p:pic>
      <p:sp>
        <p:nvSpPr>
          <p:cNvPr id="1552" name="Shape 1552"/>
          <p:cNvSpPr txBox="1"/>
          <p:nvPr/>
        </p:nvSpPr>
        <p:spPr>
          <a:xfrm>
            <a:off x="5410403" y="5642612"/>
            <a:ext cx="3246600" cy="870900"/>
          </a:xfrm>
          <a:prstGeom prst="rect">
            <a:avLst/>
          </a:prstGeom>
        </p:spPr>
        <p:txBody>
          <a:bodyPr lIns="91425" tIns="91425" rIns="91425" bIns="91425" anchor="ctr" anchorCtr="0">
            <a:noAutofit/>
          </a:bodyPr>
          <a:lstStyle/>
          <a:p>
            <a:pPr lvl="0" algn="ctr" rtl="0">
              <a:spcBef>
                <a:spcPts val="0"/>
              </a:spcBef>
              <a:buNone/>
            </a:pPr>
            <a:r>
              <a:rPr lang="en" sz="3600">
                <a:solidFill>
                  <a:schemeClr val="dk1"/>
                </a:solidFill>
                <a:latin typeface="Droid Serif"/>
                <a:ea typeface="Droid Serif"/>
                <a:cs typeface="Droid Serif"/>
                <a:sym typeface="Droid Serif"/>
              </a:rPr>
              <a:t>2 piles of 80</a:t>
            </a:r>
          </a:p>
        </p:txBody>
      </p:sp>
    </p:spTree>
    <p:extLst>
      <p:ext uri="{BB962C8B-B14F-4D97-AF65-F5344CB8AC3E}">
        <p14:creationId xmlns:p14="http://schemas.microsoft.com/office/powerpoint/2010/main" val="2731542256"/>
      </p:ext>
    </p:extLst>
  </p:cSld>
  <p:clrMapOvr>
    <a:masterClrMapping/>
  </p:clrMapOvr>
  <p:transition xmlns:p14="http://schemas.microsoft.com/office/powerpoint/2010/main" spd="slow">
    <p:cut/>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556"/>
        <p:cNvGrpSpPr/>
        <p:nvPr/>
      </p:nvGrpSpPr>
      <p:grpSpPr>
        <a:xfrm>
          <a:off x="0" y="0"/>
          <a:ext cx="0" cy="0"/>
          <a:chOff x="0" y="0"/>
          <a:chExt cx="0" cy="0"/>
        </a:xfrm>
      </p:grpSpPr>
      <p:sp>
        <p:nvSpPr>
          <p:cNvPr id="1557" name="Shape 1557"/>
          <p:cNvSpPr txBox="1">
            <a:spLocks noGrp="1"/>
          </p:cNvSpPr>
          <p:nvPr>
            <p:ph type="title"/>
          </p:nvPr>
        </p:nvSpPr>
        <p:spPr>
          <a:xfrm>
            <a:off x="381000" y="286662"/>
            <a:ext cx="8194200" cy="782099"/>
          </a:xfrm>
          <a:prstGeom prst="rect">
            <a:avLst/>
          </a:prstGeom>
        </p:spPr>
        <p:txBody>
          <a:bodyPr lIns="91425" tIns="91425" rIns="91425" bIns="91425" anchor="b" anchorCtr="0">
            <a:noAutofit/>
          </a:bodyPr>
          <a:lstStyle/>
          <a:p>
            <a:pPr lvl="0" rtl="0">
              <a:spcBef>
                <a:spcPts val="0"/>
              </a:spcBef>
              <a:buNone/>
            </a:pPr>
            <a:r>
              <a:rPr lang="en" b="0">
                <a:latin typeface="Droid Serif"/>
                <a:ea typeface="Droid Serif"/>
                <a:cs typeface="Droid Serif"/>
                <a:sym typeface="Droid Serif"/>
              </a:rPr>
              <a:t>Is </a:t>
            </a:r>
            <a:r>
              <a:rPr lang="en" b="0">
                <a:solidFill>
                  <a:srgbClr val="0000FF"/>
                </a:solidFill>
                <a:latin typeface="Droid Serif"/>
                <a:ea typeface="Droid Serif"/>
                <a:cs typeface="Droid Serif"/>
                <a:sym typeface="Droid Serif"/>
              </a:rPr>
              <a:t>MergeSort</a:t>
            </a:r>
            <a:r>
              <a:rPr lang="en" b="0">
                <a:latin typeface="Droid Serif"/>
                <a:ea typeface="Droid Serif"/>
                <a:cs typeface="Droid Serif"/>
                <a:sym typeface="Droid Serif"/>
              </a:rPr>
              <a:t> for real?     </a:t>
            </a:r>
            <a:r>
              <a:rPr lang="en" b="0" i="1">
                <a:latin typeface="Droid Serif"/>
                <a:ea typeface="Droid Serif"/>
                <a:cs typeface="Droid Serif"/>
                <a:sym typeface="Droid Serif"/>
              </a:rPr>
              <a:t>Let's see...</a:t>
            </a:r>
          </a:p>
        </p:txBody>
      </p:sp>
      <p:sp>
        <p:nvSpPr>
          <p:cNvPr id="1558" name="Shape 1558"/>
          <p:cNvSpPr/>
          <p:nvPr/>
        </p:nvSpPr>
        <p:spPr>
          <a:xfrm>
            <a:off x="4473400" y="3245225"/>
            <a:ext cx="537899" cy="605100"/>
          </a:xfrm>
          <a:prstGeom prst="rightArrow">
            <a:avLst>
              <a:gd name="adj1" fmla="val 50000"/>
              <a:gd name="adj2" fmla="val 50000"/>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1559" name="Shape 1559"/>
          <p:cNvPicPr preferRelativeResize="0"/>
          <p:nvPr/>
        </p:nvPicPr>
        <p:blipFill>
          <a:blip r:embed="rId3"/>
          <a:stretch>
            <a:fillRect/>
          </a:stretch>
        </p:blipFill>
        <p:spPr>
          <a:xfrm>
            <a:off x="381000" y="1450117"/>
            <a:ext cx="3748732" cy="3751315"/>
          </a:xfrm>
          <a:prstGeom prst="rect">
            <a:avLst/>
          </a:prstGeom>
          <a:noFill/>
          <a:ln>
            <a:noFill/>
          </a:ln>
        </p:spPr>
      </p:pic>
      <p:sp>
        <p:nvSpPr>
          <p:cNvPr id="1560" name="Shape 1560"/>
          <p:cNvSpPr txBox="1"/>
          <p:nvPr/>
        </p:nvSpPr>
        <p:spPr>
          <a:xfrm>
            <a:off x="632066" y="5310787"/>
            <a:ext cx="3246600" cy="870900"/>
          </a:xfrm>
          <a:prstGeom prst="rect">
            <a:avLst/>
          </a:prstGeom>
        </p:spPr>
        <p:txBody>
          <a:bodyPr lIns="91425" tIns="91425" rIns="91425" bIns="91425" anchor="ctr" anchorCtr="0">
            <a:noAutofit/>
          </a:bodyPr>
          <a:lstStyle/>
          <a:p>
            <a:pPr lvl="0" algn="ctr" rtl="0">
              <a:spcBef>
                <a:spcPts val="0"/>
              </a:spcBef>
              <a:buNone/>
            </a:pPr>
            <a:r>
              <a:rPr lang="en" sz="3600">
                <a:solidFill>
                  <a:schemeClr val="dk1"/>
                </a:solidFill>
                <a:latin typeface="Droid Serif"/>
                <a:ea typeface="Droid Serif"/>
                <a:cs typeface="Droid Serif"/>
                <a:sym typeface="Droid Serif"/>
              </a:rPr>
              <a:t>2 piles of 80</a:t>
            </a:r>
          </a:p>
        </p:txBody>
      </p:sp>
      <p:pic>
        <p:nvPicPr>
          <p:cNvPr id="1561" name="Shape 1561"/>
          <p:cNvPicPr preferRelativeResize="0"/>
          <p:nvPr/>
        </p:nvPicPr>
        <p:blipFill>
          <a:blip r:embed="rId4"/>
          <a:stretch>
            <a:fillRect/>
          </a:stretch>
        </p:blipFill>
        <p:spPr>
          <a:xfrm>
            <a:off x="5176212" y="1557183"/>
            <a:ext cx="3809103" cy="3743633"/>
          </a:xfrm>
          <a:prstGeom prst="rect">
            <a:avLst/>
          </a:prstGeom>
          <a:noFill/>
          <a:ln>
            <a:noFill/>
          </a:ln>
        </p:spPr>
      </p:pic>
      <p:sp>
        <p:nvSpPr>
          <p:cNvPr id="1562" name="Shape 1562"/>
          <p:cNvSpPr txBox="1"/>
          <p:nvPr/>
        </p:nvSpPr>
        <p:spPr>
          <a:xfrm>
            <a:off x="5457464" y="5323062"/>
            <a:ext cx="3246600" cy="870900"/>
          </a:xfrm>
          <a:prstGeom prst="rect">
            <a:avLst/>
          </a:prstGeom>
        </p:spPr>
        <p:txBody>
          <a:bodyPr lIns="91425" tIns="91425" rIns="91425" bIns="91425" anchor="ctr" anchorCtr="0">
            <a:noAutofit/>
          </a:bodyPr>
          <a:lstStyle/>
          <a:p>
            <a:pPr lvl="0" algn="ctr" rtl="0">
              <a:spcBef>
                <a:spcPts val="0"/>
              </a:spcBef>
              <a:buNone/>
            </a:pPr>
            <a:r>
              <a:rPr lang="en" sz="3600">
                <a:solidFill>
                  <a:schemeClr val="dk1"/>
                </a:solidFill>
                <a:latin typeface="Droid Serif"/>
                <a:ea typeface="Droid Serif"/>
                <a:cs typeface="Droid Serif"/>
                <a:sym typeface="Droid Serif"/>
              </a:rPr>
              <a:t>1 pile of 158</a:t>
            </a:r>
          </a:p>
        </p:txBody>
      </p:sp>
      <p:sp>
        <p:nvSpPr>
          <p:cNvPr id="1563" name="Shape 1563"/>
          <p:cNvSpPr txBox="1"/>
          <p:nvPr/>
        </p:nvSpPr>
        <p:spPr>
          <a:xfrm>
            <a:off x="7563315" y="6405725"/>
            <a:ext cx="1422000" cy="345299"/>
          </a:xfrm>
          <a:prstGeom prst="rect">
            <a:avLst/>
          </a:prstGeom>
        </p:spPr>
        <p:txBody>
          <a:bodyPr lIns="91425" tIns="91425" rIns="91425" bIns="91425" anchor="ctr" anchorCtr="0">
            <a:noAutofit/>
          </a:bodyPr>
          <a:lstStyle/>
          <a:p>
            <a:pPr lvl="0" algn="ctr" rtl="0">
              <a:spcBef>
                <a:spcPts val="0"/>
              </a:spcBef>
              <a:buNone/>
            </a:pPr>
            <a:r>
              <a:rPr lang="en" sz="1800">
                <a:solidFill>
                  <a:schemeClr val="dk1"/>
                </a:solidFill>
                <a:latin typeface="Georgia"/>
                <a:ea typeface="Georgia"/>
                <a:cs typeface="Georgia"/>
                <a:sym typeface="Georgia"/>
              </a:rPr>
              <a:t>158?</a:t>
            </a:r>
          </a:p>
        </p:txBody>
      </p:sp>
    </p:spTree>
    <p:extLst>
      <p:ext uri="{BB962C8B-B14F-4D97-AF65-F5344CB8AC3E}">
        <p14:creationId xmlns:p14="http://schemas.microsoft.com/office/powerpoint/2010/main" val="3025066068"/>
      </p:ext>
    </p:extLst>
  </p:cSld>
  <p:clrMapOvr>
    <a:masterClrMapping/>
  </p:clrMapOvr>
  <p:transition xmlns:p14="http://schemas.microsoft.com/office/powerpoint/2010/main" spd="slow">
    <p:cut/>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1568" name="Shape 1568"/>
          <p:cNvSpPr txBox="1">
            <a:spLocks noGrp="1"/>
          </p:cNvSpPr>
          <p:nvPr>
            <p:ph type="title"/>
          </p:nvPr>
        </p:nvSpPr>
        <p:spPr>
          <a:xfrm>
            <a:off x="381000" y="286662"/>
            <a:ext cx="8194200" cy="782099"/>
          </a:xfrm>
          <a:prstGeom prst="rect">
            <a:avLst/>
          </a:prstGeom>
        </p:spPr>
        <p:txBody>
          <a:bodyPr lIns="91425" tIns="91425" rIns="91425" bIns="91425" anchor="b" anchorCtr="0">
            <a:noAutofit/>
          </a:bodyPr>
          <a:lstStyle/>
          <a:p>
            <a:pPr lvl="0" rtl="0">
              <a:spcBef>
                <a:spcPts val="0"/>
              </a:spcBef>
              <a:buNone/>
            </a:pPr>
            <a:r>
              <a:rPr lang="en" b="0">
                <a:latin typeface="Droid Serif"/>
                <a:ea typeface="Droid Serif"/>
                <a:cs typeface="Droid Serif"/>
                <a:sym typeface="Droid Serif"/>
              </a:rPr>
              <a:t>Is </a:t>
            </a:r>
            <a:r>
              <a:rPr lang="en" b="0">
                <a:solidFill>
                  <a:srgbClr val="0000FF"/>
                </a:solidFill>
                <a:latin typeface="Droid Serif"/>
                <a:ea typeface="Droid Serif"/>
                <a:cs typeface="Droid Serif"/>
                <a:sym typeface="Droid Serif"/>
              </a:rPr>
              <a:t>MergeSort</a:t>
            </a:r>
            <a:r>
              <a:rPr lang="en" b="0">
                <a:latin typeface="Droid Serif"/>
                <a:ea typeface="Droid Serif"/>
                <a:cs typeface="Droid Serif"/>
                <a:sym typeface="Droid Serif"/>
              </a:rPr>
              <a:t> for real?     </a:t>
            </a:r>
            <a:r>
              <a:rPr lang="en" b="0" i="1">
                <a:solidFill>
                  <a:srgbClr val="85200C"/>
                </a:solidFill>
                <a:latin typeface="Droid Serif"/>
                <a:ea typeface="Droid Serif"/>
                <a:cs typeface="Droid Serif"/>
                <a:sym typeface="Droid Serif"/>
              </a:rPr>
              <a:t>Yes!</a:t>
            </a:r>
          </a:p>
        </p:txBody>
      </p:sp>
      <p:sp>
        <p:nvSpPr>
          <p:cNvPr id="1569" name="Shape 1569"/>
          <p:cNvSpPr/>
          <p:nvPr/>
        </p:nvSpPr>
        <p:spPr>
          <a:xfrm>
            <a:off x="4473400" y="3245225"/>
            <a:ext cx="537899" cy="605100"/>
          </a:xfrm>
          <a:prstGeom prst="rightArrow">
            <a:avLst>
              <a:gd name="adj1" fmla="val 50000"/>
              <a:gd name="adj2" fmla="val 50000"/>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1570" name="Shape 1570"/>
          <p:cNvPicPr preferRelativeResize="0"/>
          <p:nvPr/>
        </p:nvPicPr>
        <p:blipFill>
          <a:blip r:embed="rId3"/>
          <a:stretch>
            <a:fillRect/>
          </a:stretch>
        </p:blipFill>
        <p:spPr>
          <a:xfrm>
            <a:off x="381000" y="1450117"/>
            <a:ext cx="3748732" cy="3751315"/>
          </a:xfrm>
          <a:prstGeom prst="rect">
            <a:avLst/>
          </a:prstGeom>
          <a:noFill/>
          <a:ln>
            <a:noFill/>
          </a:ln>
        </p:spPr>
      </p:pic>
      <p:sp>
        <p:nvSpPr>
          <p:cNvPr id="1571" name="Shape 1571"/>
          <p:cNvSpPr txBox="1"/>
          <p:nvPr/>
        </p:nvSpPr>
        <p:spPr>
          <a:xfrm>
            <a:off x="632066" y="5310787"/>
            <a:ext cx="3246600" cy="870900"/>
          </a:xfrm>
          <a:prstGeom prst="rect">
            <a:avLst/>
          </a:prstGeom>
        </p:spPr>
        <p:txBody>
          <a:bodyPr lIns="91425" tIns="91425" rIns="91425" bIns="91425" anchor="ctr" anchorCtr="0">
            <a:noAutofit/>
          </a:bodyPr>
          <a:lstStyle/>
          <a:p>
            <a:pPr lvl="0" algn="ctr" rtl="0">
              <a:spcBef>
                <a:spcPts val="0"/>
              </a:spcBef>
              <a:buNone/>
            </a:pPr>
            <a:r>
              <a:rPr lang="en" sz="3600">
                <a:solidFill>
                  <a:schemeClr val="dk1"/>
                </a:solidFill>
                <a:latin typeface="Droid Serif"/>
                <a:ea typeface="Droid Serif"/>
                <a:cs typeface="Droid Serif"/>
                <a:sym typeface="Droid Serif"/>
              </a:rPr>
              <a:t>2 piles of 80</a:t>
            </a:r>
          </a:p>
        </p:txBody>
      </p:sp>
      <p:pic>
        <p:nvPicPr>
          <p:cNvPr id="1572" name="Shape 1572"/>
          <p:cNvPicPr preferRelativeResize="0"/>
          <p:nvPr/>
        </p:nvPicPr>
        <p:blipFill>
          <a:blip r:embed="rId4"/>
          <a:stretch>
            <a:fillRect/>
          </a:stretch>
        </p:blipFill>
        <p:spPr>
          <a:xfrm>
            <a:off x="5176212" y="1557183"/>
            <a:ext cx="3809103" cy="3743633"/>
          </a:xfrm>
          <a:prstGeom prst="rect">
            <a:avLst/>
          </a:prstGeom>
          <a:noFill/>
          <a:ln>
            <a:noFill/>
          </a:ln>
        </p:spPr>
      </p:pic>
      <p:sp>
        <p:nvSpPr>
          <p:cNvPr id="1573" name="Shape 1573"/>
          <p:cNvSpPr txBox="1"/>
          <p:nvPr/>
        </p:nvSpPr>
        <p:spPr>
          <a:xfrm>
            <a:off x="5457464" y="5323062"/>
            <a:ext cx="3246600" cy="870900"/>
          </a:xfrm>
          <a:prstGeom prst="rect">
            <a:avLst/>
          </a:prstGeom>
        </p:spPr>
        <p:txBody>
          <a:bodyPr lIns="91425" tIns="91425" rIns="91425" bIns="91425" anchor="ctr" anchorCtr="0">
            <a:noAutofit/>
          </a:bodyPr>
          <a:lstStyle/>
          <a:p>
            <a:pPr lvl="0" algn="ctr" rtl="0">
              <a:spcBef>
                <a:spcPts val="0"/>
              </a:spcBef>
              <a:buNone/>
            </a:pPr>
            <a:r>
              <a:rPr lang="en" sz="3600">
                <a:solidFill>
                  <a:schemeClr val="dk1"/>
                </a:solidFill>
                <a:latin typeface="Droid Serif"/>
                <a:ea typeface="Droid Serif"/>
                <a:cs typeface="Droid Serif"/>
                <a:sym typeface="Droid Serif"/>
              </a:rPr>
              <a:t>1 pile of 158</a:t>
            </a:r>
          </a:p>
        </p:txBody>
      </p:sp>
      <p:sp>
        <p:nvSpPr>
          <p:cNvPr id="1574" name="Shape 1574"/>
          <p:cNvSpPr txBox="1"/>
          <p:nvPr/>
        </p:nvSpPr>
        <p:spPr>
          <a:xfrm>
            <a:off x="7563315" y="6405725"/>
            <a:ext cx="1422000" cy="345299"/>
          </a:xfrm>
          <a:prstGeom prst="rect">
            <a:avLst/>
          </a:prstGeom>
        </p:spPr>
        <p:txBody>
          <a:bodyPr lIns="91425" tIns="91425" rIns="91425" bIns="91425" anchor="ctr" anchorCtr="0">
            <a:noAutofit/>
          </a:bodyPr>
          <a:lstStyle/>
          <a:p>
            <a:pPr lvl="0" algn="ctr" rtl="0">
              <a:spcBef>
                <a:spcPts val="0"/>
              </a:spcBef>
              <a:buNone/>
            </a:pPr>
            <a:r>
              <a:rPr lang="en" sz="1800">
                <a:solidFill>
                  <a:schemeClr val="dk1"/>
                </a:solidFill>
                <a:latin typeface="Georgia"/>
                <a:ea typeface="Georgia"/>
                <a:cs typeface="Georgia"/>
                <a:sym typeface="Georgia"/>
              </a:rPr>
              <a:t>158?</a:t>
            </a:r>
          </a:p>
        </p:txBody>
      </p:sp>
      <p:pic>
        <p:nvPicPr>
          <p:cNvPr id="1575" name="Shape 1575"/>
          <p:cNvPicPr preferRelativeResize="0"/>
          <p:nvPr/>
        </p:nvPicPr>
        <p:blipFill>
          <a:blip r:embed="rId5"/>
          <a:stretch>
            <a:fillRect/>
          </a:stretch>
        </p:blipFill>
        <p:spPr>
          <a:xfrm>
            <a:off x="2434238" y="2869434"/>
            <a:ext cx="4616222" cy="3444977"/>
          </a:xfrm>
          <a:prstGeom prst="rect">
            <a:avLst/>
          </a:prstGeom>
          <a:noFill/>
          <a:ln>
            <a:noFill/>
          </a:ln>
        </p:spPr>
      </p:pic>
      <p:sp>
        <p:nvSpPr>
          <p:cNvPr id="1576" name="Shape 1576"/>
          <p:cNvSpPr txBox="1"/>
          <p:nvPr/>
        </p:nvSpPr>
        <p:spPr>
          <a:xfrm>
            <a:off x="2807200" y="5656937"/>
            <a:ext cx="3870299" cy="345299"/>
          </a:xfrm>
          <a:prstGeom prst="rect">
            <a:avLst/>
          </a:prstGeom>
          <a:solidFill>
            <a:srgbClr val="CFE2F3"/>
          </a:solidFill>
        </p:spPr>
        <p:txBody>
          <a:bodyPr lIns="91425" tIns="91425" rIns="91425" bIns="91425" anchor="ctr" anchorCtr="0">
            <a:noAutofit/>
          </a:bodyPr>
          <a:lstStyle/>
          <a:p>
            <a:pPr lvl="0" algn="ctr" rtl="0">
              <a:spcBef>
                <a:spcPts val="0"/>
              </a:spcBef>
              <a:buNone/>
            </a:pPr>
            <a:r>
              <a:rPr lang="en" sz="1800">
                <a:solidFill>
                  <a:schemeClr val="dk1"/>
                </a:solidFill>
                <a:latin typeface="Georgia"/>
                <a:ea typeface="Georgia"/>
                <a:cs typeface="Georgia"/>
                <a:sym typeface="Georgia"/>
              </a:rPr>
              <a:t>Not sure who these people were....</a:t>
            </a:r>
          </a:p>
        </p:txBody>
      </p:sp>
    </p:spTree>
    <p:extLst>
      <p:ext uri="{BB962C8B-B14F-4D97-AF65-F5344CB8AC3E}">
        <p14:creationId xmlns:p14="http://schemas.microsoft.com/office/powerpoint/2010/main" val="868822375"/>
      </p:ext>
    </p:extLst>
  </p:cSld>
  <p:clrMapOvr>
    <a:masterClrMapping/>
  </p:clrMapOvr>
  <p:transition xmlns:p14="http://schemas.microsoft.com/office/powerpoint/2010/main" spd="slow">
    <p:cut/>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580"/>
        <p:cNvGrpSpPr/>
        <p:nvPr/>
      </p:nvGrpSpPr>
      <p:grpSpPr>
        <a:xfrm>
          <a:off x="0" y="0"/>
          <a:ext cx="0" cy="0"/>
          <a:chOff x="0" y="0"/>
          <a:chExt cx="0" cy="0"/>
        </a:xfrm>
      </p:grpSpPr>
      <p:sp>
        <p:nvSpPr>
          <p:cNvPr id="1581" name="Shape 1581"/>
          <p:cNvSpPr txBox="1">
            <a:spLocks noGrp="1"/>
          </p:cNvSpPr>
          <p:nvPr>
            <p:ph type="ctrTitle"/>
          </p:nvPr>
        </p:nvSpPr>
        <p:spPr>
          <a:xfrm>
            <a:off x="685800" y="503548"/>
            <a:ext cx="7772400" cy="809099"/>
          </a:xfrm>
          <a:prstGeom prst="rect">
            <a:avLst/>
          </a:prstGeom>
        </p:spPr>
        <p:txBody>
          <a:bodyPr lIns="91425" tIns="91425" rIns="91425" bIns="91425" anchor="b" anchorCtr="0">
            <a:noAutofit/>
          </a:bodyPr>
          <a:lstStyle/>
          <a:p>
            <a:pPr>
              <a:spcBef>
                <a:spcPts val="0"/>
              </a:spcBef>
              <a:buNone/>
            </a:pPr>
            <a:r>
              <a:rPr lang="en">
                <a:latin typeface="Droid Serif"/>
                <a:ea typeface="Droid Serif"/>
                <a:cs typeface="Droid Serif"/>
                <a:sym typeface="Droid Serif"/>
              </a:rPr>
              <a:t>Mergesort, in dance</a:t>
            </a:r>
          </a:p>
        </p:txBody>
      </p:sp>
      <p:sp>
        <p:nvSpPr>
          <p:cNvPr id="1582" name="Shape 1582"/>
          <p:cNvSpPr txBox="1">
            <a:spLocks noGrp="1"/>
          </p:cNvSpPr>
          <p:nvPr>
            <p:ph type="subTitle" idx="1"/>
          </p:nvPr>
        </p:nvSpPr>
        <p:spPr>
          <a:xfrm>
            <a:off x="685800" y="5903126"/>
            <a:ext cx="7772400" cy="559799"/>
          </a:xfrm>
          <a:prstGeom prst="rect">
            <a:avLst/>
          </a:prstGeom>
        </p:spPr>
        <p:txBody>
          <a:bodyPr lIns="91425" tIns="91425" rIns="91425" bIns="91425" anchor="t" anchorCtr="0">
            <a:noAutofit/>
          </a:bodyPr>
          <a:lstStyle/>
          <a:p>
            <a:pPr lvl="0" rtl="0">
              <a:spcBef>
                <a:spcPts val="0"/>
              </a:spcBef>
              <a:buNone/>
            </a:pPr>
            <a:r>
              <a:rPr lang="en" sz="1200"/>
              <a:t>look this up to see the many options...</a:t>
            </a:r>
          </a:p>
          <a:p>
            <a:pPr>
              <a:spcBef>
                <a:spcPts val="0"/>
              </a:spcBef>
              <a:buNone/>
            </a:pPr>
            <a:r>
              <a:rPr lang="en" sz="1100" u="sng">
                <a:solidFill>
                  <a:schemeClr val="hlink"/>
                </a:solidFill>
                <a:hlinkClick r:id="rId3"/>
              </a:rPr>
              <a:t>http://www.youtube.com/watch?v=XaqR3G_NVoo</a:t>
            </a:r>
          </a:p>
        </p:txBody>
      </p:sp>
      <p:pic>
        <p:nvPicPr>
          <p:cNvPr id="1583" name="Shape 1583"/>
          <p:cNvPicPr preferRelativeResize="0"/>
          <p:nvPr/>
        </p:nvPicPr>
        <p:blipFill>
          <a:blip r:embed="rId4"/>
          <a:stretch>
            <a:fillRect/>
          </a:stretch>
        </p:blipFill>
        <p:spPr>
          <a:xfrm>
            <a:off x="1428750" y="1700212"/>
            <a:ext cx="6286500" cy="3914775"/>
          </a:xfrm>
          <a:prstGeom prst="rect">
            <a:avLst/>
          </a:prstGeom>
          <a:noFill/>
          <a:ln>
            <a:noFill/>
          </a:ln>
        </p:spPr>
      </p:pic>
    </p:spTree>
    <p:extLst>
      <p:ext uri="{BB962C8B-B14F-4D97-AF65-F5344CB8AC3E}">
        <p14:creationId xmlns:p14="http://schemas.microsoft.com/office/powerpoint/2010/main" val="2562849550"/>
      </p:ext>
    </p:extLst>
  </p:cSld>
  <p:clrMapOvr>
    <a:masterClrMapping/>
  </p:clrMapOvr>
  <p:transition xmlns:p14="http://schemas.microsoft.com/office/powerpoint/2010/main" spd="slow">
    <p:cut/>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sp>
        <p:nvSpPr>
          <p:cNvPr id="1588" name="Shape 1588"/>
          <p:cNvSpPr txBox="1">
            <a:spLocks noGrp="1"/>
          </p:cNvSpPr>
          <p:nvPr>
            <p:ph type="ctrTitle"/>
          </p:nvPr>
        </p:nvSpPr>
        <p:spPr>
          <a:xfrm>
            <a:off x="633400" y="1281173"/>
            <a:ext cx="7772400" cy="1546500"/>
          </a:xfrm>
          <a:prstGeom prst="rect">
            <a:avLst/>
          </a:prstGeom>
        </p:spPr>
        <p:txBody>
          <a:bodyPr lIns="91425" tIns="91425" rIns="91425" bIns="91425" anchor="b" anchorCtr="0">
            <a:noAutofit/>
          </a:bodyPr>
          <a:lstStyle/>
          <a:p>
            <a:pPr lvl="0" rtl="0">
              <a:spcBef>
                <a:spcPts val="0"/>
              </a:spcBef>
              <a:buNone/>
            </a:pPr>
            <a:endParaRPr>
              <a:latin typeface="Droid Serif"/>
              <a:ea typeface="Droid Serif"/>
              <a:cs typeface="Droid Serif"/>
              <a:sym typeface="Droid Serif"/>
            </a:endParaRPr>
          </a:p>
          <a:p>
            <a:pPr lvl="0" rtl="0">
              <a:spcBef>
                <a:spcPts val="0"/>
              </a:spcBef>
              <a:buNone/>
            </a:pPr>
            <a:endParaRPr>
              <a:latin typeface="Droid Serif"/>
              <a:ea typeface="Droid Serif"/>
              <a:cs typeface="Droid Serif"/>
              <a:sym typeface="Droid Serif"/>
            </a:endParaRPr>
          </a:p>
          <a:p>
            <a:pPr lvl="0" rtl="0">
              <a:spcBef>
                <a:spcPts val="0"/>
              </a:spcBef>
              <a:buNone/>
            </a:pPr>
            <a:r>
              <a:rPr lang="en">
                <a:latin typeface="Droid Serif"/>
                <a:ea typeface="Droid Serif"/>
                <a:cs typeface="Droid Serif"/>
                <a:sym typeface="Droid Serif"/>
              </a:rPr>
              <a:t>Sorting Activities from</a:t>
            </a:r>
          </a:p>
          <a:p>
            <a:pPr>
              <a:spcBef>
                <a:spcPts val="0"/>
              </a:spcBef>
              <a:buNone/>
            </a:pPr>
            <a:r>
              <a:rPr lang="en">
                <a:latin typeface="Droid Serif"/>
                <a:ea typeface="Droid Serif"/>
                <a:cs typeface="Droid Serif"/>
                <a:sym typeface="Droid Serif"/>
              </a:rPr>
              <a:t> </a:t>
            </a:r>
          </a:p>
        </p:txBody>
      </p:sp>
      <p:sp>
        <p:nvSpPr>
          <p:cNvPr id="1589" name="Shape 1589"/>
          <p:cNvSpPr txBox="1">
            <a:spLocks noGrp="1"/>
          </p:cNvSpPr>
          <p:nvPr>
            <p:ph type="subTitle" idx="1"/>
          </p:nvPr>
        </p:nvSpPr>
        <p:spPr>
          <a:xfrm>
            <a:off x="685800" y="3743092"/>
            <a:ext cx="7772400" cy="2518500"/>
          </a:xfrm>
          <a:prstGeom prst="rect">
            <a:avLst/>
          </a:prstGeom>
        </p:spPr>
        <p:txBody>
          <a:bodyPr lIns="91425" tIns="91425" rIns="91425" bIns="91425" anchor="t" anchorCtr="0">
            <a:noAutofit/>
          </a:bodyPr>
          <a:lstStyle/>
          <a:p>
            <a:pPr lvl="0" rtl="0">
              <a:spcBef>
                <a:spcPts val="0"/>
              </a:spcBef>
              <a:buNone/>
            </a:pPr>
            <a:r>
              <a:rPr lang="en" u="sng">
                <a:solidFill>
                  <a:schemeClr val="hlink"/>
                </a:solidFill>
                <a:latin typeface="Droid Serif"/>
                <a:ea typeface="Droid Serif"/>
                <a:cs typeface="Droid Serif"/>
                <a:sym typeface="Droid Serif"/>
                <a:hlinkClick r:id="rId3"/>
              </a:rPr>
              <a:t>Searching Algorithms </a:t>
            </a:r>
          </a:p>
          <a:p>
            <a:pPr lvl="0" rtl="0">
              <a:spcBef>
                <a:spcPts val="0"/>
              </a:spcBef>
              <a:buNone/>
            </a:pPr>
            <a:endParaRPr>
              <a:latin typeface="Droid Serif"/>
              <a:ea typeface="Droid Serif"/>
              <a:cs typeface="Droid Serif"/>
              <a:sym typeface="Droid Serif"/>
            </a:endParaRPr>
          </a:p>
          <a:p>
            <a:pPr lvl="0" rtl="0">
              <a:spcBef>
                <a:spcPts val="0"/>
              </a:spcBef>
              <a:buNone/>
            </a:pPr>
            <a:r>
              <a:rPr lang="en" u="sng">
                <a:solidFill>
                  <a:schemeClr val="hlink"/>
                </a:solidFill>
                <a:latin typeface="Droid Serif"/>
                <a:ea typeface="Droid Serif"/>
                <a:cs typeface="Droid Serif"/>
                <a:sym typeface="Droid Serif"/>
                <a:hlinkClick r:id="rId4"/>
              </a:rPr>
              <a:t>Sorting Algorithms </a:t>
            </a:r>
          </a:p>
          <a:p>
            <a:pPr lvl="0" rtl="0">
              <a:spcBef>
                <a:spcPts val="0"/>
              </a:spcBef>
              <a:buNone/>
            </a:pPr>
            <a:endParaRPr>
              <a:latin typeface="Droid Serif"/>
              <a:ea typeface="Droid Serif"/>
              <a:cs typeface="Droid Serif"/>
              <a:sym typeface="Droid Serif"/>
            </a:endParaRPr>
          </a:p>
          <a:p>
            <a:pPr>
              <a:spcBef>
                <a:spcPts val="0"/>
              </a:spcBef>
              <a:buNone/>
            </a:pPr>
            <a:r>
              <a:rPr lang="en" u="sng">
                <a:solidFill>
                  <a:schemeClr val="hlink"/>
                </a:solidFill>
                <a:latin typeface="Droid Serif"/>
                <a:ea typeface="Droid Serif"/>
                <a:cs typeface="Droid Serif"/>
                <a:sym typeface="Droid Serif"/>
                <a:hlinkClick r:id="rId5"/>
              </a:rPr>
              <a:t>Sorting Networks </a:t>
            </a:r>
          </a:p>
        </p:txBody>
      </p:sp>
      <p:pic>
        <p:nvPicPr>
          <p:cNvPr id="1590" name="Shape 1590"/>
          <p:cNvPicPr preferRelativeResize="0"/>
          <p:nvPr/>
        </p:nvPicPr>
        <p:blipFill>
          <a:blip r:embed="rId6"/>
          <a:stretch>
            <a:fillRect/>
          </a:stretch>
        </p:blipFill>
        <p:spPr>
          <a:xfrm>
            <a:off x="1858437" y="2142275"/>
            <a:ext cx="5322323" cy="1216400"/>
          </a:xfrm>
          <a:prstGeom prst="rect">
            <a:avLst/>
          </a:prstGeom>
          <a:noFill/>
          <a:ln>
            <a:noFill/>
          </a:ln>
        </p:spPr>
      </p:pic>
      <p:pic>
        <p:nvPicPr>
          <p:cNvPr id="1591" name="Shape 1591"/>
          <p:cNvPicPr preferRelativeResize="0"/>
          <p:nvPr/>
        </p:nvPicPr>
        <p:blipFill>
          <a:blip r:embed="rId7"/>
          <a:stretch>
            <a:fillRect/>
          </a:stretch>
        </p:blipFill>
        <p:spPr>
          <a:xfrm>
            <a:off x="7028350" y="-357150"/>
            <a:ext cx="2336849" cy="2339640"/>
          </a:xfrm>
          <a:prstGeom prst="rect">
            <a:avLst/>
          </a:prstGeom>
          <a:noFill/>
          <a:ln>
            <a:noFill/>
          </a:ln>
        </p:spPr>
      </p:pic>
    </p:spTree>
    <p:extLst>
      <p:ext uri="{BB962C8B-B14F-4D97-AF65-F5344CB8AC3E}">
        <p14:creationId xmlns:p14="http://schemas.microsoft.com/office/powerpoint/2010/main" val="1065879498"/>
      </p:ext>
    </p:extLst>
  </p:cSld>
  <p:clrMapOvr>
    <a:masterClrMapping/>
  </p:clrMapOvr>
  <p:transition xmlns:p14="http://schemas.microsoft.com/office/powerpoint/2010/main" spd="slow">
    <p:cut/>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668"/>
        <p:cNvGrpSpPr/>
        <p:nvPr/>
      </p:nvGrpSpPr>
      <p:grpSpPr>
        <a:xfrm>
          <a:off x="0" y="0"/>
          <a:ext cx="0" cy="0"/>
          <a:chOff x="0" y="0"/>
          <a:chExt cx="0" cy="0"/>
        </a:xfrm>
      </p:grpSpPr>
      <p:sp>
        <p:nvSpPr>
          <p:cNvPr id="1669" name="Shape 1669"/>
          <p:cNvSpPr txBox="1">
            <a:spLocks noGrp="1"/>
          </p:cNvSpPr>
          <p:nvPr>
            <p:ph type="title"/>
          </p:nvPr>
        </p:nvSpPr>
        <p:spPr>
          <a:xfrm>
            <a:off x="167425" y="161937"/>
            <a:ext cx="8229600" cy="11430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Our game: </a:t>
            </a:r>
            <a:r>
              <a:rPr lang="en" b="0" i="1">
                <a:latin typeface="Droid Serif"/>
                <a:ea typeface="Droid Serif"/>
                <a:cs typeface="Droid Serif"/>
                <a:sym typeface="Droid Serif"/>
              </a:rPr>
              <a:t>Fly, fly again...</a:t>
            </a:r>
          </a:p>
        </p:txBody>
      </p:sp>
      <p:sp>
        <p:nvSpPr>
          <p:cNvPr id="1670" name="Shape 1670"/>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spcBef>
                <a:spcPts val="0"/>
              </a:spcBef>
              <a:buNone/>
            </a:pPr>
            <a:r>
              <a:rPr lang="en"/>
              <a:t>Use these blocks to write a script that makes it so that if you press the UP arrow, the helicopter goes up, but if you DON'T press the up arrow, the helicopter goes down (like gravity!)</a:t>
            </a:r>
          </a:p>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r>
              <a:rPr lang="en"/>
              <a:t>Make sure to save when done!</a:t>
            </a:r>
          </a:p>
        </p:txBody>
      </p:sp>
      <p:pic>
        <p:nvPicPr>
          <p:cNvPr id="1671" name="Shape 1671"/>
          <p:cNvPicPr preferRelativeResize="0"/>
          <p:nvPr/>
        </p:nvPicPr>
        <p:blipFill>
          <a:blip r:embed="rId3"/>
          <a:stretch>
            <a:fillRect/>
          </a:stretch>
        </p:blipFill>
        <p:spPr>
          <a:xfrm>
            <a:off x="1322" y="4220987"/>
            <a:ext cx="9117399" cy="1729390"/>
          </a:xfrm>
          <a:prstGeom prst="rect">
            <a:avLst/>
          </a:prstGeom>
          <a:noFill/>
          <a:ln>
            <a:noFill/>
          </a:ln>
        </p:spPr>
      </p:pic>
      <p:pic>
        <p:nvPicPr>
          <p:cNvPr id="1672" name="Shape 1672"/>
          <p:cNvPicPr preferRelativeResize="0"/>
          <p:nvPr/>
        </p:nvPicPr>
        <p:blipFill>
          <a:blip r:embed="rId4"/>
          <a:stretch>
            <a:fillRect/>
          </a:stretch>
        </p:blipFill>
        <p:spPr>
          <a:xfrm>
            <a:off x="6532700" y="-283775"/>
            <a:ext cx="2836050" cy="2433574"/>
          </a:xfrm>
          <a:prstGeom prst="rect">
            <a:avLst/>
          </a:prstGeom>
          <a:noFill/>
          <a:ln>
            <a:noFill/>
          </a:ln>
        </p:spPr>
      </p:pic>
    </p:spTree>
  </p:cSld>
  <p:clrMapOvr>
    <a:masterClrMapping/>
  </p:clrMapOvr>
  <p:transition xmlns:p14="http://schemas.microsoft.com/office/powerpoint/2010/main" spd="slow">
    <p:cut/>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676"/>
        <p:cNvGrpSpPr/>
        <p:nvPr/>
      </p:nvGrpSpPr>
      <p:grpSpPr>
        <a:xfrm>
          <a:off x="0" y="0"/>
          <a:ext cx="0" cy="0"/>
          <a:chOff x="0" y="0"/>
          <a:chExt cx="0" cy="0"/>
        </a:xfrm>
      </p:grpSpPr>
      <p:sp>
        <p:nvSpPr>
          <p:cNvPr id="1677" name="Shape 1677"/>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r>
              <a:rPr lang="en"/>
              <a:t>Butterfly Game </a:t>
            </a:r>
          </a:p>
        </p:txBody>
      </p:sp>
      <p:sp>
        <p:nvSpPr>
          <p:cNvPr id="1678" name="Shape 1678"/>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spcBef>
                <a:spcPts val="0"/>
              </a:spcBef>
              <a:buNone/>
            </a:pPr>
            <a:r>
              <a:rPr lang="en"/>
              <a:t>Create a two-toned background with a butterfly or a sprite of your choice "flying" in it. Use Scratch to change the costume of your sprite when it touches one of the colors. </a:t>
            </a:r>
          </a:p>
          <a:p>
            <a:pPr lvl="0" rtl="0">
              <a:spcBef>
                <a:spcPts val="0"/>
              </a:spcBef>
              <a:buNone/>
            </a:pPr>
            <a:endParaRPr/>
          </a:p>
          <a:p>
            <a:pPr>
              <a:spcBef>
                <a:spcPts val="0"/>
              </a:spcBef>
              <a:buNone/>
            </a:pPr>
            <a:endParaRPr/>
          </a:p>
        </p:txBody>
      </p:sp>
      <p:pic>
        <p:nvPicPr>
          <p:cNvPr id="1679" name="Shape 1679"/>
          <p:cNvPicPr preferRelativeResize="0"/>
          <p:nvPr/>
        </p:nvPicPr>
        <p:blipFill>
          <a:blip r:embed="rId3"/>
          <a:stretch>
            <a:fillRect/>
          </a:stretch>
        </p:blipFill>
        <p:spPr>
          <a:xfrm>
            <a:off x="1839756" y="4310200"/>
            <a:ext cx="2364674" cy="1797175"/>
          </a:xfrm>
          <a:prstGeom prst="rect">
            <a:avLst/>
          </a:prstGeom>
          <a:noFill/>
          <a:ln>
            <a:noFill/>
          </a:ln>
        </p:spPr>
      </p:pic>
      <p:pic>
        <p:nvPicPr>
          <p:cNvPr id="1680" name="Shape 1680"/>
          <p:cNvPicPr preferRelativeResize="0"/>
          <p:nvPr/>
        </p:nvPicPr>
        <p:blipFill>
          <a:blip r:embed="rId4"/>
          <a:stretch>
            <a:fillRect/>
          </a:stretch>
        </p:blipFill>
        <p:spPr>
          <a:xfrm>
            <a:off x="4939563" y="4317083"/>
            <a:ext cx="2364674" cy="1783404"/>
          </a:xfrm>
          <a:prstGeom prst="rect">
            <a:avLst/>
          </a:prstGeom>
          <a:noFill/>
          <a:ln>
            <a:noFill/>
          </a:ln>
        </p:spPr>
      </p:pic>
      <p:pic>
        <p:nvPicPr>
          <p:cNvPr id="1681" name="Shape 1681"/>
          <p:cNvPicPr preferRelativeResize="0"/>
          <p:nvPr/>
        </p:nvPicPr>
        <p:blipFill>
          <a:blip r:embed="rId5"/>
          <a:stretch>
            <a:fillRect/>
          </a:stretch>
        </p:blipFill>
        <p:spPr>
          <a:xfrm>
            <a:off x="6249975" y="-457975"/>
            <a:ext cx="3136774" cy="3136774"/>
          </a:xfrm>
          <a:prstGeom prst="rect">
            <a:avLst/>
          </a:prstGeom>
          <a:noFill/>
          <a:ln>
            <a:noFill/>
          </a:ln>
        </p:spPr>
      </p:pic>
    </p:spTree>
  </p:cSld>
  <p:clrMapOvr>
    <a:masterClrMapping/>
  </p:clrMapOvr>
  <p:transition xmlns:p14="http://schemas.microsoft.com/office/powerpoint/2010/mai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57200" y="304800"/>
            <a:ext cx="5715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50000"/>
              </a:spcBef>
              <a:spcAft>
                <a:spcPct val="0"/>
              </a:spcAft>
            </a:pPr>
            <a:r>
              <a:rPr lang="en-US" altLang="en-US" sz="3200" kern="1200">
                <a:solidFill>
                  <a:srgbClr val="000000"/>
                </a:solidFill>
                <a:latin typeface="Cambria" pitchFamily="18" charset="0"/>
              </a:rPr>
              <a:t>What's red?</a:t>
            </a:r>
          </a:p>
        </p:txBody>
      </p:sp>
      <p:sp>
        <p:nvSpPr>
          <p:cNvPr id="38915" name="Text Box 3"/>
          <p:cNvSpPr txBox="1">
            <a:spLocks noChangeArrowheads="1"/>
          </p:cNvSpPr>
          <p:nvPr/>
        </p:nvSpPr>
        <p:spPr bwMode="auto">
          <a:xfrm>
            <a:off x="685800" y="5943600"/>
            <a:ext cx="7594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50000"/>
              </a:spcBef>
              <a:spcAft>
                <a:spcPct val="0"/>
              </a:spcAft>
            </a:pPr>
            <a:r>
              <a:rPr lang="en-US" altLang="en-US" sz="3200" i="1" kern="1200">
                <a:solidFill>
                  <a:srgbClr val="000000"/>
                </a:solidFill>
                <a:latin typeface="Cambria" pitchFamily="18" charset="0"/>
              </a:rPr>
              <a:t>The door is still matched, too…    </a:t>
            </a:r>
            <a:r>
              <a:rPr lang="en-US" altLang="en-US" sz="3200" b="1" i="1" kern="1200">
                <a:solidFill>
                  <a:srgbClr val="000000"/>
                </a:solidFill>
                <a:latin typeface="Cambria" pitchFamily="18" charset="0"/>
              </a:rPr>
              <a:t>why</a:t>
            </a:r>
            <a:r>
              <a:rPr lang="en-US" altLang="en-US" sz="3200" i="1" kern="1200">
                <a:solidFill>
                  <a:srgbClr val="000000"/>
                </a:solidFill>
                <a:latin typeface="Cambria" pitchFamily="18" charset="0"/>
              </a:rPr>
              <a:t>?</a:t>
            </a:r>
          </a:p>
        </p:txBody>
      </p:sp>
      <p:pic>
        <p:nvPicPr>
          <p:cNvPr id="389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93800"/>
            <a:ext cx="37846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Right Arrow 17"/>
          <p:cNvSpPr>
            <a:spLocks noChangeArrowheads="1"/>
          </p:cNvSpPr>
          <p:nvPr/>
        </p:nvSpPr>
        <p:spPr bwMode="auto">
          <a:xfrm>
            <a:off x="4171950" y="2384425"/>
            <a:ext cx="803275" cy="457200"/>
          </a:xfrm>
          <a:prstGeom prst="rightArrow">
            <a:avLst>
              <a:gd name="adj1" fmla="val 50000"/>
              <a:gd name="adj2" fmla="val 50024"/>
            </a:avLst>
          </a:prstGeom>
          <a:solidFill>
            <a:srgbClr val="CCFFCC"/>
          </a:solidFill>
          <a:ln w="9525" algn="ctr">
            <a:solidFill>
              <a:srgbClr val="0D982A"/>
            </a:solidFill>
            <a:round/>
            <a:headEnd/>
            <a:tailEnd/>
          </a:ln>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0"/>
              </a:spcBef>
              <a:spcAft>
                <a:spcPct val="0"/>
              </a:spcAft>
            </a:pPr>
            <a:endParaRPr lang="en-US" altLang="en-US" kern="1200">
              <a:solidFill>
                <a:srgbClr val="000000"/>
              </a:solidFill>
            </a:endParaRPr>
          </a:p>
        </p:txBody>
      </p:sp>
      <p:sp>
        <p:nvSpPr>
          <p:cNvPr id="38918" name="TextBox 1"/>
          <p:cNvSpPr txBox="1">
            <a:spLocks noChangeArrowheads="1"/>
          </p:cNvSpPr>
          <p:nvPr/>
        </p:nvSpPr>
        <p:spPr bwMode="auto">
          <a:xfrm>
            <a:off x="5675313" y="4191000"/>
            <a:ext cx="2667000" cy="461963"/>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0"/>
              </a:spcBef>
              <a:spcAft>
                <a:spcPct val="0"/>
              </a:spcAft>
            </a:pPr>
            <a:r>
              <a:rPr lang="en-US" altLang="en-US" kern="1200">
                <a:solidFill>
                  <a:srgbClr val="000000"/>
                </a:solidFill>
                <a:latin typeface="Calibri" pitchFamily="34" charset="0"/>
              </a:rPr>
              <a:t>| hue |    &lt;    25</a:t>
            </a:r>
          </a:p>
        </p:txBody>
      </p:sp>
      <p:pic>
        <p:nvPicPr>
          <p:cNvPr id="3891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0475" y="1185863"/>
            <a:ext cx="3811588" cy="2857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8920" name="TextBox 9"/>
          <p:cNvSpPr txBox="1">
            <a:spLocks noChangeArrowheads="1"/>
          </p:cNvSpPr>
          <p:nvPr/>
        </p:nvSpPr>
        <p:spPr bwMode="auto">
          <a:xfrm>
            <a:off x="5676900" y="4795838"/>
            <a:ext cx="2667000" cy="461962"/>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0"/>
              </a:spcBef>
              <a:spcAft>
                <a:spcPct val="0"/>
              </a:spcAft>
            </a:pPr>
            <a:r>
              <a:rPr lang="en-US" altLang="en-US" kern="1200">
                <a:solidFill>
                  <a:srgbClr val="000000"/>
                </a:solidFill>
                <a:latin typeface="Calibri" pitchFamily="34" charset="0"/>
              </a:rPr>
              <a:t>saturation   &gt;   0.75</a:t>
            </a:r>
          </a:p>
        </p:txBody>
      </p:sp>
      <p:sp>
        <p:nvSpPr>
          <p:cNvPr id="38921" name="Down Arrow 2"/>
          <p:cNvSpPr>
            <a:spLocks noChangeArrowheads="1"/>
          </p:cNvSpPr>
          <p:nvPr/>
        </p:nvSpPr>
        <p:spPr bwMode="auto">
          <a:xfrm rot="2455337">
            <a:off x="5334000" y="841375"/>
            <a:ext cx="415925" cy="609600"/>
          </a:xfrm>
          <a:prstGeom prst="downArrow">
            <a:avLst>
              <a:gd name="adj1" fmla="val 50000"/>
              <a:gd name="adj2" fmla="val 49927"/>
            </a:avLst>
          </a:prstGeom>
          <a:solidFill>
            <a:srgbClr val="FFCCCC"/>
          </a:solidFill>
          <a:ln w="9525" algn="ctr">
            <a:solidFill>
              <a:srgbClr val="C00000"/>
            </a:solidFill>
            <a:round/>
            <a:headEnd/>
            <a:tailEnd/>
          </a:ln>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0"/>
              </a:spcBef>
              <a:spcAft>
                <a:spcPct val="0"/>
              </a:spcAft>
            </a:pPr>
            <a:endParaRPr lang="en-US" altLang="en-US" kern="1200">
              <a:solidFill>
                <a:srgbClr val="000000"/>
              </a:solidFill>
            </a:endParaRPr>
          </a:p>
        </p:txBody>
      </p:sp>
      <p:sp>
        <p:nvSpPr>
          <p:cNvPr id="38922" name="Rectangle 3"/>
          <p:cNvSpPr>
            <a:spLocks noChangeArrowheads="1"/>
          </p:cNvSpPr>
          <p:nvPr/>
        </p:nvSpPr>
        <p:spPr bwMode="auto">
          <a:xfrm>
            <a:off x="5767388" y="468313"/>
            <a:ext cx="950912"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0"/>
              </a:spcBef>
              <a:spcAft>
                <a:spcPct val="0"/>
              </a:spcAft>
            </a:pPr>
            <a:r>
              <a:rPr lang="en-US" altLang="en-US" sz="2100" kern="1200">
                <a:solidFill>
                  <a:srgbClr val="C00000"/>
                </a:solidFill>
                <a:latin typeface="Cambria" pitchFamily="18" charset="0"/>
              </a:rPr>
              <a:t>Aargh!</a:t>
            </a:r>
          </a:p>
        </p:txBody>
      </p:sp>
      <p:sp>
        <p:nvSpPr>
          <p:cNvPr id="2" name="TextBox 1"/>
          <p:cNvSpPr txBox="1"/>
          <p:nvPr/>
        </p:nvSpPr>
        <p:spPr>
          <a:xfrm rot="21097906">
            <a:off x="419324" y="4543476"/>
            <a:ext cx="5772975" cy="1200329"/>
          </a:xfrm>
          <a:prstGeom prst="rect">
            <a:avLst/>
          </a:prstGeom>
          <a:solidFill>
            <a:srgbClr val="CCECFF"/>
          </a:solidFill>
        </p:spPr>
        <p:txBody>
          <a:bodyPr wrap="square" rtlCol="0">
            <a:spAutoFit/>
          </a:bodyPr>
          <a:lstStyle/>
          <a:p>
            <a:pPr algn="ctr" fontAlgn="base">
              <a:spcBef>
                <a:spcPct val="0"/>
              </a:spcBef>
              <a:spcAft>
                <a:spcPct val="0"/>
              </a:spcAft>
            </a:pPr>
            <a:r>
              <a:rPr lang="en-US" sz="3600" kern="1200" dirty="0" smtClean="0">
                <a:latin typeface="Calibri" panose="020F0502020204030204" pitchFamily="34" charset="0"/>
                <a:ea typeface="ＭＳ Ｐゴシック" pitchFamily="34" charset="-128"/>
              </a:rPr>
              <a:t>Remarkably, this problem is, in a sense, </a:t>
            </a:r>
            <a:r>
              <a:rPr lang="en-US" sz="3600" b="1" i="1" kern="1200" dirty="0" smtClean="0">
                <a:latin typeface="Calibri" panose="020F0502020204030204" pitchFamily="34" charset="0"/>
                <a:ea typeface="ＭＳ Ｐゴシック" pitchFamily="34" charset="-128"/>
              </a:rPr>
              <a:t>our own</a:t>
            </a:r>
            <a:r>
              <a:rPr lang="en-US" sz="3600" kern="1200" dirty="0" smtClean="0">
                <a:latin typeface="Calibri" panose="020F0502020204030204" pitchFamily="34" charset="0"/>
                <a:ea typeface="ＭＳ Ｐゴシック" pitchFamily="34" charset="-128"/>
              </a:rPr>
              <a:t> fault…!</a:t>
            </a:r>
            <a:endParaRPr lang="en-US" sz="3600" kern="1200" dirty="0">
              <a:latin typeface="Calibri" panose="020F0502020204030204" pitchFamily="34" charset="0"/>
              <a:ea typeface="ＭＳ Ｐゴシック" pitchFamily="34" charset="-128"/>
            </a:endParaRPr>
          </a:p>
        </p:txBody>
      </p:sp>
    </p:spTree>
    <p:extLst>
      <p:ext uri="{BB962C8B-B14F-4D97-AF65-F5344CB8AC3E}">
        <p14:creationId xmlns:p14="http://schemas.microsoft.com/office/powerpoint/2010/main" val="1152119962"/>
      </p:ext>
    </p:extLst>
  </p:cSld>
  <p:clrMapOvr>
    <a:masterClrMapping/>
  </p:clrMapOvr>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685"/>
        <p:cNvGrpSpPr/>
        <p:nvPr/>
      </p:nvGrpSpPr>
      <p:grpSpPr>
        <a:xfrm>
          <a:off x="0" y="0"/>
          <a:ext cx="0" cy="0"/>
          <a:chOff x="0" y="0"/>
          <a:chExt cx="0" cy="0"/>
        </a:xfrm>
      </p:grpSpPr>
      <p:sp>
        <p:nvSpPr>
          <p:cNvPr id="1686" name="Shape 1686"/>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r>
              <a:rPr lang="en"/>
              <a:t>Helicopter Game</a:t>
            </a:r>
          </a:p>
        </p:txBody>
      </p:sp>
      <p:sp>
        <p:nvSpPr>
          <p:cNvPr id="1687" name="Shape 1687"/>
          <p:cNvSpPr txBox="1">
            <a:spLocks noGrp="1"/>
          </p:cNvSpPr>
          <p:nvPr>
            <p:ph type="body" idx="1"/>
          </p:nvPr>
        </p:nvSpPr>
        <p:spPr>
          <a:xfrm>
            <a:off x="457200" y="1810750"/>
            <a:ext cx="8229600" cy="4967700"/>
          </a:xfrm>
          <a:prstGeom prst="rect">
            <a:avLst/>
          </a:prstGeom>
        </p:spPr>
        <p:txBody>
          <a:bodyPr lIns="91425" tIns="91425" rIns="91425" bIns="91425" anchor="t" anchorCtr="0">
            <a:noAutofit/>
          </a:bodyPr>
          <a:lstStyle/>
          <a:p>
            <a:pPr lvl="0" rtl="0">
              <a:spcBef>
                <a:spcPts val="0"/>
              </a:spcBef>
              <a:buNone/>
            </a:pPr>
            <a:r>
              <a:rPr lang="en"/>
              <a:t>Open Scratch and add the </a:t>
            </a:r>
            <a:r>
              <a:rPr lang="en" b="1" u="sng"/>
              <a:t>helicopter</a:t>
            </a:r>
            <a:r>
              <a:rPr lang="en"/>
              <a:t> sprite. </a:t>
            </a:r>
          </a:p>
          <a:p>
            <a:pPr lvl="0" rtl="0">
              <a:spcBef>
                <a:spcPts val="0"/>
              </a:spcBef>
              <a:buNone/>
            </a:pPr>
            <a:endParaRPr/>
          </a:p>
          <a:p>
            <a:pPr>
              <a:spcBef>
                <a:spcPts val="0"/>
              </a:spcBef>
              <a:buNone/>
            </a:pPr>
            <a:r>
              <a:rPr lang="en"/>
              <a:t>It can be found in the "transportation" folder of sprites.</a:t>
            </a:r>
          </a:p>
        </p:txBody>
      </p:sp>
      <p:pic>
        <p:nvPicPr>
          <p:cNvPr id="1688" name="Shape 1688"/>
          <p:cNvPicPr preferRelativeResize="0"/>
          <p:nvPr/>
        </p:nvPicPr>
        <p:blipFill>
          <a:blip r:embed="rId3"/>
          <a:stretch>
            <a:fillRect/>
          </a:stretch>
        </p:blipFill>
        <p:spPr>
          <a:xfrm>
            <a:off x="3178362" y="4054962"/>
            <a:ext cx="3405946" cy="2073524"/>
          </a:xfrm>
          <a:prstGeom prst="rect">
            <a:avLst/>
          </a:prstGeom>
          <a:noFill/>
          <a:ln>
            <a:noFill/>
          </a:ln>
        </p:spPr>
      </p:pic>
      <p:pic>
        <p:nvPicPr>
          <p:cNvPr id="1689" name="Shape 1689"/>
          <p:cNvPicPr preferRelativeResize="0"/>
          <p:nvPr/>
        </p:nvPicPr>
        <p:blipFill>
          <a:blip r:embed="rId4"/>
          <a:stretch>
            <a:fillRect/>
          </a:stretch>
        </p:blipFill>
        <p:spPr>
          <a:xfrm>
            <a:off x="5792775" y="-686575"/>
            <a:ext cx="3810000" cy="3810000"/>
          </a:xfrm>
          <a:prstGeom prst="rect">
            <a:avLst/>
          </a:prstGeom>
          <a:noFill/>
          <a:ln>
            <a:noFill/>
          </a:ln>
        </p:spPr>
      </p:pic>
    </p:spTree>
  </p:cSld>
  <p:clrMapOvr>
    <a:masterClrMapping/>
  </p:clrMapOvr>
  <p:transition xmlns:p14="http://schemas.microsoft.com/office/powerpoint/2010/main" spd="slow">
    <p:cut/>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693"/>
        <p:cNvGrpSpPr/>
        <p:nvPr/>
      </p:nvGrpSpPr>
      <p:grpSpPr>
        <a:xfrm>
          <a:off x="0" y="0"/>
          <a:ext cx="0" cy="0"/>
          <a:chOff x="0" y="0"/>
          <a:chExt cx="0" cy="0"/>
        </a:xfrm>
      </p:grpSpPr>
      <p:sp>
        <p:nvSpPr>
          <p:cNvPr id="1694" name="Shape 1694"/>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r>
              <a:rPr lang="en"/>
              <a:t>Helicopter Game </a:t>
            </a:r>
          </a:p>
        </p:txBody>
      </p:sp>
      <p:sp>
        <p:nvSpPr>
          <p:cNvPr id="1695" name="Shape 1695"/>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spcBef>
                <a:spcPts val="0"/>
              </a:spcBef>
              <a:buNone/>
            </a:pPr>
            <a:r>
              <a:rPr lang="en"/>
              <a:t>Change the background to have a start, an end, and some obstacles (color is key!).</a:t>
            </a:r>
          </a:p>
          <a:p>
            <a:pPr lvl="0" rtl="0">
              <a:spcBef>
                <a:spcPts val="0"/>
              </a:spcBef>
              <a:buNone/>
            </a:pPr>
            <a:endParaRPr/>
          </a:p>
          <a:p>
            <a:pPr lvl="0" rtl="0">
              <a:spcBef>
                <a:spcPts val="0"/>
              </a:spcBef>
              <a:buNone/>
            </a:pPr>
            <a:r>
              <a:rPr lang="en"/>
              <a:t>Then, make sure that if the helicopter hits an obstacle, it resets back to the start.</a:t>
            </a:r>
          </a:p>
          <a:p>
            <a:pPr lvl="0" rtl="0">
              <a:spcBef>
                <a:spcPts val="0"/>
              </a:spcBef>
              <a:buNone/>
            </a:pPr>
            <a:endParaRPr/>
          </a:p>
          <a:p>
            <a:pPr>
              <a:spcBef>
                <a:spcPts val="0"/>
              </a:spcBef>
              <a:buNone/>
            </a:pPr>
            <a:r>
              <a:rPr lang="en"/>
              <a:t>You now have a playable game!</a:t>
            </a:r>
          </a:p>
        </p:txBody>
      </p:sp>
      <p:pic>
        <p:nvPicPr>
          <p:cNvPr id="1696" name="Shape 1696"/>
          <p:cNvPicPr preferRelativeResize="0"/>
          <p:nvPr/>
        </p:nvPicPr>
        <p:blipFill>
          <a:blip r:embed="rId3"/>
          <a:stretch>
            <a:fillRect/>
          </a:stretch>
        </p:blipFill>
        <p:spPr>
          <a:xfrm>
            <a:off x="6406779" y="-348575"/>
            <a:ext cx="2866094" cy="2866094"/>
          </a:xfrm>
          <a:prstGeom prst="rect">
            <a:avLst/>
          </a:prstGeom>
          <a:noFill/>
          <a:ln>
            <a:noFill/>
          </a:ln>
        </p:spPr>
      </p:pic>
    </p:spTree>
  </p:cSld>
  <p:clrMapOvr>
    <a:masterClrMapping/>
  </p:clrMapOvr>
  <p:transition xmlns:p14="http://schemas.microsoft.com/office/powerpoint/2010/main" spd="slow">
    <p:cut/>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700"/>
        <p:cNvGrpSpPr/>
        <p:nvPr/>
      </p:nvGrpSpPr>
      <p:grpSpPr>
        <a:xfrm>
          <a:off x="0" y="0"/>
          <a:ext cx="0" cy="0"/>
          <a:chOff x="0" y="0"/>
          <a:chExt cx="0" cy="0"/>
        </a:xfrm>
      </p:grpSpPr>
      <p:sp>
        <p:nvSpPr>
          <p:cNvPr id="1701" name="Shape 1701"/>
          <p:cNvSpPr txBox="1">
            <a:spLocks noGrp="1"/>
          </p:cNvSpPr>
          <p:nvPr>
            <p:ph type="ctrTitle"/>
          </p:nvPr>
        </p:nvSpPr>
        <p:spPr>
          <a:xfrm>
            <a:off x="685800" y="2111123"/>
            <a:ext cx="7772400" cy="1546500"/>
          </a:xfrm>
          <a:prstGeom prst="rect">
            <a:avLst/>
          </a:prstGeom>
        </p:spPr>
        <p:txBody>
          <a:bodyPr lIns="91425" tIns="91425" rIns="91425" bIns="91425" anchor="b" anchorCtr="0">
            <a:noAutofit/>
          </a:bodyPr>
          <a:lstStyle/>
          <a:p>
            <a:pPr>
              <a:spcBef>
                <a:spcPts val="0"/>
              </a:spcBef>
              <a:buNone/>
            </a:pPr>
            <a:r>
              <a:rPr lang="en"/>
              <a:t>Scratch: Position</a:t>
            </a:r>
          </a:p>
        </p:txBody>
      </p:sp>
      <p:sp>
        <p:nvSpPr>
          <p:cNvPr id="1702" name="Shape 1702"/>
          <p:cNvSpPr txBox="1">
            <a:spLocks noGrp="1"/>
          </p:cNvSpPr>
          <p:nvPr>
            <p:ph type="subTitle" idx="1"/>
          </p:nvPr>
        </p:nvSpPr>
        <p:spPr>
          <a:xfrm>
            <a:off x="685800" y="3786737"/>
            <a:ext cx="7772400" cy="1046400"/>
          </a:xfrm>
          <a:prstGeom prst="rect">
            <a:avLst/>
          </a:prstGeom>
        </p:spPr>
        <p:txBody>
          <a:bodyPr lIns="91425" tIns="91425" rIns="91425" bIns="91425" anchor="t" anchorCtr="0">
            <a:noAutofit/>
          </a:bodyPr>
          <a:lstStyle/>
          <a:p>
            <a:pPr>
              <a:spcBef>
                <a:spcPts val="0"/>
              </a:spcBef>
              <a:buNone/>
            </a:pPr>
            <a:r>
              <a:rPr lang="en"/>
              <a:t>Day 3, Session 4</a:t>
            </a:r>
          </a:p>
        </p:txBody>
      </p:sp>
    </p:spTree>
  </p:cSld>
  <p:clrMapOvr>
    <a:masterClrMapping/>
  </p:clrMapOvr>
  <p:transition xmlns:p14="http://schemas.microsoft.com/office/powerpoint/2010/main" spd="slow">
    <p:cut/>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0" y="0"/>
          <a:ext cx="0" cy="0"/>
          <a:chOff x="0" y="0"/>
          <a:chExt cx="0" cy="0"/>
        </a:xfrm>
      </p:grpSpPr>
      <p:pic>
        <p:nvPicPr>
          <p:cNvPr id="1707" name="Shape 1707"/>
          <p:cNvPicPr preferRelativeResize="0"/>
          <p:nvPr/>
        </p:nvPicPr>
        <p:blipFill>
          <a:blip r:embed="rId3"/>
          <a:stretch>
            <a:fillRect/>
          </a:stretch>
        </p:blipFill>
        <p:spPr>
          <a:xfrm>
            <a:off x="0" y="152400"/>
            <a:ext cx="9143999" cy="5918675"/>
          </a:xfrm>
          <a:prstGeom prst="rect">
            <a:avLst/>
          </a:prstGeom>
        </p:spPr>
      </p:pic>
    </p:spTree>
  </p:cSld>
  <p:clrMapOvr>
    <a:masterClrMapping/>
  </p:clrMapOvr>
  <p:transition xmlns:p14="http://schemas.microsoft.com/office/powerpoint/2010/main" spd="slow">
    <p:cut/>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711"/>
        <p:cNvGrpSpPr/>
        <p:nvPr/>
      </p:nvGrpSpPr>
      <p:grpSpPr>
        <a:xfrm>
          <a:off x="0" y="0"/>
          <a:ext cx="0" cy="0"/>
          <a:chOff x="0" y="0"/>
          <a:chExt cx="0" cy="0"/>
        </a:xfrm>
      </p:grpSpPr>
      <p:pic>
        <p:nvPicPr>
          <p:cNvPr id="1712" name="Shape 1712"/>
          <p:cNvPicPr preferRelativeResize="0"/>
          <p:nvPr/>
        </p:nvPicPr>
        <p:blipFill>
          <a:blip r:embed="rId3"/>
          <a:stretch>
            <a:fillRect/>
          </a:stretch>
        </p:blipFill>
        <p:spPr>
          <a:xfrm>
            <a:off x="0" y="230000"/>
            <a:ext cx="9144000" cy="5748949"/>
          </a:xfrm>
          <a:prstGeom prst="rect">
            <a:avLst/>
          </a:prstGeom>
        </p:spPr>
      </p:pic>
    </p:spTree>
  </p:cSld>
  <p:clrMapOvr>
    <a:masterClrMapping/>
  </p:clrMapOvr>
  <p:transition xmlns:p14="http://schemas.microsoft.com/office/powerpoint/2010/main" spd="slow">
    <p:cut/>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716"/>
        <p:cNvGrpSpPr/>
        <p:nvPr/>
      </p:nvGrpSpPr>
      <p:grpSpPr>
        <a:xfrm>
          <a:off x="0" y="0"/>
          <a:ext cx="0" cy="0"/>
          <a:chOff x="0" y="0"/>
          <a:chExt cx="0" cy="0"/>
        </a:xfrm>
      </p:grpSpPr>
      <p:pic>
        <p:nvPicPr>
          <p:cNvPr id="1717" name="Shape 1717"/>
          <p:cNvPicPr preferRelativeResize="0"/>
          <p:nvPr/>
        </p:nvPicPr>
        <p:blipFill>
          <a:blip r:embed="rId3"/>
          <a:stretch>
            <a:fillRect/>
          </a:stretch>
        </p:blipFill>
        <p:spPr>
          <a:xfrm>
            <a:off x="19050" y="274025"/>
            <a:ext cx="9105900" cy="5124450"/>
          </a:xfrm>
          <a:prstGeom prst="rect">
            <a:avLst/>
          </a:prstGeom>
        </p:spPr>
      </p:pic>
      <p:sp>
        <p:nvSpPr>
          <p:cNvPr id="1718" name="Shape 1718"/>
          <p:cNvSpPr txBox="1"/>
          <p:nvPr/>
        </p:nvSpPr>
        <p:spPr>
          <a:xfrm>
            <a:off x="621175" y="5938625"/>
            <a:ext cx="3080999" cy="397499"/>
          </a:xfrm>
          <a:prstGeom prst="rect">
            <a:avLst/>
          </a:prstGeom>
          <a:noFill/>
        </p:spPr>
        <p:txBody>
          <a:bodyPr lIns="91425" tIns="91425" rIns="91425" bIns="91425" anchor="t" anchorCtr="0">
            <a:noAutofit/>
          </a:bodyPr>
          <a:lstStyle/>
          <a:p>
            <a:pPr lvl="0" rtl="0">
              <a:spcBef>
                <a:spcPts val="0"/>
              </a:spcBef>
              <a:buNone/>
            </a:pPr>
            <a:r>
              <a:rPr lang="en" sz="2100">
                <a:solidFill>
                  <a:srgbClr val="0000FF"/>
                </a:solidFill>
              </a:rPr>
              <a:t>Want smooth motion?</a:t>
            </a:r>
          </a:p>
        </p:txBody>
      </p:sp>
      <p:pic>
        <p:nvPicPr>
          <p:cNvPr id="1719" name="Shape 1719"/>
          <p:cNvPicPr preferRelativeResize="0"/>
          <p:nvPr/>
        </p:nvPicPr>
        <p:blipFill>
          <a:blip r:embed="rId4"/>
          <a:stretch>
            <a:fillRect/>
          </a:stretch>
        </p:blipFill>
        <p:spPr>
          <a:xfrm>
            <a:off x="3999887" y="5661349"/>
            <a:ext cx="4563705" cy="952051"/>
          </a:xfrm>
          <a:prstGeom prst="rect">
            <a:avLst/>
          </a:prstGeom>
          <a:noFill/>
          <a:ln>
            <a:noFill/>
          </a:ln>
        </p:spPr>
      </p:pic>
    </p:spTree>
  </p:cSld>
  <p:clrMapOvr>
    <a:masterClrMapping/>
  </p:clrMapOvr>
  <p:transition xmlns:p14="http://schemas.microsoft.com/office/powerpoint/2010/main" spd="slow">
    <p:cut/>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723"/>
        <p:cNvGrpSpPr/>
        <p:nvPr/>
      </p:nvGrpSpPr>
      <p:grpSpPr>
        <a:xfrm>
          <a:off x="0" y="0"/>
          <a:ext cx="0" cy="0"/>
          <a:chOff x="0" y="0"/>
          <a:chExt cx="0" cy="0"/>
        </a:xfrm>
      </p:grpSpPr>
      <p:sp>
        <p:nvSpPr>
          <p:cNvPr id="1724" name="Shape 1724"/>
          <p:cNvSpPr txBox="1">
            <a:spLocks noGrp="1"/>
          </p:cNvSpPr>
          <p:nvPr>
            <p:ph type="title"/>
          </p:nvPr>
        </p:nvSpPr>
        <p:spPr>
          <a:xfrm>
            <a:off x="364225" y="344393"/>
            <a:ext cx="4649400" cy="852299"/>
          </a:xfrm>
          <a:prstGeom prst="rect">
            <a:avLst/>
          </a:prstGeom>
        </p:spPr>
        <p:txBody>
          <a:bodyPr lIns="91425" tIns="91425" rIns="91425" bIns="91425" anchor="b" anchorCtr="0">
            <a:noAutofit/>
          </a:bodyPr>
          <a:lstStyle/>
          <a:p>
            <a:pPr lvl="0" rtl="0">
              <a:spcBef>
                <a:spcPts val="0"/>
              </a:spcBef>
              <a:buNone/>
            </a:pPr>
            <a:r>
              <a:rPr lang="en"/>
              <a:t>Coordinate Practice</a:t>
            </a:r>
          </a:p>
        </p:txBody>
      </p:sp>
      <p:pic>
        <p:nvPicPr>
          <p:cNvPr id="1725" name="Shape 1725"/>
          <p:cNvPicPr preferRelativeResize="0"/>
          <p:nvPr/>
        </p:nvPicPr>
        <p:blipFill>
          <a:blip r:embed="rId3"/>
          <a:stretch>
            <a:fillRect/>
          </a:stretch>
        </p:blipFill>
        <p:spPr>
          <a:xfrm>
            <a:off x="6647296" y="84725"/>
            <a:ext cx="2275679" cy="2275679"/>
          </a:xfrm>
          <a:prstGeom prst="rect">
            <a:avLst/>
          </a:prstGeom>
          <a:noFill/>
          <a:ln>
            <a:noFill/>
          </a:ln>
        </p:spPr>
      </p:pic>
      <p:pic>
        <p:nvPicPr>
          <p:cNvPr id="1726" name="Shape 1726"/>
          <p:cNvPicPr preferRelativeResize="0"/>
          <p:nvPr/>
        </p:nvPicPr>
        <p:blipFill>
          <a:blip r:embed="rId4"/>
          <a:stretch>
            <a:fillRect/>
          </a:stretch>
        </p:blipFill>
        <p:spPr>
          <a:xfrm>
            <a:off x="1314450" y="2466975"/>
            <a:ext cx="6819900" cy="1619250"/>
          </a:xfrm>
          <a:prstGeom prst="rect">
            <a:avLst/>
          </a:prstGeom>
          <a:noFill/>
          <a:ln>
            <a:noFill/>
          </a:ln>
        </p:spPr>
      </p:pic>
      <p:pic>
        <p:nvPicPr>
          <p:cNvPr id="1727" name="Shape 1727"/>
          <p:cNvPicPr preferRelativeResize="0"/>
          <p:nvPr/>
        </p:nvPicPr>
        <p:blipFill>
          <a:blip r:embed="rId5"/>
          <a:stretch>
            <a:fillRect/>
          </a:stretch>
        </p:blipFill>
        <p:spPr>
          <a:xfrm>
            <a:off x="1352550" y="4697775"/>
            <a:ext cx="6743700" cy="1809750"/>
          </a:xfrm>
          <a:prstGeom prst="rect">
            <a:avLst/>
          </a:prstGeom>
          <a:noFill/>
          <a:ln>
            <a:noFill/>
          </a:ln>
        </p:spPr>
      </p:pic>
      <p:sp>
        <p:nvSpPr>
          <p:cNvPr id="1728" name="Shape 1728"/>
          <p:cNvSpPr/>
          <p:nvPr/>
        </p:nvSpPr>
        <p:spPr>
          <a:xfrm>
            <a:off x="1303150" y="2452600"/>
            <a:ext cx="6846299" cy="1662299"/>
          </a:xfrm>
          <a:prstGeom prst="rect">
            <a:avLst/>
          </a:prstGeom>
          <a:no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729" name="Shape 1729"/>
          <p:cNvSpPr/>
          <p:nvPr/>
        </p:nvSpPr>
        <p:spPr>
          <a:xfrm>
            <a:off x="1352550" y="4771500"/>
            <a:ext cx="6846299" cy="1662299"/>
          </a:xfrm>
          <a:prstGeom prst="rect">
            <a:avLst/>
          </a:prstGeom>
          <a:no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730" name="Shape 1730"/>
          <p:cNvSpPr txBox="1"/>
          <p:nvPr/>
        </p:nvSpPr>
        <p:spPr>
          <a:xfrm>
            <a:off x="140800" y="3127550"/>
            <a:ext cx="1256399" cy="419399"/>
          </a:xfrm>
          <a:prstGeom prst="rect">
            <a:avLst/>
          </a:prstGeom>
        </p:spPr>
        <p:txBody>
          <a:bodyPr lIns="91425" tIns="91425" rIns="91425" bIns="91425" anchor="ctr" anchorCtr="0">
            <a:noAutofit/>
          </a:bodyPr>
          <a:lstStyle/>
          <a:p>
            <a:pPr lvl="0" rtl="0">
              <a:spcBef>
                <a:spcPts val="0"/>
              </a:spcBef>
              <a:buNone/>
            </a:pPr>
            <a:r>
              <a:rPr lang="en" sz="1800">
                <a:solidFill>
                  <a:srgbClr val="0000FF"/>
                </a:solidFill>
              </a:rPr>
              <a:t>Review...</a:t>
            </a:r>
          </a:p>
        </p:txBody>
      </p:sp>
      <p:sp>
        <p:nvSpPr>
          <p:cNvPr id="1731" name="Shape 1731"/>
          <p:cNvSpPr txBox="1"/>
          <p:nvPr/>
        </p:nvSpPr>
        <p:spPr>
          <a:xfrm>
            <a:off x="140800" y="5301275"/>
            <a:ext cx="1256399" cy="419399"/>
          </a:xfrm>
          <a:prstGeom prst="rect">
            <a:avLst/>
          </a:prstGeom>
        </p:spPr>
        <p:txBody>
          <a:bodyPr lIns="91425" tIns="91425" rIns="91425" bIns="91425" anchor="ctr" anchorCtr="0">
            <a:noAutofit/>
          </a:bodyPr>
          <a:lstStyle/>
          <a:p>
            <a:pPr lvl="0" rtl="0">
              <a:spcBef>
                <a:spcPts val="0"/>
              </a:spcBef>
              <a:buNone/>
            </a:pPr>
            <a:r>
              <a:rPr lang="en" sz="1800">
                <a:solidFill>
                  <a:srgbClr val="0000FF"/>
                </a:solidFill>
              </a:rPr>
              <a:t>New...</a:t>
            </a:r>
          </a:p>
        </p:txBody>
      </p:sp>
    </p:spTree>
  </p:cSld>
  <p:clrMapOvr>
    <a:masterClrMapping/>
  </p:clrMapOvr>
  <p:transition xmlns:p14="http://schemas.microsoft.com/office/powerpoint/2010/main" spd="slow">
    <p:cut/>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pic>
        <p:nvPicPr>
          <p:cNvPr id="1736" name="Shape 1736"/>
          <p:cNvPicPr preferRelativeResize="0"/>
          <p:nvPr/>
        </p:nvPicPr>
        <p:blipFill>
          <a:blip r:embed="rId3"/>
          <a:stretch>
            <a:fillRect/>
          </a:stretch>
        </p:blipFill>
        <p:spPr>
          <a:xfrm>
            <a:off x="0" y="0"/>
            <a:ext cx="9144000" cy="6631249"/>
          </a:xfrm>
          <a:prstGeom prst="rect">
            <a:avLst/>
          </a:prstGeom>
        </p:spPr>
      </p:pic>
    </p:spTree>
  </p:cSld>
  <p:clrMapOvr>
    <a:masterClrMapping/>
  </p:clrMapOvr>
  <p:transition xmlns:p14="http://schemas.microsoft.com/office/powerpoint/2010/main" spd="slow">
    <p:cut/>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740"/>
        <p:cNvGrpSpPr/>
        <p:nvPr/>
      </p:nvGrpSpPr>
      <p:grpSpPr>
        <a:xfrm>
          <a:off x="0" y="0"/>
          <a:ext cx="0" cy="0"/>
          <a:chOff x="0" y="0"/>
          <a:chExt cx="0" cy="0"/>
        </a:xfrm>
      </p:grpSpPr>
      <p:pic>
        <p:nvPicPr>
          <p:cNvPr id="1741" name="Shape 1741"/>
          <p:cNvPicPr preferRelativeResize="0"/>
          <p:nvPr/>
        </p:nvPicPr>
        <p:blipFill>
          <a:blip r:embed="rId3"/>
          <a:stretch>
            <a:fillRect/>
          </a:stretch>
        </p:blipFill>
        <p:spPr>
          <a:xfrm>
            <a:off x="0" y="133825"/>
            <a:ext cx="9143999" cy="6467600"/>
          </a:xfrm>
          <a:prstGeom prst="rect">
            <a:avLst/>
          </a:prstGeom>
        </p:spPr>
      </p:pic>
    </p:spTree>
  </p:cSld>
  <p:clrMapOvr>
    <a:masterClrMapping/>
  </p:clrMapOvr>
  <p:transition xmlns:p14="http://schemas.microsoft.com/office/powerpoint/2010/main" spd="slow">
    <p:cut/>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745"/>
        <p:cNvGrpSpPr/>
        <p:nvPr/>
      </p:nvGrpSpPr>
      <p:grpSpPr>
        <a:xfrm>
          <a:off x="0" y="0"/>
          <a:ext cx="0" cy="0"/>
          <a:chOff x="0" y="0"/>
          <a:chExt cx="0" cy="0"/>
        </a:xfrm>
      </p:grpSpPr>
      <p:pic>
        <p:nvPicPr>
          <p:cNvPr id="1746" name="Shape 1746"/>
          <p:cNvPicPr preferRelativeResize="0"/>
          <p:nvPr/>
        </p:nvPicPr>
        <p:blipFill>
          <a:blip r:embed="rId3"/>
          <a:stretch>
            <a:fillRect/>
          </a:stretch>
        </p:blipFill>
        <p:spPr>
          <a:xfrm>
            <a:off x="0" y="115225"/>
            <a:ext cx="9143999" cy="6547075"/>
          </a:xfrm>
          <a:prstGeom prst="rect">
            <a:avLst/>
          </a:prstGeom>
        </p:spPr>
      </p:pic>
    </p:spTree>
  </p:cSld>
  <p:clrMapOvr>
    <a:masterClrMapping/>
  </p:clrMapOvr>
  <p:transition xmlns:p14="http://schemas.microsoft.com/office/powerpoint/2010/mai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7848600" y="315912"/>
            <a:ext cx="752122" cy="369888"/>
          </a:xfrm>
          <a:prstGeom prst="round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kern="1200" smtClean="0">
              <a:latin typeface="Arial" charset="0"/>
              <a:ea typeface="ＭＳ Ｐゴシック" pitchFamily="1" charset="-128"/>
            </a:endParaRPr>
          </a:p>
        </p:txBody>
      </p:sp>
      <p:pic>
        <p:nvPicPr>
          <p:cNvPr id="4608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6763" y="990600"/>
            <a:ext cx="4137025"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2"/>
          <p:cNvSpPr txBox="1">
            <a:spLocks noChangeArrowheads="1"/>
          </p:cNvSpPr>
          <p:nvPr/>
        </p:nvSpPr>
        <p:spPr bwMode="auto">
          <a:xfrm>
            <a:off x="239713" y="174625"/>
            <a:ext cx="12080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50000"/>
              </a:spcBef>
              <a:spcAft>
                <a:spcPct val="0"/>
              </a:spcAft>
            </a:pPr>
            <a:r>
              <a:rPr lang="en-US" altLang="en-US" sz="3200" i="1" kern="1200">
                <a:solidFill>
                  <a:srgbClr val="000000"/>
                </a:solidFill>
                <a:latin typeface="Cambria" pitchFamily="18" charset="0"/>
              </a:rPr>
              <a:t>Quiz</a:t>
            </a:r>
            <a:endParaRPr lang="en-US" altLang="en-US" sz="3200" b="1" i="1" kern="1200">
              <a:solidFill>
                <a:srgbClr val="C00000"/>
              </a:solidFill>
              <a:latin typeface="Cambria" pitchFamily="18" charset="0"/>
            </a:endParaRPr>
          </a:p>
        </p:txBody>
      </p:sp>
      <p:sp>
        <p:nvSpPr>
          <p:cNvPr id="46084" name="Text Box 2"/>
          <p:cNvSpPr txBox="1">
            <a:spLocks noChangeArrowheads="1"/>
          </p:cNvSpPr>
          <p:nvPr/>
        </p:nvSpPr>
        <p:spPr bwMode="auto">
          <a:xfrm>
            <a:off x="1447800" y="315912"/>
            <a:ext cx="7315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50000"/>
              </a:spcBef>
              <a:spcAft>
                <a:spcPct val="0"/>
              </a:spcAft>
            </a:pPr>
            <a:r>
              <a:rPr lang="en-US" altLang="en-US" sz="1800" i="1" kern="1200" dirty="0">
                <a:solidFill>
                  <a:srgbClr val="000000"/>
                </a:solidFill>
                <a:latin typeface="Cambria" pitchFamily="18" charset="0"/>
              </a:rPr>
              <a:t>Illusions?  What </a:t>
            </a:r>
            <a:r>
              <a:rPr lang="en-US" altLang="en-US" sz="1800" b="1" i="1" u="sng" kern="1200" dirty="0" smtClean="0">
                <a:solidFill>
                  <a:srgbClr val="000000"/>
                </a:solidFill>
                <a:latin typeface="Cambria" pitchFamily="18" charset="0"/>
              </a:rPr>
              <a:t>algorithms</a:t>
            </a:r>
            <a:r>
              <a:rPr lang="en-US" altLang="en-US" sz="1800" i="1" kern="1200" dirty="0" smtClean="0">
                <a:solidFill>
                  <a:srgbClr val="000000"/>
                </a:solidFill>
                <a:latin typeface="Cambria" pitchFamily="18" charset="0"/>
              </a:rPr>
              <a:t> </a:t>
            </a:r>
            <a:r>
              <a:rPr lang="en-US" altLang="en-US" sz="1800" i="1" kern="1200" dirty="0">
                <a:solidFill>
                  <a:srgbClr val="000000"/>
                </a:solidFill>
                <a:latin typeface="Cambria" pitchFamily="18" charset="0"/>
              </a:rPr>
              <a:t>is your brain doing to cause them</a:t>
            </a:r>
            <a:r>
              <a:rPr lang="en-US" altLang="en-US" sz="1800" i="1" kern="1200" dirty="0" smtClean="0">
                <a:solidFill>
                  <a:srgbClr val="000000"/>
                </a:solidFill>
                <a:latin typeface="Cambria" pitchFamily="18" charset="0"/>
              </a:rPr>
              <a:t>?    </a:t>
            </a:r>
            <a:r>
              <a:rPr lang="en-US" altLang="en-US" sz="1800" b="1" i="1" kern="1200" dirty="0" smtClean="0">
                <a:solidFill>
                  <a:srgbClr val="000000"/>
                </a:solidFill>
                <a:latin typeface="Cambria" pitchFamily="18" charset="0"/>
              </a:rPr>
              <a:t>Why?</a:t>
            </a:r>
            <a:endParaRPr lang="en-US" altLang="en-US" sz="1800" b="1" i="1" kern="1200" dirty="0">
              <a:solidFill>
                <a:srgbClr val="C00000"/>
              </a:solidFill>
              <a:latin typeface="Cambria" pitchFamily="18" charset="0"/>
            </a:endParaRPr>
          </a:p>
        </p:txBody>
      </p:sp>
      <p:pic>
        <p:nvPicPr>
          <p:cNvPr id="4608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91050" y="4495800"/>
            <a:ext cx="4108450"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295400"/>
            <a:ext cx="31242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10"/>
          <p:cNvPicPr>
            <a:picLocks noChangeAspect="1"/>
          </p:cNvPicPr>
          <p:nvPr/>
        </p:nvPicPr>
        <p:blipFill>
          <a:blip r:embed="rId5">
            <a:extLst>
              <a:ext uri="{28A0092B-C50C-407E-A947-70E740481C1C}">
                <a14:useLocalDpi xmlns:a14="http://schemas.microsoft.com/office/drawing/2010/main" val="0"/>
              </a:ext>
            </a:extLst>
          </a:blip>
          <a:srcRect l="2921" t="3694" r="1645" b="3963"/>
          <a:stretch>
            <a:fillRect/>
          </a:stretch>
        </p:blipFill>
        <p:spPr bwMode="auto">
          <a:xfrm>
            <a:off x="469900" y="3979863"/>
            <a:ext cx="3449638"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021689" y="6508044"/>
            <a:ext cx="1676400" cy="230832"/>
          </a:xfrm>
          <a:prstGeom prst="rect">
            <a:avLst/>
          </a:prstGeom>
          <a:noFill/>
        </p:spPr>
        <p:txBody>
          <a:bodyPr wrap="square" rtlCol="0">
            <a:spAutoFit/>
          </a:bodyPr>
          <a:lstStyle/>
          <a:p>
            <a:pPr algn="r" fontAlgn="base">
              <a:spcBef>
                <a:spcPct val="0"/>
              </a:spcBef>
              <a:spcAft>
                <a:spcPct val="0"/>
              </a:spcAft>
            </a:pPr>
            <a:r>
              <a:rPr lang="en-US" sz="900" kern="1200" dirty="0" smtClean="0">
                <a:latin typeface="Calibri" panose="020F0502020204030204" pitchFamily="34" charset="0"/>
                <a:ea typeface="ＭＳ Ｐゴシック" pitchFamily="34" charset="-128"/>
              </a:rPr>
              <a:t>two segments</a:t>
            </a:r>
            <a:endParaRPr lang="en-US" sz="900" kern="1200" dirty="0">
              <a:latin typeface="Calibri" panose="020F0502020204030204" pitchFamily="34" charset="0"/>
              <a:ea typeface="ＭＳ Ｐゴシック" pitchFamily="34" charset="-128"/>
            </a:endParaRPr>
          </a:p>
        </p:txBody>
      </p:sp>
      <p:sp>
        <p:nvSpPr>
          <p:cNvPr id="10" name="TextBox 9"/>
          <p:cNvSpPr txBox="1"/>
          <p:nvPr/>
        </p:nvSpPr>
        <p:spPr>
          <a:xfrm>
            <a:off x="7120467" y="3749031"/>
            <a:ext cx="1676400" cy="230832"/>
          </a:xfrm>
          <a:prstGeom prst="rect">
            <a:avLst/>
          </a:prstGeom>
          <a:noFill/>
        </p:spPr>
        <p:txBody>
          <a:bodyPr wrap="square" rtlCol="0">
            <a:spAutoFit/>
          </a:bodyPr>
          <a:lstStyle/>
          <a:p>
            <a:pPr algn="r" fontAlgn="base">
              <a:spcBef>
                <a:spcPct val="0"/>
              </a:spcBef>
              <a:spcAft>
                <a:spcPct val="0"/>
              </a:spcAft>
            </a:pPr>
            <a:r>
              <a:rPr lang="en-US" sz="900" kern="1200" dirty="0" smtClean="0">
                <a:latin typeface="Calibri" panose="020F0502020204030204" pitchFamily="34" charset="0"/>
                <a:ea typeface="ＭＳ Ｐゴシック" pitchFamily="34" charset="-128"/>
              </a:rPr>
              <a:t>two towers</a:t>
            </a:r>
            <a:endParaRPr lang="en-US" sz="900" kern="1200" dirty="0">
              <a:latin typeface="Calibri" panose="020F0502020204030204" pitchFamily="34" charset="0"/>
              <a:ea typeface="ＭＳ Ｐゴシック" pitchFamily="34" charset="-128"/>
            </a:endParaRPr>
          </a:p>
        </p:txBody>
      </p:sp>
      <p:sp>
        <p:nvSpPr>
          <p:cNvPr id="11" name="TextBox 10"/>
          <p:cNvSpPr txBox="1"/>
          <p:nvPr/>
        </p:nvSpPr>
        <p:spPr>
          <a:xfrm>
            <a:off x="457200" y="6477000"/>
            <a:ext cx="1676400" cy="230832"/>
          </a:xfrm>
          <a:prstGeom prst="rect">
            <a:avLst/>
          </a:prstGeom>
          <a:noFill/>
        </p:spPr>
        <p:txBody>
          <a:bodyPr wrap="square" rtlCol="0">
            <a:spAutoFit/>
          </a:bodyPr>
          <a:lstStyle/>
          <a:p>
            <a:pPr fontAlgn="base">
              <a:spcBef>
                <a:spcPct val="0"/>
              </a:spcBef>
              <a:spcAft>
                <a:spcPct val="0"/>
              </a:spcAft>
            </a:pPr>
            <a:r>
              <a:rPr lang="en-US" sz="900" kern="1200" dirty="0" smtClean="0">
                <a:latin typeface="Calibri" panose="020F0502020204030204" pitchFamily="34" charset="0"/>
                <a:ea typeface="ＭＳ Ｐゴシック" pitchFamily="34" charset="-128"/>
              </a:rPr>
              <a:t>two tables</a:t>
            </a:r>
            <a:endParaRPr lang="en-US" sz="900" kern="1200" dirty="0">
              <a:latin typeface="Calibri" panose="020F0502020204030204" pitchFamily="34" charset="0"/>
              <a:ea typeface="ＭＳ Ｐゴシック" pitchFamily="34" charset="-128"/>
            </a:endParaRPr>
          </a:p>
        </p:txBody>
      </p:sp>
      <p:sp>
        <p:nvSpPr>
          <p:cNvPr id="12" name="TextBox 11"/>
          <p:cNvSpPr txBox="1"/>
          <p:nvPr/>
        </p:nvSpPr>
        <p:spPr>
          <a:xfrm>
            <a:off x="541866" y="3429000"/>
            <a:ext cx="1676400" cy="230832"/>
          </a:xfrm>
          <a:prstGeom prst="rect">
            <a:avLst/>
          </a:prstGeom>
          <a:noFill/>
        </p:spPr>
        <p:txBody>
          <a:bodyPr wrap="square" rtlCol="0">
            <a:spAutoFit/>
          </a:bodyPr>
          <a:lstStyle/>
          <a:p>
            <a:pPr fontAlgn="base">
              <a:spcBef>
                <a:spcPct val="0"/>
              </a:spcBef>
              <a:spcAft>
                <a:spcPct val="0"/>
              </a:spcAft>
            </a:pPr>
            <a:r>
              <a:rPr lang="en-US" sz="900" kern="1200" dirty="0" smtClean="0">
                <a:latin typeface="Calibri" panose="020F0502020204030204" pitchFamily="34" charset="0"/>
                <a:ea typeface="ＭＳ Ｐゴシック" pitchFamily="34" charset="-128"/>
              </a:rPr>
              <a:t>two tones</a:t>
            </a:r>
            <a:endParaRPr lang="en-US" sz="900" kern="1200" dirty="0">
              <a:latin typeface="Calibri" panose="020F0502020204030204" pitchFamily="34" charset="0"/>
              <a:ea typeface="ＭＳ Ｐゴシック" pitchFamily="34" charset="-128"/>
            </a:endParaRPr>
          </a:p>
        </p:txBody>
      </p:sp>
    </p:spTree>
    <p:extLst>
      <p:ext uri="{BB962C8B-B14F-4D97-AF65-F5344CB8AC3E}">
        <p14:creationId xmlns:p14="http://schemas.microsoft.com/office/powerpoint/2010/main" val="2897757735"/>
      </p:ext>
    </p:extLst>
  </p:cSld>
  <p:clrMapOvr>
    <a:masterClrMapping/>
  </p:clrMapOvr>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750"/>
        <p:cNvGrpSpPr/>
        <p:nvPr/>
      </p:nvGrpSpPr>
      <p:grpSpPr>
        <a:xfrm>
          <a:off x="0" y="0"/>
          <a:ext cx="0" cy="0"/>
          <a:chOff x="0" y="0"/>
          <a:chExt cx="0" cy="0"/>
        </a:xfrm>
      </p:grpSpPr>
      <p:sp>
        <p:nvSpPr>
          <p:cNvPr id="1751" name="Shape 1751"/>
          <p:cNvSpPr txBox="1"/>
          <p:nvPr/>
        </p:nvSpPr>
        <p:spPr>
          <a:xfrm>
            <a:off x="604950" y="1691275"/>
            <a:ext cx="7934100" cy="4570499"/>
          </a:xfrm>
          <a:prstGeom prst="rect">
            <a:avLst/>
          </a:prstGeom>
        </p:spPr>
        <p:txBody>
          <a:bodyPr lIns="91425" tIns="91425" rIns="91425" bIns="91425" anchor="ctr" anchorCtr="0">
            <a:noAutofit/>
          </a:bodyPr>
          <a:lstStyle/>
          <a:p>
            <a:pPr lvl="0" rtl="0">
              <a:spcBef>
                <a:spcPts val="0"/>
              </a:spcBef>
              <a:buNone/>
            </a:pPr>
            <a:endParaRPr/>
          </a:p>
          <a:p>
            <a:pPr lvl="0" rtl="0">
              <a:spcBef>
                <a:spcPts val="0"/>
              </a:spcBef>
              <a:buNone/>
            </a:pPr>
            <a:r>
              <a:rPr lang="en" sz="3600" b="1"/>
              <a:t>Choose Your Challenges</a:t>
            </a:r>
          </a:p>
          <a:p>
            <a:pPr lvl="0" rtl="0">
              <a:lnSpc>
                <a:spcPct val="115000"/>
              </a:lnSpc>
              <a:spcBef>
                <a:spcPts val="0"/>
              </a:spcBef>
              <a:buNone/>
            </a:pPr>
            <a:endParaRPr sz="3600" b="1"/>
          </a:p>
          <a:p>
            <a:pPr lvl="0" rtl="0">
              <a:spcBef>
                <a:spcPts val="600"/>
              </a:spcBef>
              <a:buNone/>
            </a:pPr>
            <a:r>
              <a:rPr lang="en" sz="3000"/>
              <a:t>Pick a challenge from the worksheets and implement it.</a:t>
            </a:r>
          </a:p>
          <a:p>
            <a:pPr lvl="0" rtl="0">
              <a:lnSpc>
                <a:spcPct val="115000"/>
              </a:lnSpc>
              <a:spcBef>
                <a:spcPts val="0"/>
              </a:spcBef>
              <a:buNone/>
            </a:pPr>
            <a:endParaRPr sz="3000"/>
          </a:p>
        </p:txBody>
      </p:sp>
      <p:pic>
        <p:nvPicPr>
          <p:cNvPr id="1752" name="Shape 1752"/>
          <p:cNvPicPr preferRelativeResize="0"/>
          <p:nvPr/>
        </p:nvPicPr>
        <p:blipFill>
          <a:blip r:embed="rId3"/>
          <a:stretch>
            <a:fillRect/>
          </a:stretch>
        </p:blipFill>
        <p:spPr>
          <a:xfrm>
            <a:off x="5334000" y="0"/>
            <a:ext cx="3810000" cy="3810000"/>
          </a:xfrm>
          <a:prstGeom prst="rect">
            <a:avLst/>
          </a:prstGeom>
        </p:spPr>
      </p:pic>
    </p:spTree>
  </p:cSld>
  <p:clrMapOvr>
    <a:masterClrMapping/>
  </p:clrMapOvr>
  <p:transition xmlns:p14="http://schemas.microsoft.com/office/powerpoint/2010/main" spd="slow">
    <p:cut/>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756"/>
        <p:cNvGrpSpPr/>
        <p:nvPr/>
      </p:nvGrpSpPr>
      <p:grpSpPr>
        <a:xfrm>
          <a:off x="0" y="0"/>
          <a:ext cx="0" cy="0"/>
          <a:chOff x="0" y="0"/>
          <a:chExt cx="0" cy="0"/>
        </a:xfrm>
      </p:grpSpPr>
      <p:sp>
        <p:nvSpPr>
          <p:cNvPr id="1757" name="Shape 1757"/>
          <p:cNvSpPr txBox="1">
            <a:spLocks noGrp="1"/>
          </p:cNvSpPr>
          <p:nvPr>
            <p:ph type="ctrTitle"/>
          </p:nvPr>
        </p:nvSpPr>
        <p:spPr>
          <a:xfrm>
            <a:off x="685800" y="2111123"/>
            <a:ext cx="7772400" cy="1546500"/>
          </a:xfrm>
          <a:prstGeom prst="rect">
            <a:avLst/>
          </a:prstGeom>
        </p:spPr>
        <p:txBody>
          <a:bodyPr lIns="91425" tIns="91425" rIns="91425" bIns="91425" anchor="b" anchorCtr="0">
            <a:noAutofit/>
          </a:bodyPr>
          <a:lstStyle/>
          <a:p>
            <a:pPr lvl="0" rtl="0">
              <a:spcBef>
                <a:spcPts val="0"/>
              </a:spcBef>
              <a:buNone/>
            </a:pPr>
            <a:r>
              <a:rPr lang="en"/>
              <a:t>Scratch: Ifs and Elses</a:t>
            </a:r>
          </a:p>
        </p:txBody>
      </p:sp>
    </p:spTree>
  </p:cSld>
  <p:clrMapOvr>
    <a:masterClrMapping/>
  </p:clrMapOvr>
  <p:transition xmlns:p14="http://schemas.microsoft.com/office/powerpoint/2010/main" spd="slow">
    <p:cut/>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761"/>
        <p:cNvGrpSpPr/>
        <p:nvPr/>
      </p:nvGrpSpPr>
      <p:grpSpPr>
        <a:xfrm>
          <a:off x="0" y="0"/>
          <a:ext cx="0" cy="0"/>
          <a:chOff x="0" y="0"/>
          <a:chExt cx="0" cy="0"/>
        </a:xfrm>
      </p:grpSpPr>
      <p:sp>
        <p:nvSpPr>
          <p:cNvPr id="1762" name="Shape 1762"/>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r>
              <a:rPr lang="en"/>
              <a:t>If Block</a:t>
            </a:r>
          </a:p>
        </p:txBody>
      </p:sp>
      <p:sp>
        <p:nvSpPr>
          <p:cNvPr id="1763" name="Shape 1763"/>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spcBef>
                <a:spcPts val="0"/>
              </a:spcBef>
              <a:buNone/>
            </a:pPr>
            <a:endParaRPr/>
          </a:p>
          <a:p>
            <a:pPr lvl="0" rtl="0">
              <a:spcBef>
                <a:spcPts val="0"/>
              </a:spcBef>
              <a:buNone/>
            </a:pPr>
            <a:r>
              <a:rPr lang="en"/>
              <a:t>The "if" block can be found in the </a:t>
            </a:r>
            <a:r>
              <a:rPr lang="en" b="1" u="sng"/>
              <a:t>control</a:t>
            </a:r>
            <a:r>
              <a:rPr lang="en"/>
              <a:t> tab.</a:t>
            </a:r>
          </a:p>
          <a:p>
            <a:pPr lvl="0" rtl="0">
              <a:spcBef>
                <a:spcPts val="0"/>
              </a:spcBef>
              <a:buNone/>
            </a:pPr>
            <a:endParaRPr/>
          </a:p>
          <a:p>
            <a:pPr lvl="0" rtl="0">
              <a:spcBef>
                <a:spcPts val="0"/>
              </a:spcBef>
              <a:buNone/>
            </a:pPr>
            <a:r>
              <a:rPr lang="en"/>
              <a:t>The if block means, "</a:t>
            </a:r>
            <a:r>
              <a:rPr lang="en" b="1" u="sng"/>
              <a:t>IF</a:t>
            </a:r>
            <a:r>
              <a:rPr lang="en"/>
              <a:t> this happens, </a:t>
            </a:r>
            <a:r>
              <a:rPr lang="en" b="1" u="sng"/>
              <a:t>THEN</a:t>
            </a:r>
            <a:r>
              <a:rPr lang="en"/>
              <a:t> do this."</a:t>
            </a:r>
          </a:p>
          <a:p>
            <a:pPr lvl="0" rtl="0">
              <a:spcBef>
                <a:spcPts val="0"/>
              </a:spcBef>
              <a:buNone/>
            </a:pPr>
            <a:endParaRPr/>
          </a:p>
          <a:p>
            <a:pPr>
              <a:spcBef>
                <a:spcPts val="0"/>
              </a:spcBef>
              <a:buNone/>
            </a:pPr>
            <a:r>
              <a:rPr lang="en"/>
              <a:t>You can put blocks </a:t>
            </a:r>
            <a:r>
              <a:rPr lang="en" b="1" u="sng"/>
              <a:t>ON</a:t>
            </a:r>
            <a:r>
              <a:rPr lang="en"/>
              <a:t> the if block and </a:t>
            </a:r>
            <a:r>
              <a:rPr lang="en" b="1" u="sng"/>
              <a:t>IN</a:t>
            </a:r>
            <a:r>
              <a:rPr lang="en"/>
              <a:t> the if block.</a:t>
            </a:r>
          </a:p>
        </p:txBody>
      </p:sp>
      <p:pic>
        <p:nvPicPr>
          <p:cNvPr id="1764" name="Shape 1764"/>
          <p:cNvPicPr preferRelativeResize="0"/>
          <p:nvPr/>
        </p:nvPicPr>
        <p:blipFill>
          <a:blip r:embed="rId3"/>
          <a:stretch>
            <a:fillRect/>
          </a:stretch>
        </p:blipFill>
        <p:spPr>
          <a:xfrm>
            <a:off x="3931837" y="522525"/>
            <a:ext cx="3916780" cy="1405512"/>
          </a:xfrm>
          <a:prstGeom prst="rect">
            <a:avLst/>
          </a:prstGeom>
          <a:noFill/>
          <a:ln>
            <a:noFill/>
          </a:ln>
        </p:spPr>
      </p:pic>
    </p:spTree>
  </p:cSld>
  <p:clrMapOvr>
    <a:masterClrMapping/>
  </p:clrMapOvr>
  <p:transition xmlns:p14="http://schemas.microsoft.com/office/powerpoint/2010/main" spd="slow">
    <p:cut/>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1768"/>
        <p:cNvGrpSpPr/>
        <p:nvPr/>
      </p:nvGrpSpPr>
      <p:grpSpPr>
        <a:xfrm>
          <a:off x="0" y="0"/>
          <a:ext cx="0" cy="0"/>
          <a:chOff x="0" y="0"/>
          <a:chExt cx="0" cy="0"/>
        </a:xfrm>
      </p:grpSpPr>
      <p:sp>
        <p:nvSpPr>
          <p:cNvPr id="1769" name="Shape 1769"/>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r>
              <a:rPr lang="en"/>
              <a:t>Sensing Blocks</a:t>
            </a:r>
          </a:p>
        </p:txBody>
      </p:sp>
      <p:sp>
        <p:nvSpPr>
          <p:cNvPr id="1770" name="Shape 1770"/>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spcBef>
                <a:spcPts val="0"/>
              </a:spcBef>
              <a:buNone/>
            </a:pPr>
            <a:endParaRPr/>
          </a:p>
          <a:p>
            <a:pPr lvl="0" rtl="0">
              <a:spcBef>
                <a:spcPts val="0"/>
              </a:spcBef>
              <a:buNone/>
            </a:pPr>
            <a:r>
              <a:rPr lang="en"/>
              <a:t>Most of the blocks that fit ON the if block are </a:t>
            </a:r>
            <a:r>
              <a:rPr lang="en" b="1" u="sng"/>
              <a:t>sensing</a:t>
            </a:r>
            <a:r>
              <a:rPr lang="en"/>
              <a:t> blocks, which can be found in the sensing tab.</a:t>
            </a:r>
          </a:p>
          <a:p>
            <a:pPr lvl="0" rtl="0">
              <a:spcBef>
                <a:spcPts val="0"/>
              </a:spcBef>
              <a:buNone/>
            </a:pPr>
            <a:endParaRPr/>
          </a:p>
          <a:p>
            <a:pPr>
              <a:spcBef>
                <a:spcPts val="0"/>
              </a:spcBef>
              <a:buNone/>
            </a:pPr>
            <a:r>
              <a:rPr lang="en"/>
              <a:t>Different sensing blocks can detect if a </a:t>
            </a:r>
            <a:r>
              <a:rPr lang="en" b="1" u="sng"/>
              <a:t>key</a:t>
            </a:r>
            <a:r>
              <a:rPr lang="en"/>
              <a:t> is pressed, if the sprite is </a:t>
            </a:r>
            <a:r>
              <a:rPr lang="en" b="1" u="sng"/>
              <a:t>touching</a:t>
            </a:r>
            <a:r>
              <a:rPr lang="en"/>
              <a:t> something, or if the sprite moves to a certain </a:t>
            </a:r>
            <a:r>
              <a:rPr lang="en" b="1" u="sng"/>
              <a:t>position</a:t>
            </a:r>
            <a:r>
              <a:rPr lang="en"/>
              <a:t>.</a:t>
            </a:r>
          </a:p>
        </p:txBody>
      </p:sp>
      <p:pic>
        <p:nvPicPr>
          <p:cNvPr id="1771" name="Shape 1771"/>
          <p:cNvPicPr preferRelativeResize="0"/>
          <p:nvPr/>
        </p:nvPicPr>
        <p:blipFill>
          <a:blip r:embed="rId3"/>
          <a:stretch>
            <a:fillRect/>
          </a:stretch>
        </p:blipFill>
        <p:spPr>
          <a:xfrm>
            <a:off x="3654387" y="274637"/>
            <a:ext cx="5191888" cy="1618297"/>
          </a:xfrm>
          <a:prstGeom prst="rect">
            <a:avLst/>
          </a:prstGeom>
          <a:noFill/>
          <a:ln>
            <a:noFill/>
          </a:ln>
        </p:spPr>
      </p:pic>
    </p:spTree>
  </p:cSld>
  <p:clrMapOvr>
    <a:masterClrMapping/>
  </p:clrMapOvr>
  <p:transition xmlns:p14="http://schemas.microsoft.com/office/powerpoint/2010/main" spd="slow">
    <p:cut/>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775"/>
        <p:cNvGrpSpPr/>
        <p:nvPr/>
      </p:nvGrpSpPr>
      <p:grpSpPr>
        <a:xfrm>
          <a:off x="0" y="0"/>
          <a:ext cx="0" cy="0"/>
          <a:chOff x="0" y="0"/>
          <a:chExt cx="0" cy="0"/>
        </a:xfrm>
      </p:grpSpPr>
      <p:sp>
        <p:nvSpPr>
          <p:cNvPr id="1776" name="Shape 1776"/>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r>
              <a:rPr lang="en"/>
              <a:t>Forever If</a:t>
            </a:r>
          </a:p>
        </p:txBody>
      </p:sp>
      <p:sp>
        <p:nvSpPr>
          <p:cNvPr id="1777" name="Shape 1777"/>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r>
              <a:rPr lang="en"/>
              <a:t>Usually, you don't want to just run the if block </a:t>
            </a:r>
            <a:r>
              <a:rPr lang="en" b="1" u="sng"/>
              <a:t>once</a:t>
            </a:r>
            <a:r>
              <a:rPr lang="en"/>
              <a:t>, you want it to </a:t>
            </a:r>
            <a:r>
              <a:rPr lang="en" b="1" u="sng"/>
              <a:t>always</a:t>
            </a:r>
            <a:r>
              <a:rPr lang="en"/>
              <a:t> be running.</a:t>
            </a:r>
          </a:p>
          <a:p>
            <a:pPr lvl="0" rtl="0">
              <a:spcBef>
                <a:spcPts val="0"/>
              </a:spcBef>
              <a:buNone/>
            </a:pPr>
            <a:endParaRPr/>
          </a:p>
          <a:p>
            <a:pPr>
              <a:spcBef>
                <a:spcPts val="0"/>
              </a:spcBef>
              <a:buNone/>
            </a:pPr>
            <a:r>
              <a:rPr lang="en"/>
              <a:t>To make it run forever you can either put it in a </a:t>
            </a:r>
            <a:r>
              <a:rPr lang="en" b="1" u="sng"/>
              <a:t>forever block</a:t>
            </a:r>
            <a:r>
              <a:rPr lang="en"/>
              <a:t> or use the </a:t>
            </a:r>
            <a:r>
              <a:rPr lang="en" b="1" u="sng"/>
              <a:t>forever if</a:t>
            </a:r>
            <a:r>
              <a:rPr lang="en"/>
              <a:t> block.</a:t>
            </a:r>
          </a:p>
        </p:txBody>
      </p:sp>
      <p:pic>
        <p:nvPicPr>
          <p:cNvPr id="1778" name="Shape 1778"/>
          <p:cNvPicPr preferRelativeResize="0"/>
          <p:nvPr/>
        </p:nvPicPr>
        <p:blipFill>
          <a:blip r:embed="rId3"/>
          <a:stretch>
            <a:fillRect/>
          </a:stretch>
        </p:blipFill>
        <p:spPr>
          <a:xfrm>
            <a:off x="-509587" y="1302387"/>
            <a:ext cx="10136743" cy="2240876"/>
          </a:xfrm>
          <a:prstGeom prst="rect">
            <a:avLst/>
          </a:prstGeom>
          <a:noFill/>
          <a:ln>
            <a:noFill/>
          </a:ln>
        </p:spPr>
      </p:pic>
    </p:spTree>
  </p:cSld>
  <p:clrMapOvr>
    <a:masterClrMapping/>
  </p:clrMapOvr>
  <p:transition xmlns:p14="http://schemas.microsoft.com/office/powerpoint/2010/main" spd="slow">
    <p:cut/>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1782"/>
        <p:cNvGrpSpPr/>
        <p:nvPr/>
      </p:nvGrpSpPr>
      <p:grpSpPr>
        <a:xfrm>
          <a:off x="0" y="0"/>
          <a:ext cx="0" cy="0"/>
          <a:chOff x="0" y="0"/>
          <a:chExt cx="0" cy="0"/>
        </a:xfrm>
      </p:grpSpPr>
      <p:sp>
        <p:nvSpPr>
          <p:cNvPr id="1783" name="Shape 1783"/>
          <p:cNvSpPr txBox="1">
            <a:spLocks noGrp="1"/>
          </p:cNvSpPr>
          <p:nvPr>
            <p:ph type="title"/>
          </p:nvPr>
        </p:nvSpPr>
        <p:spPr>
          <a:xfrm>
            <a:off x="2563750" y="274637"/>
            <a:ext cx="8229600" cy="1143000"/>
          </a:xfrm>
          <a:prstGeom prst="rect">
            <a:avLst/>
          </a:prstGeom>
        </p:spPr>
        <p:txBody>
          <a:bodyPr lIns="91425" tIns="91425" rIns="91425" bIns="91425" anchor="b" anchorCtr="0">
            <a:noAutofit/>
          </a:bodyPr>
          <a:lstStyle/>
          <a:p>
            <a:pPr>
              <a:spcBef>
                <a:spcPts val="0"/>
              </a:spcBef>
              <a:buNone/>
            </a:pPr>
            <a:r>
              <a:rPr lang="en"/>
              <a:t>Operators</a:t>
            </a:r>
          </a:p>
        </p:txBody>
      </p:sp>
      <p:sp>
        <p:nvSpPr>
          <p:cNvPr id="1784" name="Shape 1784"/>
          <p:cNvSpPr txBox="1">
            <a:spLocks noGrp="1"/>
          </p:cNvSpPr>
          <p:nvPr>
            <p:ph type="body" idx="1"/>
          </p:nvPr>
        </p:nvSpPr>
        <p:spPr>
          <a:xfrm>
            <a:off x="2641775" y="1631425"/>
            <a:ext cx="6008399" cy="4967700"/>
          </a:xfrm>
          <a:prstGeom prst="rect">
            <a:avLst/>
          </a:prstGeom>
        </p:spPr>
        <p:txBody>
          <a:bodyPr lIns="91425" tIns="91425" rIns="91425" bIns="91425" anchor="t" anchorCtr="0">
            <a:noAutofit/>
          </a:bodyPr>
          <a:lstStyle/>
          <a:p>
            <a:pPr lvl="0" rtl="0">
              <a:spcBef>
                <a:spcPts val="0"/>
              </a:spcBef>
              <a:buNone/>
            </a:pPr>
            <a:r>
              <a:rPr lang="en"/>
              <a:t>In Scratch, </a:t>
            </a:r>
            <a:r>
              <a:rPr lang="en" b="1" u="sng"/>
              <a:t>operators</a:t>
            </a:r>
            <a:r>
              <a:rPr lang="en"/>
              <a:t> let you </a:t>
            </a:r>
            <a:r>
              <a:rPr lang="en" b="1" u="sng"/>
              <a:t>connect</a:t>
            </a:r>
            <a:r>
              <a:rPr lang="en"/>
              <a:t> other ideas together.</a:t>
            </a:r>
          </a:p>
          <a:p>
            <a:pPr lvl="0" rtl="0">
              <a:spcBef>
                <a:spcPts val="0"/>
              </a:spcBef>
              <a:buNone/>
            </a:pPr>
            <a:endParaRPr/>
          </a:p>
          <a:p>
            <a:pPr>
              <a:spcBef>
                <a:spcPts val="0"/>
              </a:spcBef>
              <a:buNone/>
            </a:pPr>
            <a:r>
              <a:rPr lang="en"/>
              <a:t>Many of these operators do things you have seen in </a:t>
            </a:r>
            <a:r>
              <a:rPr lang="en" b="1" u="sng"/>
              <a:t>math</a:t>
            </a:r>
            <a:r>
              <a:rPr lang="en"/>
              <a:t>.</a:t>
            </a:r>
          </a:p>
        </p:txBody>
      </p:sp>
      <p:pic>
        <p:nvPicPr>
          <p:cNvPr id="1785" name="Shape 1785"/>
          <p:cNvPicPr preferRelativeResize="0"/>
          <p:nvPr/>
        </p:nvPicPr>
        <p:blipFill>
          <a:blip r:embed="rId3"/>
          <a:stretch>
            <a:fillRect/>
          </a:stretch>
        </p:blipFill>
        <p:spPr>
          <a:xfrm>
            <a:off x="0" y="0"/>
            <a:ext cx="2457976" cy="6871376"/>
          </a:xfrm>
          <a:prstGeom prst="rect">
            <a:avLst/>
          </a:prstGeom>
          <a:noFill/>
          <a:ln>
            <a:noFill/>
          </a:ln>
        </p:spPr>
      </p:pic>
    </p:spTree>
  </p:cSld>
  <p:clrMapOvr>
    <a:masterClrMapping/>
  </p:clrMapOvr>
  <p:transition xmlns:p14="http://schemas.microsoft.com/office/powerpoint/2010/main" spd="slow">
    <p:cut/>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1789"/>
        <p:cNvGrpSpPr/>
        <p:nvPr/>
      </p:nvGrpSpPr>
      <p:grpSpPr>
        <a:xfrm>
          <a:off x="0" y="0"/>
          <a:ext cx="0" cy="0"/>
          <a:chOff x="0" y="0"/>
          <a:chExt cx="0" cy="0"/>
        </a:xfrm>
      </p:grpSpPr>
      <p:sp>
        <p:nvSpPr>
          <p:cNvPr id="1790" name="Shape 1790"/>
          <p:cNvSpPr txBox="1">
            <a:spLocks noGrp="1"/>
          </p:cNvSpPr>
          <p:nvPr>
            <p:ph type="title"/>
          </p:nvPr>
        </p:nvSpPr>
        <p:spPr>
          <a:xfrm>
            <a:off x="457199" y="124237"/>
            <a:ext cx="8229600" cy="1143000"/>
          </a:xfrm>
          <a:prstGeom prst="rect">
            <a:avLst/>
          </a:prstGeom>
        </p:spPr>
        <p:txBody>
          <a:bodyPr lIns="91425" tIns="91425" rIns="91425" bIns="91425" anchor="b" anchorCtr="0">
            <a:noAutofit/>
          </a:bodyPr>
          <a:lstStyle/>
          <a:p>
            <a:pPr>
              <a:spcBef>
                <a:spcPts val="0"/>
              </a:spcBef>
              <a:buNone/>
            </a:pPr>
            <a:r>
              <a:rPr lang="en"/>
              <a:t>Common Operators</a:t>
            </a:r>
          </a:p>
        </p:txBody>
      </p:sp>
      <p:sp>
        <p:nvSpPr>
          <p:cNvPr id="1791" name="Shape 1791"/>
          <p:cNvSpPr txBox="1">
            <a:spLocks noGrp="1"/>
          </p:cNvSpPr>
          <p:nvPr>
            <p:ph type="body" idx="1"/>
          </p:nvPr>
        </p:nvSpPr>
        <p:spPr>
          <a:xfrm>
            <a:off x="457200" y="1417637"/>
            <a:ext cx="8229600" cy="4967700"/>
          </a:xfrm>
          <a:prstGeom prst="rect">
            <a:avLst/>
          </a:prstGeom>
        </p:spPr>
        <p:txBody>
          <a:bodyPr lIns="91425" tIns="91425" rIns="91425" bIns="91425" anchor="t" anchorCtr="0">
            <a:noAutofit/>
          </a:bodyPr>
          <a:lstStyle/>
          <a:p>
            <a:pPr lvl="0" rtl="0">
              <a:spcBef>
                <a:spcPts val="0"/>
              </a:spcBef>
              <a:buNone/>
            </a:pPr>
            <a:r>
              <a:rPr lang="en"/>
              <a:t>Some operators let you </a:t>
            </a:r>
            <a:r>
              <a:rPr lang="en" b="1" u="sng"/>
              <a:t>compare</a:t>
            </a:r>
            <a:r>
              <a:rPr lang="en"/>
              <a:t> values (like numbers).</a:t>
            </a:r>
          </a:p>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r>
              <a:rPr lang="en"/>
              <a:t>Other operators let you </a:t>
            </a:r>
            <a:r>
              <a:rPr lang="en" b="1" u="sng"/>
              <a:t>combine</a:t>
            </a:r>
            <a:r>
              <a:rPr lang="en"/>
              <a:t> other blocks.</a:t>
            </a:r>
          </a:p>
        </p:txBody>
      </p:sp>
      <p:pic>
        <p:nvPicPr>
          <p:cNvPr id="1792" name="Shape 1792"/>
          <p:cNvPicPr preferRelativeResize="0"/>
          <p:nvPr/>
        </p:nvPicPr>
        <p:blipFill>
          <a:blip r:embed="rId3"/>
          <a:stretch>
            <a:fillRect/>
          </a:stretch>
        </p:blipFill>
        <p:spPr>
          <a:xfrm>
            <a:off x="2296135" y="2100262"/>
            <a:ext cx="5942420" cy="1944468"/>
          </a:xfrm>
          <a:prstGeom prst="rect">
            <a:avLst/>
          </a:prstGeom>
          <a:noFill/>
          <a:ln>
            <a:noFill/>
          </a:ln>
        </p:spPr>
      </p:pic>
      <p:pic>
        <p:nvPicPr>
          <p:cNvPr id="1793" name="Shape 1793"/>
          <p:cNvPicPr preferRelativeResize="0"/>
          <p:nvPr/>
        </p:nvPicPr>
        <p:blipFill>
          <a:blip r:embed="rId4"/>
          <a:stretch>
            <a:fillRect/>
          </a:stretch>
        </p:blipFill>
        <p:spPr>
          <a:xfrm>
            <a:off x="1892350" y="4677425"/>
            <a:ext cx="5962650" cy="1800225"/>
          </a:xfrm>
          <a:prstGeom prst="rect">
            <a:avLst/>
          </a:prstGeom>
          <a:noFill/>
          <a:ln>
            <a:noFill/>
          </a:ln>
        </p:spPr>
      </p:pic>
    </p:spTree>
  </p:cSld>
  <p:clrMapOvr>
    <a:masterClrMapping/>
  </p:clrMapOvr>
  <p:transition xmlns:p14="http://schemas.microsoft.com/office/powerpoint/2010/main" spd="slow">
    <p:cut/>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1797"/>
        <p:cNvGrpSpPr/>
        <p:nvPr/>
      </p:nvGrpSpPr>
      <p:grpSpPr>
        <a:xfrm>
          <a:off x="0" y="0"/>
          <a:ext cx="0" cy="0"/>
          <a:chOff x="0" y="0"/>
          <a:chExt cx="0" cy="0"/>
        </a:xfrm>
      </p:grpSpPr>
      <p:sp>
        <p:nvSpPr>
          <p:cNvPr id="1798" name="Shape 1798"/>
          <p:cNvSpPr txBox="1">
            <a:spLocks noGrp="1"/>
          </p:cNvSpPr>
          <p:nvPr>
            <p:ph type="title"/>
          </p:nvPr>
        </p:nvSpPr>
        <p:spPr>
          <a:xfrm>
            <a:off x="457199" y="650612"/>
            <a:ext cx="8229600" cy="1143000"/>
          </a:xfrm>
          <a:prstGeom prst="rect">
            <a:avLst/>
          </a:prstGeom>
        </p:spPr>
        <p:txBody>
          <a:bodyPr lIns="91425" tIns="91425" rIns="91425" bIns="91425" anchor="b" anchorCtr="0">
            <a:noAutofit/>
          </a:bodyPr>
          <a:lstStyle/>
          <a:p>
            <a:pPr>
              <a:spcBef>
                <a:spcPts val="0"/>
              </a:spcBef>
              <a:buNone/>
            </a:pPr>
            <a:r>
              <a:rPr lang="en"/>
              <a:t>Will the sprite say "Hello!" when you run this script?</a:t>
            </a:r>
          </a:p>
        </p:txBody>
      </p:sp>
      <p:pic>
        <p:nvPicPr>
          <p:cNvPr id="1799" name="Shape 1799"/>
          <p:cNvPicPr preferRelativeResize="0"/>
          <p:nvPr/>
        </p:nvPicPr>
        <p:blipFill>
          <a:blip r:embed="rId3"/>
          <a:stretch>
            <a:fillRect/>
          </a:stretch>
        </p:blipFill>
        <p:spPr>
          <a:xfrm>
            <a:off x="1781175" y="2166050"/>
            <a:ext cx="5581650" cy="4038600"/>
          </a:xfrm>
          <a:prstGeom prst="rect">
            <a:avLst/>
          </a:prstGeom>
          <a:noFill/>
          <a:ln>
            <a:noFill/>
          </a:ln>
        </p:spPr>
      </p:pic>
    </p:spTree>
  </p:cSld>
  <p:clrMapOvr>
    <a:masterClrMapping/>
  </p:clrMapOvr>
  <p:transition xmlns:p14="http://schemas.microsoft.com/office/powerpoint/2010/main" spd="slow">
    <p:cut/>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1803"/>
        <p:cNvGrpSpPr/>
        <p:nvPr/>
      </p:nvGrpSpPr>
      <p:grpSpPr>
        <a:xfrm>
          <a:off x="0" y="0"/>
          <a:ext cx="0" cy="0"/>
          <a:chOff x="0" y="0"/>
          <a:chExt cx="0" cy="0"/>
        </a:xfrm>
      </p:grpSpPr>
      <p:sp>
        <p:nvSpPr>
          <p:cNvPr id="1804" name="Shape 1804"/>
          <p:cNvSpPr txBox="1">
            <a:spLocks noGrp="1"/>
          </p:cNvSpPr>
          <p:nvPr>
            <p:ph type="title"/>
          </p:nvPr>
        </p:nvSpPr>
        <p:spPr>
          <a:xfrm>
            <a:off x="457199" y="680687"/>
            <a:ext cx="8229600" cy="1143000"/>
          </a:xfrm>
          <a:prstGeom prst="rect">
            <a:avLst/>
          </a:prstGeom>
        </p:spPr>
        <p:txBody>
          <a:bodyPr lIns="91425" tIns="91425" rIns="91425" bIns="91425" anchor="b" anchorCtr="0">
            <a:noAutofit/>
          </a:bodyPr>
          <a:lstStyle/>
          <a:p>
            <a:pPr>
              <a:spcBef>
                <a:spcPts val="0"/>
              </a:spcBef>
              <a:buNone/>
            </a:pPr>
            <a:r>
              <a:rPr lang="en"/>
              <a:t>What will the variable "X" be after you run this script?</a:t>
            </a:r>
          </a:p>
        </p:txBody>
      </p:sp>
      <p:pic>
        <p:nvPicPr>
          <p:cNvPr id="1805" name="Shape 1805"/>
          <p:cNvPicPr preferRelativeResize="0"/>
          <p:nvPr/>
        </p:nvPicPr>
        <p:blipFill>
          <a:blip r:embed="rId3"/>
          <a:stretch>
            <a:fillRect/>
          </a:stretch>
        </p:blipFill>
        <p:spPr>
          <a:xfrm>
            <a:off x="1899975" y="2283825"/>
            <a:ext cx="5524500" cy="3600450"/>
          </a:xfrm>
          <a:prstGeom prst="rect">
            <a:avLst/>
          </a:prstGeom>
          <a:noFill/>
          <a:ln>
            <a:noFill/>
          </a:ln>
        </p:spPr>
      </p:pic>
    </p:spTree>
  </p:cSld>
  <p:clrMapOvr>
    <a:masterClrMapping/>
  </p:clrMapOvr>
  <p:transition xmlns:p14="http://schemas.microsoft.com/office/powerpoint/2010/main" spd="slow">
    <p:cut/>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1809"/>
        <p:cNvGrpSpPr/>
        <p:nvPr/>
      </p:nvGrpSpPr>
      <p:grpSpPr>
        <a:xfrm>
          <a:off x="0" y="0"/>
          <a:ext cx="0" cy="0"/>
          <a:chOff x="0" y="0"/>
          <a:chExt cx="0" cy="0"/>
        </a:xfrm>
      </p:grpSpPr>
      <p:sp>
        <p:nvSpPr>
          <p:cNvPr id="1810" name="Shape 1810"/>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r>
              <a:rPr lang="en"/>
              <a:t>Predict and Test</a:t>
            </a:r>
          </a:p>
        </p:txBody>
      </p:sp>
      <p:sp>
        <p:nvSpPr>
          <p:cNvPr id="1811" name="Shape 1811"/>
          <p:cNvSpPr txBox="1">
            <a:spLocks noGrp="1"/>
          </p:cNvSpPr>
          <p:nvPr>
            <p:ph type="body" idx="1"/>
          </p:nvPr>
        </p:nvSpPr>
        <p:spPr>
          <a:xfrm>
            <a:off x="457200" y="2416600"/>
            <a:ext cx="8229600" cy="4245900"/>
          </a:xfrm>
          <a:prstGeom prst="rect">
            <a:avLst/>
          </a:prstGeom>
        </p:spPr>
        <p:txBody>
          <a:bodyPr lIns="91425" tIns="91425" rIns="91425" bIns="91425" anchor="t" anchorCtr="0">
            <a:noAutofit/>
          </a:bodyPr>
          <a:lstStyle/>
          <a:p>
            <a:pPr>
              <a:spcBef>
                <a:spcPts val="0"/>
              </a:spcBef>
              <a:buNone/>
            </a:pPr>
            <a:r>
              <a:rPr lang="en"/>
              <a:t>To get comfortable with operators, partner with the person sitting next to you and go through the worksheet.</a:t>
            </a:r>
          </a:p>
        </p:txBody>
      </p:sp>
      <p:pic>
        <p:nvPicPr>
          <p:cNvPr id="1812" name="Shape 1812"/>
          <p:cNvPicPr preferRelativeResize="0"/>
          <p:nvPr/>
        </p:nvPicPr>
        <p:blipFill>
          <a:blip r:embed="rId3"/>
          <a:stretch>
            <a:fillRect/>
          </a:stretch>
        </p:blipFill>
        <p:spPr>
          <a:xfrm>
            <a:off x="5664025" y="-586675"/>
            <a:ext cx="3810000" cy="3810000"/>
          </a:xfrm>
          <a:prstGeom prst="rect">
            <a:avLst/>
          </a:prstGeom>
          <a:noFill/>
          <a:ln>
            <a:noFill/>
          </a:ln>
        </p:spPr>
      </p:pic>
    </p:spTree>
  </p:cSld>
  <p:clrMapOvr>
    <a:masterClrMapping/>
  </p:clrMapOvr>
  <p:transition xmlns:p14="http://schemas.microsoft.com/office/powerpoint/2010/mai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87400"/>
            <a:ext cx="7620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p:cNvPicPr>
            <a:picLocks noChangeAspect="1"/>
          </p:cNvPicPr>
          <p:nvPr/>
        </p:nvPicPr>
        <p:blipFill rotWithShape="1">
          <a:blip r:embed="rId2">
            <a:extLst>
              <a:ext uri="{28A0092B-C50C-407E-A947-70E740481C1C}">
                <a14:useLocalDpi xmlns:a14="http://schemas.microsoft.com/office/drawing/2010/main" val="0"/>
              </a:ext>
            </a:extLst>
          </a:blip>
          <a:srcRect l="6963" r="7703"/>
          <a:stretch/>
        </p:blipFill>
        <p:spPr bwMode="auto">
          <a:xfrm>
            <a:off x="1315156" y="793044"/>
            <a:ext cx="65024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1289" y="6578179"/>
            <a:ext cx="990600" cy="276999"/>
          </a:xfrm>
          <a:prstGeom prst="rect">
            <a:avLst/>
          </a:prstGeom>
          <a:noFill/>
        </p:spPr>
        <p:txBody>
          <a:bodyPr wrap="square" rtlCol="0">
            <a:spAutoFit/>
          </a:bodyPr>
          <a:lstStyle/>
          <a:p>
            <a:pPr fontAlgn="base">
              <a:spcBef>
                <a:spcPct val="0"/>
              </a:spcBef>
              <a:spcAft>
                <a:spcPct val="0"/>
              </a:spcAft>
            </a:pPr>
            <a:r>
              <a:rPr lang="en-US" sz="1200" kern="1200" dirty="0" smtClean="0">
                <a:latin typeface="Cambria" panose="02040503050406030204" pitchFamily="18" charset="0"/>
                <a:ea typeface="ＭＳ Ｐゴシック" pitchFamily="34" charset="-128"/>
              </a:rPr>
              <a:t>2 layers</a:t>
            </a:r>
            <a:endParaRPr lang="en-US" sz="1200" kern="1200" dirty="0">
              <a:latin typeface="Cambria" panose="02040503050406030204" pitchFamily="18" charset="0"/>
              <a:ea typeface="ＭＳ Ｐゴシック" pitchFamily="34" charset="-128"/>
            </a:endParaRPr>
          </a:p>
        </p:txBody>
      </p:sp>
    </p:spTree>
    <p:extLst>
      <p:ext uri="{BB962C8B-B14F-4D97-AF65-F5344CB8AC3E}">
        <p14:creationId xmlns:p14="http://schemas.microsoft.com/office/powerpoint/2010/main" val="3497962988"/>
      </p:ext>
    </p:extLst>
  </p:cSld>
  <p:clrMapOvr>
    <a:masterClrMapping/>
  </p:clrMapOvr>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1816"/>
        <p:cNvGrpSpPr/>
        <p:nvPr/>
      </p:nvGrpSpPr>
      <p:grpSpPr>
        <a:xfrm>
          <a:off x="0" y="0"/>
          <a:ext cx="0" cy="0"/>
          <a:chOff x="0" y="0"/>
          <a:chExt cx="0" cy="0"/>
        </a:xfrm>
      </p:grpSpPr>
      <p:pic>
        <p:nvPicPr>
          <p:cNvPr id="1817" name="Shape 1817"/>
          <p:cNvPicPr preferRelativeResize="0"/>
          <p:nvPr/>
        </p:nvPicPr>
        <p:blipFill>
          <a:blip r:embed="rId3"/>
          <a:stretch>
            <a:fillRect/>
          </a:stretch>
        </p:blipFill>
        <p:spPr>
          <a:xfrm>
            <a:off x="0" y="319650"/>
            <a:ext cx="9143999" cy="5612200"/>
          </a:xfrm>
          <a:prstGeom prst="rect">
            <a:avLst/>
          </a:prstGeom>
        </p:spPr>
      </p:pic>
    </p:spTree>
  </p:cSld>
  <p:clrMapOvr>
    <a:masterClrMapping/>
  </p:clrMapOvr>
  <p:transition xmlns:p14="http://schemas.microsoft.com/office/powerpoint/2010/main" spd="slow">
    <p:cut/>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1821"/>
        <p:cNvGrpSpPr/>
        <p:nvPr/>
      </p:nvGrpSpPr>
      <p:grpSpPr>
        <a:xfrm>
          <a:off x="0" y="0"/>
          <a:ext cx="0" cy="0"/>
          <a:chOff x="0" y="0"/>
          <a:chExt cx="0" cy="0"/>
        </a:xfrm>
      </p:grpSpPr>
      <p:pic>
        <p:nvPicPr>
          <p:cNvPr id="1822" name="Shape 1822"/>
          <p:cNvPicPr preferRelativeResize="0"/>
          <p:nvPr/>
        </p:nvPicPr>
        <p:blipFill>
          <a:blip r:embed="rId3"/>
          <a:stretch>
            <a:fillRect/>
          </a:stretch>
        </p:blipFill>
        <p:spPr>
          <a:xfrm>
            <a:off x="0" y="152400"/>
            <a:ext cx="9143999" cy="6177549"/>
          </a:xfrm>
          <a:prstGeom prst="rect">
            <a:avLst/>
          </a:prstGeom>
        </p:spPr>
      </p:pic>
    </p:spTree>
  </p:cSld>
  <p:clrMapOvr>
    <a:masterClrMapping/>
  </p:clrMapOvr>
  <p:transition xmlns:p14="http://schemas.microsoft.com/office/powerpoint/2010/main" spd="slow">
    <p:cut/>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1826"/>
        <p:cNvGrpSpPr/>
        <p:nvPr/>
      </p:nvGrpSpPr>
      <p:grpSpPr>
        <a:xfrm>
          <a:off x="0" y="0"/>
          <a:ext cx="0" cy="0"/>
          <a:chOff x="0" y="0"/>
          <a:chExt cx="0" cy="0"/>
        </a:xfrm>
      </p:grpSpPr>
      <p:pic>
        <p:nvPicPr>
          <p:cNvPr id="1827" name="Shape 1827"/>
          <p:cNvPicPr preferRelativeResize="0"/>
          <p:nvPr/>
        </p:nvPicPr>
        <p:blipFill>
          <a:blip r:embed="rId3"/>
          <a:stretch>
            <a:fillRect/>
          </a:stretch>
        </p:blipFill>
        <p:spPr>
          <a:xfrm>
            <a:off x="0" y="1063075"/>
            <a:ext cx="9144000" cy="4274950"/>
          </a:xfrm>
          <a:prstGeom prst="rect">
            <a:avLst/>
          </a:prstGeom>
        </p:spPr>
      </p:pic>
    </p:spTree>
  </p:cSld>
  <p:clrMapOvr>
    <a:masterClrMapping/>
  </p:clrMapOvr>
  <p:transition xmlns:p14="http://schemas.microsoft.com/office/powerpoint/2010/main" spd="slow">
    <p:cut/>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1831"/>
        <p:cNvGrpSpPr/>
        <p:nvPr/>
      </p:nvGrpSpPr>
      <p:grpSpPr>
        <a:xfrm>
          <a:off x="0" y="0"/>
          <a:ext cx="0" cy="0"/>
          <a:chOff x="0" y="0"/>
          <a:chExt cx="0" cy="0"/>
        </a:xfrm>
      </p:grpSpPr>
      <p:pic>
        <p:nvPicPr>
          <p:cNvPr id="1832" name="Shape 1832"/>
          <p:cNvPicPr preferRelativeResize="0"/>
          <p:nvPr/>
        </p:nvPicPr>
        <p:blipFill>
          <a:blip r:embed="rId3"/>
          <a:stretch>
            <a:fillRect/>
          </a:stretch>
        </p:blipFill>
        <p:spPr>
          <a:xfrm>
            <a:off x="12700" y="889000"/>
            <a:ext cx="9118599" cy="5080000"/>
          </a:xfrm>
          <a:prstGeom prst="rect">
            <a:avLst/>
          </a:prstGeom>
        </p:spPr>
      </p:pic>
    </p:spTree>
  </p:cSld>
  <p:clrMapOvr>
    <a:masterClrMapping/>
  </p:clrMapOvr>
  <p:transition xmlns:p14="http://schemas.microsoft.com/office/powerpoint/2010/main" spd="slow">
    <p:cut/>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1836"/>
        <p:cNvGrpSpPr/>
        <p:nvPr/>
      </p:nvGrpSpPr>
      <p:grpSpPr>
        <a:xfrm>
          <a:off x="0" y="0"/>
          <a:ext cx="0" cy="0"/>
          <a:chOff x="0" y="0"/>
          <a:chExt cx="0" cy="0"/>
        </a:xfrm>
      </p:grpSpPr>
      <p:pic>
        <p:nvPicPr>
          <p:cNvPr id="1837" name="Shape 1837"/>
          <p:cNvPicPr preferRelativeResize="0"/>
          <p:nvPr/>
        </p:nvPicPr>
        <p:blipFill>
          <a:blip r:embed="rId3"/>
          <a:stretch>
            <a:fillRect/>
          </a:stretch>
        </p:blipFill>
        <p:spPr>
          <a:xfrm>
            <a:off x="25400" y="356850"/>
            <a:ext cx="9093198" cy="5016500"/>
          </a:xfrm>
          <a:prstGeom prst="rect">
            <a:avLst/>
          </a:prstGeom>
        </p:spPr>
      </p:pic>
    </p:spTree>
  </p:cSld>
  <p:clrMapOvr>
    <a:masterClrMapping/>
  </p:clrMapOvr>
  <p:transition xmlns:p14="http://schemas.microsoft.com/office/powerpoint/2010/main" spd="slow">
    <p:cut/>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1841"/>
        <p:cNvGrpSpPr/>
        <p:nvPr/>
      </p:nvGrpSpPr>
      <p:grpSpPr>
        <a:xfrm>
          <a:off x="0" y="0"/>
          <a:ext cx="0" cy="0"/>
          <a:chOff x="0" y="0"/>
          <a:chExt cx="0" cy="0"/>
        </a:xfrm>
      </p:grpSpPr>
      <p:sp>
        <p:nvSpPr>
          <p:cNvPr id="1842" name="Shape 1842"/>
          <p:cNvSpPr txBox="1">
            <a:spLocks noGrp="1"/>
          </p:cNvSpPr>
          <p:nvPr>
            <p:ph type="title"/>
          </p:nvPr>
        </p:nvSpPr>
        <p:spPr>
          <a:xfrm>
            <a:off x="457200" y="199437"/>
            <a:ext cx="8229600" cy="1143000"/>
          </a:xfrm>
          <a:prstGeom prst="rect">
            <a:avLst/>
          </a:prstGeom>
        </p:spPr>
        <p:txBody>
          <a:bodyPr lIns="91425" tIns="91425" rIns="91425" bIns="91425" anchor="b" anchorCtr="0">
            <a:noAutofit/>
          </a:bodyPr>
          <a:lstStyle/>
          <a:p>
            <a:pPr lvl="0" rtl="0">
              <a:spcBef>
                <a:spcPts val="0"/>
              </a:spcBef>
              <a:buNone/>
            </a:pPr>
            <a:r>
              <a:rPr lang="en"/>
              <a:t>Broadcast Block</a:t>
            </a:r>
          </a:p>
        </p:txBody>
      </p:sp>
      <p:sp>
        <p:nvSpPr>
          <p:cNvPr id="1843" name="Shape 1843"/>
          <p:cNvSpPr txBox="1">
            <a:spLocks noGrp="1"/>
          </p:cNvSpPr>
          <p:nvPr>
            <p:ph type="body" idx="1"/>
          </p:nvPr>
        </p:nvSpPr>
        <p:spPr>
          <a:xfrm>
            <a:off x="457199" y="1494925"/>
            <a:ext cx="8229600" cy="4967700"/>
          </a:xfrm>
          <a:prstGeom prst="rect">
            <a:avLst/>
          </a:prstGeom>
        </p:spPr>
        <p:txBody>
          <a:bodyPr lIns="91425" tIns="91425" rIns="91425" bIns="91425" anchor="t" anchorCtr="0">
            <a:noAutofit/>
          </a:bodyPr>
          <a:lstStyle/>
          <a:p>
            <a:pPr lvl="0" rtl="0">
              <a:spcBef>
                <a:spcPts val="0"/>
              </a:spcBef>
              <a:buNone/>
            </a:pPr>
            <a:r>
              <a:rPr lang="en"/>
              <a:t>The </a:t>
            </a:r>
            <a:r>
              <a:rPr lang="en" b="1" u="sng"/>
              <a:t>broadcast</a:t>
            </a:r>
            <a:r>
              <a:rPr lang="en" u="sng"/>
              <a:t> </a:t>
            </a:r>
            <a:r>
              <a:rPr lang="en"/>
              <a:t>block has a sprite send a </a:t>
            </a:r>
            <a:r>
              <a:rPr lang="en" b="1" u="sng"/>
              <a:t>signal</a:t>
            </a:r>
            <a:r>
              <a:rPr lang="en"/>
              <a:t>.</a:t>
            </a:r>
          </a:p>
          <a:p>
            <a:pPr lvl="0" rtl="0">
              <a:spcBef>
                <a:spcPts val="0"/>
              </a:spcBef>
              <a:buNone/>
            </a:pPr>
            <a:endParaRPr/>
          </a:p>
          <a:p>
            <a:pPr lvl="0" rtl="0">
              <a:spcBef>
                <a:spcPts val="0"/>
              </a:spcBef>
              <a:buNone/>
            </a:pPr>
            <a:r>
              <a:rPr lang="en"/>
              <a:t>You have to give each signal a </a:t>
            </a:r>
            <a:r>
              <a:rPr lang="en" b="1" u="sng"/>
              <a:t>name</a:t>
            </a:r>
            <a:r>
              <a:rPr lang="en"/>
              <a:t>.</a:t>
            </a:r>
          </a:p>
          <a:p>
            <a:pPr lvl="0" rtl="0">
              <a:spcBef>
                <a:spcPts val="0"/>
              </a:spcBef>
              <a:buNone/>
            </a:pPr>
            <a:endParaRPr/>
          </a:p>
          <a:p>
            <a:pPr lvl="0" rtl="0">
              <a:spcBef>
                <a:spcPts val="0"/>
              </a:spcBef>
              <a:buNone/>
            </a:pPr>
            <a:r>
              <a:rPr lang="en"/>
              <a:t>When another sprite </a:t>
            </a:r>
            <a:r>
              <a:rPr lang="en" b="1" u="sng"/>
              <a:t>hears</a:t>
            </a:r>
            <a:r>
              <a:rPr lang="en"/>
              <a:t> that signal, it can start running a </a:t>
            </a:r>
            <a:r>
              <a:rPr lang="en" b="1" u="sng"/>
              <a:t>new script</a:t>
            </a:r>
            <a:r>
              <a:rPr lang="en"/>
              <a:t>.</a:t>
            </a:r>
          </a:p>
          <a:p>
            <a:pPr lvl="0" rtl="0">
              <a:spcBef>
                <a:spcPts val="0"/>
              </a:spcBef>
              <a:buNone/>
            </a:pPr>
            <a:endParaRPr/>
          </a:p>
          <a:p>
            <a:pPr lvl="0" rtl="0">
              <a:spcBef>
                <a:spcPts val="0"/>
              </a:spcBef>
              <a:buNone/>
            </a:pPr>
            <a:r>
              <a:rPr lang="en"/>
              <a:t>This can be helpful when you don't want one script to </a:t>
            </a:r>
            <a:r>
              <a:rPr lang="en" b="1" u="sng"/>
              <a:t>start</a:t>
            </a:r>
            <a:r>
              <a:rPr lang="en"/>
              <a:t> until another script is </a:t>
            </a:r>
            <a:r>
              <a:rPr lang="en" b="1" u="sng"/>
              <a:t>finished</a:t>
            </a:r>
            <a:r>
              <a:rPr lang="en"/>
              <a:t>.</a:t>
            </a:r>
          </a:p>
        </p:txBody>
      </p:sp>
      <p:pic>
        <p:nvPicPr>
          <p:cNvPr id="1844" name="Shape 1844"/>
          <p:cNvPicPr preferRelativeResize="0"/>
          <p:nvPr/>
        </p:nvPicPr>
        <p:blipFill>
          <a:blip r:embed="rId3"/>
          <a:stretch>
            <a:fillRect/>
          </a:stretch>
        </p:blipFill>
        <p:spPr>
          <a:xfrm>
            <a:off x="4553937" y="364114"/>
            <a:ext cx="3715449" cy="1236085"/>
          </a:xfrm>
          <a:prstGeom prst="rect">
            <a:avLst/>
          </a:prstGeom>
          <a:noFill/>
          <a:ln>
            <a:noFill/>
          </a:ln>
        </p:spPr>
      </p:pic>
    </p:spTree>
  </p:cSld>
  <p:clrMapOvr>
    <a:masterClrMapping/>
  </p:clrMapOvr>
  <p:transition xmlns:p14="http://schemas.microsoft.com/office/powerpoint/2010/main" spd="slow">
    <p:cut/>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1848"/>
        <p:cNvGrpSpPr/>
        <p:nvPr/>
      </p:nvGrpSpPr>
      <p:grpSpPr>
        <a:xfrm>
          <a:off x="0" y="0"/>
          <a:ext cx="0" cy="0"/>
          <a:chOff x="0" y="0"/>
          <a:chExt cx="0" cy="0"/>
        </a:xfrm>
      </p:grpSpPr>
      <p:sp>
        <p:nvSpPr>
          <p:cNvPr id="1849" name="Shape 1849"/>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lvl="0" rtl="0">
              <a:spcBef>
                <a:spcPts val="0"/>
              </a:spcBef>
              <a:buNone/>
            </a:pPr>
            <a:r>
              <a:rPr lang="en"/>
              <a:t>Receiving a Broadcast Signal</a:t>
            </a:r>
          </a:p>
        </p:txBody>
      </p:sp>
      <p:sp>
        <p:nvSpPr>
          <p:cNvPr id="1850" name="Shape 1850"/>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spcBef>
                <a:spcPts val="0"/>
              </a:spcBef>
              <a:buNone/>
            </a:pPr>
            <a:r>
              <a:rPr lang="en"/>
              <a:t>To make a sprite listen for a signal, use the </a:t>
            </a:r>
            <a:r>
              <a:rPr lang="en" b="1" u="sng"/>
              <a:t>receive</a:t>
            </a:r>
            <a:r>
              <a:rPr lang="en"/>
              <a:t> block, and choose which message to have it wait for.</a:t>
            </a:r>
          </a:p>
        </p:txBody>
      </p:sp>
      <p:pic>
        <p:nvPicPr>
          <p:cNvPr id="1851" name="Shape 1851"/>
          <p:cNvPicPr preferRelativeResize="0"/>
          <p:nvPr/>
        </p:nvPicPr>
        <p:blipFill>
          <a:blip r:embed="rId3"/>
          <a:stretch>
            <a:fillRect/>
          </a:stretch>
        </p:blipFill>
        <p:spPr>
          <a:xfrm>
            <a:off x="2099874" y="4071115"/>
            <a:ext cx="4944250" cy="1620747"/>
          </a:xfrm>
          <a:prstGeom prst="rect">
            <a:avLst/>
          </a:prstGeom>
          <a:noFill/>
          <a:ln>
            <a:noFill/>
          </a:ln>
        </p:spPr>
      </p:pic>
    </p:spTree>
  </p:cSld>
  <p:clrMapOvr>
    <a:masterClrMapping/>
  </p:clrMapOvr>
  <p:transition xmlns:p14="http://schemas.microsoft.com/office/powerpoint/2010/main" spd="slow">
    <p:cut/>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1855"/>
        <p:cNvGrpSpPr/>
        <p:nvPr/>
      </p:nvGrpSpPr>
      <p:grpSpPr>
        <a:xfrm>
          <a:off x="0" y="0"/>
          <a:ext cx="0" cy="0"/>
          <a:chOff x="0" y="0"/>
          <a:chExt cx="0" cy="0"/>
        </a:xfrm>
      </p:grpSpPr>
      <p:pic>
        <p:nvPicPr>
          <p:cNvPr id="1856" name="Shape 1856"/>
          <p:cNvPicPr preferRelativeResize="0"/>
          <p:nvPr/>
        </p:nvPicPr>
        <p:blipFill>
          <a:blip r:embed="rId3"/>
          <a:stretch>
            <a:fillRect/>
          </a:stretch>
        </p:blipFill>
        <p:spPr>
          <a:xfrm>
            <a:off x="18252" y="842314"/>
            <a:ext cx="9107494" cy="5295360"/>
          </a:xfrm>
          <a:prstGeom prst="rect">
            <a:avLst/>
          </a:prstGeom>
          <a:noFill/>
          <a:ln>
            <a:noFill/>
          </a:ln>
        </p:spPr>
      </p:pic>
    </p:spTree>
  </p:cSld>
  <p:clrMapOvr>
    <a:masterClrMapping/>
  </p:clrMapOvr>
  <p:transition xmlns:p14="http://schemas.microsoft.com/office/powerpoint/2010/main" spd="slow">
    <p:cut/>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1860"/>
        <p:cNvGrpSpPr/>
        <p:nvPr/>
      </p:nvGrpSpPr>
      <p:grpSpPr>
        <a:xfrm>
          <a:off x="0" y="0"/>
          <a:ext cx="0" cy="0"/>
          <a:chOff x="0" y="0"/>
          <a:chExt cx="0" cy="0"/>
        </a:xfrm>
      </p:grpSpPr>
      <p:sp>
        <p:nvSpPr>
          <p:cNvPr id="1861" name="Shape 1861"/>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r>
              <a:rPr lang="en"/>
              <a:t>Congratulations!</a:t>
            </a:r>
          </a:p>
        </p:txBody>
      </p:sp>
      <p:sp>
        <p:nvSpPr>
          <p:cNvPr id="1862" name="Shape 1862"/>
          <p:cNvSpPr txBox="1">
            <a:spLocks noGrp="1"/>
          </p:cNvSpPr>
          <p:nvPr>
            <p:ph type="body" idx="1"/>
          </p:nvPr>
        </p:nvSpPr>
        <p:spPr>
          <a:xfrm>
            <a:off x="457200" y="2156650"/>
            <a:ext cx="8229600" cy="4967700"/>
          </a:xfrm>
          <a:prstGeom prst="rect">
            <a:avLst/>
          </a:prstGeom>
        </p:spPr>
        <p:txBody>
          <a:bodyPr lIns="91425" tIns="91425" rIns="91425" bIns="91425" anchor="t" anchorCtr="0">
            <a:noAutofit/>
          </a:bodyPr>
          <a:lstStyle/>
          <a:p>
            <a:pPr lvl="0" rtl="0">
              <a:spcBef>
                <a:spcPts val="0"/>
              </a:spcBef>
              <a:buNone/>
            </a:pPr>
            <a:r>
              <a:rPr lang="en"/>
              <a:t>You've gone through an abridged version of the Scratch curriculum!</a:t>
            </a:r>
          </a:p>
          <a:p>
            <a:pPr lvl="0" rtl="0">
              <a:spcBef>
                <a:spcPts val="0"/>
              </a:spcBef>
              <a:buNone/>
            </a:pPr>
            <a:endParaRPr/>
          </a:p>
          <a:p>
            <a:pPr>
              <a:spcBef>
                <a:spcPts val="0"/>
              </a:spcBef>
              <a:buNone/>
            </a:pPr>
            <a:r>
              <a:rPr lang="en"/>
              <a:t>In the time remaining, team up with a partner and create a small project to show off your Scratch skills to everyone else.</a:t>
            </a:r>
          </a:p>
        </p:txBody>
      </p:sp>
      <p:pic>
        <p:nvPicPr>
          <p:cNvPr id="1863" name="Shape 1863"/>
          <p:cNvPicPr preferRelativeResize="0"/>
          <p:nvPr/>
        </p:nvPicPr>
        <p:blipFill>
          <a:blip r:embed="rId3"/>
          <a:stretch>
            <a:fillRect/>
          </a:stretch>
        </p:blipFill>
        <p:spPr>
          <a:xfrm>
            <a:off x="5618250" y="-480975"/>
            <a:ext cx="3810000" cy="3810000"/>
          </a:xfrm>
          <a:prstGeom prst="rect">
            <a:avLst/>
          </a:prstGeom>
          <a:noFill/>
          <a:ln>
            <a:noFill/>
          </a:ln>
        </p:spPr>
      </p:pic>
    </p:spTree>
  </p:cSld>
  <p:clrMapOvr>
    <a:masterClrMapping/>
  </p:clrMapOvr>
  <p:transition xmlns:p14="http://schemas.microsoft.com/office/powerpoint/2010/main" spd="slow">
    <p:cut/>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1867"/>
        <p:cNvGrpSpPr/>
        <p:nvPr/>
      </p:nvGrpSpPr>
      <p:grpSpPr>
        <a:xfrm>
          <a:off x="0" y="0"/>
          <a:ext cx="0" cy="0"/>
          <a:chOff x="0" y="0"/>
          <a:chExt cx="0" cy="0"/>
        </a:xfrm>
      </p:grpSpPr>
      <p:sp>
        <p:nvSpPr>
          <p:cNvPr id="1868" name="Shape 1868"/>
          <p:cNvSpPr txBox="1">
            <a:spLocks noGrp="1"/>
          </p:cNvSpPr>
          <p:nvPr>
            <p:ph type="title"/>
          </p:nvPr>
        </p:nvSpPr>
        <p:spPr>
          <a:xfrm>
            <a:off x="274319" y="274319"/>
            <a:ext cx="8594399" cy="819600"/>
          </a:xfrm>
          <a:prstGeom prst="rect">
            <a:avLst/>
          </a:prstGeom>
        </p:spPr>
        <p:txBody>
          <a:bodyPr lIns="91425" tIns="91425" rIns="91425" bIns="91425" anchor="t" anchorCtr="0">
            <a:noAutofit/>
          </a:bodyPr>
          <a:lstStyle/>
          <a:p>
            <a:pPr lvl="0" rtl="0">
              <a:spcBef>
                <a:spcPts val="0"/>
              </a:spcBef>
              <a:buNone/>
            </a:pPr>
            <a:r>
              <a:rPr lang="en" sz="4266">
                <a:solidFill>
                  <a:srgbClr val="000000"/>
                </a:solidFill>
                <a:latin typeface="Arial"/>
                <a:ea typeface="Arial"/>
                <a:cs typeface="Arial"/>
                <a:sym typeface="Arial"/>
              </a:rPr>
              <a:t>Two envelopes...</a:t>
            </a:r>
          </a:p>
        </p:txBody>
      </p:sp>
      <p:sp>
        <p:nvSpPr>
          <p:cNvPr id="1869" name="Shape 1869"/>
          <p:cNvSpPr txBox="1"/>
          <p:nvPr/>
        </p:nvSpPr>
        <p:spPr>
          <a:xfrm>
            <a:off x="643458" y="1188720"/>
            <a:ext cx="7907399" cy="656100"/>
          </a:xfrm>
          <a:prstGeom prst="rect">
            <a:avLst/>
          </a:prstGeom>
        </p:spPr>
        <p:txBody>
          <a:bodyPr lIns="91425" tIns="91425" rIns="91425" bIns="91425" anchor="t" anchorCtr="0">
            <a:noAutofit/>
          </a:bodyPr>
          <a:lstStyle/>
          <a:p>
            <a:pPr lvl="0" algn="ctr" rtl="0">
              <a:spcBef>
                <a:spcPts val="0"/>
              </a:spcBef>
              <a:buNone/>
            </a:pPr>
            <a:r>
              <a:rPr lang="en" sz="1866" b="1" i="1">
                <a:solidFill>
                  <a:srgbClr val="274E13"/>
                </a:solidFill>
                <a:latin typeface="Arial"/>
                <a:ea typeface="Arial"/>
                <a:cs typeface="Arial"/>
                <a:sym typeface="Arial"/>
              </a:rPr>
              <a:t>Both envelopes have some money in them</a:t>
            </a:r>
            <a:r>
              <a:rPr lang="en" sz="1866" b="1" i="1">
                <a:solidFill>
                  <a:srgbClr val="274E13"/>
                </a:solidFill>
              </a:rPr>
              <a:t>. </a:t>
            </a:r>
            <a:r>
              <a:rPr lang="en" sz="1866" b="1" i="1">
                <a:solidFill>
                  <a:srgbClr val="274E13"/>
                </a:solidFill>
                <a:latin typeface="Arial"/>
                <a:ea typeface="Arial"/>
                <a:cs typeface="Arial"/>
                <a:sym typeface="Arial"/>
              </a:rPr>
              <a:t>You know that one envelope has double the amount in the other envelope.</a:t>
            </a:r>
          </a:p>
        </p:txBody>
      </p:sp>
      <p:sp>
        <p:nvSpPr>
          <p:cNvPr id="1870" name="Shape 1870"/>
          <p:cNvSpPr txBox="1"/>
          <p:nvPr/>
        </p:nvSpPr>
        <p:spPr>
          <a:xfrm>
            <a:off x="1668843" y="4069080"/>
            <a:ext cx="5805299" cy="996300"/>
          </a:xfrm>
          <a:prstGeom prst="rect">
            <a:avLst/>
          </a:prstGeom>
        </p:spPr>
        <p:txBody>
          <a:bodyPr lIns="91425" tIns="91425" rIns="91425" bIns="91425" anchor="t" anchorCtr="0">
            <a:noAutofit/>
          </a:bodyPr>
          <a:lstStyle/>
          <a:p>
            <a:pPr lvl="0" algn="ctr" rtl="0">
              <a:spcBef>
                <a:spcPts val="0"/>
              </a:spcBef>
              <a:buNone/>
            </a:pPr>
            <a:r>
              <a:rPr lang="en" sz="2666">
                <a:solidFill>
                  <a:srgbClr val="000000"/>
                </a:solidFill>
                <a:latin typeface="Arial"/>
                <a:ea typeface="Arial"/>
                <a:cs typeface="Arial"/>
                <a:sym typeface="Arial"/>
              </a:rPr>
              <a:t>Suppose you choose an envelope and </a:t>
            </a:r>
            <a:r>
              <a:rPr lang="en" sz="2666"/>
              <a:t>you find</a:t>
            </a:r>
            <a:r>
              <a:rPr lang="en" sz="2666">
                <a:solidFill>
                  <a:srgbClr val="000000"/>
                </a:solidFill>
                <a:latin typeface="Arial"/>
                <a:ea typeface="Arial"/>
                <a:cs typeface="Arial"/>
                <a:sym typeface="Arial"/>
              </a:rPr>
              <a:t> </a:t>
            </a:r>
            <a:r>
              <a:rPr lang="en" sz="2666" b="1">
                <a:solidFill>
                  <a:srgbClr val="000000"/>
                </a:solidFill>
                <a:latin typeface="Arial"/>
                <a:ea typeface="Arial"/>
                <a:cs typeface="Arial"/>
                <a:sym typeface="Arial"/>
              </a:rPr>
              <a:t>M</a:t>
            </a:r>
            <a:r>
              <a:rPr lang="en" sz="2666">
                <a:solidFill>
                  <a:srgbClr val="000000"/>
                </a:solidFill>
                <a:latin typeface="Arial"/>
                <a:ea typeface="Arial"/>
                <a:cs typeface="Arial"/>
                <a:sym typeface="Arial"/>
              </a:rPr>
              <a:t> money in it. Say, $</a:t>
            </a:r>
            <a:r>
              <a:rPr lang="en" sz="2666"/>
              <a:t>2</a:t>
            </a:r>
            <a:r>
              <a:rPr lang="en" sz="2666">
                <a:solidFill>
                  <a:srgbClr val="000000"/>
                </a:solidFill>
                <a:latin typeface="Arial"/>
                <a:ea typeface="Arial"/>
                <a:cs typeface="Arial"/>
                <a:sym typeface="Arial"/>
              </a:rPr>
              <a:t>0.</a:t>
            </a:r>
          </a:p>
        </p:txBody>
      </p:sp>
      <p:sp>
        <p:nvSpPr>
          <p:cNvPr id="1871" name="Shape 1871"/>
          <p:cNvSpPr txBox="1"/>
          <p:nvPr/>
        </p:nvSpPr>
        <p:spPr>
          <a:xfrm>
            <a:off x="1503600" y="5425439"/>
            <a:ext cx="6136799" cy="996300"/>
          </a:xfrm>
          <a:prstGeom prst="rect">
            <a:avLst/>
          </a:prstGeom>
        </p:spPr>
        <p:txBody>
          <a:bodyPr lIns="91425" tIns="91425" rIns="91425" bIns="91425" anchor="t" anchorCtr="0">
            <a:noAutofit/>
          </a:bodyPr>
          <a:lstStyle/>
          <a:p>
            <a:pPr lvl="0" algn="ctr" rtl="0">
              <a:spcBef>
                <a:spcPts val="0"/>
              </a:spcBef>
              <a:buNone/>
            </a:pPr>
            <a:r>
              <a:rPr lang="en" sz="2666">
                <a:solidFill>
                  <a:srgbClr val="000000"/>
                </a:solidFill>
                <a:latin typeface="Arial"/>
                <a:ea typeface="Arial"/>
                <a:cs typeface="Arial"/>
                <a:sym typeface="Arial"/>
              </a:rPr>
              <a:t>Now you have the opportunity to trade. </a:t>
            </a:r>
            <a:r>
              <a:rPr lang="en" sz="2666" b="1" i="1">
                <a:solidFill>
                  <a:srgbClr val="274E13"/>
                </a:solidFill>
                <a:latin typeface="Arial"/>
                <a:ea typeface="Arial"/>
                <a:cs typeface="Arial"/>
                <a:sym typeface="Arial"/>
              </a:rPr>
              <a:t>Should you?</a:t>
            </a:r>
          </a:p>
        </p:txBody>
      </p:sp>
      <p:pic>
        <p:nvPicPr>
          <p:cNvPr id="1872" name="Shape 1872"/>
          <p:cNvPicPr preferRelativeResize="0"/>
          <p:nvPr/>
        </p:nvPicPr>
        <p:blipFill>
          <a:blip r:embed="rId3"/>
          <a:stretch>
            <a:fillRect/>
          </a:stretch>
        </p:blipFill>
        <p:spPr>
          <a:xfrm>
            <a:off x="1425487" y="1945667"/>
            <a:ext cx="2543175" cy="1800225"/>
          </a:xfrm>
          <a:prstGeom prst="rect">
            <a:avLst/>
          </a:prstGeom>
        </p:spPr>
      </p:pic>
      <p:pic>
        <p:nvPicPr>
          <p:cNvPr id="1873" name="Shape 1873"/>
          <p:cNvPicPr preferRelativeResize="0"/>
          <p:nvPr/>
        </p:nvPicPr>
        <p:blipFill>
          <a:blip r:embed="rId3"/>
          <a:stretch>
            <a:fillRect/>
          </a:stretch>
        </p:blipFill>
        <p:spPr>
          <a:xfrm>
            <a:off x="5098327" y="1945667"/>
            <a:ext cx="2543175" cy="1800225"/>
          </a:xfrm>
          <a:prstGeom prst="rect">
            <a:avLst/>
          </a:prstGeom>
        </p:spPr>
      </p:pic>
      <p:sp>
        <p:nvSpPr>
          <p:cNvPr id="1874" name="Shape 1874"/>
          <p:cNvSpPr/>
          <p:nvPr/>
        </p:nvSpPr>
        <p:spPr>
          <a:xfrm>
            <a:off x="2506100" y="3620175"/>
            <a:ext cx="358499" cy="298800"/>
          </a:xfrm>
          <a:prstGeom prst="upArrow">
            <a:avLst>
              <a:gd name="adj1" fmla="val 50000"/>
              <a:gd name="adj2" fmla="val 50000"/>
            </a:avLst>
          </a:prstGeom>
          <a:solidFill>
            <a:srgbClr val="93C47D"/>
          </a:solidFill>
          <a:ln w="19050" cap="flat">
            <a:solidFill>
              <a:srgbClr val="274E13"/>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1875" name="Shape 1875"/>
          <p:cNvPicPr preferRelativeResize="0"/>
          <p:nvPr/>
        </p:nvPicPr>
        <p:blipFill>
          <a:blip r:embed="rId4"/>
          <a:stretch>
            <a:fillRect/>
          </a:stretch>
        </p:blipFill>
        <p:spPr>
          <a:xfrm>
            <a:off x="7354600" y="160282"/>
            <a:ext cx="1594277" cy="1594277"/>
          </a:xfrm>
          <a:prstGeom prst="rect">
            <a:avLst/>
          </a:prstGeom>
          <a:noFill/>
          <a:ln>
            <a:noFill/>
          </a:ln>
        </p:spPr>
      </p:pic>
    </p:spTree>
  </p:cSld>
  <p:clrMapOvr>
    <a:masterClrMapping/>
  </p:clrMapOvr>
  <p:transition xmlns:p14="http://schemas.microsoft.com/office/powerpoint/2010/mai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26" name="Rounded Rectangle 25"/>
          <p:cNvSpPr/>
          <p:nvPr/>
        </p:nvSpPr>
        <p:spPr>
          <a:xfrm>
            <a:off x="2285999" y="1582086"/>
            <a:ext cx="3048000" cy="5100935"/>
          </a:xfrm>
          <a:prstGeom prst="round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ounded Rectangle 13"/>
          <p:cNvSpPr/>
          <p:nvPr/>
        </p:nvSpPr>
        <p:spPr>
          <a:xfrm>
            <a:off x="5791200" y="1604665"/>
            <a:ext cx="3048000" cy="5100935"/>
          </a:xfrm>
          <a:prstGeom prst="round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2" name="Shape 52"/>
          <p:cNvSpPr txBox="1">
            <a:spLocks noGrp="1"/>
          </p:cNvSpPr>
          <p:nvPr>
            <p:ph type="title" idx="4294967295"/>
          </p:nvPr>
        </p:nvSpPr>
        <p:spPr>
          <a:xfrm>
            <a:off x="161906" y="98130"/>
            <a:ext cx="2670535" cy="718282"/>
          </a:xfrm>
          <a:prstGeom prst="rect">
            <a:avLst/>
          </a:prstGeom>
        </p:spPr>
        <p:txBody>
          <a:bodyPr lIns="91425" tIns="91425" rIns="91425" bIns="91425" anchor="t" anchorCtr="0">
            <a:noAutofit/>
          </a:bodyPr>
          <a:lstStyle/>
          <a:p>
            <a:pPr rtl="0">
              <a:spcBef>
                <a:spcPts val="0"/>
              </a:spcBef>
              <a:buNone/>
            </a:pPr>
            <a:r>
              <a:rPr lang="en" sz="3200" dirty="0" smtClean="0">
                <a:solidFill>
                  <a:srgbClr val="000000"/>
                </a:solidFill>
                <a:latin typeface="Cambria" panose="02040503050406030204" pitchFamily="18" charset="0"/>
                <a:ea typeface="Droid Serif"/>
                <a:cs typeface="Droid Serif"/>
                <a:sym typeface="Droid Serif"/>
              </a:rPr>
              <a:t>This week…</a:t>
            </a:r>
            <a:endParaRPr lang="en" sz="3200" dirty="0">
              <a:solidFill>
                <a:srgbClr val="000000"/>
              </a:solidFill>
              <a:latin typeface="Cambria" panose="02040503050406030204" pitchFamily="18" charset="0"/>
              <a:ea typeface="Droid Serif"/>
              <a:cs typeface="Droid Serif"/>
              <a:sym typeface="Droid Serif"/>
            </a:endParaRPr>
          </a:p>
        </p:txBody>
      </p:sp>
      <p:sp>
        <p:nvSpPr>
          <p:cNvPr id="4" name="TextBox 3"/>
          <p:cNvSpPr txBox="1"/>
          <p:nvPr/>
        </p:nvSpPr>
        <p:spPr>
          <a:xfrm>
            <a:off x="2514600" y="5185428"/>
            <a:ext cx="6096000" cy="523220"/>
          </a:xfrm>
          <a:prstGeom prst="rect">
            <a:avLst/>
          </a:prstGeom>
          <a:solidFill>
            <a:schemeClr val="bg1">
              <a:lumMod val="85000"/>
            </a:schemeClr>
          </a:solidFill>
        </p:spPr>
        <p:txBody>
          <a:bodyPr wrap="square" rtlCol="0">
            <a:spAutoFit/>
          </a:bodyPr>
          <a:lstStyle/>
          <a:p>
            <a:pPr algn="ctr"/>
            <a:r>
              <a:rPr lang="en-US" b="1" u="sng" dirty="0">
                <a:latin typeface="Cambria" panose="02040503050406030204" pitchFamily="18" charset="0"/>
              </a:rPr>
              <a:t>A</a:t>
            </a:r>
            <a:r>
              <a:rPr lang="en-US" b="1" u="sng" dirty="0" smtClean="0">
                <a:latin typeface="Cambria" panose="02040503050406030204" pitchFamily="18" charset="0"/>
              </a:rPr>
              <a:t>fternoon</a:t>
            </a:r>
            <a:r>
              <a:rPr lang="en-US" dirty="0" smtClean="0">
                <a:latin typeface="Cambria" panose="02040503050406030204" pitchFamily="18" charset="0"/>
              </a:rPr>
              <a:t>   everyone shows off one of the projects they built this week.   </a:t>
            </a:r>
            <a:r>
              <a:rPr lang="en-US" b="1" i="1" dirty="0" smtClean="0">
                <a:solidFill>
                  <a:srgbClr val="000000">
                    <a:lumMod val="65000"/>
                    <a:lumOff val="35000"/>
                  </a:srgbClr>
                </a:solidFill>
                <a:latin typeface="Cambria" panose="02040503050406030204" pitchFamily="18" charset="0"/>
              </a:rPr>
              <a:t>primarily because we hope you will show it to your students…!</a:t>
            </a:r>
            <a:endParaRPr lang="en-US" dirty="0">
              <a:solidFill>
                <a:srgbClr val="000000">
                  <a:lumMod val="65000"/>
                  <a:lumOff val="35000"/>
                </a:srgbClr>
              </a:solidFill>
              <a:latin typeface="Cambria" panose="02040503050406030204" pitchFamily="18" charset="0"/>
            </a:endParaRPr>
          </a:p>
        </p:txBody>
      </p:sp>
      <p:sp>
        <p:nvSpPr>
          <p:cNvPr id="3" name="TextBox 2"/>
          <p:cNvSpPr txBox="1"/>
          <p:nvPr/>
        </p:nvSpPr>
        <p:spPr>
          <a:xfrm>
            <a:off x="2819399" y="1091514"/>
            <a:ext cx="1981201" cy="461665"/>
          </a:xfrm>
          <a:prstGeom prst="rect">
            <a:avLst/>
          </a:prstGeom>
          <a:solidFill>
            <a:schemeClr val="bg1">
              <a:lumMod val="95000"/>
            </a:schemeClr>
          </a:solidFill>
          <a:ln w="28575">
            <a:noFill/>
          </a:ln>
        </p:spPr>
        <p:txBody>
          <a:bodyPr wrap="square" rtlCol="0">
            <a:spAutoFit/>
          </a:bodyPr>
          <a:lstStyle/>
          <a:p>
            <a:pPr algn="ctr"/>
            <a:r>
              <a:rPr lang="en-US" sz="2400" b="1" dirty="0" smtClean="0">
                <a:latin typeface="Cambria" panose="02040503050406030204" pitchFamily="18" charset="0"/>
              </a:rPr>
              <a:t>Returners</a:t>
            </a:r>
            <a:endParaRPr lang="en-US" sz="2400" b="1" dirty="0">
              <a:latin typeface="Cambria" panose="02040503050406030204" pitchFamily="18" charset="0"/>
            </a:endParaRPr>
          </a:p>
        </p:txBody>
      </p:sp>
      <p:sp>
        <p:nvSpPr>
          <p:cNvPr id="6" name="TextBox 5"/>
          <p:cNvSpPr txBox="1"/>
          <p:nvPr/>
        </p:nvSpPr>
        <p:spPr>
          <a:xfrm>
            <a:off x="6324600" y="1103871"/>
            <a:ext cx="1981201" cy="461665"/>
          </a:xfrm>
          <a:prstGeom prst="rect">
            <a:avLst/>
          </a:prstGeom>
          <a:solidFill>
            <a:schemeClr val="bg1">
              <a:lumMod val="50000"/>
            </a:schemeClr>
          </a:solidFill>
          <a:ln>
            <a:noFill/>
          </a:ln>
        </p:spPr>
        <p:txBody>
          <a:bodyPr wrap="square" rtlCol="0">
            <a:spAutoFit/>
          </a:bodyPr>
          <a:lstStyle/>
          <a:p>
            <a:pPr algn="ctr"/>
            <a:r>
              <a:rPr lang="en-US" sz="2400" b="1" dirty="0" smtClean="0">
                <a:solidFill>
                  <a:srgbClr val="FFFFFF"/>
                </a:solidFill>
                <a:latin typeface="Cambria" panose="02040503050406030204" pitchFamily="18" charset="0"/>
              </a:rPr>
              <a:t>Newcomers</a:t>
            </a:r>
            <a:endParaRPr lang="en-US" sz="2400" b="1" dirty="0">
              <a:solidFill>
                <a:srgbClr val="FFFFFF"/>
              </a:solidFill>
              <a:latin typeface="Cambria" panose="02040503050406030204" pitchFamily="18" charset="0"/>
            </a:endParaRPr>
          </a:p>
        </p:txBody>
      </p:sp>
      <p:sp>
        <p:nvSpPr>
          <p:cNvPr id="7" name="TextBox 6"/>
          <p:cNvSpPr txBox="1"/>
          <p:nvPr/>
        </p:nvSpPr>
        <p:spPr>
          <a:xfrm>
            <a:off x="685800" y="2022158"/>
            <a:ext cx="1295401" cy="461665"/>
          </a:xfrm>
          <a:prstGeom prst="rect">
            <a:avLst/>
          </a:prstGeom>
          <a:noFill/>
        </p:spPr>
        <p:txBody>
          <a:bodyPr wrap="square" rtlCol="0">
            <a:spAutoFit/>
          </a:bodyPr>
          <a:lstStyle/>
          <a:p>
            <a:pPr algn="ctr"/>
            <a:r>
              <a:rPr lang="en-US" sz="2400" dirty="0" smtClean="0">
                <a:latin typeface="Cambria" panose="02040503050406030204" pitchFamily="18" charset="0"/>
              </a:rPr>
              <a:t>Mon.</a:t>
            </a:r>
            <a:endParaRPr lang="en-US" sz="2400" dirty="0">
              <a:latin typeface="Cambria" panose="02040503050406030204" pitchFamily="18" charset="0"/>
            </a:endParaRPr>
          </a:p>
        </p:txBody>
      </p:sp>
      <p:sp>
        <p:nvSpPr>
          <p:cNvPr id="8" name="TextBox 7"/>
          <p:cNvSpPr txBox="1"/>
          <p:nvPr/>
        </p:nvSpPr>
        <p:spPr>
          <a:xfrm>
            <a:off x="685800" y="2936558"/>
            <a:ext cx="1295401" cy="461665"/>
          </a:xfrm>
          <a:prstGeom prst="rect">
            <a:avLst/>
          </a:prstGeom>
          <a:noFill/>
        </p:spPr>
        <p:txBody>
          <a:bodyPr wrap="square" rtlCol="0">
            <a:spAutoFit/>
          </a:bodyPr>
          <a:lstStyle/>
          <a:p>
            <a:pPr algn="ctr"/>
            <a:r>
              <a:rPr lang="en-US" sz="2400" dirty="0" smtClean="0">
                <a:latin typeface="Cambria" panose="02040503050406030204" pitchFamily="18" charset="0"/>
              </a:rPr>
              <a:t>Tue.</a:t>
            </a:r>
            <a:endParaRPr lang="en-US" sz="2400" dirty="0">
              <a:latin typeface="Cambria" panose="02040503050406030204" pitchFamily="18" charset="0"/>
            </a:endParaRPr>
          </a:p>
        </p:txBody>
      </p:sp>
      <p:sp>
        <p:nvSpPr>
          <p:cNvPr id="9" name="TextBox 8"/>
          <p:cNvSpPr txBox="1"/>
          <p:nvPr/>
        </p:nvSpPr>
        <p:spPr>
          <a:xfrm>
            <a:off x="685800" y="3927158"/>
            <a:ext cx="1295401" cy="461665"/>
          </a:xfrm>
          <a:prstGeom prst="rect">
            <a:avLst/>
          </a:prstGeom>
          <a:noFill/>
        </p:spPr>
        <p:txBody>
          <a:bodyPr wrap="square" rtlCol="0">
            <a:spAutoFit/>
          </a:bodyPr>
          <a:lstStyle/>
          <a:p>
            <a:pPr algn="ctr"/>
            <a:r>
              <a:rPr lang="en-US" sz="2400" dirty="0" smtClean="0">
                <a:latin typeface="Cambria" panose="02040503050406030204" pitchFamily="18" charset="0"/>
              </a:rPr>
              <a:t>Wed.</a:t>
            </a:r>
            <a:endParaRPr lang="en-US" sz="2400" dirty="0">
              <a:latin typeface="Cambria" panose="02040503050406030204" pitchFamily="18" charset="0"/>
            </a:endParaRPr>
          </a:p>
        </p:txBody>
      </p:sp>
      <p:sp>
        <p:nvSpPr>
          <p:cNvPr id="10" name="TextBox 9"/>
          <p:cNvSpPr txBox="1"/>
          <p:nvPr/>
        </p:nvSpPr>
        <p:spPr>
          <a:xfrm>
            <a:off x="685799" y="5004568"/>
            <a:ext cx="1295401" cy="461665"/>
          </a:xfrm>
          <a:prstGeom prst="rect">
            <a:avLst/>
          </a:prstGeom>
          <a:noFill/>
        </p:spPr>
        <p:txBody>
          <a:bodyPr wrap="square" rtlCol="0">
            <a:spAutoFit/>
          </a:bodyPr>
          <a:lstStyle/>
          <a:p>
            <a:pPr algn="ctr"/>
            <a:r>
              <a:rPr lang="en-US" sz="2400" dirty="0" smtClean="0">
                <a:latin typeface="Cambria" panose="02040503050406030204" pitchFamily="18" charset="0"/>
              </a:rPr>
              <a:t>Thu.</a:t>
            </a:r>
            <a:endParaRPr lang="en-US" sz="2400" dirty="0">
              <a:latin typeface="Cambria" panose="02040503050406030204" pitchFamily="18" charset="0"/>
            </a:endParaRPr>
          </a:p>
        </p:txBody>
      </p:sp>
      <p:sp>
        <p:nvSpPr>
          <p:cNvPr id="11" name="TextBox 10"/>
          <p:cNvSpPr txBox="1"/>
          <p:nvPr/>
        </p:nvSpPr>
        <p:spPr>
          <a:xfrm>
            <a:off x="685800" y="6015335"/>
            <a:ext cx="1295401" cy="461665"/>
          </a:xfrm>
          <a:prstGeom prst="rect">
            <a:avLst/>
          </a:prstGeom>
          <a:noFill/>
        </p:spPr>
        <p:txBody>
          <a:bodyPr wrap="square" rtlCol="0">
            <a:spAutoFit/>
          </a:bodyPr>
          <a:lstStyle/>
          <a:p>
            <a:pPr algn="ctr"/>
            <a:r>
              <a:rPr lang="en-US" sz="2400" dirty="0" smtClean="0">
                <a:latin typeface="Cambria" panose="02040503050406030204" pitchFamily="18" charset="0"/>
              </a:rPr>
              <a:t>Fri.</a:t>
            </a:r>
            <a:endParaRPr lang="en-US" sz="2400" dirty="0">
              <a:latin typeface="Cambria" panose="02040503050406030204" pitchFamily="18" charset="0"/>
            </a:endParaRPr>
          </a:p>
        </p:txBody>
      </p:sp>
      <p:sp>
        <p:nvSpPr>
          <p:cNvPr id="13" name="TextBox 12"/>
          <p:cNvSpPr txBox="1"/>
          <p:nvPr/>
        </p:nvSpPr>
        <p:spPr>
          <a:xfrm>
            <a:off x="2353962" y="1991380"/>
            <a:ext cx="1379838" cy="523220"/>
          </a:xfrm>
          <a:prstGeom prst="rect">
            <a:avLst/>
          </a:prstGeom>
          <a:noFill/>
        </p:spPr>
        <p:txBody>
          <a:bodyPr wrap="square" rtlCol="0">
            <a:spAutoFit/>
          </a:bodyPr>
          <a:lstStyle/>
          <a:p>
            <a:pPr algn="ctr"/>
            <a:r>
              <a:rPr lang="en-US" b="1" dirty="0" smtClean="0">
                <a:latin typeface="Calibri" panose="020F0502020204030204" pitchFamily="34" charset="0"/>
              </a:rPr>
              <a:t>Python programming</a:t>
            </a:r>
            <a:endParaRPr lang="en-US" b="1" dirty="0">
              <a:latin typeface="Calibri" panose="020F0502020204030204" pitchFamily="34" charset="0"/>
            </a:endParaRPr>
          </a:p>
        </p:txBody>
      </p:sp>
      <p:sp>
        <p:nvSpPr>
          <p:cNvPr id="15" name="TextBox 14"/>
          <p:cNvSpPr txBox="1"/>
          <p:nvPr/>
        </p:nvSpPr>
        <p:spPr>
          <a:xfrm>
            <a:off x="3848100" y="2099102"/>
            <a:ext cx="1379838" cy="307777"/>
          </a:xfrm>
          <a:prstGeom prst="rect">
            <a:avLst/>
          </a:prstGeom>
          <a:noFill/>
        </p:spPr>
        <p:txBody>
          <a:bodyPr wrap="square" rtlCol="0">
            <a:spAutoFit/>
          </a:bodyPr>
          <a:lstStyle/>
          <a:p>
            <a:pPr algn="ctr"/>
            <a:r>
              <a:rPr lang="en-US" b="1" dirty="0" err="1" smtClean="0">
                <a:latin typeface="Calibri" panose="020F0502020204030204" pitchFamily="34" charset="0"/>
              </a:rPr>
              <a:t>AppInventor</a:t>
            </a:r>
            <a:endParaRPr lang="en-US" b="1" dirty="0">
              <a:latin typeface="Calibri" panose="020F0502020204030204" pitchFamily="34" charset="0"/>
            </a:endParaRPr>
          </a:p>
        </p:txBody>
      </p:sp>
      <p:sp>
        <p:nvSpPr>
          <p:cNvPr id="16" name="TextBox 15"/>
          <p:cNvSpPr txBox="1"/>
          <p:nvPr/>
        </p:nvSpPr>
        <p:spPr>
          <a:xfrm>
            <a:off x="2342673" y="3041248"/>
            <a:ext cx="1379838" cy="307777"/>
          </a:xfrm>
          <a:prstGeom prst="rect">
            <a:avLst/>
          </a:prstGeom>
          <a:noFill/>
        </p:spPr>
        <p:txBody>
          <a:bodyPr wrap="square" rtlCol="0">
            <a:spAutoFit/>
          </a:bodyPr>
          <a:lstStyle/>
          <a:p>
            <a:pPr algn="ctr"/>
            <a:r>
              <a:rPr lang="en-US" b="1" dirty="0" err="1" smtClean="0">
                <a:latin typeface="Calibri" panose="020F0502020204030204" pitchFamily="34" charset="0"/>
              </a:rPr>
              <a:t>AppInventor</a:t>
            </a:r>
            <a:endParaRPr lang="en-US" b="1" dirty="0">
              <a:latin typeface="Calibri" panose="020F0502020204030204" pitchFamily="34" charset="0"/>
            </a:endParaRPr>
          </a:p>
        </p:txBody>
      </p:sp>
      <p:sp>
        <p:nvSpPr>
          <p:cNvPr id="17" name="TextBox 16"/>
          <p:cNvSpPr txBox="1"/>
          <p:nvPr/>
        </p:nvSpPr>
        <p:spPr>
          <a:xfrm>
            <a:off x="3733800" y="2905780"/>
            <a:ext cx="1608438" cy="523220"/>
          </a:xfrm>
          <a:prstGeom prst="rect">
            <a:avLst/>
          </a:prstGeom>
          <a:noFill/>
        </p:spPr>
        <p:txBody>
          <a:bodyPr wrap="square" rtlCol="0">
            <a:spAutoFit/>
          </a:bodyPr>
          <a:lstStyle/>
          <a:p>
            <a:pPr algn="ctr"/>
            <a:r>
              <a:rPr lang="en-US" b="1" dirty="0" smtClean="0">
                <a:latin typeface="Calibri" panose="020F0502020204030204" pitchFamily="34" charset="0"/>
              </a:rPr>
              <a:t>Arduino, Circuits, and Robots</a:t>
            </a:r>
            <a:endParaRPr lang="en-US" b="1" dirty="0">
              <a:latin typeface="Calibri" panose="020F0502020204030204" pitchFamily="34" charset="0"/>
            </a:endParaRPr>
          </a:p>
        </p:txBody>
      </p:sp>
      <p:sp>
        <p:nvSpPr>
          <p:cNvPr id="18" name="TextBox 17"/>
          <p:cNvSpPr txBox="1"/>
          <p:nvPr/>
        </p:nvSpPr>
        <p:spPr>
          <a:xfrm>
            <a:off x="3848100" y="3927158"/>
            <a:ext cx="1379838" cy="523220"/>
          </a:xfrm>
          <a:prstGeom prst="rect">
            <a:avLst/>
          </a:prstGeom>
          <a:noFill/>
        </p:spPr>
        <p:txBody>
          <a:bodyPr wrap="square" rtlCol="0">
            <a:spAutoFit/>
          </a:bodyPr>
          <a:lstStyle/>
          <a:p>
            <a:pPr algn="ctr"/>
            <a:r>
              <a:rPr lang="en-US" b="1" dirty="0">
                <a:latin typeface="Calibri" panose="020F0502020204030204" pitchFamily="34" charset="0"/>
              </a:rPr>
              <a:t>Python </a:t>
            </a:r>
            <a:r>
              <a:rPr lang="en-US" b="1" dirty="0" smtClean="0">
                <a:latin typeface="Calibri" panose="020F0502020204030204" pitchFamily="34" charset="0"/>
              </a:rPr>
              <a:t>programming</a:t>
            </a:r>
            <a:endParaRPr lang="en-US" b="1" dirty="0">
              <a:latin typeface="Calibri" panose="020F0502020204030204" pitchFamily="34" charset="0"/>
            </a:endParaRPr>
          </a:p>
        </p:txBody>
      </p:sp>
      <p:sp>
        <p:nvSpPr>
          <p:cNvPr id="19" name="TextBox 18"/>
          <p:cNvSpPr txBox="1"/>
          <p:nvPr/>
        </p:nvSpPr>
        <p:spPr>
          <a:xfrm>
            <a:off x="2248242" y="3927158"/>
            <a:ext cx="1608438" cy="523220"/>
          </a:xfrm>
          <a:prstGeom prst="rect">
            <a:avLst/>
          </a:prstGeom>
          <a:noFill/>
        </p:spPr>
        <p:txBody>
          <a:bodyPr wrap="square" rtlCol="0">
            <a:spAutoFit/>
          </a:bodyPr>
          <a:lstStyle/>
          <a:p>
            <a:pPr algn="ctr"/>
            <a:r>
              <a:rPr lang="en-US" b="1" dirty="0" smtClean="0">
                <a:latin typeface="Calibri" panose="020F0502020204030204" pitchFamily="34" charset="0"/>
              </a:rPr>
              <a:t>Arduino, Circuits, and Robots</a:t>
            </a:r>
            <a:endParaRPr lang="en-US" b="1" dirty="0">
              <a:latin typeface="Calibri" panose="020F0502020204030204" pitchFamily="34" charset="0"/>
            </a:endParaRPr>
          </a:p>
        </p:txBody>
      </p:sp>
      <p:sp>
        <p:nvSpPr>
          <p:cNvPr id="20" name="TextBox 19"/>
          <p:cNvSpPr txBox="1"/>
          <p:nvPr/>
        </p:nvSpPr>
        <p:spPr>
          <a:xfrm>
            <a:off x="6300917" y="1791729"/>
            <a:ext cx="2004883" cy="738664"/>
          </a:xfrm>
          <a:prstGeom prst="rect">
            <a:avLst/>
          </a:prstGeom>
          <a:noFill/>
        </p:spPr>
        <p:txBody>
          <a:bodyPr wrap="square" rtlCol="0">
            <a:spAutoFit/>
          </a:bodyPr>
          <a:lstStyle/>
          <a:p>
            <a:pPr algn="ctr"/>
            <a:r>
              <a:rPr lang="en-US" sz="4200" b="1" dirty="0" err="1" smtClean="0">
                <a:solidFill>
                  <a:srgbClr val="FFFFFF"/>
                </a:solidFill>
                <a:latin typeface="Calibri" panose="020F0502020204030204" pitchFamily="34" charset="0"/>
              </a:rPr>
              <a:t>MyCS</a:t>
            </a:r>
            <a:endParaRPr lang="en-US" sz="4200" b="1" dirty="0">
              <a:solidFill>
                <a:srgbClr val="FFFFFF"/>
              </a:solidFill>
              <a:latin typeface="Calibri" panose="020F0502020204030204" pitchFamily="34" charset="0"/>
            </a:endParaRPr>
          </a:p>
        </p:txBody>
      </p:sp>
      <p:sp>
        <p:nvSpPr>
          <p:cNvPr id="21" name="TextBox 20"/>
          <p:cNvSpPr txBox="1"/>
          <p:nvPr/>
        </p:nvSpPr>
        <p:spPr>
          <a:xfrm>
            <a:off x="2514601" y="4886180"/>
            <a:ext cx="6096000" cy="307777"/>
          </a:xfrm>
          <a:prstGeom prst="rect">
            <a:avLst/>
          </a:prstGeom>
          <a:solidFill>
            <a:schemeClr val="bg1">
              <a:lumMod val="85000"/>
            </a:schemeClr>
          </a:solidFill>
        </p:spPr>
        <p:txBody>
          <a:bodyPr wrap="square" rtlCol="0">
            <a:spAutoFit/>
          </a:bodyPr>
          <a:lstStyle/>
          <a:p>
            <a:pPr algn="ctr"/>
            <a:r>
              <a:rPr lang="en-US" b="1" u="sng" dirty="0">
                <a:latin typeface="Cambria" panose="02040503050406030204" pitchFamily="18" charset="0"/>
              </a:rPr>
              <a:t>M</a:t>
            </a:r>
            <a:r>
              <a:rPr lang="en-US" b="1" u="sng" dirty="0" smtClean="0">
                <a:latin typeface="Cambria" panose="02040503050406030204" pitchFamily="18" charset="0"/>
              </a:rPr>
              <a:t>orning</a:t>
            </a:r>
            <a:r>
              <a:rPr lang="en-US" dirty="0" smtClean="0">
                <a:latin typeface="Cambria" panose="02040503050406030204" pitchFamily="18" charset="0"/>
              </a:rPr>
              <a:t> –  activities and demonstrations for the full group. </a:t>
            </a:r>
            <a:endParaRPr lang="en-US" dirty="0">
              <a:latin typeface="Cambria" panose="02040503050406030204" pitchFamily="18" charset="0"/>
            </a:endParaRPr>
          </a:p>
        </p:txBody>
      </p:sp>
      <p:pic>
        <p:nvPicPr>
          <p:cNvPr id="23" name="Shape 39"/>
          <p:cNvPicPr preferRelativeResize="0"/>
          <p:nvPr/>
        </p:nvPicPr>
        <p:blipFill rotWithShape="1">
          <a:blip r:embed="rId3"/>
          <a:srcRect t="23482" b="25624"/>
          <a:stretch/>
        </p:blipFill>
        <p:spPr>
          <a:xfrm>
            <a:off x="6440119" y="5862936"/>
            <a:ext cx="1828611" cy="614064"/>
          </a:xfrm>
          <a:prstGeom prst="rect">
            <a:avLst/>
          </a:prstGeom>
        </p:spPr>
      </p:pic>
      <p:sp>
        <p:nvSpPr>
          <p:cNvPr id="25" name="TextBox 24"/>
          <p:cNvSpPr txBox="1"/>
          <p:nvPr/>
        </p:nvSpPr>
        <p:spPr>
          <a:xfrm>
            <a:off x="2656704" y="6097488"/>
            <a:ext cx="2296296" cy="307777"/>
          </a:xfrm>
          <a:prstGeom prst="rect">
            <a:avLst/>
          </a:prstGeom>
          <a:solidFill>
            <a:schemeClr val="bg1"/>
          </a:solidFill>
        </p:spPr>
        <p:txBody>
          <a:bodyPr wrap="square" rtlCol="0">
            <a:spAutoFit/>
          </a:bodyPr>
          <a:lstStyle/>
          <a:p>
            <a:pPr algn="ctr"/>
            <a:r>
              <a:rPr lang="en-US" b="1" dirty="0" smtClean="0">
                <a:solidFill>
                  <a:srgbClr val="CC3300"/>
                </a:solidFill>
                <a:latin typeface="Calibri" panose="020F0502020204030204" pitchFamily="34" charset="0"/>
              </a:rPr>
              <a:t>No workshop on Friday.</a:t>
            </a:r>
            <a:endParaRPr lang="en-US" b="1" dirty="0">
              <a:solidFill>
                <a:srgbClr val="CC3300"/>
              </a:solidFill>
              <a:latin typeface="Calibri" panose="020F0502020204030204" pitchFamily="34" charset="0"/>
            </a:endParaRPr>
          </a:p>
        </p:txBody>
      </p:sp>
      <p:sp>
        <p:nvSpPr>
          <p:cNvPr id="24" name="Down Arrow 23"/>
          <p:cNvSpPr/>
          <p:nvPr/>
        </p:nvSpPr>
        <p:spPr>
          <a:xfrm>
            <a:off x="6960972" y="2542821"/>
            <a:ext cx="762000" cy="1752600"/>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Rounded Rectangle 1"/>
          <p:cNvSpPr/>
          <p:nvPr/>
        </p:nvSpPr>
        <p:spPr>
          <a:xfrm>
            <a:off x="161906" y="3666067"/>
            <a:ext cx="8812761" cy="1058333"/>
          </a:xfrm>
          <a:prstGeom prst="roundRect">
            <a:avLst/>
          </a:prstGeom>
          <a:solidFill>
            <a:srgbClr val="0000FF">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7" name="Shape 39"/>
          <p:cNvSpPr txBox="1"/>
          <p:nvPr/>
        </p:nvSpPr>
        <p:spPr>
          <a:xfrm>
            <a:off x="6440119" y="146019"/>
            <a:ext cx="2559524" cy="622504"/>
          </a:xfrm>
          <a:prstGeom prst="rect">
            <a:avLst/>
          </a:prstGeom>
          <a:solidFill>
            <a:srgbClr val="CC99FF"/>
          </a:solidFill>
        </p:spPr>
        <p:txBody>
          <a:bodyPr lIns="91425" tIns="91425" rIns="91425" bIns="91425" anchor="ctr" anchorCtr="0">
            <a:noAutofit/>
          </a:bodyPr>
          <a:lstStyle/>
          <a:p>
            <a:pPr algn="ctr"/>
            <a:r>
              <a:rPr lang="en" sz="2400" b="1" dirty="0">
                <a:latin typeface="Droid Serif"/>
                <a:ea typeface="Droid Serif"/>
                <a:cs typeface="Droid Serif"/>
                <a:sym typeface="Droid Serif"/>
              </a:rPr>
              <a:t>Welcome back!</a:t>
            </a:r>
          </a:p>
        </p:txBody>
      </p:sp>
      <p:sp>
        <p:nvSpPr>
          <p:cNvPr id="28" name="TextBox 27"/>
          <p:cNvSpPr txBox="1"/>
          <p:nvPr/>
        </p:nvSpPr>
        <p:spPr>
          <a:xfrm>
            <a:off x="3052461" y="195661"/>
            <a:ext cx="2819399" cy="523220"/>
          </a:xfrm>
          <a:prstGeom prst="rect">
            <a:avLst/>
          </a:prstGeom>
          <a:solidFill>
            <a:schemeClr val="bg1">
              <a:lumMod val="85000"/>
            </a:schemeClr>
          </a:solidFill>
        </p:spPr>
        <p:txBody>
          <a:bodyPr wrap="square" rtlCol="0">
            <a:spAutoFit/>
          </a:bodyPr>
          <a:lstStyle/>
          <a:p>
            <a:pPr algn="ctr"/>
            <a:r>
              <a:rPr lang="en-US" sz="2800" b="1" dirty="0" smtClean="0">
                <a:latin typeface="Cambria" panose="02040503050406030204" pitchFamily="18" charset="0"/>
              </a:rPr>
              <a:t>Glass sign-ups?</a:t>
            </a:r>
            <a:endParaRPr lang="en-US" sz="2800" b="1" dirty="0">
              <a:latin typeface="Cambria" panose="02040503050406030204" pitchFamily="18" charset="0"/>
            </a:endParaRPr>
          </a:p>
        </p:txBody>
      </p:sp>
    </p:spTree>
    <p:extLst>
      <p:ext uri="{BB962C8B-B14F-4D97-AF65-F5344CB8AC3E}">
        <p14:creationId xmlns:p14="http://schemas.microsoft.com/office/powerpoint/2010/main" val="3005905021"/>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87400"/>
            <a:ext cx="7620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p:cNvPicPr>
            <a:picLocks noChangeAspect="1"/>
          </p:cNvPicPr>
          <p:nvPr/>
        </p:nvPicPr>
        <p:blipFill rotWithShape="1">
          <a:blip r:embed="rId2">
            <a:extLst>
              <a:ext uri="{28A0092B-C50C-407E-A947-70E740481C1C}">
                <a14:useLocalDpi xmlns:a14="http://schemas.microsoft.com/office/drawing/2010/main" val="0"/>
              </a:ext>
            </a:extLst>
          </a:blip>
          <a:srcRect l="6963" r="7703"/>
          <a:stretch/>
        </p:blipFill>
        <p:spPr bwMode="auto">
          <a:xfrm>
            <a:off x="1315156" y="793044"/>
            <a:ext cx="65024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1289" y="6578179"/>
            <a:ext cx="990600" cy="276999"/>
          </a:xfrm>
          <a:prstGeom prst="rect">
            <a:avLst/>
          </a:prstGeom>
          <a:noFill/>
        </p:spPr>
        <p:txBody>
          <a:bodyPr wrap="square" rtlCol="0">
            <a:spAutoFit/>
          </a:bodyPr>
          <a:lstStyle/>
          <a:p>
            <a:pPr fontAlgn="base">
              <a:spcBef>
                <a:spcPct val="0"/>
              </a:spcBef>
              <a:spcAft>
                <a:spcPct val="0"/>
              </a:spcAft>
            </a:pPr>
            <a:r>
              <a:rPr lang="en-US" sz="1200" kern="1200" dirty="0" smtClean="0">
                <a:latin typeface="Cambria" panose="02040503050406030204" pitchFamily="18" charset="0"/>
                <a:ea typeface="ＭＳ Ｐゴシック" pitchFamily="34" charset="-128"/>
              </a:rPr>
              <a:t>2 layers</a:t>
            </a:r>
            <a:endParaRPr lang="en-US" sz="1200" kern="1200" dirty="0">
              <a:latin typeface="Cambria" panose="02040503050406030204" pitchFamily="18" charset="0"/>
              <a:ea typeface="ＭＳ Ｐゴシック" pitchFamily="34" charset="-128"/>
            </a:endParaRPr>
          </a:p>
        </p:txBody>
      </p:sp>
    </p:spTree>
    <p:extLst>
      <p:ext uri="{BB962C8B-B14F-4D97-AF65-F5344CB8AC3E}">
        <p14:creationId xmlns:p14="http://schemas.microsoft.com/office/powerpoint/2010/main" val="3033355199"/>
      </p:ext>
    </p:extLst>
  </p:cSld>
  <p:clrMapOvr>
    <a:masterClrMapping/>
  </p:clrMapOvr>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1879"/>
        <p:cNvGrpSpPr/>
        <p:nvPr/>
      </p:nvGrpSpPr>
      <p:grpSpPr>
        <a:xfrm>
          <a:off x="0" y="0"/>
          <a:ext cx="0" cy="0"/>
          <a:chOff x="0" y="0"/>
          <a:chExt cx="0" cy="0"/>
        </a:xfrm>
      </p:grpSpPr>
      <p:sp>
        <p:nvSpPr>
          <p:cNvPr id="1880" name="Shape 1880"/>
          <p:cNvSpPr txBox="1">
            <a:spLocks noGrp="1"/>
          </p:cNvSpPr>
          <p:nvPr>
            <p:ph type="subTitle" idx="1"/>
          </p:nvPr>
        </p:nvSpPr>
        <p:spPr>
          <a:xfrm>
            <a:off x="5354650" y="5274175"/>
            <a:ext cx="3341100" cy="1007700"/>
          </a:xfrm>
          <a:prstGeom prst="rect">
            <a:avLst/>
          </a:prstGeom>
        </p:spPr>
        <p:txBody>
          <a:bodyPr lIns="91425" tIns="91425" rIns="91425" bIns="91425" anchor="t" anchorCtr="0">
            <a:noAutofit/>
          </a:bodyPr>
          <a:lstStyle/>
          <a:p>
            <a:pPr lvl="0" rtl="0">
              <a:spcBef>
                <a:spcPts val="0"/>
              </a:spcBef>
              <a:buNone/>
            </a:pPr>
            <a:r>
              <a:rPr lang="en">
                <a:latin typeface="Droid Serif"/>
                <a:ea typeface="Droid Serif"/>
                <a:cs typeface="Droid Serif"/>
                <a:sym typeface="Droid Serif"/>
              </a:rPr>
              <a:t>More 1990's versions...</a:t>
            </a:r>
          </a:p>
        </p:txBody>
      </p:sp>
      <p:pic>
        <p:nvPicPr>
          <p:cNvPr id="1881" name="Shape 1881"/>
          <p:cNvPicPr preferRelativeResize="0"/>
          <p:nvPr/>
        </p:nvPicPr>
        <p:blipFill>
          <a:blip r:embed="rId3"/>
          <a:stretch>
            <a:fillRect/>
          </a:stretch>
        </p:blipFill>
        <p:spPr>
          <a:xfrm>
            <a:off x="1356371" y="343275"/>
            <a:ext cx="3106875" cy="3059850"/>
          </a:xfrm>
          <a:prstGeom prst="rect">
            <a:avLst/>
          </a:prstGeom>
          <a:noFill/>
          <a:ln>
            <a:noFill/>
          </a:ln>
        </p:spPr>
      </p:pic>
      <p:sp>
        <p:nvSpPr>
          <p:cNvPr id="1882" name="Shape 1882"/>
          <p:cNvSpPr/>
          <p:nvPr/>
        </p:nvSpPr>
        <p:spPr>
          <a:xfrm>
            <a:off x="3831475" y="1336175"/>
            <a:ext cx="466799" cy="305999"/>
          </a:xfrm>
          <a:prstGeom prst="leftArrow">
            <a:avLst>
              <a:gd name="adj1" fmla="val 50000"/>
              <a:gd name="adj2" fmla="val 50000"/>
            </a:avLst>
          </a:prstGeom>
          <a:solidFill>
            <a:srgbClr val="FFE5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1883" name="Shape 1883"/>
          <p:cNvPicPr preferRelativeResize="0"/>
          <p:nvPr/>
        </p:nvPicPr>
        <p:blipFill>
          <a:blip r:embed="rId4"/>
          <a:stretch>
            <a:fillRect/>
          </a:stretch>
        </p:blipFill>
        <p:spPr>
          <a:xfrm>
            <a:off x="5659450" y="343275"/>
            <a:ext cx="2781300" cy="4267200"/>
          </a:xfrm>
          <a:prstGeom prst="rect">
            <a:avLst/>
          </a:prstGeom>
          <a:noFill/>
          <a:ln>
            <a:noFill/>
          </a:ln>
        </p:spPr>
      </p:pic>
      <p:sp>
        <p:nvSpPr>
          <p:cNvPr id="1884" name="Shape 1884"/>
          <p:cNvSpPr/>
          <p:nvPr/>
        </p:nvSpPr>
        <p:spPr>
          <a:xfrm>
            <a:off x="7897750" y="2518900"/>
            <a:ext cx="466799" cy="305999"/>
          </a:xfrm>
          <a:prstGeom prst="leftArrow">
            <a:avLst>
              <a:gd name="adj1" fmla="val 50000"/>
              <a:gd name="adj2" fmla="val 50000"/>
            </a:avLst>
          </a:prstGeom>
          <a:solidFill>
            <a:srgbClr val="FFE5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1885" name="Shape 1885"/>
          <p:cNvPicPr preferRelativeResize="0"/>
          <p:nvPr/>
        </p:nvPicPr>
        <p:blipFill>
          <a:blip r:embed="rId5"/>
          <a:stretch>
            <a:fillRect/>
          </a:stretch>
        </p:blipFill>
        <p:spPr>
          <a:xfrm>
            <a:off x="334176" y="3816850"/>
            <a:ext cx="2326000" cy="2680824"/>
          </a:xfrm>
          <a:prstGeom prst="rect">
            <a:avLst/>
          </a:prstGeom>
          <a:noFill/>
          <a:ln>
            <a:noFill/>
          </a:ln>
        </p:spPr>
      </p:pic>
      <p:pic>
        <p:nvPicPr>
          <p:cNvPr id="1886" name="Shape 1886"/>
          <p:cNvPicPr preferRelativeResize="0"/>
          <p:nvPr/>
        </p:nvPicPr>
        <p:blipFill>
          <a:blip r:embed="rId6"/>
          <a:stretch>
            <a:fillRect/>
          </a:stretch>
        </p:blipFill>
        <p:spPr>
          <a:xfrm>
            <a:off x="3161775" y="3747650"/>
            <a:ext cx="1959200" cy="2819223"/>
          </a:xfrm>
          <a:prstGeom prst="rect">
            <a:avLst/>
          </a:prstGeom>
          <a:noFill/>
          <a:ln>
            <a:noFill/>
          </a:ln>
        </p:spPr>
      </p:pic>
    </p:spTree>
  </p:cSld>
  <p:clrMapOvr>
    <a:masterClrMapping/>
  </p:clrMapOvr>
  <p:transition xmlns:p14="http://schemas.microsoft.com/office/powerpoint/2010/main" spd="slow">
    <p:cut/>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6"/>
          <p:cNvSpPr txBox="1">
            <a:spLocks noChangeArrowheads="1"/>
          </p:cNvSpPr>
          <p:nvPr/>
        </p:nvSpPr>
        <p:spPr bwMode="auto">
          <a:xfrm>
            <a:off x="844550" y="201613"/>
            <a:ext cx="7543800" cy="731837"/>
          </a:xfrm>
          <a:prstGeom prst="rect">
            <a:avLst/>
          </a:prstGeom>
          <a:noFill/>
          <a:ln w="9525">
            <a:noFill/>
            <a:miter lim="800000"/>
            <a:headEnd/>
            <a:tailEnd/>
          </a:ln>
        </p:spPr>
        <p:txBody>
          <a:bodyPr>
            <a:spAutoFit/>
          </a:bodyPr>
          <a:lstStyle/>
          <a:p>
            <a:pPr algn="ctr" defTabSz="914400" fontAlgn="base">
              <a:spcBef>
                <a:spcPct val="0"/>
              </a:spcBef>
              <a:spcAft>
                <a:spcPct val="0"/>
              </a:spcAft>
            </a:pPr>
            <a:r>
              <a:rPr lang="en-US" sz="4200">
                <a:solidFill>
                  <a:srgbClr val="000000"/>
                </a:solidFill>
                <a:latin typeface="Trebuchet MS" pitchFamily="1" charset="0"/>
                <a:ea typeface="ＭＳ Ｐゴシック" pitchFamily="1" charset="-128"/>
              </a:rPr>
              <a:t>About face</a:t>
            </a:r>
            <a:endParaRPr lang="en-US" sz="4200" b="1" i="1">
              <a:solidFill>
                <a:srgbClr val="000000"/>
              </a:solidFill>
              <a:latin typeface="Trebuchet MS" pitchFamily="1" charset="0"/>
              <a:ea typeface="ＭＳ Ｐゴシック" pitchFamily="1" charset="-128"/>
            </a:endParaRPr>
          </a:p>
        </p:txBody>
      </p:sp>
      <p:pic>
        <p:nvPicPr>
          <p:cNvPr id="23556" name="Picture 1039" descr="wheresTheFaceGreatIluusionWow"/>
          <p:cNvPicPr>
            <a:picLocks noChangeAspect="1" noChangeArrowheads="1"/>
          </p:cNvPicPr>
          <p:nvPr/>
        </p:nvPicPr>
        <p:blipFill>
          <a:blip r:embed="rId3" cstate="print"/>
          <a:srcRect/>
          <a:stretch>
            <a:fillRect/>
          </a:stretch>
        </p:blipFill>
        <p:spPr bwMode="auto">
          <a:xfrm>
            <a:off x="152400" y="2768600"/>
            <a:ext cx="5564188" cy="3822700"/>
          </a:xfrm>
          <a:prstGeom prst="rect">
            <a:avLst/>
          </a:prstGeom>
          <a:noFill/>
          <a:ln w="9525">
            <a:noFill/>
            <a:miter lim="800000"/>
            <a:headEnd/>
            <a:tailEnd/>
          </a:ln>
        </p:spPr>
      </p:pic>
      <p:sp>
        <p:nvSpPr>
          <p:cNvPr id="23558" name="Text Box 1041"/>
          <p:cNvSpPr txBox="1">
            <a:spLocks noChangeArrowheads="1"/>
          </p:cNvSpPr>
          <p:nvPr/>
        </p:nvSpPr>
        <p:spPr bwMode="auto">
          <a:xfrm>
            <a:off x="1620838" y="1138238"/>
            <a:ext cx="5981700" cy="830997"/>
          </a:xfrm>
          <a:prstGeom prst="rect">
            <a:avLst/>
          </a:prstGeom>
          <a:noFill/>
          <a:ln w="9525">
            <a:noFill/>
            <a:miter lim="800000"/>
            <a:headEnd/>
            <a:tailEnd/>
          </a:ln>
        </p:spPr>
        <p:txBody>
          <a:bodyPr>
            <a:spAutoFit/>
          </a:bodyPr>
          <a:lstStyle/>
          <a:p>
            <a:pPr algn="ctr" defTabSz="914400" eaLnBrk="0" fontAlgn="base" hangingPunct="0">
              <a:spcBef>
                <a:spcPct val="50000"/>
              </a:spcBef>
              <a:spcAft>
                <a:spcPct val="0"/>
              </a:spcAft>
            </a:pPr>
            <a:r>
              <a:rPr lang="en-US" sz="2400" dirty="0" smtClean="0">
                <a:solidFill>
                  <a:srgbClr val="000000"/>
                </a:solidFill>
                <a:latin typeface="Trebuchet MS" pitchFamily="1" charset="0"/>
                <a:ea typeface="ＭＳ Ｐゴシック" pitchFamily="1" charset="-128"/>
              </a:rPr>
              <a:t>Do we have face-detection algorithms </a:t>
            </a:r>
            <a:r>
              <a:rPr lang="en-US" sz="2400" dirty="0" smtClean="0">
                <a:latin typeface="Trebuchet MS" pitchFamily="1" charset="0"/>
                <a:ea typeface="ＭＳ Ｐゴシック" pitchFamily="1" charset="-128"/>
              </a:rPr>
              <a:t>ourselves?</a:t>
            </a:r>
            <a:endParaRPr lang="en-US" sz="2400" dirty="0">
              <a:solidFill>
                <a:srgbClr val="000000"/>
              </a:solidFill>
              <a:latin typeface="Trebuchet MS" pitchFamily="1" charset="0"/>
              <a:ea typeface="ＭＳ Ｐゴシック" pitchFamily="1" charset="-128"/>
            </a:endParaRPr>
          </a:p>
        </p:txBody>
      </p:sp>
      <p:pic>
        <p:nvPicPr>
          <p:cNvPr id="23561" name="Picture 9" descr="http://upload.wikimedia.org/wikipedia/commons/thumb/7/77/Martian_face_viking_cropped.jpg/175px-Martian_face_viking_cropped.jpg"/>
          <p:cNvPicPr>
            <a:picLocks noChangeAspect="1" noChangeArrowheads="1"/>
          </p:cNvPicPr>
          <p:nvPr/>
        </p:nvPicPr>
        <p:blipFill>
          <a:blip r:embed="rId4" cstate="print"/>
          <a:srcRect/>
          <a:stretch>
            <a:fillRect/>
          </a:stretch>
        </p:blipFill>
        <p:spPr bwMode="auto">
          <a:xfrm>
            <a:off x="5867400" y="3429000"/>
            <a:ext cx="3050488" cy="2667000"/>
          </a:xfrm>
          <a:prstGeom prst="rect">
            <a:avLst/>
          </a:prstGeom>
          <a:noFill/>
        </p:spPr>
      </p:pic>
    </p:spTree>
    <p:extLst>
      <p:ext uri="{BB962C8B-B14F-4D97-AF65-F5344CB8AC3E}">
        <p14:creationId xmlns:p14="http://schemas.microsoft.com/office/powerpoint/2010/main" val="4212029559"/>
      </p:ext>
    </p:extLst>
  </p:cSld>
  <p:clrMapOvr>
    <a:masterClrMapping/>
  </p:clrMapOvr>
  <p:timing>
    <p:tnLst>
      <p:par>
        <p:cTn xmlns:p14="http://schemas.microsoft.com/office/powerpoint/2010/mai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ctrTitle" idx="4294967295"/>
          </p:nvPr>
        </p:nvSpPr>
        <p:spPr>
          <a:xfrm>
            <a:off x="685800" y="228600"/>
            <a:ext cx="7772400" cy="1089025"/>
          </a:xfrm>
        </p:spPr>
        <p:txBody>
          <a:bodyPr/>
          <a:lstStyle/>
          <a:p>
            <a:pPr eaLnBrk="1" hangingPunct="1"/>
            <a:r>
              <a:rPr lang="en-US" sz="3600" b="1" i="1" dirty="0" smtClean="0">
                <a:solidFill>
                  <a:schemeClr val="tx1"/>
                </a:solidFill>
              </a:rPr>
              <a:t>Holistic vs. part-based reasoning</a:t>
            </a:r>
            <a:endParaRPr lang="en-US" sz="3600" dirty="0" smtClean="0"/>
          </a:p>
        </p:txBody>
      </p:sp>
      <p:sp>
        <p:nvSpPr>
          <p:cNvPr id="28675" name="Rectangle 5"/>
          <p:cNvSpPr>
            <a:spLocks noChangeArrowheads="1"/>
          </p:cNvSpPr>
          <p:nvPr/>
        </p:nvSpPr>
        <p:spPr bwMode="auto">
          <a:xfrm>
            <a:off x="990600" y="5181600"/>
            <a:ext cx="7315200" cy="457200"/>
          </a:xfrm>
          <a:prstGeom prst="rect">
            <a:avLst/>
          </a:prstGeom>
          <a:noFill/>
          <a:ln w="9525">
            <a:noFill/>
            <a:miter lim="800000"/>
            <a:headEnd/>
            <a:tailEnd/>
          </a:ln>
        </p:spPr>
        <p:txBody>
          <a:bodyPr>
            <a:spAutoFit/>
          </a:bodyPr>
          <a:lstStyle/>
          <a:p>
            <a:pPr algn="ctr" defTabSz="914400" fontAlgn="base">
              <a:spcBef>
                <a:spcPct val="0"/>
              </a:spcBef>
              <a:spcAft>
                <a:spcPct val="0"/>
              </a:spcAft>
            </a:pPr>
            <a:r>
              <a:rPr lang="en-US" sz="2400" dirty="0">
                <a:solidFill>
                  <a:srgbClr val="0000FF"/>
                </a:solidFill>
                <a:latin typeface="Times New Roman" pitchFamily="1" charset="0"/>
                <a:ea typeface="ＭＳ Ｐゴシック" pitchFamily="1" charset="-128"/>
              </a:rPr>
              <a:t>Who are these folks?</a:t>
            </a:r>
          </a:p>
        </p:txBody>
      </p:sp>
      <p:pic>
        <p:nvPicPr>
          <p:cNvPr id="28676" name="Picture 2"/>
          <p:cNvPicPr>
            <a:picLocks noChangeAspect="1" noChangeArrowheads="1"/>
          </p:cNvPicPr>
          <p:nvPr/>
        </p:nvPicPr>
        <p:blipFill>
          <a:blip r:embed="rId3" cstate="print"/>
          <a:srcRect l="18436" t="23013" r="57224" b="36159"/>
          <a:stretch>
            <a:fillRect/>
          </a:stretch>
        </p:blipFill>
        <p:spPr bwMode="auto">
          <a:xfrm>
            <a:off x="1600200" y="2057400"/>
            <a:ext cx="2346325" cy="2846388"/>
          </a:xfrm>
          <a:prstGeom prst="rect">
            <a:avLst/>
          </a:prstGeom>
          <a:noFill/>
          <a:ln w="9525">
            <a:noFill/>
            <a:miter lim="800000"/>
            <a:headEnd/>
            <a:tailEnd/>
          </a:ln>
        </p:spPr>
      </p:pic>
      <p:pic>
        <p:nvPicPr>
          <p:cNvPr id="28677" name="Picture 3"/>
          <p:cNvPicPr>
            <a:picLocks noChangeAspect="1" noChangeArrowheads="1"/>
          </p:cNvPicPr>
          <p:nvPr/>
        </p:nvPicPr>
        <p:blipFill>
          <a:blip r:embed="rId4" cstate="print"/>
          <a:srcRect r="67728"/>
          <a:stretch>
            <a:fillRect/>
          </a:stretch>
        </p:blipFill>
        <p:spPr bwMode="auto">
          <a:xfrm>
            <a:off x="5334000" y="1905000"/>
            <a:ext cx="2338388" cy="3000375"/>
          </a:xfrm>
          <a:prstGeom prst="rect">
            <a:avLst/>
          </a:prstGeom>
          <a:noFill/>
          <a:ln w="9525">
            <a:noFill/>
            <a:miter lim="800000"/>
            <a:headEnd/>
            <a:tailEnd/>
          </a:ln>
        </p:spPr>
      </p:pic>
      <p:sp>
        <p:nvSpPr>
          <p:cNvPr id="10" name="Rectangle 5"/>
          <p:cNvSpPr>
            <a:spLocks noChangeArrowheads="1"/>
          </p:cNvSpPr>
          <p:nvPr/>
        </p:nvSpPr>
        <p:spPr bwMode="auto">
          <a:xfrm>
            <a:off x="914400" y="6107113"/>
            <a:ext cx="7315200" cy="366712"/>
          </a:xfrm>
          <a:prstGeom prst="rect">
            <a:avLst/>
          </a:prstGeom>
          <a:noFill/>
          <a:ln w="9525">
            <a:noFill/>
            <a:miter lim="800000"/>
            <a:headEnd/>
            <a:tailEnd/>
          </a:ln>
        </p:spPr>
        <p:txBody>
          <a:bodyPr>
            <a:spAutoFit/>
          </a:bodyPr>
          <a:lstStyle/>
          <a:p>
            <a:pPr algn="ctr" defTabSz="914400" fontAlgn="base">
              <a:spcBef>
                <a:spcPct val="0"/>
              </a:spcBef>
              <a:spcAft>
                <a:spcPct val="0"/>
              </a:spcAft>
              <a:defRPr/>
            </a:pPr>
            <a:r>
              <a:rPr lang="en-US" b="1" dirty="0">
                <a:solidFill>
                  <a:prstClr val="black"/>
                </a:solidFill>
                <a:latin typeface="Calibri"/>
                <a:ea typeface="ＭＳ Ｐゴシック" pitchFamily="1" charset="-128"/>
              </a:rPr>
              <a:t>If I were two faced, why would I be wearing this one?</a:t>
            </a:r>
          </a:p>
        </p:txBody>
      </p:sp>
      <p:sp>
        <p:nvSpPr>
          <p:cNvPr id="28679" name="Rectangle 4"/>
          <p:cNvSpPr>
            <a:spLocks noChangeArrowheads="1"/>
          </p:cNvSpPr>
          <p:nvPr/>
        </p:nvSpPr>
        <p:spPr bwMode="auto">
          <a:xfrm>
            <a:off x="6858000" y="6473825"/>
            <a:ext cx="1646238" cy="304800"/>
          </a:xfrm>
          <a:prstGeom prst="rect">
            <a:avLst/>
          </a:prstGeom>
          <a:noFill/>
          <a:ln w="9525">
            <a:noFill/>
            <a:miter lim="800000"/>
            <a:headEnd/>
            <a:tailEnd/>
          </a:ln>
        </p:spPr>
        <p:txBody>
          <a:bodyPr wrap="none">
            <a:spAutoFit/>
          </a:bodyPr>
          <a:lstStyle/>
          <a:p>
            <a:pPr algn="r" defTabSz="914400" fontAlgn="base">
              <a:spcBef>
                <a:spcPct val="0"/>
              </a:spcBef>
              <a:spcAft>
                <a:spcPct val="0"/>
              </a:spcAft>
            </a:pPr>
            <a:r>
              <a:rPr lang="en-US" sz="1400" b="1">
                <a:solidFill>
                  <a:prstClr val="black"/>
                </a:solidFill>
                <a:latin typeface="Times New Roman" pitchFamily="1" charset="0"/>
                <a:ea typeface="ＭＳ Ｐゴシック" pitchFamily="1" charset="-128"/>
              </a:rPr>
              <a:t>- Abraham Lincoln</a:t>
            </a:r>
          </a:p>
        </p:txBody>
      </p:sp>
    </p:spTree>
    <p:extLst>
      <p:ext uri="{BB962C8B-B14F-4D97-AF65-F5344CB8AC3E}">
        <p14:creationId xmlns:p14="http://schemas.microsoft.com/office/powerpoint/2010/main" val="16543112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ctrTitle" idx="4294967295"/>
          </p:nvPr>
        </p:nvSpPr>
        <p:spPr>
          <a:xfrm>
            <a:off x="685800" y="228600"/>
            <a:ext cx="7772400" cy="1089025"/>
          </a:xfrm>
        </p:spPr>
        <p:txBody>
          <a:bodyPr/>
          <a:lstStyle/>
          <a:p>
            <a:pPr eaLnBrk="1" hangingPunct="1"/>
            <a:r>
              <a:rPr lang="en-US" sz="3600" b="1" i="1" smtClean="0">
                <a:solidFill>
                  <a:schemeClr val="tx1"/>
                </a:solidFill>
              </a:rPr>
              <a:t>Holistic</a:t>
            </a:r>
            <a:r>
              <a:rPr lang="en-US" sz="3600" b="1" i="1" smtClean="0"/>
              <a:t> vs. part-based reasoning</a:t>
            </a:r>
            <a:endParaRPr lang="en-US" sz="3600" smtClean="0"/>
          </a:p>
        </p:txBody>
      </p:sp>
      <p:pic>
        <p:nvPicPr>
          <p:cNvPr id="29699" name="Picture 2"/>
          <p:cNvPicPr>
            <a:picLocks noChangeAspect="1" noChangeArrowheads="1"/>
          </p:cNvPicPr>
          <p:nvPr/>
        </p:nvPicPr>
        <p:blipFill>
          <a:blip r:embed="rId3" cstate="print"/>
          <a:srcRect l="43851" t="23013" r="21962" b="36159"/>
          <a:stretch>
            <a:fillRect/>
          </a:stretch>
        </p:blipFill>
        <p:spPr bwMode="auto">
          <a:xfrm>
            <a:off x="4565650" y="1828800"/>
            <a:ext cx="3968750" cy="3429000"/>
          </a:xfrm>
          <a:prstGeom prst="rect">
            <a:avLst/>
          </a:prstGeom>
          <a:noFill/>
          <a:ln w="9525">
            <a:noFill/>
            <a:miter lim="800000"/>
            <a:headEnd/>
            <a:tailEnd/>
          </a:ln>
        </p:spPr>
      </p:pic>
      <p:pic>
        <p:nvPicPr>
          <p:cNvPr id="29700" name="Picture 3"/>
          <p:cNvPicPr>
            <a:picLocks noChangeAspect="1" noChangeArrowheads="1"/>
          </p:cNvPicPr>
          <p:nvPr/>
        </p:nvPicPr>
        <p:blipFill>
          <a:blip r:embed="rId4" cstate="print"/>
          <a:srcRect l="56052"/>
          <a:stretch>
            <a:fillRect/>
          </a:stretch>
        </p:blipFill>
        <p:spPr bwMode="auto">
          <a:xfrm>
            <a:off x="533400" y="1752600"/>
            <a:ext cx="3478213" cy="3276600"/>
          </a:xfrm>
          <a:prstGeom prst="rect">
            <a:avLst/>
          </a:prstGeom>
          <a:noFill/>
          <a:ln w="9525">
            <a:noFill/>
            <a:miter lim="800000"/>
            <a:headEnd/>
            <a:tailEnd/>
          </a:ln>
        </p:spPr>
      </p:pic>
      <p:sp>
        <p:nvSpPr>
          <p:cNvPr id="29701" name="Rectangle 5"/>
          <p:cNvSpPr>
            <a:spLocks noChangeArrowheads="1"/>
          </p:cNvSpPr>
          <p:nvPr/>
        </p:nvSpPr>
        <p:spPr bwMode="auto">
          <a:xfrm>
            <a:off x="1905000" y="5562600"/>
            <a:ext cx="5105400" cy="822325"/>
          </a:xfrm>
          <a:prstGeom prst="rect">
            <a:avLst/>
          </a:prstGeom>
          <a:noFill/>
          <a:ln w="9525">
            <a:noFill/>
            <a:miter lim="800000"/>
            <a:headEnd/>
            <a:tailEnd/>
          </a:ln>
        </p:spPr>
        <p:txBody>
          <a:bodyPr>
            <a:spAutoFit/>
          </a:bodyPr>
          <a:lstStyle/>
          <a:p>
            <a:pPr algn="ctr" defTabSz="914400" fontAlgn="base">
              <a:spcBef>
                <a:spcPct val="0"/>
              </a:spcBef>
              <a:spcAft>
                <a:spcPct val="0"/>
              </a:spcAft>
            </a:pPr>
            <a:r>
              <a:rPr lang="en-US" sz="2400">
                <a:solidFill>
                  <a:srgbClr val="0000FF"/>
                </a:solidFill>
                <a:latin typeface="Times New Roman" pitchFamily="1" charset="0"/>
                <a:ea typeface="ＭＳ Ｐゴシック" pitchFamily="1" charset="-128"/>
              </a:rPr>
              <a:t>It is more difficult to recognize distinct halves of faces, </a:t>
            </a:r>
            <a:r>
              <a:rPr lang="en-US" sz="2400" b="1" i="1">
                <a:solidFill>
                  <a:srgbClr val="0000FF"/>
                </a:solidFill>
                <a:latin typeface="Times New Roman" pitchFamily="1" charset="0"/>
                <a:ea typeface="ＭＳ Ｐゴシック" pitchFamily="1" charset="-128"/>
              </a:rPr>
              <a:t>when aligned</a:t>
            </a:r>
            <a:r>
              <a:rPr lang="en-US" sz="2400">
                <a:solidFill>
                  <a:srgbClr val="0000FF"/>
                </a:solidFill>
                <a:latin typeface="Times New Roman" pitchFamily="1" charset="0"/>
                <a:ea typeface="ＭＳ Ｐゴシック" pitchFamily="1" charset="-128"/>
              </a:rPr>
              <a:t>.</a:t>
            </a:r>
          </a:p>
        </p:txBody>
      </p:sp>
      <p:sp>
        <p:nvSpPr>
          <p:cNvPr id="29702" name="Rectangle 8"/>
          <p:cNvSpPr>
            <a:spLocks noChangeArrowheads="1"/>
          </p:cNvSpPr>
          <p:nvPr/>
        </p:nvSpPr>
        <p:spPr bwMode="auto">
          <a:xfrm>
            <a:off x="7048500" y="6405563"/>
            <a:ext cx="1939925" cy="320675"/>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500">
                <a:solidFill>
                  <a:srgbClr val="008000"/>
                </a:solidFill>
                <a:latin typeface="Trebuchet MS" pitchFamily="1" charset="0"/>
                <a:ea typeface="ＭＳ Ｐゴシック" pitchFamily="1" charset="-128"/>
              </a:rPr>
              <a:t>Holistic? Part-based?</a:t>
            </a:r>
          </a:p>
        </p:txBody>
      </p:sp>
    </p:spTree>
    <p:extLst>
      <p:ext uri="{BB962C8B-B14F-4D97-AF65-F5344CB8AC3E}">
        <p14:creationId xmlns:p14="http://schemas.microsoft.com/office/powerpoint/2010/main" val="31143778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2" descr="Picture 3"/>
          <p:cNvPicPr>
            <a:picLocks noChangeAspect="1" noChangeArrowheads="1"/>
          </p:cNvPicPr>
          <p:nvPr/>
        </p:nvPicPr>
        <p:blipFill>
          <a:blip r:embed="rId3" cstate="print"/>
          <a:srcRect b="17110"/>
          <a:stretch>
            <a:fillRect/>
          </a:stretch>
        </p:blipFill>
        <p:spPr bwMode="auto">
          <a:xfrm>
            <a:off x="0" y="3022600"/>
            <a:ext cx="8967788" cy="3368675"/>
          </a:xfrm>
          <a:prstGeom prst="rect">
            <a:avLst/>
          </a:prstGeom>
          <a:noFill/>
          <a:ln w="9525">
            <a:noFill/>
            <a:miter lim="800000"/>
            <a:headEnd/>
            <a:tailEnd/>
          </a:ln>
        </p:spPr>
      </p:pic>
      <p:pic>
        <p:nvPicPr>
          <p:cNvPr id="26627" name="Picture 13" descr="Picture 2"/>
          <p:cNvPicPr>
            <a:picLocks noChangeAspect="1" noChangeArrowheads="1"/>
          </p:cNvPicPr>
          <p:nvPr/>
        </p:nvPicPr>
        <p:blipFill>
          <a:blip r:embed="rId4" cstate="print"/>
          <a:srcRect/>
          <a:stretch>
            <a:fillRect/>
          </a:stretch>
        </p:blipFill>
        <p:spPr bwMode="auto">
          <a:xfrm>
            <a:off x="304800" y="0"/>
            <a:ext cx="6357938" cy="3209925"/>
          </a:xfrm>
          <a:prstGeom prst="rect">
            <a:avLst/>
          </a:prstGeom>
          <a:noFill/>
          <a:ln w="9525">
            <a:noFill/>
            <a:miter lim="800000"/>
            <a:headEnd/>
            <a:tailEnd/>
          </a:ln>
        </p:spPr>
      </p:pic>
    </p:spTree>
    <p:extLst>
      <p:ext uri="{BB962C8B-B14F-4D97-AF65-F5344CB8AC3E}">
        <p14:creationId xmlns:p14="http://schemas.microsoft.com/office/powerpoint/2010/main" val="2760593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Picture 3"/>
          <p:cNvPicPr>
            <a:picLocks noChangeAspect="1" noChangeArrowheads="1"/>
          </p:cNvPicPr>
          <p:nvPr/>
        </p:nvPicPr>
        <p:blipFill>
          <a:blip r:embed="rId3" cstate="print"/>
          <a:srcRect b="8281"/>
          <a:stretch>
            <a:fillRect/>
          </a:stretch>
        </p:blipFill>
        <p:spPr bwMode="auto">
          <a:xfrm>
            <a:off x="0" y="3022600"/>
            <a:ext cx="8967788" cy="3727450"/>
          </a:xfrm>
          <a:prstGeom prst="rect">
            <a:avLst/>
          </a:prstGeom>
          <a:noFill/>
          <a:ln w="9525">
            <a:noFill/>
            <a:miter lim="800000"/>
            <a:headEnd/>
            <a:tailEnd/>
          </a:ln>
        </p:spPr>
      </p:pic>
      <p:pic>
        <p:nvPicPr>
          <p:cNvPr id="27651" name="Picture 4" descr="Picture 2"/>
          <p:cNvPicPr>
            <a:picLocks noChangeAspect="1" noChangeArrowheads="1"/>
          </p:cNvPicPr>
          <p:nvPr/>
        </p:nvPicPr>
        <p:blipFill>
          <a:blip r:embed="rId4" cstate="print"/>
          <a:srcRect/>
          <a:stretch>
            <a:fillRect/>
          </a:stretch>
        </p:blipFill>
        <p:spPr bwMode="auto">
          <a:xfrm>
            <a:off x="304800" y="0"/>
            <a:ext cx="6357938" cy="3209925"/>
          </a:xfrm>
          <a:prstGeom prst="rect">
            <a:avLst/>
          </a:prstGeom>
          <a:noFill/>
          <a:ln w="9525">
            <a:noFill/>
            <a:miter lim="800000"/>
            <a:headEnd/>
            <a:tailEnd/>
          </a:ln>
        </p:spPr>
      </p:pic>
    </p:spTree>
    <p:extLst>
      <p:ext uri="{BB962C8B-B14F-4D97-AF65-F5344CB8AC3E}">
        <p14:creationId xmlns:p14="http://schemas.microsoft.com/office/powerpoint/2010/main" val="29895208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ctrTitle" idx="4294967295"/>
          </p:nvPr>
        </p:nvSpPr>
        <p:spPr>
          <a:xfrm>
            <a:off x="685800" y="228600"/>
            <a:ext cx="7772400" cy="1089025"/>
          </a:xfrm>
        </p:spPr>
        <p:txBody>
          <a:bodyPr/>
          <a:lstStyle/>
          <a:p>
            <a:pPr eaLnBrk="1" hangingPunct="1"/>
            <a:r>
              <a:rPr lang="en-US" dirty="0" smtClean="0"/>
              <a:t>Innate face detection?</a:t>
            </a:r>
          </a:p>
        </p:txBody>
      </p:sp>
      <p:sp>
        <p:nvSpPr>
          <p:cNvPr id="33795" name="Rectangle 4"/>
          <p:cNvSpPr>
            <a:spLocks noChangeArrowheads="1"/>
          </p:cNvSpPr>
          <p:nvPr/>
        </p:nvSpPr>
        <p:spPr bwMode="auto">
          <a:xfrm>
            <a:off x="304800" y="1563688"/>
            <a:ext cx="6262688" cy="457200"/>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2400" b="1" i="1">
                <a:solidFill>
                  <a:srgbClr val="0000FF"/>
                </a:solidFill>
                <a:latin typeface="Times New Roman" pitchFamily="1" charset="0"/>
                <a:ea typeface="ＭＳ Ｐゴシック" pitchFamily="1" charset="-128"/>
              </a:rPr>
              <a:t>Infants prefer the top image to the bottom one…</a:t>
            </a:r>
            <a:endParaRPr lang="en-US" sz="2400">
              <a:solidFill>
                <a:srgbClr val="000000"/>
              </a:solidFill>
              <a:latin typeface="Times New Roman" pitchFamily="1" charset="0"/>
              <a:ea typeface="ＭＳ Ｐゴシック" pitchFamily="1" charset="-128"/>
            </a:endParaRPr>
          </a:p>
        </p:txBody>
      </p:sp>
      <p:pic>
        <p:nvPicPr>
          <p:cNvPr id="33796" name="Picture 2"/>
          <p:cNvPicPr>
            <a:picLocks noChangeAspect="1" noChangeArrowheads="1"/>
          </p:cNvPicPr>
          <p:nvPr/>
        </p:nvPicPr>
        <p:blipFill>
          <a:blip r:embed="rId3" cstate="print"/>
          <a:srcRect l="16943" t="12621" r="68916" b="42303"/>
          <a:stretch>
            <a:fillRect/>
          </a:stretch>
        </p:blipFill>
        <p:spPr bwMode="auto">
          <a:xfrm>
            <a:off x="914400" y="2325688"/>
            <a:ext cx="1363663" cy="3143250"/>
          </a:xfrm>
          <a:prstGeom prst="rect">
            <a:avLst/>
          </a:prstGeom>
          <a:noFill/>
          <a:ln w="9525">
            <a:noFill/>
            <a:miter lim="800000"/>
            <a:headEnd/>
            <a:tailEnd/>
          </a:ln>
        </p:spPr>
      </p:pic>
      <p:pic>
        <p:nvPicPr>
          <p:cNvPr id="33797" name="Picture 2"/>
          <p:cNvPicPr>
            <a:picLocks noChangeAspect="1" noChangeArrowheads="1"/>
          </p:cNvPicPr>
          <p:nvPr/>
        </p:nvPicPr>
        <p:blipFill>
          <a:blip r:embed="rId4" cstate="print"/>
          <a:srcRect/>
          <a:stretch>
            <a:fillRect/>
          </a:stretch>
        </p:blipFill>
        <p:spPr bwMode="auto">
          <a:xfrm>
            <a:off x="2819400" y="2325688"/>
            <a:ext cx="6096000" cy="2847975"/>
          </a:xfrm>
          <a:prstGeom prst="rect">
            <a:avLst/>
          </a:prstGeom>
          <a:noFill/>
          <a:ln w="9525">
            <a:noFill/>
            <a:miter lim="800000"/>
            <a:headEnd/>
            <a:tailEnd/>
          </a:ln>
        </p:spPr>
      </p:pic>
      <p:sp>
        <p:nvSpPr>
          <p:cNvPr id="33798" name="Rectangle 9"/>
          <p:cNvSpPr>
            <a:spLocks noChangeArrowheads="1"/>
          </p:cNvSpPr>
          <p:nvPr/>
        </p:nvSpPr>
        <p:spPr bwMode="auto">
          <a:xfrm>
            <a:off x="3581400" y="5145088"/>
            <a:ext cx="5106988" cy="641350"/>
          </a:xfrm>
          <a:prstGeom prst="rect">
            <a:avLst/>
          </a:prstGeom>
          <a:noFill/>
          <a:ln w="9525">
            <a:noFill/>
            <a:miter lim="800000"/>
            <a:headEnd/>
            <a:tailEnd/>
          </a:ln>
        </p:spPr>
        <p:txBody>
          <a:bodyPr>
            <a:spAutoFit/>
          </a:bodyPr>
          <a:lstStyle/>
          <a:p>
            <a:pPr algn="ctr" defTabSz="914400" fontAlgn="base">
              <a:spcBef>
                <a:spcPct val="0"/>
              </a:spcBef>
              <a:spcAft>
                <a:spcPct val="0"/>
              </a:spcAft>
            </a:pPr>
            <a:r>
              <a:rPr lang="en-US">
                <a:solidFill>
                  <a:srgbClr val="00B050"/>
                </a:solidFill>
                <a:latin typeface="Times New Roman" pitchFamily="1" charset="0"/>
                <a:ea typeface="ＭＳ Ｐゴシック" pitchFamily="1" charset="-128"/>
              </a:rPr>
              <a:t>Evidence for the </a:t>
            </a:r>
            <a:r>
              <a:rPr lang="en-US" b="1" i="1">
                <a:solidFill>
                  <a:srgbClr val="00B050"/>
                </a:solidFill>
                <a:latin typeface="Times New Roman" pitchFamily="1" charset="0"/>
                <a:ea typeface="ＭＳ Ｐゴシック" pitchFamily="1" charset="-128"/>
              </a:rPr>
              <a:t>fusiform face area (FFA), a specialized face-detection module</a:t>
            </a:r>
            <a:endParaRPr lang="en-US">
              <a:solidFill>
                <a:srgbClr val="00B050"/>
              </a:solidFill>
              <a:latin typeface="Times New Roman" pitchFamily="1" charset="0"/>
              <a:ea typeface="ＭＳ Ｐゴシック" pitchFamily="1" charset="-128"/>
            </a:endParaRPr>
          </a:p>
        </p:txBody>
      </p:sp>
      <p:cxnSp>
        <p:nvCxnSpPr>
          <p:cNvPr id="13" name="Straight Arrow Connector 12"/>
          <p:cNvCxnSpPr/>
          <p:nvPr/>
        </p:nvCxnSpPr>
        <p:spPr>
          <a:xfrm rot="16200000" flipH="1">
            <a:off x="38100" y="2516188"/>
            <a:ext cx="1219200" cy="228600"/>
          </a:xfrm>
          <a:prstGeom prst="straightConnector1">
            <a:avLst/>
          </a:prstGeom>
          <a:ln w="1905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96745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ctrTitle" idx="4294967295"/>
          </p:nvPr>
        </p:nvSpPr>
        <p:spPr>
          <a:xfrm>
            <a:off x="685800" y="228600"/>
            <a:ext cx="7772400" cy="1089025"/>
          </a:xfrm>
        </p:spPr>
        <p:txBody>
          <a:bodyPr/>
          <a:lstStyle/>
          <a:p>
            <a:pPr eaLnBrk="1" hangingPunct="1"/>
            <a:r>
              <a:rPr lang="en-US" smtClean="0"/>
              <a:t>Innate detection?</a:t>
            </a:r>
          </a:p>
        </p:txBody>
      </p:sp>
      <p:sp>
        <p:nvSpPr>
          <p:cNvPr id="34819" name="Rectangle 4"/>
          <p:cNvSpPr>
            <a:spLocks noChangeArrowheads="1"/>
          </p:cNvSpPr>
          <p:nvPr/>
        </p:nvSpPr>
        <p:spPr bwMode="auto">
          <a:xfrm>
            <a:off x="304800" y="1371600"/>
            <a:ext cx="6262688" cy="457200"/>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2400" b="1" i="1">
                <a:solidFill>
                  <a:srgbClr val="0000FF"/>
                </a:solidFill>
                <a:latin typeface="Times New Roman" pitchFamily="1" charset="0"/>
                <a:ea typeface="ＭＳ Ｐゴシック" pitchFamily="1" charset="-128"/>
              </a:rPr>
              <a:t>Infants prefer the top image to the bottom one…</a:t>
            </a:r>
            <a:endParaRPr lang="en-US" sz="2400">
              <a:solidFill>
                <a:srgbClr val="000000"/>
              </a:solidFill>
              <a:latin typeface="Times New Roman" pitchFamily="1" charset="0"/>
              <a:ea typeface="ＭＳ Ｐゴシック" pitchFamily="1" charset="-128"/>
            </a:endParaRPr>
          </a:p>
        </p:txBody>
      </p:sp>
      <p:pic>
        <p:nvPicPr>
          <p:cNvPr id="34820" name="Picture 2"/>
          <p:cNvPicPr>
            <a:picLocks noChangeAspect="1" noChangeArrowheads="1"/>
          </p:cNvPicPr>
          <p:nvPr/>
        </p:nvPicPr>
        <p:blipFill>
          <a:blip r:embed="rId3" cstate="print"/>
          <a:srcRect l="16943" t="12621" r="68916" b="42303"/>
          <a:stretch>
            <a:fillRect/>
          </a:stretch>
        </p:blipFill>
        <p:spPr bwMode="auto">
          <a:xfrm>
            <a:off x="914400" y="2133600"/>
            <a:ext cx="1363663" cy="3143250"/>
          </a:xfrm>
          <a:prstGeom prst="rect">
            <a:avLst/>
          </a:prstGeom>
          <a:noFill/>
          <a:ln w="9525">
            <a:noFill/>
            <a:miter lim="800000"/>
            <a:headEnd/>
            <a:tailEnd/>
          </a:ln>
        </p:spPr>
      </p:pic>
      <p:cxnSp>
        <p:nvCxnSpPr>
          <p:cNvPr id="13" name="Straight Arrow Connector 12"/>
          <p:cNvCxnSpPr/>
          <p:nvPr/>
        </p:nvCxnSpPr>
        <p:spPr>
          <a:xfrm rot="16200000" flipH="1">
            <a:off x="38100" y="2324100"/>
            <a:ext cx="1219200" cy="228600"/>
          </a:xfrm>
          <a:prstGeom prst="straightConnector1">
            <a:avLst/>
          </a:prstGeom>
          <a:ln w="1905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34822" name="Rectangle 5"/>
          <p:cNvSpPr>
            <a:spLocks noChangeArrowheads="1"/>
          </p:cNvSpPr>
          <p:nvPr/>
        </p:nvSpPr>
        <p:spPr bwMode="auto">
          <a:xfrm>
            <a:off x="1447800" y="5715000"/>
            <a:ext cx="6019800" cy="822325"/>
          </a:xfrm>
          <a:prstGeom prst="rect">
            <a:avLst/>
          </a:prstGeom>
          <a:noFill/>
          <a:ln w="9525">
            <a:noFill/>
            <a:miter lim="800000"/>
            <a:headEnd/>
            <a:tailEnd/>
          </a:ln>
        </p:spPr>
        <p:txBody>
          <a:bodyPr>
            <a:spAutoFit/>
          </a:bodyPr>
          <a:lstStyle/>
          <a:p>
            <a:pPr algn="ctr" defTabSz="914400" fontAlgn="base">
              <a:spcBef>
                <a:spcPct val="0"/>
              </a:spcBef>
              <a:spcAft>
                <a:spcPct val="0"/>
              </a:spcAft>
            </a:pPr>
            <a:r>
              <a:rPr lang="en-US" sz="2400">
                <a:solidFill>
                  <a:srgbClr val="000000"/>
                </a:solidFill>
                <a:latin typeface="Times New Roman" pitchFamily="1" charset="0"/>
                <a:ea typeface="ＭＳ Ｐゴシック" pitchFamily="1" charset="-128"/>
              </a:rPr>
              <a:t>Still debated as to whether infant preferences are for “faces” or “top-heavy” images</a:t>
            </a:r>
          </a:p>
        </p:txBody>
      </p:sp>
      <p:pic>
        <p:nvPicPr>
          <p:cNvPr id="34823" name="Picture 2"/>
          <p:cNvPicPr>
            <a:picLocks noChangeAspect="1" noChangeArrowheads="1"/>
          </p:cNvPicPr>
          <p:nvPr/>
        </p:nvPicPr>
        <p:blipFill>
          <a:blip r:embed="rId3" cstate="print"/>
          <a:srcRect l="30978" t="12621" r="31972" b="42303"/>
          <a:stretch>
            <a:fillRect/>
          </a:stretch>
        </p:blipFill>
        <p:spPr bwMode="auto">
          <a:xfrm>
            <a:off x="4343400" y="2438400"/>
            <a:ext cx="3571875" cy="3143250"/>
          </a:xfrm>
          <a:prstGeom prst="rect">
            <a:avLst/>
          </a:prstGeom>
          <a:noFill/>
          <a:ln w="9525">
            <a:noFill/>
            <a:miter lim="800000"/>
            <a:headEnd/>
            <a:tailEnd/>
          </a:ln>
        </p:spPr>
      </p:pic>
      <p:sp>
        <p:nvSpPr>
          <p:cNvPr id="34824" name="Rectangle 4"/>
          <p:cNvSpPr>
            <a:spLocks noChangeArrowheads="1"/>
          </p:cNvSpPr>
          <p:nvPr/>
        </p:nvSpPr>
        <p:spPr bwMode="auto">
          <a:xfrm>
            <a:off x="3505200" y="1900238"/>
            <a:ext cx="5002213" cy="457200"/>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2400" b="1" i="1">
                <a:solidFill>
                  <a:srgbClr val="00B050"/>
                </a:solidFill>
                <a:latin typeface="Times New Roman" pitchFamily="1" charset="0"/>
                <a:ea typeface="ＭＳ Ｐゴシック" pitchFamily="1" charset="-128"/>
              </a:rPr>
              <a:t>But they also prefer the first row here:</a:t>
            </a:r>
            <a:endParaRPr lang="en-US" sz="2400">
              <a:solidFill>
                <a:srgbClr val="00B050"/>
              </a:solidFill>
              <a:latin typeface="Times New Roman" pitchFamily="1" charset="0"/>
              <a:ea typeface="ＭＳ Ｐゴシック" pitchFamily="1" charset="-128"/>
            </a:endParaRPr>
          </a:p>
        </p:txBody>
      </p:sp>
      <p:cxnSp>
        <p:nvCxnSpPr>
          <p:cNvPr id="14" name="Straight Arrow Connector 13"/>
          <p:cNvCxnSpPr/>
          <p:nvPr/>
        </p:nvCxnSpPr>
        <p:spPr>
          <a:xfrm rot="5400000">
            <a:off x="7620000" y="2667000"/>
            <a:ext cx="914400" cy="304800"/>
          </a:xfrm>
          <a:prstGeom prst="straightConnector1">
            <a:avLst/>
          </a:prstGeom>
          <a:ln w="19050">
            <a:solidFill>
              <a:srgbClr val="00B050"/>
            </a:solidFill>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97313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noChangeArrowheads="1"/>
          </p:cNvSpPr>
          <p:nvPr>
            <p:ph type="ctrTitle" idx="4294967295"/>
          </p:nvPr>
        </p:nvSpPr>
        <p:spPr>
          <a:xfrm>
            <a:off x="685800" y="228600"/>
            <a:ext cx="7772400" cy="1089025"/>
          </a:xfrm>
        </p:spPr>
        <p:txBody>
          <a:bodyPr/>
          <a:lstStyle/>
          <a:p>
            <a:pPr eaLnBrk="1" hangingPunct="1"/>
            <a:r>
              <a:rPr lang="en-US" b="1" smtClean="0"/>
              <a:t>Learned </a:t>
            </a:r>
            <a:r>
              <a:rPr lang="en-US" smtClean="0"/>
              <a:t>recognition.</a:t>
            </a:r>
          </a:p>
        </p:txBody>
      </p:sp>
      <p:sp>
        <p:nvSpPr>
          <p:cNvPr id="35843" name="Rectangle 4"/>
          <p:cNvSpPr>
            <a:spLocks noChangeArrowheads="1"/>
          </p:cNvSpPr>
          <p:nvPr/>
        </p:nvSpPr>
        <p:spPr bwMode="auto">
          <a:xfrm>
            <a:off x="304800" y="1563688"/>
            <a:ext cx="6262688" cy="457200"/>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2400" b="1" i="1">
                <a:solidFill>
                  <a:srgbClr val="0000FF"/>
                </a:solidFill>
                <a:latin typeface="Times New Roman" pitchFamily="1" charset="0"/>
                <a:ea typeface="ＭＳ Ｐゴシック" pitchFamily="1" charset="-128"/>
              </a:rPr>
              <a:t>Infants prefer the top image to the bottom one…</a:t>
            </a:r>
            <a:endParaRPr lang="en-US" sz="2400">
              <a:solidFill>
                <a:srgbClr val="000000"/>
              </a:solidFill>
              <a:latin typeface="Times New Roman" pitchFamily="1" charset="0"/>
              <a:ea typeface="ＭＳ Ｐゴシック" pitchFamily="1" charset="-128"/>
            </a:endParaRPr>
          </a:p>
        </p:txBody>
      </p:sp>
      <p:pic>
        <p:nvPicPr>
          <p:cNvPr id="35844" name="Picture 2"/>
          <p:cNvPicPr>
            <a:picLocks noChangeAspect="1" noChangeArrowheads="1"/>
          </p:cNvPicPr>
          <p:nvPr/>
        </p:nvPicPr>
        <p:blipFill>
          <a:blip r:embed="rId3" cstate="print"/>
          <a:srcRect l="16943" t="12621" r="68916" b="42303"/>
          <a:stretch>
            <a:fillRect/>
          </a:stretch>
        </p:blipFill>
        <p:spPr bwMode="auto">
          <a:xfrm>
            <a:off x="914400" y="2325688"/>
            <a:ext cx="1363663" cy="3143250"/>
          </a:xfrm>
          <a:prstGeom prst="rect">
            <a:avLst/>
          </a:prstGeom>
          <a:noFill/>
          <a:ln w="9525">
            <a:noFill/>
            <a:miter lim="800000"/>
            <a:headEnd/>
            <a:tailEnd/>
          </a:ln>
        </p:spPr>
      </p:pic>
      <p:pic>
        <p:nvPicPr>
          <p:cNvPr id="35845" name="Picture 2"/>
          <p:cNvPicPr>
            <a:picLocks noChangeAspect="1" noChangeArrowheads="1"/>
          </p:cNvPicPr>
          <p:nvPr/>
        </p:nvPicPr>
        <p:blipFill>
          <a:blip r:embed="rId4" cstate="print"/>
          <a:srcRect/>
          <a:stretch>
            <a:fillRect/>
          </a:stretch>
        </p:blipFill>
        <p:spPr bwMode="auto">
          <a:xfrm>
            <a:off x="2819400" y="2325688"/>
            <a:ext cx="6096000" cy="2847975"/>
          </a:xfrm>
          <a:prstGeom prst="rect">
            <a:avLst/>
          </a:prstGeom>
          <a:noFill/>
          <a:ln w="9525">
            <a:noFill/>
            <a:miter lim="800000"/>
            <a:headEnd/>
            <a:tailEnd/>
          </a:ln>
        </p:spPr>
      </p:pic>
      <p:sp>
        <p:nvSpPr>
          <p:cNvPr id="35846" name="Rectangle 9"/>
          <p:cNvSpPr>
            <a:spLocks noChangeArrowheads="1"/>
          </p:cNvSpPr>
          <p:nvPr/>
        </p:nvSpPr>
        <p:spPr bwMode="auto">
          <a:xfrm>
            <a:off x="3581400" y="5145088"/>
            <a:ext cx="5106988" cy="641350"/>
          </a:xfrm>
          <a:prstGeom prst="rect">
            <a:avLst/>
          </a:prstGeom>
          <a:noFill/>
          <a:ln w="9525">
            <a:noFill/>
            <a:miter lim="800000"/>
            <a:headEnd/>
            <a:tailEnd/>
          </a:ln>
        </p:spPr>
        <p:txBody>
          <a:bodyPr>
            <a:spAutoFit/>
          </a:bodyPr>
          <a:lstStyle/>
          <a:p>
            <a:pPr algn="ctr" defTabSz="914400" fontAlgn="base">
              <a:spcBef>
                <a:spcPct val="0"/>
              </a:spcBef>
              <a:spcAft>
                <a:spcPct val="0"/>
              </a:spcAft>
            </a:pPr>
            <a:r>
              <a:rPr lang="en-US">
                <a:solidFill>
                  <a:srgbClr val="00B050"/>
                </a:solidFill>
                <a:latin typeface="Times New Roman" pitchFamily="1" charset="0"/>
                <a:ea typeface="ＭＳ Ｐゴシック" pitchFamily="1" charset="-128"/>
              </a:rPr>
              <a:t>Evidence for the </a:t>
            </a:r>
            <a:r>
              <a:rPr lang="en-US" b="1" i="1">
                <a:solidFill>
                  <a:srgbClr val="00B050"/>
                </a:solidFill>
                <a:latin typeface="Times New Roman" pitchFamily="1" charset="0"/>
                <a:ea typeface="ＭＳ Ｐゴシック" pitchFamily="1" charset="-128"/>
              </a:rPr>
              <a:t>fusiform face area (FFA), a specialized face-detection module</a:t>
            </a:r>
            <a:endParaRPr lang="en-US">
              <a:solidFill>
                <a:srgbClr val="00B050"/>
              </a:solidFill>
              <a:latin typeface="Times New Roman" pitchFamily="1" charset="0"/>
              <a:ea typeface="ＭＳ Ｐゴシック" pitchFamily="1" charset="-128"/>
            </a:endParaRPr>
          </a:p>
        </p:txBody>
      </p:sp>
      <p:cxnSp>
        <p:nvCxnSpPr>
          <p:cNvPr id="13" name="Straight Arrow Connector 12"/>
          <p:cNvCxnSpPr/>
          <p:nvPr/>
        </p:nvCxnSpPr>
        <p:spPr>
          <a:xfrm rot="16200000" flipH="1">
            <a:off x="38100" y="2516188"/>
            <a:ext cx="1219200" cy="228600"/>
          </a:xfrm>
          <a:prstGeom prst="straightConnector1">
            <a:avLst/>
          </a:prstGeom>
          <a:ln w="1905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pic>
        <p:nvPicPr>
          <p:cNvPr id="35848" name="Picture 8" descr="Picture 9"/>
          <p:cNvPicPr>
            <a:picLocks noChangeAspect="1" noChangeArrowheads="1"/>
          </p:cNvPicPr>
          <p:nvPr/>
        </p:nvPicPr>
        <p:blipFill>
          <a:blip r:embed="rId5" cstate="print"/>
          <a:srcRect/>
          <a:stretch>
            <a:fillRect/>
          </a:stretch>
        </p:blipFill>
        <p:spPr bwMode="auto">
          <a:xfrm>
            <a:off x="233363" y="1371600"/>
            <a:ext cx="8675687" cy="4699000"/>
          </a:xfrm>
          <a:prstGeom prst="rect">
            <a:avLst/>
          </a:prstGeom>
          <a:noFill/>
          <a:ln w="9525">
            <a:noFill/>
            <a:miter lim="800000"/>
            <a:headEnd/>
            <a:tailEnd/>
          </a:ln>
        </p:spPr>
      </p:pic>
      <p:pic>
        <p:nvPicPr>
          <p:cNvPr id="35849" name="Picture 9" descr="Picture 10"/>
          <p:cNvPicPr>
            <a:picLocks noChangeAspect="1" noChangeArrowheads="1"/>
          </p:cNvPicPr>
          <p:nvPr/>
        </p:nvPicPr>
        <p:blipFill>
          <a:blip r:embed="rId6" cstate="print"/>
          <a:srcRect/>
          <a:stretch>
            <a:fillRect/>
          </a:stretch>
        </p:blipFill>
        <p:spPr bwMode="auto">
          <a:xfrm>
            <a:off x="2286000" y="6172200"/>
            <a:ext cx="4241800" cy="520700"/>
          </a:xfrm>
          <a:prstGeom prst="rect">
            <a:avLst/>
          </a:prstGeom>
          <a:noFill/>
          <a:ln w="9525">
            <a:noFill/>
            <a:miter lim="800000"/>
            <a:headEnd/>
            <a:tailEnd/>
          </a:ln>
        </p:spPr>
      </p:pic>
    </p:spTree>
    <p:extLst>
      <p:ext uri="{BB962C8B-B14F-4D97-AF65-F5344CB8AC3E}">
        <p14:creationId xmlns:p14="http://schemas.microsoft.com/office/powerpoint/2010/main" val="32366588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ChangeArrowheads="1"/>
          </p:cNvSpPr>
          <p:nvPr/>
        </p:nvSpPr>
        <p:spPr bwMode="auto">
          <a:xfrm>
            <a:off x="7048500" y="6405563"/>
            <a:ext cx="1939925" cy="320675"/>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500">
                <a:solidFill>
                  <a:srgbClr val="008000"/>
                </a:solidFill>
                <a:latin typeface="Trebuchet MS" pitchFamily="1" charset="0"/>
                <a:ea typeface="ＭＳ Ｐゴシック" pitchFamily="1" charset="-128"/>
              </a:rPr>
              <a:t>Holistic? Part-based?</a:t>
            </a:r>
          </a:p>
        </p:txBody>
      </p:sp>
      <p:sp>
        <p:nvSpPr>
          <p:cNvPr id="30723" name="Rectangle 4"/>
          <p:cNvSpPr>
            <a:spLocks noChangeArrowheads="1"/>
          </p:cNvSpPr>
          <p:nvPr/>
        </p:nvSpPr>
        <p:spPr bwMode="auto">
          <a:xfrm>
            <a:off x="261938" y="6364288"/>
            <a:ext cx="2027237" cy="320675"/>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500">
                <a:solidFill>
                  <a:srgbClr val="808080"/>
                </a:solidFill>
                <a:latin typeface="Trebuchet MS" pitchFamily="1" charset="0"/>
                <a:ea typeface="ＭＳ Ｐゴシック" pitchFamily="1" charset="-128"/>
              </a:rPr>
              <a:t>Peter Thompson 1980</a:t>
            </a:r>
          </a:p>
        </p:txBody>
      </p:sp>
      <p:pic>
        <p:nvPicPr>
          <p:cNvPr id="30724" name="Picture 5" descr="ThatcherIllusion3"/>
          <p:cNvPicPr>
            <a:picLocks noChangeAspect="1" noChangeArrowheads="1"/>
          </p:cNvPicPr>
          <p:nvPr/>
        </p:nvPicPr>
        <p:blipFill>
          <a:blip r:embed="rId3" cstate="print"/>
          <a:srcRect b="50114"/>
          <a:stretch>
            <a:fillRect/>
          </a:stretch>
        </p:blipFill>
        <p:spPr bwMode="auto">
          <a:xfrm>
            <a:off x="1920875" y="533400"/>
            <a:ext cx="5546725" cy="2774950"/>
          </a:xfrm>
          <a:prstGeom prst="rect">
            <a:avLst/>
          </a:prstGeom>
          <a:noFill/>
          <a:ln w="9525">
            <a:noFill/>
            <a:miter lim="800000"/>
            <a:headEnd/>
            <a:tailEnd/>
          </a:ln>
        </p:spPr>
      </p:pic>
    </p:spTree>
    <p:extLst>
      <p:ext uri="{BB962C8B-B14F-4D97-AF65-F5344CB8AC3E}">
        <p14:creationId xmlns:p14="http://schemas.microsoft.com/office/powerpoint/2010/main" val="396780990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5" descr="checkershadow_illusion4me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0900" y="533400"/>
            <a:ext cx="7351713"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5" descr="checkershadow_illusion4med.jpg"/>
          <p:cNvPicPr>
            <a:picLocks noChangeAspect="1"/>
          </p:cNvPicPr>
          <p:nvPr/>
        </p:nvPicPr>
        <p:blipFill>
          <a:blip r:embed="rId2">
            <a:extLst>
              <a:ext uri="{28A0092B-C50C-407E-A947-70E740481C1C}">
                <a14:useLocalDpi xmlns:a14="http://schemas.microsoft.com/office/drawing/2010/main" val="0"/>
              </a:ext>
            </a:extLst>
          </a:blip>
          <a:srcRect t="32549"/>
          <a:stretch>
            <a:fillRect/>
          </a:stretch>
        </p:blipFill>
        <p:spPr bwMode="auto">
          <a:xfrm>
            <a:off x="850900" y="2400300"/>
            <a:ext cx="7351713" cy="38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5" descr="checkershadow_illusion4med.jpg"/>
          <p:cNvPicPr>
            <a:picLocks noChangeAspect="1"/>
          </p:cNvPicPr>
          <p:nvPr/>
        </p:nvPicPr>
        <p:blipFill>
          <a:blip r:embed="rId2">
            <a:extLst>
              <a:ext uri="{28A0092B-C50C-407E-A947-70E740481C1C}">
                <a14:useLocalDpi xmlns:a14="http://schemas.microsoft.com/office/drawing/2010/main" val="0"/>
              </a:ext>
            </a:extLst>
          </a:blip>
          <a:srcRect b="40941"/>
          <a:stretch>
            <a:fillRect/>
          </a:stretch>
        </p:blipFill>
        <p:spPr bwMode="auto">
          <a:xfrm>
            <a:off x="860425" y="523875"/>
            <a:ext cx="7351713"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1289" y="6578179"/>
            <a:ext cx="990600" cy="276999"/>
          </a:xfrm>
          <a:prstGeom prst="rect">
            <a:avLst/>
          </a:prstGeom>
          <a:noFill/>
        </p:spPr>
        <p:txBody>
          <a:bodyPr wrap="square" rtlCol="0">
            <a:spAutoFit/>
          </a:bodyPr>
          <a:lstStyle/>
          <a:p>
            <a:pPr fontAlgn="base">
              <a:spcBef>
                <a:spcPct val="0"/>
              </a:spcBef>
              <a:spcAft>
                <a:spcPct val="0"/>
              </a:spcAft>
            </a:pPr>
            <a:r>
              <a:rPr lang="en-US" sz="1200" kern="1200" dirty="0" smtClean="0">
                <a:latin typeface="Cambria" panose="02040503050406030204" pitchFamily="18" charset="0"/>
                <a:ea typeface="ＭＳ Ｐゴシック" pitchFamily="34" charset="-128"/>
              </a:rPr>
              <a:t>2 layers</a:t>
            </a:r>
            <a:endParaRPr lang="en-US" sz="1200" kern="1200" dirty="0">
              <a:latin typeface="Cambria" panose="02040503050406030204" pitchFamily="18" charset="0"/>
              <a:ea typeface="ＭＳ Ｐゴシック" pitchFamily="34" charset="-128"/>
            </a:endParaRPr>
          </a:p>
        </p:txBody>
      </p:sp>
    </p:spTree>
    <p:extLst>
      <p:ext uri="{BB962C8B-B14F-4D97-AF65-F5344CB8AC3E}">
        <p14:creationId xmlns:p14="http://schemas.microsoft.com/office/powerpoint/2010/main" val="3973674602"/>
      </p:ext>
    </p:extLst>
  </p:cSld>
  <p:clrMapOvr>
    <a:masterClrMapping/>
  </p:clrMapOvr>
  <p:timing>
    <p:tnLst>
      <p:par>
        <p:cTn xmlns:p14="http://schemas.microsoft.com/office/powerpoint/2010/mai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7048500" y="6405563"/>
            <a:ext cx="1939925" cy="320675"/>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500">
                <a:solidFill>
                  <a:srgbClr val="008000"/>
                </a:solidFill>
                <a:latin typeface="Trebuchet MS" pitchFamily="1" charset="0"/>
                <a:ea typeface="ＭＳ Ｐゴシック" pitchFamily="1" charset="-128"/>
              </a:rPr>
              <a:t>Holistic? Part-based?</a:t>
            </a:r>
          </a:p>
        </p:txBody>
      </p:sp>
      <p:sp>
        <p:nvSpPr>
          <p:cNvPr id="31747" name="Rectangle 3"/>
          <p:cNvSpPr>
            <a:spLocks noChangeArrowheads="1"/>
          </p:cNvSpPr>
          <p:nvPr/>
        </p:nvSpPr>
        <p:spPr bwMode="auto">
          <a:xfrm>
            <a:off x="261938" y="6364288"/>
            <a:ext cx="2027237" cy="320675"/>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500">
                <a:solidFill>
                  <a:srgbClr val="808080"/>
                </a:solidFill>
                <a:latin typeface="Trebuchet MS" pitchFamily="1" charset="0"/>
                <a:ea typeface="ＭＳ Ｐゴシック" pitchFamily="1" charset="-128"/>
              </a:rPr>
              <a:t>Peter Thompson 1980</a:t>
            </a:r>
          </a:p>
        </p:txBody>
      </p:sp>
      <p:pic>
        <p:nvPicPr>
          <p:cNvPr id="31748" name="Picture 4" descr="ThatcherIllusion3"/>
          <p:cNvPicPr>
            <a:picLocks noChangeAspect="1" noChangeArrowheads="1"/>
          </p:cNvPicPr>
          <p:nvPr/>
        </p:nvPicPr>
        <p:blipFill>
          <a:blip r:embed="rId3" cstate="print"/>
          <a:srcRect/>
          <a:stretch>
            <a:fillRect/>
          </a:stretch>
        </p:blipFill>
        <p:spPr bwMode="auto">
          <a:xfrm>
            <a:off x="1920875" y="533400"/>
            <a:ext cx="5546725" cy="5562600"/>
          </a:xfrm>
          <a:prstGeom prst="rect">
            <a:avLst/>
          </a:prstGeom>
          <a:noFill/>
          <a:ln w="9525">
            <a:noFill/>
            <a:miter lim="800000"/>
            <a:headEnd/>
            <a:tailEnd/>
          </a:ln>
        </p:spPr>
      </p:pic>
    </p:spTree>
    <p:extLst>
      <p:ext uri="{BB962C8B-B14F-4D97-AF65-F5344CB8AC3E}">
        <p14:creationId xmlns:p14="http://schemas.microsoft.com/office/powerpoint/2010/main" val="3239604588"/>
      </p:ext>
    </p:extLst>
  </p:cSld>
  <p:clrMapOvr>
    <a:masterClrMapping/>
  </p:clrMapOvr>
  <p:timing>
    <p:tnLst>
      <p:par>
        <p:cTn xmlns:p14="http://schemas.microsoft.com/office/powerpoint/2010/mai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7048500" y="6405563"/>
            <a:ext cx="1939925" cy="320675"/>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500">
                <a:solidFill>
                  <a:srgbClr val="008000"/>
                </a:solidFill>
                <a:latin typeface="Trebuchet MS" pitchFamily="1" charset="0"/>
                <a:ea typeface="ＭＳ Ｐゴシック" pitchFamily="1" charset="-128"/>
              </a:rPr>
              <a:t>Holistic? Part-based?</a:t>
            </a:r>
          </a:p>
        </p:txBody>
      </p:sp>
      <p:sp>
        <p:nvSpPr>
          <p:cNvPr id="32771" name="Rectangle 3"/>
          <p:cNvSpPr>
            <a:spLocks noChangeArrowheads="1"/>
          </p:cNvSpPr>
          <p:nvPr/>
        </p:nvSpPr>
        <p:spPr bwMode="auto">
          <a:xfrm>
            <a:off x="261938" y="6364288"/>
            <a:ext cx="2027237" cy="320675"/>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500">
                <a:solidFill>
                  <a:srgbClr val="808080"/>
                </a:solidFill>
                <a:latin typeface="Trebuchet MS" pitchFamily="1" charset="0"/>
                <a:ea typeface="ＭＳ Ｐゴシック" pitchFamily="1" charset="-128"/>
              </a:rPr>
              <a:t>Peter Thompson 1980</a:t>
            </a:r>
          </a:p>
        </p:txBody>
      </p:sp>
      <p:pic>
        <p:nvPicPr>
          <p:cNvPr id="32772" name="Picture 4" descr="ThatcherIllusion3"/>
          <p:cNvPicPr>
            <a:picLocks noChangeAspect="1" noChangeArrowheads="1"/>
          </p:cNvPicPr>
          <p:nvPr/>
        </p:nvPicPr>
        <p:blipFill>
          <a:blip r:embed="rId3" cstate="print"/>
          <a:srcRect/>
          <a:stretch>
            <a:fillRect/>
          </a:stretch>
        </p:blipFill>
        <p:spPr bwMode="auto">
          <a:xfrm>
            <a:off x="1920875" y="533400"/>
            <a:ext cx="5546725" cy="5562600"/>
          </a:xfrm>
          <a:prstGeom prst="rect">
            <a:avLst/>
          </a:prstGeom>
          <a:noFill/>
          <a:ln w="9525">
            <a:noFill/>
            <a:miter lim="800000"/>
            <a:headEnd/>
            <a:tailEnd/>
          </a:ln>
        </p:spPr>
      </p:pic>
      <p:pic>
        <p:nvPicPr>
          <p:cNvPr id="32773" name="Picture 5" descr="Picture 6"/>
          <p:cNvPicPr>
            <a:picLocks noChangeAspect="1" noChangeArrowheads="1"/>
          </p:cNvPicPr>
          <p:nvPr/>
        </p:nvPicPr>
        <p:blipFill>
          <a:blip r:embed="rId4" cstate="print"/>
          <a:srcRect/>
          <a:stretch>
            <a:fillRect/>
          </a:stretch>
        </p:blipFill>
        <p:spPr bwMode="auto">
          <a:xfrm>
            <a:off x="76200" y="914400"/>
            <a:ext cx="8993188" cy="3695700"/>
          </a:xfrm>
          <a:prstGeom prst="rect">
            <a:avLst/>
          </a:prstGeom>
          <a:noFill/>
          <a:ln w="19050">
            <a:solidFill>
              <a:srgbClr val="0105FF"/>
            </a:solidFill>
            <a:miter lim="800000"/>
            <a:headEnd/>
            <a:tailEnd/>
          </a:ln>
        </p:spPr>
      </p:pic>
      <p:pic>
        <p:nvPicPr>
          <p:cNvPr id="32774" name="Picture 6" descr="Picture 7"/>
          <p:cNvPicPr>
            <a:picLocks noChangeAspect="1" noChangeArrowheads="1"/>
          </p:cNvPicPr>
          <p:nvPr/>
        </p:nvPicPr>
        <p:blipFill>
          <a:blip r:embed="rId5" cstate="print"/>
          <a:srcRect/>
          <a:stretch>
            <a:fillRect/>
          </a:stretch>
        </p:blipFill>
        <p:spPr bwMode="auto">
          <a:xfrm>
            <a:off x="1981200" y="4953000"/>
            <a:ext cx="5410200" cy="1395413"/>
          </a:xfrm>
          <a:prstGeom prst="rect">
            <a:avLst/>
          </a:prstGeom>
          <a:noFill/>
          <a:ln w="19050">
            <a:solidFill>
              <a:srgbClr val="0105FF"/>
            </a:solidFill>
            <a:miter lim="800000"/>
            <a:headEnd/>
            <a:tailEnd/>
          </a:ln>
        </p:spPr>
      </p:pic>
      <p:sp>
        <p:nvSpPr>
          <p:cNvPr id="32775" name="Rectangle 7"/>
          <p:cNvSpPr>
            <a:spLocks noChangeArrowheads="1"/>
          </p:cNvSpPr>
          <p:nvPr/>
        </p:nvSpPr>
        <p:spPr bwMode="auto">
          <a:xfrm>
            <a:off x="3978275" y="4249738"/>
            <a:ext cx="854075" cy="166687"/>
          </a:xfrm>
          <a:prstGeom prst="rect">
            <a:avLst/>
          </a:prstGeom>
          <a:noFill/>
          <a:ln w="9525">
            <a:solidFill>
              <a:srgbClr val="FF0000"/>
            </a:solidFill>
            <a:miter lim="800000"/>
            <a:headEnd/>
            <a:tailEnd/>
          </a:ln>
        </p:spPr>
        <p:txBody>
          <a:bodyPr wrap="none"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pitchFamily="1" charset="-128"/>
            </a:endParaRPr>
          </a:p>
        </p:txBody>
      </p:sp>
    </p:spTree>
    <p:extLst>
      <p:ext uri="{BB962C8B-B14F-4D97-AF65-F5344CB8AC3E}">
        <p14:creationId xmlns:p14="http://schemas.microsoft.com/office/powerpoint/2010/main" val="2592185960"/>
      </p:ext>
    </p:extLst>
  </p:cSld>
  <p:clrMapOvr>
    <a:masterClrMapping/>
  </p:clrMapOvr>
  <p:timing>
    <p:tnLst>
      <p:par>
        <p:cTn xmlns:p14="http://schemas.microsoft.com/office/powerpoint/2010/mai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sz="4200" i="1" dirty="0" smtClean="0">
                <a:latin typeface="Trebuchet MS" pitchFamily="34" charset="0"/>
              </a:rPr>
              <a:t>Parts!</a:t>
            </a:r>
            <a:endParaRPr lang="en-US" sz="4200" dirty="0" smtClean="0">
              <a:latin typeface="Trebuchet MS" pitchFamily="34" charset="0"/>
            </a:endParaRPr>
          </a:p>
        </p:txBody>
      </p:sp>
      <p:pic>
        <p:nvPicPr>
          <p:cNvPr id="33795" name="Picture 5" descr="efros_alexei"/>
          <p:cNvPicPr>
            <a:picLocks noChangeAspect="1" noChangeArrowheads="1"/>
          </p:cNvPicPr>
          <p:nvPr/>
        </p:nvPicPr>
        <p:blipFill>
          <a:blip r:embed="rId3" cstate="print"/>
          <a:srcRect t="5797" b="15942"/>
          <a:stretch>
            <a:fillRect/>
          </a:stretch>
        </p:blipFill>
        <p:spPr bwMode="auto">
          <a:xfrm>
            <a:off x="381000" y="1528763"/>
            <a:ext cx="3470275" cy="4152900"/>
          </a:xfrm>
          <a:prstGeom prst="rect">
            <a:avLst/>
          </a:prstGeom>
          <a:noFill/>
          <a:ln w="9525">
            <a:noFill/>
            <a:miter lim="800000"/>
            <a:headEnd/>
            <a:tailEnd/>
          </a:ln>
        </p:spPr>
      </p:pic>
      <p:sp>
        <p:nvSpPr>
          <p:cNvPr id="33796" name="Text Box 55"/>
          <p:cNvSpPr txBox="1">
            <a:spLocks noChangeArrowheads="1"/>
          </p:cNvSpPr>
          <p:nvPr/>
        </p:nvSpPr>
        <p:spPr bwMode="auto">
          <a:xfrm>
            <a:off x="112713" y="6477000"/>
            <a:ext cx="1792287" cy="30480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400">
                <a:solidFill>
                  <a:prstClr val="black"/>
                </a:solidFill>
                <a:latin typeface="Arial" charset="0"/>
                <a:ea typeface="ＭＳ Ｐゴシック" pitchFamily="1" charset="-128"/>
              </a:rPr>
              <a:t>Slide credit: A. Efros</a:t>
            </a:r>
          </a:p>
        </p:txBody>
      </p:sp>
      <p:sp>
        <p:nvSpPr>
          <p:cNvPr id="33797" name="AutoShape 50"/>
          <p:cNvSpPr>
            <a:spLocks noChangeArrowheads="1"/>
          </p:cNvSpPr>
          <p:nvPr/>
        </p:nvSpPr>
        <p:spPr bwMode="auto">
          <a:xfrm>
            <a:off x="4038600" y="3295650"/>
            <a:ext cx="990600" cy="681038"/>
          </a:xfrm>
          <a:prstGeom prst="rightArrow">
            <a:avLst>
              <a:gd name="adj1" fmla="val 50000"/>
              <a:gd name="adj2" fmla="val 36364"/>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grpSp>
        <p:nvGrpSpPr>
          <p:cNvPr id="2" name="Group 3"/>
          <p:cNvGrpSpPr>
            <a:grpSpLocks/>
          </p:cNvGrpSpPr>
          <p:nvPr/>
        </p:nvGrpSpPr>
        <p:grpSpPr bwMode="auto">
          <a:xfrm>
            <a:off x="5257800" y="1524000"/>
            <a:ext cx="3470275" cy="4152900"/>
            <a:chOff x="1606" y="744"/>
            <a:chExt cx="2740" cy="3216"/>
          </a:xfrm>
        </p:grpSpPr>
        <p:pic>
          <p:nvPicPr>
            <p:cNvPr id="33800" name="Picture 4" descr="efros_alexei"/>
            <p:cNvPicPr>
              <a:picLocks noChangeAspect="1" noChangeArrowheads="1"/>
            </p:cNvPicPr>
            <p:nvPr/>
          </p:nvPicPr>
          <p:blipFill>
            <a:blip r:embed="rId3" cstate="print"/>
            <a:srcRect t="5797" b="15942"/>
            <a:stretch>
              <a:fillRect/>
            </a:stretch>
          </p:blipFill>
          <p:spPr bwMode="auto">
            <a:xfrm>
              <a:off x="1606" y="744"/>
              <a:ext cx="2740" cy="3216"/>
            </a:xfrm>
            <a:prstGeom prst="rect">
              <a:avLst/>
            </a:prstGeom>
            <a:noFill/>
            <a:ln w="9525">
              <a:noFill/>
              <a:miter lim="800000"/>
              <a:headEnd/>
              <a:tailEnd/>
            </a:ln>
          </p:spPr>
        </p:pic>
        <p:sp>
          <p:nvSpPr>
            <p:cNvPr id="33801" name="Rectangle 5"/>
            <p:cNvSpPr>
              <a:spLocks noChangeArrowheads="1"/>
            </p:cNvSpPr>
            <p:nvPr/>
          </p:nvSpPr>
          <p:spPr bwMode="auto">
            <a:xfrm>
              <a:off x="2832" y="2400"/>
              <a:ext cx="96" cy="96"/>
            </a:xfrm>
            <a:prstGeom prst="rect">
              <a:avLst/>
            </a:prstGeom>
            <a:solidFill>
              <a:srgbClr val="FF00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02" name="Rectangle 6"/>
            <p:cNvSpPr>
              <a:spLocks noChangeArrowheads="1"/>
            </p:cNvSpPr>
            <p:nvPr/>
          </p:nvSpPr>
          <p:spPr bwMode="auto">
            <a:xfrm>
              <a:off x="2448" y="2376"/>
              <a:ext cx="96" cy="96"/>
            </a:xfrm>
            <a:prstGeom prst="rect">
              <a:avLst/>
            </a:prstGeom>
            <a:solidFill>
              <a:srgbClr val="33CC33"/>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03" name="Rectangle 7"/>
            <p:cNvSpPr>
              <a:spLocks noChangeArrowheads="1"/>
            </p:cNvSpPr>
            <p:nvPr/>
          </p:nvSpPr>
          <p:spPr bwMode="auto">
            <a:xfrm>
              <a:off x="3168" y="2448"/>
              <a:ext cx="96" cy="96"/>
            </a:xfrm>
            <a:prstGeom prst="rect">
              <a:avLst/>
            </a:prstGeom>
            <a:solidFill>
              <a:srgbClr val="33CC33"/>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04" name="Rectangle 8"/>
            <p:cNvSpPr>
              <a:spLocks noChangeArrowheads="1"/>
            </p:cNvSpPr>
            <p:nvPr/>
          </p:nvSpPr>
          <p:spPr bwMode="auto">
            <a:xfrm>
              <a:off x="2776" y="2896"/>
              <a:ext cx="96" cy="96"/>
            </a:xfrm>
            <a:prstGeom prst="rect">
              <a:avLst/>
            </a:prstGeom>
            <a:solidFill>
              <a:srgbClr val="FF00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05" name="Rectangle 9"/>
            <p:cNvSpPr>
              <a:spLocks noChangeArrowheads="1"/>
            </p:cNvSpPr>
            <p:nvPr/>
          </p:nvSpPr>
          <p:spPr bwMode="auto">
            <a:xfrm>
              <a:off x="2568" y="2784"/>
              <a:ext cx="96" cy="96"/>
            </a:xfrm>
            <a:prstGeom prst="rect">
              <a:avLst/>
            </a:prstGeom>
            <a:solidFill>
              <a:srgbClr val="FF00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06" name="Rectangle 10"/>
            <p:cNvSpPr>
              <a:spLocks noChangeArrowheads="1"/>
            </p:cNvSpPr>
            <p:nvPr/>
          </p:nvSpPr>
          <p:spPr bwMode="auto">
            <a:xfrm>
              <a:off x="3024" y="2832"/>
              <a:ext cx="96" cy="96"/>
            </a:xfrm>
            <a:prstGeom prst="rect">
              <a:avLst/>
            </a:prstGeom>
            <a:solidFill>
              <a:srgbClr val="FF00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07" name="Rectangle 11"/>
            <p:cNvSpPr>
              <a:spLocks noChangeArrowheads="1"/>
            </p:cNvSpPr>
            <p:nvPr/>
          </p:nvSpPr>
          <p:spPr bwMode="auto">
            <a:xfrm>
              <a:off x="2400" y="3024"/>
              <a:ext cx="96" cy="96"/>
            </a:xfrm>
            <a:prstGeom prst="rect">
              <a:avLst/>
            </a:prstGeom>
            <a:solidFill>
              <a:srgbClr val="FFFF00"/>
            </a:solidFill>
            <a:ln w="9525">
              <a:no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08" name="Rectangle 12"/>
            <p:cNvSpPr>
              <a:spLocks noChangeArrowheads="1"/>
            </p:cNvSpPr>
            <p:nvPr/>
          </p:nvSpPr>
          <p:spPr bwMode="auto">
            <a:xfrm>
              <a:off x="3216" y="3072"/>
              <a:ext cx="96" cy="96"/>
            </a:xfrm>
            <a:prstGeom prst="rect">
              <a:avLst/>
            </a:prstGeom>
            <a:solidFill>
              <a:srgbClr val="FFFF00"/>
            </a:solidFill>
            <a:ln w="9525">
              <a:no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09" name="Rectangle 13"/>
            <p:cNvSpPr>
              <a:spLocks noChangeArrowheads="1"/>
            </p:cNvSpPr>
            <p:nvPr/>
          </p:nvSpPr>
          <p:spPr bwMode="auto">
            <a:xfrm>
              <a:off x="2816" y="3072"/>
              <a:ext cx="96" cy="96"/>
            </a:xfrm>
            <a:prstGeom prst="rect">
              <a:avLst/>
            </a:prstGeom>
            <a:solidFill>
              <a:srgbClr val="FFFF00"/>
            </a:solidFill>
            <a:ln w="9525">
              <a:no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10" name="Rectangle 14"/>
            <p:cNvSpPr>
              <a:spLocks noChangeArrowheads="1"/>
            </p:cNvSpPr>
            <p:nvPr/>
          </p:nvSpPr>
          <p:spPr bwMode="auto">
            <a:xfrm>
              <a:off x="2576" y="3192"/>
              <a:ext cx="96" cy="96"/>
            </a:xfrm>
            <a:prstGeom prst="rect">
              <a:avLst/>
            </a:prstGeom>
            <a:solidFill>
              <a:srgbClr val="FFFF00"/>
            </a:solidFill>
            <a:ln w="9525">
              <a:no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11" name="Rectangle 15"/>
            <p:cNvSpPr>
              <a:spLocks noChangeArrowheads="1"/>
            </p:cNvSpPr>
            <p:nvPr/>
          </p:nvSpPr>
          <p:spPr bwMode="auto">
            <a:xfrm>
              <a:off x="2800" y="3264"/>
              <a:ext cx="96" cy="96"/>
            </a:xfrm>
            <a:prstGeom prst="rect">
              <a:avLst/>
            </a:prstGeom>
            <a:solidFill>
              <a:srgbClr val="FFFF00"/>
            </a:solidFill>
            <a:ln w="9525">
              <a:no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12" name="Rectangle 16"/>
            <p:cNvSpPr>
              <a:spLocks noChangeArrowheads="1"/>
            </p:cNvSpPr>
            <p:nvPr/>
          </p:nvSpPr>
          <p:spPr bwMode="auto">
            <a:xfrm>
              <a:off x="3024" y="3216"/>
              <a:ext cx="96" cy="96"/>
            </a:xfrm>
            <a:prstGeom prst="rect">
              <a:avLst/>
            </a:prstGeom>
            <a:solidFill>
              <a:srgbClr val="FFFF00"/>
            </a:solidFill>
            <a:ln w="9525">
              <a:no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13" name="Rectangle 17"/>
            <p:cNvSpPr>
              <a:spLocks noChangeArrowheads="1"/>
            </p:cNvSpPr>
            <p:nvPr/>
          </p:nvSpPr>
          <p:spPr bwMode="auto">
            <a:xfrm>
              <a:off x="2784" y="3648"/>
              <a:ext cx="96" cy="96"/>
            </a:xfrm>
            <a:prstGeom prst="rect">
              <a:avLst/>
            </a:prstGeom>
            <a:solidFill>
              <a:schemeClr val="bg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14" name="Rectangle 18"/>
            <p:cNvSpPr>
              <a:spLocks noChangeArrowheads="1"/>
            </p:cNvSpPr>
            <p:nvPr/>
          </p:nvSpPr>
          <p:spPr bwMode="auto">
            <a:xfrm>
              <a:off x="3264" y="3552"/>
              <a:ext cx="96" cy="96"/>
            </a:xfrm>
            <a:prstGeom prst="rect">
              <a:avLst/>
            </a:prstGeom>
            <a:solidFill>
              <a:schemeClr val="bg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15" name="Rectangle 19"/>
            <p:cNvSpPr>
              <a:spLocks noChangeArrowheads="1"/>
            </p:cNvSpPr>
            <p:nvPr/>
          </p:nvSpPr>
          <p:spPr bwMode="auto">
            <a:xfrm>
              <a:off x="2408" y="3472"/>
              <a:ext cx="96" cy="96"/>
            </a:xfrm>
            <a:prstGeom prst="rect">
              <a:avLst/>
            </a:prstGeom>
            <a:solidFill>
              <a:schemeClr val="bg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16" name="Rectangle 20"/>
            <p:cNvSpPr>
              <a:spLocks noChangeArrowheads="1"/>
            </p:cNvSpPr>
            <p:nvPr/>
          </p:nvSpPr>
          <p:spPr bwMode="auto">
            <a:xfrm>
              <a:off x="3552" y="3264"/>
              <a:ext cx="96" cy="96"/>
            </a:xfrm>
            <a:prstGeom prst="rect">
              <a:avLst/>
            </a:prstGeom>
            <a:solidFill>
              <a:schemeClr val="bg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17" name="Rectangle 21"/>
            <p:cNvSpPr>
              <a:spLocks noChangeArrowheads="1"/>
            </p:cNvSpPr>
            <p:nvPr/>
          </p:nvSpPr>
          <p:spPr bwMode="auto">
            <a:xfrm>
              <a:off x="2112" y="3168"/>
              <a:ext cx="96" cy="96"/>
            </a:xfrm>
            <a:prstGeom prst="rect">
              <a:avLst/>
            </a:prstGeom>
            <a:solidFill>
              <a:schemeClr val="bg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18" name="Rectangle 22"/>
            <p:cNvSpPr>
              <a:spLocks noChangeArrowheads="1"/>
            </p:cNvSpPr>
            <p:nvPr/>
          </p:nvSpPr>
          <p:spPr bwMode="auto">
            <a:xfrm>
              <a:off x="3696" y="2928"/>
              <a:ext cx="96" cy="96"/>
            </a:xfrm>
            <a:prstGeom prst="rect">
              <a:avLst/>
            </a:prstGeom>
            <a:solidFill>
              <a:schemeClr val="bg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19" name="Rectangle 23"/>
            <p:cNvSpPr>
              <a:spLocks noChangeArrowheads="1"/>
            </p:cNvSpPr>
            <p:nvPr/>
          </p:nvSpPr>
          <p:spPr bwMode="auto">
            <a:xfrm>
              <a:off x="2016" y="2784"/>
              <a:ext cx="96" cy="96"/>
            </a:xfrm>
            <a:prstGeom prst="rect">
              <a:avLst/>
            </a:prstGeom>
            <a:solidFill>
              <a:schemeClr val="bg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20" name="Rectangle 24"/>
            <p:cNvSpPr>
              <a:spLocks noChangeArrowheads="1"/>
            </p:cNvSpPr>
            <p:nvPr/>
          </p:nvSpPr>
          <p:spPr bwMode="auto">
            <a:xfrm>
              <a:off x="2064" y="2160"/>
              <a:ext cx="96" cy="96"/>
            </a:xfrm>
            <a:prstGeom prst="rect">
              <a:avLst/>
            </a:prstGeom>
            <a:solidFill>
              <a:schemeClr val="bg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21" name="Rectangle 25"/>
            <p:cNvSpPr>
              <a:spLocks noChangeArrowheads="1"/>
            </p:cNvSpPr>
            <p:nvPr/>
          </p:nvSpPr>
          <p:spPr bwMode="auto">
            <a:xfrm>
              <a:off x="3696" y="2304"/>
              <a:ext cx="96" cy="96"/>
            </a:xfrm>
            <a:prstGeom prst="rect">
              <a:avLst/>
            </a:prstGeom>
            <a:solidFill>
              <a:schemeClr val="bg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22" name="Rectangle 26"/>
            <p:cNvSpPr>
              <a:spLocks noChangeArrowheads="1"/>
            </p:cNvSpPr>
            <p:nvPr/>
          </p:nvSpPr>
          <p:spPr bwMode="auto">
            <a:xfrm>
              <a:off x="2688" y="2256"/>
              <a:ext cx="96" cy="96"/>
            </a:xfrm>
            <a:prstGeom prst="rect">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23" name="Rectangle 27"/>
            <p:cNvSpPr>
              <a:spLocks noChangeArrowheads="1"/>
            </p:cNvSpPr>
            <p:nvPr/>
          </p:nvSpPr>
          <p:spPr bwMode="auto">
            <a:xfrm>
              <a:off x="2448" y="2208"/>
              <a:ext cx="96" cy="96"/>
            </a:xfrm>
            <a:prstGeom prst="rect">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24" name="Rectangle 28"/>
            <p:cNvSpPr>
              <a:spLocks noChangeArrowheads="1"/>
            </p:cNvSpPr>
            <p:nvPr/>
          </p:nvSpPr>
          <p:spPr bwMode="auto">
            <a:xfrm>
              <a:off x="2208" y="2256"/>
              <a:ext cx="96" cy="96"/>
            </a:xfrm>
            <a:prstGeom prst="rect">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25" name="Rectangle 29"/>
            <p:cNvSpPr>
              <a:spLocks noChangeArrowheads="1"/>
            </p:cNvSpPr>
            <p:nvPr/>
          </p:nvSpPr>
          <p:spPr bwMode="auto">
            <a:xfrm>
              <a:off x="2976" y="2304"/>
              <a:ext cx="96" cy="96"/>
            </a:xfrm>
            <a:prstGeom prst="rect">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26" name="Rectangle 30"/>
            <p:cNvSpPr>
              <a:spLocks noChangeArrowheads="1"/>
            </p:cNvSpPr>
            <p:nvPr/>
          </p:nvSpPr>
          <p:spPr bwMode="auto">
            <a:xfrm>
              <a:off x="3232" y="2304"/>
              <a:ext cx="96" cy="96"/>
            </a:xfrm>
            <a:prstGeom prst="rect">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27" name="Rectangle 31"/>
            <p:cNvSpPr>
              <a:spLocks noChangeArrowheads="1"/>
            </p:cNvSpPr>
            <p:nvPr/>
          </p:nvSpPr>
          <p:spPr bwMode="auto">
            <a:xfrm>
              <a:off x="3504" y="2400"/>
              <a:ext cx="96" cy="96"/>
            </a:xfrm>
            <a:prstGeom prst="rect">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28" name="Rectangle 32"/>
            <p:cNvSpPr>
              <a:spLocks noChangeArrowheads="1"/>
            </p:cNvSpPr>
            <p:nvPr/>
          </p:nvSpPr>
          <p:spPr bwMode="auto">
            <a:xfrm>
              <a:off x="2112" y="1776"/>
              <a:ext cx="96" cy="96"/>
            </a:xfrm>
            <a:prstGeom prst="rect">
              <a:avLst/>
            </a:prstGeom>
            <a:solidFill>
              <a:schemeClr val="bg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29" name="Rectangle 33"/>
            <p:cNvSpPr>
              <a:spLocks noChangeArrowheads="1"/>
            </p:cNvSpPr>
            <p:nvPr/>
          </p:nvSpPr>
          <p:spPr bwMode="auto">
            <a:xfrm>
              <a:off x="2544" y="1536"/>
              <a:ext cx="96" cy="96"/>
            </a:xfrm>
            <a:prstGeom prst="rect">
              <a:avLst/>
            </a:prstGeom>
            <a:solidFill>
              <a:schemeClr val="bg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30" name="Rectangle 34"/>
            <p:cNvSpPr>
              <a:spLocks noChangeArrowheads="1"/>
            </p:cNvSpPr>
            <p:nvPr/>
          </p:nvSpPr>
          <p:spPr bwMode="auto">
            <a:xfrm>
              <a:off x="3216" y="1584"/>
              <a:ext cx="96" cy="96"/>
            </a:xfrm>
            <a:prstGeom prst="rect">
              <a:avLst/>
            </a:prstGeom>
            <a:solidFill>
              <a:schemeClr val="bg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31" name="Rectangle 35"/>
            <p:cNvSpPr>
              <a:spLocks noChangeArrowheads="1"/>
            </p:cNvSpPr>
            <p:nvPr/>
          </p:nvSpPr>
          <p:spPr bwMode="auto">
            <a:xfrm>
              <a:off x="3552" y="1920"/>
              <a:ext cx="96" cy="96"/>
            </a:xfrm>
            <a:prstGeom prst="rect">
              <a:avLst/>
            </a:prstGeom>
            <a:solidFill>
              <a:schemeClr val="bg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32" name="Rectangle 36"/>
            <p:cNvSpPr>
              <a:spLocks noChangeArrowheads="1"/>
            </p:cNvSpPr>
            <p:nvPr/>
          </p:nvSpPr>
          <p:spPr bwMode="auto">
            <a:xfrm>
              <a:off x="1872" y="2784"/>
              <a:ext cx="96" cy="96"/>
            </a:xfrm>
            <a:prstGeom prst="rect">
              <a:avLst/>
            </a:prstGeom>
            <a:solidFill>
              <a:schemeClr val="folHlink"/>
            </a:solidFill>
            <a:ln w="9525">
              <a:solidFill>
                <a:schemeClr val="folHlink"/>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33" name="Rectangle 37"/>
            <p:cNvSpPr>
              <a:spLocks noChangeArrowheads="1"/>
            </p:cNvSpPr>
            <p:nvPr/>
          </p:nvSpPr>
          <p:spPr bwMode="auto">
            <a:xfrm>
              <a:off x="1824" y="2496"/>
              <a:ext cx="96" cy="96"/>
            </a:xfrm>
            <a:prstGeom prst="rect">
              <a:avLst/>
            </a:prstGeom>
            <a:solidFill>
              <a:schemeClr val="folHlink"/>
            </a:solidFill>
            <a:ln w="9525">
              <a:solidFill>
                <a:schemeClr val="folHlink"/>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34" name="Rectangle 38"/>
            <p:cNvSpPr>
              <a:spLocks noChangeArrowheads="1"/>
            </p:cNvSpPr>
            <p:nvPr/>
          </p:nvSpPr>
          <p:spPr bwMode="auto">
            <a:xfrm>
              <a:off x="1872" y="2208"/>
              <a:ext cx="96" cy="96"/>
            </a:xfrm>
            <a:prstGeom prst="rect">
              <a:avLst/>
            </a:prstGeom>
            <a:solidFill>
              <a:schemeClr val="folHlink"/>
            </a:solidFill>
            <a:ln w="9525">
              <a:solidFill>
                <a:schemeClr val="folHlink"/>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35" name="Rectangle 39"/>
            <p:cNvSpPr>
              <a:spLocks noChangeArrowheads="1"/>
            </p:cNvSpPr>
            <p:nvPr/>
          </p:nvSpPr>
          <p:spPr bwMode="auto">
            <a:xfrm>
              <a:off x="3832" y="2928"/>
              <a:ext cx="96" cy="96"/>
            </a:xfrm>
            <a:prstGeom prst="rect">
              <a:avLst/>
            </a:prstGeom>
            <a:solidFill>
              <a:schemeClr val="folHlink"/>
            </a:solidFill>
            <a:ln w="9525">
              <a:solidFill>
                <a:schemeClr val="folHlink"/>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36" name="Rectangle 40"/>
            <p:cNvSpPr>
              <a:spLocks noChangeArrowheads="1"/>
            </p:cNvSpPr>
            <p:nvPr/>
          </p:nvSpPr>
          <p:spPr bwMode="auto">
            <a:xfrm>
              <a:off x="3936" y="2640"/>
              <a:ext cx="96" cy="96"/>
            </a:xfrm>
            <a:prstGeom prst="rect">
              <a:avLst/>
            </a:prstGeom>
            <a:solidFill>
              <a:schemeClr val="folHlink"/>
            </a:solidFill>
            <a:ln w="9525">
              <a:solidFill>
                <a:schemeClr val="folHlink"/>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37" name="Rectangle 41"/>
            <p:cNvSpPr>
              <a:spLocks noChangeArrowheads="1"/>
            </p:cNvSpPr>
            <p:nvPr/>
          </p:nvSpPr>
          <p:spPr bwMode="auto">
            <a:xfrm>
              <a:off x="3984" y="2304"/>
              <a:ext cx="96" cy="96"/>
            </a:xfrm>
            <a:prstGeom prst="rect">
              <a:avLst/>
            </a:prstGeom>
            <a:solidFill>
              <a:schemeClr val="folHlink"/>
            </a:solidFill>
            <a:ln w="9525">
              <a:solidFill>
                <a:schemeClr val="folHlink"/>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38" name="Rectangle 42"/>
            <p:cNvSpPr>
              <a:spLocks noChangeArrowheads="1"/>
            </p:cNvSpPr>
            <p:nvPr/>
          </p:nvSpPr>
          <p:spPr bwMode="auto">
            <a:xfrm>
              <a:off x="1872" y="1728"/>
              <a:ext cx="96" cy="96"/>
            </a:xfrm>
            <a:prstGeom prst="rect">
              <a:avLst/>
            </a:prstGeom>
            <a:solidFill>
              <a:schemeClr val="folHlink"/>
            </a:solidFill>
            <a:ln w="9525">
              <a:solidFill>
                <a:schemeClr val="folHlink"/>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39" name="Rectangle 43"/>
            <p:cNvSpPr>
              <a:spLocks noChangeArrowheads="1"/>
            </p:cNvSpPr>
            <p:nvPr/>
          </p:nvSpPr>
          <p:spPr bwMode="auto">
            <a:xfrm>
              <a:off x="2160" y="1248"/>
              <a:ext cx="96" cy="96"/>
            </a:xfrm>
            <a:prstGeom prst="rect">
              <a:avLst/>
            </a:prstGeom>
            <a:solidFill>
              <a:schemeClr val="folHlink"/>
            </a:solidFill>
            <a:ln w="9525">
              <a:solidFill>
                <a:schemeClr val="folHlink"/>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40" name="Rectangle 44"/>
            <p:cNvSpPr>
              <a:spLocks noChangeArrowheads="1"/>
            </p:cNvSpPr>
            <p:nvPr/>
          </p:nvSpPr>
          <p:spPr bwMode="auto">
            <a:xfrm>
              <a:off x="2640" y="912"/>
              <a:ext cx="96" cy="96"/>
            </a:xfrm>
            <a:prstGeom prst="rect">
              <a:avLst/>
            </a:prstGeom>
            <a:solidFill>
              <a:schemeClr val="folHlink"/>
            </a:solidFill>
            <a:ln w="9525">
              <a:solidFill>
                <a:schemeClr val="folHlink"/>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41" name="Rectangle 45"/>
            <p:cNvSpPr>
              <a:spLocks noChangeArrowheads="1"/>
            </p:cNvSpPr>
            <p:nvPr/>
          </p:nvSpPr>
          <p:spPr bwMode="auto">
            <a:xfrm>
              <a:off x="3360" y="960"/>
              <a:ext cx="96" cy="96"/>
            </a:xfrm>
            <a:prstGeom prst="rect">
              <a:avLst/>
            </a:prstGeom>
            <a:solidFill>
              <a:schemeClr val="folHlink"/>
            </a:solidFill>
            <a:ln w="9525">
              <a:solidFill>
                <a:schemeClr val="folHlink"/>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42" name="Rectangle 46"/>
            <p:cNvSpPr>
              <a:spLocks noChangeArrowheads="1"/>
            </p:cNvSpPr>
            <p:nvPr/>
          </p:nvSpPr>
          <p:spPr bwMode="auto">
            <a:xfrm>
              <a:off x="3792" y="1344"/>
              <a:ext cx="96" cy="96"/>
            </a:xfrm>
            <a:prstGeom prst="rect">
              <a:avLst/>
            </a:prstGeom>
            <a:solidFill>
              <a:schemeClr val="folHlink"/>
            </a:solidFill>
            <a:ln w="9525">
              <a:solidFill>
                <a:schemeClr val="folHlink"/>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sp>
          <p:nvSpPr>
            <p:cNvPr id="33843" name="Rectangle 47"/>
            <p:cNvSpPr>
              <a:spLocks noChangeArrowheads="1"/>
            </p:cNvSpPr>
            <p:nvPr/>
          </p:nvSpPr>
          <p:spPr bwMode="auto">
            <a:xfrm>
              <a:off x="4032" y="1872"/>
              <a:ext cx="96" cy="96"/>
            </a:xfrm>
            <a:prstGeom prst="rect">
              <a:avLst/>
            </a:prstGeom>
            <a:solidFill>
              <a:schemeClr val="folHlink"/>
            </a:solidFill>
            <a:ln w="9525">
              <a:solidFill>
                <a:schemeClr val="folHlink"/>
              </a:solidFill>
              <a:miter lim="800000"/>
              <a:headEnd/>
              <a:tailEnd/>
            </a:ln>
          </p:spPr>
          <p:txBody>
            <a:bodyPr wrap="none" anchor="ctr"/>
            <a:lstStyle/>
            <a:p>
              <a:pPr defTabSz="914400" eaLnBrk="0" fontAlgn="base" hangingPunct="0">
                <a:spcBef>
                  <a:spcPct val="0"/>
                </a:spcBef>
                <a:spcAft>
                  <a:spcPct val="0"/>
                </a:spcAft>
              </a:pPr>
              <a:endParaRPr lang="en-US" sz="3600">
                <a:solidFill>
                  <a:prstClr val="black"/>
                </a:solidFill>
                <a:latin typeface="Arial" charset="0"/>
                <a:ea typeface="ＭＳ Ｐゴシック" pitchFamily="1" charset="-128"/>
              </a:endParaRPr>
            </a:p>
          </p:txBody>
        </p:sp>
      </p:grpSp>
      <p:sp>
        <p:nvSpPr>
          <p:cNvPr id="33799" name="Text Box 49"/>
          <p:cNvSpPr txBox="1">
            <a:spLocks noChangeArrowheads="1"/>
          </p:cNvSpPr>
          <p:nvPr/>
        </p:nvSpPr>
        <p:spPr bwMode="auto">
          <a:xfrm>
            <a:off x="5437188" y="5768975"/>
            <a:ext cx="3048000" cy="922338"/>
          </a:xfrm>
          <a:prstGeom prst="rect">
            <a:avLst/>
          </a:prstGeom>
          <a:noFill/>
          <a:ln w="9525">
            <a:noFill/>
            <a:miter lim="800000"/>
            <a:headEnd/>
            <a:tailEnd/>
          </a:ln>
        </p:spPr>
        <p:txBody>
          <a:bodyPr>
            <a:spAutoFit/>
          </a:bodyPr>
          <a:lstStyle/>
          <a:p>
            <a:pPr algn="ctr" defTabSz="914400" eaLnBrk="0" fontAlgn="base" hangingPunct="0">
              <a:spcBef>
                <a:spcPct val="0"/>
              </a:spcBef>
              <a:spcAft>
                <a:spcPct val="0"/>
              </a:spcAft>
            </a:pPr>
            <a:r>
              <a:rPr lang="en-US">
                <a:solidFill>
                  <a:prstClr val="black"/>
                </a:solidFill>
                <a:latin typeface="Arial" charset="0"/>
                <a:ea typeface="ＭＳ Ｐゴシック" pitchFamily="1" charset="-128"/>
              </a:rPr>
              <a:t>Vector of normalized landmark coordinates (</a:t>
            </a:r>
            <a:r>
              <a:rPr lang="en-US" b="1" i="1">
                <a:solidFill>
                  <a:srgbClr val="0000FF"/>
                </a:solidFill>
                <a:latin typeface="Arial" charset="0"/>
                <a:ea typeface="ＭＳ Ｐゴシック" pitchFamily="1" charset="-128"/>
              </a:rPr>
              <a:t>inter-landmark distances</a:t>
            </a:r>
            <a:r>
              <a:rPr lang="en-US">
                <a:solidFill>
                  <a:prstClr val="black"/>
                </a:solidFill>
                <a:latin typeface="Arial" charset="0"/>
                <a:ea typeface="ＭＳ Ｐゴシック" pitchFamily="1" charset="-128"/>
              </a:rPr>
              <a:t>)</a:t>
            </a:r>
          </a:p>
        </p:txBody>
      </p:sp>
    </p:spTree>
    <p:extLst>
      <p:ext uri="{BB962C8B-B14F-4D97-AF65-F5344CB8AC3E}">
        <p14:creationId xmlns:p14="http://schemas.microsoft.com/office/powerpoint/2010/main" val="1612625075"/>
      </p:ext>
    </p:extLst>
  </p:cSld>
  <p:clrMapOvr>
    <a:masterClrMapping/>
  </p:clrMapOvr>
  <p:timing>
    <p:tnLst>
      <p:par>
        <p:cTn xmlns:p14="http://schemas.microsoft.com/office/powerpoint/2010/mai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Grp="1" noChangeArrowheads="1"/>
          </p:cNvSpPr>
          <p:nvPr>
            <p:ph type="ctrTitle" idx="4294967295"/>
          </p:nvPr>
        </p:nvSpPr>
        <p:spPr>
          <a:xfrm>
            <a:off x="685800" y="228600"/>
            <a:ext cx="7772400" cy="1089025"/>
          </a:xfrm>
        </p:spPr>
        <p:txBody>
          <a:bodyPr/>
          <a:lstStyle/>
          <a:p>
            <a:pPr eaLnBrk="1" hangingPunct="1"/>
            <a:r>
              <a:rPr lang="en-US" sz="4200" smtClean="0"/>
              <a:t>Parts clearly matter…</a:t>
            </a:r>
            <a:endParaRPr lang="en-US" smtClean="0"/>
          </a:p>
        </p:txBody>
      </p:sp>
      <p:pic>
        <p:nvPicPr>
          <p:cNvPr id="41987" name="Picture 3" descr="faces-around-us.jpg"/>
          <p:cNvPicPr>
            <a:picLocks noChangeAspect="1"/>
          </p:cNvPicPr>
          <p:nvPr/>
        </p:nvPicPr>
        <p:blipFill>
          <a:blip r:embed="rId3" cstate="print"/>
          <a:srcRect/>
          <a:stretch>
            <a:fillRect/>
          </a:stretch>
        </p:blipFill>
        <p:spPr bwMode="auto">
          <a:xfrm>
            <a:off x="685800" y="1676400"/>
            <a:ext cx="3219450" cy="4267200"/>
          </a:xfrm>
          <a:prstGeom prst="rect">
            <a:avLst/>
          </a:prstGeom>
          <a:noFill/>
          <a:ln w="9525">
            <a:noFill/>
            <a:miter lim="800000"/>
            <a:headEnd/>
            <a:tailEnd/>
          </a:ln>
        </p:spPr>
      </p:pic>
      <p:pic>
        <p:nvPicPr>
          <p:cNvPr id="41988" name="Picture 4" descr="stone_face.jpeg"/>
          <p:cNvPicPr>
            <a:picLocks noChangeAspect="1"/>
          </p:cNvPicPr>
          <p:nvPr/>
        </p:nvPicPr>
        <p:blipFill>
          <a:blip r:embed="rId4" cstate="print"/>
          <a:srcRect/>
          <a:stretch>
            <a:fillRect/>
          </a:stretch>
        </p:blipFill>
        <p:spPr bwMode="auto">
          <a:xfrm>
            <a:off x="4648200" y="1981200"/>
            <a:ext cx="3733800" cy="3733800"/>
          </a:xfrm>
          <a:prstGeom prst="rect">
            <a:avLst/>
          </a:prstGeom>
          <a:noFill/>
          <a:ln w="9525">
            <a:noFill/>
            <a:miter lim="800000"/>
            <a:headEnd/>
            <a:tailEnd/>
          </a:ln>
        </p:spPr>
      </p:pic>
    </p:spTree>
    <p:extLst>
      <p:ext uri="{BB962C8B-B14F-4D97-AF65-F5344CB8AC3E}">
        <p14:creationId xmlns:p14="http://schemas.microsoft.com/office/powerpoint/2010/main" val="11720409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Grp="1" noChangeArrowheads="1"/>
          </p:cNvSpPr>
          <p:nvPr>
            <p:ph type="ctrTitle" idx="4294967295"/>
          </p:nvPr>
        </p:nvSpPr>
        <p:spPr>
          <a:xfrm>
            <a:off x="685800" y="228600"/>
            <a:ext cx="7772400" cy="1089025"/>
          </a:xfrm>
        </p:spPr>
        <p:txBody>
          <a:bodyPr/>
          <a:lstStyle/>
          <a:p>
            <a:pPr eaLnBrk="1" hangingPunct="1"/>
            <a:r>
              <a:rPr lang="en-US" sz="4200" smtClean="0"/>
              <a:t>Parts clearly matter…</a:t>
            </a:r>
            <a:endParaRPr lang="en-US" smtClean="0"/>
          </a:p>
        </p:txBody>
      </p:sp>
      <p:pic>
        <p:nvPicPr>
          <p:cNvPr id="43011" name="Picture 3" descr="happy_spider.jpeg"/>
          <p:cNvPicPr>
            <a:picLocks noChangeAspect="1"/>
          </p:cNvPicPr>
          <p:nvPr/>
        </p:nvPicPr>
        <p:blipFill>
          <a:blip r:embed="rId3" cstate="print"/>
          <a:srcRect/>
          <a:stretch>
            <a:fillRect/>
          </a:stretch>
        </p:blipFill>
        <p:spPr bwMode="auto">
          <a:xfrm>
            <a:off x="838200" y="1371600"/>
            <a:ext cx="7391400" cy="4786313"/>
          </a:xfrm>
          <a:prstGeom prst="rect">
            <a:avLst/>
          </a:prstGeom>
          <a:noFill/>
          <a:ln w="9525">
            <a:noFill/>
            <a:miter lim="800000"/>
            <a:headEnd/>
            <a:tailEnd/>
          </a:ln>
        </p:spPr>
      </p:pic>
    </p:spTree>
    <p:extLst>
      <p:ext uri="{BB962C8B-B14F-4D97-AF65-F5344CB8AC3E}">
        <p14:creationId xmlns:p14="http://schemas.microsoft.com/office/powerpoint/2010/main" val="7311018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ctrTitle" idx="4294967295"/>
          </p:nvPr>
        </p:nvSpPr>
        <p:spPr>
          <a:xfrm>
            <a:off x="685800" y="228600"/>
            <a:ext cx="7772400" cy="1089025"/>
          </a:xfrm>
        </p:spPr>
        <p:txBody>
          <a:bodyPr/>
          <a:lstStyle/>
          <a:p>
            <a:pPr eaLnBrk="1" hangingPunct="1"/>
            <a:r>
              <a:rPr lang="en-US" sz="4200" smtClean="0"/>
              <a:t>Parts clearly matter…</a:t>
            </a:r>
            <a:endParaRPr lang="en-US" smtClean="0"/>
          </a:p>
        </p:txBody>
      </p:sp>
      <p:sp>
        <p:nvSpPr>
          <p:cNvPr id="44035" name="Rectangle 7"/>
          <p:cNvSpPr>
            <a:spLocks noChangeArrowheads="1"/>
          </p:cNvSpPr>
          <p:nvPr/>
        </p:nvSpPr>
        <p:spPr bwMode="auto">
          <a:xfrm>
            <a:off x="5270500" y="6418263"/>
            <a:ext cx="3632200" cy="274637"/>
          </a:xfrm>
          <a:prstGeom prst="rect">
            <a:avLst/>
          </a:prstGeom>
          <a:noFill/>
          <a:ln w="9525">
            <a:noFill/>
            <a:miter lim="800000"/>
            <a:headEnd/>
            <a:tailEnd/>
          </a:ln>
        </p:spPr>
        <p:txBody>
          <a:bodyPr wrap="none">
            <a:spAutoFit/>
          </a:bodyPr>
          <a:lstStyle/>
          <a:p>
            <a:pPr algn="r" defTabSz="914400" eaLnBrk="0" fontAlgn="base" hangingPunct="0">
              <a:spcBef>
                <a:spcPct val="0"/>
              </a:spcBef>
              <a:spcAft>
                <a:spcPct val="0"/>
              </a:spcAft>
            </a:pPr>
            <a:r>
              <a:rPr lang="en-US" sz="1200">
                <a:solidFill>
                  <a:srgbClr val="000000"/>
                </a:solidFill>
                <a:latin typeface="Trebuchet MS" pitchFamily="1" charset="0"/>
                <a:ea typeface="ＭＳ Ｐゴシック" pitchFamily="1" charset="-128"/>
              </a:rPr>
              <a:t>http://www.youtube.com/watch?v=m56F4EKN9hg</a:t>
            </a:r>
          </a:p>
        </p:txBody>
      </p:sp>
      <p:pic>
        <p:nvPicPr>
          <p:cNvPr id="44036" name="Picture 3" descr="snow_face.jpg"/>
          <p:cNvPicPr>
            <a:picLocks noChangeAspect="1"/>
          </p:cNvPicPr>
          <p:nvPr/>
        </p:nvPicPr>
        <p:blipFill>
          <a:blip r:embed="rId3" cstate="print"/>
          <a:srcRect/>
          <a:stretch>
            <a:fillRect/>
          </a:stretch>
        </p:blipFill>
        <p:spPr bwMode="auto">
          <a:xfrm>
            <a:off x="1066800" y="1219200"/>
            <a:ext cx="6858000" cy="5143500"/>
          </a:xfrm>
          <a:prstGeom prst="rect">
            <a:avLst/>
          </a:prstGeom>
          <a:noFill/>
          <a:ln w="9525">
            <a:noFill/>
            <a:miter lim="800000"/>
            <a:headEnd/>
            <a:tailEnd/>
          </a:ln>
        </p:spPr>
      </p:pic>
    </p:spTree>
    <p:extLst>
      <p:ext uri="{BB962C8B-B14F-4D97-AF65-F5344CB8AC3E}">
        <p14:creationId xmlns:p14="http://schemas.microsoft.com/office/powerpoint/2010/main" val="22847065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Grp="1" noChangeArrowheads="1"/>
          </p:cNvSpPr>
          <p:nvPr>
            <p:ph type="ctrTitle" idx="4294967295"/>
          </p:nvPr>
        </p:nvSpPr>
        <p:spPr>
          <a:xfrm>
            <a:off x="685800" y="228600"/>
            <a:ext cx="8091488" cy="1089025"/>
          </a:xfrm>
        </p:spPr>
        <p:txBody>
          <a:bodyPr/>
          <a:lstStyle/>
          <a:p>
            <a:pPr eaLnBrk="1" hangingPunct="1"/>
            <a:r>
              <a:rPr lang="en-US" sz="3300" smtClean="0">
                <a:latin typeface="Trebuchet MS" pitchFamily="1" charset="0"/>
              </a:rPr>
              <a:t>Some parts are more equal than others</a:t>
            </a:r>
            <a:endParaRPr lang="en-US" smtClean="0"/>
          </a:p>
        </p:txBody>
      </p:sp>
      <p:pic>
        <p:nvPicPr>
          <p:cNvPr id="45059" name="Picture 4"/>
          <p:cNvPicPr>
            <a:picLocks noChangeAspect="1" noChangeArrowheads="1"/>
          </p:cNvPicPr>
          <p:nvPr/>
        </p:nvPicPr>
        <p:blipFill>
          <a:blip r:embed="rId3" cstate="print"/>
          <a:srcRect l="12920" t="31197" r="56877" b="21434"/>
          <a:stretch>
            <a:fillRect/>
          </a:stretch>
        </p:blipFill>
        <p:spPr bwMode="auto">
          <a:xfrm>
            <a:off x="533400" y="1295400"/>
            <a:ext cx="4038600" cy="4581525"/>
          </a:xfrm>
          <a:prstGeom prst="rect">
            <a:avLst/>
          </a:prstGeom>
          <a:noFill/>
          <a:ln w="9525">
            <a:noFill/>
            <a:miter lim="800000"/>
            <a:headEnd/>
            <a:tailEnd/>
          </a:ln>
        </p:spPr>
      </p:pic>
      <p:sp>
        <p:nvSpPr>
          <p:cNvPr id="45060" name="Rectangle 5"/>
          <p:cNvSpPr>
            <a:spLocks noChangeArrowheads="1"/>
          </p:cNvSpPr>
          <p:nvPr/>
        </p:nvSpPr>
        <p:spPr bwMode="auto">
          <a:xfrm>
            <a:off x="457200" y="6019800"/>
            <a:ext cx="8077200" cy="457200"/>
          </a:xfrm>
          <a:prstGeom prst="rect">
            <a:avLst/>
          </a:prstGeom>
          <a:noFill/>
          <a:ln w="9525">
            <a:noFill/>
            <a:miter lim="800000"/>
            <a:headEnd/>
            <a:tailEnd/>
          </a:ln>
        </p:spPr>
        <p:txBody>
          <a:bodyPr>
            <a:spAutoFit/>
          </a:bodyPr>
          <a:lstStyle/>
          <a:p>
            <a:pPr algn="ctr" defTabSz="914400" fontAlgn="base">
              <a:spcBef>
                <a:spcPct val="0"/>
              </a:spcBef>
              <a:spcAft>
                <a:spcPct val="0"/>
              </a:spcAft>
            </a:pPr>
            <a:r>
              <a:rPr lang="en-US" sz="2400" b="1" i="1">
                <a:solidFill>
                  <a:srgbClr val="0000FF"/>
                </a:solidFill>
                <a:latin typeface="Times New Roman" pitchFamily="1" charset="0"/>
                <a:ea typeface="ＭＳ Ｐゴシック" pitchFamily="1" charset="-128"/>
              </a:rPr>
              <a:t>The eyebrows turn out to be more important than the eyes…</a:t>
            </a:r>
            <a:endParaRPr lang="en-US" sz="2400">
              <a:solidFill>
                <a:srgbClr val="000000"/>
              </a:solidFill>
              <a:latin typeface="Times New Roman" pitchFamily="1" charset="0"/>
              <a:ea typeface="ＭＳ Ｐゴシック" pitchFamily="1" charset="-128"/>
            </a:endParaRPr>
          </a:p>
        </p:txBody>
      </p:sp>
    </p:spTree>
    <p:extLst>
      <p:ext uri="{BB962C8B-B14F-4D97-AF65-F5344CB8AC3E}">
        <p14:creationId xmlns:p14="http://schemas.microsoft.com/office/powerpoint/2010/main" val="37778160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p:cNvSpPr>
            <a:spLocks noGrp="1" noChangeArrowheads="1"/>
          </p:cNvSpPr>
          <p:nvPr>
            <p:ph type="ctrTitle" idx="4294967295"/>
          </p:nvPr>
        </p:nvSpPr>
        <p:spPr>
          <a:xfrm>
            <a:off x="685800" y="228600"/>
            <a:ext cx="8091488" cy="1089025"/>
          </a:xfrm>
        </p:spPr>
        <p:txBody>
          <a:bodyPr/>
          <a:lstStyle/>
          <a:p>
            <a:pPr eaLnBrk="1" hangingPunct="1"/>
            <a:r>
              <a:rPr lang="en-US" sz="3300" smtClean="0">
                <a:latin typeface="Trebuchet MS" pitchFamily="1" charset="0"/>
              </a:rPr>
              <a:t>Some parts are more equal than others</a:t>
            </a:r>
            <a:endParaRPr lang="en-US" smtClean="0"/>
          </a:p>
        </p:txBody>
      </p:sp>
      <p:pic>
        <p:nvPicPr>
          <p:cNvPr id="46083" name="Picture 4"/>
          <p:cNvPicPr>
            <a:picLocks noChangeAspect="1" noChangeArrowheads="1"/>
          </p:cNvPicPr>
          <p:nvPr/>
        </p:nvPicPr>
        <p:blipFill>
          <a:blip r:embed="rId3" cstate="print"/>
          <a:srcRect l="12920" t="31197" r="41490" b="21434"/>
          <a:stretch>
            <a:fillRect/>
          </a:stretch>
        </p:blipFill>
        <p:spPr bwMode="auto">
          <a:xfrm>
            <a:off x="533400" y="1295400"/>
            <a:ext cx="6096000" cy="4581525"/>
          </a:xfrm>
          <a:prstGeom prst="rect">
            <a:avLst/>
          </a:prstGeom>
          <a:noFill/>
          <a:ln w="9525">
            <a:noFill/>
            <a:miter lim="800000"/>
            <a:headEnd/>
            <a:tailEnd/>
          </a:ln>
        </p:spPr>
      </p:pic>
      <p:sp>
        <p:nvSpPr>
          <p:cNvPr id="46084" name="Rectangle 5"/>
          <p:cNvSpPr>
            <a:spLocks noChangeArrowheads="1"/>
          </p:cNvSpPr>
          <p:nvPr/>
        </p:nvSpPr>
        <p:spPr bwMode="auto">
          <a:xfrm>
            <a:off x="457200" y="6019800"/>
            <a:ext cx="8077200" cy="457200"/>
          </a:xfrm>
          <a:prstGeom prst="rect">
            <a:avLst/>
          </a:prstGeom>
          <a:noFill/>
          <a:ln w="9525">
            <a:noFill/>
            <a:miter lim="800000"/>
            <a:headEnd/>
            <a:tailEnd/>
          </a:ln>
        </p:spPr>
        <p:txBody>
          <a:bodyPr>
            <a:spAutoFit/>
          </a:bodyPr>
          <a:lstStyle/>
          <a:p>
            <a:pPr algn="ctr" defTabSz="914400" fontAlgn="base">
              <a:spcBef>
                <a:spcPct val="0"/>
              </a:spcBef>
              <a:spcAft>
                <a:spcPct val="0"/>
              </a:spcAft>
            </a:pPr>
            <a:r>
              <a:rPr lang="en-US" sz="2400" b="1" i="1">
                <a:solidFill>
                  <a:srgbClr val="0000FF"/>
                </a:solidFill>
                <a:latin typeface="Times New Roman" pitchFamily="1" charset="0"/>
                <a:ea typeface="ＭＳ Ｐゴシック" pitchFamily="1" charset="-128"/>
              </a:rPr>
              <a:t>The eyebrows turn out to be more important than the eyes…</a:t>
            </a:r>
            <a:endParaRPr lang="en-US" sz="2400">
              <a:solidFill>
                <a:srgbClr val="000000"/>
              </a:solidFill>
              <a:latin typeface="Times New Roman" pitchFamily="1" charset="0"/>
              <a:ea typeface="ＭＳ Ｐゴシック" pitchFamily="1" charset="-128"/>
            </a:endParaRPr>
          </a:p>
        </p:txBody>
      </p:sp>
      <p:sp>
        <p:nvSpPr>
          <p:cNvPr id="46085" name="Rectangle 4"/>
          <p:cNvSpPr>
            <a:spLocks noChangeArrowheads="1"/>
          </p:cNvSpPr>
          <p:nvPr/>
        </p:nvSpPr>
        <p:spPr bwMode="auto">
          <a:xfrm>
            <a:off x="6705600" y="2362200"/>
            <a:ext cx="963613" cy="457200"/>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2400" b="1" i="1">
                <a:solidFill>
                  <a:srgbClr val="0000FF"/>
                </a:solidFill>
                <a:latin typeface="Times New Roman" pitchFamily="1" charset="0"/>
                <a:ea typeface="ＭＳ Ｐゴシック" pitchFamily="1" charset="-128"/>
              </a:rPr>
              <a:t>Nixon</a:t>
            </a:r>
            <a:endParaRPr lang="en-US" sz="2400">
              <a:solidFill>
                <a:srgbClr val="000000"/>
              </a:solidFill>
              <a:latin typeface="Times New Roman" pitchFamily="1" charset="0"/>
              <a:ea typeface="ＭＳ Ｐゴシック" pitchFamily="1" charset="-128"/>
            </a:endParaRPr>
          </a:p>
        </p:txBody>
      </p:sp>
      <p:sp>
        <p:nvSpPr>
          <p:cNvPr id="46086" name="Rectangle 6"/>
          <p:cNvSpPr>
            <a:spLocks noChangeArrowheads="1"/>
          </p:cNvSpPr>
          <p:nvPr/>
        </p:nvSpPr>
        <p:spPr bwMode="auto">
          <a:xfrm>
            <a:off x="6629400" y="4267200"/>
            <a:ext cx="2005013" cy="457200"/>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2400" b="1" i="1">
                <a:solidFill>
                  <a:srgbClr val="0000FF"/>
                </a:solidFill>
                <a:latin typeface="Times New Roman" pitchFamily="1" charset="0"/>
                <a:ea typeface="ＭＳ Ｐゴシック" pitchFamily="1" charset="-128"/>
              </a:rPr>
              <a:t>Winona Ryder</a:t>
            </a:r>
            <a:endParaRPr lang="en-US" sz="2400">
              <a:solidFill>
                <a:srgbClr val="000000"/>
              </a:solidFill>
              <a:latin typeface="Times New Roman" pitchFamily="1" charset="0"/>
              <a:ea typeface="ＭＳ Ｐゴシック" pitchFamily="1" charset="-128"/>
            </a:endParaRPr>
          </a:p>
        </p:txBody>
      </p:sp>
    </p:spTree>
    <p:extLst>
      <p:ext uri="{BB962C8B-B14F-4D97-AF65-F5344CB8AC3E}">
        <p14:creationId xmlns:p14="http://schemas.microsoft.com/office/powerpoint/2010/main" val="23208964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609600" y="228600"/>
            <a:ext cx="7772400" cy="990600"/>
          </a:xfrm>
        </p:spPr>
        <p:txBody>
          <a:bodyPr/>
          <a:lstStyle/>
          <a:p>
            <a:pPr eaLnBrk="1" hangingPunct="1"/>
            <a:r>
              <a:rPr lang="en-US" smtClean="0"/>
              <a:t>Viola and Jones: Results</a:t>
            </a:r>
          </a:p>
        </p:txBody>
      </p:sp>
      <p:pic>
        <p:nvPicPr>
          <p:cNvPr id="59395" name="Picture 4"/>
          <p:cNvPicPr>
            <a:picLocks noChangeAspect="1" noChangeArrowheads="1"/>
          </p:cNvPicPr>
          <p:nvPr/>
        </p:nvPicPr>
        <p:blipFill>
          <a:blip r:embed="rId3" cstate="print"/>
          <a:srcRect/>
          <a:stretch>
            <a:fillRect/>
          </a:stretch>
        </p:blipFill>
        <p:spPr bwMode="auto">
          <a:xfrm>
            <a:off x="1143000" y="1219200"/>
            <a:ext cx="6781800" cy="4973638"/>
          </a:xfrm>
          <a:prstGeom prst="rect">
            <a:avLst/>
          </a:prstGeom>
          <a:noFill/>
          <a:ln w="9525">
            <a:noFill/>
            <a:miter lim="800000"/>
            <a:headEnd/>
            <a:tailEnd/>
          </a:ln>
        </p:spPr>
      </p:pic>
      <p:sp>
        <p:nvSpPr>
          <p:cNvPr id="59396" name="Rectangle 4"/>
          <p:cNvSpPr>
            <a:spLocks noChangeArrowheads="1"/>
          </p:cNvSpPr>
          <p:nvPr/>
        </p:nvSpPr>
        <p:spPr bwMode="auto">
          <a:xfrm>
            <a:off x="1149350" y="6324600"/>
            <a:ext cx="6773863" cy="457200"/>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2400">
                <a:solidFill>
                  <a:srgbClr val="0000FF"/>
                </a:solidFill>
                <a:latin typeface="Comic Sans MS" pitchFamily="1" charset="0"/>
                <a:ea typeface="ＭＳ Ｐゴシック" pitchFamily="1" charset="-128"/>
              </a:rPr>
              <a:t>How is searching over many </a:t>
            </a:r>
            <a:r>
              <a:rPr lang="en-US" sz="2400" b="1" i="1">
                <a:solidFill>
                  <a:srgbClr val="0000FF"/>
                </a:solidFill>
                <a:latin typeface="Comic Sans MS" pitchFamily="1" charset="0"/>
                <a:ea typeface="ＭＳ Ｐゴシック" pitchFamily="1" charset="-128"/>
              </a:rPr>
              <a:t>scales</a:t>
            </a:r>
            <a:r>
              <a:rPr lang="en-US" sz="2400">
                <a:solidFill>
                  <a:srgbClr val="0000FF"/>
                </a:solidFill>
                <a:latin typeface="Comic Sans MS" pitchFamily="1" charset="0"/>
                <a:ea typeface="ＭＳ Ｐゴシック" pitchFamily="1" charset="-128"/>
              </a:rPr>
              <a:t>  simplified?</a:t>
            </a:r>
            <a:endParaRPr lang="en-US" sz="2400">
              <a:solidFill>
                <a:srgbClr val="000000"/>
              </a:solidFill>
              <a:latin typeface="Times New Roman" pitchFamily="1" charset="0"/>
              <a:ea typeface="ＭＳ Ｐゴシック" pitchFamily="1" charset="-128"/>
            </a:endParaRPr>
          </a:p>
        </p:txBody>
      </p:sp>
    </p:spTree>
    <p:extLst>
      <p:ext uri="{BB962C8B-B14F-4D97-AF65-F5344CB8AC3E}">
        <p14:creationId xmlns:p14="http://schemas.microsoft.com/office/powerpoint/2010/main" val="755121812"/>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cstate="print"/>
          <a:srcRect/>
          <a:stretch>
            <a:fillRect/>
          </a:stretch>
        </p:blipFill>
        <p:spPr bwMode="auto">
          <a:xfrm>
            <a:off x="434975" y="1728788"/>
            <a:ext cx="3228975" cy="2671762"/>
          </a:xfrm>
          <a:prstGeom prst="rect">
            <a:avLst/>
          </a:prstGeom>
          <a:noFill/>
          <a:ln w="9525">
            <a:noFill/>
            <a:miter lim="800000"/>
            <a:headEnd/>
            <a:tailEnd/>
          </a:ln>
        </p:spPr>
      </p:pic>
      <p:sp>
        <p:nvSpPr>
          <p:cNvPr id="67587" name="Rectangle 4"/>
          <p:cNvSpPr>
            <a:spLocks noChangeArrowheads="1"/>
          </p:cNvSpPr>
          <p:nvPr/>
        </p:nvSpPr>
        <p:spPr bwMode="auto">
          <a:xfrm>
            <a:off x="1042988" y="5100638"/>
            <a:ext cx="2528887" cy="915987"/>
          </a:xfrm>
          <a:prstGeom prst="rect">
            <a:avLst/>
          </a:prstGeom>
          <a:noFill/>
          <a:ln w="9525">
            <a:noFill/>
            <a:miter lim="800000"/>
            <a:headEnd/>
            <a:tailEnd/>
          </a:ln>
        </p:spPr>
        <p:txBody>
          <a:bodyPr>
            <a:spAutoFit/>
          </a:bodyPr>
          <a:lstStyle/>
          <a:p>
            <a:pPr defTabSz="914400" fontAlgn="base">
              <a:spcBef>
                <a:spcPct val="0"/>
              </a:spcBef>
              <a:spcAft>
                <a:spcPct val="0"/>
              </a:spcAft>
            </a:pPr>
            <a:r>
              <a:rPr lang="en-US">
                <a:solidFill>
                  <a:srgbClr val="000000"/>
                </a:solidFill>
                <a:latin typeface="Trebuchet MS" pitchFamily="1" charset="0"/>
                <a:ea typeface="ＭＳ Ｐゴシック" pitchFamily="1" charset="-128"/>
              </a:rPr>
              <a:t>auto focus, </a:t>
            </a:r>
          </a:p>
          <a:p>
            <a:pPr defTabSz="914400" fontAlgn="base">
              <a:spcBef>
                <a:spcPct val="0"/>
              </a:spcBef>
              <a:spcAft>
                <a:spcPct val="0"/>
              </a:spcAft>
            </a:pPr>
            <a:r>
              <a:rPr lang="en-US">
                <a:solidFill>
                  <a:srgbClr val="000000"/>
                </a:solidFill>
                <a:latin typeface="Trebuchet MS" pitchFamily="1" charset="0"/>
                <a:ea typeface="ＭＳ Ｐゴシック" pitchFamily="1" charset="-128"/>
              </a:rPr>
              <a:t>red eye removal, </a:t>
            </a:r>
          </a:p>
          <a:p>
            <a:pPr defTabSz="914400" fontAlgn="base">
              <a:spcBef>
                <a:spcPct val="0"/>
              </a:spcBef>
              <a:spcAft>
                <a:spcPct val="0"/>
              </a:spcAft>
            </a:pPr>
            <a:r>
              <a:rPr lang="en-US">
                <a:solidFill>
                  <a:srgbClr val="000000"/>
                </a:solidFill>
                <a:latin typeface="Trebuchet MS" pitchFamily="1" charset="0"/>
                <a:ea typeface="ＭＳ Ｐゴシック" pitchFamily="1" charset="-128"/>
              </a:rPr>
              <a:t>auto color correction</a:t>
            </a:r>
          </a:p>
        </p:txBody>
      </p:sp>
      <p:sp>
        <p:nvSpPr>
          <p:cNvPr id="67588" name="Rectangle 5"/>
          <p:cNvSpPr>
            <a:spLocks noChangeArrowheads="1"/>
          </p:cNvSpPr>
          <p:nvPr/>
        </p:nvSpPr>
        <p:spPr bwMode="auto">
          <a:xfrm>
            <a:off x="3241675" y="307975"/>
            <a:ext cx="2854325" cy="64135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3600">
                <a:solidFill>
                  <a:srgbClr val="000000"/>
                </a:solidFill>
                <a:latin typeface="Trebuchet MS" pitchFamily="1" charset="0"/>
                <a:ea typeface="ＭＳ Ｐゴシック" pitchFamily="1" charset="-128"/>
              </a:rPr>
              <a:t>Applications!</a:t>
            </a:r>
            <a:endParaRPr lang="en-US" sz="2400">
              <a:solidFill>
                <a:srgbClr val="000000"/>
              </a:solidFill>
              <a:latin typeface="Times New Roman" pitchFamily="1" charset="0"/>
              <a:ea typeface="ＭＳ Ｐゴシック" pitchFamily="1" charset="-128"/>
            </a:endParaRPr>
          </a:p>
        </p:txBody>
      </p:sp>
      <p:sp>
        <p:nvSpPr>
          <p:cNvPr id="67589" name="Rectangle 6"/>
          <p:cNvSpPr>
            <a:spLocks noChangeArrowheads="1"/>
          </p:cNvSpPr>
          <p:nvPr/>
        </p:nvSpPr>
        <p:spPr bwMode="auto">
          <a:xfrm>
            <a:off x="633413" y="4649788"/>
            <a:ext cx="1701800" cy="36671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solidFill>
                  <a:srgbClr val="0105FF"/>
                </a:solidFill>
                <a:latin typeface="Trebuchet MS" pitchFamily="1" charset="0"/>
                <a:ea typeface="ＭＳ Ｐゴシック" pitchFamily="1" charset="-128"/>
              </a:rPr>
              <a:t>Smart cameras</a:t>
            </a:r>
          </a:p>
        </p:txBody>
      </p:sp>
      <p:pic>
        <p:nvPicPr>
          <p:cNvPr id="67590" name="Picture 2"/>
          <p:cNvPicPr>
            <a:picLocks noChangeAspect="1" noChangeArrowheads="1"/>
          </p:cNvPicPr>
          <p:nvPr/>
        </p:nvPicPr>
        <p:blipFill>
          <a:blip r:embed="rId4" cstate="print"/>
          <a:srcRect/>
          <a:stretch>
            <a:fillRect/>
          </a:stretch>
        </p:blipFill>
        <p:spPr bwMode="auto">
          <a:xfrm>
            <a:off x="4292600" y="1457325"/>
            <a:ext cx="4318000" cy="3011488"/>
          </a:xfrm>
          <a:prstGeom prst="rect">
            <a:avLst/>
          </a:prstGeom>
          <a:noFill/>
          <a:ln w="9525">
            <a:noFill/>
            <a:miter lim="800000"/>
            <a:headEnd/>
            <a:tailEnd/>
          </a:ln>
        </p:spPr>
      </p:pic>
      <p:sp>
        <p:nvSpPr>
          <p:cNvPr id="67591" name="Rectangle 8"/>
          <p:cNvSpPr>
            <a:spLocks noChangeArrowheads="1"/>
          </p:cNvSpPr>
          <p:nvPr/>
        </p:nvSpPr>
        <p:spPr bwMode="auto">
          <a:xfrm>
            <a:off x="193675" y="6208713"/>
            <a:ext cx="600075" cy="274637"/>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200">
                <a:solidFill>
                  <a:srgbClr val="008000"/>
                </a:solidFill>
                <a:latin typeface="Trebuchet MS" pitchFamily="1" charset="0"/>
                <a:ea typeface="ＭＳ Ｐゴシック" pitchFamily="1" charset="-128"/>
              </a:rPr>
              <a:t>smile!</a:t>
            </a:r>
          </a:p>
        </p:txBody>
      </p:sp>
      <p:sp>
        <p:nvSpPr>
          <p:cNvPr id="67592" name="Rectangle 4"/>
          <p:cNvSpPr>
            <a:spLocks noChangeArrowheads="1"/>
          </p:cNvSpPr>
          <p:nvPr/>
        </p:nvSpPr>
        <p:spPr bwMode="auto">
          <a:xfrm>
            <a:off x="4724400" y="5410200"/>
            <a:ext cx="3733800" cy="366713"/>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a:solidFill>
                  <a:srgbClr val="000000"/>
                </a:solidFill>
                <a:latin typeface="Trebuchet MS" pitchFamily="1" charset="0"/>
                <a:ea typeface="ＭＳ Ｐゴシック" pitchFamily="1" charset="-128"/>
              </a:rPr>
              <a:t>Lexus LS600 Driver Monitor System</a:t>
            </a:r>
          </a:p>
        </p:txBody>
      </p:sp>
      <p:sp>
        <p:nvSpPr>
          <p:cNvPr id="67593" name="Rectangle 10"/>
          <p:cNvSpPr>
            <a:spLocks noChangeArrowheads="1"/>
          </p:cNvSpPr>
          <p:nvPr/>
        </p:nvSpPr>
        <p:spPr bwMode="auto">
          <a:xfrm>
            <a:off x="4316413" y="4905375"/>
            <a:ext cx="827087" cy="366713"/>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solidFill>
                  <a:srgbClr val="0105FF"/>
                </a:solidFill>
                <a:latin typeface="Trebuchet MS" pitchFamily="1" charset="0"/>
                <a:ea typeface="ＭＳ Ｐゴシック" pitchFamily="1" charset="-128"/>
              </a:rPr>
              <a:t>Safety</a:t>
            </a:r>
          </a:p>
        </p:txBody>
      </p:sp>
      <p:sp>
        <p:nvSpPr>
          <p:cNvPr id="67594" name="Rectangle 11"/>
          <p:cNvSpPr>
            <a:spLocks noChangeArrowheads="1"/>
          </p:cNvSpPr>
          <p:nvPr/>
        </p:nvSpPr>
        <p:spPr bwMode="auto">
          <a:xfrm>
            <a:off x="7959725" y="6335713"/>
            <a:ext cx="942975" cy="36671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solidFill>
                  <a:srgbClr val="0105FF"/>
                </a:solidFill>
                <a:latin typeface="Trebuchet MS" pitchFamily="1" charset="0"/>
                <a:ea typeface="ＭＳ Ｐゴシック" pitchFamily="1" charset="-128"/>
              </a:rPr>
              <a:t>Others?</a:t>
            </a:r>
          </a:p>
        </p:txBody>
      </p:sp>
    </p:spTree>
    <p:extLst>
      <p:ext uri="{BB962C8B-B14F-4D97-AF65-F5344CB8AC3E}">
        <p14:creationId xmlns:p14="http://schemas.microsoft.com/office/powerpoint/2010/main" val="428753773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2925" y="741363"/>
            <a:ext cx="7866063"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6869289"/>
      </p:ext>
    </p:extLst>
  </p:cSld>
  <p:clrMapOvr>
    <a:masterClrMapping/>
  </p:clrMapOvr>
  <p:timing>
    <p:tnLst>
      <p:par>
        <p:cTn xmlns:p14="http://schemas.microsoft.com/office/powerpoint/2010/mai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4"/>
          <p:cNvSpPr>
            <a:spLocks noChangeArrowheads="1"/>
          </p:cNvSpPr>
          <p:nvPr/>
        </p:nvSpPr>
        <p:spPr bwMode="auto">
          <a:xfrm>
            <a:off x="2978150" y="196850"/>
            <a:ext cx="3365500" cy="64135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3600">
                <a:solidFill>
                  <a:srgbClr val="000000"/>
                </a:solidFill>
                <a:latin typeface="Trebuchet MS" pitchFamily="1" charset="0"/>
                <a:ea typeface="ＭＳ Ｐゴシック" pitchFamily="1" charset="-128"/>
              </a:rPr>
              <a:t>Anonymization!</a:t>
            </a:r>
            <a:endParaRPr lang="en-US" sz="2400">
              <a:solidFill>
                <a:srgbClr val="000000"/>
              </a:solidFill>
              <a:latin typeface="Times New Roman" pitchFamily="1" charset="0"/>
              <a:ea typeface="ＭＳ Ｐゴシック" pitchFamily="1" charset="-128"/>
            </a:endParaRPr>
          </a:p>
        </p:txBody>
      </p:sp>
      <p:sp>
        <p:nvSpPr>
          <p:cNvPr id="4100" name="Rectangle 10"/>
          <p:cNvSpPr>
            <a:spLocks noChangeArrowheads="1"/>
          </p:cNvSpPr>
          <p:nvPr/>
        </p:nvSpPr>
        <p:spPr bwMode="auto">
          <a:xfrm>
            <a:off x="7392988" y="6351588"/>
            <a:ext cx="1581150" cy="36671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solidFill>
                  <a:srgbClr val="0105FF"/>
                </a:solidFill>
                <a:latin typeface="Trebuchet MS" pitchFamily="1" charset="0"/>
                <a:ea typeface="ＭＳ Ｐゴシック" pitchFamily="1" charset="-128"/>
              </a:rPr>
              <a:t>Opportunity!?</a:t>
            </a:r>
          </a:p>
        </p:txBody>
      </p:sp>
      <p:pic>
        <p:nvPicPr>
          <p:cNvPr id="4101" name="Picture 11" descr="Picture 4"/>
          <p:cNvPicPr>
            <a:picLocks noChangeAspect="1" noChangeArrowheads="1"/>
          </p:cNvPicPr>
          <p:nvPr/>
        </p:nvPicPr>
        <p:blipFill>
          <a:blip r:embed="rId3" cstate="print"/>
          <a:srcRect/>
          <a:stretch>
            <a:fillRect/>
          </a:stretch>
        </p:blipFill>
        <p:spPr bwMode="auto">
          <a:xfrm>
            <a:off x="609600" y="4343400"/>
            <a:ext cx="4132263" cy="2228850"/>
          </a:xfrm>
          <a:prstGeom prst="rect">
            <a:avLst/>
          </a:prstGeom>
          <a:noFill/>
          <a:ln w="9525">
            <a:noFill/>
            <a:miter lim="800000"/>
            <a:headEnd/>
            <a:tailEnd/>
          </a:ln>
        </p:spPr>
      </p:pic>
      <p:pic>
        <p:nvPicPr>
          <p:cNvPr id="4102" name="Picture 12" descr="GoogleStreetView_0"/>
          <p:cNvPicPr>
            <a:picLocks noChangeAspect="1" noChangeArrowheads="1"/>
          </p:cNvPicPr>
          <p:nvPr/>
        </p:nvPicPr>
        <p:blipFill>
          <a:blip r:embed="rId4" cstate="print"/>
          <a:srcRect/>
          <a:stretch>
            <a:fillRect/>
          </a:stretch>
        </p:blipFill>
        <p:spPr bwMode="auto">
          <a:xfrm>
            <a:off x="228600" y="914400"/>
            <a:ext cx="4797425" cy="3149600"/>
          </a:xfrm>
          <a:prstGeom prst="rect">
            <a:avLst/>
          </a:prstGeom>
          <a:noFill/>
          <a:ln w="9525">
            <a:noFill/>
            <a:miter lim="800000"/>
            <a:headEnd/>
            <a:tailEnd/>
          </a:ln>
        </p:spPr>
      </p:pic>
      <p:pic>
        <p:nvPicPr>
          <p:cNvPr id="4103" name="Picture 13" descr="google-maps-zoom-tchad"/>
          <p:cNvPicPr>
            <a:picLocks noChangeAspect="1" noChangeArrowheads="1"/>
          </p:cNvPicPr>
          <p:nvPr/>
        </p:nvPicPr>
        <p:blipFill>
          <a:blip r:embed="rId5" cstate="print"/>
          <a:srcRect/>
          <a:stretch>
            <a:fillRect/>
          </a:stretch>
        </p:blipFill>
        <p:spPr bwMode="auto">
          <a:xfrm>
            <a:off x="5410200" y="1219200"/>
            <a:ext cx="3395663" cy="3886200"/>
          </a:xfrm>
          <a:prstGeom prst="rect">
            <a:avLst/>
          </a:prstGeom>
          <a:noFill/>
          <a:ln w="9525">
            <a:noFill/>
            <a:miter lim="800000"/>
            <a:headEnd/>
            <a:tailEnd/>
          </a:ln>
        </p:spPr>
      </p:pic>
      <p:sp>
        <p:nvSpPr>
          <p:cNvPr id="4104" name="Rectangle 14"/>
          <p:cNvSpPr>
            <a:spLocks noChangeArrowheads="1"/>
          </p:cNvSpPr>
          <p:nvPr/>
        </p:nvSpPr>
        <p:spPr bwMode="auto">
          <a:xfrm>
            <a:off x="5645150" y="5199063"/>
            <a:ext cx="2954338" cy="320675"/>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500">
                <a:solidFill>
                  <a:srgbClr val="000000"/>
                </a:solidFill>
                <a:latin typeface="Trebuchet MS" pitchFamily="1" charset="0"/>
                <a:ea typeface="ＭＳ Ｐゴシック" pitchFamily="1" charset="-128"/>
              </a:rPr>
              <a:t>A Google maps' image over Chad</a:t>
            </a:r>
          </a:p>
        </p:txBody>
      </p:sp>
      <p:sp>
        <p:nvSpPr>
          <p:cNvPr id="4098" name="Ink 15"/>
          <p:cNvSpPr>
            <a:spLocks noRot="1" noChangeAspect="1" noEditPoints="1" noChangeArrowheads="1" noChangeShapeType="1" noTextEdit="1"/>
          </p:cNvSpPr>
          <p:nvPr/>
        </p:nvSpPr>
        <p:spPr bwMode="auto">
          <a:xfrm>
            <a:off x="5589588" y="677863"/>
            <a:ext cx="723900" cy="100012"/>
          </a:xfrm>
          <a:custGeom>
            <a:avLst/>
            <a:gdLst>
              <a:gd name="T0" fmla="+- 0 17537 15528"/>
              <a:gd name="T1" fmla="*/ T0 w 2010"/>
              <a:gd name="T2" fmla="+- 0 2158 1885"/>
              <a:gd name="T3" fmla="*/ 2158 h 274"/>
              <a:gd name="T4" fmla="+- 0 17312 15528"/>
              <a:gd name="T5" fmla="*/ T4 w 2010"/>
              <a:gd name="T6" fmla="+- 0 2158 1885"/>
              <a:gd name="T7" fmla="*/ 2158 h 274"/>
              <a:gd name="T8" fmla="+- 0 17118 15528"/>
              <a:gd name="T9" fmla="*/ T8 w 2010"/>
              <a:gd name="T10" fmla="+- 0 2145 1885"/>
              <a:gd name="T11" fmla="*/ 2145 h 274"/>
              <a:gd name="T12" fmla="+- 0 16892 15528"/>
              <a:gd name="T13" fmla="*/ T12 w 2010"/>
              <a:gd name="T14" fmla="+- 0 2108 1885"/>
              <a:gd name="T15" fmla="*/ 2108 h 274"/>
              <a:gd name="T16" fmla="+- 0 16544 15528"/>
              <a:gd name="T17" fmla="*/ T16 w 2010"/>
              <a:gd name="T18" fmla="+- 0 2051 1885"/>
              <a:gd name="T19" fmla="*/ 2051 h 274"/>
              <a:gd name="T20" fmla="+- 0 16196 15528"/>
              <a:gd name="T21" fmla="*/ T20 w 2010"/>
              <a:gd name="T22" fmla="+- 0 1996 1885"/>
              <a:gd name="T23" fmla="*/ 1996 h 274"/>
              <a:gd name="T24" fmla="+- 0 15850 15528"/>
              <a:gd name="T25" fmla="*/ T24 w 2010"/>
              <a:gd name="T26" fmla="+- 0 1935 1885"/>
              <a:gd name="T27" fmla="*/ 1935 h 274"/>
              <a:gd name="T28" fmla="+- 0 15757 15528"/>
              <a:gd name="T29" fmla="*/ T28 w 2010"/>
              <a:gd name="T30" fmla="+- 0 1919 1885"/>
              <a:gd name="T31" fmla="*/ 1919 h 274"/>
              <a:gd name="T32" fmla="+- 0 15659 15528"/>
              <a:gd name="T33" fmla="*/ T32 w 2010"/>
              <a:gd name="T34" fmla="+- 0 1898 1885"/>
              <a:gd name="T35" fmla="*/ 1898 h 274"/>
              <a:gd name="T36" fmla="+- 0 15577 15528"/>
              <a:gd name="T37" fmla="*/ T36 w 2010"/>
              <a:gd name="T38" fmla="+- 0 1885 1885"/>
              <a:gd name="T39" fmla="*/ 1885 h 274"/>
              <a:gd name="T40" fmla="+- 0 15553 15528"/>
              <a:gd name="T41" fmla="*/ T40 w 2010"/>
              <a:gd name="T42" fmla="+- 0 1885 1885"/>
              <a:gd name="T43" fmla="*/ 1885 h 274"/>
              <a:gd name="T44" fmla="+- 0 15544 15528"/>
              <a:gd name="T45" fmla="*/ T44 w 2010"/>
              <a:gd name="T46" fmla="+- 0 1885 1885"/>
              <a:gd name="T47" fmla="*/ 1885 h 274"/>
              <a:gd name="T48" fmla="+- 0 15528 15528"/>
              <a:gd name="T49" fmla="*/ T48 w 2010"/>
              <a:gd name="T50" fmla="+- 0 1885 1885"/>
              <a:gd name="T51" fmla="*/ 1885 h 27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2010" h="274" extrusionOk="0">
                <a:moveTo>
                  <a:pt x="2009" y="273"/>
                </a:moveTo>
                <a:cubicBezTo>
                  <a:pt x="1784" y="273"/>
                  <a:pt x="1590" y="260"/>
                  <a:pt x="1364" y="223"/>
                </a:cubicBezTo>
                <a:cubicBezTo>
                  <a:pt x="1016" y="166"/>
                  <a:pt x="668" y="111"/>
                  <a:pt x="322" y="50"/>
                </a:cubicBezTo>
                <a:cubicBezTo>
                  <a:pt x="229" y="34"/>
                  <a:pt x="131" y="13"/>
                  <a:pt x="49" y="0"/>
                </a:cubicBezTo>
                <a:cubicBezTo>
                  <a:pt x="25" y="0"/>
                  <a:pt x="16" y="0"/>
                  <a:pt x="0" y="0"/>
                </a:cubicBezTo>
              </a:path>
            </a:pathLst>
          </a:custGeom>
          <a:noFill/>
          <a:ln w="19050" cap="rnd">
            <a:solidFill>
              <a:srgbClr val="C0504D"/>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pitchFamily="1" charset="-128"/>
            </a:endParaRPr>
          </a:p>
        </p:txBody>
      </p:sp>
    </p:spTree>
    <p:extLst>
      <p:ext uri="{BB962C8B-B14F-4D97-AF65-F5344CB8AC3E}">
        <p14:creationId xmlns:p14="http://schemas.microsoft.com/office/powerpoint/2010/main" val="3085328257"/>
      </p:ext>
    </p:extLst>
  </p:cSld>
  <p:clrMapOvr>
    <a:masterClrMapping/>
  </p:clrMapOvr>
  <p:timing>
    <p:tnLst>
      <p:par>
        <p:cTn xmlns:p14="http://schemas.microsoft.com/office/powerpoint/2010/mai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8"/>
          <p:cNvSpPr>
            <a:spLocks noChangeArrowheads="1"/>
          </p:cNvSpPr>
          <p:nvPr/>
        </p:nvSpPr>
        <p:spPr bwMode="auto">
          <a:xfrm>
            <a:off x="2286000" y="228600"/>
            <a:ext cx="4572000" cy="646113"/>
          </a:xfrm>
          <a:prstGeom prst="rect">
            <a:avLst/>
          </a:prstGeom>
          <a:noFill/>
          <a:ln w="9525">
            <a:noFill/>
            <a:miter lim="800000"/>
            <a:headEnd/>
            <a:tailEnd/>
          </a:ln>
        </p:spPr>
        <p:txBody>
          <a:bodyPr>
            <a:spAutoFit/>
          </a:bodyPr>
          <a:lstStyle/>
          <a:p>
            <a:pPr algn="ctr" defTabSz="914400" eaLnBrk="0" fontAlgn="base" hangingPunct="0">
              <a:spcBef>
                <a:spcPct val="0"/>
              </a:spcBef>
              <a:spcAft>
                <a:spcPct val="0"/>
              </a:spcAft>
            </a:pPr>
            <a:r>
              <a:rPr lang="en-US" sz="3600">
                <a:solidFill>
                  <a:prstClr val="black"/>
                </a:solidFill>
                <a:latin typeface="Trebuchet MS" pitchFamily="34" charset="0"/>
                <a:ea typeface="ＭＳ Ｐゴシック" pitchFamily="1" charset="-128"/>
              </a:rPr>
              <a:t>Face replacement</a:t>
            </a:r>
          </a:p>
        </p:txBody>
      </p:sp>
      <p:sp>
        <p:nvSpPr>
          <p:cNvPr id="37891" name="Rectangle 9"/>
          <p:cNvSpPr>
            <a:spLocks noChangeArrowheads="1"/>
          </p:cNvSpPr>
          <p:nvPr/>
        </p:nvSpPr>
        <p:spPr bwMode="auto">
          <a:xfrm>
            <a:off x="5038725" y="941388"/>
            <a:ext cx="3495675" cy="32385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500">
                <a:solidFill>
                  <a:prstClr val="black"/>
                </a:solidFill>
                <a:latin typeface="Trebuchet MS" pitchFamily="34" charset="0"/>
                <a:ea typeface="ＭＳ Ｐゴシック" pitchFamily="1" charset="-128"/>
              </a:rPr>
              <a:t>Nayar et al. Columbia University, 2008</a:t>
            </a:r>
            <a:endParaRPr lang="en-US" sz="1500">
              <a:solidFill>
                <a:prstClr val="black"/>
              </a:solidFill>
              <a:latin typeface="Arial" charset="0"/>
              <a:ea typeface="ＭＳ Ｐゴシック" pitchFamily="1" charset="-128"/>
            </a:endParaRPr>
          </a:p>
        </p:txBody>
      </p:sp>
      <p:sp>
        <p:nvSpPr>
          <p:cNvPr id="37892" name="Rectangle 10"/>
          <p:cNvSpPr>
            <a:spLocks noChangeArrowheads="1"/>
          </p:cNvSpPr>
          <p:nvPr/>
        </p:nvSpPr>
        <p:spPr bwMode="auto">
          <a:xfrm>
            <a:off x="1970088" y="6289675"/>
            <a:ext cx="5434012" cy="415925"/>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2100">
                <a:solidFill>
                  <a:srgbClr val="0000FF"/>
                </a:solidFill>
                <a:latin typeface="Trebuchet MS" pitchFamily="34" charset="0"/>
                <a:ea typeface="ＭＳ Ｐゴシック" pitchFamily="1" charset="-128"/>
              </a:rPr>
              <a:t>May be able to improve on blurring faces...</a:t>
            </a:r>
            <a:endParaRPr lang="en-US" sz="2100">
              <a:solidFill>
                <a:srgbClr val="0000FF"/>
              </a:solidFill>
              <a:latin typeface="Arial" charset="0"/>
              <a:ea typeface="ＭＳ Ｐゴシック" pitchFamily="1" charset="-128"/>
            </a:endParaRPr>
          </a:p>
        </p:txBody>
      </p:sp>
      <p:sp>
        <p:nvSpPr>
          <p:cNvPr id="14" name="Rectangle 13"/>
          <p:cNvSpPr/>
          <p:nvPr/>
        </p:nvSpPr>
        <p:spPr>
          <a:xfrm>
            <a:off x="304800" y="941388"/>
            <a:ext cx="2259013" cy="4256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3600">
              <a:solidFill>
                <a:prstClr val="white"/>
              </a:solidFill>
              <a:latin typeface="Calibri"/>
            </a:endParaRPr>
          </a:p>
        </p:txBody>
      </p:sp>
      <p:pic>
        <p:nvPicPr>
          <p:cNvPr id="37894" name="Picture 8"/>
          <p:cNvPicPr>
            <a:picLocks noChangeAspect="1" noChangeArrowheads="1"/>
          </p:cNvPicPr>
          <p:nvPr/>
        </p:nvPicPr>
        <p:blipFill>
          <a:blip r:embed="rId3" cstate="print"/>
          <a:srcRect b="3741"/>
          <a:stretch>
            <a:fillRect/>
          </a:stretch>
        </p:blipFill>
        <p:spPr bwMode="auto">
          <a:xfrm>
            <a:off x="827088" y="1804988"/>
            <a:ext cx="7707312" cy="4276725"/>
          </a:xfrm>
          <a:prstGeom prst="rect">
            <a:avLst/>
          </a:prstGeom>
          <a:noFill/>
          <a:ln w="9525">
            <a:noFill/>
            <a:miter lim="800000"/>
            <a:headEnd/>
            <a:tailEnd/>
          </a:ln>
        </p:spPr>
      </p:pic>
    </p:spTree>
    <p:extLst>
      <p:ext uri="{BB962C8B-B14F-4D97-AF65-F5344CB8AC3E}">
        <p14:creationId xmlns:p14="http://schemas.microsoft.com/office/powerpoint/2010/main" val="3136189032"/>
      </p:ext>
    </p:extLst>
  </p:cSld>
  <p:clrMapOvr>
    <a:masterClrMapping/>
  </p:clrMapOvr>
  <p:timing>
    <p:tnLst>
      <p:par>
        <p:cTn xmlns:p14="http://schemas.microsoft.com/office/powerpoint/2010/mai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8"/>
          <p:cNvSpPr>
            <a:spLocks noChangeArrowheads="1"/>
          </p:cNvSpPr>
          <p:nvPr/>
        </p:nvSpPr>
        <p:spPr bwMode="auto">
          <a:xfrm>
            <a:off x="2286000" y="228600"/>
            <a:ext cx="4572000" cy="646113"/>
          </a:xfrm>
          <a:prstGeom prst="rect">
            <a:avLst/>
          </a:prstGeom>
          <a:noFill/>
          <a:ln w="9525">
            <a:noFill/>
            <a:miter lim="800000"/>
            <a:headEnd/>
            <a:tailEnd/>
          </a:ln>
        </p:spPr>
        <p:txBody>
          <a:bodyPr>
            <a:spAutoFit/>
          </a:bodyPr>
          <a:lstStyle/>
          <a:p>
            <a:pPr algn="ctr" defTabSz="914400" eaLnBrk="0" fontAlgn="base" hangingPunct="0">
              <a:spcBef>
                <a:spcPct val="0"/>
              </a:spcBef>
              <a:spcAft>
                <a:spcPct val="0"/>
              </a:spcAft>
            </a:pPr>
            <a:r>
              <a:rPr lang="en-US" sz="3600">
                <a:solidFill>
                  <a:prstClr val="black"/>
                </a:solidFill>
                <a:latin typeface="Trebuchet MS" pitchFamily="34" charset="0"/>
                <a:ea typeface="ＭＳ Ｐゴシック" pitchFamily="1" charset="-128"/>
              </a:rPr>
              <a:t>Face replacement</a:t>
            </a:r>
          </a:p>
        </p:txBody>
      </p:sp>
      <p:graphicFrame>
        <p:nvGraphicFramePr>
          <p:cNvPr id="1026" name="Object 2"/>
          <p:cNvGraphicFramePr>
            <a:graphicFrameLocks noChangeAspect="1"/>
          </p:cNvGraphicFramePr>
          <p:nvPr/>
        </p:nvGraphicFramePr>
        <p:xfrm>
          <a:off x="533400" y="1066800"/>
          <a:ext cx="7756525" cy="4130675"/>
        </p:xfrm>
        <a:graphic>
          <a:graphicData uri="http://schemas.openxmlformats.org/presentationml/2006/ole">
            <mc:AlternateContent xmlns:mc="http://schemas.openxmlformats.org/markup-compatibility/2006">
              <mc:Choice xmlns:v="urn:schemas-microsoft-com:vml" Requires="v">
                <p:oleObj spid="_x0000_s1038" name="Image" r:id="rId4" imgW="11276190" imgH="6006349" progId="">
                  <p:embed/>
                </p:oleObj>
              </mc:Choice>
              <mc:Fallback>
                <p:oleObj name="Image" r:id="rId4" imgW="11276190" imgH="6006349"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066800"/>
                        <a:ext cx="7756525" cy="413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 name="Rectangle 13"/>
          <p:cNvSpPr/>
          <p:nvPr/>
        </p:nvSpPr>
        <p:spPr>
          <a:xfrm>
            <a:off x="304800" y="941388"/>
            <a:ext cx="2259013" cy="4256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3600">
              <a:solidFill>
                <a:prstClr val="white"/>
              </a:solidFill>
              <a:latin typeface="Calibri"/>
            </a:endParaRPr>
          </a:p>
        </p:txBody>
      </p:sp>
      <p:sp>
        <p:nvSpPr>
          <p:cNvPr id="1029" name="Rectangle 7"/>
          <p:cNvSpPr>
            <a:spLocks noChangeArrowheads="1"/>
          </p:cNvSpPr>
          <p:nvPr/>
        </p:nvSpPr>
        <p:spPr bwMode="auto">
          <a:xfrm>
            <a:off x="2595563" y="5354638"/>
            <a:ext cx="5710237" cy="415925"/>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2100">
                <a:solidFill>
                  <a:srgbClr val="0000FF"/>
                </a:solidFill>
                <a:latin typeface="Trebuchet MS" pitchFamily="34" charset="0"/>
                <a:ea typeface="ＭＳ Ｐゴシック" pitchFamily="1" charset="-128"/>
              </a:rPr>
              <a:t>by replacing faces from a library of options...</a:t>
            </a:r>
            <a:endParaRPr lang="en-US" sz="2100">
              <a:solidFill>
                <a:srgbClr val="0000FF"/>
              </a:solidFill>
              <a:latin typeface="Arial" charset="0"/>
              <a:ea typeface="ＭＳ Ｐゴシック" pitchFamily="1" charset="-128"/>
            </a:endParaRPr>
          </a:p>
        </p:txBody>
      </p:sp>
      <p:sp>
        <p:nvSpPr>
          <p:cNvPr id="1030" name="Rectangle 11"/>
          <p:cNvSpPr>
            <a:spLocks noChangeArrowheads="1"/>
          </p:cNvSpPr>
          <p:nvPr/>
        </p:nvSpPr>
        <p:spPr bwMode="auto">
          <a:xfrm>
            <a:off x="3278188" y="6019800"/>
            <a:ext cx="4189412" cy="415925"/>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2100">
                <a:solidFill>
                  <a:srgbClr val="C00000"/>
                </a:solidFill>
                <a:latin typeface="Trebuchet MS" pitchFamily="34" charset="0"/>
                <a:ea typeface="ＭＳ Ｐゴシック" pitchFamily="1" charset="-128"/>
              </a:rPr>
              <a:t>Recognize either of these actors?</a:t>
            </a:r>
            <a:endParaRPr lang="en-US" sz="2100">
              <a:solidFill>
                <a:srgbClr val="C00000"/>
              </a:solidFill>
              <a:latin typeface="Arial" charset="0"/>
              <a:ea typeface="ＭＳ Ｐゴシック" pitchFamily="1" charset="-128"/>
            </a:endParaRPr>
          </a:p>
        </p:txBody>
      </p:sp>
    </p:spTree>
    <p:extLst>
      <p:ext uri="{BB962C8B-B14F-4D97-AF65-F5344CB8AC3E}">
        <p14:creationId xmlns:p14="http://schemas.microsoft.com/office/powerpoint/2010/main" val="2096045655"/>
      </p:ext>
    </p:extLst>
  </p:cSld>
  <p:clrMapOvr>
    <a:masterClrMapping/>
  </p:clrMapOvr>
  <p:timing>
    <p:tnLst>
      <p:par>
        <p:cTn xmlns:p14="http://schemas.microsoft.com/office/powerpoint/2010/mai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8"/>
          <p:cNvSpPr>
            <a:spLocks noChangeArrowheads="1"/>
          </p:cNvSpPr>
          <p:nvPr/>
        </p:nvSpPr>
        <p:spPr bwMode="auto">
          <a:xfrm>
            <a:off x="2286000" y="228600"/>
            <a:ext cx="4572000" cy="646113"/>
          </a:xfrm>
          <a:prstGeom prst="rect">
            <a:avLst/>
          </a:prstGeom>
          <a:noFill/>
          <a:ln w="9525">
            <a:noFill/>
            <a:miter lim="800000"/>
            <a:headEnd/>
            <a:tailEnd/>
          </a:ln>
        </p:spPr>
        <p:txBody>
          <a:bodyPr>
            <a:spAutoFit/>
          </a:bodyPr>
          <a:lstStyle/>
          <a:p>
            <a:pPr algn="ctr" defTabSz="914400" eaLnBrk="0" fontAlgn="base" hangingPunct="0">
              <a:spcBef>
                <a:spcPct val="0"/>
              </a:spcBef>
              <a:spcAft>
                <a:spcPct val="0"/>
              </a:spcAft>
            </a:pPr>
            <a:r>
              <a:rPr lang="en-US" sz="3600">
                <a:solidFill>
                  <a:prstClr val="black"/>
                </a:solidFill>
                <a:latin typeface="Trebuchet MS" pitchFamily="34" charset="0"/>
                <a:ea typeface="ＭＳ Ｐゴシック" pitchFamily="1" charset="-128"/>
              </a:rPr>
              <a:t>Face replacement</a:t>
            </a:r>
          </a:p>
        </p:txBody>
      </p:sp>
      <p:sp>
        <p:nvSpPr>
          <p:cNvPr id="2052" name="Rectangle 9"/>
          <p:cNvSpPr>
            <a:spLocks noChangeArrowheads="1"/>
          </p:cNvSpPr>
          <p:nvPr/>
        </p:nvSpPr>
        <p:spPr bwMode="auto">
          <a:xfrm>
            <a:off x="1127125" y="5875338"/>
            <a:ext cx="2452688" cy="414337"/>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2100">
                <a:solidFill>
                  <a:prstClr val="black"/>
                </a:solidFill>
                <a:latin typeface="Trebuchet MS" pitchFamily="34" charset="0"/>
                <a:ea typeface="ＭＳ Ｐゴシック" pitchFamily="1" charset="-128"/>
              </a:rPr>
              <a:t>Denzel Washington</a:t>
            </a:r>
            <a:endParaRPr lang="en-US" sz="2100">
              <a:solidFill>
                <a:prstClr val="black"/>
              </a:solidFill>
              <a:latin typeface="Arial" charset="0"/>
              <a:ea typeface="ＭＳ Ｐゴシック" pitchFamily="1" charset="-128"/>
            </a:endParaRPr>
          </a:p>
        </p:txBody>
      </p:sp>
      <p:graphicFrame>
        <p:nvGraphicFramePr>
          <p:cNvPr id="2050" name="Object 2"/>
          <p:cNvGraphicFramePr>
            <a:graphicFrameLocks noChangeAspect="1"/>
          </p:cNvGraphicFramePr>
          <p:nvPr/>
        </p:nvGraphicFramePr>
        <p:xfrm>
          <a:off x="533400" y="1066800"/>
          <a:ext cx="7756525" cy="4130675"/>
        </p:xfrm>
        <a:graphic>
          <a:graphicData uri="http://schemas.openxmlformats.org/presentationml/2006/ole">
            <mc:AlternateContent xmlns:mc="http://schemas.openxmlformats.org/markup-compatibility/2006">
              <mc:Choice xmlns:v="urn:schemas-microsoft-com:vml" Requires="v">
                <p:oleObj spid="_x0000_s2062" name="Image" r:id="rId4" imgW="11276190" imgH="6006349" progId="">
                  <p:embed/>
                </p:oleObj>
              </mc:Choice>
              <mc:Fallback>
                <p:oleObj name="Image" r:id="rId4" imgW="11276190" imgH="6006349"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066800"/>
                        <a:ext cx="7756525" cy="413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053" name="Rectangle 6"/>
          <p:cNvSpPr>
            <a:spLocks noChangeArrowheads="1"/>
          </p:cNvSpPr>
          <p:nvPr/>
        </p:nvSpPr>
        <p:spPr bwMode="auto">
          <a:xfrm>
            <a:off x="1128713" y="5486400"/>
            <a:ext cx="2262187" cy="415925"/>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2100">
                <a:solidFill>
                  <a:prstClr val="black"/>
                </a:solidFill>
                <a:latin typeface="Trebuchet MS" pitchFamily="34" charset="0"/>
                <a:ea typeface="ＭＳ Ｐゴシック" pitchFamily="1" charset="-128"/>
              </a:rPr>
              <a:t>Gweneth Paltrow</a:t>
            </a:r>
            <a:endParaRPr lang="en-US" sz="2100">
              <a:solidFill>
                <a:prstClr val="black"/>
              </a:solidFill>
              <a:latin typeface="Arial" charset="0"/>
              <a:ea typeface="ＭＳ Ｐゴシック" pitchFamily="1" charset="-128"/>
            </a:endParaRPr>
          </a:p>
        </p:txBody>
      </p:sp>
    </p:spTree>
    <p:extLst>
      <p:ext uri="{BB962C8B-B14F-4D97-AF65-F5344CB8AC3E}">
        <p14:creationId xmlns:p14="http://schemas.microsoft.com/office/powerpoint/2010/main" val="3389575605"/>
      </p:ext>
    </p:extLst>
  </p:cSld>
  <p:clrMapOvr>
    <a:masterClrMapping/>
  </p:clrMapOvr>
  <p:timing>
    <p:tnLst>
      <p:par>
        <p:cTn xmlns:p14="http://schemas.microsoft.com/office/powerpoint/2010/mai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4"/>
          <p:cNvGraphicFramePr>
            <a:graphicFrameLocks noGrp="1" noChangeAspect="1"/>
          </p:cNvGraphicFramePr>
          <p:nvPr>
            <p:ph idx="1"/>
          </p:nvPr>
        </p:nvGraphicFramePr>
        <p:xfrm>
          <a:off x="1600200" y="3124200"/>
          <a:ext cx="5789613" cy="3676650"/>
        </p:xfrm>
        <a:graphic>
          <a:graphicData uri="http://schemas.openxmlformats.org/presentationml/2006/ole">
            <mc:AlternateContent xmlns:mc="http://schemas.openxmlformats.org/markup-compatibility/2006">
              <mc:Choice xmlns:v="urn:schemas-microsoft-com:vml" Requires="v">
                <p:oleObj spid="_x0000_s3086" name="Image" r:id="rId4" imgW="9358730" imgH="5942857" progId="">
                  <p:embed/>
                </p:oleObj>
              </mc:Choice>
              <mc:Fallback>
                <p:oleObj name="Image" r:id="rId4" imgW="9358730" imgH="594285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3124200"/>
                        <a:ext cx="5789613" cy="367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075" name="Rectangle 3"/>
          <p:cNvSpPr>
            <a:spLocks noGrp="1" noChangeArrowheads="1"/>
          </p:cNvSpPr>
          <p:nvPr>
            <p:ph type="body" idx="4294967295"/>
          </p:nvPr>
        </p:nvSpPr>
        <p:spPr>
          <a:xfrm>
            <a:off x="762000" y="1143000"/>
            <a:ext cx="7620000" cy="1752600"/>
          </a:xfrm>
        </p:spPr>
        <p:txBody>
          <a:bodyPr/>
          <a:lstStyle/>
          <a:p>
            <a:pPr eaLnBrk="1" hangingPunct="1">
              <a:buFontTx/>
              <a:buChar char="•"/>
            </a:pPr>
            <a:r>
              <a:rPr lang="en-US" sz="1800" smtClean="0"/>
              <a:t>Download images from the Internet and process them using a face detector</a:t>
            </a:r>
          </a:p>
          <a:p>
            <a:pPr lvl="1" eaLnBrk="1" hangingPunct="1"/>
            <a:r>
              <a:rPr lang="en-US" sz="1800" smtClean="0"/>
              <a:t>Approximately 33,000 faces found</a:t>
            </a:r>
          </a:p>
          <a:p>
            <a:pPr lvl="1" eaLnBrk="1" hangingPunct="1"/>
            <a:r>
              <a:rPr lang="en-US" sz="1800" smtClean="0"/>
              <a:t>Detector returns face pose (yaw, pitch, roll) and six fiducial points</a:t>
            </a:r>
          </a:p>
          <a:p>
            <a:pPr lvl="1" eaLnBrk="1" hangingPunct="1"/>
            <a:r>
              <a:rPr lang="en-US" sz="1800" smtClean="0"/>
              <a:t>Sort faces according to yaw and pitch angles, and align to a common coordinate system using fiducial points</a:t>
            </a:r>
          </a:p>
        </p:txBody>
      </p:sp>
      <p:sp>
        <p:nvSpPr>
          <p:cNvPr id="3076" name="Rectangle 5"/>
          <p:cNvSpPr>
            <a:spLocks noChangeArrowheads="1"/>
          </p:cNvSpPr>
          <p:nvPr/>
        </p:nvSpPr>
        <p:spPr bwMode="auto">
          <a:xfrm>
            <a:off x="762000" y="228600"/>
            <a:ext cx="7620000" cy="646113"/>
          </a:xfrm>
          <a:prstGeom prst="rect">
            <a:avLst/>
          </a:prstGeom>
          <a:noFill/>
          <a:ln w="9525">
            <a:noFill/>
            <a:miter lim="800000"/>
            <a:headEnd/>
            <a:tailEnd/>
          </a:ln>
        </p:spPr>
        <p:txBody>
          <a:bodyPr>
            <a:spAutoFit/>
          </a:bodyPr>
          <a:lstStyle/>
          <a:p>
            <a:pPr algn="ctr" defTabSz="914400" eaLnBrk="0" fontAlgn="base" hangingPunct="0">
              <a:spcBef>
                <a:spcPct val="0"/>
              </a:spcBef>
              <a:spcAft>
                <a:spcPct val="0"/>
              </a:spcAft>
            </a:pPr>
            <a:r>
              <a:rPr lang="en-US" sz="3600">
                <a:solidFill>
                  <a:prstClr val="black"/>
                </a:solidFill>
                <a:latin typeface="Trebuchet MS" pitchFamily="34" charset="0"/>
                <a:ea typeface="ＭＳ Ｐゴシック" pitchFamily="1" charset="-128"/>
              </a:rPr>
              <a:t>First, create a large library...</a:t>
            </a:r>
          </a:p>
        </p:txBody>
      </p:sp>
    </p:spTree>
    <p:extLst>
      <p:ext uri="{BB962C8B-B14F-4D97-AF65-F5344CB8AC3E}">
        <p14:creationId xmlns:p14="http://schemas.microsoft.com/office/powerpoint/2010/main" val="2457921172"/>
      </p:ext>
    </p:extLst>
  </p:cSld>
  <p:clrMapOvr>
    <a:masterClrMapping/>
  </p:clrMapOvr>
  <p:timing>
    <p:tnLst>
      <p:par>
        <p:cTn xmlns:p14="http://schemas.microsoft.com/office/powerpoint/2010/mai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5"/>
          <p:cNvGraphicFramePr>
            <a:graphicFrameLocks noGrp="1" noChangeAspect="1"/>
          </p:cNvGraphicFramePr>
          <p:nvPr>
            <p:ph sz="half" idx="1"/>
          </p:nvPr>
        </p:nvGraphicFramePr>
        <p:xfrm>
          <a:off x="685800" y="1066800"/>
          <a:ext cx="2028825" cy="2667000"/>
        </p:xfrm>
        <a:graphic>
          <a:graphicData uri="http://schemas.openxmlformats.org/presentationml/2006/ole">
            <mc:AlternateContent xmlns:mc="http://schemas.openxmlformats.org/markup-compatibility/2006">
              <mc:Choice xmlns:v="urn:schemas-microsoft-com:vml" Requires="v">
                <p:oleObj spid="_x0000_s4132" name="Image" r:id="rId4" imgW="7301587" imgH="4431746" progId="">
                  <p:embed/>
                </p:oleObj>
              </mc:Choice>
              <mc:Fallback>
                <p:oleObj name="Image" r:id="rId4" imgW="7301587" imgH="4431746"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r="53850"/>
                      <a:stretch>
                        <a:fillRect/>
                      </a:stretch>
                    </p:blipFill>
                    <p:spPr bwMode="auto">
                      <a:xfrm>
                        <a:off x="685800" y="1066800"/>
                        <a:ext cx="2028825"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099" name="Object 8"/>
          <p:cNvGraphicFramePr>
            <a:graphicFrameLocks noGrp="1" noChangeAspect="1"/>
          </p:cNvGraphicFramePr>
          <p:nvPr>
            <p:ph sz="quarter" idx="2"/>
          </p:nvPr>
        </p:nvGraphicFramePr>
        <p:xfrm>
          <a:off x="3124200" y="1066800"/>
          <a:ext cx="5037138" cy="5562600"/>
        </p:xfrm>
        <a:graphic>
          <a:graphicData uri="http://schemas.openxmlformats.org/presentationml/2006/ole">
            <mc:AlternateContent xmlns:mc="http://schemas.openxmlformats.org/markup-compatibility/2006">
              <mc:Choice xmlns:v="urn:schemas-microsoft-com:vml" Requires="v">
                <p:oleObj spid="_x0000_s4133" name="Image" r:id="rId6" imgW="6819048" imgH="7530159" progId="">
                  <p:embed/>
                </p:oleObj>
              </mc:Choice>
              <mc:Fallback>
                <p:oleObj name="Image" r:id="rId6" imgW="6819048" imgH="7530159"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1066800"/>
                        <a:ext cx="5037138"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100" name="Object 11"/>
          <p:cNvGraphicFramePr>
            <a:graphicFrameLocks noGrp="1" noChangeAspect="1"/>
          </p:cNvGraphicFramePr>
          <p:nvPr>
            <p:ph sz="quarter" idx="3"/>
          </p:nvPr>
        </p:nvGraphicFramePr>
        <p:xfrm>
          <a:off x="584200" y="3978275"/>
          <a:ext cx="2082800" cy="2498725"/>
        </p:xfrm>
        <a:graphic>
          <a:graphicData uri="http://schemas.openxmlformats.org/presentationml/2006/ole">
            <mc:AlternateContent xmlns:mc="http://schemas.openxmlformats.org/markup-compatibility/2006">
              <mc:Choice xmlns:v="urn:schemas-microsoft-com:vml" Requires="v">
                <p:oleObj spid="_x0000_s4134" name="Image" r:id="rId8" imgW="7301587" imgH="4431746" progId="">
                  <p:embed/>
                </p:oleObj>
              </mc:Choice>
              <mc:Fallback>
                <p:oleObj name="Image" r:id="rId8" imgW="7301587" imgH="4431746"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52599"/>
                      <a:stretch>
                        <a:fillRect/>
                      </a:stretch>
                    </p:blipFill>
                    <p:spPr bwMode="auto">
                      <a:xfrm>
                        <a:off x="584200" y="3978275"/>
                        <a:ext cx="2082800" cy="249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101" name="Rectangle 6"/>
          <p:cNvSpPr>
            <a:spLocks noChangeArrowheads="1"/>
          </p:cNvSpPr>
          <p:nvPr/>
        </p:nvSpPr>
        <p:spPr bwMode="auto">
          <a:xfrm>
            <a:off x="2286000" y="228600"/>
            <a:ext cx="4572000" cy="646113"/>
          </a:xfrm>
          <a:prstGeom prst="rect">
            <a:avLst/>
          </a:prstGeom>
          <a:noFill/>
          <a:ln w="9525">
            <a:noFill/>
            <a:miter lim="800000"/>
            <a:headEnd/>
            <a:tailEnd/>
          </a:ln>
        </p:spPr>
        <p:txBody>
          <a:bodyPr>
            <a:spAutoFit/>
          </a:bodyPr>
          <a:lstStyle/>
          <a:p>
            <a:pPr algn="ctr" defTabSz="914400" eaLnBrk="0" fontAlgn="base" hangingPunct="0">
              <a:spcBef>
                <a:spcPct val="0"/>
              </a:spcBef>
              <a:spcAft>
                <a:spcPct val="0"/>
              </a:spcAft>
            </a:pPr>
            <a:r>
              <a:rPr lang="en-US" sz="3600">
                <a:solidFill>
                  <a:prstClr val="black"/>
                </a:solidFill>
                <a:latin typeface="Trebuchet MS" pitchFamily="34" charset="0"/>
                <a:ea typeface="ＭＳ Ｐゴシック" pitchFamily="1" charset="-128"/>
              </a:rPr>
              <a:t>Algorithm, visualized</a:t>
            </a:r>
          </a:p>
        </p:txBody>
      </p:sp>
    </p:spTree>
    <p:extLst>
      <p:ext uri="{BB962C8B-B14F-4D97-AF65-F5344CB8AC3E}">
        <p14:creationId xmlns:p14="http://schemas.microsoft.com/office/powerpoint/2010/main" val="417011525"/>
      </p:ext>
    </p:extLst>
  </p:cSld>
  <p:clrMapOvr>
    <a:masterClrMapping/>
  </p:clrMapOvr>
  <p:timing>
    <p:tnLst>
      <p:par>
        <p:cTn xmlns:p14="http://schemas.microsoft.com/office/powerpoint/2010/mai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smtClean="0"/>
              <a:t>How well does it work?</a:t>
            </a:r>
          </a:p>
        </p:txBody>
      </p:sp>
      <p:sp>
        <p:nvSpPr>
          <p:cNvPr id="39939" name="Text Box 6"/>
          <p:cNvSpPr txBox="1">
            <a:spLocks noChangeArrowheads="1"/>
          </p:cNvSpPr>
          <p:nvPr/>
        </p:nvSpPr>
        <p:spPr bwMode="auto">
          <a:xfrm>
            <a:off x="3048000" y="2566988"/>
            <a:ext cx="2994025" cy="739775"/>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4200">
                <a:solidFill>
                  <a:srgbClr val="0000FF"/>
                </a:solidFill>
                <a:latin typeface="Comic Sans MS" pitchFamily="66" charset="0"/>
                <a:ea typeface="ＭＳ Ｐゴシック" pitchFamily="1" charset="-128"/>
              </a:rPr>
              <a:t>Try it out…</a:t>
            </a:r>
          </a:p>
        </p:txBody>
      </p:sp>
      <p:sp>
        <p:nvSpPr>
          <p:cNvPr id="39940" name="Text Box 6"/>
          <p:cNvSpPr txBox="1">
            <a:spLocks noChangeArrowheads="1"/>
          </p:cNvSpPr>
          <p:nvPr/>
        </p:nvSpPr>
        <p:spPr bwMode="auto">
          <a:xfrm>
            <a:off x="1524000" y="4410075"/>
            <a:ext cx="6223000" cy="47625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2500">
                <a:solidFill>
                  <a:prstClr val="black"/>
                </a:solidFill>
                <a:latin typeface="Comic Sans MS" pitchFamily="66" charset="0"/>
                <a:ea typeface="ＭＳ Ｐゴシック" pitchFamily="1" charset="-128"/>
              </a:rPr>
              <a:t>Which of the two images is the original?</a:t>
            </a:r>
          </a:p>
        </p:txBody>
      </p:sp>
    </p:spTree>
    <p:extLst>
      <p:ext uri="{BB962C8B-B14F-4D97-AF65-F5344CB8AC3E}">
        <p14:creationId xmlns:p14="http://schemas.microsoft.com/office/powerpoint/2010/main" val="1170564990"/>
      </p:ext>
    </p:extLst>
  </p:cSld>
  <p:clrMapOvr>
    <a:masterClrMapping/>
  </p:clrMapOvr>
  <p:timing>
    <p:tnLst>
      <p:par>
        <p:cTn xmlns:p14="http://schemas.microsoft.com/office/powerpoint/2010/mai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Picture3.jpg"/>
          <p:cNvPicPr>
            <a:picLocks noChangeAspect="1"/>
          </p:cNvPicPr>
          <p:nvPr/>
        </p:nvPicPr>
        <p:blipFill>
          <a:blip r:embed="rId3" cstate="print"/>
          <a:srcRect l="67365"/>
          <a:stretch>
            <a:fillRect/>
          </a:stretch>
        </p:blipFill>
        <p:spPr bwMode="auto">
          <a:xfrm>
            <a:off x="6753225" y="3471863"/>
            <a:ext cx="2228850" cy="3233737"/>
          </a:xfrm>
          <a:prstGeom prst="rect">
            <a:avLst/>
          </a:prstGeom>
          <a:noFill/>
          <a:ln w="9525">
            <a:noFill/>
            <a:miter lim="800000"/>
            <a:headEnd/>
            <a:tailEnd/>
          </a:ln>
        </p:spPr>
      </p:pic>
      <p:pic>
        <p:nvPicPr>
          <p:cNvPr id="40963" name="Picture 5" descr="Picture3.jpg"/>
          <p:cNvPicPr>
            <a:picLocks noChangeAspect="1"/>
          </p:cNvPicPr>
          <p:nvPr/>
        </p:nvPicPr>
        <p:blipFill>
          <a:blip r:embed="rId3" cstate="print"/>
          <a:srcRect r="67343"/>
          <a:stretch>
            <a:fillRect/>
          </a:stretch>
        </p:blipFill>
        <p:spPr bwMode="auto">
          <a:xfrm>
            <a:off x="4446588" y="3471863"/>
            <a:ext cx="2232025" cy="3233737"/>
          </a:xfrm>
          <a:prstGeom prst="rect">
            <a:avLst/>
          </a:prstGeom>
          <a:noFill/>
          <a:ln w="9525">
            <a:noFill/>
            <a:miter lim="800000"/>
            <a:headEnd/>
            <a:tailEnd/>
          </a:ln>
        </p:spPr>
      </p:pic>
      <p:sp>
        <p:nvSpPr>
          <p:cNvPr id="40964" name="Rectangle 4"/>
          <p:cNvSpPr>
            <a:spLocks noChangeArrowheads="1"/>
          </p:cNvSpPr>
          <p:nvPr/>
        </p:nvSpPr>
        <p:spPr bwMode="auto">
          <a:xfrm>
            <a:off x="-152400" y="117475"/>
            <a:ext cx="4572000" cy="415925"/>
          </a:xfrm>
          <a:prstGeom prst="rect">
            <a:avLst/>
          </a:prstGeom>
          <a:noFill/>
          <a:ln w="9525">
            <a:noFill/>
            <a:miter lim="800000"/>
            <a:headEnd/>
            <a:tailEnd/>
          </a:ln>
        </p:spPr>
        <p:txBody>
          <a:bodyPr>
            <a:spAutoFit/>
          </a:bodyPr>
          <a:lstStyle/>
          <a:p>
            <a:pPr algn="ctr" defTabSz="914400" eaLnBrk="0" fontAlgn="base" hangingPunct="0">
              <a:spcBef>
                <a:spcPct val="0"/>
              </a:spcBef>
              <a:spcAft>
                <a:spcPct val="0"/>
              </a:spcAft>
            </a:pPr>
            <a:r>
              <a:rPr lang="en-US" sz="2100">
                <a:solidFill>
                  <a:prstClr val="black"/>
                </a:solidFill>
                <a:latin typeface="Trebuchet MS" pitchFamily="34" charset="0"/>
                <a:ea typeface="ＭＳ Ｐゴシック" pitchFamily="1" charset="-128"/>
              </a:rPr>
              <a:t>Which of these are real?</a:t>
            </a:r>
          </a:p>
        </p:txBody>
      </p:sp>
      <p:pic>
        <p:nvPicPr>
          <p:cNvPr id="40965" name="Picture 7" descr="Picture1.jpg"/>
          <p:cNvPicPr>
            <a:picLocks noChangeAspect="1"/>
          </p:cNvPicPr>
          <p:nvPr/>
        </p:nvPicPr>
        <p:blipFill>
          <a:blip r:embed="rId4" cstate="print"/>
          <a:srcRect l="688" t="5734" r="67967" b="7526"/>
          <a:stretch>
            <a:fillRect/>
          </a:stretch>
        </p:blipFill>
        <p:spPr bwMode="auto">
          <a:xfrm>
            <a:off x="2284413" y="3892550"/>
            <a:ext cx="2003425" cy="2813050"/>
          </a:xfrm>
          <a:prstGeom prst="rect">
            <a:avLst/>
          </a:prstGeom>
          <a:noFill/>
          <a:ln w="9525">
            <a:noFill/>
            <a:miter lim="800000"/>
            <a:headEnd/>
            <a:tailEnd/>
          </a:ln>
        </p:spPr>
      </p:pic>
      <p:pic>
        <p:nvPicPr>
          <p:cNvPr id="40966" name="Picture 8" descr="Picture1.jpg"/>
          <p:cNvPicPr>
            <a:picLocks noChangeAspect="1"/>
          </p:cNvPicPr>
          <p:nvPr/>
        </p:nvPicPr>
        <p:blipFill>
          <a:blip r:embed="rId4" cstate="print"/>
          <a:srcRect l="67332" t="5734" b="7526"/>
          <a:stretch>
            <a:fillRect/>
          </a:stretch>
        </p:blipFill>
        <p:spPr bwMode="auto">
          <a:xfrm>
            <a:off x="173038" y="3892550"/>
            <a:ext cx="2087562" cy="2813050"/>
          </a:xfrm>
          <a:prstGeom prst="rect">
            <a:avLst/>
          </a:prstGeom>
          <a:noFill/>
          <a:ln w="9525">
            <a:noFill/>
            <a:miter lim="800000"/>
            <a:headEnd/>
            <a:tailEnd/>
          </a:ln>
        </p:spPr>
      </p:pic>
      <p:pic>
        <p:nvPicPr>
          <p:cNvPr id="40967" name="Picture 9" descr="Picture2.jpg"/>
          <p:cNvPicPr>
            <a:picLocks noChangeAspect="1"/>
          </p:cNvPicPr>
          <p:nvPr/>
        </p:nvPicPr>
        <p:blipFill>
          <a:blip r:embed="rId5" cstate="print"/>
          <a:srcRect l="67422"/>
          <a:stretch>
            <a:fillRect/>
          </a:stretch>
        </p:blipFill>
        <p:spPr bwMode="auto">
          <a:xfrm>
            <a:off x="6734175" y="152400"/>
            <a:ext cx="2257425" cy="3276600"/>
          </a:xfrm>
          <a:prstGeom prst="rect">
            <a:avLst/>
          </a:prstGeom>
          <a:noFill/>
          <a:ln w="9525">
            <a:noFill/>
            <a:miter lim="800000"/>
            <a:headEnd/>
            <a:tailEnd/>
          </a:ln>
        </p:spPr>
      </p:pic>
      <p:pic>
        <p:nvPicPr>
          <p:cNvPr id="40968" name="Picture 10" descr="Picture2.jpg"/>
          <p:cNvPicPr>
            <a:picLocks noChangeAspect="1"/>
          </p:cNvPicPr>
          <p:nvPr/>
        </p:nvPicPr>
        <p:blipFill>
          <a:blip r:embed="rId5" cstate="print"/>
          <a:srcRect l="842" r="67422"/>
          <a:stretch>
            <a:fillRect/>
          </a:stretch>
        </p:blipFill>
        <p:spPr bwMode="auto">
          <a:xfrm>
            <a:off x="4459288" y="152400"/>
            <a:ext cx="2198687" cy="3276600"/>
          </a:xfrm>
          <a:prstGeom prst="rect">
            <a:avLst/>
          </a:prstGeom>
          <a:noFill/>
          <a:ln w="9525">
            <a:noFill/>
            <a:miter lim="800000"/>
            <a:headEnd/>
            <a:tailEnd/>
          </a:ln>
        </p:spPr>
      </p:pic>
      <p:pic>
        <p:nvPicPr>
          <p:cNvPr id="12" name="Picture 5"/>
          <p:cNvPicPr>
            <a:picLocks noChangeAspect="1" noChangeArrowheads="1"/>
          </p:cNvPicPr>
          <p:nvPr/>
        </p:nvPicPr>
        <p:blipFill>
          <a:blip r:embed="rId6" cstate="print"/>
          <a:srcRect/>
          <a:stretch>
            <a:fillRect/>
          </a:stretch>
        </p:blipFill>
        <p:spPr bwMode="auto">
          <a:xfrm>
            <a:off x="258763" y="533400"/>
            <a:ext cx="3932237" cy="1606550"/>
          </a:xfrm>
          <a:prstGeom prst="rect">
            <a:avLst/>
          </a:prstGeom>
          <a:noFill/>
          <a:ln w="9525">
            <a:noFill/>
            <a:miter lim="800000"/>
            <a:headEnd/>
            <a:tailEnd/>
          </a:ln>
        </p:spPr>
      </p:pic>
      <p:pic>
        <p:nvPicPr>
          <p:cNvPr id="40970" name="Picture 3" descr="koffee"/>
          <p:cNvPicPr>
            <a:picLocks noChangeAspect="1" noChangeArrowheads="1"/>
          </p:cNvPicPr>
          <p:nvPr/>
        </p:nvPicPr>
        <p:blipFill>
          <a:blip r:embed="rId7" cstate="print"/>
          <a:srcRect l="17705" t="13313" r="12146" b="47157"/>
          <a:stretch>
            <a:fillRect/>
          </a:stretch>
        </p:blipFill>
        <p:spPr bwMode="auto">
          <a:xfrm>
            <a:off x="258763" y="2182813"/>
            <a:ext cx="3932237" cy="1481137"/>
          </a:xfrm>
          <a:prstGeom prst="rect">
            <a:avLst/>
          </a:prstGeom>
          <a:noFill/>
          <a:ln w="9525">
            <a:noFill/>
            <a:miter lim="800000"/>
            <a:headEnd/>
            <a:tailEnd/>
          </a:ln>
        </p:spPr>
      </p:pic>
    </p:spTree>
    <p:extLst>
      <p:ext uri="{BB962C8B-B14F-4D97-AF65-F5344CB8AC3E}">
        <p14:creationId xmlns:p14="http://schemas.microsoft.com/office/powerpoint/2010/main" val="10990407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Picture2.jpg"/>
          <p:cNvPicPr>
            <a:picLocks noChangeAspect="1"/>
          </p:cNvPicPr>
          <p:nvPr/>
        </p:nvPicPr>
        <p:blipFill>
          <a:blip r:embed="rId3" cstate="print"/>
          <a:srcRect/>
          <a:stretch>
            <a:fillRect/>
          </a:stretch>
        </p:blipFill>
        <p:spPr bwMode="auto">
          <a:xfrm>
            <a:off x="1143000" y="138113"/>
            <a:ext cx="7043738" cy="3332162"/>
          </a:xfrm>
          <a:prstGeom prst="rect">
            <a:avLst/>
          </a:prstGeom>
          <a:noFill/>
          <a:ln w="9525">
            <a:noFill/>
            <a:miter lim="800000"/>
            <a:headEnd/>
            <a:tailEnd/>
          </a:ln>
        </p:spPr>
      </p:pic>
      <p:pic>
        <p:nvPicPr>
          <p:cNvPr id="41987" name="Picture 7" descr="Picture3.jpg"/>
          <p:cNvPicPr>
            <a:picLocks noChangeAspect="1"/>
          </p:cNvPicPr>
          <p:nvPr/>
        </p:nvPicPr>
        <p:blipFill>
          <a:blip r:embed="rId4" cstate="print"/>
          <a:srcRect/>
          <a:stretch>
            <a:fillRect/>
          </a:stretch>
        </p:blipFill>
        <p:spPr bwMode="auto">
          <a:xfrm>
            <a:off x="1143000" y="3467100"/>
            <a:ext cx="7043738" cy="3335338"/>
          </a:xfrm>
          <a:prstGeom prst="rect">
            <a:avLst/>
          </a:prstGeom>
          <a:noFill/>
          <a:ln w="9525">
            <a:noFill/>
            <a:miter lim="800000"/>
            <a:headEnd/>
            <a:tailEnd/>
          </a:ln>
        </p:spPr>
      </p:pic>
    </p:spTree>
    <p:extLst>
      <p:ext uri="{BB962C8B-B14F-4D97-AF65-F5344CB8AC3E}">
        <p14:creationId xmlns:p14="http://schemas.microsoft.com/office/powerpoint/2010/main" val="1870155999"/>
      </p:ext>
    </p:extLst>
  </p:cSld>
  <p:clrMapOvr>
    <a:masterClrMapping/>
  </p:clrMapOvr>
  <p:timing>
    <p:tnLst>
      <p:par>
        <p:cTn xmlns:p14="http://schemas.microsoft.com/office/powerpoint/2010/mai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smtClean="0"/>
              <a:t>Face replacement results</a:t>
            </a:r>
          </a:p>
        </p:txBody>
      </p:sp>
      <p:pic>
        <p:nvPicPr>
          <p:cNvPr id="43011" name="Picture 4" descr="Picture1.jpg"/>
          <p:cNvPicPr>
            <a:picLocks noChangeAspect="1"/>
          </p:cNvPicPr>
          <p:nvPr/>
        </p:nvPicPr>
        <p:blipFill>
          <a:blip r:embed="rId3" cstate="print"/>
          <a:srcRect/>
          <a:stretch>
            <a:fillRect/>
          </a:stretch>
        </p:blipFill>
        <p:spPr bwMode="auto">
          <a:xfrm>
            <a:off x="119063" y="1600200"/>
            <a:ext cx="8905875" cy="4516438"/>
          </a:xfrm>
          <a:prstGeom prst="rect">
            <a:avLst/>
          </a:prstGeom>
          <a:noFill/>
          <a:ln w="9525">
            <a:noFill/>
            <a:miter lim="800000"/>
            <a:headEnd/>
            <a:tailEnd/>
          </a:ln>
        </p:spPr>
      </p:pic>
    </p:spTree>
    <p:extLst>
      <p:ext uri="{BB962C8B-B14F-4D97-AF65-F5344CB8AC3E}">
        <p14:creationId xmlns:p14="http://schemas.microsoft.com/office/powerpoint/2010/main" val="113178135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2925" y="741363"/>
            <a:ext cx="7866063"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flipH="1">
            <a:off x="2384425" y="465138"/>
            <a:ext cx="552450" cy="597217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386513" y="365125"/>
            <a:ext cx="552450" cy="597217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9993974"/>
      </p:ext>
    </p:extLst>
  </p:cSld>
  <p:clrMapOvr>
    <a:masterClrMapping/>
  </p:clrMapOvr>
  <p:timing>
    <p:tnLst>
      <p:par>
        <p:cTn xmlns:p14="http://schemas.microsoft.com/office/powerpoint/2010/mai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mtClean="0"/>
              <a:t>Image de-Identification</a:t>
            </a:r>
          </a:p>
        </p:txBody>
      </p:sp>
      <p:pic>
        <p:nvPicPr>
          <p:cNvPr id="44035" name="Picture 3" descr="koffee"/>
          <p:cNvPicPr>
            <a:picLocks noChangeAspect="1" noChangeArrowheads="1"/>
          </p:cNvPicPr>
          <p:nvPr/>
        </p:nvPicPr>
        <p:blipFill>
          <a:blip r:embed="rId4" cstate="print"/>
          <a:srcRect l="17705" t="11382" r="12146" b="27708"/>
          <a:stretch>
            <a:fillRect/>
          </a:stretch>
        </p:blipFill>
        <p:spPr bwMode="auto">
          <a:xfrm>
            <a:off x="444500" y="1219200"/>
            <a:ext cx="8253413" cy="4795838"/>
          </a:xfrm>
          <a:prstGeom prst="rect">
            <a:avLst/>
          </a:prstGeom>
          <a:noFill/>
          <a:ln w="9525">
            <a:noFill/>
            <a:miter lim="800000"/>
            <a:headEnd/>
            <a:tailEnd/>
          </a:ln>
        </p:spPr>
      </p:pic>
      <p:sp>
        <p:nvSpPr>
          <p:cNvPr id="44036" name="Rectangle 4"/>
          <p:cNvSpPr>
            <a:spLocks noChangeArrowheads="1"/>
          </p:cNvSpPr>
          <p:nvPr/>
        </p:nvSpPr>
        <p:spPr bwMode="auto">
          <a:xfrm>
            <a:off x="3186113" y="6099175"/>
            <a:ext cx="2771775" cy="758825"/>
          </a:xfrm>
          <a:prstGeom prst="rect">
            <a:avLst/>
          </a:prstGeom>
          <a:noFill/>
          <a:ln w="9525">
            <a:noFill/>
            <a:miter lim="800000"/>
            <a:headEnd/>
            <a:tailEnd/>
          </a:ln>
        </p:spPr>
        <p:txBody>
          <a:bodyPr/>
          <a:lstStyle/>
          <a:p>
            <a:pPr marL="342900" indent="-342900" algn="ctr" defTabSz="914400" eaLnBrk="0" fontAlgn="base" hangingPunct="0">
              <a:spcBef>
                <a:spcPct val="20000"/>
              </a:spcBef>
              <a:spcAft>
                <a:spcPct val="0"/>
              </a:spcAft>
            </a:pPr>
            <a:r>
              <a:rPr lang="en-US" sz="3600">
                <a:solidFill>
                  <a:srgbClr val="FE1F0E"/>
                </a:solidFill>
                <a:latin typeface="Arial" charset="0"/>
                <a:ea typeface="ＭＳ Ｐゴシック" pitchFamily="1" charset="-128"/>
              </a:rPr>
              <a:t>Original</a:t>
            </a:r>
          </a:p>
        </p:txBody>
      </p:sp>
    </p:spTree>
    <p:custDataLst>
      <p:tags r:id="rId1"/>
    </p:custDataLst>
    <p:extLst>
      <p:ext uri="{BB962C8B-B14F-4D97-AF65-F5344CB8AC3E}">
        <p14:creationId xmlns:p14="http://schemas.microsoft.com/office/powerpoint/2010/main" val="1079362320"/>
      </p:ext>
    </p:extLst>
  </p:cSld>
  <p:clrMapOvr>
    <a:masterClrMapping/>
  </p:clrMapOvr>
  <p:timing>
    <p:tnLst>
      <p:par>
        <p:cTn xmlns:p14="http://schemas.microsoft.com/office/powerpoint/2010/mai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mtClean="0"/>
              <a:t>Image de-Identification</a:t>
            </a:r>
          </a:p>
        </p:txBody>
      </p:sp>
      <p:pic>
        <p:nvPicPr>
          <p:cNvPr id="45059" name="Picture 3" descr="koffee_out"/>
          <p:cNvPicPr>
            <a:picLocks noChangeAspect="1" noChangeArrowheads="1"/>
          </p:cNvPicPr>
          <p:nvPr/>
        </p:nvPicPr>
        <p:blipFill>
          <a:blip r:embed="rId4" cstate="print"/>
          <a:srcRect l="17705" t="11382" r="12146" b="27708"/>
          <a:stretch>
            <a:fillRect/>
          </a:stretch>
        </p:blipFill>
        <p:spPr bwMode="auto">
          <a:xfrm>
            <a:off x="444500" y="1219200"/>
            <a:ext cx="8251825" cy="4795838"/>
          </a:xfrm>
          <a:prstGeom prst="rect">
            <a:avLst/>
          </a:prstGeom>
          <a:noFill/>
          <a:ln w="9525">
            <a:noFill/>
            <a:miter lim="800000"/>
            <a:headEnd/>
            <a:tailEnd/>
          </a:ln>
        </p:spPr>
      </p:pic>
      <p:sp>
        <p:nvSpPr>
          <p:cNvPr id="45060" name="Rectangle 4"/>
          <p:cNvSpPr>
            <a:spLocks noChangeArrowheads="1"/>
          </p:cNvSpPr>
          <p:nvPr/>
        </p:nvSpPr>
        <p:spPr bwMode="auto">
          <a:xfrm>
            <a:off x="3186113" y="6099175"/>
            <a:ext cx="2771775" cy="758825"/>
          </a:xfrm>
          <a:prstGeom prst="rect">
            <a:avLst/>
          </a:prstGeom>
          <a:noFill/>
          <a:ln w="9525">
            <a:noFill/>
            <a:miter lim="800000"/>
            <a:headEnd/>
            <a:tailEnd/>
          </a:ln>
        </p:spPr>
        <p:txBody>
          <a:bodyPr/>
          <a:lstStyle/>
          <a:p>
            <a:pPr marL="342900" indent="-342900" algn="ctr" defTabSz="914400" eaLnBrk="0" fontAlgn="base" hangingPunct="0">
              <a:spcBef>
                <a:spcPct val="20000"/>
              </a:spcBef>
              <a:spcAft>
                <a:spcPct val="0"/>
              </a:spcAft>
            </a:pPr>
            <a:r>
              <a:rPr lang="en-US" sz="3600">
                <a:solidFill>
                  <a:srgbClr val="800080"/>
                </a:solidFill>
                <a:latin typeface="Arial" charset="0"/>
                <a:ea typeface="ＭＳ Ｐゴシック" pitchFamily="1" charset="-128"/>
              </a:rPr>
              <a:t>Replaced</a:t>
            </a:r>
          </a:p>
        </p:txBody>
      </p:sp>
    </p:spTree>
    <p:custDataLst>
      <p:tags r:id="rId1"/>
    </p:custDataLst>
    <p:extLst>
      <p:ext uri="{BB962C8B-B14F-4D97-AF65-F5344CB8AC3E}">
        <p14:creationId xmlns:p14="http://schemas.microsoft.com/office/powerpoint/2010/main" val="1165194621"/>
      </p:ext>
    </p:extLst>
  </p:cSld>
  <p:clrMapOvr>
    <a:masterClrMapping/>
  </p:clrMapOvr>
  <p:timing>
    <p:tnLst>
      <p:par>
        <p:cTn xmlns:p14="http://schemas.microsoft.com/office/powerpoint/2010/mai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04838_org"/>
          <p:cNvPicPr>
            <a:picLocks noChangeAspect="1" noChangeArrowheads="1"/>
          </p:cNvPicPr>
          <p:nvPr/>
        </p:nvPicPr>
        <p:blipFill>
          <a:blip r:embed="rId4" cstate="print"/>
          <a:srcRect l="9529" r="8182"/>
          <a:stretch>
            <a:fillRect/>
          </a:stretch>
        </p:blipFill>
        <p:spPr bwMode="auto">
          <a:xfrm>
            <a:off x="3308350" y="1887538"/>
            <a:ext cx="2522538" cy="3490912"/>
          </a:xfrm>
          <a:prstGeom prst="rect">
            <a:avLst/>
          </a:prstGeom>
          <a:noFill/>
          <a:ln w="9525">
            <a:noFill/>
            <a:miter lim="800000"/>
            <a:headEnd/>
            <a:tailEnd/>
          </a:ln>
        </p:spPr>
      </p:pic>
      <p:pic>
        <p:nvPicPr>
          <p:cNvPr id="46083" name="Picture 3" descr="00140_org"/>
          <p:cNvPicPr>
            <a:picLocks noChangeAspect="1" noChangeArrowheads="1"/>
          </p:cNvPicPr>
          <p:nvPr/>
        </p:nvPicPr>
        <p:blipFill>
          <a:blip r:embed="rId5" cstate="print"/>
          <a:srcRect r="12088"/>
          <a:stretch>
            <a:fillRect/>
          </a:stretch>
        </p:blipFill>
        <p:spPr bwMode="auto">
          <a:xfrm>
            <a:off x="427038" y="1887538"/>
            <a:ext cx="2540000" cy="3455987"/>
          </a:xfrm>
          <a:prstGeom prst="rect">
            <a:avLst/>
          </a:prstGeom>
          <a:noFill/>
          <a:ln w="9525">
            <a:noFill/>
            <a:miter lim="800000"/>
            <a:headEnd/>
            <a:tailEnd/>
          </a:ln>
        </p:spPr>
      </p:pic>
      <p:pic>
        <p:nvPicPr>
          <p:cNvPr id="46084" name="Picture 4" descr="04838"/>
          <p:cNvPicPr>
            <a:picLocks noChangeAspect="1" noChangeArrowheads="1"/>
          </p:cNvPicPr>
          <p:nvPr/>
        </p:nvPicPr>
        <p:blipFill>
          <a:blip r:embed="rId6" cstate="print"/>
          <a:srcRect r="13594"/>
          <a:stretch>
            <a:fillRect/>
          </a:stretch>
        </p:blipFill>
        <p:spPr bwMode="auto">
          <a:xfrm>
            <a:off x="6172200" y="1887538"/>
            <a:ext cx="2522538" cy="3490912"/>
          </a:xfrm>
          <a:prstGeom prst="rect">
            <a:avLst/>
          </a:prstGeom>
          <a:noFill/>
          <a:ln w="9525">
            <a:noFill/>
            <a:miter lim="800000"/>
            <a:headEnd/>
            <a:tailEnd/>
          </a:ln>
        </p:spPr>
      </p:pic>
      <p:sp>
        <p:nvSpPr>
          <p:cNvPr id="46085" name="Rectangle 5"/>
          <p:cNvSpPr>
            <a:spLocks noGrp="1" noChangeArrowheads="1"/>
          </p:cNvSpPr>
          <p:nvPr>
            <p:ph type="title"/>
          </p:nvPr>
        </p:nvSpPr>
        <p:spPr/>
        <p:txBody>
          <a:bodyPr/>
          <a:lstStyle/>
          <a:p>
            <a:pPr eaLnBrk="1" hangingPunct="1"/>
            <a:r>
              <a:rPr lang="en-US" smtClean="0"/>
              <a:t>Limitations: Gender</a:t>
            </a:r>
          </a:p>
        </p:txBody>
      </p:sp>
      <p:sp>
        <p:nvSpPr>
          <p:cNvPr id="46086" name="Rectangle 6"/>
          <p:cNvSpPr>
            <a:spLocks noChangeArrowheads="1"/>
          </p:cNvSpPr>
          <p:nvPr/>
        </p:nvSpPr>
        <p:spPr bwMode="auto">
          <a:xfrm>
            <a:off x="752475" y="5516563"/>
            <a:ext cx="1928813" cy="350837"/>
          </a:xfrm>
          <a:prstGeom prst="rect">
            <a:avLst/>
          </a:prstGeom>
          <a:noFill/>
          <a:ln w="9525">
            <a:noFill/>
            <a:miter lim="800000"/>
            <a:headEnd/>
            <a:tailEnd/>
          </a:ln>
        </p:spPr>
        <p:txBody>
          <a:bodyPr/>
          <a:lstStyle/>
          <a:p>
            <a:pPr marL="342900" indent="-342900" algn="ctr" defTabSz="914400" eaLnBrk="0" fontAlgn="base" hangingPunct="0">
              <a:spcBef>
                <a:spcPct val="20000"/>
              </a:spcBef>
              <a:spcAft>
                <a:spcPct val="0"/>
              </a:spcAft>
            </a:pPr>
            <a:r>
              <a:rPr lang="en-US" sz="2400">
                <a:solidFill>
                  <a:srgbClr val="00B050"/>
                </a:solidFill>
                <a:latin typeface="Arial" charset="0"/>
                <a:ea typeface="ＭＳ Ｐゴシック" pitchFamily="1" charset="-128"/>
              </a:rPr>
              <a:t>Input</a:t>
            </a:r>
          </a:p>
        </p:txBody>
      </p:sp>
      <p:sp>
        <p:nvSpPr>
          <p:cNvPr id="46087" name="Rectangle 7"/>
          <p:cNvSpPr>
            <a:spLocks noChangeArrowheads="1"/>
          </p:cNvSpPr>
          <p:nvPr/>
        </p:nvSpPr>
        <p:spPr bwMode="auto">
          <a:xfrm>
            <a:off x="3186113" y="5530850"/>
            <a:ext cx="2771775" cy="322263"/>
          </a:xfrm>
          <a:prstGeom prst="rect">
            <a:avLst/>
          </a:prstGeom>
          <a:noFill/>
          <a:ln w="9525">
            <a:noFill/>
            <a:miter lim="800000"/>
            <a:headEnd/>
            <a:tailEnd/>
          </a:ln>
        </p:spPr>
        <p:txBody>
          <a:bodyPr/>
          <a:lstStyle/>
          <a:p>
            <a:pPr marL="342900" indent="-342900" algn="ctr" defTabSz="914400" eaLnBrk="0" fontAlgn="base" hangingPunct="0">
              <a:spcBef>
                <a:spcPct val="20000"/>
              </a:spcBef>
              <a:spcAft>
                <a:spcPct val="0"/>
              </a:spcAft>
            </a:pPr>
            <a:r>
              <a:rPr lang="en-US" sz="2400">
                <a:solidFill>
                  <a:srgbClr val="00B050"/>
                </a:solidFill>
                <a:latin typeface="Arial" charset="0"/>
                <a:ea typeface="ＭＳ Ｐゴシック" pitchFamily="1" charset="-128"/>
              </a:rPr>
              <a:t>Candidate</a:t>
            </a:r>
          </a:p>
        </p:txBody>
      </p:sp>
      <p:sp>
        <p:nvSpPr>
          <p:cNvPr id="46088" name="Rectangle 8"/>
          <p:cNvSpPr>
            <a:spLocks noChangeArrowheads="1"/>
          </p:cNvSpPr>
          <p:nvPr/>
        </p:nvSpPr>
        <p:spPr bwMode="auto">
          <a:xfrm>
            <a:off x="6299200" y="5530850"/>
            <a:ext cx="2201863" cy="322263"/>
          </a:xfrm>
          <a:prstGeom prst="rect">
            <a:avLst/>
          </a:prstGeom>
          <a:noFill/>
          <a:ln w="9525">
            <a:noFill/>
            <a:miter lim="800000"/>
            <a:headEnd/>
            <a:tailEnd/>
          </a:ln>
        </p:spPr>
        <p:txBody>
          <a:bodyPr/>
          <a:lstStyle/>
          <a:p>
            <a:pPr marL="342900" indent="-342900" algn="ctr" defTabSz="914400" eaLnBrk="0" fontAlgn="base" hangingPunct="0">
              <a:spcBef>
                <a:spcPct val="20000"/>
              </a:spcBef>
              <a:spcAft>
                <a:spcPct val="0"/>
              </a:spcAft>
            </a:pPr>
            <a:r>
              <a:rPr lang="en-US" sz="2400">
                <a:solidFill>
                  <a:srgbClr val="00B050"/>
                </a:solidFill>
                <a:latin typeface="Arial" charset="0"/>
                <a:ea typeface="ＭＳ Ｐゴシック" pitchFamily="1" charset="-128"/>
              </a:rPr>
              <a:t>Output</a:t>
            </a:r>
          </a:p>
        </p:txBody>
      </p:sp>
    </p:spTree>
    <p:custDataLst>
      <p:tags r:id="rId1"/>
    </p:custDataLst>
    <p:extLst>
      <p:ext uri="{BB962C8B-B14F-4D97-AF65-F5344CB8AC3E}">
        <p14:creationId xmlns:p14="http://schemas.microsoft.com/office/powerpoint/2010/main" val="1551165441"/>
      </p:ext>
    </p:extLst>
  </p:cSld>
  <p:clrMapOvr>
    <a:masterClrMapping/>
  </p:clrMapOvr>
  <p:timing>
    <p:tnLst>
      <p:par>
        <p:cTn xmlns:p14="http://schemas.microsoft.com/office/powerpoint/2010/mai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smtClean="0"/>
              <a:t>Limitations: Occlusion</a:t>
            </a:r>
          </a:p>
        </p:txBody>
      </p:sp>
      <p:pic>
        <p:nvPicPr>
          <p:cNvPr id="47107" name="Picture 3"/>
          <p:cNvPicPr>
            <a:picLocks noChangeAspect="1" noChangeArrowheads="1"/>
          </p:cNvPicPr>
          <p:nvPr/>
        </p:nvPicPr>
        <p:blipFill>
          <a:blip r:embed="rId4" cstate="print"/>
          <a:srcRect/>
          <a:stretch>
            <a:fillRect/>
          </a:stretch>
        </p:blipFill>
        <p:spPr bwMode="auto">
          <a:xfrm>
            <a:off x="6202363" y="1887538"/>
            <a:ext cx="2492375" cy="3492500"/>
          </a:xfrm>
          <a:prstGeom prst="rect">
            <a:avLst/>
          </a:prstGeom>
          <a:noFill/>
          <a:ln w="9525" algn="ctr">
            <a:noFill/>
            <a:miter lim="800000"/>
            <a:headEnd/>
            <a:tailEnd/>
          </a:ln>
        </p:spPr>
      </p:pic>
      <p:pic>
        <p:nvPicPr>
          <p:cNvPr id="47108" name="Picture 4"/>
          <p:cNvPicPr>
            <a:picLocks noChangeAspect="1" noChangeArrowheads="1"/>
          </p:cNvPicPr>
          <p:nvPr/>
        </p:nvPicPr>
        <p:blipFill>
          <a:blip r:embed="rId5" cstate="print"/>
          <a:srcRect/>
          <a:stretch>
            <a:fillRect/>
          </a:stretch>
        </p:blipFill>
        <p:spPr bwMode="auto">
          <a:xfrm>
            <a:off x="444500" y="1887538"/>
            <a:ext cx="2506663" cy="3492500"/>
          </a:xfrm>
          <a:prstGeom prst="rect">
            <a:avLst/>
          </a:prstGeom>
          <a:noFill/>
          <a:ln w="9525" algn="ctr">
            <a:noFill/>
            <a:miter lim="800000"/>
            <a:headEnd/>
            <a:tailEnd/>
          </a:ln>
        </p:spPr>
      </p:pic>
      <p:pic>
        <p:nvPicPr>
          <p:cNvPr id="47109" name="Picture 5"/>
          <p:cNvPicPr>
            <a:picLocks noChangeAspect="1" noChangeArrowheads="1"/>
          </p:cNvPicPr>
          <p:nvPr/>
        </p:nvPicPr>
        <p:blipFill>
          <a:blip r:embed="rId6" cstate="print"/>
          <a:srcRect/>
          <a:stretch>
            <a:fillRect/>
          </a:stretch>
        </p:blipFill>
        <p:spPr bwMode="auto">
          <a:xfrm>
            <a:off x="3321050" y="1887538"/>
            <a:ext cx="2511425" cy="3492500"/>
          </a:xfrm>
          <a:prstGeom prst="rect">
            <a:avLst/>
          </a:prstGeom>
          <a:noFill/>
          <a:ln w="9525" algn="ctr">
            <a:noFill/>
            <a:miter lim="800000"/>
            <a:headEnd/>
            <a:tailEnd/>
          </a:ln>
        </p:spPr>
      </p:pic>
      <p:sp>
        <p:nvSpPr>
          <p:cNvPr id="47110" name="Rectangle 6"/>
          <p:cNvSpPr>
            <a:spLocks noChangeArrowheads="1"/>
          </p:cNvSpPr>
          <p:nvPr/>
        </p:nvSpPr>
        <p:spPr bwMode="auto">
          <a:xfrm>
            <a:off x="752475" y="5516563"/>
            <a:ext cx="1928813" cy="350837"/>
          </a:xfrm>
          <a:prstGeom prst="rect">
            <a:avLst/>
          </a:prstGeom>
          <a:noFill/>
          <a:ln w="9525">
            <a:noFill/>
            <a:miter lim="800000"/>
            <a:headEnd/>
            <a:tailEnd/>
          </a:ln>
        </p:spPr>
        <p:txBody>
          <a:bodyPr/>
          <a:lstStyle/>
          <a:p>
            <a:pPr marL="342900" indent="-342900" algn="ctr" defTabSz="914400" eaLnBrk="0" fontAlgn="base" hangingPunct="0">
              <a:spcBef>
                <a:spcPct val="20000"/>
              </a:spcBef>
              <a:spcAft>
                <a:spcPct val="0"/>
              </a:spcAft>
            </a:pPr>
            <a:r>
              <a:rPr lang="en-US" sz="2400">
                <a:solidFill>
                  <a:srgbClr val="00B050"/>
                </a:solidFill>
                <a:latin typeface="Arial" charset="0"/>
                <a:ea typeface="ＭＳ Ｐゴシック" pitchFamily="1" charset="-128"/>
              </a:rPr>
              <a:t>Input</a:t>
            </a:r>
          </a:p>
        </p:txBody>
      </p:sp>
      <p:sp>
        <p:nvSpPr>
          <p:cNvPr id="47111" name="Rectangle 7"/>
          <p:cNvSpPr>
            <a:spLocks noChangeArrowheads="1"/>
          </p:cNvSpPr>
          <p:nvPr/>
        </p:nvSpPr>
        <p:spPr bwMode="auto">
          <a:xfrm>
            <a:off x="3186113" y="5530850"/>
            <a:ext cx="2771775" cy="322263"/>
          </a:xfrm>
          <a:prstGeom prst="rect">
            <a:avLst/>
          </a:prstGeom>
          <a:noFill/>
          <a:ln w="9525">
            <a:noFill/>
            <a:miter lim="800000"/>
            <a:headEnd/>
            <a:tailEnd/>
          </a:ln>
        </p:spPr>
        <p:txBody>
          <a:bodyPr/>
          <a:lstStyle/>
          <a:p>
            <a:pPr marL="342900" indent="-342900" algn="ctr" defTabSz="914400" eaLnBrk="0" fontAlgn="base" hangingPunct="0">
              <a:spcBef>
                <a:spcPct val="20000"/>
              </a:spcBef>
              <a:spcAft>
                <a:spcPct val="0"/>
              </a:spcAft>
            </a:pPr>
            <a:r>
              <a:rPr lang="en-US" sz="2400">
                <a:solidFill>
                  <a:srgbClr val="00B050"/>
                </a:solidFill>
                <a:latin typeface="Arial" charset="0"/>
                <a:ea typeface="ＭＳ Ｐゴシック" pitchFamily="1" charset="-128"/>
              </a:rPr>
              <a:t>Candidate</a:t>
            </a:r>
          </a:p>
        </p:txBody>
      </p:sp>
      <p:sp>
        <p:nvSpPr>
          <p:cNvPr id="47112" name="Rectangle 8"/>
          <p:cNvSpPr>
            <a:spLocks noChangeArrowheads="1"/>
          </p:cNvSpPr>
          <p:nvPr/>
        </p:nvSpPr>
        <p:spPr bwMode="auto">
          <a:xfrm>
            <a:off x="6299200" y="5530850"/>
            <a:ext cx="2201863" cy="322263"/>
          </a:xfrm>
          <a:prstGeom prst="rect">
            <a:avLst/>
          </a:prstGeom>
          <a:noFill/>
          <a:ln w="9525">
            <a:noFill/>
            <a:miter lim="800000"/>
            <a:headEnd/>
            <a:tailEnd/>
          </a:ln>
        </p:spPr>
        <p:txBody>
          <a:bodyPr/>
          <a:lstStyle/>
          <a:p>
            <a:pPr marL="342900" indent="-342900" algn="ctr" defTabSz="914400" eaLnBrk="0" fontAlgn="base" hangingPunct="0">
              <a:spcBef>
                <a:spcPct val="20000"/>
              </a:spcBef>
              <a:spcAft>
                <a:spcPct val="0"/>
              </a:spcAft>
            </a:pPr>
            <a:r>
              <a:rPr lang="en-US" sz="2400">
                <a:solidFill>
                  <a:srgbClr val="00B050"/>
                </a:solidFill>
                <a:latin typeface="Arial" charset="0"/>
                <a:ea typeface="ＭＳ Ｐゴシック" pitchFamily="1" charset="-128"/>
              </a:rPr>
              <a:t>Output</a:t>
            </a:r>
          </a:p>
        </p:txBody>
      </p:sp>
    </p:spTree>
    <p:custDataLst>
      <p:tags r:id="rId1"/>
    </p:custDataLst>
    <p:extLst>
      <p:ext uri="{BB962C8B-B14F-4D97-AF65-F5344CB8AC3E}">
        <p14:creationId xmlns:p14="http://schemas.microsoft.com/office/powerpoint/2010/main" val="2963563303"/>
      </p:ext>
    </p:extLst>
  </p:cSld>
  <p:clrMapOvr>
    <a:masterClrMapping/>
  </p:clrMapOvr>
  <p:timing>
    <p:tnLst>
      <p:par>
        <p:cTn xmlns:p14="http://schemas.microsoft.com/office/powerpoint/2010/mai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p:nvPr/>
        </p:nvSpPr>
        <p:spPr>
          <a:xfrm>
            <a:off x="317418" y="2012647"/>
            <a:ext cx="3980399" cy="659999"/>
          </a:xfrm>
          <a:prstGeom prst="rect">
            <a:avLst/>
          </a:prstGeom>
        </p:spPr>
        <p:txBody>
          <a:bodyPr lIns="91425" tIns="91425" rIns="91425" bIns="91425" anchor="t" anchorCtr="0">
            <a:noAutofit/>
          </a:bodyPr>
          <a:lstStyle/>
          <a:p>
            <a:pPr algn="ctr" rtl="0">
              <a:spcBef>
                <a:spcPts val="0"/>
              </a:spcBef>
              <a:buNone/>
            </a:pPr>
            <a:r>
              <a:rPr lang="en" sz="1866" b="1" i="1">
                <a:solidFill>
                  <a:srgbClr val="0000FF"/>
                </a:solidFill>
                <a:latin typeface="Arial"/>
                <a:ea typeface="Arial"/>
                <a:cs typeface="Arial"/>
                <a:sym typeface="Arial"/>
              </a:rPr>
              <a:t>Q:  </a:t>
            </a:r>
            <a:r>
              <a:rPr lang="en" sz="1866">
                <a:solidFill>
                  <a:srgbClr val="0000FF"/>
                </a:solidFill>
                <a:latin typeface="Arial"/>
                <a:ea typeface="Arial"/>
                <a:cs typeface="Arial"/>
                <a:sym typeface="Arial"/>
              </a:rPr>
              <a:t>How many handshakes do </a:t>
            </a:r>
            <a:r>
              <a:rPr lang="en" sz="1866">
                <a:solidFill>
                  <a:srgbClr val="FF0000"/>
                </a:solidFill>
                <a:latin typeface="Arial"/>
                <a:ea typeface="Arial"/>
                <a:cs typeface="Arial"/>
                <a:sym typeface="Arial"/>
              </a:rPr>
              <a:t>you</a:t>
            </a:r>
            <a:r>
              <a:rPr lang="en" sz="1866">
                <a:solidFill>
                  <a:srgbClr val="0000FF"/>
                </a:solidFill>
                <a:latin typeface="Arial"/>
                <a:ea typeface="Arial"/>
                <a:cs typeface="Arial"/>
                <a:sym typeface="Arial"/>
              </a:rPr>
              <a:t> need in order to greet everyone?</a:t>
            </a:r>
          </a:p>
        </p:txBody>
      </p:sp>
      <p:sp>
        <p:nvSpPr>
          <p:cNvPr id="227" name="Shape 227"/>
          <p:cNvSpPr txBox="1"/>
          <p:nvPr/>
        </p:nvSpPr>
        <p:spPr>
          <a:xfrm>
            <a:off x="198119" y="2894550"/>
            <a:ext cx="1924199" cy="529499"/>
          </a:xfrm>
          <a:prstGeom prst="rect">
            <a:avLst/>
          </a:prstGeom>
        </p:spPr>
        <p:txBody>
          <a:bodyPr lIns="91425" tIns="91425" rIns="91425" bIns="91425" anchor="ctr" anchorCtr="0">
            <a:noAutofit/>
          </a:bodyPr>
          <a:lstStyle/>
          <a:p>
            <a:pPr algn="ctr" rtl="0">
              <a:spcBef>
                <a:spcPts val="0"/>
              </a:spcBef>
              <a:buNone/>
            </a:pPr>
            <a:r>
              <a:rPr lang="en" sz="1800" b="1" i="1">
                <a:solidFill>
                  <a:srgbClr val="000000"/>
                </a:solidFill>
                <a:latin typeface="Arial"/>
                <a:ea typeface="Arial"/>
                <a:cs typeface="Arial"/>
                <a:sym typeface="Arial"/>
              </a:rPr>
              <a:t># in group</a:t>
            </a:r>
          </a:p>
        </p:txBody>
      </p:sp>
      <p:sp>
        <p:nvSpPr>
          <p:cNvPr id="228" name="Shape 228"/>
          <p:cNvSpPr txBox="1"/>
          <p:nvPr/>
        </p:nvSpPr>
        <p:spPr>
          <a:xfrm>
            <a:off x="2209559" y="2819400"/>
            <a:ext cx="2262300" cy="679800"/>
          </a:xfrm>
          <a:prstGeom prst="rect">
            <a:avLst/>
          </a:prstGeom>
        </p:spPr>
        <p:txBody>
          <a:bodyPr lIns="91425" tIns="91425" rIns="91425" bIns="91425" anchor="ctr" anchorCtr="0">
            <a:noAutofit/>
          </a:bodyPr>
          <a:lstStyle/>
          <a:p>
            <a:pPr algn="ctr" rtl="0">
              <a:spcBef>
                <a:spcPts val="0"/>
              </a:spcBef>
              <a:buNone/>
            </a:pPr>
            <a:r>
              <a:rPr lang="en" sz="1800" b="1" i="1">
                <a:solidFill>
                  <a:srgbClr val="000000"/>
                </a:solidFill>
                <a:latin typeface="Arial"/>
                <a:ea typeface="Arial"/>
                <a:cs typeface="Arial"/>
                <a:sym typeface="Arial"/>
              </a:rPr>
              <a:t># of h.shakes needed</a:t>
            </a:r>
          </a:p>
        </p:txBody>
      </p:sp>
      <p:sp>
        <p:nvSpPr>
          <p:cNvPr id="229" name="Shape 229"/>
          <p:cNvSpPr txBox="1"/>
          <p:nvPr/>
        </p:nvSpPr>
        <p:spPr>
          <a:xfrm>
            <a:off x="373625" y="409750"/>
            <a:ext cx="5834400" cy="865500"/>
          </a:xfrm>
          <a:prstGeom prst="rect">
            <a:avLst/>
          </a:prstGeom>
          <a:solidFill>
            <a:srgbClr val="C9DAF8"/>
          </a:solidFill>
          <a:ln w="9525" cap="flat">
            <a:solidFill>
              <a:srgbClr val="0000FF"/>
            </a:solidFill>
            <a:prstDash val="solid"/>
            <a:round/>
            <a:headEnd type="none" w="med" len="med"/>
            <a:tailEnd type="none" w="med" len="med"/>
          </a:ln>
        </p:spPr>
        <p:txBody>
          <a:bodyPr lIns="91425" tIns="91425" rIns="91425" bIns="91425" anchor="ctr" anchorCtr="0">
            <a:noAutofit/>
          </a:bodyPr>
          <a:lstStyle/>
          <a:p>
            <a:pPr algn="ctr" rtl="0">
              <a:spcBef>
                <a:spcPts val="0"/>
              </a:spcBef>
              <a:buNone/>
            </a:pPr>
            <a:r>
              <a:rPr lang="en" sz="2100">
                <a:latin typeface="Droid Serif"/>
                <a:ea typeface="Droid Serif"/>
                <a:cs typeface="Droid Serif"/>
                <a:sym typeface="Droid Serif"/>
              </a:rPr>
              <a:t>You are at a party with a total of 2, 3, 4, 10, or N people (</a:t>
            </a:r>
            <a:r>
              <a:rPr lang="en" sz="2100" i="1">
                <a:latin typeface="Droid Serif"/>
                <a:ea typeface="Droid Serif"/>
                <a:cs typeface="Droid Serif"/>
                <a:sym typeface="Droid Serif"/>
              </a:rPr>
              <a:t>including you</a:t>
            </a:r>
            <a:r>
              <a:rPr lang="en" sz="2100">
                <a:latin typeface="Droid Serif"/>
                <a:ea typeface="Droid Serif"/>
                <a:cs typeface="Droid Serif"/>
                <a:sym typeface="Droid Serif"/>
              </a:rPr>
              <a:t>)...</a:t>
            </a:r>
          </a:p>
        </p:txBody>
      </p:sp>
      <p:sp>
        <p:nvSpPr>
          <p:cNvPr id="230" name="Shape 230"/>
          <p:cNvSpPr txBox="1"/>
          <p:nvPr/>
        </p:nvSpPr>
        <p:spPr>
          <a:xfrm>
            <a:off x="4592294" y="1982550"/>
            <a:ext cx="4452299" cy="756299"/>
          </a:xfrm>
          <a:prstGeom prst="rect">
            <a:avLst/>
          </a:prstGeom>
        </p:spPr>
        <p:txBody>
          <a:bodyPr lIns="91425" tIns="91425" rIns="91425" bIns="91425" anchor="t" anchorCtr="0">
            <a:noAutofit/>
          </a:bodyPr>
          <a:lstStyle/>
          <a:p>
            <a:pPr algn="ctr" rtl="0">
              <a:spcBef>
                <a:spcPts val="0"/>
              </a:spcBef>
              <a:buNone/>
            </a:pPr>
            <a:r>
              <a:rPr lang="en" sz="1866" b="1" i="1">
                <a:solidFill>
                  <a:srgbClr val="0000FF"/>
                </a:solidFill>
                <a:latin typeface="Arial"/>
                <a:ea typeface="Arial"/>
                <a:cs typeface="Arial"/>
                <a:sym typeface="Arial"/>
              </a:rPr>
              <a:t>Q:  </a:t>
            </a:r>
            <a:r>
              <a:rPr lang="en" sz="1866">
                <a:solidFill>
                  <a:srgbClr val="0000FF"/>
                </a:solidFill>
                <a:latin typeface="Arial"/>
                <a:ea typeface="Arial"/>
                <a:cs typeface="Arial"/>
                <a:sym typeface="Arial"/>
              </a:rPr>
              <a:t>How many handshakes are needed so </a:t>
            </a:r>
            <a:r>
              <a:rPr lang="en" sz="1866">
                <a:solidFill>
                  <a:srgbClr val="FF0000"/>
                </a:solidFill>
                <a:latin typeface="Arial"/>
                <a:ea typeface="Arial"/>
                <a:cs typeface="Arial"/>
                <a:sym typeface="Arial"/>
              </a:rPr>
              <a:t>everyone greets everyone</a:t>
            </a:r>
            <a:r>
              <a:rPr lang="en" sz="1866">
                <a:solidFill>
                  <a:srgbClr val="0000FF"/>
                </a:solidFill>
                <a:latin typeface="Arial"/>
                <a:ea typeface="Arial"/>
                <a:cs typeface="Arial"/>
                <a:sym typeface="Arial"/>
              </a:rPr>
              <a:t>?</a:t>
            </a:r>
          </a:p>
        </p:txBody>
      </p:sp>
      <p:sp>
        <p:nvSpPr>
          <p:cNvPr id="231" name="Shape 231"/>
          <p:cNvSpPr txBox="1"/>
          <p:nvPr/>
        </p:nvSpPr>
        <p:spPr>
          <a:xfrm>
            <a:off x="227688" y="3497497"/>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b="1" i="1"/>
              <a:t> 2</a:t>
            </a:r>
          </a:p>
        </p:txBody>
      </p:sp>
      <p:sp>
        <p:nvSpPr>
          <p:cNvPr id="232" name="Shape 232"/>
          <p:cNvSpPr txBox="1"/>
          <p:nvPr/>
        </p:nvSpPr>
        <p:spPr>
          <a:xfrm>
            <a:off x="2422248" y="3497497"/>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endParaRPr sz="2666" b="1" i="1">
              <a:solidFill>
                <a:srgbClr val="000000"/>
              </a:solidFill>
              <a:latin typeface="Arial"/>
              <a:ea typeface="Arial"/>
              <a:cs typeface="Arial"/>
              <a:sym typeface="Arial"/>
            </a:endParaRPr>
          </a:p>
        </p:txBody>
      </p:sp>
      <p:sp>
        <p:nvSpPr>
          <p:cNvPr id="233" name="Shape 233"/>
          <p:cNvSpPr txBox="1"/>
          <p:nvPr/>
        </p:nvSpPr>
        <p:spPr>
          <a:xfrm>
            <a:off x="227688" y="4137600"/>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b="1" i="1"/>
              <a:t>3</a:t>
            </a:r>
          </a:p>
        </p:txBody>
      </p:sp>
      <p:sp>
        <p:nvSpPr>
          <p:cNvPr id="234" name="Shape 234"/>
          <p:cNvSpPr txBox="1"/>
          <p:nvPr/>
        </p:nvSpPr>
        <p:spPr>
          <a:xfrm>
            <a:off x="2422248" y="4137600"/>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i="1"/>
              <a:t> </a:t>
            </a:r>
          </a:p>
        </p:txBody>
      </p:sp>
      <p:sp>
        <p:nvSpPr>
          <p:cNvPr id="235" name="Shape 235"/>
          <p:cNvSpPr txBox="1"/>
          <p:nvPr/>
        </p:nvSpPr>
        <p:spPr>
          <a:xfrm>
            <a:off x="227688" y="4777680"/>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i="1"/>
              <a:t> </a:t>
            </a:r>
          </a:p>
        </p:txBody>
      </p:sp>
      <p:sp>
        <p:nvSpPr>
          <p:cNvPr id="236" name="Shape 236"/>
          <p:cNvSpPr txBox="1"/>
          <p:nvPr/>
        </p:nvSpPr>
        <p:spPr>
          <a:xfrm>
            <a:off x="2422248" y="4777680"/>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i="1"/>
              <a:t> </a:t>
            </a:r>
          </a:p>
        </p:txBody>
      </p:sp>
      <p:sp>
        <p:nvSpPr>
          <p:cNvPr id="237" name="Shape 237"/>
          <p:cNvSpPr txBox="1"/>
          <p:nvPr/>
        </p:nvSpPr>
        <p:spPr>
          <a:xfrm>
            <a:off x="227688" y="5433000"/>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b="1" i="1"/>
              <a:t>10</a:t>
            </a:r>
          </a:p>
        </p:txBody>
      </p:sp>
      <p:sp>
        <p:nvSpPr>
          <p:cNvPr id="238" name="Shape 238"/>
          <p:cNvSpPr txBox="1"/>
          <p:nvPr/>
        </p:nvSpPr>
        <p:spPr>
          <a:xfrm>
            <a:off x="2422248" y="5433000"/>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i="1"/>
              <a:t> </a:t>
            </a:r>
          </a:p>
        </p:txBody>
      </p:sp>
      <p:sp>
        <p:nvSpPr>
          <p:cNvPr id="239" name="Shape 239"/>
          <p:cNvSpPr txBox="1"/>
          <p:nvPr/>
        </p:nvSpPr>
        <p:spPr>
          <a:xfrm>
            <a:off x="227688" y="6118800"/>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b="1" i="1"/>
              <a:t> </a:t>
            </a:r>
            <a:r>
              <a:rPr lang="en" sz="2666" b="1" i="1">
                <a:solidFill>
                  <a:srgbClr val="0000FF"/>
                </a:solidFill>
              </a:rPr>
              <a:t>N</a:t>
            </a:r>
          </a:p>
        </p:txBody>
      </p:sp>
      <p:sp>
        <p:nvSpPr>
          <p:cNvPr id="240" name="Shape 240"/>
          <p:cNvSpPr txBox="1"/>
          <p:nvPr/>
        </p:nvSpPr>
        <p:spPr>
          <a:xfrm>
            <a:off x="2422248" y="6118800"/>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i="1"/>
              <a:t> </a:t>
            </a:r>
          </a:p>
        </p:txBody>
      </p:sp>
      <p:sp>
        <p:nvSpPr>
          <p:cNvPr id="241" name="Shape 241"/>
          <p:cNvSpPr txBox="1"/>
          <p:nvPr/>
        </p:nvSpPr>
        <p:spPr>
          <a:xfrm>
            <a:off x="4757775" y="2893500"/>
            <a:ext cx="1924199" cy="529499"/>
          </a:xfrm>
          <a:prstGeom prst="rect">
            <a:avLst/>
          </a:prstGeom>
        </p:spPr>
        <p:txBody>
          <a:bodyPr lIns="91425" tIns="91425" rIns="91425" bIns="91425" anchor="ctr" anchorCtr="0">
            <a:noAutofit/>
          </a:bodyPr>
          <a:lstStyle/>
          <a:p>
            <a:pPr lvl="0" algn="ctr" rtl="0">
              <a:spcBef>
                <a:spcPts val="0"/>
              </a:spcBef>
              <a:buNone/>
            </a:pPr>
            <a:r>
              <a:rPr lang="en" sz="1800" b="1" i="1">
                <a:solidFill>
                  <a:srgbClr val="000000"/>
                </a:solidFill>
                <a:latin typeface="Arial"/>
                <a:ea typeface="Arial"/>
                <a:cs typeface="Arial"/>
                <a:sym typeface="Arial"/>
              </a:rPr>
              <a:t># in group</a:t>
            </a:r>
          </a:p>
        </p:txBody>
      </p:sp>
      <p:sp>
        <p:nvSpPr>
          <p:cNvPr id="242" name="Shape 242"/>
          <p:cNvSpPr txBox="1"/>
          <p:nvPr/>
        </p:nvSpPr>
        <p:spPr>
          <a:xfrm>
            <a:off x="6769214" y="2818350"/>
            <a:ext cx="2262300" cy="679800"/>
          </a:xfrm>
          <a:prstGeom prst="rect">
            <a:avLst/>
          </a:prstGeom>
        </p:spPr>
        <p:txBody>
          <a:bodyPr lIns="91425" tIns="91425" rIns="91425" bIns="91425" anchor="ctr" anchorCtr="0">
            <a:noAutofit/>
          </a:bodyPr>
          <a:lstStyle/>
          <a:p>
            <a:pPr lvl="0" algn="ctr" rtl="0">
              <a:spcBef>
                <a:spcPts val="0"/>
              </a:spcBef>
              <a:buNone/>
            </a:pPr>
            <a:r>
              <a:rPr lang="en" sz="1800" b="1" i="1">
                <a:solidFill>
                  <a:srgbClr val="000000"/>
                </a:solidFill>
                <a:latin typeface="Arial"/>
                <a:ea typeface="Arial"/>
                <a:cs typeface="Arial"/>
                <a:sym typeface="Arial"/>
              </a:rPr>
              <a:t># of h.shakes needed</a:t>
            </a:r>
          </a:p>
        </p:txBody>
      </p:sp>
      <p:sp>
        <p:nvSpPr>
          <p:cNvPr id="243" name="Shape 243"/>
          <p:cNvSpPr txBox="1"/>
          <p:nvPr/>
        </p:nvSpPr>
        <p:spPr>
          <a:xfrm>
            <a:off x="4787343" y="3496447"/>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b="1" i="1"/>
              <a:t> 2</a:t>
            </a:r>
          </a:p>
        </p:txBody>
      </p:sp>
      <p:sp>
        <p:nvSpPr>
          <p:cNvPr id="244" name="Shape 244"/>
          <p:cNvSpPr txBox="1"/>
          <p:nvPr/>
        </p:nvSpPr>
        <p:spPr>
          <a:xfrm>
            <a:off x="6981903" y="3496447"/>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endParaRPr sz="2666" b="1" i="1">
              <a:solidFill>
                <a:srgbClr val="000000"/>
              </a:solidFill>
              <a:latin typeface="Arial"/>
              <a:ea typeface="Arial"/>
              <a:cs typeface="Arial"/>
              <a:sym typeface="Arial"/>
            </a:endParaRPr>
          </a:p>
        </p:txBody>
      </p:sp>
      <p:sp>
        <p:nvSpPr>
          <p:cNvPr id="245" name="Shape 245"/>
          <p:cNvSpPr txBox="1"/>
          <p:nvPr/>
        </p:nvSpPr>
        <p:spPr>
          <a:xfrm>
            <a:off x="4787343" y="4136550"/>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b="1" i="1"/>
              <a:t>3</a:t>
            </a:r>
          </a:p>
        </p:txBody>
      </p:sp>
      <p:sp>
        <p:nvSpPr>
          <p:cNvPr id="246" name="Shape 246"/>
          <p:cNvSpPr txBox="1"/>
          <p:nvPr/>
        </p:nvSpPr>
        <p:spPr>
          <a:xfrm>
            <a:off x="6981903" y="4136550"/>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i="1"/>
              <a:t> </a:t>
            </a:r>
          </a:p>
        </p:txBody>
      </p:sp>
      <p:sp>
        <p:nvSpPr>
          <p:cNvPr id="247" name="Shape 247"/>
          <p:cNvSpPr txBox="1"/>
          <p:nvPr/>
        </p:nvSpPr>
        <p:spPr>
          <a:xfrm>
            <a:off x="4787343" y="4776630"/>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i="1"/>
              <a:t> </a:t>
            </a:r>
          </a:p>
        </p:txBody>
      </p:sp>
      <p:sp>
        <p:nvSpPr>
          <p:cNvPr id="248" name="Shape 248"/>
          <p:cNvSpPr txBox="1"/>
          <p:nvPr/>
        </p:nvSpPr>
        <p:spPr>
          <a:xfrm>
            <a:off x="6981903" y="4776630"/>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i="1"/>
              <a:t> </a:t>
            </a:r>
          </a:p>
        </p:txBody>
      </p:sp>
      <p:sp>
        <p:nvSpPr>
          <p:cNvPr id="249" name="Shape 249"/>
          <p:cNvSpPr txBox="1"/>
          <p:nvPr/>
        </p:nvSpPr>
        <p:spPr>
          <a:xfrm>
            <a:off x="4787343" y="5431950"/>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b="1" i="1"/>
              <a:t>10</a:t>
            </a:r>
          </a:p>
        </p:txBody>
      </p:sp>
      <p:sp>
        <p:nvSpPr>
          <p:cNvPr id="250" name="Shape 250"/>
          <p:cNvSpPr txBox="1"/>
          <p:nvPr/>
        </p:nvSpPr>
        <p:spPr>
          <a:xfrm>
            <a:off x="6981903" y="5431950"/>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i="1"/>
              <a:t> </a:t>
            </a:r>
          </a:p>
        </p:txBody>
      </p:sp>
      <p:sp>
        <p:nvSpPr>
          <p:cNvPr id="251" name="Shape 251"/>
          <p:cNvSpPr txBox="1"/>
          <p:nvPr/>
        </p:nvSpPr>
        <p:spPr>
          <a:xfrm>
            <a:off x="4787343" y="6117750"/>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b="1" i="1"/>
              <a:t> </a:t>
            </a:r>
            <a:r>
              <a:rPr lang="en" sz="2666" b="1" i="1">
                <a:solidFill>
                  <a:srgbClr val="0000FF"/>
                </a:solidFill>
              </a:rPr>
              <a:t>N</a:t>
            </a:r>
          </a:p>
        </p:txBody>
      </p:sp>
      <p:sp>
        <p:nvSpPr>
          <p:cNvPr id="252" name="Shape 252"/>
          <p:cNvSpPr txBox="1"/>
          <p:nvPr/>
        </p:nvSpPr>
        <p:spPr>
          <a:xfrm>
            <a:off x="6981903" y="6117750"/>
            <a:ext cx="1924199" cy="529499"/>
          </a:xfrm>
          <a:prstGeom prst="rect">
            <a:avLst/>
          </a:prstGeom>
          <a:ln w="9525" cap="flat">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sz="2666" i="1"/>
              <a:t> </a:t>
            </a:r>
          </a:p>
        </p:txBody>
      </p:sp>
      <p:cxnSp>
        <p:nvCxnSpPr>
          <p:cNvPr id="253" name="Shape 253"/>
          <p:cNvCxnSpPr/>
          <p:nvPr/>
        </p:nvCxnSpPr>
        <p:spPr>
          <a:xfrm>
            <a:off x="4553975" y="1562025"/>
            <a:ext cx="0" cy="5057999"/>
          </a:xfrm>
          <a:prstGeom prst="straightConnector1">
            <a:avLst/>
          </a:prstGeom>
          <a:noFill/>
          <a:ln w="9525" cap="flat">
            <a:solidFill>
              <a:srgbClr val="0000FF"/>
            </a:solidFill>
            <a:prstDash val="solid"/>
            <a:round/>
            <a:headEnd type="none" w="lg" len="lg"/>
            <a:tailEnd type="none" w="lg" len="lg"/>
          </a:ln>
        </p:spPr>
      </p:cxnSp>
      <p:pic>
        <p:nvPicPr>
          <p:cNvPr id="254" name="Shape 254"/>
          <p:cNvPicPr preferRelativeResize="0"/>
          <p:nvPr/>
        </p:nvPicPr>
        <p:blipFill>
          <a:blip r:embed="rId3"/>
          <a:stretch>
            <a:fillRect/>
          </a:stretch>
        </p:blipFill>
        <p:spPr>
          <a:xfrm>
            <a:off x="7324712" y="76200"/>
            <a:ext cx="1743075" cy="1162050"/>
          </a:xfrm>
          <a:prstGeom prst="rect">
            <a:avLst/>
          </a:prstGeom>
          <a:noFill/>
          <a:ln>
            <a:noFill/>
          </a:ln>
        </p:spPr>
      </p:pic>
    </p:spTree>
    <p:extLst>
      <p:ext uri="{BB962C8B-B14F-4D97-AF65-F5344CB8AC3E}">
        <p14:creationId xmlns:p14="http://schemas.microsoft.com/office/powerpoint/2010/main" val="1338349389"/>
      </p:ext>
    </p:extLst>
  </p:cSld>
  <p:clrMapOvr>
    <a:masterClrMapping/>
  </p:clrMapOvr>
  <p:transition xmlns:p14="http://schemas.microsoft.com/office/powerpoint/2010/main" spd="slow">
    <p:cut/>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Shape 63"/>
          <p:cNvPicPr preferRelativeResize="0"/>
          <p:nvPr/>
        </p:nvPicPr>
        <p:blipFill>
          <a:blip r:embed="rId3"/>
          <a:stretch>
            <a:fillRect/>
          </a:stretch>
        </p:blipFill>
        <p:spPr>
          <a:xfrm>
            <a:off x="5690460" y="1302544"/>
            <a:ext cx="2996339" cy="3234683"/>
          </a:xfrm>
          <a:prstGeom prst="rect">
            <a:avLst/>
          </a:prstGeom>
        </p:spPr>
      </p:pic>
      <p:sp>
        <p:nvSpPr>
          <p:cNvPr id="64" name="Shape 64"/>
          <p:cNvSpPr/>
          <p:nvPr/>
        </p:nvSpPr>
        <p:spPr>
          <a:xfrm>
            <a:off x="762000" y="91086"/>
            <a:ext cx="7757460" cy="738599"/>
          </a:xfrm>
          <a:prstGeom prst="rect">
            <a:avLst/>
          </a:prstGeom>
          <a:solidFill>
            <a:srgbClr val="FFFFFF"/>
          </a:solidFill>
          <a:ln>
            <a:noFill/>
          </a:ln>
        </p:spPr>
        <p:txBody>
          <a:bodyPr lIns="91425" tIns="45700" rIns="91425" bIns="45700" anchor="t" anchorCtr="0">
            <a:noAutofit/>
          </a:bodyPr>
          <a:lstStyle/>
          <a:p>
            <a:pPr marL="0" marR="0" lvl="0" indent="0" algn="ctr" rtl="0">
              <a:spcBef>
                <a:spcPts val="0"/>
              </a:spcBef>
              <a:buSzPct val="25000"/>
              <a:buNone/>
            </a:pPr>
            <a:r>
              <a:rPr lang="en" sz="4200" dirty="0">
                <a:solidFill>
                  <a:schemeClr val="dk1"/>
                </a:solidFill>
                <a:latin typeface="Calibri"/>
                <a:ea typeface="Calibri"/>
                <a:cs typeface="Calibri"/>
                <a:sym typeface="Calibri"/>
              </a:rPr>
              <a:t>A</a:t>
            </a:r>
            <a:r>
              <a:rPr lang="en" sz="4200" dirty="0" smtClean="0">
                <a:solidFill>
                  <a:schemeClr val="dk1"/>
                </a:solidFill>
                <a:latin typeface="Calibri"/>
                <a:ea typeface="Calibri"/>
                <a:cs typeface="Calibri"/>
                <a:sym typeface="Calibri"/>
              </a:rPr>
              <a:t>nother algorithm example</a:t>
            </a:r>
            <a:r>
              <a:rPr lang="en" sz="4200" dirty="0">
                <a:solidFill>
                  <a:schemeClr val="dk1"/>
                </a:solidFill>
                <a:latin typeface="Calibri"/>
                <a:ea typeface="Calibri"/>
                <a:cs typeface="Calibri"/>
                <a:sym typeface="Calibri"/>
              </a:rPr>
              <a:t>...</a:t>
            </a:r>
          </a:p>
        </p:txBody>
      </p:sp>
      <p:pic>
        <p:nvPicPr>
          <p:cNvPr id="65" name="Shape 65"/>
          <p:cNvPicPr preferRelativeResize="0"/>
          <p:nvPr/>
        </p:nvPicPr>
        <p:blipFill>
          <a:blip r:embed="rId4"/>
          <a:stretch>
            <a:fillRect/>
          </a:stretch>
        </p:blipFill>
        <p:spPr>
          <a:xfrm>
            <a:off x="289242" y="1187484"/>
            <a:ext cx="4980587" cy="2170327"/>
          </a:xfrm>
          <a:prstGeom prst="rect">
            <a:avLst/>
          </a:prstGeom>
        </p:spPr>
      </p:pic>
      <p:pic>
        <p:nvPicPr>
          <p:cNvPr id="66" name="Shape 66"/>
          <p:cNvPicPr preferRelativeResize="0"/>
          <p:nvPr/>
        </p:nvPicPr>
        <p:blipFill>
          <a:blip r:embed="rId5"/>
          <a:stretch>
            <a:fillRect/>
          </a:stretch>
        </p:blipFill>
        <p:spPr>
          <a:xfrm>
            <a:off x="663149" y="3870585"/>
            <a:ext cx="4232774" cy="2443683"/>
          </a:xfrm>
          <a:prstGeom prst="rect">
            <a:avLst/>
          </a:prstGeom>
        </p:spPr>
      </p:pic>
      <p:sp>
        <p:nvSpPr>
          <p:cNvPr id="67" name="Shape 67"/>
          <p:cNvSpPr/>
          <p:nvPr/>
        </p:nvSpPr>
        <p:spPr>
          <a:xfrm rot="10800000" flipH="1">
            <a:off x="2857742" y="6155694"/>
            <a:ext cx="276600" cy="269099"/>
          </a:xfrm>
          <a:prstGeom prst="downArrow">
            <a:avLst>
              <a:gd name="adj1" fmla="val 50000"/>
              <a:gd name="adj2" fmla="val 50000"/>
            </a:avLst>
          </a:prstGeom>
          <a:solidFill>
            <a:srgbClr val="D8D8D8"/>
          </a:solidFill>
          <a:ln w="9525" cap="flat">
            <a:solidFill>
              <a:srgbClr val="FF0000"/>
            </a:solidFill>
            <a:prstDash val="solid"/>
            <a:round/>
            <a:headEnd type="none" w="med" len="med"/>
            <a:tailEnd type="none" w="med" len="med"/>
          </a:ln>
        </p:spPr>
        <p:txBody>
          <a:bodyPr lIns="91425" tIns="45700" rIns="91425" bIns="45700" anchor="ctr" anchorCtr="0">
            <a:noAutofit/>
          </a:bodyPr>
          <a:lstStyle/>
          <a:p>
            <a:pPr>
              <a:spcBef>
                <a:spcPts val="0"/>
              </a:spcBef>
              <a:buNone/>
            </a:pPr>
            <a:endParaRPr/>
          </a:p>
        </p:txBody>
      </p:sp>
      <p:sp>
        <p:nvSpPr>
          <p:cNvPr id="68" name="Shape 68"/>
          <p:cNvSpPr/>
          <p:nvPr/>
        </p:nvSpPr>
        <p:spPr>
          <a:xfrm rot="10800000" flipH="1">
            <a:off x="2679032" y="3300735"/>
            <a:ext cx="276600" cy="269099"/>
          </a:xfrm>
          <a:prstGeom prst="downArrow">
            <a:avLst>
              <a:gd name="adj1" fmla="val 50000"/>
              <a:gd name="adj2" fmla="val 50000"/>
            </a:avLst>
          </a:prstGeom>
          <a:solidFill>
            <a:srgbClr val="D8D8D8"/>
          </a:solidFill>
          <a:ln w="9525" cap="flat">
            <a:solidFill>
              <a:srgbClr val="FF0000"/>
            </a:solidFill>
            <a:prstDash val="solid"/>
            <a:round/>
            <a:headEnd type="none" w="med" len="med"/>
            <a:tailEnd type="none" w="med" len="med"/>
          </a:ln>
        </p:spPr>
        <p:txBody>
          <a:bodyPr lIns="91425" tIns="45700" rIns="91425" bIns="45700" anchor="ctr" anchorCtr="0">
            <a:noAutofit/>
          </a:bodyPr>
          <a:lstStyle/>
          <a:p>
            <a:pPr>
              <a:spcBef>
                <a:spcPts val="0"/>
              </a:spcBef>
              <a:buNone/>
            </a:pPr>
            <a:endParaRPr/>
          </a:p>
        </p:txBody>
      </p:sp>
      <p:sp>
        <p:nvSpPr>
          <p:cNvPr id="69" name="Shape 69"/>
          <p:cNvSpPr txBox="1"/>
          <p:nvPr/>
        </p:nvSpPr>
        <p:spPr>
          <a:xfrm>
            <a:off x="5690460" y="5006751"/>
            <a:ext cx="2829000" cy="10773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3200" b="0" i="0" u="none" strike="noStrike" cap="none" baseline="0" dirty="0">
                <a:solidFill>
                  <a:schemeClr val="dk1"/>
                </a:solidFill>
                <a:latin typeface="Calibri"/>
                <a:ea typeface="Calibri"/>
                <a:cs typeface="Calibri"/>
                <a:sym typeface="Calibri"/>
              </a:rPr>
              <a:t>predicting </a:t>
            </a:r>
            <a:r>
              <a:rPr lang="en" sz="3200" b="1" i="1" u="none" strike="noStrike" cap="none" baseline="0" dirty="0" smtClean="0">
                <a:solidFill>
                  <a:schemeClr val="dk1"/>
                </a:solidFill>
                <a:latin typeface="Calibri"/>
                <a:ea typeface="Calibri"/>
                <a:cs typeface="Calibri"/>
                <a:sym typeface="Calibri"/>
              </a:rPr>
              <a:t>your</a:t>
            </a:r>
            <a:r>
              <a:rPr lang="en" sz="3200" b="0" i="0" u="none" strike="noStrike" cap="none" dirty="0" smtClean="0">
                <a:solidFill>
                  <a:schemeClr val="dk1"/>
                </a:solidFill>
                <a:latin typeface="Calibri"/>
                <a:ea typeface="Calibri"/>
                <a:cs typeface="Calibri"/>
                <a:sym typeface="Calibri"/>
              </a:rPr>
              <a:t> </a:t>
            </a:r>
            <a:r>
              <a:rPr lang="en" sz="3200" b="0" i="0" u="none" strike="noStrike" cap="none" baseline="0" dirty="0" smtClean="0">
                <a:solidFill>
                  <a:schemeClr val="dk1"/>
                </a:solidFill>
                <a:latin typeface="Calibri"/>
                <a:ea typeface="Calibri"/>
                <a:cs typeface="Calibri"/>
                <a:sym typeface="Calibri"/>
              </a:rPr>
              <a:t>movie ratings…</a:t>
            </a:r>
            <a:endParaRPr lang="en" sz="3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2743527"/>
      </p:ext>
    </p:extLst>
  </p:cSld>
  <p:clrMapOvr>
    <a:masterClrMapping/>
  </p:clrMapOvr>
  <p:transition xmlns:p14="http://schemas.microsoft.com/office/powerpoint/2010/main" spd="slow">
    <p:cut/>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p:nvPr/>
        </p:nvSpPr>
        <p:spPr>
          <a:xfrm>
            <a:off x="372976" y="5271910"/>
            <a:ext cx="8506500" cy="1544099"/>
          </a:xfrm>
          <a:prstGeom prst="roundRect">
            <a:avLst>
              <a:gd name="adj" fmla="val 16667"/>
            </a:avLst>
          </a:prstGeom>
          <a:solidFill>
            <a:srgbClr val="FFCCCC"/>
          </a:solidFill>
          <a:ln>
            <a:noFill/>
          </a:ln>
        </p:spPr>
        <p:txBody>
          <a:bodyPr lIns="91425" tIns="45700" rIns="91425" bIns="45700" anchor="ctr" anchorCtr="0">
            <a:noAutofit/>
          </a:bodyPr>
          <a:lstStyle/>
          <a:p>
            <a:pPr>
              <a:spcBef>
                <a:spcPts val="0"/>
              </a:spcBef>
              <a:buNone/>
            </a:pPr>
            <a:endParaRPr/>
          </a:p>
        </p:txBody>
      </p:sp>
      <p:pic>
        <p:nvPicPr>
          <p:cNvPr id="75" name="Shape 75"/>
          <p:cNvPicPr preferRelativeResize="0"/>
          <p:nvPr/>
        </p:nvPicPr>
        <p:blipFill>
          <a:blip r:embed="rId3"/>
          <a:stretch>
            <a:fillRect/>
          </a:stretch>
        </p:blipFill>
        <p:spPr>
          <a:xfrm>
            <a:off x="457200" y="1302544"/>
            <a:ext cx="4869864" cy="3244079"/>
          </a:xfrm>
          <a:prstGeom prst="rect">
            <a:avLst/>
          </a:prstGeom>
        </p:spPr>
      </p:pic>
      <p:pic>
        <p:nvPicPr>
          <p:cNvPr id="76" name="Shape 76"/>
          <p:cNvPicPr preferRelativeResize="0"/>
          <p:nvPr/>
        </p:nvPicPr>
        <p:blipFill>
          <a:blip r:embed="rId4"/>
          <a:stretch>
            <a:fillRect/>
          </a:stretch>
        </p:blipFill>
        <p:spPr>
          <a:xfrm>
            <a:off x="5690460" y="1302544"/>
            <a:ext cx="2996339" cy="3234683"/>
          </a:xfrm>
          <a:prstGeom prst="rect">
            <a:avLst/>
          </a:prstGeom>
        </p:spPr>
      </p:pic>
      <p:sp>
        <p:nvSpPr>
          <p:cNvPr id="77" name="Shape 77"/>
          <p:cNvSpPr txBox="1"/>
          <p:nvPr/>
        </p:nvSpPr>
        <p:spPr>
          <a:xfrm>
            <a:off x="3905672" y="4621750"/>
            <a:ext cx="4567800" cy="3692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800" b="0" i="0" u="none" strike="noStrike" cap="none" baseline="0">
                <a:solidFill>
                  <a:schemeClr val="dk1"/>
                </a:solidFill>
                <a:latin typeface="Calibri"/>
                <a:ea typeface="Calibri"/>
                <a:cs typeface="Calibri"/>
                <a:sym typeface="Calibri"/>
              </a:rPr>
              <a:t>Bob Bell, winner of the "Netflix prize"</a:t>
            </a:r>
          </a:p>
        </p:txBody>
      </p:sp>
      <p:sp>
        <p:nvSpPr>
          <p:cNvPr id="78" name="Shape 78"/>
          <p:cNvSpPr/>
          <p:nvPr/>
        </p:nvSpPr>
        <p:spPr>
          <a:xfrm>
            <a:off x="372976" y="5451392"/>
            <a:ext cx="3413099" cy="95399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 sz="2800" b="0" i="0" u="none" strike="noStrike" cap="none" baseline="0">
                <a:solidFill>
                  <a:schemeClr val="dk1"/>
                </a:solidFill>
                <a:latin typeface="Calibri"/>
                <a:ea typeface="Calibri"/>
                <a:cs typeface="Calibri"/>
                <a:sym typeface="Calibri"/>
              </a:rPr>
              <a:t>Napoleon Dynamite =</a:t>
            </a:r>
          </a:p>
          <a:p>
            <a:pPr marL="0" marR="0" lvl="0" indent="0" algn="r" rtl="0">
              <a:spcBef>
                <a:spcPts val="0"/>
              </a:spcBef>
              <a:buSzPct val="25000"/>
              <a:buNone/>
            </a:pPr>
            <a:r>
              <a:rPr lang="en" sz="2800" b="0" i="0" u="none" strike="noStrike" cap="none" baseline="0">
                <a:solidFill>
                  <a:schemeClr val="dk1"/>
                </a:solidFill>
                <a:latin typeface="Calibri"/>
                <a:ea typeface="Calibri"/>
                <a:cs typeface="Calibri"/>
                <a:sym typeface="Calibri"/>
              </a:rPr>
              <a:t>Batman Begins =</a:t>
            </a:r>
          </a:p>
        </p:txBody>
      </p:sp>
      <p:sp>
        <p:nvSpPr>
          <p:cNvPr id="79" name="Shape 79"/>
          <p:cNvSpPr/>
          <p:nvPr/>
        </p:nvSpPr>
        <p:spPr>
          <a:xfrm>
            <a:off x="2758780" y="91086"/>
            <a:ext cx="3741299" cy="738599"/>
          </a:xfrm>
          <a:prstGeom prst="rect">
            <a:avLst/>
          </a:prstGeom>
          <a:solidFill>
            <a:srgbClr val="FFFFFF"/>
          </a:solidFill>
          <a:ln>
            <a:noFill/>
          </a:ln>
        </p:spPr>
        <p:txBody>
          <a:bodyPr lIns="91425" tIns="45700" rIns="91425" bIns="45700" anchor="t" anchorCtr="0">
            <a:noAutofit/>
          </a:bodyPr>
          <a:lstStyle/>
          <a:p>
            <a:pPr marL="0" marR="0" lvl="0" indent="0" algn="l" rtl="0">
              <a:spcBef>
                <a:spcPts val="0"/>
              </a:spcBef>
              <a:buSzPct val="25000"/>
              <a:buNone/>
            </a:pPr>
            <a:r>
              <a:rPr lang="en" sz="4200" b="0" i="0" u="none" strike="noStrike" cap="none" baseline="0">
                <a:solidFill>
                  <a:schemeClr val="dk1"/>
                </a:solidFill>
                <a:latin typeface="Calibri"/>
                <a:ea typeface="Calibri"/>
                <a:cs typeface="Calibri"/>
                <a:sym typeface="Calibri"/>
              </a:rPr>
              <a:t>The Netflix Prize</a:t>
            </a:r>
          </a:p>
        </p:txBody>
      </p:sp>
      <p:sp>
        <p:nvSpPr>
          <p:cNvPr id="80" name="Shape 80"/>
          <p:cNvSpPr/>
          <p:nvPr/>
        </p:nvSpPr>
        <p:spPr>
          <a:xfrm>
            <a:off x="5209707" y="5451394"/>
            <a:ext cx="2881199" cy="95399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 sz="2800" b="0" i="0" u="none" strike="noStrike" cap="none" baseline="0">
                <a:solidFill>
                  <a:srgbClr val="000000"/>
                </a:solidFill>
                <a:latin typeface="Calibri"/>
                <a:ea typeface="Calibri"/>
                <a:cs typeface="Calibri"/>
                <a:sym typeface="Calibri"/>
              </a:rPr>
              <a:t>Finding Nemo =</a:t>
            </a:r>
          </a:p>
          <a:p>
            <a:pPr marL="0" marR="0" lvl="0" indent="0" algn="r" rtl="0">
              <a:spcBef>
                <a:spcPts val="0"/>
              </a:spcBef>
              <a:buSzPct val="25000"/>
              <a:buNone/>
            </a:pPr>
            <a:r>
              <a:rPr lang="en" sz="2800" b="0" i="0" u="none" strike="noStrike" cap="none" baseline="0">
                <a:solidFill>
                  <a:srgbClr val="000000"/>
                </a:solidFill>
                <a:latin typeface="Calibri"/>
                <a:ea typeface="Calibri"/>
                <a:cs typeface="Calibri"/>
                <a:sym typeface="Calibri"/>
              </a:rPr>
              <a:t>Lord of the Rings =</a:t>
            </a:r>
          </a:p>
        </p:txBody>
      </p:sp>
      <p:sp>
        <p:nvSpPr>
          <p:cNvPr id="81" name="Shape 81"/>
          <p:cNvSpPr/>
          <p:nvPr/>
        </p:nvSpPr>
        <p:spPr>
          <a:xfrm rot="10800000" flipH="1">
            <a:off x="4235116" y="4351951"/>
            <a:ext cx="276600" cy="269099"/>
          </a:xfrm>
          <a:prstGeom prst="downArrow">
            <a:avLst>
              <a:gd name="adj1" fmla="val 50000"/>
              <a:gd name="adj2" fmla="val 50000"/>
            </a:avLst>
          </a:prstGeom>
          <a:solidFill>
            <a:srgbClr val="D8D8D8"/>
          </a:solidFill>
          <a:ln w="9525" cap="flat">
            <a:solidFill>
              <a:srgbClr val="FF0000"/>
            </a:solidFill>
            <a:prstDash val="solid"/>
            <a:round/>
            <a:headEnd type="none" w="med" len="med"/>
            <a:tailEnd type="none" w="med" len="med"/>
          </a:ln>
        </p:spPr>
        <p:txBody>
          <a:bodyPr lIns="91425" tIns="45700" rIns="91425" bIns="45700" anchor="ctr" anchorCtr="0">
            <a:noAutofit/>
          </a:bodyPr>
          <a:lstStyle/>
          <a:p>
            <a:pPr>
              <a:spcBef>
                <a:spcPts val="0"/>
              </a:spcBef>
              <a:buNone/>
            </a:pPr>
            <a:endParaRPr/>
          </a:p>
        </p:txBody>
      </p:sp>
      <p:sp>
        <p:nvSpPr>
          <p:cNvPr id="83" name="Shape 83"/>
          <p:cNvSpPr/>
          <p:nvPr/>
        </p:nvSpPr>
        <p:spPr>
          <a:xfrm>
            <a:off x="3737919" y="5447376"/>
            <a:ext cx="945300" cy="9539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2800" b="1" i="0" u="none" strike="noStrike" cap="none" baseline="0">
                <a:solidFill>
                  <a:srgbClr val="FF0000"/>
                </a:solidFill>
                <a:latin typeface="Calibri"/>
                <a:ea typeface="Calibri"/>
                <a:cs typeface="Calibri"/>
                <a:sym typeface="Calibri"/>
              </a:rPr>
              <a:t>??</a:t>
            </a:r>
          </a:p>
          <a:p>
            <a:pPr marL="0" marR="0" lvl="0" indent="0" algn="l" rtl="0">
              <a:spcBef>
                <a:spcPts val="0"/>
              </a:spcBef>
              <a:buSzPct val="25000"/>
              <a:buNone/>
            </a:pPr>
            <a:r>
              <a:rPr lang="en" sz="2800" b="1" i="0" u="none" strike="noStrike" cap="none" baseline="0">
                <a:solidFill>
                  <a:srgbClr val="FF0000"/>
                </a:solidFill>
                <a:latin typeface="Calibri"/>
                <a:ea typeface="Calibri"/>
                <a:cs typeface="Calibri"/>
                <a:sym typeface="Calibri"/>
              </a:rPr>
              <a:t>??</a:t>
            </a:r>
          </a:p>
        </p:txBody>
      </p:sp>
      <p:sp>
        <p:nvSpPr>
          <p:cNvPr id="84" name="Shape 84"/>
          <p:cNvSpPr/>
          <p:nvPr/>
        </p:nvSpPr>
        <p:spPr>
          <a:xfrm>
            <a:off x="8081339" y="5447378"/>
            <a:ext cx="798000" cy="9539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2800" b="1" i="0" u="none" strike="noStrike" cap="none" baseline="0">
                <a:solidFill>
                  <a:srgbClr val="FF0000"/>
                </a:solidFill>
                <a:latin typeface="Calibri"/>
                <a:ea typeface="Calibri"/>
                <a:cs typeface="Calibri"/>
                <a:sym typeface="Calibri"/>
              </a:rPr>
              <a:t>??</a:t>
            </a:r>
          </a:p>
          <a:p>
            <a:pPr marL="0" marR="0" lvl="0" indent="0" algn="l" rtl="0">
              <a:spcBef>
                <a:spcPts val="0"/>
              </a:spcBef>
              <a:buSzPct val="25000"/>
              <a:buNone/>
            </a:pPr>
            <a:r>
              <a:rPr lang="en" sz="2800" b="1" i="0" u="none" strike="noStrike" cap="none" baseline="0">
                <a:solidFill>
                  <a:srgbClr val="FF0000"/>
                </a:solidFill>
                <a:latin typeface="Calibri"/>
                <a:ea typeface="Calibri"/>
                <a:cs typeface="Calibri"/>
                <a:sym typeface="Calibri"/>
              </a:rPr>
              <a:t>??</a:t>
            </a:r>
          </a:p>
        </p:txBody>
      </p:sp>
      <p:sp>
        <p:nvSpPr>
          <p:cNvPr id="85" name="Shape 85"/>
          <p:cNvSpPr txBox="1"/>
          <p:nvPr/>
        </p:nvSpPr>
        <p:spPr>
          <a:xfrm>
            <a:off x="1810497" y="6446614"/>
            <a:ext cx="5703300" cy="3692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1800" b="0" i="0" u="none" strike="noStrike" cap="none" baseline="0">
                <a:solidFill>
                  <a:schemeClr val="dk1"/>
                </a:solidFill>
                <a:latin typeface="Calibri"/>
                <a:ea typeface="Calibri"/>
                <a:cs typeface="Calibri"/>
                <a:sym typeface="Calibri"/>
              </a:rPr>
              <a:t>Some films are difficult to predict…  and others are easier!</a:t>
            </a:r>
          </a:p>
        </p:txBody>
      </p:sp>
    </p:spTree>
    <p:extLst>
      <p:ext uri="{BB962C8B-B14F-4D97-AF65-F5344CB8AC3E}">
        <p14:creationId xmlns:p14="http://schemas.microsoft.com/office/powerpoint/2010/main" val="1259927186"/>
      </p:ext>
    </p:extLst>
  </p:cSld>
  <p:clrMapOvr>
    <a:masterClrMapping/>
  </p:clrMapOvr>
  <p:transition xmlns:p14="http://schemas.microsoft.com/office/powerpoint/2010/main" spd="slow">
    <p:cut/>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p:nvPr/>
        </p:nvSpPr>
        <p:spPr>
          <a:xfrm>
            <a:off x="372976" y="5271910"/>
            <a:ext cx="8506500" cy="1544099"/>
          </a:xfrm>
          <a:prstGeom prst="roundRect">
            <a:avLst>
              <a:gd name="adj" fmla="val 16667"/>
            </a:avLst>
          </a:prstGeom>
          <a:solidFill>
            <a:srgbClr val="FFCCCC"/>
          </a:solidFill>
          <a:ln>
            <a:noFill/>
          </a:ln>
        </p:spPr>
        <p:txBody>
          <a:bodyPr lIns="91425" tIns="45700" rIns="91425" bIns="45700" anchor="ctr" anchorCtr="0">
            <a:noAutofit/>
          </a:bodyPr>
          <a:lstStyle/>
          <a:p>
            <a:pPr>
              <a:spcBef>
                <a:spcPts val="0"/>
              </a:spcBef>
              <a:buNone/>
            </a:pPr>
            <a:endParaRPr/>
          </a:p>
        </p:txBody>
      </p:sp>
      <p:pic>
        <p:nvPicPr>
          <p:cNvPr id="91" name="Shape 91"/>
          <p:cNvPicPr preferRelativeResize="0"/>
          <p:nvPr/>
        </p:nvPicPr>
        <p:blipFill>
          <a:blip r:embed="rId3"/>
          <a:stretch>
            <a:fillRect/>
          </a:stretch>
        </p:blipFill>
        <p:spPr>
          <a:xfrm>
            <a:off x="457200" y="1302544"/>
            <a:ext cx="4869864" cy="3244079"/>
          </a:xfrm>
          <a:prstGeom prst="rect">
            <a:avLst/>
          </a:prstGeom>
        </p:spPr>
      </p:pic>
      <p:pic>
        <p:nvPicPr>
          <p:cNvPr id="92" name="Shape 92"/>
          <p:cNvPicPr preferRelativeResize="0"/>
          <p:nvPr/>
        </p:nvPicPr>
        <p:blipFill>
          <a:blip r:embed="rId4"/>
          <a:stretch>
            <a:fillRect/>
          </a:stretch>
        </p:blipFill>
        <p:spPr>
          <a:xfrm>
            <a:off x="5690460" y="1302544"/>
            <a:ext cx="2996339" cy="3234683"/>
          </a:xfrm>
          <a:prstGeom prst="rect">
            <a:avLst/>
          </a:prstGeom>
        </p:spPr>
      </p:pic>
      <p:sp>
        <p:nvSpPr>
          <p:cNvPr id="93" name="Shape 93"/>
          <p:cNvSpPr txBox="1"/>
          <p:nvPr/>
        </p:nvSpPr>
        <p:spPr>
          <a:xfrm>
            <a:off x="3905673" y="4621750"/>
            <a:ext cx="4185299" cy="3692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800" b="0" i="0" u="none" strike="noStrike" cap="none" baseline="0">
                <a:solidFill>
                  <a:schemeClr val="dk1"/>
                </a:solidFill>
                <a:latin typeface="Calibri"/>
                <a:ea typeface="Calibri"/>
                <a:cs typeface="Calibri"/>
                <a:sym typeface="Calibri"/>
              </a:rPr>
              <a:t>Bob Bell, winner of the "Netflix prize"</a:t>
            </a:r>
          </a:p>
        </p:txBody>
      </p:sp>
      <p:sp>
        <p:nvSpPr>
          <p:cNvPr id="94" name="Shape 94"/>
          <p:cNvSpPr/>
          <p:nvPr/>
        </p:nvSpPr>
        <p:spPr>
          <a:xfrm>
            <a:off x="2024994" y="91086"/>
            <a:ext cx="5095800" cy="738599"/>
          </a:xfrm>
          <a:prstGeom prst="rect">
            <a:avLst/>
          </a:prstGeom>
          <a:solidFill>
            <a:srgbClr val="FFFFFF"/>
          </a:solidFill>
          <a:ln>
            <a:noFill/>
          </a:ln>
        </p:spPr>
        <p:txBody>
          <a:bodyPr lIns="91425" tIns="45700" rIns="91425" bIns="45700" anchor="t" anchorCtr="0">
            <a:noAutofit/>
          </a:bodyPr>
          <a:lstStyle/>
          <a:p>
            <a:pPr marL="0" marR="0" lvl="0" indent="0" algn="ctr" rtl="0">
              <a:spcBef>
                <a:spcPts val="0"/>
              </a:spcBef>
              <a:buSzPct val="25000"/>
              <a:buNone/>
            </a:pPr>
            <a:r>
              <a:rPr lang="en" sz="4200">
                <a:solidFill>
                  <a:schemeClr val="dk1"/>
                </a:solidFill>
                <a:latin typeface="Calibri"/>
                <a:ea typeface="Calibri"/>
                <a:cs typeface="Calibri"/>
                <a:sym typeface="Calibri"/>
              </a:rPr>
              <a:t>Prediction errors...</a:t>
            </a:r>
          </a:p>
        </p:txBody>
      </p:sp>
      <p:sp>
        <p:nvSpPr>
          <p:cNvPr id="95" name="Shape 95"/>
          <p:cNvSpPr/>
          <p:nvPr/>
        </p:nvSpPr>
        <p:spPr>
          <a:xfrm rot="10800000" flipH="1">
            <a:off x="4235116" y="4351951"/>
            <a:ext cx="276600" cy="269099"/>
          </a:xfrm>
          <a:prstGeom prst="downArrow">
            <a:avLst>
              <a:gd name="adj1" fmla="val 50000"/>
              <a:gd name="adj2" fmla="val 50000"/>
            </a:avLst>
          </a:prstGeom>
          <a:solidFill>
            <a:srgbClr val="D8D8D8"/>
          </a:solidFill>
          <a:ln w="9525" cap="flat">
            <a:solidFill>
              <a:srgbClr val="FF0000"/>
            </a:solidFill>
            <a:prstDash val="solid"/>
            <a:round/>
            <a:headEnd type="none" w="med" len="med"/>
            <a:tailEnd type="none" w="med" len="med"/>
          </a:ln>
        </p:spPr>
        <p:txBody>
          <a:bodyPr lIns="91425" tIns="45700" rIns="91425" bIns="45700" anchor="ctr" anchorCtr="0">
            <a:noAutofit/>
          </a:bodyPr>
          <a:lstStyle/>
          <a:p>
            <a:pPr>
              <a:spcBef>
                <a:spcPts val="0"/>
              </a:spcBef>
              <a:buNone/>
            </a:pPr>
            <a:endParaRPr/>
          </a:p>
        </p:txBody>
      </p:sp>
      <p:sp>
        <p:nvSpPr>
          <p:cNvPr id="96" name="Shape 96"/>
          <p:cNvSpPr/>
          <p:nvPr/>
        </p:nvSpPr>
        <p:spPr>
          <a:xfrm>
            <a:off x="1377176" y="4621741"/>
            <a:ext cx="2277300" cy="3692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800" b="0" i="0" u="none" strike="noStrike" cap="none" baseline="0">
                <a:solidFill>
                  <a:schemeClr val="dk1"/>
                </a:solidFill>
                <a:latin typeface="Calibri"/>
                <a:ea typeface="Calibri"/>
                <a:cs typeface="Calibri"/>
                <a:sym typeface="Calibri"/>
              </a:rPr>
              <a:t>(I don't know this guy)</a:t>
            </a:r>
          </a:p>
        </p:txBody>
      </p:sp>
      <p:sp>
        <p:nvSpPr>
          <p:cNvPr id="97" name="Shape 97"/>
          <p:cNvSpPr/>
          <p:nvPr/>
        </p:nvSpPr>
        <p:spPr>
          <a:xfrm>
            <a:off x="372976" y="5451392"/>
            <a:ext cx="3413099" cy="95399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 sz="2800" b="0" i="0" u="none" strike="noStrike" cap="none" baseline="0">
                <a:solidFill>
                  <a:schemeClr val="dk1"/>
                </a:solidFill>
                <a:latin typeface="Calibri"/>
                <a:ea typeface="Calibri"/>
                <a:cs typeface="Calibri"/>
                <a:sym typeface="Calibri"/>
              </a:rPr>
              <a:t>Napoleon Dynamite =</a:t>
            </a:r>
          </a:p>
          <a:p>
            <a:pPr marL="0" marR="0" lvl="0" indent="0" algn="r" rtl="0">
              <a:spcBef>
                <a:spcPts val="0"/>
              </a:spcBef>
              <a:buSzPct val="25000"/>
              <a:buNone/>
            </a:pPr>
            <a:r>
              <a:rPr lang="en" sz="2800" b="0" i="0" u="none" strike="noStrike" cap="none" baseline="0">
                <a:solidFill>
                  <a:schemeClr val="dk1"/>
                </a:solidFill>
                <a:latin typeface="Calibri"/>
                <a:ea typeface="Calibri"/>
                <a:cs typeface="Calibri"/>
                <a:sym typeface="Calibri"/>
              </a:rPr>
              <a:t>Batman Begins =</a:t>
            </a:r>
          </a:p>
        </p:txBody>
      </p:sp>
      <p:sp>
        <p:nvSpPr>
          <p:cNvPr id="98" name="Shape 98"/>
          <p:cNvSpPr/>
          <p:nvPr/>
        </p:nvSpPr>
        <p:spPr>
          <a:xfrm>
            <a:off x="5209707" y="5451394"/>
            <a:ext cx="2881199" cy="95399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 sz="2800" b="0" i="0" u="none" strike="noStrike" cap="none" baseline="0">
                <a:solidFill>
                  <a:srgbClr val="000000"/>
                </a:solidFill>
                <a:latin typeface="Calibri"/>
                <a:ea typeface="Calibri"/>
                <a:cs typeface="Calibri"/>
                <a:sym typeface="Calibri"/>
              </a:rPr>
              <a:t>Finding Nemo =</a:t>
            </a:r>
          </a:p>
          <a:p>
            <a:pPr marL="0" marR="0" lvl="0" indent="0" algn="r" rtl="0">
              <a:spcBef>
                <a:spcPts val="0"/>
              </a:spcBef>
              <a:buSzPct val="25000"/>
              <a:buNone/>
            </a:pPr>
            <a:r>
              <a:rPr lang="en" sz="2800" b="0" i="0" u="none" strike="noStrike" cap="none" baseline="0">
                <a:solidFill>
                  <a:srgbClr val="000000"/>
                </a:solidFill>
                <a:latin typeface="Calibri"/>
                <a:ea typeface="Calibri"/>
                <a:cs typeface="Calibri"/>
                <a:sym typeface="Calibri"/>
              </a:rPr>
              <a:t>Lord of the Rings =</a:t>
            </a:r>
          </a:p>
        </p:txBody>
      </p:sp>
      <p:sp>
        <p:nvSpPr>
          <p:cNvPr id="99" name="Shape 99"/>
          <p:cNvSpPr/>
          <p:nvPr/>
        </p:nvSpPr>
        <p:spPr>
          <a:xfrm>
            <a:off x="3737919" y="5447376"/>
            <a:ext cx="945300" cy="9539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2800" b="1" i="0" u="none" strike="noStrike" cap="none" baseline="0">
                <a:solidFill>
                  <a:srgbClr val="FF0000"/>
                </a:solidFill>
                <a:latin typeface="Calibri"/>
                <a:ea typeface="Calibri"/>
                <a:cs typeface="Calibri"/>
                <a:sym typeface="Calibri"/>
              </a:rPr>
              <a:t>1.22</a:t>
            </a:r>
          </a:p>
          <a:p>
            <a:pPr marL="0" marR="0" lvl="0" indent="0" algn="l" rtl="0">
              <a:spcBef>
                <a:spcPts val="0"/>
              </a:spcBef>
              <a:buSzPct val="25000"/>
              <a:buNone/>
            </a:pPr>
            <a:r>
              <a:rPr lang="en" sz="2800" b="1" i="0" u="none" strike="noStrike" cap="none" baseline="0">
                <a:solidFill>
                  <a:srgbClr val="FF0000"/>
                </a:solidFill>
                <a:latin typeface="Calibri"/>
                <a:ea typeface="Calibri"/>
                <a:cs typeface="Calibri"/>
                <a:sym typeface="Calibri"/>
              </a:rPr>
              <a:t>.75</a:t>
            </a:r>
          </a:p>
        </p:txBody>
      </p:sp>
      <p:sp>
        <p:nvSpPr>
          <p:cNvPr id="100" name="Shape 100"/>
          <p:cNvSpPr/>
          <p:nvPr/>
        </p:nvSpPr>
        <p:spPr>
          <a:xfrm>
            <a:off x="8081339" y="5447378"/>
            <a:ext cx="798000" cy="9539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2800" b="1" i="0" u="none" strike="noStrike" cap="none" baseline="0">
                <a:solidFill>
                  <a:srgbClr val="FF0000"/>
                </a:solidFill>
                <a:latin typeface="Calibri"/>
                <a:ea typeface="Calibri"/>
                <a:cs typeface="Calibri"/>
                <a:sym typeface="Calibri"/>
              </a:rPr>
              <a:t>.67</a:t>
            </a:r>
          </a:p>
          <a:p>
            <a:pPr marL="0" marR="0" lvl="0" indent="0" algn="l" rtl="0">
              <a:spcBef>
                <a:spcPts val="0"/>
              </a:spcBef>
              <a:buSzPct val="25000"/>
              <a:buNone/>
            </a:pPr>
            <a:r>
              <a:rPr lang="en" sz="2800" b="1" i="0" u="none" strike="noStrike" cap="none" baseline="0">
                <a:solidFill>
                  <a:srgbClr val="FF0000"/>
                </a:solidFill>
                <a:latin typeface="Calibri"/>
                <a:ea typeface="Calibri"/>
                <a:cs typeface="Calibri"/>
                <a:sym typeface="Calibri"/>
              </a:rPr>
              <a:t>.42</a:t>
            </a:r>
          </a:p>
        </p:txBody>
      </p:sp>
      <p:sp>
        <p:nvSpPr>
          <p:cNvPr id="101" name="Shape 101"/>
          <p:cNvSpPr txBox="1"/>
          <p:nvPr/>
        </p:nvSpPr>
        <p:spPr>
          <a:xfrm>
            <a:off x="1009975" y="6446625"/>
            <a:ext cx="7291500" cy="3692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1800">
                <a:latin typeface="Calibri"/>
                <a:ea typeface="Calibri"/>
                <a:cs typeface="Calibri"/>
                <a:sym typeface="Calibri"/>
              </a:rPr>
              <a:t>These scores are the </a:t>
            </a:r>
            <a:r>
              <a:rPr lang="en" sz="1800">
                <a:solidFill>
                  <a:srgbClr val="FF0000"/>
                </a:solidFill>
                <a:latin typeface="Calibri"/>
                <a:ea typeface="Calibri"/>
                <a:cs typeface="Calibri"/>
                <a:sym typeface="Calibri"/>
              </a:rPr>
              <a:t>average error</a:t>
            </a:r>
            <a:r>
              <a:rPr lang="en" sz="1800">
                <a:latin typeface="Calibri"/>
                <a:ea typeface="Calibri"/>
                <a:cs typeface="Calibri"/>
                <a:sym typeface="Calibri"/>
              </a:rPr>
              <a:t> (in units of stars) for each film</a:t>
            </a:r>
          </a:p>
        </p:txBody>
      </p:sp>
    </p:spTree>
    <p:extLst>
      <p:ext uri="{BB962C8B-B14F-4D97-AF65-F5344CB8AC3E}">
        <p14:creationId xmlns:p14="http://schemas.microsoft.com/office/powerpoint/2010/main" val="1032277185"/>
      </p:ext>
    </p:extLst>
  </p:cSld>
  <p:clrMapOvr>
    <a:masterClrMapping/>
  </p:clrMapOvr>
  <p:transition xmlns:p14="http://schemas.microsoft.com/office/powerpoint/2010/main" spd="slow">
    <p:cut/>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p:nvPr/>
        </p:nvSpPr>
        <p:spPr>
          <a:xfrm>
            <a:off x="1599325" y="671100"/>
            <a:ext cx="5728500" cy="1165500"/>
          </a:xfrm>
          <a:prstGeom prst="rect">
            <a:avLst/>
          </a:prstGeom>
        </p:spPr>
        <p:txBody>
          <a:bodyPr lIns="91425" tIns="91425" rIns="91425" bIns="91425" anchor="t" anchorCtr="0">
            <a:noAutofit/>
          </a:bodyPr>
          <a:lstStyle/>
          <a:p>
            <a:pPr lvl="0" algn="ctr" rtl="0">
              <a:spcBef>
                <a:spcPts val="0"/>
              </a:spcBef>
              <a:buNone/>
            </a:pPr>
            <a:r>
              <a:rPr lang="en" sz="3200">
                <a:solidFill>
                  <a:srgbClr val="351C75"/>
                </a:solidFill>
                <a:latin typeface="Droid Serif"/>
                <a:ea typeface="Droid Serif"/>
                <a:cs typeface="Droid Serif"/>
                <a:sym typeface="Droid Serif"/>
              </a:rPr>
              <a:t>The </a:t>
            </a:r>
            <a:r>
              <a:rPr lang="en" sz="3200" i="1">
                <a:solidFill>
                  <a:srgbClr val="351C75"/>
                </a:solidFill>
                <a:latin typeface="Droid Serif"/>
                <a:ea typeface="Droid Serif"/>
                <a:cs typeface="Droid Serif"/>
                <a:sym typeface="Droid Serif"/>
              </a:rPr>
              <a:t>purpose</a:t>
            </a:r>
            <a:r>
              <a:rPr lang="en" sz="3200">
                <a:solidFill>
                  <a:srgbClr val="351C75"/>
                </a:solidFill>
                <a:latin typeface="Droid Serif"/>
                <a:ea typeface="Droid Serif"/>
                <a:cs typeface="Droid Serif"/>
                <a:sym typeface="Droid Serif"/>
              </a:rPr>
              <a:t> of computing is </a:t>
            </a:r>
            <a:r>
              <a:rPr lang="en" sz="3200" b="1" i="1">
                <a:solidFill>
                  <a:srgbClr val="351C75"/>
                </a:solidFill>
                <a:latin typeface="Droid Serif"/>
                <a:ea typeface="Droid Serif"/>
                <a:cs typeface="Droid Serif"/>
                <a:sym typeface="Droid Serif"/>
              </a:rPr>
              <a:t>insight</a:t>
            </a:r>
            <a:r>
              <a:rPr lang="en" sz="3200">
                <a:solidFill>
                  <a:srgbClr val="351C75"/>
                </a:solidFill>
                <a:latin typeface="Droid Serif"/>
                <a:ea typeface="Droid Serif"/>
                <a:cs typeface="Droid Serif"/>
                <a:sym typeface="Droid Serif"/>
              </a:rPr>
              <a:t>, not numbers.</a:t>
            </a:r>
          </a:p>
        </p:txBody>
      </p:sp>
      <p:sp>
        <p:nvSpPr>
          <p:cNvPr id="107" name="Shape 107"/>
          <p:cNvSpPr txBox="1"/>
          <p:nvPr/>
        </p:nvSpPr>
        <p:spPr>
          <a:xfrm>
            <a:off x="919075" y="2362200"/>
            <a:ext cx="7388099" cy="1768500"/>
          </a:xfrm>
          <a:prstGeom prst="rect">
            <a:avLst/>
          </a:prstGeom>
          <a:solidFill>
            <a:srgbClr val="D9D9D9"/>
          </a:solidFill>
        </p:spPr>
        <p:txBody>
          <a:bodyPr lIns="91425" tIns="91425" rIns="91425" bIns="91425" anchor="ctr" anchorCtr="0">
            <a:noAutofit/>
          </a:bodyPr>
          <a:lstStyle/>
          <a:p>
            <a:pPr lvl="0" algn="ctr" rtl="0">
              <a:spcBef>
                <a:spcPts val="0"/>
              </a:spcBef>
              <a:buNone/>
            </a:pPr>
            <a:r>
              <a:rPr lang="en" sz="3200" dirty="0">
                <a:latin typeface="Droid Serif"/>
                <a:ea typeface="Droid Serif"/>
                <a:cs typeface="Droid Serif"/>
                <a:sym typeface="Droid Serif"/>
              </a:rPr>
              <a:t>Algorithms are how we represent </a:t>
            </a:r>
            <a:r>
              <a:rPr lang="en" sz="3200" dirty="0" smtClean="0">
                <a:latin typeface="Droid Serif"/>
                <a:ea typeface="Droid Serif"/>
                <a:cs typeface="Droid Serif"/>
                <a:sym typeface="Droid Serif"/>
              </a:rPr>
              <a:t>problem-solving </a:t>
            </a:r>
            <a:r>
              <a:rPr lang="en" sz="3200" dirty="0">
                <a:latin typeface="Droid Serif"/>
                <a:ea typeface="Droid Serif"/>
                <a:cs typeface="Droid Serif"/>
                <a:sym typeface="Droid Serif"/>
              </a:rPr>
              <a:t>insights.</a:t>
            </a:r>
          </a:p>
        </p:txBody>
      </p:sp>
      <p:sp>
        <p:nvSpPr>
          <p:cNvPr id="4" name="Shape 107"/>
          <p:cNvSpPr txBox="1"/>
          <p:nvPr/>
        </p:nvSpPr>
        <p:spPr>
          <a:xfrm>
            <a:off x="914400" y="4648200"/>
            <a:ext cx="7388099" cy="1768500"/>
          </a:xfrm>
          <a:prstGeom prst="rect">
            <a:avLst/>
          </a:prstGeom>
          <a:solidFill>
            <a:srgbClr val="CCECFF"/>
          </a:solidFill>
        </p:spPr>
        <p:txBody>
          <a:bodyPr lIns="91425" tIns="91425" rIns="91425" bIns="91425" anchor="ctr" anchorCtr="0">
            <a:noAutofit/>
          </a:bodyPr>
          <a:lstStyle/>
          <a:p>
            <a:pPr lvl="0" algn="ctr" rtl="0">
              <a:spcBef>
                <a:spcPts val="0"/>
              </a:spcBef>
              <a:buNone/>
            </a:pPr>
            <a:r>
              <a:rPr lang="en" sz="3200" dirty="0" smtClean="0">
                <a:latin typeface="Droid Serif"/>
                <a:ea typeface="Droid Serif"/>
                <a:cs typeface="Droid Serif"/>
                <a:sym typeface="Droid Serif"/>
              </a:rPr>
              <a:t>An </a:t>
            </a:r>
            <a:r>
              <a:rPr lang="en" sz="3200" u="sng" dirty="0" smtClean="0">
                <a:latin typeface="Droid Serif"/>
                <a:ea typeface="Droid Serif"/>
                <a:cs typeface="Droid Serif"/>
                <a:sym typeface="Droid Serif"/>
              </a:rPr>
              <a:t>algorithm</a:t>
            </a:r>
            <a:r>
              <a:rPr lang="en" sz="3200" dirty="0" smtClean="0">
                <a:latin typeface="Droid Serif"/>
                <a:ea typeface="Droid Serif"/>
                <a:cs typeface="Droid Serif"/>
                <a:sym typeface="Droid Serif"/>
              </a:rPr>
              <a:t> isn't a solution, it's a </a:t>
            </a:r>
            <a:r>
              <a:rPr lang="en" sz="3200" b="1" i="1" dirty="0" smtClean="0">
                <a:solidFill>
                  <a:srgbClr val="0000FF"/>
                </a:solidFill>
                <a:latin typeface="Droid Serif"/>
                <a:ea typeface="Droid Serif"/>
                <a:cs typeface="Droid Serif"/>
                <a:sym typeface="Droid Serif"/>
              </a:rPr>
              <a:t>process</a:t>
            </a:r>
            <a:r>
              <a:rPr lang="en" sz="3200" b="1" i="1" dirty="0" smtClean="0">
                <a:latin typeface="Droid Serif"/>
                <a:ea typeface="Droid Serif"/>
                <a:cs typeface="Droid Serif"/>
                <a:sym typeface="Droid Serif"/>
              </a:rPr>
              <a:t> for getting a solution</a:t>
            </a:r>
            <a:r>
              <a:rPr lang="en" sz="3200" dirty="0" smtClean="0">
                <a:latin typeface="Droid Serif"/>
                <a:ea typeface="Droid Serif"/>
                <a:cs typeface="Droid Serif"/>
                <a:sym typeface="Droid Serif"/>
              </a:rPr>
              <a:t>.</a:t>
            </a:r>
            <a:endParaRPr lang="en" sz="3200" dirty="0">
              <a:latin typeface="Droid Serif"/>
              <a:ea typeface="Droid Serif"/>
              <a:cs typeface="Droid Serif"/>
              <a:sym typeface="Droid Serif"/>
            </a:endParaRPr>
          </a:p>
        </p:txBody>
      </p:sp>
    </p:spTree>
    <p:extLst>
      <p:ext uri="{BB962C8B-B14F-4D97-AF65-F5344CB8AC3E}">
        <p14:creationId xmlns:p14="http://schemas.microsoft.com/office/powerpoint/2010/main" val="3155107106"/>
      </p:ext>
    </p:extLst>
  </p:cSld>
  <p:clrMapOvr>
    <a:masterClrMapping/>
  </p:clrMapOvr>
  <p:transition xmlns:p14="http://schemas.microsoft.com/office/powerpoint/2010/main" spd="slow">
    <p:cut/>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Shape 1474"/>
          <p:cNvSpPr txBox="1">
            <a:spLocks noGrp="1"/>
          </p:cNvSpPr>
          <p:nvPr>
            <p:ph type="title"/>
          </p:nvPr>
        </p:nvSpPr>
        <p:spPr>
          <a:xfrm>
            <a:off x="457200" y="274637"/>
            <a:ext cx="8229600" cy="818399"/>
          </a:xfrm>
          <a:prstGeom prst="rect">
            <a:avLst/>
          </a:prstGeom>
        </p:spPr>
        <p:txBody>
          <a:bodyPr lIns="91425" tIns="91425" rIns="91425" bIns="91425" anchor="b" anchorCtr="0">
            <a:noAutofit/>
          </a:bodyPr>
          <a:lstStyle/>
          <a:p>
            <a:pPr algn="ctr">
              <a:spcBef>
                <a:spcPts val="0"/>
              </a:spcBef>
              <a:buNone/>
            </a:pPr>
            <a:r>
              <a:rPr lang="en" dirty="0" smtClean="0">
                <a:latin typeface="Droid Serif"/>
                <a:ea typeface="Droid Serif"/>
                <a:cs typeface="Droid Serif"/>
                <a:sym typeface="Droid Serif"/>
              </a:rPr>
              <a:t>Searching…</a:t>
            </a:r>
            <a:endParaRPr lang="en" dirty="0">
              <a:latin typeface="Droid Serif"/>
              <a:ea typeface="Droid Serif"/>
              <a:cs typeface="Droid Serif"/>
              <a:sym typeface="Droid Serif"/>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1" y="1143001"/>
            <a:ext cx="4419600" cy="298473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2743200"/>
            <a:ext cx="4582749" cy="3144821"/>
          </a:xfrm>
          <a:prstGeom prst="rect">
            <a:avLst/>
          </a:prstGeom>
        </p:spPr>
      </p:pic>
      <p:sp>
        <p:nvSpPr>
          <p:cNvPr id="4" name="Right Arrow 3"/>
          <p:cNvSpPr/>
          <p:nvPr/>
        </p:nvSpPr>
        <p:spPr>
          <a:xfrm>
            <a:off x="3048000" y="4953000"/>
            <a:ext cx="7620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0800000">
            <a:off x="5029200" y="1676400"/>
            <a:ext cx="7620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19800" y="1687416"/>
            <a:ext cx="1447800" cy="461665"/>
          </a:xfrm>
          <a:prstGeom prst="rect">
            <a:avLst/>
          </a:prstGeom>
          <a:noFill/>
        </p:spPr>
        <p:txBody>
          <a:bodyPr wrap="square" rtlCol="0">
            <a:spAutoFit/>
          </a:bodyPr>
          <a:lstStyle/>
          <a:p>
            <a:r>
              <a:rPr lang="en-US" sz="2400" dirty="0" smtClean="0">
                <a:latin typeface="Cambria" panose="02040503050406030204" pitchFamily="18" charset="0"/>
              </a:rPr>
              <a:t>Artist</a:t>
            </a:r>
            <a:endParaRPr lang="en-US" sz="2400" dirty="0">
              <a:latin typeface="Cambria" panose="02040503050406030204" pitchFamily="18" charset="0"/>
            </a:endParaRPr>
          </a:p>
        </p:txBody>
      </p:sp>
      <p:sp>
        <p:nvSpPr>
          <p:cNvPr id="9" name="TextBox 8"/>
          <p:cNvSpPr txBox="1"/>
          <p:nvPr/>
        </p:nvSpPr>
        <p:spPr>
          <a:xfrm>
            <a:off x="1447800" y="4975033"/>
            <a:ext cx="1447800" cy="461665"/>
          </a:xfrm>
          <a:prstGeom prst="rect">
            <a:avLst/>
          </a:prstGeom>
          <a:noFill/>
        </p:spPr>
        <p:txBody>
          <a:bodyPr wrap="square" rtlCol="0">
            <a:spAutoFit/>
          </a:bodyPr>
          <a:lstStyle/>
          <a:p>
            <a:pPr algn="r"/>
            <a:r>
              <a:rPr lang="en-US" sz="2400" dirty="0" smtClean="0">
                <a:latin typeface="Cambria" panose="02040503050406030204" pitchFamily="18" charset="0"/>
              </a:rPr>
              <a:t>Chef</a:t>
            </a:r>
            <a:endParaRPr lang="en-US" sz="2400" dirty="0">
              <a:latin typeface="Cambria" panose="02040503050406030204" pitchFamily="18" charset="0"/>
            </a:endParaRPr>
          </a:p>
        </p:txBody>
      </p:sp>
      <p:sp>
        <p:nvSpPr>
          <p:cNvPr id="6" name="TextBox 5"/>
          <p:cNvSpPr txBox="1"/>
          <p:nvPr/>
        </p:nvSpPr>
        <p:spPr>
          <a:xfrm rot="20793555">
            <a:off x="1875850" y="2708105"/>
            <a:ext cx="5239898" cy="1569660"/>
          </a:xfrm>
          <a:prstGeom prst="rect">
            <a:avLst/>
          </a:prstGeom>
          <a:solidFill>
            <a:srgbClr val="CCECFF"/>
          </a:solidFill>
          <a:ln>
            <a:solidFill>
              <a:srgbClr val="CCECFF"/>
            </a:solidFill>
          </a:ln>
        </p:spPr>
        <p:txBody>
          <a:bodyPr wrap="square" rtlCol="0">
            <a:spAutoFit/>
          </a:bodyPr>
          <a:lstStyle/>
          <a:p>
            <a:pPr algn="ctr"/>
            <a:r>
              <a:rPr lang="en-US" sz="3200" dirty="0" smtClean="0">
                <a:latin typeface="Cambria" panose="02040503050406030204" pitchFamily="18" charset="0"/>
              </a:rPr>
              <a:t>Take-home message: searching is fast when the data is </a:t>
            </a:r>
            <a:r>
              <a:rPr lang="en-US" sz="3200" b="1" u="sng" dirty="0" smtClean="0">
                <a:latin typeface="Cambria" panose="02040503050406030204" pitchFamily="18" charset="0"/>
              </a:rPr>
              <a:t>in order </a:t>
            </a:r>
            <a:r>
              <a:rPr lang="en-US" sz="3200" dirty="0" smtClean="0">
                <a:latin typeface="Cambria" panose="02040503050406030204" pitchFamily="18" charset="0"/>
              </a:rPr>
              <a:t>(sorted)</a:t>
            </a:r>
            <a:endParaRPr lang="en-US" sz="3200" dirty="0">
              <a:latin typeface="Cambria" panose="02040503050406030204" pitchFamily="18" charset="0"/>
            </a:endParaRPr>
          </a:p>
        </p:txBody>
      </p:sp>
    </p:spTree>
    <p:extLst>
      <p:ext uri="{BB962C8B-B14F-4D97-AF65-F5344CB8AC3E}">
        <p14:creationId xmlns:p14="http://schemas.microsoft.com/office/powerpoint/2010/main" val="2760472818"/>
      </p:ext>
    </p:extLst>
  </p:cSld>
  <p:clrMapOvr>
    <a:masterClrMapping/>
  </p:clrMapOvr>
  <p:transition xmlns:p14="http://schemas.microsoft.com/office/powerpoint/2010/mai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2925" y="741363"/>
            <a:ext cx="7866063"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flipH="1">
            <a:off x="2384425" y="465138"/>
            <a:ext cx="552450" cy="597217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386513" y="365125"/>
            <a:ext cx="552450" cy="597217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9927163"/>
      </p:ext>
    </p:extLst>
  </p:cSld>
  <p:clrMapOvr>
    <a:masterClrMapping/>
  </p:clrMapOvr>
  <p:timing>
    <p:tnLst>
      <p:par>
        <p:cTn xmlns:p14="http://schemas.microsoft.com/office/powerpoint/2010/mai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Shape 1474"/>
          <p:cNvSpPr txBox="1">
            <a:spLocks noGrp="1"/>
          </p:cNvSpPr>
          <p:nvPr>
            <p:ph type="title"/>
          </p:nvPr>
        </p:nvSpPr>
        <p:spPr>
          <a:xfrm>
            <a:off x="457200" y="76200"/>
            <a:ext cx="8229600" cy="818399"/>
          </a:xfrm>
          <a:prstGeom prst="rect">
            <a:avLst/>
          </a:prstGeom>
        </p:spPr>
        <p:txBody>
          <a:bodyPr lIns="91425" tIns="91425" rIns="91425" bIns="91425" anchor="b" anchorCtr="0">
            <a:noAutofit/>
          </a:bodyPr>
          <a:lstStyle/>
          <a:p>
            <a:pPr algn="ctr">
              <a:spcBef>
                <a:spcPts val="0"/>
              </a:spcBef>
              <a:buNone/>
            </a:pPr>
            <a:r>
              <a:rPr lang="en" i="1" dirty="0" smtClean="0">
                <a:latin typeface="Droid Serif"/>
                <a:ea typeface="Droid Serif"/>
                <a:cs typeface="Droid Serif"/>
                <a:sym typeface="Droid Serif"/>
              </a:rPr>
              <a:t>Real </a:t>
            </a:r>
            <a:r>
              <a:rPr lang="en" dirty="0" smtClean="0">
                <a:latin typeface="Droid Serif"/>
                <a:ea typeface="Droid Serif"/>
                <a:cs typeface="Droid Serif"/>
                <a:sym typeface="Droid Serif"/>
              </a:rPr>
              <a:t>Sorting</a:t>
            </a:r>
            <a:endParaRPr lang="en" dirty="0">
              <a:latin typeface="Droid Serif"/>
              <a:ea typeface="Droid Serif"/>
              <a:cs typeface="Droid Serif"/>
              <a:sym typeface="Droid Serif"/>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1" y="1143000"/>
            <a:ext cx="4419600" cy="298473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2743199"/>
            <a:ext cx="4582749" cy="3144821"/>
          </a:xfrm>
          <a:prstGeom prst="rect">
            <a:avLst/>
          </a:prstGeom>
        </p:spPr>
      </p:pic>
      <p:sp>
        <p:nvSpPr>
          <p:cNvPr id="5" name="Right Arrow 4"/>
          <p:cNvSpPr/>
          <p:nvPr/>
        </p:nvSpPr>
        <p:spPr>
          <a:xfrm>
            <a:off x="3048000" y="4952999"/>
            <a:ext cx="7620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0800000">
            <a:off x="5029200" y="1676399"/>
            <a:ext cx="7620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019799" y="1447800"/>
            <a:ext cx="2830149" cy="830997"/>
          </a:xfrm>
          <a:prstGeom prst="rect">
            <a:avLst/>
          </a:prstGeom>
          <a:noFill/>
        </p:spPr>
        <p:txBody>
          <a:bodyPr wrap="square" rtlCol="0">
            <a:spAutoFit/>
          </a:bodyPr>
          <a:lstStyle/>
          <a:p>
            <a:r>
              <a:rPr lang="en-US" sz="2400" dirty="0" smtClean="0">
                <a:latin typeface="Cambria" panose="02040503050406030204" pitchFamily="18" charset="0"/>
              </a:rPr>
              <a:t>Artist's preferences?</a:t>
            </a:r>
            <a:endParaRPr lang="en-US" sz="2400" dirty="0">
              <a:latin typeface="Cambria" panose="02040503050406030204" pitchFamily="18" charset="0"/>
            </a:endParaRPr>
          </a:p>
        </p:txBody>
      </p:sp>
      <p:sp>
        <p:nvSpPr>
          <p:cNvPr id="8" name="TextBox 7"/>
          <p:cNvSpPr txBox="1"/>
          <p:nvPr/>
        </p:nvSpPr>
        <p:spPr>
          <a:xfrm>
            <a:off x="1001617" y="4800600"/>
            <a:ext cx="1905000" cy="830997"/>
          </a:xfrm>
          <a:prstGeom prst="rect">
            <a:avLst/>
          </a:prstGeom>
          <a:noFill/>
        </p:spPr>
        <p:txBody>
          <a:bodyPr wrap="square" rtlCol="0">
            <a:spAutoFit/>
          </a:bodyPr>
          <a:lstStyle/>
          <a:p>
            <a:pPr algn="r"/>
            <a:r>
              <a:rPr lang="en-US" sz="2400" dirty="0" smtClean="0">
                <a:latin typeface="Cambria" panose="02040503050406030204" pitchFamily="18" charset="0"/>
              </a:rPr>
              <a:t>Chef's preferences?</a:t>
            </a:r>
            <a:endParaRPr lang="en-US" sz="2400" dirty="0">
              <a:latin typeface="Cambria" panose="02040503050406030204" pitchFamily="18" charset="0"/>
            </a:endParaRPr>
          </a:p>
        </p:txBody>
      </p:sp>
      <p:sp>
        <p:nvSpPr>
          <p:cNvPr id="9" name="Shape 1474"/>
          <p:cNvSpPr txBox="1">
            <a:spLocks/>
          </p:cNvSpPr>
          <p:nvPr/>
        </p:nvSpPr>
        <p:spPr>
          <a:xfrm>
            <a:off x="533400" y="6039601"/>
            <a:ext cx="8229600" cy="818399"/>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pPr algn="r"/>
            <a:r>
              <a:rPr lang="en" sz="2400" i="1" dirty="0" smtClean="0">
                <a:latin typeface="Droid Serif"/>
                <a:ea typeface="Droid Serif"/>
                <a:cs typeface="Droid Serif"/>
                <a:sym typeface="Droid Serif"/>
              </a:rPr>
              <a:t>Other themes??</a:t>
            </a:r>
            <a:endParaRPr lang="en" sz="2400" i="1" dirty="0">
              <a:latin typeface="Droid Serif"/>
              <a:ea typeface="Droid Serif"/>
              <a:cs typeface="Droid Serif"/>
              <a:sym typeface="Droid Serif"/>
            </a:endParaRPr>
          </a:p>
        </p:txBody>
      </p:sp>
    </p:spTree>
    <p:extLst>
      <p:ext uri="{BB962C8B-B14F-4D97-AF65-F5344CB8AC3E}">
        <p14:creationId xmlns:p14="http://schemas.microsoft.com/office/powerpoint/2010/main" val="270169503"/>
      </p:ext>
    </p:extLst>
  </p:cSld>
  <p:clrMapOvr>
    <a:masterClrMapping/>
  </p:clrMapOvr>
  <p:transition xmlns:p14="http://schemas.microsoft.com/office/powerpoint/2010/main" spd="slow">
    <p:cut/>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Shape 1474"/>
          <p:cNvSpPr txBox="1">
            <a:spLocks noGrp="1"/>
          </p:cNvSpPr>
          <p:nvPr>
            <p:ph type="title"/>
          </p:nvPr>
        </p:nvSpPr>
        <p:spPr>
          <a:xfrm>
            <a:off x="457200" y="274637"/>
            <a:ext cx="8229600" cy="818399"/>
          </a:xfrm>
          <a:prstGeom prst="rect">
            <a:avLst/>
          </a:prstGeom>
        </p:spPr>
        <p:txBody>
          <a:bodyPr lIns="91425" tIns="91425" rIns="91425" bIns="91425" anchor="b" anchorCtr="0">
            <a:noAutofit/>
          </a:bodyPr>
          <a:lstStyle/>
          <a:p>
            <a:pPr algn="ctr">
              <a:spcBef>
                <a:spcPts val="0"/>
              </a:spcBef>
              <a:buNone/>
            </a:pPr>
            <a:r>
              <a:rPr lang="en" dirty="0" smtClean="0">
                <a:latin typeface="Droid Serif"/>
                <a:ea typeface="Droid Serif"/>
                <a:cs typeface="Droid Serif"/>
                <a:sym typeface="Droid Serif"/>
              </a:rPr>
              <a:t>Trying things out…</a:t>
            </a:r>
            <a:endParaRPr lang="en" dirty="0">
              <a:latin typeface="Droid Serif"/>
              <a:ea typeface="Droid Serif"/>
              <a:cs typeface="Droid Serif"/>
              <a:sym typeface="Droid Serif"/>
            </a:endParaRPr>
          </a:p>
        </p:txBody>
      </p:sp>
      <p:sp>
        <p:nvSpPr>
          <p:cNvPr id="2" name="TextBox 1"/>
          <p:cNvSpPr txBox="1"/>
          <p:nvPr/>
        </p:nvSpPr>
        <p:spPr>
          <a:xfrm>
            <a:off x="990600" y="2133600"/>
            <a:ext cx="7543800" cy="3970318"/>
          </a:xfrm>
          <a:prstGeom prst="rect">
            <a:avLst/>
          </a:prstGeom>
          <a:solidFill>
            <a:srgbClr val="CCECFF"/>
          </a:solidFill>
        </p:spPr>
        <p:txBody>
          <a:bodyPr wrap="square" rtlCol="0">
            <a:spAutoFit/>
          </a:bodyPr>
          <a:lstStyle/>
          <a:p>
            <a:pPr algn="ctr"/>
            <a:r>
              <a:rPr lang="en-US" sz="2800" b="1" dirty="0" smtClean="0">
                <a:solidFill>
                  <a:srgbClr val="CC3300"/>
                </a:solidFill>
                <a:latin typeface="Cambria" panose="02040503050406030204" pitchFamily="18" charset="0"/>
              </a:rPr>
              <a:t>mazes and puzzles</a:t>
            </a:r>
          </a:p>
          <a:p>
            <a:pPr algn="ctr"/>
            <a:r>
              <a:rPr lang="en-US" sz="2800" b="1" dirty="0" smtClean="0">
                <a:solidFill>
                  <a:srgbClr val="CC3300"/>
                </a:solidFill>
                <a:latin typeface="Cambria" panose="02040503050406030204" pitchFamily="18" charset="0"/>
              </a:rPr>
              <a:t>handshake challenge</a:t>
            </a:r>
          </a:p>
          <a:p>
            <a:pPr algn="ctr"/>
            <a:endParaRPr lang="en-US" sz="2800" dirty="0" smtClean="0">
              <a:latin typeface="Cambria" panose="02040503050406030204" pitchFamily="18" charset="0"/>
            </a:endParaRPr>
          </a:p>
          <a:p>
            <a:pPr algn="ctr"/>
            <a:r>
              <a:rPr lang="en-US" sz="2800" dirty="0" smtClean="0">
                <a:latin typeface="Cambria" panose="02040503050406030204" pitchFamily="18" charset="0"/>
              </a:rPr>
              <a:t>[[ lesson survey / reflection ]]</a:t>
            </a:r>
          </a:p>
          <a:p>
            <a:pPr algn="ctr"/>
            <a:endParaRPr lang="en-US" sz="2800" dirty="0">
              <a:latin typeface="Cambria" panose="02040503050406030204" pitchFamily="18" charset="0"/>
            </a:endParaRPr>
          </a:p>
          <a:p>
            <a:pPr algn="ctr"/>
            <a:r>
              <a:rPr lang="en-US" sz="2800" b="1" dirty="0" smtClean="0">
                <a:solidFill>
                  <a:srgbClr val="CC3300"/>
                </a:solidFill>
                <a:latin typeface="Cambria" panose="02040503050406030204" pitchFamily="18" charset="0"/>
              </a:rPr>
              <a:t>searching</a:t>
            </a:r>
          </a:p>
          <a:p>
            <a:pPr algn="ctr"/>
            <a:r>
              <a:rPr lang="en-US" sz="2800" b="1" dirty="0" smtClean="0">
                <a:solidFill>
                  <a:srgbClr val="CC3300"/>
                </a:solidFill>
                <a:latin typeface="Cambria" panose="02040503050406030204" pitchFamily="18" charset="0"/>
              </a:rPr>
              <a:t>sorting</a:t>
            </a:r>
          </a:p>
          <a:p>
            <a:pPr algn="ctr"/>
            <a:endParaRPr lang="en-US" sz="2800" dirty="0" smtClean="0">
              <a:latin typeface="Cambria" panose="02040503050406030204" pitchFamily="18" charset="0"/>
            </a:endParaRPr>
          </a:p>
          <a:p>
            <a:pPr algn="ctr"/>
            <a:r>
              <a:rPr lang="en-US" sz="2800" dirty="0" smtClean="0">
                <a:latin typeface="Cambria" panose="02040503050406030204" pitchFamily="18" charset="0"/>
              </a:rPr>
              <a:t>[[ survey: ways to make this work at any age? ]]</a:t>
            </a:r>
            <a:endParaRPr lang="en-US" sz="2800" dirty="0">
              <a:latin typeface="Cambria" panose="02040503050406030204" pitchFamily="18" charset="0"/>
            </a:endParaRPr>
          </a:p>
        </p:txBody>
      </p:sp>
    </p:spTree>
    <p:extLst>
      <p:ext uri="{BB962C8B-B14F-4D97-AF65-F5344CB8AC3E}">
        <p14:creationId xmlns:p14="http://schemas.microsoft.com/office/powerpoint/2010/main" val="517330573"/>
      </p:ext>
    </p:extLst>
  </p:cSld>
  <p:clrMapOvr>
    <a:masterClrMapping/>
  </p:clrMapOvr>
  <p:transition xmlns:p14="http://schemas.microsoft.com/office/powerpoint/2010/main" spd="slow">
    <p:cut/>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Shape 53"/>
          <p:cNvSpPr/>
          <p:nvPr/>
        </p:nvSpPr>
        <p:spPr>
          <a:xfrm>
            <a:off x="2024994" y="167286"/>
            <a:ext cx="4865100" cy="738599"/>
          </a:xfrm>
          <a:prstGeom prst="rect">
            <a:avLst/>
          </a:prstGeom>
          <a:solidFill>
            <a:srgbClr val="FFFFFF"/>
          </a:solid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We </a:t>
            </a:r>
            <a:r>
              <a:rPr lang="en" sz="4200" b="1" i="0" u="sng" strike="noStrike" cap="none" baseline="0" dirty="0" smtClean="0">
                <a:solidFill>
                  <a:schemeClr val="dk1"/>
                </a:solidFill>
                <a:latin typeface="Calibri"/>
                <a:ea typeface="Calibri"/>
                <a:cs typeface="Calibri"/>
                <a:sym typeface="Calibri"/>
              </a:rPr>
              <a:t>were</a:t>
            </a:r>
            <a:r>
              <a:rPr lang="en" sz="4200" b="1" i="0" strike="noStrike" cap="none" baseline="0" dirty="0" smtClean="0">
                <a:solidFill>
                  <a:schemeClr val="dk1"/>
                </a:solidFill>
                <a:latin typeface="Calibri"/>
                <a:ea typeface="Calibri"/>
                <a:cs typeface="Calibri"/>
                <a:sym typeface="Calibri"/>
              </a:rPr>
              <a:t> </a:t>
            </a:r>
            <a:r>
              <a:rPr lang="en" sz="4200" i="0" strike="noStrike" cap="none" baseline="0" dirty="0" smtClean="0">
                <a:solidFill>
                  <a:schemeClr val="dk1"/>
                </a:solidFill>
                <a:latin typeface="Calibri"/>
                <a:ea typeface="Calibri"/>
                <a:cs typeface="Calibri"/>
                <a:sym typeface="Calibri"/>
              </a:rPr>
              <a:t>here…</a:t>
            </a:r>
            <a:endParaRPr lang="en" sz="4200" dirty="0">
              <a:solidFill>
                <a:schemeClr val="dk1"/>
              </a:solidFill>
              <a:latin typeface="Calibri"/>
              <a:ea typeface="Calibri"/>
              <a:cs typeface="Calibri"/>
              <a:sym typeface="Calibri"/>
            </a:endParaRPr>
          </a:p>
        </p:txBody>
      </p:sp>
      <p:sp>
        <p:nvSpPr>
          <p:cNvPr id="3" name="Shape 53"/>
          <p:cNvSpPr/>
          <p:nvPr/>
        </p:nvSpPr>
        <p:spPr>
          <a:xfrm>
            <a:off x="1066800" y="1752600"/>
            <a:ext cx="5184628" cy="3124200"/>
          </a:xfrm>
          <a:prstGeom prst="rect">
            <a:avLst/>
          </a:prstGeom>
          <a:solidFill>
            <a:srgbClr val="FFFFFF"/>
          </a:solid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Pictures of Lego towers!</a:t>
            </a:r>
          </a:p>
          <a:p>
            <a:pPr marL="0" marR="0" lvl="0" indent="0" algn="ctr" rtl="0">
              <a:spcBef>
                <a:spcPts val="0"/>
              </a:spcBef>
              <a:buSzPct val="25000"/>
              <a:buNone/>
            </a:pPr>
            <a:endParaRPr lang="en" sz="4200" dirty="0">
              <a:solidFill>
                <a:schemeClr val="dk1"/>
              </a:solidFill>
              <a:latin typeface="Calibri"/>
              <a:ea typeface="Calibri"/>
              <a:cs typeface="Calibri"/>
              <a:sym typeface="Calibri"/>
            </a:endParaRPr>
          </a:p>
          <a:p>
            <a:pPr marL="0" marR="0" lvl="0" indent="0" algn="ctr" rtl="0">
              <a:spcBef>
                <a:spcPts val="0"/>
              </a:spcBef>
              <a:buSzPct val="25000"/>
              <a:buNone/>
            </a:pPr>
            <a:r>
              <a:rPr lang="en" sz="4200" dirty="0" smtClean="0">
                <a:solidFill>
                  <a:schemeClr val="dk1"/>
                </a:solidFill>
                <a:latin typeface="Calibri"/>
                <a:ea typeface="Calibri"/>
                <a:cs typeface="Calibri"/>
                <a:sym typeface="Calibri"/>
              </a:rPr>
              <a:t>Tetris ambiguity</a:t>
            </a:r>
            <a:endParaRPr lang="en" sz="4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99980291"/>
      </p:ext>
    </p:extLst>
  </p:cSld>
  <p:clrMapOvr>
    <a:masterClrMapping/>
  </p:clrMapOvr>
  <p:transition xmlns:p14="http://schemas.microsoft.com/office/powerpoint/2010/main" spd="slow">
    <p:cut/>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Shape 53"/>
          <p:cNvSpPr/>
          <p:nvPr/>
        </p:nvSpPr>
        <p:spPr>
          <a:xfrm>
            <a:off x="2024994" y="167286"/>
            <a:ext cx="4865100" cy="738599"/>
          </a:xfrm>
          <a:prstGeom prst="rect">
            <a:avLst/>
          </a:prstGeom>
          <a:solidFill>
            <a:srgbClr val="FFFFFF"/>
          </a:solid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Alg. examples</a:t>
            </a:r>
            <a:endParaRPr lang="en" sz="4200" dirty="0">
              <a:solidFill>
                <a:schemeClr val="dk1"/>
              </a:solidFill>
              <a:latin typeface="Calibri"/>
              <a:ea typeface="Calibri"/>
              <a:cs typeface="Calibri"/>
              <a:sym typeface="Calibri"/>
            </a:endParaRPr>
          </a:p>
        </p:txBody>
      </p:sp>
      <p:sp>
        <p:nvSpPr>
          <p:cNvPr id="3" name="Shape 53"/>
          <p:cNvSpPr/>
          <p:nvPr/>
        </p:nvSpPr>
        <p:spPr>
          <a:xfrm>
            <a:off x="685800" y="1318801"/>
            <a:ext cx="4865100" cy="738599"/>
          </a:xfrm>
          <a:prstGeom prst="rect">
            <a:avLst/>
          </a:prstGeom>
          <a:solidFill>
            <a:srgbClr val="FFFFFF"/>
          </a:solid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binary magic trick</a:t>
            </a:r>
            <a:endParaRPr lang="en" sz="4200" dirty="0">
              <a:solidFill>
                <a:schemeClr val="dk1"/>
              </a:solidFill>
              <a:latin typeface="Calibri"/>
              <a:ea typeface="Calibri"/>
              <a:cs typeface="Calibri"/>
              <a:sym typeface="Calibri"/>
            </a:endParaRPr>
          </a:p>
        </p:txBody>
      </p:sp>
      <p:sp>
        <p:nvSpPr>
          <p:cNvPr id="4" name="Shape 53"/>
          <p:cNvSpPr/>
          <p:nvPr/>
        </p:nvSpPr>
        <p:spPr>
          <a:xfrm>
            <a:off x="3776736" y="4800600"/>
            <a:ext cx="5019528" cy="1600200"/>
          </a:xfrm>
          <a:prstGeom prst="rect">
            <a:avLst/>
          </a:prstGeom>
          <a:solidFill>
            <a:srgbClr val="FFFFFF"/>
          </a:solid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computer vision – the ultimate algorithm!</a:t>
            </a:r>
            <a:endParaRPr lang="en" sz="4200" dirty="0">
              <a:solidFill>
                <a:schemeClr val="dk1"/>
              </a:solidFill>
              <a:latin typeface="Calibri"/>
              <a:ea typeface="Calibri"/>
              <a:cs typeface="Calibri"/>
              <a:sym typeface="Calibri"/>
            </a:endParaRPr>
          </a:p>
        </p:txBody>
      </p:sp>
      <p:sp>
        <p:nvSpPr>
          <p:cNvPr id="5" name="Shape 53"/>
          <p:cNvSpPr/>
          <p:nvPr/>
        </p:nvSpPr>
        <p:spPr>
          <a:xfrm>
            <a:off x="3118350" y="2678700"/>
            <a:ext cx="2667000" cy="738599"/>
          </a:xfrm>
          <a:prstGeom prst="rect">
            <a:avLst/>
          </a:prstGeom>
          <a:solidFill>
            <a:srgbClr val="FFFFFF"/>
          </a:solid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emails</a:t>
            </a:r>
            <a:endParaRPr lang="en" sz="4200" dirty="0">
              <a:solidFill>
                <a:schemeClr val="dk1"/>
              </a:solidFill>
              <a:latin typeface="Calibri"/>
              <a:ea typeface="Calibri"/>
              <a:cs typeface="Calibri"/>
              <a:sym typeface="Calibri"/>
            </a:endParaRPr>
          </a:p>
        </p:txBody>
      </p:sp>
      <p:sp>
        <p:nvSpPr>
          <p:cNvPr id="6" name="Shape 53"/>
          <p:cNvSpPr/>
          <p:nvPr/>
        </p:nvSpPr>
        <p:spPr>
          <a:xfrm>
            <a:off x="4953000" y="3429998"/>
            <a:ext cx="2667000" cy="738599"/>
          </a:xfrm>
          <a:prstGeom prst="rect">
            <a:avLst/>
          </a:prstGeom>
          <a:solidFill>
            <a:srgbClr val="FFFFFF"/>
          </a:solid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walls</a:t>
            </a:r>
            <a:endParaRPr lang="en" sz="4200" dirty="0">
              <a:solidFill>
                <a:schemeClr val="dk1"/>
              </a:solidFill>
              <a:latin typeface="Calibri"/>
              <a:ea typeface="Calibri"/>
              <a:cs typeface="Calibri"/>
              <a:sym typeface="Calibri"/>
            </a:endParaRPr>
          </a:p>
        </p:txBody>
      </p:sp>
      <p:sp>
        <p:nvSpPr>
          <p:cNvPr id="7" name="Shape 53"/>
          <p:cNvSpPr/>
          <p:nvPr/>
        </p:nvSpPr>
        <p:spPr>
          <a:xfrm>
            <a:off x="667094" y="3799297"/>
            <a:ext cx="2667000" cy="738599"/>
          </a:xfrm>
          <a:prstGeom prst="rect">
            <a:avLst/>
          </a:prstGeom>
          <a:solidFill>
            <a:srgbClr val="FFFFFF"/>
          </a:solid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text</a:t>
            </a:r>
            <a:endParaRPr lang="en" sz="4200" dirty="0">
              <a:solidFill>
                <a:schemeClr val="dk1"/>
              </a:solidFill>
              <a:latin typeface="Calibri"/>
              <a:ea typeface="Calibri"/>
              <a:cs typeface="Calibri"/>
              <a:sym typeface="Calibri"/>
            </a:endParaRPr>
          </a:p>
        </p:txBody>
      </p:sp>
      <p:sp>
        <p:nvSpPr>
          <p:cNvPr id="8" name="Shape 53"/>
          <p:cNvSpPr/>
          <p:nvPr/>
        </p:nvSpPr>
        <p:spPr>
          <a:xfrm>
            <a:off x="451350" y="5231400"/>
            <a:ext cx="3053850" cy="738599"/>
          </a:xfrm>
          <a:prstGeom prst="rect">
            <a:avLst/>
          </a:prstGeom>
          <a:solidFill>
            <a:srgbClr val="FFFFFF"/>
          </a:solid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Markov text generation</a:t>
            </a:r>
            <a:endParaRPr lang="en" sz="4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63755147"/>
      </p:ext>
    </p:extLst>
  </p:cSld>
  <p:clrMapOvr>
    <a:masterClrMapping/>
  </p:clrMapOvr>
  <p:transition xmlns:p14="http://schemas.microsoft.com/office/powerpoint/2010/main" spd="slow">
    <p:cut/>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Shape 53"/>
          <p:cNvSpPr/>
          <p:nvPr/>
        </p:nvSpPr>
        <p:spPr>
          <a:xfrm>
            <a:off x="2024994" y="167286"/>
            <a:ext cx="4865100" cy="738599"/>
          </a:xfrm>
          <a:prstGeom prst="rect">
            <a:avLst/>
          </a:prstGeom>
          <a:solidFill>
            <a:srgbClr val="FFFFFF"/>
          </a:solid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Alg. examples</a:t>
            </a:r>
            <a:endParaRPr lang="en" sz="4200" dirty="0">
              <a:solidFill>
                <a:schemeClr val="dk1"/>
              </a:solidFill>
              <a:latin typeface="Calibri"/>
              <a:ea typeface="Calibri"/>
              <a:cs typeface="Calibri"/>
              <a:sym typeface="Calibri"/>
            </a:endParaRPr>
          </a:p>
        </p:txBody>
      </p:sp>
      <p:sp>
        <p:nvSpPr>
          <p:cNvPr id="3" name="Shape 53"/>
          <p:cNvSpPr/>
          <p:nvPr/>
        </p:nvSpPr>
        <p:spPr>
          <a:xfrm>
            <a:off x="-1460812" y="2057399"/>
            <a:ext cx="4865100" cy="7385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find</a:t>
            </a:r>
            <a:r>
              <a:rPr lang="en" sz="4200" b="0" i="0" u="none" strike="noStrike" cap="none" dirty="0" smtClean="0">
                <a:solidFill>
                  <a:schemeClr val="dk1"/>
                </a:solidFill>
                <a:latin typeface="Calibri"/>
                <a:ea typeface="Calibri"/>
                <a:cs typeface="Calibri"/>
                <a:sym typeface="Calibri"/>
              </a:rPr>
              <a:t> your way through the halls</a:t>
            </a:r>
            <a:endParaRPr lang="en" sz="4200" dirty="0">
              <a:solidFill>
                <a:schemeClr val="dk1"/>
              </a:solidFill>
              <a:latin typeface="Calibri"/>
              <a:ea typeface="Calibri"/>
              <a:cs typeface="Calibri"/>
              <a:sym typeface="Calibri"/>
            </a:endParaRPr>
          </a:p>
        </p:txBody>
      </p:sp>
      <p:sp>
        <p:nvSpPr>
          <p:cNvPr id="4" name="Shape 53"/>
          <p:cNvSpPr/>
          <p:nvPr/>
        </p:nvSpPr>
        <p:spPr>
          <a:xfrm>
            <a:off x="3776736" y="4800600"/>
            <a:ext cx="5019528" cy="16002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computer vision – the ultimate algorithm!</a:t>
            </a:r>
            <a:endParaRPr lang="en" sz="4200" dirty="0">
              <a:solidFill>
                <a:schemeClr val="dk1"/>
              </a:solidFill>
              <a:latin typeface="Calibri"/>
              <a:ea typeface="Calibri"/>
              <a:cs typeface="Calibri"/>
              <a:sym typeface="Calibri"/>
            </a:endParaRPr>
          </a:p>
        </p:txBody>
      </p:sp>
      <p:sp>
        <p:nvSpPr>
          <p:cNvPr id="5" name="Shape 53"/>
          <p:cNvSpPr/>
          <p:nvPr/>
        </p:nvSpPr>
        <p:spPr>
          <a:xfrm>
            <a:off x="3118350" y="2678700"/>
            <a:ext cx="2667000" cy="7385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emails</a:t>
            </a:r>
            <a:endParaRPr lang="en" sz="4200" dirty="0">
              <a:solidFill>
                <a:schemeClr val="dk1"/>
              </a:solidFill>
              <a:latin typeface="Calibri"/>
              <a:ea typeface="Calibri"/>
              <a:cs typeface="Calibri"/>
              <a:sym typeface="Calibri"/>
            </a:endParaRPr>
          </a:p>
        </p:txBody>
      </p:sp>
      <p:sp>
        <p:nvSpPr>
          <p:cNvPr id="6" name="Shape 53"/>
          <p:cNvSpPr/>
          <p:nvPr/>
        </p:nvSpPr>
        <p:spPr>
          <a:xfrm>
            <a:off x="4953000" y="3429998"/>
            <a:ext cx="2667000" cy="7385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walls</a:t>
            </a:r>
            <a:endParaRPr lang="en" sz="4200" dirty="0">
              <a:solidFill>
                <a:schemeClr val="dk1"/>
              </a:solidFill>
              <a:latin typeface="Calibri"/>
              <a:ea typeface="Calibri"/>
              <a:cs typeface="Calibri"/>
              <a:sym typeface="Calibri"/>
            </a:endParaRPr>
          </a:p>
        </p:txBody>
      </p:sp>
      <p:sp>
        <p:nvSpPr>
          <p:cNvPr id="7" name="Shape 53"/>
          <p:cNvSpPr/>
          <p:nvPr/>
        </p:nvSpPr>
        <p:spPr>
          <a:xfrm>
            <a:off x="667094" y="3799297"/>
            <a:ext cx="2667000" cy="7385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text</a:t>
            </a:r>
            <a:endParaRPr lang="en" sz="4200" dirty="0">
              <a:solidFill>
                <a:schemeClr val="dk1"/>
              </a:solidFill>
              <a:latin typeface="Calibri"/>
              <a:ea typeface="Calibri"/>
              <a:cs typeface="Calibri"/>
              <a:sym typeface="Calibri"/>
            </a:endParaRPr>
          </a:p>
        </p:txBody>
      </p:sp>
      <p:sp>
        <p:nvSpPr>
          <p:cNvPr id="8" name="Shape 53"/>
          <p:cNvSpPr/>
          <p:nvPr/>
        </p:nvSpPr>
        <p:spPr>
          <a:xfrm>
            <a:off x="451350" y="5231400"/>
            <a:ext cx="3053850" cy="7385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Markov text generation</a:t>
            </a:r>
            <a:endParaRPr lang="en" sz="4200" dirty="0">
              <a:solidFill>
                <a:schemeClr val="dk1"/>
              </a:solidFill>
              <a:latin typeface="Calibri"/>
              <a:ea typeface="Calibri"/>
              <a:cs typeface="Calibri"/>
              <a:sym typeface="Calibri"/>
            </a:endParaRPr>
          </a:p>
        </p:txBody>
      </p:sp>
      <p:sp>
        <p:nvSpPr>
          <p:cNvPr id="9" name="Shape 53"/>
          <p:cNvSpPr/>
          <p:nvPr/>
        </p:nvSpPr>
        <p:spPr>
          <a:xfrm>
            <a:off x="1943100" y="4181296"/>
            <a:ext cx="4343400" cy="7385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binary magic trick</a:t>
            </a:r>
            <a:endParaRPr lang="en" sz="4200" dirty="0">
              <a:solidFill>
                <a:schemeClr val="dk1"/>
              </a:solidFill>
              <a:latin typeface="Calibri"/>
              <a:ea typeface="Calibri"/>
              <a:cs typeface="Calibri"/>
              <a:sym typeface="Calibri"/>
            </a:endParaRPr>
          </a:p>
        </p:txBody>
      </p:sp>
      <p:sp>
        <p:nvSpPr>
          <p:cNvPr id="10" name="Shape 53"/>
          <p:cNvSpPr/>
          <p:nvPr/>
        </p:nvSpPr>
        <p:spPr>
          <a:xfrm>
            <a:off x="372225" y="1066800"/>
            <a:ext cx="8159250" cy="7385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finding a</a:t>
            </a:r>
            <a:r>
              <a:rPr lang="en" sz="4200" b="0" i="0" u="none" strike="noStrike" cap="none" dirty="0" smtClean="0">
                <a:solidFill>
                  <a:schemeClr val="dk1"/>
                </a:solidFill>
                <a:latin typeface="Calibri"/>
                <a:ea typeface="Calibri"/>
                <a:cs typeface="Calibri"/>
                <a:sym typeface="Calibri"/>
              </a:rPr>
              <a:t> piece of data from a list!</a:t>
            </a:r>
            <a:endParaRPr lang="en" sz="4200" dirty="0">
              <a:solidFill>
                <a:schemeClr val="dk1"/>
              </a:solidFill>
              <a:latin typeface="Calibri"/>
              <a:ea typeface="Calibri"/>
              <a:cs typeface="Calibri"/>
              <a:sym typeface="Calibri"/>
            </a:endParaRPr>
          </a:p>
        </p:txBody>
      </p:sp>
      <p:sp>
        <p:nvSpPr>
          <p:cNvPr id="11" name="Shape 53"/>
          <p:cNvSpPr/>
          <p:nvPr/>
        </p:nvSpPr>
        <p:spPr>
          <a:xfrm>
            <a:off x="1452569" y="1436099"/>
            <a:ext cx="8159250" cy="7385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improvise a Jazz melody</a:t>
            </a:r>
            <a:endParaRPr lang="en" sz="4200" dirty="0">
              <a:solidFill>
                <a:schemeClr val="dk1"/>
              </a:solidFill>
              <a:latin typeface="Calibri"/>
              <a:ea typeface="Calibri"/>
              <a:cs typeface="Calibri"/>
              <a:sym typeface="Calibri"/>
            </a:endParaRPr>
          </a:p>
        </p:txBody>
      </p:sp>
      <p:sp>
        <p:nvSpPr>
          <p:cNvPr id="12" name="Shape 53"/>
          <p:cNvSpPr/>
          <p:nvPr/>
        </p:nvSpPr>
        <p:spPr>
          <a:xfrm>
            <a:off x="2362200" y="1793697"/>
            <a:ext cx="8159250" cy="7385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4200" b="0" i="0" u="none" strike="noStrike" cap="none" baseline="0" dirty="0" smtClean="0">
                <a:solidFill>
                  <a:schemeClr val="dk1"/>
                </a:solidFill>
                <a:latin typeface="Calibri"/>
                <a:ea typeface="Calibri"/>
                <a:cs typeface="Calibri"/>
                <a:sym typeface="Calibri"/>
              </a:rPr>
              <a:t>find a face – or a coke can</a:t>
            </a:r>
            <a:endParaRPr lang="en" sz="4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8372447"/>
      </p:ext>
    </p:extLst>
  </p:cSld>
  <p:clrMapOvr>
    <a:masterClrMapping/>
  </p:clrMapOvr>
  <p:transition xmlns:p14="http://schemas.microsoft.com/office/powerpoint/2010/mai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track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350" y="417513"/>
            <a:ext cx="8258175" cy="619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890837" y="909344"/>
            <a:ext cx="3505200" cy="461665"/>
          </a:xfrm>
          <a:prstGeom prst="rect">
            <a:avLst/>
          </a:prstGeom>
          <a:noFill/>
        </p:spPr>
        <p:txBody>
          <a:bodyPr wrap="square" rtlCol="0">
            <a:spAutoFit/>
          </a:bodyPr>
          <a:lstStyle/>
          <a:p>
            <a:pPr algn="ctr" fontAlgn="base">
              <a:spcBef>
                <a:spcPct val="0"/>
              </a:spcBef>
              <a:spcAft>
                <a:spcPct val="0"/>
              </a:spcAft>
            </a:pPr>
            <a:r>
              <a:rPr lang="en-US" sz="2400" kern="1200" dirty="0" smtClean="0">
                <a:latin typeface="Cambria" panose="02040503050406030204" pitchFamily="18" charset="0"/>
                <a:ea typeface="ＭＳ Ｐゴシック" pitchFamily="34" charset="-128"/>
              </a:rPr>
              <a:t>Are these lines parallel?</a:t>
            </a:r>
            <a:endParaRPr lang="en-US" sz="2400" kern="1200" dirty="0">
              <a:latin typeface="Cambria" panose="02040503050406030204" pitchFamily="18" charset="0"/>
              <a:ea typeface="ＭＳ Ｐゴシック" pitchFamily="34" charset="-128"/>
            </a:endParaRPr>
          </a:p>
        </p:txBody>
      </p:sp>
    </p:spTree>
    <p:extLst>
      <p:ext uri="{BB962C8B-B14F-4D97-AF65-F5344CB8AC3E}">
        <p14:creationId xmlns:p14="http://schemas.microsoft.com/office/powerpoint/2010/main" val="15266592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p:cNvPicPr>
            <a:picLocks noChangeAspect="1"/>
          </p:cNvPicPr>
          <p:nvPr/>
        </p:nvPicPr>
        <p:blipFill>
          <a:blip r:embed="rId2">
            <a:extLst>
              <a:ext uri="{28A0092B-C50C-407E-A947-70E740481C1C}">
                <a14:useLocalDpi xmlns:a14="http://schemas.microsoft.com/office/drawing/2010/main" val="0"/>
              </a:ext>
            </a:extLst>
          </a:blip>
          <a:srcRect t="58525"/>
          <a:stretch>
            <a:fillRect/>
          </a:stretch>
        </p:blipFill>
        <p:spPr bwMode="auto">
          <a:xfrm>
            <a:off x="842963" y="457200"/>
            <a:ext cx="73152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4"/>
          <p:cNvPicPr>
            <a:picLocks noChangeAspect="1"/>
          </p:cNvPicPr>
          <p:nvPr/>
        </p:nvPicPr>
        <p:blipFill>
          <a:blip r:embed="rId3"/>
          <a:srcRect/>
          <a:stretch>
            <a:fillRect/>
          </a:stretch>
        </p:blipFill>
        <p:spPr bwMode="auto">
          <a:xfrm>
            <a:off x="1878013" y="2209800"/>
            <a:ext cx="5181600" cy="4286250"/>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92448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p:cNvPicPr>
            <a:picLocks noChangeAspect="1"/>
          </p:cNvPicPr>
          <p:nvPr/>
        </p:nvPicPr>
        <p:blipFill>
          <a:blip r:embed="rId2">
            <a:extLst>
              <a:ext uri="{28A0092B-C50C-407E-A947-70E740481C1C}">
                <a14:useLocalDpi xmlns:a14="http://schemas.microsoft.com/office/drawing/2010/main" val="0"/>
              </a:ext>
            </a:extLst>
          </a:blip>
          <a:srcRect t="58525"/>
          <a:stretch>
            <a:fillRect/>
          </a:stretch>
        </p:blipFill>
        <p:spPr bwMode="auto">
          <a:xfrm>
            <a:off x="842963" y="457200"/>
            <a:ext cx="73152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4"/>
          <p:cNvPicPr>
            <a:picLocks noChangeAspect="1"/>
          </p:cNvPicPr>
          <p:nvPr/>
        </p:nvPicPr>
        <p:blipFill>
          <a:blip r:embed="rId3"/>
          <a:srcRect/>
          <a:stretch>
            <a:fillRect/>
          </a:stretch>
        </p:blipFill>
        <p:spPr bwMode="auto">
          <a:xfrm>
            <a:off x="1878013" y="2209800"/>
            <a:ext cx="5181600" cy="4286250"/>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bwMode="auto">
          <a:xfrm>
            <a:off x="5901267" y="1975556"/>
            <a:ext cx="0" cy="4752622"/>
          </a:xfrm>
          <a:prstGeom prst="line">
            <a:avLst/>
          </a:prstGeom>
          <a:solidFill>
            <a:schemeClr val="accent1"/>
          </a:solidFill>
          <a:ln w="9525" cap="flat" cmpd="sng" algn="ctr">
            <a:solidFill>
              <a:srgbClr val="120DFB"/>
            </a:solidFill>
            <a:prstDash val="solid"/>
            <a:round/>
            <a:headEnd type="none" w="med" len="med"/>
            <a:tailEnd type="none" w="med" len="med"/>
          </a:ln>
          <a:effectLst/>
        </p:spPr>
      </p:cxnSp>
      <p:cxnSp>
        <p:nvCxnSpPr>
          <p:cNvPr id="9" name="Straight Connector 8"/>
          <p:cNvCxnSpPr/>
          <p:nvPr/>
        </p:nvCxnSpPr>
        <p:spPr bwMode="auto">
          <a:xfrm>
            <a:off x="3079044" y="1975556"/>
            <a:ext cx="0" cy="4752622"/>
          </a:xfrm>
          <a:prstGeom prst="line">
            <a:avLst/>
          </a:prstGeom>
          <a:solidFill>
            <a:schemeClr val="accent1"/>
          </a:solidFill>
          <a:ln w="9525" cap="flat" cmpd="sng" algn="ctr">
            <a:solidFill>
              <a:srgbClr val="120DFB"/>
            </a:solidFill>
            <a:prstDash val="solid"/>
            <a:round/>
            <a:headEnd type="none" w="med" len="med"/>
            <a:tailEnd type="none" w="med" len="med"/>
          </a:ln>
          <a:effectLst/>
        </p:spPr>
      </p:cxnSp>
    </p:spTree>
    <p:extLst>
      <p:ext uri="{BB962C8B-B14F-4D97-AF65-F5344CB8AC3E}">
        <p14:creationId xmlns:p14="http://schemas.microsoft.com/office/powerpoint/2010/main" val="54005650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1538" y="787400"/>
            <a:ext cx="7226300" cy="509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069027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1538" y="787400"/>
            <a:ext cx="7226300" cy="509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299" name="Group 16"/>
          <p:cNvGrpSpPr>
            <a:grpSpLocks/>
          </p:cNvGrpSpPr>
          <p:nvPr/>
        </p:nvGrpSpPr>
        <p:grpSpPr bwMode="auto">
          <a:xfrm rot="4422920">
            <a:off x="4715669" y="1386682"/>
            <a:ext cx="2571750" cy="3255962"/>
            <a:chOff x="762000" y="1361905"/>
            <a:chExt cx="2572785" cy="3257210"/>
          </a:xfrm>
        </p:grpSpPr>
        <p:cxnSp>
          <p:nvCxnSpPr>
            <p:cNvPr id="14" name="Straight Connector 13"/>
            <p:cNvCxnSpPr/>
            <p:nvPr/>
          </p:nvCxnSpPr>
          <p:spPr>
            <a:xfrm flipH="1">
              <a:off x="759799" y="1373952"/>
              <a:ext cx="990999" cy="312381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flipV="1">
              <a:off x="759400" y="4465728"/>
              <a:ext cx="1651664" cy="15245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2411310" y="1373944"/>
              <a:ext cx="921121" cy="324768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flipV="1">
              <a:off x="1763856" y="1359259"/>
              <a:ext cx="1570670" cy="952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55300" name="Group 21"/>
          <p:cNvGrpSpPr>
            <a:grpSpLocks/>
          </p:cNvGrpSpPr>
          <p:nvPr/>
        </p:nvGrpSpPr>
        <p:grpSpPr bwMode="auto">
          <a:xfrm>
            <a:off x="1039813" y="1128713"/>
            <a:ext cx="2573337" cy="3257550"/>
            <a:chOff x="762000" y="1361905"/>
            <a:chExt cx="2572785" cy="3257210"/>
          </a:xfrm>
        </p:grpSpPr>
        <p:cxnSp>
          <p:nvCxnSpPr>
            <p:cNvPr id="27" name="Straight Connector 26"/>
            <p:cNvCxnSpPr/>
            <p:nvPr/>
          </p:nvCxnSpPr>
          <p:spPr>
            <a:xfrm flipH="1">
              <a:off x="762000" y="1371429"/>
              <a:ext cx="990388" cy="312387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flipV="1">
              <a:off x="762000" y="4466731"/>
              <a:ext cx="1652233" cy="15238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2414233" y="1371429"/>
              <a:ext cx="920552" cy="324768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flipV="1">
              <a:off x="1763497" y="1361905"/>
              <a:ext cx="1571288" cy="952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8039079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Shape 53"/>
          <p:cNvSpPr/>
          <p:nvPr/>
        </p:nvSpPr>
        <p:spPr>
          <a:xfrm>
            <a:off x="2024994" y="167286"/>
            <a:ext cx="4865100" cy="738599"/>
          </a:xfrm>
          <a:prstGeom prst="rect">
            <a:avLst/>
          </a:prstGeom>
          <a:solidFill>
            <a:srgbClr val="FFFFFF"/>
          </a:solidFill>
          <a:ln>
            <a:noFill/>
          </a:ln>
        </p:spPr>
        <p:txBody>
          <a:bodyPr lIns="91425" tIns="45700" rIns="91425" bIns="45700" anchor="t" anchorCtr="0">
            <a:noAutofit/>
          </a:bodyPr>
          <a:lstStyle/>
          <a:p>
            <a:pPr marL="0" marR="0" lvl="0" indent="0" algn="ctr" rtl="0">
              <a:spcBef>
                <a:spcPts val="0"/>
              </a:spcBef>
              <a:buSzPct val="25000"/>
              <a:buNone/>
            </a:pPr>
            <a:r>
              <a:rPr lang="en" sz="4200" i="0" u="none" strike="noStrike" cap="none" baseline="0" dirty="0">
                <a:solidFill>
                  <a:schemeClr val="dk1"/>
                </a:solidFill>
                <a:latin typeface="Cambria" panose="02040503050406030204" pitchFamily="18" charset="0"/>
                <a:ea typeface="Calibri"/>
                <a:cs typeface="Calibri"/>
                <a:sym typeface="Calibri"/>
              </a:rPr>
              <a:t>Algorithms</a:t>
            </a:r>
            <a:r>
              <a:rPr lang="en" sz="4200" dirty="0">
                <a:solidFill>
                  <a:schemeClr val="dk1"/>
                </a:solidFill>
                <a:latin typeface="Cambria" panose="02040503050406030204" pitchFamily="18" charset="0"/>
                <a:ea typeface="Calibri"/>
                <a:cs typeface="Calibri"/>
                <a:sym typeface="Calibri"/>
              </a:rPr>
              <a:t>... ?</a:t>
            </a:r>
          </a:p>
        </p:txBody>
      </p:sp>
      <p:sp>
        <p:nvSpPr>
          <p:cNvPr id="54" name="Shape 54"/>
          <p:cNvSpPr/>
          <p:nvPr/>
        </p:nvSpPr>
        <p:spPr>
          <a:xfrm>
            <a:off x="973800" y="2962575"/>
            <a:ext cx="7196399" cy="1524599"/>
          </a:xfrm>
          <a:prstGeom prst="rect">
            <a:avLst/>
          </a:prstGeom>
          <a:solidFill>
            <a:srgbClr val="D9EAD3"/>
          </a:solidFill>
          <a:ln>
            <a:noFill/>
          </a:ln>
        </p:spPr>
        <p:txBody>
          <a:bodyPr lIns="91425" tIns="45700" rIns="91425" bIns="45700" anchor="t" anchorCtr="0">
            <a:noAutofit/>
          </a:bodyPr>
          <a:lstStyle/>
          <a:p>
            <a:pPr marL="0" marR="0" lvl="0" indent="0" algn="ctr" rtl="0">
              <a:spcBef>
                <a:spcPts val="0"/>
              </a:spcBef>
              <a:buSzPct val="25000"/>
              <a:buNone/>
            </a:pPr>
            <a:r>
              <a:rPr lang="en" sz="4200">
                <a:solidFill>
                  <a:schemeClr val="dk1"/>
                </a:solidFill>
                <a:latin typeface="Calibri"/>
                <a:ea typeface="Calibri"/>
                <a:cs typeface="Calibri"/>
                <a:sym typeface="Calibri"/>
              </a:rPr>
              <a:t>An </a:t>
            </a:r>
            <a:r>
              <a:rPr lang="en" sz="4200" b="1">
                <a:solidFill>
                  <a:srgbClr val="38761D"/>
                </a:solidFill>
                <a:latin typeface="Calibri"/>
                <a:ea typeface="Calibri"/>
                <a:cs typeface="Calibri"/>
                <a:sym typeface="Calibri"/>
              </a:rPr>
              <a:t>algorithm</a:t>
            </a:r>
            <a:r>
              <a:rPr lang="en" sz="4200">
                <a:solidFill>
                  <a:schemeClr val="dk1"/>
                </a:solidFill>
                <a:latin typeface="Calibri"/>
                <a:ea typeface="Calibri"/>
                <a:cs typeface="Calibri"/>
                <a:sym typeface="Calibri"/>
              </a:rPr>
              <a:t> is a step-by-step </a:t>
            </a:r>
            <a:r>
              <a:rPr lang="en" sz="4200" b="1">
                <a:solidFill>
                  <a:schemeClr val="dk1"/>
                </a:solidFill>
                <a:latin typeface="Calibri"/>
                <a:ea typeface="Calibri"/>
                <a:cs typeface="Calibri"/>
                <a:sym typeface="Calibri"/>
              </a:rPr>
              <a:t>process</a:t>
            </a:r>
            <a:r>
              <a:rPr lang="en" sz="4200">
                <a:solidFill>
                  <a:schemeClr val="dk1"/>
                </a:solidFill>
                <a:latin typeface="Calibri"/>
                <a:ea typeface="Calibri"/>
                <a:cs typeface="Calibri"/>
                <a:sym typeface="Calibri"/>
              </a:rPr>
              <a:t> for solving problems</a:t>
            </a:r>
          </a:p>
        </p:txBody>
      </p:sp>
    </p:spTree>
    <p:extLst>
      <p:ext uri="{BB962C8B-B14F-4D97-AF65-F5344CB8AC3E}">
        <p14:creationId xmlns:p14="http://schemas.microsoft.com/office/powerpoint/2010/main" val="424640121"/>
      </p:ext>
    </p:extLst>
  </p:cSld>
  <p:clrMapOvr>
    <a:masterClrMapping/>
  </p:clrMapOvr>
  <p:transition xmlns:p14="http://schemas.microsoft.com/office/powerpoint/2010/mai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2"/>
          <p:cNvGrpSpPr>
            <a:grpSpLocks/>
          </p:cNvGrpSpPr>
          <p:nvPr/>
        </p:nvGrpSpPr>
        <p:grpSpPr bwMode="auto">
          <a:xfrm>
            <a:off x="4629150" y="990600"/>
            <a:ext cx="3384550" cy="5715000"/>
            <a:chOff x="3004" y="480"/>
            <a:chExt cx="2132" cy="3600"/>
          </a:xfrm>
        </p:grpSpPr>
        <p:sp>
          <p:nvSpPr>
            <p:cNvPr id="40091" name="Line 3"/>
            <p:cNvSpPr>
              <a:spLocks noChangeShapeType="1"/>
            </p:cNvSpPr>
            <p:nvPr/>
          </p:nvSpPr>
          <p:spPr bwMode="auto">
            <a:xfrm>
              <a:off x="300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92" name="Line 4"/>
            <p:cNvSpPr>
              <a:spLocks noChangeShapeType="1"/>
            </p:cNvSpPr>
            <p:nvPr/>
          </p:nvSpPr>
          <p:spPr bwMode="auto">
            <a:xfrm>
              <a:off x="305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93" name="Line 5"/>
            <p:cNvSpPr>
              <a:spLocks noChangeShapeType="1"/>
            </p:cNvSpPr>
            <p:nvPr/>
          </p:nvSpPr>
          <p:spPr bwMode="auto">
            <a:xfrm>
              <a:off x="309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94" name="Line 6"/>
            <p:cNvSpPr>
              <a:spLocks noChangeShapeType="1"/>
            </p:cNvSpPr>
            <p:nvPr/>
          </p:nvSpPr>
          <p:spPr bwMode="auto">
            <a:xfrm>
              <a:off x="314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95" name="Line 7"/>
            <p:cNvSpPr>
              <a:spLocks noChangeShapeType="1"/>
            </p:cNvSpPr>
            <p:nvPr/>
          </p:nvSpPr>
          <p:spPr bwMode="auto">
            <a:xfrm>
              <a:off x="3189"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96" name="Line 8"/>
            <p:cNvSpPr>
              <a:spLocks noChangeShapeType="1"/>
            </p:cNvSpPr>
            <p:nvPr/>
          </p:nvSpPr>
          <p:spPr bwMode="auto">
            <a:xfrm>
              <a:off x="323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97" name="Line 9"/>
            <p:cNvSpPr>
              <a:spLocks noChangeShapeType="1"/>
            </p:cNvSpPr>
            <p:nvPr/>
          </p:nvSpPr>
          <p:spPr bwMode="auto">
            <a:xfrm>
              <a:off x="3283"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98" name="Line 10"/>
            <p:cNvSpPr>
              <a:spLocks noChangeShapeType="1"/>
            </p:cNvSpPr>
            <p:nvPr/>
          </p:nvSpPr>
          <p:spPr bwMode="auto">
            <a:xfrm>
              <a:off x="333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99" name="Line 11"/>
            <p:cNvSpPr>
              <a:spLocks noChangeShapeType="1"/>
            </p:cNvSpPr>
            <p:nvPr/>
          </p:nvSpPr>
          <p:spPr bwMode="auto">
            <a:xfrm>
              <a:off x="337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00" name="Line 12"/>
            <p:cNvSpPr>
              <a:spLocks noChangeShapeType="1"/>
            </p:cNvSpPr>
            <p:nvPr/>
          </p:nvSpPr>
          <p:spPr bwMode="auto">
            <a:xfrm>
              <a:off x="342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01" name="Line 13"/>
            <p:cNvSpPr>
              <a:spLocks noChangeShapeType="1"/>
            </p:cNvSpPr>
            <p:nvPr/>
          </p:nvSpPr>
          <p:spPr bwMode="auto">
            <a:xfrm>
              <a:off x="346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02" name="Line 14"/>
            <p:cNvSpPr>
              <a:spLocks noChangeShapeType="1"/>
            </p:cNvSpPr>
            <p:nvPr/>
          </p:nvSpPr>
          <p:spPr bwMode="auto">
            <a:xfrm>
              <a:off x="351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03" name="Line 15"/>
            <p:cNvSpPr>
              <a:spLocks noChangeShapeType="1"/>
            </p:cNvSpPr>
            <p:nvPr/>
          </p:nvSpPr>
          <p:spPr bwMode="auto">
            <a:xfrm>
              <a:off x="356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04" name="Line 16"/>
            <p:cNvSpPr>
              <a:spLocks noChangeShapeType="1"/>
            </p:cNvSpPr>
            <p:nvPr/>
          </p:nvSpPr>
          <p:spPr bwMode="auto">
            <a:xfrm>
              <a:off x="360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05" name="Line 17"/>
            <p:cNvSpPr>
              <a:spLocks noChangeShapeType="1"/>
            </p:cNvSpPr>
            <p:nvPr/>
          </p:nvSpPr>
          <p:spPr bwMode="auto">
            <a:xfrm>
              <a:off x="365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06" name="Line 18"/>
            <p:cNvSpPr>
              <a:spLocks noChangeShapeType="1"/>
            </p:cNvSpPr>
            <p:nvPr/>
          </p:nvSpPr>
          <p:spPr bwMode="auto">
            <a:xfrm>
              <a:off x="369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07" name="Line 19"/>
            <p:cNvSpPr>
              <a:spLocks noChangeShapeType="1"/>
            </p:cNvSpPr>
            <p:nvPr/>
          </p:nvSpPr>
          <p:spPr bwMode="auto">
            <a:xfrm>
              <a:off x="3745"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08" name="Line 20"/>
            <p:cNvSpPr>
              <a:spLocks noChangeShapeType="1"/>
            </p:cNvSpPr>
            <p:nvPr/>
          </p:nvSpPr>
          <p:spPr bwMode="auto">
            <a:xfrm>
              <a:off x="379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09" name="Line 21"/>
            <p:cNvSpPr>
              <a:spLocks noChangeShapeType="1"/>
            </p:cNvSpPr>
            <p:nvPr/>
          </p:nvSpPr>
          <p:spPr bwMode="auto">
            <a:xfrm>
              <a:off x="3839"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10" name="Line 22"/>
            <p:cNvSpPr>
              <a:spLocks noChangeShapeType="1"/>
            </p:cNvSpPr>
            <p:nvPr/>
          </p:nvSpPr>
          <p:spPr bwMode="auto">
            <a:xfrm>
              <a:off x="388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11" name="Line 23"/>
            <p:cNvSpPr>
              <a:spLocks noChangeShapeType="1"/>
            </p:cNvSpPr>
            <p:nvPr/>
          </p:nvSpPr>
          <p:spPr bwMode="auto">
            <a:xfrm>
              <a:off x="393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12" name="Line 24"/>
            <p:cNvSpPr>
              <a:spLocks noChangeShapeType="1"/>
            </p:cNvSpPr>
            <p:nvPr/>
          </p:nvSpPr>
          <p:spPr bwMode="auto">
            <a:xfrm>
              <a:off x="397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13" name="Line 25"/>
            <p:cNvSpPr>
              <a:spLocks noChangeShapeType="1"/>
            </p:cNvSpPr>
            <p:nvPr/>
          </p:nvSpPr>
          <p:spPr bwMode="auto">
            <a:xfrm>
              <a:off x="402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14" name="Line 26"/>
            <p:cNvSpPr>
              <a:spLocks noChangeShapeType="1"/>
            </p:cNvSpPr>
            <p:nvPr/>
          </p:nvSpPr>
          <p:spPr bwMode="auto">
            <a:xfrm>
              <a:off x="407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15" name="Line 27"/>
            <p:cNvSpPr>
              <a:spLocks noChangeShapeType="1"/>
            </p:cNvSpPr>
            <p:nvPr/>
          </p:nvSpPr>
          <p:spPr bwMode="auto">
            <a:xfrm>
              <a:off x="411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16" name="Line 28"/>
            <p:cNvSpPr>
              <a:spLocks noChangeShapeType="1"/>
            </p:cNvSpPr>
            <p:nvPr/>
          </p:nvSpPr>
          <p:spPr bwMode="auto">
            <a:xfrm>
              <a:off x="416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17" name="Line 29"/>
            <p:cNvSpPr>
              <a:spLocks noChangeShapeType="1"/>
            </p:cNvSpPr>
            <p:nvPr/>
          </p:nvSpPr>
          <p:spPr bwMode="auto">
            <a:xfrm>
              <a:off x="420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18" name="Line 30"/>
            <p:cNvSpPr>
              <a:spLocks noChangeShapeType="1"/>
            </p:cNvSpPr>
            <p:nvPr/>
          </p:nvSpPr>
          <p:spPr bwMode="auto">
            <a:xfrm>
              <a:off x="425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19" name="Line 31"/>
            <p:cNvSpPr>
              <a:spLocks noChangeShapeType="1"/>
            </p:cNvSpPr>
            <p:nvPr/>
          </p:nvSpPr>
          <p:spPr bwMode="auto">
            <a:xfrm>
              <a:off x="4301"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20" name="Line 32"/>
            <p:cNvSpPr>
              <a:spLocks noChangeShapeType="1"/>
            </p:cNvSpPr>
            <p:nvPr/>
          </p:nvSpPr>
          <p:spPr bwMode="auto">
            <a:xfrm>
              <a:off x="434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21" name="Line 33"/>
            <p:cNvSpPr>
              <a:spLocks noChangeShapeType="1"/>
            </p:cNvSpPr>
            <p:nvPr/>
          </p:nvSpPr>
          <p:spPr bwMode="auto">
            <a:xfrm>
              <a:off x="4395"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22" name="Line 34"/>
            <p:cNvSpPr>
              <a:spLocks noChangeShapeType="1"/>
            </p:cNvSpPr>
            <p:nvPr/>
          </p:nvSpPr>
          <p:spPr bwMode="auto">
            <a:xfrm>
              <a:off x="444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23" name="Line 35"/>
            <p:cNvSpPr>
              <a:spLocks noChangeShapeType="1"/>
            </p:cNvSpPr>
            <p:nvPr/>
          </p:nvSpPr>
          <p:spPr bwMode="auto">
            <a:xfrm>
              <a:off x="448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24" name="Line 36"/>
            <p:cNvSpPr>
              <a:spLocks noChangeShapeType="1"/>
            </p:cNvSpPr>
            <p:nvPr/>
          </p:nvSpPr>
          <p:spPr bwMode="auto">
            <a:xfrm>
              <a:off x="453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25" name="Line 37"/>
            <p:cNvSpPr>
              <a:spLocks noChangeShapeType="1"/>
            </p:cNvSpPr>
            <p:nvPr/>
          </p:nvSpPr>
          <p:spPr bwMode="auto">
            <a:xfrm>
              <a:off x="458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26" name="Line 38"/>
            <p:cNvSpPr>
              <a:spLocks noChangeShapeType="1"/>
            </p:cNvSpPr>
            <p:nvPr/>
          </p:nvSpPr>
          <p:spPr bwMode="auto">
            <a:xfrm>
              <a:off x="462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27" name="Line 39"/>
            <p:cNvSpPr>
              <a:spLocks noChangeShapeType="1"/>
            </p:cNvSpPr>
            <p:nvPr/>
          </p:nvSpPr>
          <p:spPr bwMode="auto">
            <a:xfrm>
              <a:off x="467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28" name="Line 40"/>
            <p:cNvSpPr>
              <a:spLocks noChangeShapeType="1"/>
            </p:cNvSpPr>
            <p:nvPr/>
          </p:nvSpPr>
          <p:spPr bwMode="auto">
            <a:xfrm>
              <a:off x="471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29" name="Line 41"/>
            <p:cNvSpPr>
              <a:spLocks noChangeShapeType="1"/>
            </p:cNvSpPr>
            <p:nvPr/>
          </p:nvSpPr>
          <p:spPr bwMode="auto">
            <a:xfrm>
              <a:off x="476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30" name="Line 42"/>
            <p:cNvSpPr>
              <a:spLocks noChangeShapeType="1"/>
            </p:cNvSpPr>
            <p:nvPr/>
          </p:nvSpPr>
          <p:spPr bwMode="auto">
            <a:xfrm>
              <a:off x="481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31" name="Line 43"/>
            <p:cNvSpPr>
              <a:spLocks noChangeShapeType="1"/>
            </p:cNvSpPr>
            <p:nvPr/>
          </p:nvSpPr>
          <p:spPr bwMode="auto">
            <a:xfrm>
              <a:off x="4857"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32" name="Line 44"/>
            <p:cNvSpPr>
              <a:spLocks noChangeShapeType="1"/>
            </p:cNvSpPr>
            <p:nvPr/>
          </p:nvSpPr>
          <p:spPr bwMode="auto">
            <a:xfrm>
              <a:off x="490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33" name="Line 45"/>
            <p:cNvSpPr>
              <a:spLocks noChangeShapeType="1"/>
            </p:cNvSpPr>
            <p:nvPr/>
          </p:nvSpPr>
          <p:spPr bwMode="auto">
            <a:xfrm>
              <a:off x="4951"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34" name="Line 46"/>
            <p:cNvSpPr>
              <a:spLocks noChangeShapeType="1"/>
            </p:cNvSpPr>
            <p:nvPr/>
          </p:nvSpPr>
          <p:spPr bwMode="auto">
            <a:xfrm>
              <a:off x="499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35" name="Line 47"/>
            <p:cNvSpPr>
              <a:spLocks noChangeShapeType="1"/>
            </p:cNvSpPr>
            <p:nvPr/>
          </p:nvSpPr>
          <p:spPr bwMode="auto">
            <a:xfrm>
              <a:off x="504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36" name="Line 48"/>
            <p:cNvSpPr>
              <a:spLocks noChangeShapeType="1"/>
            </p:cNvSpPr>
            <p:nvPr/>
          </p:nvSpPr>
          <p:spPr bwMode="auto">
            <a:xfrm>
              <a:off x="509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137" name="Line 49"/>
            <p:cNvSpPr>
              <a:spLocks noChangeShapeType="1"/>
            </p:cNvSpPr>
            <p:nvPr/>
          </p:nvSpPr>
          <p:spPr bwMode="auto">
            <a:xfrm>
              <a:off x="513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grpSp>
      <p:grpSp>
        <p:nvGrpSpPr>
          <p:cNvPr id="39939" name="Group 50"/>
          <p:cNvGrpSpPr>
            <a:grpSpLocks/>
          </p:cNvGrpSpPr>
          <p:nvPr/>
        </p:nvGrpSpPr>
        <p:grpSpPr bwMode="auto">
          <a:xfrm>
            <a:off x="990600" y="685800"/>
            <a:ext cx="3530600" cy="5715000"/>
            <a:chOff x="712" y="288"/>
            <a:chExt cx="2224" cy="3600"/>
          </a:xfrm>
        </p:grpSpPr>
        <p:sp>
          <p:nvSpPr>
            <p:cNvPr id="40042" name="Line 51"/>
            <p:cNvSpPr>
              <a:spLocks noChangeShapeType="1"/>
            </p:cNvSpPr>
            <p:nvPr/>
          </p:nvSpPr>
          <p:spPr bwMode="auto">
            <a:xfrm>
              <a:off x="71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43" name="Line 52"/>
            <p:cNvSpPr>
              <a:spLocks noChangeShapeType="1"/>
            </p:cNvSpPr>
            <p:nvPr/>
          </p:nvSpPr>
          <p:spPr bwMode="auto">
            <a:xfrm>
              <a:off x="757"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44" name="Line 53"/>
            <p:cNvSpPr>
              <a:spLocks noChangeShapeType="1"/>
            </p:cNvSpPr>
            <p:nvPr/>
          </p:nvSpPr>
          <p:spPr bwMode="auto">
            <a:xfrm>
              <a:off x="80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45" name="Line 54"/>
            <p:cNvSpPr>
              <a:spLocks noChangeShapeType="1"/>
            </p:cNvSpPr>
            <p:nvPr/>
          </p:nvSpPr>
          <p:spPr bwMode="auto">
            <a:xfrm>
              <a:off x="849"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46" name="Line 55"/>
            <p:cNvSpPr>
              <a:spLocks noChangeShapeType="1"/>
            </p:cNvSpPr>
            <p:nvPr/>
          </p:nvSpPr>
          <p:spPr bwMode="auto">
            <a:xfrm>
              <a:off x="89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47" name="Line 56"/>
            <p:cNvSpPr>
              <a:spLocks noChangeShapeType="1"/>
            </p:cNvSpPr>
            <p:nvPr/>
          </p:nvSpPr>
          <p:spPr bwMode="auto">
            <a:xfrm>
              <a:off x="94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48" name="Line 57"/>
            <p:cNvSpPr>
              <a:spLocks noChangeShapeType="1"/>
            </p:cNvSpPr>
            <p:nvPr/>
          </p:nvSpPr>
          <p:spPr bwMode="auto">
            <a:xfrm>
              <a:off x="990"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49" name="Line 58"/>
            <p:cNvSpPr>
              <a:spLocks noChangeShapeType="1"/>
            </p:cNvSpPr>
            <p:nvPr/>
          </p:nvSpPr>
          <p:spPr bwMode="auto">
            <a:xfrm>
              <a:off x="103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50" name="Line 59"/>
            <p:cNvSpPr>
              <a:spLocks noChangeShapeType="1"/>
            </p:cNvSpPr>
            <p:nvPr/>
          </p:nvSpPr>
          <p:spPr bwMode="auto">
            <a:xfrm>
              <a:off x="108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51" name="Line 60"/>
            <p:cNvSpPr>
              <a:spLocks noChangeShapeType="1"/>
            </p:cNvSpPr>
            <p:nvPr/>
          </p:nvSpPr>
          <p:spPr bwMode="auto">
            <a:xfrm>
              <a:off x="1129"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52" name="Line 61"/>
            <p:cNvSpPr>
              <a:spLocks noChangeShapeType="1"/>
            </p:cNvSpPr>
            <p:nvPr/>
          </p:nvSpPr>
          <p:spPr bwMode="auto">
            <a:xfrm>
              <a:off x="117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53" name="Line 62"/>
            <p:cNvSpPr>
              <a:spLocks noChangeShapeType="1"/>
            </p:cNvSpPr>
            <p:nvPr/>
          </p:nvSpPr>
          <p:spPr bwMode="auto">
            <a:xfrm>
              <a:off x="1221"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54" name="Line 63"/>
            <p:cNvSpPr>
              <a:spLocks noChangeShapeType="1"/>
            </p:cNvSpPr>
            <p:nvPr/>
          </p:nvSpPr>
          <p:spPr bwMode="auto">
            <a:xfrm>
              <a:off x="126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55" name="Line 64"/>
            <p:cNvSpPr>
              <a:spLocks noChangeShapeType="1"/>
            </p:cNvSpPr>
            <p:nvPr/>
          </p:nvSpPr>
          <p:spPr bwMode="auto">
            <a:xfrm>
              <a:off x="1313"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56" name="Line 65"/>
            <p:cNvSpPr>
              <a:spLocks noChangeShapeType="1"/>
            </p:cNvSpPr>
            <p:nvPr/>
          </p:nvSpPr>
          <p:spPr bwMode="auto">
            <a:xfrm>
              <a:off x="1360"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57" name="Line 66"/>
            <p:cNvSpPr>
              <a:spLocks noChangeShapeType="1"/>
            </p:cNvSpPr>
            <p:nvPr/>
          </p:nvSpPr>
          <p:spPr bwMode="auto">
            <a:xfrm>
              <a:off x="1405"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58" name="Line 67"/>
            <p:cNvSpPr>
              <a:spLocks noChangeShapeType="1"/>
            </p:cNvSpPr>
            <p:nvPr/>
          </p:nvSpPr>
          <p:spPr bwMode="auto">
            <a:xfrm>
              <a:off x="145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59" name="Line 68"/>
            <p:cNvSpPr>
              <a:spLocks noChangeShapeType="1"/>
            </p:cNvSpPr>
            <p:nvPr/>
          </p:nvSpPr>
          <p:spPr bwMode="auto">
            <a:xfrm>
              <a:off x="149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60" name="Line 69"/>
            <p:cNvSpPr>
              <a:spLocks noChangeShapeType="1"/>
            </p:cNvSpPr>
            <p:nvPr/>
          </p:nvSpPr>
          <p:spPr bwMode="auto">
            <a:xfrm>
              <a:off x="154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61" name="Line 70"/>
            <p:cNvSpPr>
              <a:spLocks noChangeShapeType="1"/>
            </p:cNvSpPr>
            <p:nvPr/>
          </p:nvSpPr>
          <p:spPr bwMode="auto">
            <a:xfrm>
              <a:off x="159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62" name="Line 71"/>
            <p:cNvSpPr>
              <a:spLocks noChangeShapeType="1"/>
            </p:cNvSpPr>
            <p:nvPr/>
          </p:nvSpPr>
          <p:spPr bwMode="auto">
            <a:xfrm>
              <a:off x="1640"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63" name="Line 72"/>
            <p:cNvSpPr>
              <a:spLocks noChangeShapeType="1"/>
            </p:cNvSpPr>
            <p:nvPr/>
          </p:nvSpPr>
          <p:spPr bwMode="auto">
            <a:xfrm>
              <a:off x="1685"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64" name="Line 73"/>
            <p:cNvSpPr>
              <a:spLocks noChangeShapeType="1"/>
            </p:cNvSpPr>
            <p:nvPr/>
          </p:nvSpPr>
          <p:spPr bwMode="auto">
            <a:xfrm>
              <a:off x="173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65" name="Line 74"/>
            <p:cNvSpPr>
              <a:spLocks noChangeShapeType="1"/>
            </p:cNvSpPr>
            <p:nvPr/>
          </p:nvSpPr>
          <p:spPr bwMode="auto">
            <a:xfrm>
              <a:off x="1777"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66" name="Line 75"/>
            <p:cNvSpPr>
              <a:spLocks noChangeShapeType="1"/>
            </p:cNvSpPr>
            <p:nvPr/>
          </p:nvSpPr>
          <p:spPr bwMode="auto">
            <a:xfrm>
              <a:off x="182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67" name="Line 76"/>
            <p:cNvSpPr>
              <a:spLocks noChangeShapeType="1"/>
            </p:cNvSpPr>
            <p:nvPr/>
          </p:nvSpPr>
          <p:spPr bwMode="auto">
            <a:xfrm>
              <a:off x="1869"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68" name="Line 77"/>
            <p:cNvSpPr>
              <a:spLocks noChangeShapeType="1"/>
            </p:cNvSpPr>
            <p:nvPr/>
          </p:nvSpPr>
          <p:spPr bwMode="auto">
            <a:xfrm>
              <a:off x="191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69" name="Line 78"/>
            <p:cNvSpPr>
              <a:spLocks noChangeShapeType="1"/>
            </p:cNvSpPr>
            <p:nvPr/>
          </p:nvSpPr>
          <p:spPr bwMode="auto">
            <a:xfrm>
              <a:off x="1961"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70" name="Line 79"/>
            <p:cNvSpPr>
              <a:spLocks noChangeShapeType="1"/>
            </p:cNvSpPr>
            <p:nvPr/>
          </p:nvSpPr>
          <p:spPr bwMode="auto">
            <a:xfrm>
              <a:off x="200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71" name="Line 80"/>
            <p:cNvSpPr>
              <a:spLocks noChangeShapeType="1"/>
            </p:cNvSpPr>
            <p:nvPr/>
          </p:nvSpPr>
          <p:spPr bwMode="auto">
            <a:xfrm>
              <a:off x="205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72" name="Line 81"/>
            <p:cNvSpPr>
              <a:spLocks noChangeShapeType="1"/>
            </p:cNvSpPr>
            <p:nvPr/>
          </p:nvSpPr>
          <p:spPr bwMode="auto">
            <a:xfrm>
              <a:off x="210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73" name="Line 82"/>
            <p:cNvSpPr>
              <a:spLocks noChangeShapeType="1"/>
            </p:cNvSpPr>
            <p:nvPr/>
          </p:nvSpPr>
          <p:spPr bwMode="auto">
            <a:xfrm>
              <a:off x="214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74" name="Line 83"/>
            <p:cNvSpPr>
              <a:spLocks noChangeShapeType="1"/>
            </p:cNvSpPr>
            <p:nvPr/>
          </p:nvSpPr>
          <p:spPr bwMode="auto">
            <a:xfrm>
              <a:off x="219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75" name="Line 84"/>
            <p:cNvSpPr>
              <a:spLocks noChangeShapeType="1"/>
            </p:cNvSpPr>
            <p:nvPr/>
          </p:nvSpPr>
          <p:spPr bwMode="auto">
            <a:xfrm>
              <a:off x="2241"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76" name="Line 85"/>
            <p:cNvSpPr>
              <a:spLocks noChangeShapeType="1"/>
            </p:cNvSpPr>
            <p:nvPr/>
          </p:nvSpPr>
          <p:spPr bwMode="auto">
            <a:xfrm>
              <a:off x="228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77" name="Line 86"/>
            <p:cNvSpPr>
              <a:spLocks noChangeShapeType="1"/>
            </p:cNvSpPr>
            <p:nvPr/>
          </p:nvSpPr>
          <p:spPr bwMode="auto">
            <a:xfrm>
              <a:off x="2333"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78" name="Line 87"/>
            <p:cNvSpPr>
              <a:spLocks noChangeShapeType="1"/>
            </p:cNvSpPr>
            <p:nvPr/>
          </p:nvSpPr>
          <p:spPr bwMode="auto">
            <a:xfrm>
              <a:off x="2380"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79" name="Line 88"/>
            <p:cNvSpPr>
              <a:spLocks noChangeShapeType="1"/>
            </p:cNvSpPr>
            <p:nvPr/>
          </p:nvSpPr>
          <p:spPr bwMode="auto">
            <a:xfrm>
              <a:off x="2425"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80" name="Line 89"/>
            <p:cNvSpPr>
              <a:spLocks noChangeShapeType="1"/>
            </p:cNvSpPr>
            <p:nvPr/>
          </p:nvSpPr>
          <p:spPr bwMode="auto">
            <a:xfrm>
              <a:off x="247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81" name="Line 90"/>
            <p:cNvSpPr>
              <a:spLocks noChangeShapeType="1"/>
            </p:cNvSpPr>
            <p:nvPr/>
          </p:nvSpPr>
          <p:spPr bwMode="auto">
            <a:xfrm>
              <a:off x="2517"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82" name="Line 91"/>
            <p:cNvSpPr>
              <a:spLocks noChangeShapeType="1"/>
            </p:cNvSpPr>
            <p:nvPr/>
          </p:nvSpPr>
          <p:spPr bwMode="auto">
            <a:xfrm>
              <a:off x="256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83" name="Line 92"/>
            <p:cNvSpPr>
              <a:spLocks noChangeShapeType="1"/>
            </p:cNvSpPr>
            <p:nvPr/>
          </p:nvSpPr>
          <p:spPr bwMode="auto">
            <a:xfrm>
              <a:off x="2610"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84" name="Line 93"/>
            <p:cNvSpPr>
              <a:spLocks noChangeShapeType="1"/>
            </p:cNvSpPr>
            <p:nvPr/>
          </p:nvSpPr>
          <p:spPr bwMode="auto">
            <a:xfrm>
              <a:off x="265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85" name="Line 94"/>
            <p:cNvSpPr>
              <a:spLocks noChangeShapeType="1"/>
            </p:cNvSpPr>
            <p:nvPr/>
          </p:nvSpPr>
          <p:spPr bwMode="auto">
            <a:xfrm>
              <a:off x="270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86" name="Line 95"/>
            <p:cNvSpPr>
              <a:spLocks noChangeShapeType="1"/>
            </p:cNvSpPr>
            <p:nvPr/>
          </p:nvSpPr>
          <p:spPr bwMode="auto">
            <a:xfrm>
              <a:off x="275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87" name="Line 96"/>
            <p:cNvSpPr>
              <a:spLocks noChangeShapeType="1"/>
            </p:cNvSpPr>
            <p:nvPr/>
          </p:nvSpPr>
          <p:spPr bwMode="auto">
            <a:xfrm>
              <a:off x="2797"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88" name="Line 97"/>
            <p:cNvSpPr>
              <a:spLocks noChangeShapeType="1"/>
            </p:cNvSpPr>
            <p:nvPr/>
          </p:nvSpPr>
          <p:spPr bwMode="auto">
            <a:xfrm>
              <a:off x="284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89" name="Line 98"/>
            <p:cNvSpPr>
              <a:spLocks noChangeShapeType="1"/>
            </p:cNvSpPr>
            <p:nvPr/>
          </p:nvSpPr>
          <p:spPr bwMode="auto">
            <a:xfrm>
              <a:off x="2889"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90" name="Line 99"/>
            <p:cNvSpPr>
              <a:spLocks noChangeShapeType="1"/>
            </p:cNvSpPr>
            <p:nvPr/>
          </p:nvSpPr>
          <p:spPr bwMode="auto">
            <a:xfrm>
              <a:off x="293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grpSp>
      <p:sp>
        <p:nvSpPr>
          <p:cNvPr id="39940" name="AutoShape 100"/>
          <p:cNvSpPr>
            <a:spLocks noChangeArrowheads="1"/>
          </p:cNvSpPr>
          <p:nvPr/>
        </p:nvSpPr>
        <p:spPr bwMode="auto">
          <a:xfrm>
            <a:off x="1500188" y="1760538"/>
            <a:ext cx="1905000" cy="380206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074" y="10800"/>
                </a:moveTo>
                <a:cubicBezTo>
                  <a:pt x="7074" y="12858"/>
                  <a:pt x="8742" y="14526"/>
                  <a:pt x="10800" y="14526"/>
                </a:cubicBezTo>
                <a:cubicBezTo>
                  <a:pt x="12858" y="14526"/>
                  <a:pt x="14526" y="12858"/>
                  <a:pt x="14526" y="10800"/>
                </a:cubicBezTo>
                <a:cubicBezTo>
                  <a:pt x="14526" y="8742"/>
                  <a:pt x="12858" y="7074"/>
                  <a:pt x="10800" y="7074"/>
                </a:cubicBezTo>
                <a:cubicBezTo>
                  <a:pt x="8742" y="7074"/>
                  <a:pt x="7074" y="8742"/>
                  <a:pt x="7074" y="10800"/>
                </a:cubicBezTo>
                <a:close/>
              </a:path>
            </a:pathLst>
          </a:custGeom>
          <a:solidFill>
            <a:srgbClr val="00FF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41" name="AutoShape 101"/>
          <p:cNvSpPr>
            <a:spLocks noChangeArrowheads="1"/>
          </p:cNvSpPr>
          <p:nvPr/>
        </p:nvSpPr>
        <p:spPr bwMode="auto">
          <a:xfrm>
            <a:off x="3622675" y="1776413"/>
            <a:ext cx="1905000" cy="380206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074" y="10800"/>
                </a:moveTo>
                <a:cubicBezTo>
                  <a:pt x="7074" y="12858"/>
                  <a:pt x="8742" y="14526"/>
                  <a:pt x="10800" y="14526"/>
                </a:cubicBezTo>
                <a:cubicBezTo>
                  <a:pt x="12858" y="14526"/>
                  <a:pt x="14526" y="12858"/>
                  <a:pt x="14526" y="10800"/>
                </a:cubicBezTo>
                <a:cubicBezTo>
                  <a:pt x="14526" y="8742"/>
                  <a:pt x="12858" y="7074"/>
                  <a:pt x="10800" y="7074"/>
                </a:cubicBezTo>
                <a:cubicBezTo>
                  <a:pt x="8742" y="7074"/>
                  <a:pt x="7074" y="8742"/>
                  <a:pt x="7074" y="10800"/>
                </a:cubicBezTo>
                <a:close/>
              </a:path>
            </a:pathLst>
          </a:custGeom>
          <a:solidFill>
            <a:srgbClr val="00FF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grpSp>
        <p:nvGrpSpPr>
          <p:cNvPr id="39942" name="Group 102"/>
          <p:cNvGrpSpPr>
            <a:grpSpLocks/>
          </p:cNvGrpSpPr>
          <p:nvPr/>
        </p:nvGrpSpPr>
        <p:grpSpPr bwMode="auto">
          <a:xfrm>
            <a:off x="1025525" y="990600"/>
            <a:ext cx="3530600" cy="5715000"/>
            <a:chOff x="734" y="480"/>
            <a:chExt cx="2224" cy="3600"/>
          </a:xfrm>
        </p:grpSpPr>
        <p:sp>
          <p:nvSpPr>
            <p:cNvPr id="39993" name="Line 103"/>
            <p:cNvSpPr>
              <a:spLocks noChangeShapeType="1"/>
            </p:cNvSpPr>
            <p:nvPr/>
          </p:nvSpPr>
          <p:spPr bwMode="auto">
            <a:xfrm>
              <a:off x="73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94" name="Line 104"/>
            <p:cNvSpPr>
              <a:spLocks noChangeShapeType="1"/>
            </p:cNvSpPr>
            <p:nvPr/>
          </p:nvSpPr>
          <p:spPr bwMode="auto">
            <a:xfrm>
              <a:off x="78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95" name="Line 105"/>
            <p:cNvSpPr>
              <a:spLocks noChangeShapeType="1"/>
            </p:cNvSpPr>
            <p:nvPr/>
          </p:nvSpPr>
          <p:spPr bwMode="auto">
            <a:xfrm>
              <a:off x="82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96" name="Line 106"/>
            <p:cNvSpPr>
              <a:spLocks noChangeShapeType="1"/>
            </p:cNvSpPr>
            <p:nvPr/>
          </p:nvSpPr>
          <p:spPr bwMode="auto">
            <a:xfrm>
              <a:off x="87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97" name="Line 107"/>
            <p:cNvSpPr>
              <a:spLocks noChangeShapeType="1"/>
            </p:cNvSpPr>
            <p:nvPr/>
          </p:nvSpPr>
          <p:spPr bwMode="auto">
            <a:xfrm>
              <a:off x="91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98" name="Line 108"/>
            <p:cNvSpPr>
              <a:spLocks noChangeShapeType="1"/>
            </p:cNvSpPr>
            <p:nvPr/>
          </p:nvSpPr>
          <p:spPr bwMode="auto">
            <a:xfrm>
              <a:off x="965"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99" name="Line 109"/>
            <p:cNvSpPr>
              <a:spLocks noChangeShapeType="1"/>
            </p:cNvSpPr>
            <p:nvPr/>
          </p:nvSpPr>
          <p:spPr bwMode="auto">
            <a:xfrm>
              <a:off x="101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00" name="Line 110"/>
            <p:cNvSpPr>
              <a:spLocks noChangeShapeType="1"/>
            </p:cNvSpPr>
            <p:nvPr/>
          </p:nvSpPr>
          <p:spPr bwMode="auto">
            <a:xfrm>
              <a:off x="1059"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01" name="Line 111"/>
            <p:cNvSpPr>
              <a:spLocks noChangeShapeType="1"/>
            </p:cNvSpPr>
            <p:nvPr/>
          </p:nvSpPr>
          <p:spPr bwMode="auto">
            <a:xfrm>
              <a:off x="110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02" name="Line 112"/>
            <p:cNvSpPr>
              <a:spLocks noChangeShapeType="1"/>
            </p:cNvSpPr>
            <p:nvPr/>
          </p:nvSpPr>
          <p:spPr bwMode="auto">
            <a:xfrm>
              <a:off x="115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03" name="Line 113"/>
            <p:cNvSpPr>
              <a:spLocks noChangeShapeType="1"/>
            </p:cNvSpPr>
            <p:nvPr/>
          </p:nvSpPr>
          <p:spPr bwMode="auto">
            <a:xfrm>
              <a:off x="119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04" name="Line 114"/>
            <p:cNvSpPr>
              <a:spLocks noChangeShapeType="1"/>
            </p:cNvSpPr>
            <p:nvPr/>
          </p:nvSpPr>
          <p:spPr bwMode="auto">
            <a:xfrm>
              <a:off x="124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05" name="Line 115"/>
            <p:cNvSpPr>
              <a:spLocks noChangeShapeType="1"/>
            </p:cNvSpPr>
            <p:nvPr/>
          </p:nvSpPr>
          <p:spPr bwMode="auto">
            <a:xfrm>
              <a:off x="129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06" name="Line 116"/>
            <p:cNvSpPr>
              <a:spLocks noChangeShapeType="1"/>
            </p:cNvSpPr>
            <p:nvPr/>
          </p:nvSpPr>
          <p:spPr bwMode="auto">
            <a:xfrm>
              <a:off x="133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07" name="Line 117"/>
            <p:cNvSpPr>
              <a:spLocks noChangeShapeType="1"/>
            </p:cNvSpPr>
            <p:nvPr/>
          </p:nvSpPr>
          <p:spPr bwMode="auto">
            <a:xfrm>
              <a:off x="138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08" name="Line 118"/>
            <p:cNvSpPr>
              <a:spLocks noChangeShapeType="1"/>
            </p:cNvSpPr>
            <p:nvPr/>
          </p:nvSpPr>
          <p:spPr bwMode="auto">
            <a:xfrm>
              <a:off x="142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09" name="Line 119"/>
            <p:cNvSpPr>
              <a:spLocks noChangeShapeType="1"/>
            </p:cNvSpPr>
            <p:nvPr/>
          </p:nvSpPr>
          <p:spPr bwMode="auto">
            <a:xfrm>
              <a:off x="147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10" name="Line 120"/>
            <p:cNvSpPr>
              <a:spLocks noChangeShapeType="1"/>
            </p:cNvSpPr>
            <p:nvPr/>
          </p:nvSpPr>
          <p:spPr bwMode="auto">
            <a:xfrm>
              <a:off x="1521"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11" name="Line 121"/>
            <p:cNvSpPr>
              <a:spLocks noChangeShapeType="1"/>
            </p:cNvSpPr>
            <p:nvPr/>
          </p:nvSpPr>
          <p:spPr bwMode="auto">
            <a:xfrm>
              <a:off x="156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12" name="Line 122"/>
            <p:cNvSpPr>
              <a:spLocks noChangeShapeType="1"/>
            </p:cNvSpPr>
            <p:nvPr/>
          </p:nvSpPr>
          <p:spPr bwMode="auto">
            <a:xfrm>
              <a:off x="1615"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13" name="Line 123"/>
            <p:cNvSpPr>
              <a:spLocks noChangeShapeType="1"/>
            </p:cNvSpPr>
            <p:nvPr/>
          </p:nvSpPr>
          <p:spPr bwMode="auto">
            <a:xfrm>
              <a:off x="166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14" name="Line 124"/>
            <p:cNvSpPr>
              <a:spLocks noChangeShapeType="1"/>
            </p:cNvSpPr>
            <p:nvPr/>
          </p:nvSpPr>
          <p:spPr bwMode="auto">
            <a:xfrm>
              <a:off x="170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15" name="Line 125"/>
            <p:cNvSpPr>
              <a:spLocks noChangeShapeType="1"/>
            </p:cNvSpPr>
            <p:nvPr/>
          </p:nvSpPr>
          <p:spPr bwMode="auto">
            <a:xfrm>
              <a:off x="175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16" name="Line 126"/>
            <p:cNvSpPr>
              <a:spLocks noChangeShapeType="1"/>
            </p:cNvSpPr>
            <p:nvPr/>
          </p:nvSpPr>
          <p:spPr bwMode="auto">
            <a:xfrm>
              <a:off x="180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17" name="Line 127"/>
            <p:cNvSpPr>
              <a:spLocks noChangeShapeType="1"/>
            </p:cNvSpPr>
            <p:nvPr/>
          </p:nvSpPr>
          <p:spPr bwMode="auto">
            <a:xfrm>
              <a:off x="184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18" name="Line 128"/>
            <p:cNvSpPr>
              <a:spLocks noChangeShapeType="1"/>
            </p:cNvSpPr>
            <p:nvPr/>
          </p:nvSpPr>
          <p:spPr bwMode="auto">
            <a:xfrm>
              <a:off x="189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19" name="Line 129"/>
            <p:cNvSpPr>
              <a:spLocks noChangeShapeType="1"/>
            </p:cNvSpPr>
            <p:nvPr/>
          </p:nvSpPr>
          <p:spPr bwMode="auto">
            <a:xfrm>
              <a:off x="193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20" name="Line 130"/>
            <p:cNvSpPr>
              <a:spLocks noChangeShapeType="1"/>
            </p:cNvSpPr>
            <p:nvPr/>
          </p:nvSpPr>
          <p:spPr bwMode="auto">
            <a:xfrm>
              <a:off x="198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21" name="Line 131"/>
            <p:cNvSpPr>
              <a:spLocks noChangeShapeType="1"/>
            </p:cNvSpPr>
            <p:nvPr/>
          </p:nvSpPr>
          <p:spPr bwMode="auto">
            <a:xfrm>
              <a:off x="203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22" name="Line 132"/>
            <p:cNvSpPr>
              <a:spLocks noChangeShapeType="1"/>
            </p:cNvSpPr>
            <p:nvPr/>
          </p:nvSpPr>
          <p:spPr bwMode="auto">
            <a:xfrm>
              <a:off x="2077"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23" name="Line 133"/>
            <p:cNvSpPr>
              <a:spLocks noChangeShapeType="1"/>
            </p:cNvSpPr>
            <p:nvPr/>
          </p:nvSpPr>
          <p:spPr bwMode="auto">
            <a:xfrm>
              <a:off x="212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24" name="Line 134"/>
            <p:cNvSpPr>
              <a:spLocks noChangeShapeType="1"/>
            </p:cNvSpPr>
            <p:nvPr/>
          </p:nvSpPr>
          <p:spPr bwMode="auto">
            <a:xfrm>
              <a:off x="2171"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25" name="Line 135"/>
            <p:cNvSpPr>
              <a:spLocks noChangeShapeType="1"/>
            </p:cNvSpPr>
            <p:nvPr/>
          </p:nvSpPr>
          <p:spPr bwMode="auto">
            <a:xfrm>
              <a:off x="221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26" name="Line 136"/>
            <p:cNvSpPr>
              <a:spLocks noChangeShapeType="1"/>
            </p:cNvSpPr>
            <p:nvPr/>
          </p:nvSpPr>
          <p:spPr bwMode="auto">
            <a:xfrm>
              <a:off x="226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27" name="Line 137"/>
            <p:cNvSpPr>
              <a:spLocks noChangeShapeType="1"/>
            </p:cNvSpPr>
            <p:nvPr/>
          </p:nvSpPr>
          <p:spPr bwMode="auto">
            <a:xfrm>
              <a:off x="231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28" name="Line 138"/>
            <p:cNvSpPr>
              <a:spLocks noChangeShapeType="1"/>
            </p:cNvSpPr>
            <p:nvPr/>
          </p:nvSpPr>
          <p:spPr bwMode="auto">
            <a:xfrm>
              <a:off x="235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29" name="Line 139"/>
            <p:cNvSpPr>
              <a:spLocks noChangeShapeType="1"/>
            </p:cNvSpPr>
            <p:nvPr/>
          </p:nvSpPr>
          <p:spPr bwMode="auto">
            <a:xfrm>
              <a:off x="240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30" name="Line 140"/>
            <p:cNvSpPr>
              <a:spLocks noChangeShapeType="1"/>
            </p:cNvSpPr>
            <p:nvPr/>
          </p:nvSpPr>
          <p:spPr bwMode="auto">
            <a:xfrm>
              <a:off x="244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31" name="Line 141"/>
            <p:cNvSpPr>
              <a:spLocks noChangeShapeType="1"/>
            </p:cNvSpPr>
            <p:nvPr/>
          </p:nvSpPr>
          <p:spPr bwMode="auto">
            <a:xfrm>
              <a:off x="249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32" name="Line 142"/>
            <p:cNvSpPr>
              <a:spLocks noChangeShapeType="1"/>
            </p:cNvSpPr>
            <p:nvPr/>
          </p:nvSpPr>
          <p:spPr bwMode="auto">
            <a:xfrm>
              <a:off x="254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33" name="Line 143"/>
            <p:cNvSpPr>
              <a:spLocks noChangeShapeType="1"/>
            </p:cNvSpPr>
            <p:nvPr/>
          </p:nvSpPr>
          <p:spPr bwMode="auto">
            <a:xfrm>
              <a:off x="258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34" name="Line 144"/>
            <p:cNvSpPr>
              <a:spLocks noChangeShapeType="1"/>
            </p:cNvSpPr>
            <p:nvPr/>
          </p:nvSpPr>
          <p:spPr bwMode="auto">
            <a:xfrm>
              <a:off x="2633"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35" name="Line 145"/>
            <p:cNvSpPr>
              <a:spLocks noChangeShapeType="1"/>
            </p:cNvSpPr>
            <p:nvPr/>
          </p:nvSpPr>
          <p:spPr bwMode="auto">
            <a:xfrm>
              <a:off x="268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36" name="Line 146"/>
            <p:cNvSpPr>
              <a:spLocks noChangeShapeType="1"/>
            </p:cNvSpPr>
            <p:nvPr/>
          </p:nvSpPr>
          <p:spPr bwMode="auto">
            <a:xfrm>
              <a:off x="2727"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37" name="Line 147"/>
            <p:cNvSpPr>
              <a:spLocks noChangeShapeType="1"/>
            </p:cNvSpPr>
            <p:nvPr/>
          </p:nvSpPr>
          <p:spPr bwMode="auto">
            <a:xfrm>
              <a:off x="277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38" name="Line 148"/>
            <p:cNvSpPr>
              <a:spLocks noChangeShapeType="1"/>
            </p:cNvSpPr>
            <p:nvPr/>
          </p:nvSpPr>
          <p:spPr bwMode="auto">
            <a:xfrm>
              <a:off x="282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39" name="Line 149"/>
            <p:cNvSpPr>
              <a:spLocks noChangeShapeType="1"/>
            </p:cNvSpPr>
            <p:nvPr/>
          </p:nvSpPr>
          <p:spPr bwMode="auto">
            <a:xfrm>
              <a:off x="286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40" name="Line 150"/>
            <p:cNvSpPr>
              <a:spLocks noChangeShapeType="1"/>
            </p:cNvSpPr>
            <p:nvPr/>
          </p:nvSpPr>
          <p:spPr bwMode="auto">
            <a:xfrm>
              <a:off x="291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041" name="Line 151"/>
            <p:cNvSpPr>
              <a:spLocks noChangeShapeType="1"/>
            </p:cNvSpPr>
            <p:nvPr/>
          </p:nvSpPr>
          <p:spPr bwMode="auto">
            <a:xfrm>
              <a:off x="295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grpSp>
      <p:sp>
        <p:nvSpPr>
          <p:cNvPr id="39943" name="AutoShape 152"/>
          <p:cNvSpPr>
            <a:spLocks noChangeArrowheads="1"/>
          </p:cNvSpPr>
          <p:nvPr/>
        </p:nvSpPr>
        <p:spPr bwMode="auto">
          <a:xfrm>
            <a:off x="5727700" y="1760538"/>
            <a:ext cx="1905000" cy="380206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074" y="10800"/>
                </a:moveTo>
                <a:cubicBezTo>
                  <a:pt x="7074" y="12858"/>
                  <a:pt x="8742" y="14526"/>
                  <a:pt x="10800" y="14526"/>
                </a:cubicBezTo>
                <a:cubicBezTo>
                  <a:pt x="12858" y="14526"/>
                  <a:pt x="14526" y="12858"/>
                  <a:pt x="14526" y="10800"/>
                </a:cubicBezTo>
                <a:cubicBezTo>
                  <a:pt x="14526" y="8742"/>
                  <a:pt x="12858" y="7074"/>
                  <a:pt x="10800" y="7074"/>
                </a:cubicBezTo>
                <a:cubicBezTo>
                  <a:pt x="8742" y="7074"/>
                  <a:pt x="7074" y="8742"/>
                  <a:pt x="7074" y="10800"/>
                </a:cubicBezTo>
                <a:close/>
              </a:path>
            </a:pathLst>
          </a:custGeom>
          <a:solidFill>
            <a:srgbClr val="00FF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grpSp>
        <p:nvGrpSpPr>
          <p:cNvPr id="39944" name="Group 153"/>
          <p:cNvGrpSpPr>
            <a:grpSpLocks/>
          </p:cNvGrpSpPr>
          <p:nvPr/>
        </p:nvGrpSpPr>
        <p:grpSpPr bwMode="auto">
          <a:xfrm>
            <a:off x="4592638" y="685800"/>
            <a:ext cx="3384550" cy="5715000"/>
            <a:chOff x="2981" y="288"/>
            <a:chExt cx="2132" cy="3600"/>
          </a:xfrm>
        </p:grpSpPr>
        <p:sp>
          <p:nvSpPr>
            <p:cNvPr id="39946" name="Line 154"/>
            <p:cNvSpPr>
              <a:spLocks noChangeShapeType="1"/>
            </p:cNvSpPr>
            <p:nvPr/>
          </p:nvSpPr>
          <p:spPr bwMode="auto">
            <a:xfrm>
              <a:off x="2981"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47" name="Line 155"/>
            <p:cNvSpPr>
              <a:spLocks noChangeShapeType="1"/>
            </p:cNvSpPr>
            <p:nvPr/>
          </p:nvSpPr>
          <p:spPr bwMode="auto">
            <a:xfrm>
              <a:off x="302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48" name="Line 156"/>
            <p:cNvSpPr>
              <a:spLocks noChangeShapeType="1"/>
            </p:cNvSpPr>
            <p:nvPr/>
          </p:nvSpPr>
          <p:spPr bwMode="auto">
            <a:xfrm>
              <a:off x="3073"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49" name="Line 157"/>
            <p:cNvSpPr>
              <a:spLocks noChangeShapeType="1"/>
            </p:cNvSpPr>
            <p:nvPr/>
          </p:nvSpPr>
          <p:spPr bwMode="auto">
            <a:xfrm>
              <a:off x="3120"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50" name="Line 158"/>
            <p:cNvSpPr>
              <a:spLocks noChangeShapeType="1"/>
            </p:cNvSpPr>
            <p:nvPr/>
          </p:nvSpPr>
          <p:spPr bwMode="auto">
            <a:xfrm>
              <a:off x="316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51" name="Line 159"/>
            <p:cNvSpPr>
              <a:spLocks noChangeShapeType="1"/>
            </p:cNvSpPr>
            <p:nvPr/>
          </p:nvSpPr>
          <p:spPr bwMode="auto">
            <a:xfrm>
              <a:off x="321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52" name="Line 160"/>
            <p:cNvSpPr>
              <a:spLocks noChangeShapeType="1"/>
            </p:cNvSpPr>
            <p:nvPr/>
          </p:nvSpPr>
          <p:spPr bwMode="auto">
            <a:xfrm>
              <a:off x="3260"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53" name="Line 161"/>
            <p:cNvSpPr>
              <a:spLocks noChangeShapeType="1"/>
            </p:cNvSpPr>
            <p:nvPr/>
          </p:nvSpPr>
          <p:spPr bwMode="auto">
            <a:xfrm>
              <a:off x="330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54" name="Line 162"/>
            <p:cNvSpPr>
              <a:spLocks noChangeShapeType="1"/>
            </p:cNvSpPr>
            <p:nvPr/>
          </p:nvSpPr>
          <p:spPr bwMode="auto">
            <a:xfrm>
              <a:off x="3353"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55" name="Line 163"/>
            <p:cNvSpPr>
              <a:spLocks noChangeShapeType="1"/>
            </p:cNvSpPr>
            <p:nvPr/>
          </p:nvSpPr>
          <p:spPr bwMode="auto">
            <a:xfrm>
              <a:off x="3400"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56" name="Line 164"/>
            <p:cNvSpPr>
              <a:spLocks noChangeShapeType="1"/>
            </p:cNvSpPr>
            <p:nvPr/>
          </p:nvSpPr>
          <p:spPr bwMode="auto">
            <a:xfrm>
              <a:off x="3445"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57" name="Line 165"/>
            <p:cNvSpPr>
              <a:spLocks noChangeShapeType="1"/>
            </p:cNvSpPr>
            <p:nvPr/>
          </p:nvSpPr>
          <p:spPr bwMode="auto">
            <a:xfrm>
              <a:off x="349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58" name="Line 166"/>
            <p:cNvSpPr>
              <a:spLocks noChangeShapeType="1"/>
            </p:cNvSpPr>
            <p:nvPr/>
          </p:nvSpPr>
          <p:spPr bwMode="auto">
            <a:xfrm>
              <a:off x="3537"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59" name="Line 167"/>
            <p:cNvSpPr>
              <a:spLocks noChangeShapeType="1"/>
            </p:cNvSpPr>
            <p:nvPr/>
          </p:nvSpPr>
          <p:spPr bwMode="auto">
            <a:xfrm>
              <a:off x="358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60" name="Line 168"/>
            <p:cNvSpPr>
              <a:spLocks noChangeShapeType="1"/>
            </p:cNvSpPr>
            <p:nvPr/>
          </p:nvSpPr>
          <p:spPr bwMode="auto">
            <a:xfrm>
              <a:off x="3629"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61" name="Line 169"/>
            <p:cNvSpPr>
              <a:spLocks noChangeShapeType="1"/>
            </p:cNvSpPr>
            <p:nvPr/>
          </p:nvSpPr>
          <p:spPr bwMode="auto">
            <a:xfrm>
              <a:off x="367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62" name="Line 170"/>
            <p:cNvSpPr>
              <a:spLocks noChangeShapeType="1"/>
            </p:cNvSpPr>
            <p:nvPr/>
          </p:nvSpPr>
          <p:spPr bwMode="auto">
            <a:xfrm>
              <a:off x="372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63" name="Line 171"/>
            <p:cNvSpPr>
              <a:spLocks noChangeShapeType="1"/>
            </p:cNvSpPr>
            <p:nvPr/>
          </p:nvSpPr>
          <p:spPr bwMode="auto">
            <a:xfrm>
              <a:off x="3770"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64" name="Line 172"/>
            <p:cNvSpPr>
              <a:spLocks noChangeShapeType="1"/>
            </p:cNvSpPr>
            <p:nvPr/>
          </p:nvSpPr>
          <p:spPr bwMode="auto">
            <a:xfrm>
              <a:off x="381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65" name="Line 173"/>
            <p:cNvSpPr>
              <a:spLocks noChangeShapeType="1"/>
            </p:cNvSpPr>
            <p:nvPr/>
          </p:nvSpPr>
          <p:spPr bwMode="auto">
            <a:xfrm>
              <a:off x="386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66" name="Line 174"/>
            <p:cNvSpPr>
              <a:spLocks noChangeShapeType="1"/>
            </p:cNvSpPr>
            <p:nvPr/>
          </p:nvSpPr>
          <p:spPr bwMode="auto">
            <a:xfrm>
              <a:off x="3909"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67" name="Line 175"/>
            <p:cNvSpPr>
              <a:spLocks noChangeShapeType="1"/>
            </p:cNvSpPr>
            <p:nvPr/>
          </p:nvSpPr>
          <p:spPr bwMode="auto">
            <a:xfrm>
              <a:off x="395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68" name="Line 176"/>
            <p:cNvSpPr>
              <a:spLocks noChangeShapeType="1"/>
            </p:cNvSpPr>
            <p:nvPr/>
          </p:nvSpPr>
          <p:spPr bwMode="auto">
            <a:xfrm>
              <a:off x="4001"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69" name="Line 177"/>
            <p:cNvSpPr>
              <a:spLocks noChangeShapeType="1"/>
            </p:cNvSpPr>
            <p:nvPr/>
          </p:nvSpPr>
          <p:spPr bwMode="auto">
            <a:xfrm>
              <a:off x="404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70" name="Line 178"/>
            <p:cNvSpPr>
              <a:spLocks noChangeShapeType="1"/>
            </p:cNvSpPr>
            <p:nvPr/>
          </p:nvSpPr>
          <p:spPr bwMode="auto">
            <a:xfrm>
              <a:off x="4093"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71" name="Line 179"/>
            <p:cNvSpPr>
              <a:spLocks noChangeShapeType="1"/>
            </p:cNvSpPr>
            <p:nvPr/>
          </p:nvSpPr>
          <p:spPr bwMode="auto">
            <a:xfrm>
              <a:off x="4140"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72" name="Line 180"/>
            <p:cNvSpPr>
              <a:spLocks noChangeShapeType="1"/>
            </p:cNvSpPr>
            <p:nvPr/>
          </p:nvSpPr>
          <p:spPr bwMode="auto">
            <a:xfrm>
              <a:off x="4185"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73" name="Line 181"/>
            <p:cNvSpPr>
              <a:spLocks noChangeShapeType="1"/>
            </p:cNvSpPr>
            <p:nvPr/>
          </p:nvSpPr>
          <p:spPr bwMode="auto">
            <a:xfrm>
              <a:off x="423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74" name="Line 182"/>
            <p:cNvSpPr>
              <a:spLocks noChangeShapeType="1"/>
            </p:cNvSpPr>
            <p:nvPr/>
          </p:nvSpPr>
          <p:spPr bwMode="auto">
            <a:xfrm>
              <a:off x="427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75" name="Line 183"/>
            <p:cNvSpPr>
              <a:spLocks noChangeShapeType="1"/>
            </p:cNvSpPr>
            <p:nvPr/>
          </p:nvSpPr>
          <p:spPr bwMode="auto">
            <a:xfrm>
              <a:off x="432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76" name="Line 184"/>
            <p:cNvSpPr>
              <a:spLocks noChangeShapeType="1"/>
            </p:cNvSpPr>
            <p:nvPr/>
          </p:nvSpPr>
          <p:spPr bwMode="auto">
            <a:xfrm>
              <a:off x="437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77" name="Line 185"/>
            <p:cNvSpPr>
              <a:spLocks noChangeShapeType="1"/>
            </p:cNvSpPr>
            <p:nvPr/>
          </p:nvSpPr>
          <p:spPr bwMode="auto">
            <a:xfrm>
              <a:off x="4420"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78" name="Line 186"/>
            <p:cNvSpPr>
              <a:spLocks noChangeShapeType="1"/>
            </p:cNvSpPr>
            <p:nvPr/>
          </p:nvSpPr>
          <p:spPr bwMode="auto">
            <a:xfrm>
              <a:off x="4465"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79" name="Line 187"/>
            <p:cNvSpPr>
              <a:spLocks noChangeShapeType="1"/>
            </p:cNvSpPr>
            <p:nvPr/>
          </p:nvSpPr>
          <p:spPr bwMode="auto">
            <a:xfrm>
              <a:off x="451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80" name="Line 188"/>
            <p:cNvSpPr>
              <a:spLocks noChangeShapeType="1"/>
            </p:cNvSpPr>
            <p:nvPr/>
          </p:nvSpPr>
          <p:spPr bwMode="auto">
            <a:xfrm>
              <a:off x="4557"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81" name="Line 189"/>
            <p:cNvSpPr>
              <a:spLocks noChangeShapeType="1"/>
            </p:cNvSpPr>
            <p:nvPr/>
          </p:nvSpPr>
          <p:spPr bwMode="auto">
            <a:xfrm>
              <a:off x="460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82" name="Line 190"/>
            <p:cNvSpPr>
              <a:spLocks noChangeShapeType="1"/>
            </p:cNvSpPr>
            <p:nvPr/>
          </p:nvSpPr>
          <p:spPr bwMode="auto">
            <a:xfrm>
              <a:off x="4649"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83" name="Line 191"/>
            <p:cNvSpPr>
              <a:spLocks noChangeShapeType="1"/>
            </p:cNvSpPr>
            <p:nvPr/>
          </p:nvSpPr>
          <p:spPr bwMode="auto">
            <a:xfrm>
              <a:off x="469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84" name="Line 192"/>
            <p:cNvSpPr>
              <a:spLocks noChangeShapeType="1"/>
            </p:cNvSpPr>
            <p:nvPr/>
          </p:nvSpPr>
          <p:spPr bwMode="auto">
            <a:xfrm>
              <a:off x="4741"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85" name="Line 193"/>
            <p:cNvSpPr>
              <a:spLocks noChangeShapeType="1"/>
            </p:cNvSpPr>
            <p:nvPr/>
          </p:nvSpPr>
          <p:spPr bwMode="auto">
            <a:xfrm>
              <a:off x="478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86" name="Line 194"/>
            <p:cNvSpPr>
              <a:spLocks noChangeShapeType="1"/>
            </p:cNvSpPr>
            <p:nvPr/>
          </p:nvSpPr>
          <p:spPr bwMode="auto">
            <a:xfrm>
              <a:off x="483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87" name="Line 195"/>
            <p:cNvSpPr>
              <a:spLocks noChangeShapeType="1"/>
            </p:cNvSpPr>
            <p:nvPr/>
          </p:nvSpPr>
          <p:spPr bwMode="auto">
            <a:xfrm>
              <a:off x="488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88" name="Line 196"/>
            <p:cNvSpPr>
              <a:spLocks noChangeShapeType="1"/>
            </p:cNvSpPr>
            <p:nvPr/>
          </p:nvSpPr>
          <p:spPr bwMode="auto">
            <a:xfrm>
              <a:off x="492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89" name="Line 197"/>
            <p:cNvSpPr>
              <a:spLocks noChangeShapeType="1"/>
            </p:cNvSpPr>
            <p:nvPr/>
          </p:nvSpPr>
          <p:spPr bwMode="auto">
            <a:xfrm>
              <a:off x="497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90" name="Line 198"/>
            <p:cNvSpPr>
              <a:spLocks noChangeShapeType="1"/>
            </p:cNvSpPr>
            <p:nvPr/>
          </p:nvSpPr>
          <p:spPr bwMode="auto">
            <a:xfrm>
              <a:off x="5021"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91" name="Line 199"/>
            <p:cNvSpPr>
              <a:spLocks noChangeShapeType="1"/>
            </p:cNvSpPr>
            <p:nvPr/>
          </p:nvSpPr>
          <p:spPr bwMode="auto">
            <a:xfrm>
              <a:off x="506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39992" name="Line 200"/>
            <p:cNvSpPr>
              <a:spLocks noChangeShapeType="1"/>
            </p:cNvSpPr>
            <p:nvPr/>
          </p:nvSpPr>
          <p:spPr bwMode="auto">
            <a:xfrm>
              <a:off x="5113"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grpSp>
      <p:sp>
        <p:nvSpPr>
          <p:cNvPr id="39945" name="Text Box 3"/>
          <p:cNvSpPr txBox="1">
            <a:spLocks noChangeArrowheads="1"/>
          </p:cNvSpPr>
          <p:nvPr/>
        </p:nvSpPr>
        <p:spPr bwMode="auto">
          <a:xfrm>
            <a:off x="279400" y="152400"/>
            <a:ext cx="868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50000"/>
              </a:spcBef>
              <a:spcAft>
                <a:spcPct val="0"/>
              </a:spcAft>
            </a:pPr>
            <a:r>
              <a:rPr lang="en-US" altLang="en-US" sz="2000" kern="1200">
                <a:solidFill>
                  <a:srgbClr val="000000"/>
                </a:solidFill>
                <a:latin typeface="Cambria" pitchFamily="18" charset="0"/>
              </a:rPr>
              <a:t>we don't always give our own vision system credit for everything it's doing…</a:t>
            </a:r>
          </a:p>
        </p:txBody>
      </p:sp>
    </p:spTree>
    <p:extLst>
      <p:ext uri="{BB962C8B-B14F-4D97-AF65-F5344CB8AC3E}">
        <p14:creationId xmlns:p14="http://schemas.microsoft.com/office/powerpoint/2010/main" val="224904729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2"/>
          <p:cNvGrpSpPr>
            <a:grpSpLocks/>
          </p:cNvGrpSpPr>
          <p:nvPr/>
        </p:nvGrpSpPr>
        <p:grpSpPr bwMode="auto">
          <a:xfrm>
            <a:off x="4629150" y="990600"/>
            <a:ext cx="3384550" cy="5715000"/>
            <a:chOff x="3004" y="480"/>
            <a:chExt cx="2132" cy="3600"/>
          </a:xfrm>
        </p:grpSpPr>
        <p:sp>
          <p:nvSpPr>
            <p:cNvPr id="41116" name="Line 3"/>
            <p:cNvSpPr>
              <a:spLocks noChangeShapeType="1"/>
            </p:cNvSpPr>
            <p:nvPr/>
          </p:nvSpPr>
          <p:spPr bwMode="auto">
            <a:xfrm>
              <a:off x="300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17" name="Line 4"/>
            <p:cNvSpPr>
              <a:spLocks noChangeShapeType="1"/>
            </p:cNvSpPr>
            <p:nvPr/>
          </p:nvSpPr>
          <p:spPr bwMode="auto">
            <a:xfrm>
              <a:off x="305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18" name="Line 5"/>
            <p:cNvSpPr>
              <a:spLocks noChangeShapeType="1"/>
            </p:cNvSpPr>
            <p:nvPr/>
          </p:nvSpPr>
          <p:spPr bwMode="auto">
            <a:xfrm>
              <a:off x="309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19" name="Line 6"/>
            <p:cNvSpPr>
              <a:spLocks noChangeShapeType="1"/>
            </p:cNvSpPr>
            <p:nvPr/>
          </p:nvSpPr>
          <p:spPr bwMode="auto">
            <a:xfrm>
              <a:off x="314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20" name="Line 7"/>
            <p:cNvSpPr>
              <a:spLocks noChangeShapeType="1"/>
            </p:cNvSpPr>
            <p:nvPr/>
          </p:nvSpPr>
          <p:spPr bwMode="auto">
            <a:xfrm>
              <a:off x="3189"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21" name="Line 8"/>
            <p:cNvSpPr>
              <a:spLocks noChangeShapeType="1"/>
            </p:cNvSpPr>
            <p:nvPr/>
          </p:nvSpPr>
          <p:spPr bwMode="auto">
            <a:xfrm>
              <a:off x="323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22" name="Line 9"/>
            <p:cNvSpPr>
              <a:spLocks noChangeShapeType="1"/>
            </p:cNvSpPr>
            <p:nvPr/>
          </p:nvSpPr>
          <p:spPr bwMode="auto">
            <a:xfrm>
              <a:off x="3283"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23" name="Line 10"/>
            <p:cNvSpPr>
              <a:spLocks noChangeShapeType="1"/>
            </p:cNvSpPr>
            <p:nvPr/>
          </p:nvSpPr>
          <p:spPr bwMode="auto">
            <a:xfrm>
              <a:off x="333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24" name="Line 11"/>
            <p:cNvSpPr>
              <a:spLocks noChangeShapeType="1"/>
            </p:cNvSpPr>
            <p:nvPr/>
          </p:nvSpPr>
          <p:spPr bwMode="auto">
            <a:xfrm>
              <a:off x="337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25" name="Line 12"/>
            <p:cNvSpPr>
              <a:spLocks noChangeShapeType="1"/>
            </p:cNvSpPr>
            <p:nvPr/>
          </p:nvSpPr>
          <p:spPr bwMode="auto">
            <a:xfrm>
              <a:off x="342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26" name="Line 13"/>
            <p:cNvSpPr>
              <a:spLocks noChangeShapeType="1"/>
            </p:cNvSpPr>
            <p:nvPr/>
          </p:nvSpPr>
          <p:spPr bwMode="auto">
            <a:xfrm>
              <a:off x="346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27" name="Line 14"/>
            <p:cNvSpPr>
              <a:spLocks noChangeShapeType="1"/>
            </p:cNvSpPr>
            <p:nvPr/>
          </p:nvSpPr>
          <p:spPr bwMode="auto">
            <a:xfrm>
              <a:off x="351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28" name="Line 15"/>
            <p:cNvSpPr>
              <a:spLocks noChangeShapeType="1"/>
            </p:cNvSpPr>
            <p:nvPr/>
          </p:nvSpPr>
          <p:spPr bwMode="auto">
            <a:xfrm>
              <a:off x="356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29" name="Line 16"/>
            <p:cNvSpPr>
              <a:spLocks noChangeShapeType="1"/>
            </p:cNvSpPr>
            <p:nvPr/>
          </p:nvSpPr>
          <p:spPr bwMode="auto">
            <a:xfrm>
              <a:off x="360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30" name="Line 17"/>
            <p:cNvSpPr>
              <a:spLocks noChangeShapeType="1"/>
            </p:cNvSpPr>
            <p:nvPr/>
          </p:nvSpPr>
          <p:spPr bwMode="auto">
            <a:xfrm>
              <a:off x="365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31" name="Line 18"/>
            <p:cNvSpPr>
              <a:spLocks noChangeShapeType="1"/>
            </p:cNvSpPr>
            <p:nvPr/>
          </p:nvSpPr>
          <p:spPr bwMode="auto">
            <a:xfrm>
              <a:off x="369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32" name="Line 19"/>
            <p:cNvSpPr>
              <a:spLocks noChangeShapeType="1"/>
            </p:cNvSpPr>
            <p:nvPr/>
          </p:nvSpPr>
          <p:spPr bwMode="auto">
            <a:xfrm>
              <a:off x="3745"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33" name="Line 20"/>
            <p:cNvSpPr>
              <a:spLocks noChangeShapeType="1"/>
            </p:cNvSpPr>
            <p:nvPr/>
          </p:nvSpPr>
          <p:spPr bwMode="auto">
            <a:xfrm>
              <a:off x="379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34" name="Line 21"/>
            <p:cNvSpPr>
              <a:spLocks noChangeShapeType="1"/>
            </p:cNvSpPr>
            <p:nvPr/>
          </p:nvSpPr>
          <p:spPr bwMode="auto">
            <a:xfrm>
              <a:off x="3839"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35" name="Line 22"/>
            <p:cNvSpPr>
              <a:spLocks noChangeShapeType="1"/>
            </p:cNvSpPr>
            <p:nvPr/>
          </p:nvSpPr>
          <p:spPr bwMode="auto">
            <a:xfrm>
              <a:off x="388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36" name="Line 23"/>
            <p:cNvSpPr>
              <a:spLocks noChangeShapeType="1"/>
            </p:cNvSpPr>
            <p:nvPr/>
          </p:nvSpPr>
          <p:spPr bwMode="auto">
            <a:xfrm>
              <a:off x="393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37" name="Line 24"/>
            <p:cNvSpPr>
              <a:spLocks noChangeShapeType="1"/>
            </p:cNvSpPr>
            <p:nvPr/>
          </p:nvSpPr>
          <p:spPr bwMode="auto">
            <a:xfrm>
              <a:off x="397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38" name="Line 25"/>
            <p:cNvSpPr>
              <a:spLocks noChangeShapeType="1"/>
            </p:cNvSpPr>
            <p:nvPr/>
          </p:nvSpPr>
          <p:spPr bwMode="auto">
            <a:xfrm>
              <a:off x="402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39" name="Line 26"/>
            <p:cNvSpPr>
              <a:spLocks noChangeShapeType="1"/>
            </p:cNvSpPr>
            <p:nvPr/>
          </p:nvSpPr>
          <p:spPr bwMode="auto">
            <a:xfrm>
              <a:off x="407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40" name="Line 27"/>
            <p:cNvSpPr>
              <a:spLocks noChangeShapeType="1"/>
            </p:cNvSpPr>
            <p:nvPr/>
          </p:nvSpPr>
          <p:spPr bwMode="auto">
            <a:xfrm>
              <a:off x="411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41" name="Line 28"/>
            <p:cNvSpPr>
              <a:spLocks noChangeShapeType="1"/>
            </p:cNvSpPr>
            <p:nvPr/>
          </p:nvSpPr>
          <p:spPr bwMode="auto">
            <a:xfrm>
              <a:off x="416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42" name="Line 29"/>
            <p:cNvSpPr>
              <a:spLocks noChangeShapeType="1"/>
            </p:cNvSpPr>
            <p:nvPr/>
          </p:nvSpPr>
          <p:spPr bwMode="auto">
            <a:xfrm>
              <a:off x="420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43" name="Line 30"/>
            <p:cNvSpPr>
              <a:spLocks noChangeShapeType="1"/>
            </p:cNvSpPr>
            <p:nvPr/>
          </p:nvSpPr>
          <p:spPr bwMode="auto">
            <a:xfrm>
              <a:off x="425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44" name="Line 31"/>
            <p:cNvSpPr>
              <a:spLocks noChangeShapeType="1"/>
            </p:cNvSpPr>
            <p:nvPr/>
          </p:nvSpPr>
          <p:spPr bwMode="auto">
            <a:xfrm>
              <a:off x="4301"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45" name="Line 32"/>
            <p:cNvSpPr>
              <a:spLocks noChangeShapeType="1"/>
            </p:cNvSpPr>
            <p:nvPr/>
          </p:nvSpPr>
          <p:spPr bwMode="auto">
            <a:xfrm>
              <a:off x="434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46" name="Line 33"/>
            <p:cNvSpPr>
              <a:spLocks noChangeShapeType="1"/>
            </p:cNvSpPr>
            <p:nvPr/>
          </p:nvSpPr>
          <p:spPr bwMode="auto">
            <a:xfrm>
              <a:off x="4395"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47" name="Line 34"/>
            <p:cNvSpPr>
              <a:spLocks noChangeShapeType="1"/>
            </p:cNvSpPr>
            <p:nvPr/>
          </p:nvSpPr>
          <p:spPr bwMode="auto">
            <a:xfrm>
              <a:off x="444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48" name="Line 35"/>
            <p:cNvSpPr>
              <a:spLocks noChangeShapeType="1"/>
            </p:cNvSpPr>
            <p:nvPr/>
          </p:nvSpPr>
          <p:spPr bwMode="auto">
            <a:xfrm>
              <a:off x="448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49" name="Line 36"/>
            <p:cNvSpPr>
              <a:spLocks noChangeShapeType="1"/>
            </p:cNvSpPr>
            <p:nvPr/>
          </p:nvSpPr>
          <p:spPr bwMode="auto">
            <a:xfrm>
              <a:off x="453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50" name="Line 37"/>
            <p:cNvSpPr>
              <a:spLocks noChangeShapeType="1"/>
            </p:cNvSpPr>
            <p:nvPr/>
          </p:nvSpPr>
          <p:spPr bwMode="auto">
            <a:xfrm>
              <a:off x="458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51" name="Line 38"/>
            <p:cNvSpPr>
              <a:spLocks noChangeShapeType="1"/>
            </p:cNvSpPr>
            <p:nvPr/>
          </p:nvSpPr>
          <p:spPr bwMode="auto">
            <a:xfrm>
              <a:off x="462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52" name="Line 39"/>
            <p:cNvSpPr>
              <a:spLocks noChangeShapeType="1"/>
            </p:cNvSpPr>
            <p:nvPr/>
          </p:nvSpPr>
          <p:spPr bwMode="auto">
            <a:xfrm>
              <a:off x="467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53" name="Line 40"/>
            <p:cNvSpPr>
              <a:spLocks noChangeShapeType="1"/>
            </p:cNvSpPr>
            <p:nvPr/>
          </p:nvSpPr>
          <p:spPr bwMode="auto">
            <a:xfrm>
              <a:off x="471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54" name="Line 41"/>
            <p:cNvSpPr>
              <a:spLocks noChangeShapeType="1"/>
            </p:cNvSpPr>
            <p:nvPr/>
          </p:nvSpPr>
          <p:spPr bwMode="auto">
            <a:xfrm>
              <a:off x="476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55" name="Line 42"/>
            <p:cNvSpPr>
              <a:spLocks noChangeShapeType="1"/>
            </p:cNvSpPr>
            <p:nvPr/>
          </p:nvSpPr>
          <p:spPr bwMode="auto">
            <a:xfrm>
              <a:off x="481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56" name="Line 43"/>
            <p:cNvSpPr>
              <a:spLocks noChangeShapeType="1"/>
            </p:cNvSpPr>
            <p:nvPr/>
          </p:nvSpPr>
          <p:spPr bwMode="auto">
            <a:xfrm>
              <a:off x="4857"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57" name="Line 44"/>
            <p:cNvSpPr>
              <a:spLocks noChangeShapeType="1"/>
            </p:cNvSpPr>
            <p:nvPr/>
          </p:nvSpPr>
          <p:spPr bwMode="auto">
            <a:xfrm>
              <a:off x="490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58" name="Line 45"/>
            <p:cNvSpPr>
              <a:spLocks noChangeShapeType="1"/>
            </p:cNvSpPr>
            <p:nvPr/>
          </p:nvSpPr>
          <p:spPr bwMode="auto">
            <a:xfrm>
              <a:off x="4951"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59" name="Line 46"/>
            <p:cNvSpPr>
              <a:spLocks noChangeShapeType="1"/>
            </p:cNvSpPr>
            <p:nvPr/>
          </p:nvSpPr>
          <p:spPr bwMode="auto">
            <a:xfrm>
              <a:off x="499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60" name="Line 47"/>
            <p:cNvSpPr>
              <a:spLocks noChangeShapeType="1"/>
            </p:cNvSpPr>
            <p:nvPr/>
          </p:nvSpPr>
          <p:spPr bwMode="auto">
            <a:xfrm>
              <a:off x="504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61" name="Line 48"/>
            <p:cNvSpPr>
              <a:spLocks noChangeShapeType="1"/>
            </p:cNvSpPr>
            <p:nvPr/>
          </p:nvSpPr>
          <p:spPr bwMode="auto">
            <a:xfrm>
              <a:off x="509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62" name="Line 49"/>
            <p:cNvSpPr>
              <a:spLocks noChangeShapeType="1"/>
            </p:cNvSpPr>
            <p:nvPr/>
          </p:nvSpPr>
          <p:spPr bwMode="auto">
            <a:xfrm>
              <a:off x="513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grpSp>
      <p:grpSp>
        <p:nvGrpSpPr>
          <p:cNvPr id="40963" name="Group 50"/>
          <p:cNvGrpSpPr>
            <a:grpSpLocks/>
          </p:cNvGrpSpPr>
          <p:nvPr/>
        </p:nvGrpSpPr>
        <p:grpSpPr bwMode="auto">
          <a:xfrm>
            <a:off x="990600" y="685800"/>
            <a:ext cx="3530600" cy="5715000"/>
            <a:chOff x="712" y="288"/>
            <a:chExt cx="2224" cy="3600"/>
          </a:xfrm>
        </p:grpSpPr>
        <p:sp>
          <p:nvSpPr>
            <p:cNvPr id="41067" name="Line 51"/>
            <p:cNvSpPr>
              <a:spLocks noChangeShapeType="1"/>
            </p:cNvSpPr>
            <p:nvPr/>
          </p:nvSpPr>
          <p:spPr bwMode="auto">
            <a:xfrm>
              <a:off x="71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68" name="Line 52"/>
            <p:cNvSpPr>
              <a:spLocks noChangeShapeType="1"/>
            </p:cNvSpPr>
            <p:nvPr/>
          </p:nvSpPr>
          <p:spPr bwMode="auto">
            <a:xfrm>
              <a:off x="757"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69" name="Line 53"/>
            <p:cNvSpPr>
              <a:spLocks noChangeShapeType="1"/>
            </p:cNvSpPr>
            <p:nvPr/>
          </p:nvSpPr>
          <p:spPr bwMode="auto">
            <a:xfrm>
              <a:off x="80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70" name="Line 54"/>
            <p:cNvSpPr>
              <a:spLocks noChangeShapeType="1"/>
            </p:cNvSpPr>
            <p:nvPr/>
          </p:nvSpPr>
          <p:spPr bwMode="auto">
            <a:xfrm>
              <a:off x="849"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71" name="Line 55"/>
            <p:cNvSpPr>
              <a:spLocks noChangeShapeType="1"/>
            </p:cNvSpPr>
            <p:nvPr/>
          </p:nvSpPr>
          <p:spPr bwMode="auto">
            <a:xfrm>
              <a:off x="89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72" name="Line 56"/>
            <p:cNvSpPr>
              <a:spLocks noChangeShapeType="1"/>
            </p:cNvSpPr>
            <p:nvPr/>
          </p:nvSpPr>
          <p:spPr bwMode="auto">
            <a:xfrm>
              <a:off x="94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73" name="Line 57"/>
            <p:cNvSpPr>
              <a:spLocks noChangeShapeType="1"/>
            </p:cNvSpPr>
            <p:nvPr/>
          </p:nvSpPr>
          <p:spPr bwMode="auto">
            <a:xfrm>
              <a:off x="990"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74" name="Line 58"/>
            <p:cNvSpPr>
              <a:spLocks noChangeShapeType="1"/>
            </p:cNvSpPr>
            <p:nvPr/>
          </p:nvSpPr>
          <p:spPr bwMode="auto">
            <a:xfrm>
              <a:off x="103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75" name="Line 59"/>
            <p:cNvSpPr>
              <a:spLocks noChangeShapeType="1"/>
            </p:cNvSpPr>
            <p:nvPr/>
          </p:nvSpPr>
          <p:spPr bwMode="auto">
            <a:xfrm>
              <a:off x="108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76" name="Line 60"/>
            <p:cNvSpPr>
              <a:spLocks noChangeShapeType="1"/>
            </p:cNvSpPr>
            <p:nvPr/>
          </p:nvSpPr>
          <p:spPr bwMode="auto">
            <a:xfrm>
              <a:off x="1129"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77" name="Line 61"/>
            <p:cNvSpPr>
              <a:spLocks noChangeShapeType="1"/>
            </p:cNvSpPr>
            <p:nvPr/>
          </p:nvSpPr>
          <p:spPr bwMode="auto">
            <a:xfrm>
              <a:off x="117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78" name="Line 62"/>
            <p:cNvSpPr>
              <a:spLocks noChangeShapeType="1"/>
            </p:cNvSpPr>
            <p:nvPr/>
          </p:nvSpPr>
          <p:spPr bwMode="auto">
            <a:xfrm>
              <a:off x="1221"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79" name="Line 63"/>
            <p:cNvSpPr>
              <a:spLocks noChangeShapeType="1"/>
            </p:cNvSpPr>
            <p:nvPr/>
          </p:nvSpPr>
          <p:spPr bwMode="auto">
            <a:xfrm>
              <a:off x="126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80" name="Line 64"/>
            <p:cNvSpPr>
              <a:spLocks noChangeShapeType="1"/>
            </p:cNvSpPr>
            <p:nvPr/>
          </p:nvSpPr>
          <p:spPr bwMode="auto">
            <a:xfrm>
              <a:off x="1313"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81" name="Line 65"/>
            <p:cNvSpPr>
              <a:spLocks noChangeShapeType="1"/>
            </p:cNvSpPr>
            <p:nvPr/>
          </p:nvSpPr>
          <p:spPr bwMode="auto">
            <a:xfrm>
              <a:off x="1360"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82" name="Line 66"/>
            <p:cNvSpPr>
              <a:spLocks noChangeShapeType="1"/>
            </p:cNvSpPr>
            <p:nvPr/>
          </p:nvSpPr>
          <p:spPr bwMode="auto">
            <a:xfrm>
              <a:off x="1405"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83" name="Line 67"/>
            <p:cNvSpPr>
              <a:spLocks noChangeShapeType="1"/>
            </p:cNvSpPr>
            <p:nvPr/>
          </p:nvSpPr>
          <p:spPr bwMode="auto">
            <a:xfrm>
              <a:off x="145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84" name="Line 68"/>
            <p:cNvSpPr>
              <a:spLocks noChangeShapeType="1"/>
            </p:cNvSpPr>
            <p:nvPr/>
          </p:nvSpPr>
          <p:spPr bwMode="auto">
            <a:xfrm>
              <a:off x="149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85" name="Line 69"/>
            <p:cNvSpPr>
              <a:spLocks noChangeShapeType="1"/>
            </p:cNvSpPr>
            <p:nvPr/>
          </p:nvSpPr>
          <p:spPr bwMode="auto">
            <a:xfrm>
              <a:off x="154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86" name="Line 70"/>
            <p:cNvSpPr>
              <a:spLocks noChangeShapeType="1"/>
            </p:cNvSpPr>
            <p:nvPr/>
          </p:nvSpPr>
          <p:spPr bwMode="auto">
            <a:xfrm>
              <a:off x="159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87" name="Line 71"/>
            <p:cNvSpPr>
              <a:spLocks noChangeShapeType="1"/>
            </p:cNvSpPr>
            <p:nvPr/>
          </p:nvSpPr>
          <p:spPr bwMode="auto">
            <a:xfrm>
              <a:off x="1640"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88" name="Line 72"/>
            <p:cNvSpPr>
              <a:spLocks noChangeShapeType="1"/>
            </p:cNvSpPr>
            <p:nvPr/>
          </p:nvSpPr>
          <p:spPr bwMode="auto">
            <a:xfrm>
              <a:off x="1685"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89" name="Line 73"/>
            <p:cNvSpPr>
              <a:spLocks noChangeShapeType="1"/>
            </p:cNvSpPr>
            <p:nvPr/>
          </p:nvSpPr>
          <p:spPr bwMode="auto">
            <a:xfrm>
              <a:off x="173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90" name="Line 74"/>
            <p:cNvSpPr>
              <a:spLocks noChangeShapeType="1"/>
            </p:cNvSpPr>
            <p:nvPr/>
          </p:nvSpPr>
          <p:spPr bwMode="auto">
            <a:xfrm>
              <a:off x="1777"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91" name="Line 75"/>
            <p:cNvSpPr>
              <a:spLocks noChangeShapeType="1"/>
            </p:cNvSpPr>
            <p:nvPr/>
          </p:nvSpPr>
          <p:spPr bwMode="auto">
            <a:xfrm>
              <a:off x="182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92" name="Line 76"/>
            <p:cNvSpPr>
              <a:spLocks noChangeShapeType="1"/>
            </p:cNvSpPr>
            <p:nvPr/>
          </p:nvSpPr>
          <p:spPr bwMode="auto">
            <a:xfrm>
              <a:off x="1869"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93" name="Line 77"/>
            <p:cNvSpPr>
              <a:spLocks noChangeShapeType="1"/>
            </p:cNvSpPr>
            <p:nvPr/>
          </p:nvSpPr>
          <p:spPr bwMode="auto">
            <a:xfrm>
              <a:off x="191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94" name="Line 78"/>
            <p:cNvSpPr>
              <a:spLocks noChangeShapeType="1"/>
            </p:cNvSpPr>
            <p:nvPr/>
          </p:nvSpPr>
          <p:spPr bwMode="auto">
            <a:xfrm>
              <a:off x="1961"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95" name="Line 79"/>
            <p:cNvSpPr>
              <a:spLocks noChangeShapeType="1"/>
            </p:cNvSpPr>
            <p:nvPr/>
          </p:nvSpPr>
          <p:spPr bwMode="auto">
            <a:xfrm>
              <a:off x="200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96" name="Line 80"/>
            <p:cNvSpPr>
              <a:spLocks noChangeShapeType="1"/>
            </p:cNvSpPr>
            <p:nvPr/>
          </p:nvSpPr>
          <p:spPr bwMode="auto">
            <a:xfrm>
              <a:off x="205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97" name="Line 81"/>
            <p:cNvSpPr>
              <a:spLocks noChangeShapeType="1"/>
            </p:cNvSpPr>
            <p:nvPr/>
          </p:nvSpPr>
          <p:spPr bwMode="auto">
            <a:xfrm>
              <a:off x="210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98" name="Line 82"/>
            <p:cNvSpPr>
              <a:spLocks noChangeShapeType="1"/>
            </p:cNvSpPr>
            <p:nvPr/>
          </p:nvSpPr>
          <p:spPr bwMode="auto">
            <a:xfrm>
              <a:off x="214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99" name="Line 83"/>
            <p:cNvSpPr>
              <a:spLocks noChangeShapeType="1"/>
            </p:cNvSpPr>
            <p:nvPr/>
          </p:nvSpPr>
          <p:spPr bwMode="auto">
            <a:xfrm>
              <a:off x="219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00" name="Line 84"/>
            <p:cNvSpPr>
              <a:spLocks noChangeShapeType="1"/>
            </p:cNvSpPr>
            <p:nvPr/>
          </p:nvSpPr>
          <p:spPr bwMode="auto">
            <a:xfrm>
              <a:off x="2241"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01" name="Line 85"/>
            <p:cNvSpPr>
              <a:spLocks noChangeShapeType="1"/>
            </p:cNvSpPr>
            <p:nvPr/>
          </p:nvSpPr>
          <p:spPr bwMode="auto">
            <a:xfrm>
              <a:off x="228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02" name="Line 86"/>
            <p:cNvSpPr>
              <a:spLocks noChangeShapeType="1"/>
            </p:cNvSpPr>
            <p:nvPr/>
          </p:nvSpPr>
          <p:spPr bwMode="auto">
            <a:xfrm>
              <a:off x="2333"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03" name="Line 87"/>
            <p:cNvSpPr>
              <a:spLocks noChangeShapeType="1"/>
            </p:cNvSpPr>
            <p:nvPr/>
          </p:nvSpPr>
          <p:spPr bwMode="auto">
            <a:xfrm>
              <a:off x="2380"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04" name="Line 88"/>
            <p:cNvSpPr>
              <a:spLocks noChangeShapeType="1"/>
            </p:cNvSpPr>
            <p:nvPr/>
          </p:nvSpPr>
          <p:spPr bwMode="auto">
            <a:xfrm>
              <a:off x="2425"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05" name="Line 89"/>
            <p:cNvSpPr>
              <a:spLocks noChangeShapeType="1"/>
            </p:cNvSpPr>
            <p:nvPr/>
          </p:nvSpPr>
          <p:spPr bwMode="auto">
            <a:xfrm>
              <a:off x="247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06" name="Line 90"/>
            <p:cNvSpPr>
              <a:spLocks noChangeShapeType="1"/>
            </p:cNvSpPr>
            <p:nvPr/>
          </p:nvSpPr>
          <p:spPr bwMode="auto">
            <a:xfrm>
              <a:off x="2517"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07" name="Line 91"/>
            <p:cNvSpPr>
              <a:spLocks noChangeShapeType="1"/>
            </p:cNvSpPr>
            <p:nvPr/>
          </p:nvSpPr>
          <p:spPr bwMode="auto">
            <a:xfrm>
              <a:off x="256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08" name="Line 92"/>
            <p:cNvSpPr>
              <a:spLocks noChangeShapeType="1"/>
            </p:cNvSpPr>
            <p:nvPr/>
          </p:nvSpPr>
          <p:spPr bwMode="auto">
            <a:xfrm>
              <a:off x="2610"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09" name="Line 93"/>
            <p:cNvSpPr>
              <a:spLocks noChangeShapeType="1"/>
            </p:cNvSpPr>
            <p:nvPr/>
          </p:nvSpPr>
          <p:spPr bwMode="auto">
            <a:xfrm>
              <a:off x="265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10" name="Line 94"/>
            <p:cNvSpPr>
              <a:spLocks noChangeShapeType="1"/>
            </p:cNvSpPr>
            <p:nvPr/>
          </p:nvSpPr>
          <p:spPr bwMode="auto">
            <a:xfrm>
              <a:off x="270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11" name="Line 95"/>
            <p:cNvSpPr>
              <a:spLocks noChangeShapeType="1"/>
            </p:cNvSpPr>
            <p:nvPr/>
          </p:nvSpPr>
          <p:spPr bwMode="auto">
            <a:xfrm>
              <a:off x="275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12" name="Line 96"/>
            <p:cNvSpPr>
              <a:spLocks noChangeShapeType="1"/>
            </p:cNvSpPr>
            <p:nvPr/>
          </p:nvSpPr>
          <p:spPr bwMode="auto">
            <a:xfrm>
              <a:off x="2797"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13" name="Line 97"/>
            <p:cNvSpPr>
              <a:spLocks noChangeShapeType="1"/>
            </p:cNvSpPr>
            <p:nvPr/>
          </p:nvSpPr>
          <p:spPr bwMode="auto">
            <a:xfrm>
              <a:off x="284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14" name="Line 98"/>
            <p:cNvSpPr>
              <a:spLocks noChangeShapeType="1"/>
            </p:cNvSpPr>
            <p:nvPr/>
          </p:nvSpPr>
          <p:spPr bwMode="auto">
            <a:xfrm>
              <a:off x="2889"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115" name="Line 99"/>
            <p:cNvSpPr>
              <a:spLocks noChangeShapeType="1"/>
            </p:cNvSpPr>
            <p:nvPr/>
          </p:nvSpPr>
          <p:spPr bwMode="auto">
            <a:xfrm>
              <a:off x="293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grpSp>
      <p:sp>
        <p:nvSpPr>
          <p:cNvPr id="40964" name="AutoShape 100"/>
          <p:cNvSpPr>
            <a:spLocks noChangeArrowheads="1"/>
          </p:cNvSpPr>
          <p:nvPr/>
        </p:nvSpPr>
        <p:spPr bwMode="auto">
          <a:xfrm>
            <a:off x="1500188" y="1760538"/>
            <a:ext cx="1905000" cy="380206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074" y="10800"/>
                </a:moveTo>
                <a:cubicBezTo>
                  <a:pt x="7074" y="12858"/>
                  <a:pt x="8742" y="14526"/>
                  <a:pt x="10800" y="14526"/>
                </a:cubicBezTo>
                <a:cubicBezTo>
                  <a:pt x="12858" y="14526"/>
                  <a:pt x="14526" y="12858"/>
                  <a:pt x="14526" y="10800"/>
                </a:cubicBezTo>
                <a:cubicBezTo>
                  <a:pt x="14526" y="8742"/>
                  <a:pt x="12858" y="7074"/>
                  <a:pt x="10800" y="7074"/>
                </a:cubicBezTo>
                <a:cubicBezTo>
                  <a:pt x="8742" y="7074"/>
                  <a:pt x="7074" y="8742"/>
                  <a:pt x="7074" y="10800"/>
                </a:cubicBezTo>
                <a:close/>
              </a:path>
            </a:pathLst>
          </a:custGeom>
          <a:solidFill>
            <a:srgbClr val="00FF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65" name="AutoShape 101"/>
          <p:cNvSpPr>
            <a:spLocks noChangeArrowheads="1"/>
          </p:cNvSpPr>
          <p:nvPr/>
        </p:nvSpPr>
        <p:spPr bwMode="auto">
          <a:xfrm>
            <a:off x="3622675" y="1776413"/>
            <a:ext cx="1905000" cy="380206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074" y="10800"/>
                </a:moveTo>
                <a:cubicBezTo>
                  <a:pt x="7074" y="12858"/>
                  <a:pt x="8742" y="14526"/>
                  <a:pt x="10800" y="14526"/>
                </a:cubicBezTo>
                <a:cubicBezTo>
                  <a:pt x="12858" y="14526"/>
                  <a:pt x="14526" y="12858"/>
                  <a:pt x="14526" y="10800"/>
                </a:cubicBezTo>
                <a:cubicBezTo>
                  <a:pt x="14526" y="8742"/>
                  <a:pt x="12858" y="7074"/>
                  <a:pt x="10800" y="7074"/>
                </a:cubicBezTo>
                <a:cubicBezTo>
                  <a:pt x="8742" y="7074"/>
                  <a:pt x="7074" y="8742"/>
                  <a:pt x="7074" y="10800"/>
                </a:cubicBezTo>
                <a:close/>
              </a:path>
            </a:pathLst>
          </a:custGeom>
          <a:solidFill>
            <a:srgbClr val="00FF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grpSp>
        <p:nvGrpSpPr>
          <p:cNvPr id="40966" name="Group 102"/>
          <p:cNvGrpSpPr>
            <a:grpSpLocks/>
          </p:cNvGrpSpPr>
          <p:nvPr/>
        </p:nvGrpSpPr>
        <p:grpSpPr bwMode="auto">
          <a:xfrm>
            <a:off x="1025525" y="990600"/>
            <a:ext cx="3530600" cy="5715000"/>
            <a:chOff x="734" y="480"/>
            <a:chExt cx="2224" cy="3600"/>
          </a:xfrm>
        </p:grpSpPr>
        <p:sp>
          <p:nvSpPr>
            <p:cNvPr id="41018" name="Line 103"/>
            <p:cNvSpPr>
              <a:spLocks noChangeShapeType="1"/>
            </p:cNvSpPr>
            <p:nvPr/>
          </p:nvSpPr>
          <p:spPr bwMode="auto">
            <a:xfrm>
              <a:off x="73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19" name="Line 104"/>
            <p:cNvSpPr>
              <a:spLocks noChangeShapeType="1"/>
            </p:cNvSpPr>
            <p:nvPr/>
          </p:nvSpPr>
          <p:spPr bwMode="auto">
            <a:xfrm>
              <a:off x="78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20" name="Line 105"/>
            <p:cNvSpPr>
              <a:spLocks noChangeShapeType="1"/>
            </p:cNvSpPr>
            <p:nvPr/>
          </p:nvSpPr>
          <p:spPr bwMode="auto">
            <a:xfrm>
              <a:off x="82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21" name="Line 106"/>
            <p:cNvSpPr>
              <a:spLocks noChangeShapeType="1"/>
            </p:cNvSpPr>
            <p:nvPr/>
          </p:nvSpPr>
          <p:spPr bwMode="auto">
            <a:xfrm>
              <a:off x="87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22" name="Line 107"/>
            <p:cNvSpPr>
              <a:spLocks noChangeShapeType="1"/>
            </p:cNvSpPr>
            <p:nvPr/>
          </p:nvSpPr>
          <p:spPr bwMode="auto">
            <a:xfrm>
              <a:off x="91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23" name="Line 108"/>
            <p:cNvSpPr>
              <a:spLocks noChangeShapeType="1"/>
            </p:cNvSpPr>
            <p:nvPr/>
          </p:nvSpPr>
          <p:spPr bwMode="auto">
            <a:xfrm>
              <a:off x="965"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24" name="Line 109"/>
            <p:cNvSpPr>
              <a:spLocks noChangeShapeType="1"/>
            </p:cNvSpPr>
            <p:nvPr/>
          </p:nvSpPr>
          <p:spPr bwMode="auto">
            <a:xfrm>
              <a:off x="101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25" name="Line 110"/>
            <p:cNvSpPr>
              <a:spLocks noChangeShapeType="1"/>
            </p:cNvSpPr>
            <p:nvPr/>
          </p:nvSpPr>
          <p:spPr bwMode="auto">
            <a:xfrm>
              <a:off x="1059"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26" name="Line 111"/>
            <p:cNvSpPr>
              <a:spLocks noChangeShapeType="1"/>
            </p:cNvSpPr>
            <p:nvPr/>
          </p:nvSpPr>
          <p:spPr bwMode="auto">
            <a:xfrm>
              <a:off x="110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27" name="Line 112"/>
            <p:cNvSpPr>
              <a:spLocks noChangeShapeType="1"/>
            </p:cNvSpPr>
            <p:nvPr/>
          </p:nvSpPr>
          <p:spPr bwMode="auto">
            <a:xfrm>
              <a:off x="115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28" name="Line 113"/>
            <p:cNvSpPr>
              <a:spLocks noChangeShapeType="1"/>
            </p:cNvSpPr>
            <p:nvPr/>
          </p:nvSpPr>
          <p:spPr bwMode="auto">
            <a:xfrm>
              <a:off x="119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29" name="Line 114"/>
            <p:cNvSpPr>
              <a:spLocks noChangeShapeType="1"/>
            </p:cNvSpPr>
            <p:nvPr/>
          </p:nvSpPr>
          <p:spPr bwMode="auto">
            <a:xfrm>
              <a:off x="124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30" name="Line 115"/>
            <p:cNvSpPr>
              <a:spLocks noChangeShapeType="1"/>
            </p:cNvSpPr>
            <p:nvPr/>
          </p:nvSpPr>
          <p:spPr bwMode="auto">
            <a:xfrm>
              <a:off x="129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31" name="Line 116"/>
            <p:cNvSpPr>
              <a:spLocks noChangeShapeType="1"/>
            </p:cNvSpPr>
            <p:nvPr/>
          </p:nvSpPr>
          <p:spPr bwMode="auto">
            <a:xfrm>
              <a:off x="133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32" name="Line 117"/>
            <p:cNvSpPr>
              <a:spLocks noChangeShapeType="1"/>
            </p:cNvSpPr>
            <p:nvPr/>
          </p:nvSpPr>
          <p:spPr bwMode="auto">
            <a:xfrm>
              <a:off x="138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33" name="Line 118"/>
            <p:cNvSpPr>
              <a:spLocks noChangeShapeType="1"/>
            </p:cNvSpPr>
            <p:nvPr/>
          </p:nvSpPr>
          <p:spPr bwMode="auto">
            <a:xfrm>
              <a:off x="142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34" name="Line 119"/>
            <p:cNvSpPr>
              <a:spLocks noChangeShapeType="1"/>
            </p:cNvSpPr>
            <p:nvPr/>
          </p:nvSpPr>
          <p:spPr bwMode="auto">
            <a:xfrm>
              <a:off x="147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35" name="Line 120"/>
            <p:cNvSpPr>
              <a:spLocks noChangeShapeType="1"/>
            </p:cNvSpPr>
            <p:nvPr/>
          </p:nvSpPr>
          <p:spPr bwMode="auto">
            <a:xfrm>
              <a:off x="1521"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36" name="Line 121"/>
            <p:cNvSpPr>
              <a:spLocks noChangeShapeType="1"/>
            </p:cNvSpPr>
            <p:nvPr/>
          </p:nvSpPr>
          <p:spPr bwMode="auto">
            <a:xfrm>
              <a:off x="156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37" name="Line 122"/>
            <p:cNvSpPr>
              <a:spLocks noChangeShapeType="1"/>
            </p:cNvSpPr>
            <p:nvPr/>
          </p:nvSpPr>
          <p:spPr bwMode="auto">
            <a:xfrm>
              <a:off x="1615"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38" name="Line 123"/>
            <p:cNvSpPr>
              <a:spLocks noChangeShapeType="1"/>
            </p:cNvSpPr>
            <p:nvPr/>
          </p:nvSpPr>
          <p:spPr bwMode="auto">
            <a:xfrm>
              <a:off x="166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39" name="Line 124"/>
            <p:cNvSpPr>
              <a:spLocks noChangeShapeType="1"/>
            </p:cNvSpPr>
            <p:nvPr/>
          </p:nvSpPr>
          <p:spPr bwMode="auto">
            <a:xfrm>
              <a:off x="170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40" name="Line 125"/>
            <p:cNvSpPr>
              <a:spLocks noChangeShapeType="1"/>
            </p:cNvSpPr>
            <p:nvPr/>
          </p:nvSpPr>
          <p:spPr bwMode="auto">
            <a:xfrm>
              <a:off x="175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41" name="Line 126"/>
            <p:cNvSpPr>
              <a:spLocks noChangeShapeType="1"/>
            </p:cNvSpPr>
            <p:nvPr/>
          </p:nvSpPr>
          <p:spPr bwMode="auto">
            <a:xfrm>
              <a:off x="180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42" name="Line 127"/>
            <p:cNvSpPr>
              <a:spLocks noChangeShapeType="1"/>
            </p:cNvSpPr>
            <p:nvPr/>
          </p:nvSpPr>
          <p:spPr bwMode="auto">
            <a:xfrm>
              <a:off x="184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43" name="Line 128"/>
            <p:cNvSpPr>
              <a:spLocks noChangeShapeType="1"/>
            </p:cNvSpPr>
            <p:nvPr/>
          </p:nvSpPr>
          <p:spPr bwMode="auto">
            <a:xfrm>
              <a:off x="189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44" name="Line 129"/>
            <p:cNvSpPr>
              <a:spLocks noChangeShapeType="1"/>
            </p:cNvSpPr>
            <p:nvPr/>
          </p:nvSpPr>
          <p:spPr bwMode="auto">
            <a:xfrm>
              <a:off x="193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45" name="Line 130"/>
            <p:cNvSpPr>
              <a:spLocks noChangeShapeType="1"/>
            </p:cNvSpPr>
            <p:nvPr/>
          </p:nvSpPr>
          <p:spPr bwMode="auto">
            <a:xfrm>
              <a:off x="198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46" name="Line 131"/>
            <p:cNvSpPr>
              <a:spLocks noChangeShapeType="1"/>
            </p:cNvSpPr>
            <p:nvPr/>
          </p:nvSpPr>
          <p:spPr bwMode="auto">
            <a:xfrm>
              <a:off x="203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47" name="Line 132"/>
            <p:cNvSpPr>
              <a:spLocks noChangeShapeType="1"/>
            </p:cNvSpPr>
            <p:nvPr/>
          </p:nvSpPr>
          <p:spPr bwMode="auto">
            <a:xfrm>
              <a:off x="2077"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48" name="Line 133"/>
            <p:cNvSpPr>
              <a:spLocks noChangeShapeType="1"/>
            </p:cNvSpPr>
            <p:nvPr/>
          </p:nvSpPr>
          <p:spPr bwMode="auto">
            <a:xfrm>
              <a:off x="212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49" name="Line 134"/>
            <p:cNvSpPr>
              <a:spLocks noChangeShapeType="1"/>
            </p:cNvSpPr>
            <p:nvPr/>
          </p:nvSpPr>
          <p:spPr bwMode="auto">
            <a:xfrm>
              <a:off x="2171"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50" name="Line 135"/>
            <p:cNvSpPr>
              <a:spLocks noChangeShapeType="1"/>
            </p:cNvSpPr>
            <p:nvPr/>
          </p:nvSpPr>
          <p:spPr bwMode="auto">
            <a:xfrm>
              <a:off x="221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51" name="Line 136"/>
            <p:cNvSpPr>
              <a:spLocks noChangeShapeType="1"/>
            </p:cNvSpPr>
            <p:nvPr/>
          </p:nvSpPr>
          <p:spPr bwMode="auto">
            <a:xfrm>
              <a:off x="226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52" name="Line 137"/>
            <p:cNvSpPr>
              <a:spLocks noChangeShapeType="1"/>
            </p:cNvSpPr>
            <p:nvPr/>
          </p:nvSpPr>
          <p:spPr bwMode="auto">
            <a:xfrm>
              <a:off x="231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53" name="Line 138"/>
            <p:cNvSpPr>
              <a:spLocks noChangeShapeType="1"/>
            </p:cNvSpPr>
            <p:nvPr/>
          </p:nvSpPr>
          <p:spPr bwMode="auto">
            <a:xfrm>
              <a:off x="235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54" name="Line 139"/>
            <p:cNvSpPr>
              <a:spLocks noChangeShapeType="1"/>
            </p:cNvSpPr>
            <p:nvPr/>
          </p:nvSpPr>
          <p:spPr bwMode="auto">
            <a:xfrm>
              <a:off x="240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55" name="Line 140"/>
            <p:cNvSpPr>
              <a:spLocks noChangeShapeType="1"/>
            </p:cNvSpPr>
            <p:nvPr/>
          </p:nvSpPr>
          <p:spPr bwMode="auto">
            <a:xfrm>
              <a:off x="244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56" name="Line 141"/>
            <p:cNvSpPr>
              <a:spLocks noChangeShapeType="1"/>
            </p:cNvSpPr>
            <p:nvPr/>
          </p:nvSpPr>
          <p:spPr bwMode="auto">
            <a:xfrm>
              <a:off x="249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57" name="Line 142"/>
            <p:cNvSpPr>
              <a:spLocks noChangeShapeType="1"/>
            </p:cNvSpPr>
            <p:nvPr/>
          </p:nvSpPr>
          <p:spPr bwMode="auto">
            <a:xfrm>
              <a:off x="254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58" name="Line 143"/>
            <p:cNvSpPr>
              <a:spLocks noChangeShapeType="1"/>
            </p:cNvSpPr>
            <p:nvPr/>
          </p:nvSpPr>
          <p:spPr bwMode="auto">
            <a:xfrm>
              <a:off x="258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59" name="Line 144"/>
            <p:cNvSpPr>
              <a:spLocks noChangeShapeType="1"/>
            </p:cNvSpPr>
            <p:nvPr/>
          </p:nvSpPr>
          <p:spPr bwMode="auto">
            <a:xfrm>
              <a:off x="2633"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60" name="Line 145"/>
            <p:cNvSpPr>
              <a:spLocks noChangeShapeType="1"/>
            </p:cNvSpPr>
            <p:nvPr/>
          </p:nvSpPr>
          <p:spPr bwMode="auto">
            <a:xfrm>
              <a:off x="268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61" name="Line 146"/>
            <p:cNvSpPr>
              <a:spLocks noChangeShapeType="1"/>
            </p:cNvSpPr>
            <p:nvPr/>
          </p:nvSpPr>
          <p:spPr bwMode="auto">
            <a:xfrm>
              <a:off x="2727"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62" name="Line 147"/>
            <p:cNvSpPr>
              <a:spLocks noChangeShapeType="1"/>
            </p:cNvSpPr>
            <p:nvPr/>
          </p:nvSpPr>
          <p:spPr bwMode="auto">
            <a:xfrm>
              <a:off x="2774"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63" name="Line 148"/>
            <p:cNvSpPr>
              <a:spLocks noChangeShapeType="1"/>
            </p:cNvSpPr>
            <p:nvPr/>
          </p:nvSpPr>
          <p:spPr bwMode="auto">
            <a:xfrm>
              <a:off x="2820"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64" name="Line 149"/>
            <p:cNvSpPr>
              <a:spLocks noChangeShapeType="1"/>
            </p:cNvSpPr>
            <p:nvPr/>
          </p:nvSpPr>
          <p:spPr bwMode="auto">
            <a:xfrm>
              <a:off x="2866"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65" name="Line 150"/>
            <p:cNvSpPr>
              <a:spLocks noChangeShapeType="1"/>
            </p:cNvSpPr>
            <p:nvPr/>
          </p:nvSpPr>
          <p:spPr bwMode="auto">
            <a:xfrm>
              <a:off x="2912"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66" name="Line 151"/>
            <p:cNvSpPr>
              <a:spLocks noChangeShapeType="1"/>
            </p:cNvSpPr>
            <p:nvPr/>
          </p:nvSpPr>
          <p:spPr bwMode="auto">
            <a:xfrm>
              <a:off x="2958" y="480"/>
              <a:ext cx="0" cy="3600"/>
            </a:xfrm>
            <a:prstGeom prst="line">
              <a:avLst/>
            </a:prstGeom>
            <a:noFill/>
            <a:ln w="38100">
              <a:solidFill>
                <a:srgbClr val="FF00F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grpSp>
      <p:sp>
        <p:nvSpPr>
          <p:cNvPr id="40967" name="AutoShape 152"/>
          <p:cNvSpPr>
            <a:spLocks noChangeArrowheads="1"/>
          </p:cNvSpPr>
          <p:nvPr/>
        </p:nvSpPr>
        <p:spPr bwMode="auto">
          <a:xfrm>
            <a:off x="5727700" y="1760538"/>
            <a:ext cx="1905000" cy="380206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074" y="10800"/>
                </a:moveTo>
                <a:cubicBezTo>
                  <a:pt x="7074" y="12858"/>
                  <a:pt x="8742" y="14526"/>
                  <a:pt x="10800" y="14526"/>
                </a:cubicBezTo>
                <a:cubicBezTo>
                  <a:pt x="12858" y="14526"/>
                  <a:pt x="14526" y="12858"/>
                  <a:pt x="14526" y="10800"/>
                </a:cubicBezTo>
                <a:cubicBezTo>
                  <a:pt x="14526" y="8742"/>
                  <a:pt x="12858" y="7074"/>
                  <a:pt x="10800" y="7074"/>
                </a:cubicBezTo>
                <a:cubicBezTo>
                  <a:pt x="8742" y="7074"/>
                  <a:pt x="7074" y="8742"/>
                  <a:pt x="7074" y="10800"/>
                </a:cubicBezTo>
                <a:close/>
              </a:path>
            </a:pathLst>
          </a:custGeom>
          <a:solidFill>
            <a:srgbClr val="00FF9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grpSp>
        <p:nvGrpSpPr>
          <p:cNvPr id="40968" name="Group 153"/>
          <p:cNvGrpSpPr>
            <a:grpSpLocks/>
          </p:cNvGrpSpPr>
          <p:nvPr/>
        </p:nvGrpSpPr>
        <p:grpSpPr bwMode="auto">
          <a:xfrm>
            <a:off x="4592638" y="685800"/>
            <a:ext cx="3384550" cy="5715000"/>
            <a:chOff x="2981" y="288"/>
            <a:chExt cx="2132" cy="3600"/>
          </a:xfrm>
        </p:grpSpPr>
        <p:sp>
          <p:nvSpPr>
            <p:cNvPr id="40971" name="Line 154"/>
            <p:cNvSpPr>
              <a:spLocks noChangeShapeType="1"/>
            </p:cNvSpPr>
            <p:nvPr/>
          </p:nvSpPr>
          <p:spPr bwMode="auto">
            <a:xfrm>
              <a:off x="2981"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72" name="Line 155"/>
            <p:cNvSpPr>
              <a:spLocks noChangeShapeType="1"/>
            </p:cNvSpPr>
            <p:nvPr/>
          </p:nvSpPr>
          <p:spPr bwMode="auto">
            <a:xfrm>
              <a:off x="302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73" name="Line 156"/>
            <p:cNvSpPr>
              <a:spLocks noChangeShapeType="1"/>
            </p:cNvSpPr>
            <p:nvPr/>
          </p:nvSpPr>
          <p:spPr bwMode="auto">
            <a:xfrm>
              <a:off x="3073"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74" name="Line 157"/>
            <p:cNvSpPr>
              <a:spLocks noChangeShapeType="1"/>
            </p:cNvSpPr>
            <p:nvPr/>
          </p:nvSpPr>
          <p:spPr bwMode="auto">
            <a:xfrm>
              <a:off x="3120"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75" name="Line 158"/>
            <p:cNvSpPr>
              <a:spLocks noChangeShapeType="1"/>
            </p:cNvSpPr>
            <p:nvPr/>
          </p:nvSpPr>
          <p:spPr bwMode="auto">
            <a:xfrm>
              <a:off x="316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76" name="Line 159"/>
            <p:cNvSpPr>
              <a:spLocks noChangeShapeType="1"/>
            </p:cNvSpPr>
            <p:nvPr/>
          </p:nvSpPr>
          <p:spPr bwMode="auto">
            <a:xfrm>
              <a:off x="321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77" name="Line 160"/>
            <p:cNvSpPr>
              <a:spLocks noChangeShapeType="1"/>
            </p:cNvSpPr>
            <p:nvPr/>
          </p:nvSpPr>
          <p:spPr bwMode="auto">
            <a:xfrm>
              <a:off x="3260"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78" name="Line 161"/>
            <p:cNvSpPr>
              <a:spLocks noChangeShapeType="1"/>
            </p:cNvSpPr>
            <p:nvPr/>
          </p:nvSpPr>
          <p:spPr bwMode="auto">
            <a:xfrm>
              <a:off x="330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79" name="Line 162"/>
            <p:cNvSpPr>
              <a:spLocks noChangeShapeType="1"/>
            </p:cNvSpPr>
            <p:nvPr/>
          </p:nvSpPr>
          <p:spPr bwMode="auto">
            <a:xfrm>
              <a:off x="3353"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80" name="Line 163"/>
            <p:cNvSpPr>
              <a:spLocks noChangeShapeType="1"/>
            </p:cNvSpPr>
            <p:nvPr/>
          </p:nvSpPr>
          <p:spPr bwMode="auto">
            <a:xfrm>
              <a:off x="3400"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81" name="Line 164"/>
            <p:cNvSpPr>
              <a:spLocks noChangeShapeType="1"/>
            </p:cNvSpPr>
            <p:nvPr/>
          </p:nvSpPr>
          <p:spPr bwMode="auto">
            <a:xfrm>
              <a:off x="3445"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82" name="Line 165"/>
            <p:cNvSpPr>
              <a:spLocks noChangeShapeType="1"/>
            </p:cNvSpPr>
            <p:nvPr/>
          </p:nvSpPr>
          <p:spPr bwMode="auto">
            <a:xfrm>
              <a:off x="349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83" name="Line 166"/>
            <p:cNvSpPr>
              <a:spLocks noChangeShapeType="1"/>
            </p:cNvSpPr>
            <p:nvPr/>
          </p:nvSpPr>
          <p:spPr bwMode="auto">
            <a:xfrm>
              <a:off x="3537"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84" name="Line 167"/>
            <p:cNvSpPr>
              <a:spLocks noChangeShapeType="1"/>
            </p:cNvSpPr>
            <p:nvPr/>
          </p:nvSpPr>
          <p:spPr bwMode="auto">
            <a:xfrm>
              <a:off x="358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85" name="Line 168"/>
            <p:cNvSpPr>
              <a:spLocks noChangeShapeType="1"/>
            </p:cNvSpPr>
            <p:nvPr/>
          </p:nvSpPr>
          <p:spPr bwMode="auto">
            <a:xfrm>
              <a:off x="3629"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86" name="Line 169"/>
            <p:cNvSpPr>
              <a:spLocks noChangeShapeType="1"/>
            </p:cNvSpPr>
            <p:nvPr/>
          </p:nvSpPr>
          <p:spPr bwMode="auto">
            <a:xfrm>
              <a:off x="367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87" name="Line 170"/>
            <p:cNvSpPr>
              <a:spLocks noChangeShapeType="1"/>
            </p:cNvSpPr>
            <p:nvPr/>
          </p:nvSpPr>
          <p:spPr bwMode="auto">
            <a:xfrm>
              <a:off x="372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88" name="Line 171"/>
            <p:cNvSpPr>
              <a:spLocks noChangeShapeType="1"/>
            </p:cNvSpPr>
            <p:nvPr/>
          </p:nvSpPr>
          <p:spPr bwMode="auto">
            <a:xfrm>
              <a:off x="3770"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89" name="Line 172"/>
            <p:cNvSpPr>
              <a:spLocks noChangeShapeType="1"/>
            </p:cNvSpPr>
            <p:nvPr/>
          </p:nvSpPr>
          <p:spPr bwMode="auto">
            <a:xfrm>
              <a:off x="381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90" name="Line 173"/>
            <p:cNvSpPr>
              <a:spLocks noChangeShapeType="1"/>
            </p:cNvSpPr>
            <p:nvPr/>
          </p:nvSpPr>
          <p:spPr bwMode="auto">
            <a:xfrm>
              <a:off x="386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91" name="Line 174"/>
            <p:cNvSpPr>
              <a:spLocks noChangeShapeType="1"/>
            </p:cNvSpPr>
            <p:nvPr/>
          </p:nvSpPr>
          <p:spPr bwMode="auto">
            <a:xfrm>
              <a:off x="3909"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92" name="Line 175"/>
            <p:cNvSpPr>
              <a:spLocks noChangeShapeType="1"/>
            </p:cNvSpPr>
            <p:nvPr/>
          </p:nvSpPr>
          <p:spPr bwMode="auto">
            <a:xfrm>
              <a:off x="395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93" name="Line 176"/>
            <p:cNvSpPr>
              <a:spLocks noChangeShapeType="1"/>
            </p:cNvSpPr>
            <p:nvPr/>
          </p:nvSpPr>
          <p:spPr bwMode="auto">
            <a:xfrm>
              <a:off x="4001"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94" name="Line 177"/>
            <p:cNvSpPr>
              <a:spLocks noChangeShapeType="1"/>
            </p:cNvSpPr>
            <p:nvPr/>
          </p:nvSpPr>
          <p:spPr bwMode="auto">
            <a:xfrm>
              <a:off x="404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95" name="Line 178"/>
            <p:cNvSpPr>
              <a:spLocks noChangeShapeType="1"/>
            </p:cNvSpPr>
            <p:nvPr/>
          </p:nvSpPr>
          <p:spPr bwMode="auto">
            <a:xfrm>
              <a:off x="4093"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96" name="Line 179"/>
            <p:cNvSpPr>
              <a:spLocks noChangeShapeType="1"/>
            </p:cNvSpPr>
            <p:nvPr/>
          </p:nvSpPr>
          <p:spPr bwMode="auto">
            <a:xfrm>
              <a:off x="4140"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97" name="Line 180"/>
            <p:cNvSpPr>
              <a:spLocks noChangeShapeType="1"/>
            </p:cNvSpPr>
            <p:nvPr/>
          </p:nvSpPr>
          <p:spPr bwMode="auto">
            <a:xfrm>
              <a:off x="4185"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98" name="Line 181"/>
            <p:cNvSpPr>
              <a:spLocks noChangeShapeType="1"/>
            </p:cNvSpPr>
            <p:nvPr/>
          </p:nvSpPr>
          <p:spPr bwMode="auto">
            <a:xfrm>
              <a:off x="423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0999" name="Line 182"/>
            <p:cNvSpPr>
              <a:spLocks noChangeShapeType="1"/>
            </p:cNvSpPr>
            <p:nvPr/>
          </p:nvSpPr>
          <p:spPr bwMode="auto">
            <a:xfrm>
              <a:off x="427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00" name="Line 183"/>
            <p:cNvSpPr>
              <a:spLocks noChangeShapeType="1"/>
            </p:cNvSpPr>
            <p:nvPr/>
          </p:nvSpPr>
          <p:spPr bwMode="auto">
            <a:xfrm>
              <a:off x="432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01" name="Line 184"/>
            <p:cNvSpPr>
              <a:spLocks noChangeShapeType="1"/>
            </p:cNvSpPr>
            <p:nvPr/>
          </p:nvSpPr>
          <p:spPr bwMode="auto">
            <a:xfrm>
              <a:off x="437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02" name="Line 185"/>
            <p:cNvSpPr>
              <a:spLocks noChangeShapeType="1"/>
            </p:cNvSpPr>
            <p:nvPr/>
          </p:nvSpPr>
          <p:spPr bwMode="auto">
            <a:xfrm>
              <a:off x="4420"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03" name="Line 186"/>
            <p:cNvSpPr>
              <a:spLocks noChangeShapeType="1"/>
            </p:cNvSpPr>
            <p:nvPr/>
          </p:nvSpPr>
          <p:spPr bwMode="auto">
            <a:xfrm>
              <a:off x="4465"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04" name="Line 187"/>
            <p:cNvSpPr>
              <a:spLocks noChangeShapeType="1"/>
            </p:cNvSpPr>
            <p:nvPr/>
          </p:nvSpPr>
          <p:spPr bwMode="auto">
            <a:xfrm>
              <a:off x="451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05" name="Line 188"/>
            <p:cNvSpPr>
              <a:spLocks noChangeShapeType="1"/>
            </p:cNvSpPr>
            <p:nvPr/>
          </p:nvSpPr>
          <p:spPr bwMode="auto">
            <a:xfrm>
              <a:off x="4557"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06" name="Line 189"/>
            <p:cNvSpPr>
              <a:spLocks noChangeShapeType="1"/>
            </p:cNvSpPr>
            <p:nvPr/>
          </p:nvSpPr>
          <p:spPr bwMode="auto">
            <a:xfrm>
              <a:off x="460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07" name="Line 190"/>
            <p:cNvSpPr>
              <a:spLocks noChangeShapeType="1"/>
            </p:cNvSpPr>
            <p:nvPr/>
          </p:nvSpPr>
          <p:spPr bwMode="auto">
            <a:xfrm>
              <a:off x="4649"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08" name="Line 191"/>
            <p:cNvSpPr>
              <a:spLocks noChangeShapeType="1"/>
            </p:cNvSpPr>
            <p:nvPr/>
          </p:nvSpPr>
          <p:spPr bwMode="auto">
            <a:xfrm>
              <a:off x="469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09" name="Line 192"/>
            <p:cNvSpPr>
              <a:spLocks noChangeShapeType="1"/>
            </p:cNvSpPr>
            <p:nvPr/>
          </p:nvSpPr>
          <p:spPr bwMode="auto">
            <a:xfrm>
              <a:off x="4741"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10" name="Line 193"/>
            <p:cNvSpPr>
              <a:spLocks noChangeShapeType="1"/>
            </p:cNvSpPr>
            <p:nvPr/>
          </p:nvSpPr>
          <p:spPr bwMode="auto">
            <a:xfrm>
              <a:off x="478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11" name="Line 194"/>
            <p:cNvSpPr>
              <a:spLocks noChangeShapeType="1"/>
            </p:cNvSpPr>
            <p:nvPr/>
          </p:nvSpPr>
          <p:spPr bwMode="auto">
            <a:xfrm>
              <a:off x="4834"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12" name="Line 195"/>
            <p:cNvSpPr>
              <a:spLocks noChangeShapeType="1"/>
            </p:cNvSpPr>
            <p:nvPr/>
          </p:nvSpPr>
          <p:spPr bwMode="auto">
            <a:xfrm>
              <a:off x="4882"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13" name="Line 196"/>
            <p:cNvSpPr>
              <a:spLocks noChangeShapeType="1"/>
            </p:cNvSpPr>
            <p:nvPr/>
          </p:nvSpPr>
          <p:spPr bwMode="auto">
            <a:xfrm>
              <a:off x="492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14" name="Line 197"/>
            <p:cNvSpPr>
              <a:spLocks noChangeShapeType="1"/>
            </p:cNvSpPr>
            <p:nvPr/>
          </p:nvSpPr>
          <p:spPr bwMode="auto">
            <a:xfrm>
              <a:off x="4976"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15" name="Line 198"/>
            <p:cNvSpPr>
              <a:spLocks noChangeShapeType="1"/>
            </p:cNvSpPr>
            <p:nvPr/>
          </p:nvSpPr>
          <p:spPr bwMode="auto">
            <a:xfrm>
              <a:off x="5021"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16" name="Line 199"/>
            <p:cNvSpPr>
              <a:spLocks noChangeShapeType="1"/>
            </p:cNvSpPr>
            <p:nvPr/>
          </p:nvSpPr>
          <p:spPr bwMode="auto">
            <a:xfrm>
              <a:off x="5068"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41017" name="Line 200"/>
            <p:cNvSpPr>
              <a:spLocks noChangeShapeType="1"/>
            </p:cNvSpPr>
            <p:nvPr/>
          </p:nvSpPr>
          <p:spPr bwMode="auto">
            <a:xfrm>
              <a:off x="5113" y="288"/>
              <a:ext cx="0" cy="3600"/>
            </a:xfrm>
            <a:prstGeom prst="line">
              <a:avLst/>
            </a:prstGeom>
            <a:noFill/>
            <a:ln w="38100">
              <a:solidFill>
                <a:srgbClr val="FF950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grpSp>
      <p:sp>
        <p:nvSpPr>
          <p:cNvPr id="40969" name="Text Box 3"/>
          <p:cNvSpPr txBox="1">
            <a:spLocks noChangeArrowheads="1"/>
          </p:cNvSpPr>
          <p:nvPr/>
        </p:nvSpPr>
        <p:spPr bwMode="auto">
          <a:xfrm>
            <a:off x="279400" y="152400"/>
            <a:ext cx="868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50000"/>
              </a:spcBef>
              <a:spcAft>
                <a:spcPct val="0"/>
              </a:spcAft>
            </a:pPr>
            <a:r>
              <a:rPr lang="en-US" altLang="en-US" sz="2000" kern="1200">
                <a:solidFill>
                  <a:srgbClr val="000000"/>
                </a:solidFill>
                <a:latin typeface="Cambria" pitchFamily="18" charset="0"/>
              </a:rPr>
              <a:t>we don't always give our own vision system credit for everything it's doing…</a:t>
            </a:r>
          </a:p>
        </p:txBody>
      </p:sp>
    </p:spTree>
    <p:extLst>
      <p:ext uri="{BB962C8B-B14F-4D97-AF65-F5344CB8AC3E}">
        <p14:creationId xmlns:p14="http://schemas.microsoft.com/office/powerpoint/2010/main" val="296967870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6763" y="990600"/>
            <a:ext cx="4137025"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2"/>
          <p:cNvSpPr txBox="1">
            <a:spLocks noChangeArrowheads="1"/>
          </p:cNvSpPr>
          <p:nvPr/>
        </p:nvSpPr>
        <p:spPr bwMode="auto">
          <a:xfrm>
            <a:off x="239713" y="174625"/>
            <a:ext cx="12080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50000"/>
              </a:spcBef>
              <a:spcAft>
                <a:spcPct val="0"/>
              </a:spcAft>
            </a:pPr>
            <a:r>
              <a:rPr lang="en-US" altLang="en-US" sz="3200" i="1" kern="1200" dirty="0">
                <a:solidFill>
                  <a:srgbClr val="000000"/>
                </a:solidFill>
                <a:latin typeface="Cambria" pitchFamily="18" charset="0"/>
              </a:rPr>
              <a:t>Quiz</a:t>
            </a:r>
            <a:endParaRPr lang="en-US" altLang="en-US" sz="3200" b="1" i="1" kern="1200" dirty="0">
              <a:solidFill>
                <a:srgbClr val="C00000"/>
              </a:solidFill>
              <a:latin typeface="Cambria" pitchFamily="18" charset="0"/>
            </a:endParaRPr>
          </a:p>
        </p:txBody>
      </p:sp>
      <p:sp>
        <p:nvSpPr>
          <p:cNvPr id="46084" name="Text Box 2"/>
          <p:cNvSpPr txBox="1">
            <a:spLocks noChangeArrowheads="1"/>
          </p:cNvSpPr>
          <p:nvPr/>
        </p:nvSpPr>
        <p:spPr bwMode="auto">
          <a:xfrm>
            <a:off x="1447800" y="282575"/>
            <a:ext cx="716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50000"/>
              </a:spcBef>
              <a:spcAft>
                <a:spcPct val="0"/>
              </a:spcAft>
            </a:pPr>
            <a:r>
              <a:rPr lang="en-US" altLang="en-US" sz="1800" i="1" kern="1200">
                <a:solidFill>
                  <a:srgbClr val="000000"/>
                </a:solidFill>
                <a:latin typeface="Cambria" pitchFamily="18" charset="0"/>
              </a:rPr>
              <a:t>Illusions?  What computations is your brain doing to cause them?</a:t>
            </a:r>
            <a:endParaRPr lang="en-US" altLang="en-US" sz="1800" b="1" i="1" kern="1200">
              <a:solidFill>
                <a:srgbClr val="C00000"/>
              </a:solidFill>
              <a:latin typeface="Cambria" pitchFamily="18" charset="0"/>
            </a:endParaRPr>
          </a:p>
        </p:txBody>
      </p:sp>
      <p:pic>
        <p:nvPicPr>
          <p:cNvPr id="4608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91050" y="4495800"/>
            <a:ext cx="4108450"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295400"/>
            <a:ext cx="31242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10"/>
          <p:cNvPicPr>
            <a:picLocks noChangeAspect="1"/>
          </p:cNvPicPr>
          <p:nvPr/>
        </p:nvPicPr>
        <p:blipFill>
          <a:blip r:embed="rId5">
            <a:extLst>
              <a:ext uri="{28A0092B-C50C-407E-A947-70E740481C1C}">
                <a14:useLocalDpi xmlns:a14="http://schemas.microsoft.com/office/drawing/2010/main" val="0"/>
              </a:ext>
            </a:extLst>
          </a:blip>
          <a:srcRect l="2921" t="3694" r="1645" b="3963"/>
          <a:stretch>
            <a:fillRect/>
          </a:stretch>
        </p:blipFill>
        <p:spPr bwMode="auto">
          <a:xfrm>
            <a:off x="469900" y="3979863"/>
            <a:ext cx="3449638"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
          <p:cNvSpPr txBox="1">
            <a:spLocks noChangeArrowheads="1"/>
          </p:cNvSpPr>
          <p:nvPr/>
        </p:nvSpPr>
        <p:spPr bwMode="auto">
          <a:xfrm rot="21080689">
            <a:off x="1527308" y="3161854"/>
            <a:ext cx="6166644" cy="1077218"/>
          </a:xfrm>
          <a:prstGeom prst="rect">
            <a:avLst/>
          </a:prstGeom>
          <a:solidFill>
            <a:srgbClr val="CCECFF"/>
          </a:solidFill>
          <a:ln>
            <a:noFill/>
          </a:ln>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50000"/>
              </a:spcBef>
              <a:spcAft>
                <a:spcPct val="0"/>
              </a:spcAft>
            </a:pPr>
            <a:r>
              <a:rPr lang="en-US" altLang="en-US" sz="3200" i="1" kern="1200" dirty="0" smtClean="0">
                <a:solidFill>
                  <a:srgbClr val="000000"/>
                </a:solidFill>
                <a:latin typeface="Cambria" pitchFamily="18" charset="0"/>
              </a:rPr>
              <a:t>Seeing is a much more challenging algorithm than it "appears"!</a:t>
            </a:r>
            <a:endParaRPr lang="en-US" altLang="en-US" sz="3200" b="1" i="1" kern="1200" dirty="0">
              <a:solidFill>
                <a:srgbClr val="C00000"/>
              </a:solidFill>
              <a:latin typeface="Cambria" pitchFamily="18" charset="0"/>
            </a:endParaRPr>
          </a:p>
        </p:txBody>
      </p:sp>
    </p:spTree>
    <p:extLst>
      <p:ext uri="{BB962C8B-B14F-4D97-AF65-F5344CB8AC3E}">
        <p14:creationId xmlns:p14="http://schemas.microsoft.com/office/powerpoint/2010/main" val="322957069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57200" y="304800"/>
            <a:ext cx="5715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50000"/>
              </a:spcBef>
              <a:spcAft>
                <a:spcPct val="0"/>
              </a:spcAft>
            </a:pPr>
            <a:r>
              <a:rPr lang="en-US" altLang="en-US" sz="3200" kern="1200">
                <a:solidFill>
                  <a:srgbClr val="000000"/>
                </a:solidFill>
                <a:latin typeface="Cambria" pitchFamily="18" charset="0"/>
              </a:rPr>
              <a:t>What's red?</a:t>
            </a:r>
          </a:p>
        </p:txBody>
      </p:sp>
      <p:sp>
        <p:nvSpPr>
          <p:cNvPr id="38915" name="Text Box 3"/>
          <p:cNvSpPr txBox="1">
            <a:spLocks noChangeArrowheads="1"/>
          </p:cNvSpPr>
          <p:nvPr/>
        </p:nvSpPr>
        <p:spPr bwMode="auto">
          <a:xfrm>
            <a:off x="685800" y="5943600"/>
            <a:ext cx="7594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50000"/>
              </a:spcBef>
              <a:spcAft>
                <a:spcPct val="0"/>
              </a:spcAft>
            </a:pPr>
            <a:r>
              <a:rPr lang="en-US" altLang="en-US" sz="3200" i="1" kern="1200">
                <a:solidFill>
                  <a:srgbClr val="000000"/>
                </a:solidFill>
                <a:latin typeface="Cambria" pitchFamily="18" charset="0"/>
              </a:rPr>
              <a:t>The door is still matched, too…    </a:t>
            </a:r>
            <a:r>
              <a:rPr lang="en-US" altLang="en-US" sz="3200" b="1" i="1" kern="1200">
                <a:solidFill>
                  <a:srgbClr val="000000"/>
                </a:solidFill>
                <a:latin typeface="Cambria" pitchFamily="18" charset="0"/>
              </a:rPr>
              <a:t>why</a:t>
            </a:r>
            <a:r>
              <a:rPr lang="en-US" altLang="en-US" sz="3200" i="1" kern="1200">
                <a:solidFill>
                  <a:srgbClr val="000000"/>
                </a:solidFill>
                <a:latin typeface="Cambria" pitchFamily="18" charset="0"/>
              </a:rPr>
              <a:t>?</a:t>
            </a:r>
          </a:p>
        </p:txBody>
      </p:sp>
      <p:pic>
        <p:nvPicPr>
          <p:cNvPr id="389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93800"/>
            <a:ext cx="37846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Right Arrow 17"/>
          <p:cNvSpPr>
            <a:spLocks noChangeArrowheads="1"/>
          </p:cNvSpPr>
          <p:nvPr/>
        </p:nvSpPr>
        <p:spPr bwMode="auto">
          <a:xfrm>
            <a:off x="4171950" y="2384425"/>
            <a:ext cx="803275" cy="457200"/>
          </a:xfrm>
          <a:prstGeom prst="rightArrow">
            <a:avLst>
              <a:gd name="adj1" fmla="val 50000"/>
              <a:gd name="adj2" fmla="val 50024"/>
            </a:avLst>
          </a:prstGeom>
          <a:solidFill>
            <a:srgbClr val="CCFFCC"/>
          </a:solidFill>
          <a:ln w="9525" algn="ctr">
            <a:solidFill>
              <a:srgbClr val="0D982A"/>
            </a:solidFill>
            <a:round/>
            <a:headEnd/>
            <a:tailEnd/>
          </a:ln>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0"/>
              </a:spcBef>
              <a:spcAft>
                <a:spcPct val="0"/>
              </a:spcAft>
            </a:pPr>
            <a:endParaRPr lang="en-US" altLang="en-US" kern="1200">
              <a:solidFill>
                <a:srgbClr val="000000"/>
              </a:solidFill>
            </a:endParaRPr>
          </a:p>
        </p:txBody>
      </p:sp>
      <p:sp>
        <p:nvSpPr>
          <p:cNvPr id="38918" name="TextBox 1"/>
          <p:cNvSpPr txBox="1">
            <a:spLocks noChangeArrowheads="1"/>
          </p:cNvSpPr>
          <p:nvPr/>
        </p:nvSpPr>
        <p:spPr bwMode="auto">
          <a:xfrm>
            <a:off x="5675313" y="4191000"/>
            <a:ext cx="2667000" cy="461963"/>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0"/>
              </a:spcBef>
              <a:spcAft>
                <a:spcPct val="0"/>
              </a:spcAft>
            </a:pPr>
            <a:r>
              <a:rPr lang="en-US" altLang="en-US" kern="1200">
                <a:solidFill>
                  <a:srgbClr val="000000"/>
                </a:solidFill>
                <a:latin typeface="Calibri" pitchFamily="34" charset="0"/>
              </a:rPr>
              <a:t>| hue |    &lt;    25</a:t>
            </a:r>
          </a:p>
        </p:txBody>
      </p:sp>
      <p:pic>
        <p:nvPicPr>
          <p:cNvPr id="3891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0475" y="1185863"/>
            <a:ext cx="3811588" cy="2857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8920" name="TextBox 9"/>
          <p:cNvSpPr txBox="1">
            <a:spLocks noChangeArrowheads="1"/>
          </p:cNvSpPr>
          <p:nvPr/>
        </p:nvSpPr>
        <p:spPr bwMode="auto">
          <a:xfrm>
            <a:off x="5676900" y="4795838"/>
            <a:ext cx="2667000" cy="461962"/>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0"/>
              </a:spcBef>
              <a:spcAft>
                <a:spcPct val="0"/>
              </a:spcAft>
            </a:pPr>
            <a:r>
              <a:rPr lang="en-US" altLang="en-US" kern="1200">
                <a:solidFill>
                  <a:srgbClr val="000000"/>
                </a:solidFill>
                <a:latin typeface="Calibri" pitchFamily="34" charset="0"/>
              </a:rPr>
              <a:t>saturation   &gt;   0.75</a:t>
            </a:r>
          </a:p>
        </p:txBody>
      </p:sp>
      <p:sp>
        <p:nvSpPr>
          <p:cNvPr id="38921" name="Down Arrow 2"/>
          <p:cNvSpPr>
            <a:spLocks noChangeArrowheads="1"/>
          </p:cNvSpPr>
          <p:nvPr/>
        </p:nvSpPr>
        <p:spPr bwMode="auto">
          <a:xfrm rot="2455337">
            <a:off x="5334000" y="841375"/>
            <a:ext cx="415925" cy="609600"/>
          </a:xfrm>
          <a:prstGeom prst="downArrow">
            <a:avLst>
              <a:gd name="adj1" fmla="val 50000"/>
              <a:gd name="adj2" fmla="val 49927"/>
            </a:avLst>
          </a:prstGeom>
          <a:solidFill>
            <a:srgbClr val="FFCCCC"/>
          </a:solidFill>
          <a:ln w="9525" algn="ctr">
            <a:solidFill>
              <a:srgbClr val="C00000"/>
            </a:solidFill>
            <a:round/>
            <a:headEnd/>
            <a:tailEnd/>
          </a:ln>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0"/>
              </a:spcBef>
              <a:spcAft>
                <a:spcPct val="0"/>
              </a:spcAft>
            </a:pPr>
            <a:endParaRPr lang="en-US" altLang="en-US" kern="1200">
              <a:solidFill>
                <a:srgbClr val="000000"/>
              </a:solidFill>
            </a:endParaRPr>
          </a:p>
        </p:txBody>
      </p:sp>
      <p:sp>
        <p:nvSpPr>
          <p:cNvPr id="38922" name="Rectangle 3"/>
          <p:cNvSpPr>
            <a:spLocks noChangeArrowheads="1"/>
          </p:cNvSpPr>
          <p:nvPr/>
        </p:nvSpPr>
        <p:spPr bwMode="auto">
          <a:xfrm>
            <a:off x="5767388" y="468313"/>
            <a:ext cx="950912"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0"/>
              </a:spcBef>
              <a:spcAft>
                <a:spcPct val="0"/>
              </a:spcAft>
            </a:pPr>
            <a:r>
              <a:rPr lang="en-US" altLang="en-US" sz="2100" kern="1200">
                <a:solidFill>
                  <a:srgbClr val="C00000"/>
                </a:solidFill>
                <a:latin typeface="Cambria" pitchFamily="18" charset="0"/>
              </a:rPr>
              <a:t>Aargh!</a:t>
            </a:r>
          </a:p>
        </p:txBody>
      </p:sp>
    </p:spTree>
    <p:extLst>
      <p:ext uri="{BB962C8B-B14F-4D97-AF65-F5344CB8AC3E}">
        <p14:creationId xmlns:p14="http://schemas.microsoft.com/office/powerpoint/2010/main" val="201626327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239713" y="174625"/>
            <a:ext cx="77612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50000"/>
              </a:spcBef>
              <a:spcAft>
                <a:spcPct val="0"/>
              </a:spcAft>
            </a:pPr>
            <a:r>
              <a:rPr lang="en-US" altLang="en-US" sz="3200" kern="1200">
                <a:solidFill>
                  <a:srgbClr val="000000"/>
                </a:solidFill>
                <a:latin typeface="Cambria" pitchFamily="18" charset="0"/>
              </a:rPr>
              <a:t>The coke-can collector: </a:t>
            </a:r>
            <a:r>
              <a:rPr lang="en-US" altLang="en-US" sz="3200" b="1" i="1" kern="1200">
                <a:solidFill>
                  <a:srgbClr val="000000"/>
                </a:solidFill>
                <a:latin typeface="Cambria" pitchFamily="18" charset="0"/>
              </a:rPr>
              <a:t>wall-avoidance</a:t>
            </a:r>
          </a:p>
        </p:txBody>
      </p:sp>
      <p:pic>
        <p:nvPicPr>
          <p:cNvPr id="41987" name="Picture 4">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371600"/>
            <a:ext cx="67056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391145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239713" y="174625"/>
            <a:ext cx="77612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50000"/>
              </a:spcBef>
              <a:spcAft>
                <a:spcPct val="0"/>
              </a:spcAft>
            </a:pPr>
            <a:r>
              <a:rPr lang="en-US" altLang="en-US" sz="3200" kern="1200">
                <a:solidFill>
                  <a:srgbClr val="000000"/>
                </a:solidFill>
                <a:latin typeface="Cambria" pitchFamily="18" charset="0"/>
              </a:rPr>
              <a:t>The coke-can collector: </a:t>
            </a:r>
            <a:r>
              <a:rPr lang="en-US" altLang="en-US" sz="3200" b="1" i="1" kern="1200">
                <a:solidFill>
                  <a:srgbClr val="C00000"/>
                </a:solidFill>
                <a:latin typeface="Cambria" pitchFamily="18" charset="0"/>
              </a:rPr>
              <a:t>seeking…</a:t>
            </a:r>
            <a:endParaRPr lang="en-US" altLang="en-US" sz="3200" b="1" i="1" kern="1200">
              <a:solidFill>
                <a:srgbClr val="000000"/>
              </a:solidFill>
              <a:latin typeface="Cambria" pitchFamily="18" charset="0"/>
            </a:endParaRPr>
          </a:p>
        </p:txBody>
      </p:sp>
      <p:pic>
        <p:nvPicPr>
          <p:cNvPr id="43011" name="Picture 4">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8113" y="1447800"/>
            <a:ext cx="6327775" cy="431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409105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239713" y="174625"/>
            <a:ext cx="77612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50000"/>
              </a:spcBef>
              <a:spcAft>
                <a:spcPct val="0"/>
              </a:spcAft>
            </a:pPr>
            <a:r>
              <a:rPr lang="en-US" altLang="en-US" sz="3200" kern="1200">
                <a:solidFill>
                  <a:srgbClr val="000000"/>
                </a:solidFill>
                <a:latin typeface="Cambria" pitchFamily="18" charset="0"/>
              </a:rPr>
              <a:t>The coke-can collector: </a:t>
            </a:r>
            <a:r>
              <a:rPr lang="en-US" altLang="en-US" sz="3200" b="1" i="1" kern="1200">
                <a:solidFill>
                  <a:srgbClr val="C00000"/>
                </a:solidFill>
                <a:latin typeface="Cambria" pitchFamily="18" charset="0"/>
              </a:rPr>
              <a:t>seeking…</a:t>
            </a:r>
          </a:p>
        </p:txBody>
      </p:sp>
      <p:pic>
        <p:nvPicPr>
          <p:cNvPr id="44035" name="Picture 4">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2388" y="1524000"/>
            <a:ext cx="6473825" cy="441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996463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239713" y="174625"/>
            <a:ext cx="77612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50000"/>
              </a:spcBef>
              <a:spcAft>
                <a:spcPct val="0"/>
              </a:spcAft>
            </a:pPr>
            <a:r>
              <a:rPr lang="en-US" altLang="en-US" sz="3200" kern="1200">
                <a:solidFill>
                  <a:srgbClr val="000000"/>
                </a:solidFill>
                <a:latin typeface="Cambria" pitchFamily="18" charset="0"/>
              </a:rPr>
              <a:t>The coke-can collector: </a:t>
            </a:r>
            <a:r>
              <a:rPr lang="en-US" altLang="en-US" sz="3200" b="1" i="1" kern="1200">
                <a:solidFill>
                  <a:srgbClr val="C00000"/>
                </a:solidFill>
                <a:latin typeface="Cambria" pitchFamily="18" charset="0"/>
              </a:rPr>
              <a:t>success!</a:t>
            </a:r>
          </a:p>
        </p:txBody>
      </p:sp>
      <p:pic>
        <p:nvPicPr>
          <p:cNvPr id="45059" name="Picture 4">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4100" y="1030288"/>
            <a:ext cx="7035800" cy="479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629738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7"/>
          <p:cNvSpPr txBox="1">
            <a:spLocks noChangeArrowheads="1"/>
          </p:cNvSpPr>
          <p:nvPr/>
        </p:nvSpPr>
        <p:spPr bwMode="auto">
          <a:xfrm>
            <a:off x="400050" y="5943600"/>
            <a:ext cx="4533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50000"/>
              </a:spcBef>
              <a:spcAft>
                <a:spcPct val="0"/>
              </a:spcAft>
            </a:pPr>
            <a:r>
              <a:rPr lang="en-US" altLang="en-US" sz="3200" kern="1200">
                <a:solidFill>
                  <a:srgbClr val="000000"/>
                </a:solidFill>
                <a:latin typeface="Cambria" pitchFamily="18" charset="0"/>
              </a:rPr>
              <a:t>Actual</a:t>
            </a:r>
            <a:r>
              <a:rPr lang="en-US" altLang="en-US" sz="3200" i="1" kern="1200">
                <a:solidFill>
                  <a:srgbClr val="000000"/>
                </a:solidFill>
                <a:latin typeface="Cambria" pitchFamily="18" charset="0"/>
              </a:rPr>
              <a:t> </a:t>
            </a:r>
            <a:r>
              <a:rPr lang="en-US" altLang="en-US" sz="3200" kern="1200">
                <a:solidFill>
                  <a:srgbClr val="000000"/>
                </a:solidFill>
                <a:latin typeface="Cambria" pitchFamily="18" charset="0"/>
              </a:rPr>
              <a:t>output: </a:t>
            </a:r>
            <a:r>
              <a:rPr lang="en-US" altLang="en-US" sz="3200" b="1" i="1" kern="1200">
                <a:solidFill>
                  <a:srgbClr val="000000"/>
                </a:solidFill>
                <a:latin typeface="Cambria" pitchFamily="18" charset="0"/>
              </a:rPr>
              <a:t>contents</a:t>
            </a:r>
            <a:endParaRPr lang="en-US" altLang="en-US" sz="3200" kern="1200">
              <a:solidFill>
                <a:srgbClr val="000000"/>
              </a:solidFill>
              <a:latin typeface="Cambria" pitchFamily="18" charset="0"/>
            </a:endParaRPr>
          </a:p>
        </p:txBody>
      </p:sp>
      <p:sp>
        <p:nvSpPr>
          <p:cNvPr id="58371" name="Rectangle 1"/>
          <p:cNvSpPr>
            <a:spLocks noChangeArrowheads="1"/>
          </p:cNvSpPr>
          <p:nvPr/>
        </p:nvSpPr>
        <p:spPr bwMode="auto">
          <a:xfrm>
            <a:off x="5670550" y="6016625"/>
            <a:ext cx="2559050" cy="461963"/>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0"/>
              </a:spcBef>
              <a:spcAft>
                <a:spcPct val="0"/>
              </a:spcAft>
            </a:pPr>
            <a:r>
              <a:rPr lang="en-US" altLang="en-US" kern="1200">
                <a:solidFill>
                  <a:srgbClr val="000000"/>
                </a:solidFill>
                <a:latin typeface="Cambria" pitchFamily="18" charset="0"/>
              </a:rPr>
              <a:t>people, walking…</a:t>
            </a:r>
            <a:endParaRPr lang="en-US" altLang="en-US" kern="1200">
              <a:solidFill>
                <a:srgbClr val="000000"/>
              </a:solidFill>
            </a:endParaRPr>
          </a:p>
        </p:txBody>
      </p:sp>
      <p:sp>
        <p:nvSpPr>
          <p:cNvPr id="58372" name="Rectangle 13"/>
          <p:cNvSpPr>
            <a:spLocks noChangeArrowheads="1"/>
          </p:cNvSpPr>
          <p:nvPr/>
        </p:nvSpPr>
        <p:spPr bwMode="auto">
          <a:xfrm>
            <a:off x="400050" y="285750"/>
            <a:ext cx="8305800"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50000"/>
              </a:spcBef>
              <a:spcAft>
                <a:spcPct val="0"/>
              </a:spcAft>
            </a:pPr>
            <a:r>
              <a:rPr lang="en-US" altLang="en-US" sz="3600" kern="1200" dirty="0">
                <a:solidFill>
                  <a:srgbClr val="000000"/>
                </a:solidFill>
                <a:latin typeface="Cambria" pitchFamily="18" charset="0"/>
              </a:rPr>
              <a:t>State of the "art</a:t>
            </a:r>
            <a:r>
              <a:rPr lang="en-US" altLang="en-US" sz="3600" kern="1200" dirty="0" smtClean="0">
                <a:solidFill>
                  <a:srgbClr val="000000"/>
                </a:solidFill>
                <a:latin typeface="Cambria" pitchFamily="18" charset="0"/>
              </a:rPr>
              <a:t>" …</a:t>
            </a:r>
            <a:endParaRPr lang="en-US" altLang="en-US" sz="3600" kern="1200" dirty="0">
              <a:solidFill>
                <a:srgbClr val="000000"/>
              </a:solidFill>
              <a:latin typeface="Cambria" pitchFamily="18" charset="0"/>
            </a:endParaRPr>
          </a:p>
        </p:txBody>
      </p:sp>
      <p:pic>
        <p:nvPicPr>
          <p:cNvPr id="58373" name="Picture 6">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8475" y="1425575"/>
            <a:ext cx="5181600" cy="409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110735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7"/>
          <p:cNvSpPr txBox="1">
            <a:spLocks noChangeArrowheads="1"/>
          </p:cNvSpPr>
          <p:nvPr/>
        </p:nvSpPr>
        <p:spPr bwMode="auto">
          <a:xfrm>
            <a:off x="400050" y="5943600"/>
            <a:ext cx="4533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50000"/>
              </a:spcBef>
              <a:spcAft>
                <a:spcPct val="0"/>
              </a:spcAft>
            </a:pPr>
            <a:r>
              <a:rPr lang="en-US" altLang="en-US" sz="3200" kern="1200" dirty="0">
                <a:solidFill>
                  <a:srgbClr val="000000"/>
                </a:solidFill>
                <a:latin typeface="Cambria" pitchFamily="18" charset="0"/>
              </a:rPr>
              <a:t>Actual</a:t>
            </a:r>
            <a:r>
              <a:rPr lang="en-US" altLang="en-US" sz="3200" i="1" kern="1200" dirty="0">
                <a:solidFill>
                  <a:srgbClr val="000000"/>
                </a:solidFill>
                <a:latin typeface="Cambria" pitchFamily="18" charset="0"/>
              </a:rPr>
              <a:t> </a:t>
            </a:r>
            <a:r>
              <a:rPr lang="en-US" altLang="en-US" sz="3200" kern="1200" dirty="0">
                <a:solidFill>
                  <a:srgbClr val="000000"/>
                </a:solidFill>
                <a:latin typeface="Cambria" pitchFamily="18" charset="0"/>
              </a:rPr>
              <a:t>output: </a:t>
            </a:r>
            <a:r>
              <a:rPr lang="en-US" altLang="en-US" sz="3200" b="1" i="1" kern="1200" dirty="0" smtClean="0">
                <a:solidFill>
                  <a:srgbClr val="000000"/>
                </a:solidFill>
                <a:latin typeface="Cambria" pitchFamily="18" charset="0"/>
              </a:rPr>
              <a:t>models</a:t>
            </a:r>
            <a:endParaRPr lang="en-US" altLang="en-US" sz="3200" kern="1200" dirty="0">
              <a:solidFill>
                <a:srgbClr val="000000"/>
              </a:solidFill>
              <a:latin typeface="Cambria" pitchFamily="18" charset="0"/>
            </a:endParaRPr>
          </a:p>
        </p:txBody>
      </p:sp>
      <p:sp>
        <p:nvSpPr>
          <p:cNvPr id="58371" name="Rectangle 1"/>
          <p:cNvSpPr>
            <a:spLocks noChangeArrowheads="1"/>
          </p:cNvSpPr>
          <p:nvPr/>
        </p:nvSpPr>
        <p:spPr bwMode="auto">
          <a:xfrm>
            <a:off x="5496125" y="6016625"/>
            <a:ext cx="2907912" cy="46166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0"/>
              </a:spcBef>
              <a:spcAft>
                <a:spcPct val="0"/>
              </a:spcAft>
            </a:pPr>
            <a:r>
              <a:rPr lang="en-US" altLang="en-US" kern="1200" dirty="0" smtClean="0">
                <a:solidFill>
                  <a:srgbClr val="000000"/>
                </a:solidFill>
                <a:latin typeface="Cambria" pitchFamily="18" charset="0"/>
              </a:rPr>
              <a:t>a tap against a wall…</a:t>
            </a:r>
            <a:endParaRPr lang="en-US" altLang="en-US" kern="1200" dirty="0">
              <a:solidFill>
                <a:srgbClr val="000000"/>
              </a:solidFill>
            </a:endParaRPr>
          </a:p>
        </p:txBody>
      </p:sp>
      <p:sp>
        <p:nvSpPr>
          <p:cNvPr id="58372" name="Rectangle 13"/>
          <p:cNvSpPr>
            <a:spLocks noChangeArrowheads="1"/>
          </p:cNvSpPr>
          <p:nvPr/>
        </p:nvSpPr>
        <p:spPr bwMode="auto">
          <a:xfrm>
            <a:off x="400050" y="285750"/>
            <a:ext cx="8305800"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50000"/>
              </a:spcBef>
              <a:spcAft>
                <a:spcPct val="0"/>
              </a:spcAft>
            </a:pPr>
            <a:r>
              <a:rPr lang="en-US" altLang="en-US" sz="3600" kern="1200" dirty="0">
                <a:solidFill>
                  <a:srgbClr val="000000"/>
                </a:solidFill>
                <a:latin typeface="Cambria" pitchFamily="18" charset="0"/>
              </a:rPr>
              <a:t>State of the "art</a:t>
            </a:r>
            <a:r>
              <a:rPr lang="en-US" altLang="en-US" sz="3600" kern="1200" dirty="0" smtClean="0">
                <a:solidFill>
                  <a:srgbClr val="000000"/>
                </a:solidFill>
                <a:latin typeface="Cambria" pitchFamily="18" charset="0"/>
              </a:rPr>
              <a:t>" …</a:t>
            </a:r>
            <a:endParaRPr lang="en-US" altLang="en-US" sz="3600" kern="1200" dirty="0">
              <a:solidFill>
                <a:srgbClr val="000000"/>
              </a:solidFill>
              <a:latin typeface="Cambria" pitchFamily="18"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20" t="17727" r="30413" b="26530"/>
          <a:stretch/>
        </p:blipFill>
        <p:spPr bwMode="auto">
          <a:xfrm>
            <a:off x="1466850" y="1371600"/>
            <a:ext cx="6172200" cy="4210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332156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Shape 53"/>
          <p:cNvSpPr/>
          <p:nvPr/>
        </p:nvSpPr>
        <p:spPr>
          <a:xfrm>
            <a:off x="2024994" y="167286"/>
            <a:ext cx="4865100" cy="738599"/>
          </a:xfrm>
          <a:prstGeom prst="rect">
            <a:avLst/>
          </a:prstGeom>
          <a:solidFill>
            <a:srgbClr val="FFFFFF"/>
          </a:solidFill>
          <a:ln>
            <a:noFill/>
          </a:ln>
        </p:spPr>
        <p:txBody>
          <a:bodyPr lIns="91425" tIns="45700" rIns="91425" bIns="45700" anchor="t" anchorCtr="0">
            <a:noAutofit/>
          </a:bodyPr>
          <a:lstStyle/>
          <a:p>
            <a:pPr marL="0" marR="0" lvl="0" indent="0" algn="ctr" rtl="0">
              <a:spcBef>
                <a:spcPts val="0"/>
              </a:spcBef>
              <a:buSzPct val="25000"/>
              <a:buNone/>
            </a:pPr>
            <a:r>
              <a:rPr lang="en" sz="4200" i="0" u="none" strike="noStrike" cap="none" baseline="0" dirty="0">
                <a:solidFill>
                  <a:schemeClr val="dk1"/>
                </a:solidFill>
                <a:latin typeface="Cambria" panose="02040503050406030204" pitchFamily="18" charset="0"/>
                <a:ea typeface="Calibri"/>
                <a:cs typeface="Calibri"/>
                <a:sym typeface="Calibri"/>
              </a:rPr>
              <a:t>Algorithms</a:t>
            </a:r>
            <a:r>
              <a:rPr lang="en" sz="4200" dirty="0">
                <a:solidFill>
                  <a:schemeClr val="dk1"/>
                </a:solidFill>
                <a:latin typeface="Cambria" panose="02040503050406030204" pitchFamily="18" charset="0"/>
                <a:ea typeface="Calibri"/>
                <a:cs typeface="Calibri"/>
                <a:sym typeface="Calibri"/>
              </a:rPr>
              <a:t>... ?</a:t>
            </a:r>
          </a:p>
        </p:txBody>
      </p:sp>
      <p:sp>
        <p:nvSpPr>
          <p:cNvPr id="54" name="Shape 54"/>
          <p:cNvSpPr/>
          <p:nvPr/>
        </p:nvSpPr>
        <p:spPr>
          <a:xfrm>
            <a:off x="973800" y="2962575"/>
            <a:ext cx="7196399" cy="1524599"/>
          </a:xfrm>
          <a:prstGeom prst="rect">
            <a:avLst/>
          </a:prstGeom>
          <a:solidFill>
            <a:srgbClr val="D9EAD3"/>
          </a:solidFill>
          <a:ln>
            <a:noFill/>
          </a:ln>
        </p:spPr>
        <p:txBody>
          <a:bodyPr lIns="91425" tIns="45700" rIns="91425" bIns="45700" anchor="t" anchorCtr="0">
            <a:noAutofit/>
          </a:bodyPr>
          <a:lstStyle/>
          <a:p>
            <a:pPr marL="0" marR="0" lvl="0" indent="0" algn="ctr" rtl="0">
              <a:spcBef>
                <a:spcPts val="0"/>
              </a:spcBef>
              <a:buSzPct val="25000"/>
              <a:buNone/>
            </a:pPr>
            <a:r>
              <a:rPr lang="en" sz="4200">
                <a:solidFill>
                  <a:schemeClr val="dk1"/>
                </a:solidFill>
                <a:latin typeface="Calibri"/>
                <a:ea typeface="Calibri"/>
                <a:cs typeface="Calibri"/>
                <a:sym typeface="Calibri"/>
              </a:rPr>
              <a:t>An </a:t>
            </a:r>
            <a:r>
              <a:rPr lang="en" sz="4200" b="1">
                <a:solidFill>
                  <a:srgbClr val="38761D"/>
                </a:solidFill>
                <a:latin typeface="Calibri"/>
                <a:ea typeface="Calibri"/>
                <a:cs typeface="Calibri"/>
                <a:sym typeface="Calibri"/>
              </a:rPr>
              <a:t>algorithm</a:t>
            </a:r>
            <a:r>
              <a:rPr lang="en" sz="4200">
                <a:solidFill>
                  <a:schemeClr val="dk1"/>
                </a:solidFill>
                <a:latin typeface="Calibri"/>
                <a:ea typeface="Calibri"/>
                <a:cs typeface="Calibri"/>
                <a:sym typeface="Calibri"/>
              </a:rPr>
              <a:t> is a step-by-step </a:t>
            </a:r>
            <a:r>
              <a:rPr lang="en" sz="4200" b="1">
                <a:solidFill>
                  <a:schemeClr val="dk1"/>
                </a:solidFill>
                <a:latin typeface="Calibri"/>
                <a:ea typeface="Calibri"/>
                <a:cs typeface="Calibri"/>
                <a:sym typeface="Calibri"/>
              </a:rPr>
              <a:t>process</a:t>
            </a:r>
            <a:r>
              <a:rPr lang="en" sz="4200">
                <a:solidFill>
                  <a:schemeClr val="dk1"/>
                </a:solidFill>
                <a:latin typeface="Calibri"/>
                <a:ea typeface="Calibri"/>
                <a:cs typeface="Calibri"/>
                <a:sym typeface="Calibri"/>
              </a:rPr>
              <a:t> for solving problems</a:t>
            </a:r>
          </a:p>
        </p:txBody>
      </p:sp>
      <p:sp>
        <p:nvSpPr>
          <p:cNvPr id="55" name="Shape 55"/>
          <p:cNvSpPr txBox="1"/>
          <p:nvPr/>
        </p:nvSpPr>
        <p:spPr>
          <a:xfrm>
            <a:off x="5079050" y="1372775"/>
            <a:ext cx="3189900" cy="1122900"/>
          </a:xfrm>
          <a:prstGeom prst="rect">
            <a:avLst/>
          </a:prstGeom>
        </p:spPr>
        <p:txBody>
          <a:bodyPr lIns="91425" tIns="91425" rIns="91425" bIns="91425" anchor="ctr" anchorCtr="0">
            <a:noAutofit/>
          </a:bodyPr>
          <a:lstStyle/>
          <a:p>
            <a:pPr lvl="0" algn="ctr" rtl="0">
              <a:spcBef>
                <a:spcPts val="0"/>
              </a:spcBef>
              <a:buNone/>
            </a:pPr>
            <a:r>
              <a:rPr lang="en" sz="1800" b="1">
                <a:solidFill>
                  <a:srgbClr val="38761D"/>
                </a:solidFill>
                <a:latin typeface="Droid Serif"/>
                <a:ea typeface="Droid Serif"/>
                <a:cs typeface="Droid Serif"/>
                <a:sym typeface="Droid Serif"/>
              </a:rPr>
              <a:t>enough detail that a even a computer could do it!</a:t>
            </a:r>
          </a:p>
        </p:txBody>
      </p:sp>
      <p:sp>
        <p:nvSpPr>
          <p:cNvPr id="56" name="Shape 56"/>
          <p:cNvSpPr txBox="1"/>
          <p:nvPr/>
        </p:nvSpPr>
        <p:spPr>
          <a:xfrm>
            <a:off x="2588550" y="5306575"/>
            <a:ext cx="3765900" cy="628199"/>
          </a:xfrm>
          <a:prstGeom prst="rect">
            <a:avLst/>
          </a:prstGeom>
        </p:spPr>
        <p:txBody>
          <a:bodyPr lIns="91425" tIns="91425" rIns="91425" bIns="91425" anchor="ctr" anchorCtr="0">
            <a:noAutofit/>
          </a:bodyPr>
          <a:lstStyle/>
          <a:p>
            <a:pPr lvl="0" algn="ctr" rtl="0">
              <a:spcBef>
                <a:spcPts val="0"/>
              </a:spcBef>
              <a:buNone/>
            </a:pPr>
            <a:r>
              <a:rPr lang="en" sz="1800" b="1">
                <a:solidFill>
                  <a:srgbClr val="38761D"/>
                </a:solidFill>
                <a:latin typeface="Droid Serif"/>
                <a:ea typeface="Droid Serif"/>
                <a:cs typeface="Droid Serif"/>
                <a:sym typeface="Droid Serif"/>
              </a:rPr>
              <a:t>not solving just one problem -- but a </a:t>
            </a:r>
            <a:r>
              <a:rPr lang="en" sz="1800" b="1">
                <a:latin typeface="Droid Serif"/>
                <a:ea typeface="Droid Serif"/>
                <a:cs typeface="Droid Serif"/>
                <a:sym typeface="Droid Serif"/>
              </a:rPr>
              <a:t>whole set of problems</a:t>
            </a:r>
          </a:p>
        </p:txBody>
      </p:sp>
      <p:sp>
        <p:nvSpPr>
          <p:cNvPr id="57" name="Shape 57"/>
          <p:cNvSpPr/>
          <p:nvPr/>
        </p:nvSpPr>
        <p:spPr>
          <a:xfrm>
            <a:off x="6261650" y="2371850"/>
            <a:ext cx="528600" cy="460800"/>
          </a:xfrm>
          <a:prstGeom prst="downArrow">
            <a:avLst>
              <a:gd name="adj1" fmla="val 50000"/>
              <a:gd name="adj2" fmla="val 50000"/>
            </a:avLst>
          </a:prstGeom>
          <a:solidFill>
            <a:srgbClr val="B6D7A8"/>
          </a:solidFill>
          <a:ln w="19050" cap="flat">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58" name="Shape 58"/>
          <p:cNvSpPr/>
          <p:nvPr/>
        </p:nvSpPr>
        <p:spPr>
          <a:xfrm rot="10766833">
            <a:off x="4123526" y="4666465"/>
            <a:ext cx="528624" cy="460821"/>
          </a:xfrm>
          <a:prstGeom prst="downArrow">
            <a:avLst>
              <a:gd name="adj1" fmla="val 50000"/>
              <a:gd name="adj2" fmla="val 50000"/>
            </a:avLst>
          </a:prstGeom>
          <a:solidFill>
            <a:srgbClr val="B6D7A8"/>
          </a:solidFill>
          <a:ln w="19050" cap="flat">
            <a:solidFill>
              <a:srgbClr val="38761D"/>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extLst>
      <p:ext uri="{BB962C8B-B14F-4D97-AF65-F5344CB8AC3E}">
        <p14:creationId xmlns:p14="http://schemas.microsoft.com/office/powerpoint/2010/main" val="629833789"/>
      </p:ext>
    </p:extLst>
  </p:cSld>
  <p:clrMapOvr>
    <a:masterClrMapping/>
  </p:clrMapOvr>
  <p:transition xmlns:p14="http://schemas.microsoft.com/office/powerpoint/2010/mai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7" name="Shape 107"/>
          <p:cNvSpPr txBox="1"/>
          <p:nvPr/>
        </p:nvSpPr>
        <p:spPr>
          <a:xfrm>
            <a:off x="919075" y="762000"/>
            <a:ext cx="7388099" cy="2819400"/>
          </a:xfrm>
          <a:prstGeom prst="rect">
            <a:avLst/>
          </a:prstGeom>
          <a:solidFill>
            <a:srgbClr val="D9D9D9"/>
          </a:solidFill>
        </p:spPr>
        <p:txBody>
          <a:bodyPr lIns="91425" tIns="91425" rIns="91425" bIns="91425" anchor="ctr" anchorCtr="0">
            <a:noAutofit/>
          </a:bodyPr>
          <a:lstStyle/>
          <a:p>
            <a:pPr lvl="0" algn="ctr" rtl="0">
              <a:spcBef>
                <a:spcPts val="0"/>
              </a:spcBef>
              <a:buNone/>
            </a:pPr>
            <a:r>
              <a:rPr lang="en" sz="3200" b="1" dirty="0">
                <a:latin typeface="Droid Serif"/>
                <a:ea typeface="Droid Serif"/>
                <a:cs typeface="Droid Serif"/>
                <a:sym typeface="Droid Serif"/>
              </a:rPr>
              <a:t>Algorithms</a:t>
            </a:r>
            <a:r>
              <a:rPr lang="en" sz="3200" dirty="0">
                <a:latin typeface="Droid Serif"/>
                <a:ea typeface="Droid Serif"/>
                <a:cs typeface="Droid Serif"/>
                <a:sym typeface="Droid Serif"/>
              </a:rPr>
              <a:t> are </a:t>
            </a:r>
            <a:r>
              <a:rPr lang="en" sz="3200" dirty="0" smtClean="0">
                <a:latin typeface="Droid Serif"/>
                <a:ea typeface="Droid Serif"/>
                <a:cs typeface="Droid Serif"/>
                <a:sym typeface="Droid Serif"/>
              </a:rPr>
              <a:t>simply answers to</a:t>
            </a:r>
          </a:p>
          <a:p>
            <a:pPr lvl="0" algn="ctr" rtl="0">
              <a:spcBef>
                <a:spcPts val="0"/>
              </a:spcBef>
              <a:buNone/>
            </a:pPr>
            <a:endParaRPr lang="en" sz="3200" dirty="0">
              <a:latin typeface="Droid Serif"/>
              <a:ea typeface="Droid Serif"/>
              <a:cs typeface="Droid Serif"/>
              <a:sym typeface="Droid Serif"/>
            </a:endParaRPr>
          </a:p>
          <a:p>
            <a:pPr lvl="0" algn="ctr" rtl="0">
              <a:spcBef>
                <a:spcPts val="0"/>
              </a:spcBef>
              <a:buNone/>
            </a:pPr>
            <a:r>
              <a:rPr lang="en" sz="4200" b="1" i="1" dirty="0" smtClean="0">
                <a:solidFill>
                  <a:srgbClr val="0000FF"/>
                </a:solidFill>
                <a:latin typeface="Droid Serif"/>
                <a:ea typeface="Droid Serif"/>
                <a:cs typeface="Droid Serif"/>
                <a:sym typeface="Droid Serif"/>
              </a:rPr>
              <a:t>" How do I … "</a:t>
            </a:r>
          </a:p>
          <a:p>
            <a:pPr lvl="0" algn="ctr" rtl="0">
              <a:spcBef>
                <a:spcPts val="0"/>
              </a:spcBef>
              <a:buNone/>
            </a:pPr>
            <a:endParaRPr lang="en" sz="3200" b="1" i="1" dirty="0">
              <a:latin typeface="Droid Serif"/>
              <a:ea typeface="Droid Serif"/>
              <a:cs typeface="Droid Serif"/>
              <a:sym typeface="Droid Serif"/>
            </a:endParaRPr>
          </a:p>
          <a:p>
            <a:pPr algn="ctr"/>
            <a:r>
              <a:rPr lang="en" sz="3200" dirty="0" smtClean="0">
                <a:latin typeface="Droid Serif"/>
                <a:ea typeface="Droid Serif"/>
                <a:cs typeface="Droid Serif"/>
                <a:sym typeface="Droid Serif"/>
              </a:rPr>
              <a:t>-type questions.</a:t>
            </a:r>
            <a:endParaRPr lang="en" sz="3200" dirty="0">
              <a:latin typeface="Droid Serif"/>
              <a:ea typeface="Droid Serif"/>
              <a:cs typeface="Droid Serif"/>
              <a:sym typeface="Droid Serif"/>
            </a:endParaRPr>
          </a:p>
        </p:txBody>
      </p:sp>
      <p:sp>
        <p:nvSpPr>
          <p:cNvPr id="4" name="Shape 107"/>
          <p:cNvSpPr txBox="1"/>
          <p:nvPr/>
        </p:nvSpPr>
        <p:spPr>
          <a:xfrm>
            <a:off x="914400" y="4343400"/>
            <a:ext cx="7388099" cy="1768500"/>
          </a:xfrm>
          <a:prstGeom prst="rect">
            <a:avLst/>
          </a:prstGeom>
          <a:solidFill>
            <a:srgbClr val="CCECFF"/>
          </a:solidFill>
        </p:spPr>
        <p:txBody>
          <a:bodyPr lIns="91425" tIns="91425" rIns="91425" bIns="91425" anchor="ctr" anchorCtr="0">
            <a:noAutofit/>
          </a:bodyPr>
          <a:lstStyle/>
          <a:p>
            <a:pPr lvl="0" algn="ctr" rtl="0">
              <a:spcBef>
                <a:spcPts val="0"/>
              </a:spcBef>
              <a:buNone/>
            </a:pPr>
            <a:r>
              <a:rPr lang="en" sz="3200" dirty="0" smtClean="0">
                <a:latin typeface="Droid Serif"/>
                <a:ea typeface="Droid Serif"/>
                <a:cs typeface="Droid Serif"/>
                <a:sym typeface="Droid Serif"/>
              </a:rPr>
              <a:t>It might be that we identify more with our</a:t>
            </a:r>
            <a:r>
              <a:rPr lang="en" sz="3200" b="1" dirty="0" smtClean="0">
                <a:latin typeface="Droid Serif"/>
                <a:ea typeface="Droid Serif"/>
                <a:cs typeface="Droid Serif"/>
                <a:sym typeface="Droid Serif"/>
              </a:rPr>
              <a:t> (personal) algorithms than anything else!</a:t>
            </a:r>
            <a:endParaRPr lang="en" sz="3200" dirty="0">
              <a:latin typeface="Droid Serif"/>
              <a:ea typeface="Droid Serif"/>
              <a:cs typeface="Droid Serif"/>
              <a:sym typeface="Droid Serif"/>
            </a:endParaRPr>
          </a:p>
        </p:txBody>
      </p:sp>
    </p:spTree>
    <p:extLst>
      <p:ext uri="{BB962C8B-B14F-4D97-AF65-F5344CB8AC3E}">
        <p14:creationId xmlns:p14="http://schemas.microsoft.com/office/powerpoint/2010/main" val="2361812751"/>
      </p:ext>
    </p:extLst>
  </p:cSld>
  <p:clrMapOvr>
    <a:masterClrMapping/>
  </p:clrMapOvr>
  <p:transition xmlns:p14="http://schemas.microsoft.com/office/powerpoint/2010/mai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p:nvPr/>
        </p:nvSpPr>
        <p:spPr>
          <a:xfrm>
            <a:off x="1599325" y="671100"/>
            <a:ext cx="5728500" cy="1165500"/>
          </a:xfrm>
          <a:prstGeom prst="rect">
            <a:avLst/>
          </a:prstGeom>
        </p:spPr>
        <p:txBody>
          <a:bodyPr lIns="91425" tIns="91425" rIns="91425" bIns="91425" anchor="t" anchorCtr="0">
            <a:noAutofit/>
          </a:bodyPr>
          <a:lstStyle/>
          <a:p>
            <a:pPr lvl="0" algn="ctr" rtl="0">
              <a:spcBef>
                <a:spcPts val="0"/>
              </a:spcBef>
              <a:buNone/>
            </a:pPr>
            <a:r>
              <a:rPr lang="en" sz="3200">
                <a:solidFill>
                  <a:srgbClr val="351C75"/>
                </a:solidFill>
                <a:latin typeface="Droid Serif"/>
                <a:ea typeface="Droid Serif"/>
                <a:cs typeface="Droid Serif"/>
                <a:sym typeface="Droid Serif"/>
              </a:rPr>
              <a:t>The </a:t>
            </a:r>
            <a:r>
              <a:rPr lang="en" sz="3200" i="1">
                <a:solidFill>
                  <a:srgbClr val="351C75"/>
                </a:solidFill>
                <a:latin typeface="Droid Serif"/>
                <a:ea typeface="Droid Serif"/>
                <a:cs typeface="Droid Serif"/>
                <a:sym typeface="Droid Serif"/>
              </a:rPr>
              <a:t>purpose</a:t>
            </a:r>
            <a:r>
              <a:rPr lang="en" sz="3200">
                <a:solidFill>
                  <a:srgbClr val="351C75"/>
                </a:solidFill>
                <a:latin typeface="Droid Serif"/>
                <a:ea typeface="Droid Serif"/>
                <a:cs typeface="Droid Serif"/>
                <a:sym typeface="Droid Serif"/>
              </a:rPr>
              <a:t> of computing is </a:t>
            </a:r>
            <a:r>
              <a:rPr lang="en" sz="3200" b="1" i="1">
                <a:solidFill>
                  <a:srgbClr val="351C75"/>
                </a:solidFill>
                <a:latin typeface="Droid Serif"/>
                <a:ea typeface="Droid Serif"/>
                <a:cs typeface="Droid Serif"/>
                <a:sym typeface="Droid Serif"/>
              </a:rPr>
              <a:t>insight</a:t>
            </a:r>
            <a:r>
              <a:rPr lang="en" sz="3200">
                <a:solidFill>
                  <a:srgbClr val="351C75"/>
                </a:solidFill>
                <a:latin typeface="Droid Serif"/>
                <a:ea typeface="Droid Serif"/>
                <a:cs typeface="Droid Serif"/>
                <a:sym typeface="Droid Serif"/>
              </a:rPr>
              <a:t>, not numbers.</a:t>
            </a:r>
          </a:p>
        </p:txBody>
      </p:sp>
      <p:sp>
        <p:nvSpPr>
          <p:cNvPr id="107" name="Shape 107"/>
          <p:cNvSpPr txBox="1"/>
          <p:nvPr/>
        </p:nvSpPr>
        <p:spPr>
          <a:xfrm>
            <a:off x="919075" y="2362200"/>
            <a:ext cx="7388099" cy="1768500"/>
          </a:xfrm>
          <a:prstGeom prst="rect">
            <a:avLst/>
          </a:prstGeom>
          <a:solidFill>
            <a:srgbClr val="D9D9D9"/>
          </a:solidFill>
        </p:spPr>
        <p:txBody>
          <a:bodyPr lIns="91425" tIns="91425" rIns="91425" bIns="91425" anchor="ctr" anchorCtr="0">
            <a:noAutofit/>
          </a:bodyPr>
          <a:lstStyle/>
          <a:p>
            <a:pPr lvl="0" algn="ctr" rtl="0">
              <a:spcBef>
                <a:spcPts val="0"/>
              </a:spcBef>
              <a:buNone/>
            </a:pPr>
            <a:r>
              <a:rPr lang="en" sz="3200" dirty="0">
                <a:latin typeface="Droid Serif"/>
                <a:ea typeface="Droid Serif"/>
                <a:cs typeface="Droid Serif"/>
                <a:sym typeface="Droid Serif"/>
              </a:rPr>
              <a:t>Algorithms are how we represent </a:t>
            </a:r>
            <a:r>
              <a:rPr lang="en" sz="3200" dirty="0" smtClean="0">
                <a:latin typeface="Droid Serif"/>
                <a:ea typeface="Droid Serif"/>
                <a:cs typeface="Droid Serif"/>
                <a:sym typeface="Droid Serif"/>
              </a:rPr>
              <a:t>problem-solving </a:t>
            </a:r>
            <a:r>
              <a:rPr lang="en" sz="3200" dirty="0">
                <a:latin typeface="Droid Serif"/>
                <a:ea typeface="Droid Serif"/>
                <a:cs typeface="Droid Serif"/>
                <a:sym typeface="Droid Serif"/>
              </a:rPr>
              <a:t>insights.</a:t>
            </a:r>
          </a:p>
        </p:txBody>
      </p:sp>
      <p:sp>
        <p:nvSpPr>
          <p:cNvPr id="4" name="Shape 107"/>
          <p:cNvSpPr txBox="1"/>
          <p:nvPr/>
        </p:nvSpPr>
        <p:spPr>
          <a:xfrm>
            <a:off x="914400" y="4648200"/>
            <a:ext cx="7388099" cy="1768500"/>
          </a:xfrm>
          <a:prstGeom prst="rect">
            <a:avLst/>
          </a:prstGeom>
          <a:solidFill>
            <a:srgbClr val="CCECFF"/>
          </a:solidFill>
        </p:spPr>
        <p:txBody>
          <a:bodyPr lIns="91425" tIns="91425" rIns="91425" bIns="91425" anchor="ctr" anchorCtr="0">
            <a:noAutofit/>
          </a:bodyPr>
          <a:lstStyle/>
          <a:p>
            <a:pPr lvl="0" algn="ctr" rtl="0">
              <a:spcBef>
                <a:spcPts val="0"/>
              </a:spcBef>
              <a:buNone/>
            </a:pPr>
            <a:r>
              <a:rPr lang="en" sz="3200" dirty="0" smtClean="0">
                <a:latin typeface="Droid Serif"/>
                <a:ea typeface="Droid Serif"/>
                <a:cs typeface="Droid Serif"/>
                <a:sym typeface="Droid Serif"/>
              </a:rPr>
              <a:t>An </a:t>
            </a:r>
            <a:r>
              <a:rPr lang="en" sz="3200" u="sng" dirty="0" smtClean="0">
                <a:latin typeface="Droid Serif"/>
                <a:ea typeface="Droid Serif"/>
                <a:cs typeface="Droid Serif"/>
                <a:sym typeface="Droid Serif"/>
              </a:rPr>
              <a:t>algorithm</a:t>
            </a:r>
            <a:r>
              <a:rPr lang="en" sz="3200" dirty="0" smtClean="0">
                <a:latin typeface="Droid Serif"/>
                <a:ea typeface="Droid Serif"/>
                <a:cs typeface="Droid Serif"/>
                <a:sym typeface="Droid Serif"/>
              </a:rPr>
              <a:t> isn't a solution, it's a </a:t>
            </a:r>
            <a:r>
              <a:rPr lang="en" sz="3200" b="1" i="1" dirty="0" smtClean="0">
                <a:solidFill>
                  <a:srgbClr val="0000FF"/>
                </a:solidFill>
                <a:latin typeface="Droid Serif"/>
                <a:ea typeface="Droid Serif"/>
                <a:cs typeface="Droid Serif"/>
                <a:sym typeface="Droid Serif"/>
              </a:rPr>
              <a:t>process</a:t>
            </a:r>
            <a:r>
              <a:rPr lang="en" sz="3200" b="1" i="1" dirty="0" smtClean="0">
                <a:latin typeface="Droid Serif"/>
                <a:ea typeface="Droid Serif"/>
                <a:cs typeface="Droid Serif"/>
                <a:sym typeface="Droid Serif"/>
              </a:rPr>
              <a:t> for getting a solution</a:t>
            </a:r>
            <a:r>
              <a:rPr lang="en" sz="3200" dirty="0" smtClean="0">
                <a:latin typeface="Droid Serif"/>
                <a:ea typeface="Droid Serif"/>
                <a:cs typeface="Droid Serif"/>
                <a:sym typeface="Droid Serif"/>
              </a:rPr>
              <a:t>.</a:t>
            </a:r>
            <a:endParaRPr lang="en" sz="3200" dirty="0">
              <a:latin typeface="Droid Serif"/>
              <a:ea typeface="Droid Serif"/>
              <a:cs typeface="Droid Serif"/>
              <a:sym typeface="Droid Serif"/>
            </a:endParaRPr>
          </a:p>
        </p:txBody>
      </p:sp>
    </p:spTree>
    <p:extLst>
      <p:ext uri="{BB962C8B-B14F-4D97-AF65-F5344CB8AC3E}">
        <p14:creationId xmlns:p14="http://schemas.microsoft.com/office/powerpoint/2010/main" val="3384248338"/>
      </p:ext>
    </p:extLst>
  </p:cSld>
  <p:clrMapOvr>
    <a:masterClrMapping/>
  </p:clrMapOvr>
  <p:transition xmlns:p14="http://schemas.microsoft.com/office/powerpoint/2010/mai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274326" y="274325"/>
            <a:ext cx="7470899" cy="819600"/>
          </a:xfrm>
          <a:prstGeom prst="rect">
            <a:avLst/>
          </a:prstGeom>
        </p:spPr>
        <p:txBody>
          <a:bodyPr lIns="91425" tIns="91425" rIns="91425" bIns="91425" anchor="t" anchorCtr="0">
            <a:noAutofit/>
          </a:bodyPr>
          <a:lstStyle/>
          <a:p>
            <a:pPr rtl="0">
              <a:spcBef>
                <a:spcPts val="0"/>
              </a:spcBef>
              <a:buNone/>
            </a:pPr>
            <a:r>
              <a:rPr lang="en" sz="3600" dirty="0">
                <a:latin typeface="Droid Serif"/>
                <a:ea typeface="Droid Serif"/>
                <a:cs typeface="Droid Serif"/>
                <a:sym typeface="Droid Serif"/>
              </a:rPr>
              <a:t>P</a:t>
            </a:r>
            <a:r>
              <a:rPr lang="en" sz="3600" dirty="0" smtClean="0">
                <a:solidFill>
                  <a:srgbClr val="000000"/>
                </a:solidFill>
                <a:latin typeface="Droid Serif"/>
                <a:ea typeface="Droid Serif"/>
                <a:cs typeface="Droid Serif"/>
                <a:sym typeface="Droid Serif"/>
              </a:rPr>
              <a:t>roblem</a:t>
            </a:r>
            <a:r>
              <a:rPr lang="en" sz="3600" dirty="0" smtClean="0">
                <a:latin typeface="Droid Serif"/>
                <a:ea typeface="Droid Serif"/>
                <a:cs typeface="Droid Serif"/>
                <a:sym typeface="Droid Serif"/>
              </a:rPr>
              <a:t>-</a:t>
            </a:r>
            <a:r>
              <a:rPr lang="en" sz="3600" dirty="0" smtClean="0">
                <a:solidFill>
                  <a:srgbClr val="000000"/>
                </a:solidFill>
                <a:latin typeface="Droid Serif"/>
                <a:ea typeface="Droid Serif"/>
                <a:cs typeface="Droid Serif"/>
                <a:sym typeface="Droid Serif"/>
              </a:rPr>
              <a:t>solving</a:t>
            </a:r>
            <a:r>
              <a:rPr lang="en" sz="3600" dirty="0">
                <a:solidFill>
                  <a:srgbClr val="000000"/>
                </a:solidFill>
                <a:latin typeface="Droid Serif"/>
                <a:ea typeface="Droid Serif"/>
                <a:cs typeface="Droid Serif"/>
                <a:sym typeface="Droid Serif"/>
              </a:rPr>
              <a:t> </a:t>
            </a:r>
            <a:r>
              <a:rPr lang="en" sz="3600" i="1" dirty="0">
                <a:solidFill>
                  <a:srgbClr val="85200C"/>
                </a:solidFill>
                <a:latin typeface="Droid Serif"/>
                <a:ea typeface="Droid Serif"/>
                <a:cs typeface="Droid Serif"/>
                <a:sym typeface="Droid Serif"/>
              </a:rPr>
              <a:t>process</a:t>
            </a:r>
          </a:p>
        </p:txBody>
      </p:sp>
      <p:pic>
        <p:nvPicPr>
          <p:cNvPr id="113" name="Shape 113"/>
          <p:cNvPicPr preferRelativeResize="0"/>
          <p:nvPr/>
        </p:nvPicPr>
        <p:blipFill>
          <a:blip r:embed="rId3"/>
          <a:stretch>
            <a:fillRect/>
          </a:stretch>
        </p:blipFill>
        <p:spPr>
          <a:xfrm>
            <a:off x="2095807" y="1094062"/>
            <a:ext cx="4952385" cy="4366844"/>
          </a:xfrm>
          <a:prstGeom prst="rect">
            <a:avLst/>
          </a:prstGeom>
        </p:spPr>
      </p:pic>
      <p:sp>
        <p:nvSpPr>
          <p:cNvPr id="114" name="Shape 114"/>
          <p:cNvSpPr txBox="1"/>
          <p:nvPr/>
        </p:nvSpPr>
        <p:spPr>
          <a:xfrm>
            <a:off x="2262813" y="5623560"/>
            <a:ext cx="4618499" cy="352199"/>
          </a:xfrm>
          <a:prstGeom prst="rect">
            <a:avLst/>
          </a:prstGeom>
        </p:spPr>
        <p:txBody>
          <a:bodyPr lIns="91425" tIns="91425" rIns="91425" bIns="91425" anchor="t" anchorCtr="0">
            <a:noAutofit/>
          </a:bodyPr>
          <a:lstStyle/>
          <a:p>
            <a:pPr algn="ctr" rtl="0">
              <a:spcBef>
                <a:spcPts val="0"/>
              </a:spcBef>
              <a:buNone/>
            </a:pPr>
            <a:r>
              <a:rPr lang="en" sz="2666">
                <a:solidFill>
                  <a:srgbClr val="000000"/>
                </a:solidFill>
                <a:latin typeface="Droid Serif"/>
                <a:ea typeface="Droid Serif"/>
                <a:cs typeface="Droid Serif"/>
                <a:sym typeface="Droid Serif"/>
              </a:rPr>
              <a:t>Here's a familiar problem.</a:t>
            </a:r>
          </a:p>
        </p:txBody>
      </p:sp>
      <p:sp>
        <p:nvSpPr>
          <p:cNvPr id="115" name="Shape 115"/>
          <p:cNvSpPr txBox="1"/>
          <p:nvPr/>
        </p:nvSpPr>
        <p:spPr>
          <a:xfrm>
            <a:off x="457200" y="6156960"/>
            <a:ext cx="8229599" cy="352199"/>
          </a:xfrm>
          <a:prstGeom prst="rect">
            <a:avLst/>
          </a:prstGeom>
        </p:spPr>
        <p:txBody>
          <a:bodyPr lIns="91425" tIns="91425" rIns="91425" bIns="91425" anchor="t" anchorCtr="0">
            <a:noAutofit/>
          </a:bodyPr>
          <a:lstStyle/>
          <a:p>
            <a:pPr algn="ctr" rtl="0">
              <a:spcBef>
                <a:spcPts val="0"/>
              </a:spcBef>
              <a:buNone/>
            </a:pPr>
            <a:r>
              <a:rPr lang="en" sz="2666" b="1" i="1" u="sng" dirty="0">
                <a:solidFill>
                  <a:srgbClr val="85200C"/>
                </a:solidFill>
                <a:latin typeface="Droid Serif"/>
                <a:ea typeface="Droid Serif"/>
                <a:cs typeface="Droid Serif"/>
                <a:sym typeface="Droid Serif"/>
              </a:rPr>
              <a:t>How</a:t>
            </a:r>
            <a:r>
              <a:rPr lang="en" sz="2666" dirty="0">
                <a:solidFill>
                  <a:srgbClr val="000000"/>
                </a:solidFill>
                <a:latin typeface="Droid Serif"/>
                <a:ea typeface="Droid Serif"/>
                <a:cs typeface="Droid Serif"/>
                <a:sym typeface="Droid Serif"/>
              </a:rPr>
              <a:t> would you solve </a:t>
            </a:r>
            <a:r>
              <a:rPr lang="en" sz="2666" dirty="0" smtClean="0">
                <a:solidFill>
                  <a:srgbClr val="000000"/>
                </a:solidFill>
                <a:latin typeface="Droid Serif"/>
                <a:ea typeface="Droid Serif"/>
                <a:cs typeface="Droid Serif"/>
                <a:sym typeface="Droid Serif"/>
              </a:rPr>
              <a:t>it? ~ </a:t>
            </a:r>
            <a:r>
              <a:rPr lang="en" sz="2666" b="1" i="1" u="sng" dirty="0" smtClean="0">
                <a:solidFill>
                  <a:srgbClr val="000000"/>
                </a:solidFill>
                <a:latin typeface="Droid Serif"/>
                <a:ea typeface="Droid Serif"/>
                <a:cs typeface="Droid Serif"/>
                <a:sym typeface="Droid Serif"/>
              </a:rPr>
              <a:t>that</a:t>
            </a:r>
            <a:r>
              <a:rPr lang="en" sz="2666" b="1" i="1" dirty="0" smtClean="0">
                <a:solidFill>
                  <a:srgbClr val="000000"/>
                </a:solidFill>
                <a:latin typeface="Droid Serif"/>
                <a:ea typeface="Droid Serif"/>
                <a:cs typeface="Droid Serif"/>
                <a:sym typeface="Droid Serif"/>
              </a:rPr>
              <a:t>'s the algorithm!</a:t>
            </a:r>
            <a:endParaRPr lang="en" sz="2666" dirty="0">
              <a:solidFill>
                <a:srgbClr val="000000"/>
              </a:solidFill>
              <a:latin typeface="Droid Serif"/>
              <a:ea typeface="Droid Serif"/>
              <a:cs typeface="Droid Serif"/>
              <a:sym typeface="Droid Serif"/>
            </a:endParaRPr>
          </a:p>
        </p:txBody>
      </p:sp>
    </p:spTree>
  </p:cSld>
  <p:clrMapOvr>
    <a:masterClrMapping/>
  </p:clrMapOvr>
  <p:transition xmlns:p14="http://schemas.microsoft.com/office/powerpoint/2010/mai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p:nvPr/>
        </p:nvSpPr>
        <p:spPr>
          <a:xfrm>
            <a:off x="557349" y="6188950"/>
            <a:ext cx="8041799" cy="517499"/>
          </a:xfrm>
          <a:prstGeom prst="rect">
            <a:avLst/>
          </a:prstGeom>
        </p:spPr>
        <p:txBody>
          <a:bodyPr lIns="91425" tIns="91425" rIns="91425" bIns="91425" anchor="t" anchorCtr="0">
            <a:noAutofit/>
          </a:bodyPr>
          <a:lstStyle/>
          <a:p>
            <a:pPr algn="ctr" rtl="0">
              <a:spcBef>
                <a:spcPts val="0"/>
              </a:spcBef>
              <a:buNone/>
            </a:pPr>
            <a:r>
              <a:rPr lang="en" sz="2666">
                <a:solidFill>
                  <a:srgbClr val="000000"/>
                </a:solidFill>
                <a:latin typeface="Droid Serif"/>
                <a:ea typeface="Droid Serif"/>
                <a:cs typeface="Droid Serif"/>
                <a:sym typeface="Droid Serif"/>
              </a:rPr>
              <a:t>What is the </a:t>
            </a:r>
            <a:r>
              <a:rPr lang="en" sz="2666" b="1" i="1">
                <a:solidFill>
                  <a:srgbClr val="000000"/>
                </a:solidFill>
                <a:latin typeface="Droid Serif"/>
                <a:ea typeface="Droid Serif"/>
                <a:cs typeface="Droid Serif"/>
                <a:sym typeface="Droid Serif"/>
              </a:rPr>
              <a:t>path </a:t>
            </a:r>
            <a:r>
              <a:rPr lang="en" sz="2666" b="0">
                <a:solidFill>
                  <a:srgbClr val="000000"/>
                </a:solidFill>
                <a:latin typeface="Droid Serif"/>
                <a:ea typeface="Droid Serif"/>
                <a:cs typeface="Droid Serif"/>
                <a:sym typeface="Droid Serif"/>
              </a:rPr>
              <a:t>from the ring to the G?</a:t>
            </a:r>
          </a:p>
        </p:txBody>
      </p:sp>
      <p:sp>
        <p:nvSpPr>
          <p:cNvPr id="137" name="Shape 137"/>
          <p:cNvSpPr txBox="1"/>
          <p:nvPr/>
        </p:nvSpPr>
        <p:spPr>
          <a:xfrm>
            <a:off x="2272049" y="5641150"/>
            <a:ext cx="4727399" cy="547800"/>
          </a:xfrm>
          <a:prstGeom prst="rect">
            <a:avLst/>
          </a:prstGeom>
        </p:spPr>
        <p:txBody>
          <a:bodyPr lIns="91425" tIns="91425" rIns="91425" bIns="91425" anchor="t" anchorCtr="0">
            <a:noAutofit/>
          </a:bodyPr>
          <a:lstStyle/>
          <a:p>
            <a:pPr algn="ctr" rtl="0">
              <a:spcBef>
                <a:spcPts val="0"/>
              </a:spcBef>
              <a:buNone/>
            </a:pPr>
            <a:r>
              <a:rPr lang="en" sz="2666">
                <a:solidFill>
                  <a:srgbClr val="0000FF"/>
                </a:solidFill>
                <a:latin typeface="Droid Serif"/>
                <a:ea typeface="Droid Serif"/>
                <a:cs typeface="Droid Serif"/>
                <a:sym typeface="Droid Serif"/>
              </a:rPr>
              <a:t>"rook-jumping maze"</a:t>
            </a:r>
          </a:p>
        </p:txBody>
      </p:sp>
      <p:pic>
        <p:nvPicPr>
          <p:cNvPr id="138" name="Shape 138"/>
          <p:cNvPicPr preferRelativeResize="0"/>
          <p:nvPr/>
        </p:nvPicPr>
        <p:blipFill>
          <a:blip r:embed="rId3"/>
          <a:stretch>
            <a:fillRect/>
          </a:stretch>
        </p:blipFill>
        <p:spPr>
          <a:xfrm>
            <a:off x="2272038" y="1094062"/>
            <a:ext cx="4606290" cy="4400527"/>
          </a:xfrm>
          <a:prstGeom prst="rect">
            <a:avLst/>
          </a:prstGeom>
        </p:spPr>
      </p:pic>
      <p:sp>
        <p:nvSpPr>
          <p:cNvPr id="139" name="Shape 139"/>
          <p:cNvSpPr txBox="1">
            <a:spLocks noGrp="1"/>
          </p:cNvSpPr>
          <p:nvPr>
            <p:ph type="title" idx="4294967295"/>
          </p:nvPr>
        </p:nvSpPr>
        <p:spPr>
          <a:xfrm>
            <a:off x="838200" y="274325"/>
            <a:ext cx="7702199" cy="819600"/>
          </a:xfrm>
          <a:prstGeom prst="rect">
            <a:avLst/>
          </a:prstGeom>
        </p:spPr>
        <p:txBody>
          <a:bodyPr lIns="91425" tIns="91425" rIns="91425" bIns="91425" anchor="t" anchorCtr="0">
            <a:noAutofit/>
          </a:bodyPr>
          <a:lstStyle/>
          <a:p>
            <a:pPr lvl="0" algn="ctr" rtl="0">
              <a:spcBef>
                <a:spcPts val="0"/>
              </a:spcBef>
              <a:buNone/>
            </a:pPr>
            <a:r>
              <a:rPr lang="en" sz="3200" dirty="0" smtClean="0">
                <a:latin typeface="Droid Serif"/>
                <a:ea typeface="Droid Serif"/>
                <a:cs typeface="Droid Serif"/>
                <a:sym typeface="Droid Serif"/>
              </a:rPr>
              <a:t>Algorithm ~ a p</a:t>
            </a:r>
            <a:r>
              <a:rPr lang="en" sz="3200" dirty="0" smtClean="0">
                <a:solidFill>
                  <a:srgbClr val="000000"/>
                </a:solidFill>
                <a:latin typeface="Droid Serif"/>
                <a:ea typeface="Droid Serif"/>
                <a:cs typeface="Droid Serif"/>
                <a:sym typeface="Droid Serif"/>
              </a:rPr>
              <a:t>roblem</a:t>
            </a:r>
            <a:r>
              <a:rPr lang="en" sz="3200" dirty="0" smtClean="0">
                <a:latin typeface="Droid Serif"/>
                <a:ea typeface="Droid Serif"/>
                <a:cs typeface="Droid Serif"/>
                <a:sym typeface="Droid Serif"/>
              </a:rPr>
              <a:t>-</a:t>
            </a:r>
            <a:r>
              <a:rPr lang="en" sz="3200" dirty="0" smtClean="0">
                <a:solidFill>
                  <a:srgbClr val="000000"/>
                </a:solidFill>
                <a:latin typeface="Droid Serif"/>
                <a:ea typeface="Droid Serif"/>
                <a:cs typeface="Droid Serif"/>
                <a:sym typeface="Droid Serif"/>
              </a:rPr>
              <a:t>solving</a:t>
            </a:r>
            <a:r>
              <a:rPr lang="en" sz="3200" dirty="0">
                <a:solidFill>
                  <a:srgbClr val="000000"/>
                </a:solidFill>
                <a:latin typeface="Droid Serif"/>
                <a:ea typeface="Droid Serif"/>
                <a:cs typeface="Droid Serif"/>
                <a:sym typeface="Droid Serif"/>
              </a:rPr>
              <a:t> </a:t>
            </a:r>
            <a:r>
              <a:rPr lang="en" sz="3200" i="1" dirty="0">
                <a:solidFill>
                  <a:srgbClr val="85200C"/>
                </a:solidFill>
                <a:latin typeface="Droid Serif"/>
                <a:ea typeface="Droid Serif"/>
                <a:cs typeface="Droid Serif"/>
                <a:sym typeface="Droid Serif"/>
              </a:rPr>
              <a:t>process</a:t>
            </a:r>
          </a:p>
        </p:txBody>
      </p:sp>
    </p:spTree>
    <p:extLst>
      <p:ext uri="{BB962C8B-B14F-4D97-AF65-F5344CB8AC3E}">
        <p14:creationId xmlns:p14="http://schemas.microsoft.com/office/powerpoint/2010/main" val="446422551"/>
      </p:ext>
    </p:extLst>
  </p:cSld>
  <p:clrMapOvr>
    <a:masterClrMapping/>
  </p:clrMapOvr>
  <p:transition xmlns:p14="http://schemas.microsoft.com/office/powerpoint/2010/mai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6894" y="1609595"/>
            <a:ext cx="4422861" cy="4422861"/>
          </a:xfrm>
          <a:prstGeom prst="rect">
            <a:avLst/>
          </a:prstGeom>
        </p:spPr>
      </p:pic>
      <p:sp>
        <p:nvSpPr>
          <p:cNvPr id="6" name="TextBox 5"/>
          <p:cNvSpPr txBox="1"/>
          <p:nvPr/>
        </p:nvSpPr>
        <p:spPr>
          <a:xfrm>
            <a:off x="566894" y="597693"/>
            <a:ext cx="3620402" cy="461665"/>
          </a:xfrm>
          <a:prstGeom prst="rect">
            <a:avLst/>
          </a:prstGeom>
          <a:noFill/>
        </p:spPr>
        <p:txBody>
          <a:bodyPr wrap="none" rtlCol="0">
            <a:spAutoFit/>
          </a:bodyPr>
          <a:lstStyle/>
          <a:p>
            <a:pPr defTabSz="457200"/>
            <a:r>
              <a:rPr lang="en-US" sz="2400" kern="1200" dirty="0" smtClean="0">
                <a:solidFill>
                  <a:prstClr val="black"/>
                </a:solidFill>
                <a:latin typeface="Calibri"/>
              </a:rPr>
              <a:t>Problem Solving and Mazes</a:t>
            </a:r>
            <a:endParaRPr lang="en-US" sz="2400" kern="1200" dirty="0">
              <a:solidFill>
                <a:prstClr val="black"/>
              </a:solidFill>
              <a:latin typeface="Calibri"/>
            </a:endParaRPr>
          </a:p>
        </p:txBody>
      </p:sp>
      <p:sp>
        <p:nvSpPr>
          <p:cNvPr id="7" name="TextBox 6"/>
          <p:cNvSpPr txBox="1"/>
          <p:nvPr/>
        </p:nvSpPr>
        <p:spPr>
          <a:xfrm>
            <a:off x="566894" y="5909345"/>
            <a:ext cx="3381279" cy="246221"/>
          </a:xfrm>
          <a:prstGeom prst="rect">
            <a:avLst/>
          </a:prstGeom>
          <a:noFill/>
        </p:spPr>
        <p:txBody>
          <a:bodyPr wrap="none" rtlCol="0">
            <a:spAutoFit/>
          </a:bodyPr>
          <a:lstStyle/>
          <a:p>
            <a:pPr defTabSz="457200"/>
            <a:r>
              <a:rPr lang="en-US" sz="1000" kern="1200" dirty="0" smtClean="0">
                <a:solidFill>
                  <a:prstClr val="black"/>
                </a:solidFill>
                <a:latin typeface="Calibri"/>
              </a:rPr>
              <a:t>http://</a:t>
            </a:r>
            <a:r>
              <a:rPr lang="en-US" sz="1000" kern="1200" dirty="0" err="1" smtClean="0">
                <a:solidFill>
                  <a:prstClr val="black"/>
                </a:solidFill>
                <a:latin typeface="Calibri"/>
              </a:rPr>
              <a:t>www.uefap.com</a:t>
            </a:r>
            <a:r>
              <a:rPr lang="en-US" sz="1000" kern="1200" dirty="0" smtClean="0">
                <a:solidFill>
                  <a:prstClr val="black"/>
                </a:solidFill>
                <a:latin typeface="Calibri"/>
              </a:rPr>
              <a:t>/speaking/exercise/mazes/</a:t>
            </a:r>
            <a:r>
              <a:rPr lang="en-US" sz="1000" kern="1200" dirty="0" err="1" smtClean="0">
                <a:solidFill>
                  <a:prstClr val="black"/>
                </a:solidFill>
                <a:latin typeface="Calibri"/>
              </a:rPr>
              <a:t>mazes.htm</a:t>
            </a:r>
            <a:endParaRPr lang="en-US" sz="1000" kern="1200" dirty="0">
              <a:solidFill>
                <a:prstClr val="black"/>
              </a:solidFill>
              <a:latin typeface="Calibri"/>
            </a:endParaRPr>
          </a:p>
        </p:txBody>
      </p:sp>
      <p:sp>
        <p:nvSpPr>
          <p:cNvPr id="8" name="TextBox 7"/>
          <p:cNvSpPr txBox="1"/>
          <p:nvPr/>
        </p:nvSpPr>
        <p:spPr>
          <a:xfrm>
            <a:off x="590652" y="1314104"/>
            <a:ext cx="1690374" cy="369332"/>
          </a:xfrm>
          <a:prstGeom prst="rect">
            <a:avLst/>
          </a:prstGeom>
          <a:noFill/>
        </p:spPr>
        <p:txBody>
          <a:bodyPr wrap="none" rtlCol="0">
            <a:spAutoFit/>
          </a:bodyPr>
          <a:lstStyle/>
          <a:p>
            <a:pPr defTabSz="457200"/>
            <a:r>
              <a:rPr lang="en-US" sz="1800" kern="1200" dirty="0" smtClean="0">
                <a:solidFill>
                  <a:prstClr val="black"/>
                </a:solidFill>
                <a:latin typeface="Calibri"/>
              </a:rPr>
              <a:t>The Basic Maze:</a:t>
            </a:r>
            <a:endParaRPr lang="en-US" sz="1800" kern="1200" dirty="0">
              <a:solidFill>
                <a:prstClr val="black"/>
              </a:solidFill>
              <a:latin typeface="Calibri"/>
            </a:endParaRPr>
          </a:p>
        </p:txBody>
      </p:sp>
      <p:sp>
        <p:nvSpPr>
          <p:cNvPr id="9" name="TextBox 8"/>
          <p:cNvSpPr txBox="1"/>
          <p:nvPr/>
        </p:nvSpPr>
        <p:spPr>
          <a:xfrm>
            <a:off x="5067721" y="1609595"/>
            <a:ext cx="3939691" cy="954107"/>
          </a:xfrm>
          <a:prstGeom prst="rect">
            <a:avLst/>
          </a:prstGeom>
          <a:noFill/>
        </p:spPr>
        <p:txBody>
          <a:bodyPr wrap="square" rtlCol="0">
            <a:spAutoFit/>
          </a:bodyPr>
          <a:lstStyle/>
          <a:p>
            <a:pPr defTabSz="457200"/>
            <a:r>
              <a:rPr lang="en-US" kern="1200" dirty="0" smtClean="0">
                <a:solidFill>
                  <a:prstClr val="black"/>
                </a:solidFill>
                <a:latin typeface="Calibri"/>
              </a:rPr>
              <a:t>Can you solve the maze on the left? Start at the entrance on the left, and try to exit out of the top.</a:t>
            </a:r>
          </a:p>
          <a:p>
            <a:pPr defTabSz="457200"/>
            <a:r>
              <a:rPr lang="en-US" kern="1200" dirty="0" smtClean="0">
                <a:solidFill>
                  <a:prstClr val="black"/>
                </a:solidFill>
                <a:latin typeface="Calibri"/>
              </a:rPr>
              <a:t>As you work, make note of the steps and strategies you used to solve the maze below:</a:t>
            </a:r>
            <a:endParaRPr lang="en-US" kern="1200" dirty="0">
              <a:solidFill>
                <a:prstClr val="black"/>
              </a:solidFill>
              <a:latin typeface="Calibri"/>
            </a:endParaRPr>
          </a:p>
        </p:txBody>
      </p:sp>
    </p:spTree>
    <p:extLst>
      <p:ext uri="{BB962C8B-B14F-4D97-AF65-F5344CB8AC3E}">
        <p14:creationId xmlns:p14="http://schemas.microsoft.com/office/powerpoint/2010/main" val="29158206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6826" y="1378616"/>
            <a:ext cx="7484173" cy="4925069"/>
          </a:xfrm>
          <a:prstGeom prst="rect">
            <a:avLst/>
          </a:prstGeom>
        </p:spPr>
      </p:pic>
      <p:sp>
        <p:nvSpPr>
          <p:cNvPr id="3" name="TextBox 2"/>
          <p:cNvSpPr txBox="1"/>
          <p:nvPr/>
        </p:nvSpPr>
        <p:spPr>
          <a:xfrm>
            <a:off x="5067721" y="211686"/>
            <a:ext cx="3772776" cy="369332"/>
          </a:xfrm>
          <a:prstGeom prst="rect">
            <a:avLst/>
          </a:prstGeom>
          <a:noFill/>
        </p:spPr>
        <p:txBody>
          <a:bodyPr wrap="square" rtlCol="0">
            <a:spAutoFit/>
          </a:bodyPr>
          <a:lstStyle/>
          <a:p>
            <a:pPr defTabSz="457200"/>
            <a:r>
              <a:rPr lang="en-US" sz="1800" kern="1200" dirty="0" smtClean="0">
                <a:solidFill>
                  <a:prstClr val="black"/>
                </a:solidFill>
                <a:latin typeface="Calibri"/>
              </a:rPr>
              <a:t>Name(s):  _______________________</a:t>
            </a:r>
            <a:endParaRPr lang="en-US" sz="1800" kern="1200" dirty="0">
              <a:solidFill>
                <a:prstClr val="black"/>
              </a:solidFill>
              <a:latin typeface="Calibri"/>
            </a:endParaRPr>
          </a:p>
        </p:txBody>
      </p:sp>
      <p:sp>
        <p:nvSpPr>
          <p:cNvPr id="4" name="TextBox 3"/>
          <p:cNvSpPr txBox="1"/>
          <p:nvPr/>
        </p:nvSpPr>
        <p:spPr>
          <a:xfrm>
            <a:off x="1432327" y="5176209"/>
            <a:ext cx="1723549" cy="246221"/>
          </a:xfrm>
          <a:prstGeom prst="rect">
            <a:avLst/>
          </a:prstGeom>
          <a:noFill/>
        </p:spPr>
        <p:txBody>
          <a:bodyPr wrap="none" rtlCol="0">
            <a:spAutoFit/>
          </a:bodyPr>
          <a:lstStyle/>
          <a:p>
            <a:pPr defTabSz="457200"/>
            <a:r>
              <a:rPr lang="en-US" sz="1000" kern="1200" dirty="0" smtClean="0">
                <a:solidFill>
                  <a:prstClr val="black"/>
                </a:solidFill>
                <a:latin typeface="Calibri"/>
              </a:rPr>
              <a:t>http://</a:t>
            </a:r>
            <a:r>
              <a:rPr lang="en-US" sz="1000" kern="1200" dirty="0" err="1" smtClean="0">
                <a:solidFill>
                  <a:prstClr val="black"/>
                </a:solidFill>
                <a:latin typeface="Calibri"/>
              </a:rPr>
              <a:t>www.logicmazes.com</a:t>
            </a:r>
            <a:r>
              <a:rPr lang="en-US" sz="1000" kern="1200" dirty="0" smtClean="0">
                <a:solidFill>
                  <a:prstClr val="black"/>
                </a:solidFill>
                <a:latin typeface="Calibri"/>
              </a:rPr>
              <a:t>/</a:t>
            </a:r>
            <a:endParaRPr lang="en-US" sz="1000" kern="1200" dirty="0">
              <a:solidFill>
                <a:prstClr val="black"/>
              </a:solidFill>
              <a:latin typeface="Calibri"/>
            </a:endParaRPr>
          </a:p>
        </p:txBody>
      </p:sp>
      <p:sp>
        <p:nvSpPr>
          <p:cNvPr id="5" name="TextBox 4"/>
          <p:cNvSpPr txBox="1"/>
          <p:nvPr/>
        </p:nvSpPr>
        <p:spPr>
          <a:xfrm>
            <a:off x="535252" y="376533"/>
            <a:ext cx="8305246" cy="1015663"/>
          </a:xfrm>
          <a:prstGeom prst="rect">
            <a:avLst/>
          </a:prstGeom>
          <a:noFill/>
        </p:spPr>
        <p:txBody>
          <a:bodyPr wrap="square" rtlCol="0">
            <a:spAutoFit/>
          </a:bodyPr>
          <a:lstStyle/>
          <a:p>
            <a:pPr defTabSz="457200"/>
            <a:r>
              <a:rPr lang="en-US" sz="1800" kern="1200" dirty="0" smtClean="0">
                <a:solidFill>
                  <a:prstClr val="black"/>
                </a:solidFill>
                <a:latin typeface="Calibri"/>
              </a:rPr>
              <a:t>The Restricted Maze:</a:t>
            </a:r>
          </a:p>
          <a:p>
            <a:pPr defTabSz="457200"/>
            <a:r>
              <a:rPr lang="en-US" kern="1200" dirty="0" smtClean="0">
                <a:solidFill>
                  <a:prstClr val="black"/>
                </a:solidFill>
                <a:latin typeface="Calibri"/>
              </a:rPr>
              <a:t>Travel along the white roads from start to finish. At each intersection, you </a:t>
            </a:r>
            <a:r>
              <a:rPr lang="en-US" b="1" kern="1200" dirty="0" smtClean="0">
                <a:solidFill>
                  <a:prstClr val="black"/>
                </a:solidFill>
                <a:latin typeface="Calibri"/>
              </a:rPr>
              <a:t>must</a:t>
            </a:r>
            <a:r>
              <a:rPr lang="en-US" kern="1200" dirty="0" smtClean="0">
                <a:solidFill>
                  <a:prstClr val="black"/>
                </a:solidFill>
                <a:latin typeface="Calibri"/>
              </a:rPr>
              <a:t> follow one of the red arrows. You may only travel in a certain direction only when there is an arrow that follows the same path. For example, You cannot make a right turn from the starting point. </a:t>
            </a:r>
            <a:endParaRPr lang="en-US" kern="1200" dirty="0">
              <a:solidFill>
                <a:prstClr val="black"/>
              </a:solidFill>
              <a:latin typeface="Calibri"/>
            </a:endParaRPr>
          </a:p>
        </p:txBody>
      </p:sp>
      <p:sp>
        <p:nvSpPr>
          <p:cNvPr id="6" name="TextBox 5"/>
          <p:cNvSpPr txBox="1"/>
          <p:nvPr/>
        </p:nvSpPr>
        <p:spPr>
          <a:xfrm>
            <a:off x="267355" y="6400800"/>
            <a:ext cx="6404443" cy="307777"/>
          </a:xfrm>
          <a:prstGeom prst="rect">
            <a:avLst/>
          </a:prstGeom>
          <a:noFill/>
        </p:spPr>
        <p:txBody>
          <a:bodyPr wrap="none" rtlCol="0">
            <a:spAutoFit/>
          </a:bodyPr>
          <a:lstStyle/>
          <a:p>
            <a:pPr defTabSz="457200"/>
            <a:r>
              <a:rPr lang="en-US" kern="1200" dirty="0" smtClean="0">
                <a:solidFill>
                  <a:prstClr val="black"/>
                </a:solidFill>
                <a:latin typeface="Calibri"/>
              </a:rPr>
              <a:t>How is this maze different from the first one? What strategies did you use to solve it?</a:t>
            </a:r>
            <a:endParaRPr lang="en-US" kern="1200" dirty="0">
              <a:solidFill>
                <a:prstClr val="black"/>
              </a:solidFill>
              <a:latin typeface="Calibri"/>
            </a:endParaRPr>
          </a:p>
        </p:txBody>
      </p:sp>
    </p:spTree>
    <p:extLst>
      <p:ext uri="{BB962C8B-B14F-4D97-AF65-F5344CB8AC3E}">
        <p14:creationId xmlns:p14="http://schemas.microsoft.com/office/powerpoint/2010/main" val="24265575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8644" y="581017"/>
            <a:ext cx="5089156" cy="6115119"/>
          </a:xfrm>
          <a:prstGeom prst="rect">
            <a:avLst/>
          </a:prstGeom>
        </p:spPr>
      </p:pic>
      <p:sp>
        <p:nvSpPr>
          <p:cNvPr id="8" name="TextBox 7"/>
          <p:cNvSpPr txBox="1"/>
          <p:nvPr/>
        </p:nvSpPr>
        <p:spPr>
          <a:xfrm>
            <a:off x="1430128" y="5048256"/>
            <a:ext cx="1723549" cy="246221"/>
          </a:xfrm>
          <a:prstGeom prst="rect">
            <a:avLst/>
          </a:prstGeom>
          <a:noFill/>
        </p:spPr>
        <p:txBody>
          <a:bodyPr wrap="none" rtlCol="0">
            <a:spAutoFit/>
          </a:bodyPr>
          <a:lstStyle/>
          <a:p>
            <a:pPr defTabSz="457200"/>
            <a:r>
              <a:rPr lang="en-US" sz="1000" kern="1200" dirty="0" smtClean="0">
                <a:solidFill>
                  <a:prstClr val="black"/>
                </a:solidFill>
                <a:latin typeface="Calibri"/>
              </a:rPr>
              <a:t>http://</a:t>
            </a:r>
            <a:r>
              <a:rPr lang="en-US" sz="1000" kern="1200" dirty="0" err="1" smtClean="0">
                <a:solidFill>
                  <a:prstClr val="black"/>
                </a:solidFill>
                <a:latin typeface="Calibri"/>
              </a:rPr>
              <a:t>www.logicmazes.com</a:t>
            </a:r>
            <a:r>
              <a:rPr lang="en-US" sz="1000" kern="1200" dirty="0" smtClean="0">
                <a:solidFill>
                  <a:prstClr val="black"/>
                </a:solidFill>
                <a:latin typeface="Calibri"/>
              </a:rPr>
              <a:t>/</a:t>
            </a:r>
            <a:endParaRPr lang="en-US" sz="1000" kern="1200" dirty="0">
              <a:solidFill>
                <a:prstClr val="black"/>
              </a:solidFill>
              <a:latin typeface="Calibri"/>
            </a:endParaRPr>
          </a:p>
        </p:txBody>
      </p:sp>
      <p:sp>
        <p:nvSpPr>
          <p:cNvPr id="9" name="TextBox 8"/>
          <p:cNvSpPr txBox="1"/>
          <p:nvPr/>
        </p:nvSpPr>
        <p:spPr>
          <a:xfrm>
            <a:off x="168645" y="162203"/>
            <a:ext cx="2414994" cy="369332"/>
          </a:xfrm>
          <a:prstGeom prst="rect">
            <a:avLst/>
          </a:prstGeom>
          <a:noFill/>
        </p:spPr>
        <p:txBody>
          <a:bodyPr wrap="none" rtlCol="0">
            <a:spAutoFit/>
          </a:bodyPr>
          <a:lstStyle/>
          <a:p>
            <a:pPr defTabSz="457200"/>
            <a:r>
              <a:rPr lang="en-US" sz="1800" kern="1200" dirty="0" smtClean="0">
                <a:solidFill>
                  <a:prstClr val="black"/>
                </a:solidFill>
                <a:latin typeface="Calibri"/>
              </a:rPr>
              <a:t>The No-Left-Turn Maze:</a:t>
            </a:r>
            <a:endParaRPr lang="en-US" sz="1800" kern="1200" dirty="0">
              <a:solidFill>
                <a:prstClr val="black"/>
              </a:solidFill>
              <a:latin typeface="Calibri"/>
            </a:endParaRPr>
          </a:p>
        </p:txBody>
      </p:sp>
      <p:sp>
        <p:nvSpPr>
          <p:cNvPr id="10" name="TextBox 9"/>
          <p:cNvSpPr txBox="1"/>
          <p:nvPr/>
        </p:nvSpPr>
        <p:spPr>
          <a:xfrm>
            <a:off x="5511703" y="900866"/>
            <a:ext cx="3328794" cy="1384995"/>
          </a:xfrm>
          <a:prstGeom prst="rect">
            <a:avLst/>
          </a:prstGeom>
          <a:noFill/>
        </p:spPr>
        <p:txBody>
          <a:bodyPr wrap="square" rtlCol="0">
            <a:spAutoFit/>
          </a:bodyPr>
          <a:lstStyle/>
          <a:p>
            <a:pPr defTabSz="457200"/>
            <a:r>
              <a:rPr lang="en-US" kern="1200" dirty="0" smtClean="0">
                <a:solidFill>
                  <a:prstClr val="black"/>
                </a:solidFill>
                <a:latin typeface="Calibri"/>
              </a:rPr>
              <a:t>Can you solve this maze? Follow the path to get to the goal, but do NOT make any LEFT turns. At each intersection, you may only go straight or turn right. </a:t>
            </a:r>
            <a:endParaRPr lang="en-US" kern="1200" dirty="0">
              <a:solidFill>
                <a:prstClr val="black"/>
              </a:solidFill>
              <a:latin typeface="Calibri"/>
            </a:endParaRPr>
          </a:p>
          <a:p>
            <a:pPr defTabSz="457200"/>
            <a:endParaRPr lang="en-US" kern="1200" dirty="0">
              <a:solidFill>
                <a:prstClr val="black"/>
              </a:solidFill>
              <a:latin typeface="Calibri"/>
            </a:endParaRPr>
          </a:p>
          <a:p>
            <a:pPr defTabSz="457200"/>
            <a:r>
              <a:rPr lang="en-US" kern="1200" dirty="0" smtClean="0">
                <a:solidFill>
                  <a:prstClr val="black"/>
                </a:solidFill>
                <a:latin typeface="Calibri"/>
              </a:rPr>
              <a:t>How is this maze different?</a:t>
            </a:r>
          </a:p>
        </p:txBody>
      </p:sp>
      <p:sp>
        <p:nvSpPr>
          <p:cNvPr id="11" name="TextBox 10"/>
          <p:cNvSpPr txBox="1"/>
          <p:nvPr/>
        </p:nvSpPr>
        <p:spPr>
          <a:xfrm>
            <a:off x="5511703" y="3638576"/>
            <a:ext cx="2719194" cy="523220"/>
          </a:xfrm>
          <a:prstGeom prst="rect">
            <a:avLst/>
          </a:prstGeom>
          <a:noFill/>
        </p:spPr>
        <p:txBody>
          <a:bodyPr wrap="square" rtlCol="0">
            <a:spAutoFit/>
          </a:bodyPr>
          <a:lstStyle/>
          <a:p>
            <a:pPr defTabSz="457200"/>
            <a:r>
              <a:rPr lang="en-US" kern="1200" dirty="0" smtClean="0">
                <a:solidFill>
                  <a:prstClr val="black"/>
                </a:solidFill>
                <a:latin typeface="Calibri"/>
              </a:rPr>
              <a:t>What were some strategies you used to solve </a:t>
            </a:r>
            <a:r>
              <a:rPr lang="en-US" b="1" i="1" kern="1200" dirty="0" smtClean="0">
                <a:solidFill>
                  <a:prstClr val="black"/>
                </a:solidFill>
                <a:latin typeface="Calibri"/>
              </a:rPr>
              <a:t>this</a:t>
            </a:r>
            <a:r>
              <a:rPr lang="en-US" kern="1200" dirty="0" smtClean="0">
                <a:solidFill>
                  <a:prstClr val="black"/>
                </a:solidFill>
                <a:latin typeface="Calibri"/>
              </a:rPr>
              <a:t> maze?</a:t>
            </a:r>
            <a:endParaRPr lang="en-US" kern="1200" dirty="0">
              <a:solidFill>
                <a:prstClr val="black"/>
              </a:solidFill>
              <a:latin typeface="Calibri"/>
            </a:endParaRPr>
          </a:p>
        </p:txBody>
      </p:sp>
    </p:spTree>
    <p:extLst>
      <p:ext uri="{BB962C8B-B14F-4D97-AF65-F5344CB8AC3E}">
        <p14:creationId xmlns:p14="http://schemas.microsoft.com/office/powerpoint/2010/main" val="31445126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5721" y="610554"/>
            <a:ext cx="8344776" cy="1015663"/>
          </a:xfrm>
          <a:prstGeom prst="rect">
            <a:avLst/>
          </a:prstGeom>
          <a:noFill/>
        </p:spPr>
        <p:txBody>
          <a:bodyPr wrap="square" rtlCol="0">
            <a:spAutoFit/>
          </a:bodyPr>
          <a:lstStyle/>
          <a:p>
            <a:pPr defTabSz="457200"/>
            <a:r>
              <a:rPr lang="en-US" sz="1800" b="1" kern="1200" dirty="0" smtClean="0">
                <a:solidFill>
                  <a:prstClr val="black"/>
                </a:solidFill>
                <a:latin typeface="Calibri"/>
              </a:rPr>
              <a:t>The Tilt Maze:</a:t>
            </a:r>
          </a:p>
          <a:p>
            <a:pPr defTabSz="457200"/>
            <a:r>
              <a:rPr lang="en-US" kern="1200" dirty="0" smtClean="0">
                <a:solidFill>
                  <a:prstClr val="black"/>
                </a:solidFill>
                <a:latin typeface="Calibri"/>
              </a:rPr>
              <a:t>This maze is like the party favor toy: you are the circle (ball) and you want to get to the small square (the goal). When you choose a direction to go in, </a:t>
            </a:r>
            <a:r>
              <a:rPr lang="en-US" b="1" i="1" kern="1200" dirty="0" smtClean="0">
                <a:solidFill>
                  <a:prstClr val="black"/>
                </a:solidFill>
                <a:latin typeface="Calibri"/>
              </a:rPr>
              <a:t>you must keep traveling in that direction </a:t>
            </a:r>
            <a:r>
              <a:rPr lang="en-US" kern="1200" dirty="0" smtClean="0">
                <a:solidFill>
                  <a:prstClr val="black"/>
                </a:solidFill>
                <a:latin typeface="Calibri"/>
              </a:rPr>
              <a:t>until you hit one of the walls! You must travel in a straight line, and you can only change direction to move in if you’ve hit a wall.</a:t>
            </a:r>
            <a:endParaRPr lang="en-US" kern="1200" dirty="0">
              <a:solidFill>
                <a:prstClr val="black"/>
              </a:solidFill>
              <a:latin typeface="Calibri"/>
            </a:endParaRPr>
          </a:p>
        </p:txBody>
      </p:sp>
      <p:sp>
        <p:nvSpPr>
          <p:cNvPr id="7" name="TextBox 6"/>
          <p:cNvSpPr txBox="1"/>
          <p:nvPr/>
        </p:nvSpPr>
        <p:spPr>
          <a:xfrm>
            <a:off x="5301032" y="1841660"/>
            <a:ext cx="3489095" cy="738664"/>
          </a:xfrm>
          <a:prstGeom prst="rect">
            <a:avLst/>
          </a:prstGeom>
          <a:noFill/>
        </p:spPr>
        <p:txBody>
          <a:bodyPr wrap="square" rtlCol="0">
            <a:spAutoFit/>
          </a:bodyPr>
          <a:lstStyle/>
          <a:p>
            <a:pPr defTabSz="457200"/>
            <a:r>
              <a:rPr lang="en-US" kern="1200" dirty="0" smtClean="0">
                <a:solidFill>
                  <a:prstClr val="black"/>
                </a:solidFill>
                <a:latin typeface="Calibri"/>
              </a:rPr>
              <a:t>How is this puzzle different from the first three? What new rules did you have to follow?</a:t>
            </a:r>
            <a:endParaRPr lang="en-US" kern="1200" dirty="0">
              <a:solidFill>
                <a:prstClr val="black"/>
              </a:solidFill>
              <a:latin typeface="Calibri"/>
            </a:endParaRPr>
          </a:p>
        </p:txBody>
      </p:sp>
      <p:sp>
        <p:nvSpPr>
          <p:cNvPr id="8" name="TextBox 7"/>
          <p:cNvSpPr txBox="1"/>
          <p:nvPr/>
        </p:nvSpPr>
        <p:spPr>
          <a:xfrm>
            <a:off x="5301032" y="3751132"/>
            <a:ext cx="3647315" cy="307777"/>
          </a:xfrm>
          <a:prstGeom prst="rect">
            <a:avLst/>
          </a:prstGeom>
          <a:noFill/>
        </p:spPr>
        <p:txBody>
          <a:bodyPr wrap="none" rtlCol="0">
            <a:spAutoFit/>
          </a:bodyPr>
          <a:lstStyle/>
          <a:p>
            <a:pPr defTabSz="457200"/>
            <a:r>
              <a:rPr lang="en-US" kern="1200" dirty="0" smtClean="0">
                <a:solidFill>
                  <a:prstClr val="black"/>
                </a:solidFill>
                <a:latin typeface="Calibri"/>
              </a:rPr>
              <a:t>What strategies did you use to solve this maze?</a:t>
            </a:r>
            <a:endParaRPr lang="en-US" kern="1200" dirty="0">
              <a:solidFill>
                <a:prstClr val="black"/>
              </a:solidFill>
              <a:latin typeface="Calibri"/>
            </a:endParaRPr>
          </a:p>
        </p:txBody>
      </p:sp>
      <p:pic>
        <p:nvPicPr>
          <p:cNvPr id="9" name="Picture 8" descr="tiltmaze.png.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773" y="1803560"/>
            <a:ext cx="4879648" cy="4795308"/>
          </a:xfrm>
          <a:prstGeom prst="rect">
            <a:avLst/>
          </a:prstGeom>
        </p:spPr>
      </p:pic>
    </p:spTree>
    <p:extLst>
      <p:ext uri="{BB962C8B-B14F-4D97-AF65-F5344CB8AC3E}">
        <p14:creationId xmlns:p14="http://schemas.microsoft.com/office/powerpoint/2010/main" val="15087268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3000" y="488440"/>
            <a:ext cx="8618000" cy="523220"/>
          </a:xfrm>
          <a:prstGeom prst="rect">
            <a:avLst/>
          </a:prstGeom>
          <a:noFill/>
        </p:spPr>
        <p:txBody>
          <a:bodyPr wrap="none" rtlCol="0">
            <a:spAutoFit/>
          </a:bodyPr>
          <a:lstStyle/>
          <a:p>
            <a:pPr defTabSz="457200"/>
            <a:r>
              <a:rPr lang="en-US" sz="2800" kern="1200" dirty="0" smtClean="0">
                <a:solidFill>
                  <a:prstClr val="black"/>
                </a:solidFill>
                <a:latin typeface="Calibri"/>
              </a:rPr>
              <a:t>Bonus Mazes: </a:t>
            </a:r>
            <a:r>
              <a:rPr lang="en-US" sz="2000" kern="1200" dirty="0" smtClean="0">
                <a:solidFill>
                  <a:prstClr val="black"/>
                </a:solidFill>
                <a:latin typeface="Calibri"/>
              </a:rPr>
              <a:t>If you finish early, work on these additional tilt-mazes below</a:t>
            </a:r>
            <a:r>
              <a:rPr lang="en-US" sz="2000" kern="1200" dirty="0">
                <a:solidFill>
                  <a:prstClr val="black"/>
                </a:solidFill>
                <a:latin typeface="Calibri"/>
              </a:rPr>
              <a:t>!</a:t>
            </a:r>
          </a:p>
        </p:txBody>
      </p:sp>
      <p:pic>
        <p:nvPicPr>
          <p:cNvPr id="6" name="Picture 5"/>
          <p:cNvPicPr>
            <a:picLocks noChangeAspect="1"/>
          </p:cNvPicPr>
          <p:nvPr/>
        </p:nvPicPr>
        <p:blipFill>
          <a:blip r:embed="rId2"/>
          <a:stretch>
            <a:fillRect/>
          </a:stretch>
        </p:blipFill>
        <p:spPr>
          <a:xfrm>
            <a:off x="233789" y="1503789"/>
            <a:ext cx="4109611" cy="4109611"/>
          </a:xfrm>
          <a:prstGeom prst="rect">
            <a:avLst/>
          </a:prstGeom>
        </p:spPr>
      </p:pic>
      <p:pic>
        <p:nvPicPr>
          <p:cNvPr id="7" name="Shape 180"/>
          <p:cNvPicPr preferRelativeResize="0"/>
          <p:nvPr/>
        </p:nvPicPr>
        <p:blipFill>
          <a:blip r:embed="rId3"/>
          <a:stretch>
            <a:fillRect/>
          </a:stretch>
        </p:blipFill>
        <p:spPr>
          <a:xfrm>
            <a:off x="4572000" y="1467755"/>
            <a:ext cx="4191000" cy="4163867"/>
          </a:xfrm>
          <a:prstGeom prst="rect">
            <a:avLst/>
          </a:prstGeom>
          <a:noFill/>
          <a:ln>
            <a:noFill/>
          </a:ln>
        </p:spPr>
      </p:pic>
    </p:spTree>
    <p:extLst>
      <p:ext uri="{BB962C8B-B14F-4D97-AF65-F5344CB8AC3E}">
        <p14:creationId xmlns:p14="http://schemas.microsoft.com/office/powerpoint/2010/main" val="24371426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txBox="1">
            <a:spLocks noGrp="1"/>
          </p:cNvSpPr>
          <p:nvPr>
            <p:ph type="title" idx="4294967295"/>
          </p:nvPr>
        </p:nvSpPr>
        <p:spPr>
          <a:xfrm>
            <a:off x="274318" y="274319"/>
            <a:ext cx="8260081" cy="819600"/>
          </a:xfrm>
          <a:prstGeom prst="rect">
            <a:avLst/>
          </a:prstGeom>
        </p:spPr>
        <p:txBody>
          <a:bodyPr lIns="91425" tIns="91425" rIns="91425" bIns="91425" anchor="t" anchorCtr="0">
            <a:noAutofit/>
          </a:bodyPr>
          <a:lstStyle/>
          <a:p>
            <a:pPr lvl="0" rtl="0">
              <a:spcBef>
                <a:spcPts val="0"/>
              </a:spcBef>
              <a:buNone/>
            </a:pPr>
            <a:r>
              <a:rPr lang="en" sz="2800" dirty="0" smtClean="0">
                <a:latin typeface="Droid Serif"/>
                <a:ea typeface="Droid Serif"/>
                <a:cs typeface="Droid Serif"/>
                <a:sym typeface="Droid Serif"/>
              </a:rPr>
              <a:t>Another tilt and rook-jumping maze…</a:t>
            </a:r>
            <a:endParaRPr lang="en" sz="2800" dirty="0">
              <a:latin typeface="Droid Serif"/>
              <a:ea typeface="Droid Serif"/>
              <a:cs typeface="Droid Serif"/>
              <a:sym typeface="Droid Serif"/>
            </a:endParaRPr>
          </a:p>
        </p:txBody>
      </p:sp>
      <p:pic>
        <p:nvPicPr>
          <p:cNvPr id="7170" name="Picture 2" descr="http://modelai.gettysburg.edu/2010/rjmaze/rjm1-4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447800"/>
            <a:ext cx="5029200" cy="4790313"/>
          </a:xfrm>
          <a:prstGeom prst="rect">
            <a:avLst/>
          </a:prstGeom>
          <a:noFill/>
          <a:extLst>
            <a:ext uri="{909E8E84-426E-40dd-AFC4-6F175D3DCCD1}">
              <a14:hiddenFill xmlns:a14="http://schemas.microsoft.com/office/drawing/2010/main">
                <a:solidFill>
                  <a:srgbClr val="FFFFFF"/>
                </a:solidFill>
              </a14:hiddenFill>
            </a:ext>
          </a:extLst>
        </p:spPr>
      </p:pic>
      <p:pic>
        <p:nvPicPr>
          <p:cNvPr id="7" name="Shape 171"/>
          <p:cNvPicPr preferRelativeResize="0"/>
          <p:nvPr/>
        </p:nvPicPr>
        <p:blipFill>
          <a:blip r:embed="rId4"/>
          <a:stretch>
            <a:fillRect/>
          </a:stretch>
        </p:blipFill>
        <p:spPr>
          <a:xfrm>
            <a:off x="152400" y="1905000"/>
            <a:ext cx="3584100" cy="3554275"/>
          </a:xfrm>
          <a:prstGeom prst="rect">
            <a:avLst/>
          </a:prstGeom>
          <a:noFill/>
          <a:ln>
            <a:noFill/>
          </a:ln>
        </p:spPr>
      </p:pic>
    </p:spTree>
    <p:extLst>
      <p:ext uri="{BB962C8B-B14F-4D97-AF65-F5344CB8AC3E}">
        <p14:creationId xmlns:p14="http://schemas.microsoft.com/office/powerpoint/2010/main" val="1906363594"/>
      </p:ext>
    </p:extLst>
  </p:cSld>
  <p:clrMapOvr>
    <a:masterClrMapping/>
  </p:clrMapOvr>
  <p:transition xmlns:p14="http://schemas.microsoft.com/office/powerpoint/2010/mai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5"/>
          <p:cNvSpPr txBox="1">
            <a:spLocks noChangeArrowheads="1"/>
          </p:cNvSpPr>
          <p:nvPr/>
        </p:nvSpPr>
        <p:spPr bwMode="auto">
          <a:xfrm>
            <a:off x="762000" y="1524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50000"/>
              </a:spcBef>
              <a:spcAft>
                <a:spcPct val="0"/>
              </a:spcAft>
            </a:pPr>
            <a:r>
              <a:rPr lang="en-US" altLang="en-US" sz="4000" kern="1200" dirty="0" smtClean="0">
                <a:solidFill>
                  <a:srgbClr val="000000"/>
                </a:solidFill>
                <a:latin typeface="Cambria" pitchFamily="18" charset="0"/>
              </a:rPr>
              <a:t>How do I get from </a:t>
            </a:r>
            <a:r>
              <a:rPr lang="en-US" altLang="en-US" sz="4000" kern="1200" dirty="0" smtClean="0">
                <a:solidFill>
                  <a:srgbClr val="008000"/>
                </a:solidFill>
                <a:latin typeface="Cambria" pitchFamily="18" charset="0"/>
              </a:rPr>
              <a:t>A</a:t>
            </a:r>
            <a:r>
              <a:rPr lang="en-US" altLang="en-US" sz="4000" kern="1200" dirty="0" smtClean="0">
                <a:solidFill>
                  <a:srgbClr val="000000"/>
                </a:solidFill>
                <a:latin typeface="Cambria" pitchFamily="18" charset="0"/>
              </a:rPr>
              <a:t> to </a:t>
            </a:r>
            <a:r>
              <a:rPr lang="en-US" altLang="en-US" sz="4000" kern="1200" dirty="0" smtClean="0">
                <a:solidFill>
                  <a:srgbClr val="C00000"/>
                </a:solidFill>
                <a:latin typeface="Cambria" pitchFamily="18" charset="0"/>
              </a:rPr>
              <a:t>B</a:t>
            </a:r>
            <a:r>
              <a:rPr lang="en-US" altLang="en-US" sz="4000" kern="1200" dirty="0" smtClean="0">
                <a:solidFill>
                  <a:srgbClr val="000000"/>
                </a:solidFill>
                <a:latin typeface="Cambria" pitchFamily="18" charset="0"/>
              </a:rPr>
              <a:t>?</a:t>
            </a:r>
            <a:endParaRPr lang="en-US" altLang="en-US" sz="4000" kern="1200" dirty="0">
              <a:solidFill>
                <a:srgbClr val="000000"/>
              </a:solidFill>
              <a:latin typeface="Cambria"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333499"/>
            <a:ext cx="4876800" cy="505809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3643773"/>
            <a:ext cx="2159000" cy="2747819"/>
          </a:xfrm>
          <a:prstGeom prst="rect">
            <a:avLst/>
          </a:prstGeom>
        </p:spPr>
      </p:pic>
      <p:sp>
        <p:nvSpPr>
          <p:cNvPr id="4" name="TextBox 3"/>
          <p:cNvSpPr txBox="1"/>
          <p:nvPr/>
        </p:nvSpPr>
        <p:spPr>
          <a:xfrm>
            <a:off x="6985000" y="3273623"/>
            <a:ext cx="990600" cy="307777"/>
          </a:xfrm>
          <a:prstGeom prst="rect">
            <a:avLst/>
          </a:prstGeom>
          <a:noFill/>
        </p:spPr>
        <p:txBody>
          <a:bodyPr wrap="square" rtlCol="0">
            <a:spAutoFit/>
          </a:bodyPr>
          <a:lstStyle/>
          <a:p>
            <a:pPr algn="ctr"/>
            <a:r>
              <a:rPr lang="en-US" b="1" dirty="0" smtClean="0">
                <a:latin typeface="Cambria" panose="02040503050406030204" pitchFamily="18" charset="0"/>
              </a:rPr>
              <a:t>our robot</a:t>
            </a:r>
            <a:endParaRPr lang="en-US" b="1" dirty="0">
              <a:latin typeface="Cambria" panose="02040503050406030204" pitchFamily="18" charset="0"/>
            </a:endParaRPr>
          </a:p>
        </p:txBody>
      </p:sp>
      <p:sp>
        <p:nvSpPr>
          <p:cNvPr id="15" name="TextBox 14"/>
          <p:cNvSpPr txBox="1"/>
          <p:nvPr/>
        </p:nvSpPr>
        <p:spPr>
          <a:xfrm>
            <a:off x="1066800" y="1828800"/>
            <a:ext cx="990600" cy="307777"/>
          </a:xfrm>
          <a:prstGeom prst="rect">
            <a:avLst/>
          </a:prstGeom>
          <a:noFill/>
        </p:spPr>
        <p:txBody>
          <a:bodyPr wrap="square" rtlCol="0">
            <a:spAutoFit/>
          </a:bodyPr>
          <a:lstStyle/>
          <a:p>
            <a:pPr algn="ctr"/>
            <a:r>
              <a:rPr lang="en-US" b="1" dirty="0" smtClean="0">
                <a:solidFill>
                  <a:schemeClr val="bg1"/>
                </a:solidFill>
                <a:latin typeface="Cambria" panose="02040503050406030204" pitchFamily="18" charset="0"/>
              </a:rPr>
              <a:t>our map</a:t>
            </a:r>
            <a:endParaRPr lang="en-US" b="1" dirty="0">
              <a:solidFill>
                <a:schemeClr val="bg1"/>
              </a:solidFill>
              <a:latin typeface="Cambria" panose="02040503050406030204" pitchFamily="18" charset="0"/>
            </a:endParaRPr>
          </a:p>
        </p:txBody>
      </p:sp>
      <p:sp>
        <p:nvSpPr>
          <p:cNvPr id="5" name="Right Arrow 4"/>
          <p:cNvSpPr/>
          <p:nvPr/>
        </p:nvSpPr>
        <p:spPr bwMode="auto">
          <a:xfrm>
            <a:off x="1562100" y="3643773"/>
            <a:ext cx="647700" cy="471027"/>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7" name="Right Arrow 16"/>
          <p:cNvSpPr/>
          <p:nvPr/>
        </p:nvSpPr>
        <p:spPr bwMode="auto">
          <a:xfrm rot="5400000">
            <a:off x="2876549" y="5422337"/>
            <a:ext cx="647700" cy="471027"/>
          </a:xfrm>
          <a:prstGeom prst="rightArrow">
            <a:avLst/>
          </a:prstGeom>
          <a:solidFill>
            <a:srgbClr val="FFCC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953117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8196" y="534851"/>
            <a:ext cx="2052816" cy="461665"/>
          </a:xfrm>
          <a:prstGeom prst="rect">
            <a:avLst/>
          </a:prstGeom>
          <a:noFill/>
        </p:spPr>
        <p:txBody>
          <a:bodyPr wrap="none" rtlCol="0">
            <a:spAutoFit/>
          </a:bodyPr>
          <a:lstStyle/>
          <a:p>
            <a:pPr defTabSz="457200"/>
            <a:r>
              <a:rPr lang="en-US" sz="2400" kern="1200" dirty="0" smtClean="0">
                <a:solidFill>
                  <a:prstClr val="black"/>
                </a:solidFill>
                <a:latin typeface="Calibri"/>
              </a:rPr>
              <a:t>Solving Puzzles</a:t>
            </a:r>
          </a:p>
        </p:txBody>
      </p:sp>
      <p:pic>
        <p:nvPicPr>
          <p:cNvPr id="10" name="Picture 9" descr="Screen Shot 2014-06-03 at 3.11.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846" y="1652622"/>
            <a:ext cx="3158091" cy="4082574"/>
          </a:xfrm>
          <a:prstGeom prst="rect">
            <a:avLst/>
          </a:prstGeom>
        </p:spPr>
      </p:pic>
      <p:sp>
        <p:nvSpPr>
          <p:cNvPr id="11" name="TextBox 10"/>
          <p:cNvSpPr txBox="1"/>
          <p:nvPr/>
        </p:nvSpPr>
        <p:spPr>
          <a:xfrm>
            <a:off x="4002632" y="1257557"/>
            <a:ext cx="4825165" cy="1292662"/>
          </a:xfrm>
          <a:prstGeom prst="rect">
            <a:avLst/>
          </a:prstGeom>
          <a:noFill/>
        </p:spPr>
        <p:txBody>
          <a:bodyPr wrap="square" rtlCol="0">
            <a:spAutoFit/>
          </a:bodyPr>
          <a:lstStyle/>
          <a:p>
            <a:pPr defTabSz="457200">
              <a:lnSpc>
                <a:spcPct val="150000"/>
              </a:lnSpc>
            </a:pPr>
            <a:r>
              <a:rPr lang="en-US" sz="2400" b="1" kern="1200" dirty="0" smtClean="0">
                <a:solidFill>
                  <a:srgbClr val="0000FF"/>
                </a:solidFill>
                <a:latin typeface="Calibri"/>
              </a:rPr>
              <a:t>Find the following words:</a:t>
            </a:r>
          </a:p>
          <a:p>
            <a:pPr defTabSz="457200">
              <a:lnSpc>
                <a:spcPct val="150000"/>
              </a:lnSpc>
            </a:pPr>
            <a:r>
              <a:rPr lang="en-US" b="1" kern="1200" dirty="0" smtClean="0">
                <a:solidFill>
                  <a:prstClr val="black"/>
                </a:solidFill>
                <a:latin typeface="Calibri"/>
              </a:rPr>
              <a:t>Algorithm			Software			Hardware</a:t>
            </a:r>
          </a:p>
          <a:p>
            <a:pPr defTabSz="457200">
              <a:lnSpc>
                <a:spcPct val="150000"/>
              </a:lnSpc>
            </a:pPr>
            <a:r>
              <a:rPr lang="en-US" b="1" kern="1200" dirty="0" smtClean="0">
                <a:solidFill>
                  <a:prstClr val="black"/>
                </a:solidFill>
                <a:latin typeface="Calibri"/>
              </a:rPr>
              <a:t>Turing			Computer</a:t>
            </a:r>
            <a:endParaRPr lang="en-US" b="1" kern="1200" dirty="0">
              <a:solidFill>
                <a:prstClr val="black"/>
              </a:solidFill>
              <a:latin typeface="Calibri"/>
            </a:endParaRPr>
          </a:p>
        </p:txBody>
      </p:sp>
      <p:sp>
        <p:nvSpPr>
          <p:cNvPr id="12" name="TextBox 11"/>
          <p:cNvSpPr txBox="1"/>
          <p:nvPr/>
        </p:nvSpPr>
        <p:spPr>
          <a:xfrm>
            <a:off x="4028032" y="3294366"/>
            <a:ext cx="4215565" cy="523220"/>
          </a:xfrm>
          <a:prstGeom prst="rect">
            <a:avLst/>
          </a:prstGeom>
          <a:noFill/>
        </p:spPr>
        <p:txBody>
          <a:bodyPr wrap="square" rtlCol="0">
            <a:spAutoFit/>
          </a:bodyPr>
          <a:lstStyle/>
          <a:p>
            <a:pPr defTabSz="457200"/>
            <a:r>
              <a:rPr lang="en-US" kern="1200" dirty="0" smtClean="0">
                <a:solidFill>
                  <a:prstClr val="black"/>
                </a:solidFill>
                <a:latin typeface="Calibri"/>
              </a:rPr>
              <a:t>How did you solve the puzzle? Describe some of the steps you used to solve this particular word search.</a:t>
            </a:r>
            <a:endParaRPr lang="en-US" kern="1200" dirty="0">
              <a:solidFill>
                <a:prstClr val="black"/>
              </a:solidFill>
              <a:latin typeface="Calibri"/>
            </a:endParaRPr>
          </a:p>
        </p:txBody>
      </p:sp>
      <p:sp>
        <p:nvSpPr>
          <p:cNvPr id="13" name="TextBox 12"/>
          <p:cNvSpPr txBox="1"/>
          <p:nvPr/>
        </p:nvSpPr>
        <p:spPr>
          <a:xfrm>
            <a:off x="318876" y="5796841"/>
            <a:ext cx="3518912" cy="246221"/>
          </a:xfrm>
          <a:prstGeom prst="rect">
            <a:avLst/>
          </a:prstGeom>
          <a:noFill/>
        </p:spPr>
        <p:txBody>
          <a:bodyPr wrap="none" rtlCol="0">
            <a:spAutoFit/>
          </a:bodyPr>
          <a:lstStyle/>
          <a:p>
            <a:pPr defTabSz="457200"/>
            <a:r>
              <a:rPr lang="en-US" sz="1000" kern="1200" dirty="0" smtClean="0">
                <a:solidFill>
                  <a:prstClr val="black"/>
                </a:solidFill>
                <a:latin typeface="Calibri"/>
              </a:rPr>
              <a:t>Puzzle courtesy of http://</a:t>
            </a:r>
            <a:r>
              <a:rPr lang="en-US" sz="1000" kern="1200" dirty="0" err="1" smtClean="0">
                <a:solidFill>
                  <a:prstClr val="black"/>
                </a:solidFill>
                <a:latin typeface="Calibri"/>
              </a:rPr>
              <a:t>puzzlemaker.discoveryeducation.com</a:t>
            </a:r>
            <a:r>
              <a:rPr lang="en-US" sz="1000" kern="1200" dirty="0" smtClean="0">
                <a:solidFill>
                  <a:prstClr val="black"/>
                </a:solidFill>
                <a:latin typeface="Calibri"/>
              </a:rPr>
              <a:t>/</a:t>
            </a:r>
            <a:endParaRPr lang="en-US" sz="1000" kern="1200" dirty="0">
              <a:solidFill>
                <a:prstClr val="black"/>
              </a:solidFill>
              <a:latin typeface="Calibri"/>
            </a:endParaRPr>
          </a:p>
        </p:txBody>
      </p:sp>
      <p:sp>
        <p:nvSpPr>
          <p:cNvPr id="14" name="TextBox 13"/>
          <p:cNvSpPr txBox="1"/>
          <p:nvPr/>
        </p:nvSpPr>
        <p:spPr>
          <a:xfrm>
            <a:off x="380526" y="1257557"/>
            <a:ext cx="2270386" cy="369332"/>
          </a:xfrm>
          <a:prstGeom prst="rect">
            <a:avLst/>
          </a:prstGeom>
          <a:noFill/>
        </p:spPr>
        <p:txBody>
          <a:bodyPr wrap="none" rtlCol="0">
            <a:spAutoFit/>
          </a:bodyPr>
          <a:lstStyle/>
          <a:p>
            <a:pPr defTabSz="457200"/>
            <a:r>
              <a:rPr lang="en-US" sz="1800" kern="1200" dirty="0" smtClean="0">
                <a:solidFill>
                  <a:prstClr val="black"/>
                </a:solidFill>
                <a:latin typeface="Calibri"/>
              </a:rPr>
              <a:t>Puzzle 1: Word Search</a:t>
            </a:r>
            <a:endParaRPr lang="en-US" sz="1800" kern="1200" dirty="0">
              <a:solidFill>
                <a:prstClr val="black"/>
              </a:solidFill>
              <a:latin typeface="Calibri"/>
            </a:endParaRPr>
          </a:p>
        </p:txBody>
      </p:sp>
    </p:spTree>
    <p:extLst>
      <p:ext uri="{BB962C8B-B14F-4D97-AF65-F5344CB8AC3E}">
        <p14:creationId xmlns:p14="http://schemas.microsoft.com/office/powerpoint/2010/main" val="20378196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ossword Puzzle Hard Ima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036" y="310049"/>
            <a:ext cx="4904685" cy="6308180"/>
          </a:xfrm>
          <a:prstGeom prst="rect">
            <a:avLst/>
          </a:prstGeom>
        </p:spPr>
      </p:pic>
      <p:sp>
        <p:nvSpPr>
          <p:cNvPr id="7" name="TextBox 6"/>
          <p:cNvSpPr txBox="1"/>
          <p:nvPr/>
        </p:nvSpPr>
        <p:spPr>
          <a:xfrm>
            <a:off x="5093450" y="457200"/>
            <a:ext cx="3871191" cy="3693319"/>
          </a:xfrm>
          <a:prstGeom prst="rect">
            <a:avLst/>
          </a:prstGeom>
          <a:noFill/>
        </p:spPr>
        <p:txBody>
          <a:bodyPr wrap="square" rtlCol="0">
            <a:spAutoFit/>
          </a:bodyPr>
          <a:lstStyle/>
          <a:p>
            <a:pPr defTabSz="457200"/>
            <a:r>
              <a:rPr lang="en-US" sz="1800" kern="1200" dirty="0" smtClean="0">
                <a:solidFill>
                  <a:prstClr val="black"/>
                </a:solidFill>
                <a:latin typeface="Calibri"/>
              </a:rPr>
              <a:t>Now suppose you had to find 20 words in this puzzle, and then do 50 more like it—it would take a long time, and it probably wouldn’t be very fun, but you have an assistant who has a lot of free time and wants to help! However, your assistant has never done a word search before, and has no idea how to complete the puzzle! </a:t>
            </a:r>
          </a:p>
          <a:p>
            <a:pPr defTabSz="457200"/>
            <a:endParaRPr lang="en-US" sz="1800" kern="1200" dirty="0">
              <a:solidFill>
                <a:prstClr val="black"/>
              </a:solidFill>
              <a:latin typeface="Calibri"/>
            </a:endParaRPr>
          </a:p>
          <a:p>
            <a:pPr defTabSz="457200"/>
            <a:r>
              <a:rPr lang="en-US" sz="1800" kern="1200" dirty="0" smtClean="0">
                <a:solidFill>
                  <a:prstClr val="black"/>
                </a:solidFill>
                <a:latin typeface="Calibri"/>
              </a:rPr>
              <a:t>In the space below, write a list of instructions for solving a word search that your assistant can follow!</a:t>
            </a:r>
            <a:endParaRPr lang="en-US" sz="1800" kern="1200" dirty="0">
              <a:solidFill>
                <a:prstClr val="black"/>
              </a:solidFill>
              <a:latin typeface="Calibri"/>
            </a:endParaRPr>
          </a:p>
        </p:txBody>
      </p:sp>
      <p:sp>
        <p:nvSpPr>
          <p:cNvPr id="9" name="TextBox 8"/>
          <p:cNvSpPr txBox="1"/>
          <p:nvPr/>
        </p:nvSpPr>
        <p:spPr>
          <a:xfrm>
            <a:off x="101386" y="6550134"/>
            <a:ext cx="3518912" cy="246221"/>
          </a:xfrm>
          <a:prstGeom prst="rect">
            <a:avLst/>
          </a:prstGeom>
          <a:noFill/>
        </p:spPr>
        <p:txBody>
          <a:bodyPr wrap="none" rtlCol="0">
            <a:spAutoFit/>
          </a:bodyPr>
          <a:lstStyle/>
          <a:p>
            <a:pPr defTabSz="457200"/>
            <a:r>
              <a:rPr lang="en-US" sz="1000" kern="1200" dirty="0" smtClean="0">
                <a:solidFill>
                  <a:prstClr val="black"/>
                </a:solidFill>
                <a:latin typeface="Calibri"/>
              </a:rPr>
              <a:t>Puzzle courtesy of http://</a:t>
            </a:r>
            <a:r>
              <a:rPr lang="en-US" sz="1000" kern="1200" dirty="0" err="1" smtClean="0">
                <a:solidFill>
                  <a:prstClr val="black"/>
                </a:solidFill>
                <a:latin typeface="Calibri"/>
              </a:rPr>
              <a:t>puzzlemaker.discoveryeducation.com</a:t>
            </a:r>
            <a:r>
              <a:rPr lang="en-US" sz="1000" kern="1200" dirty="0" smtClean="0">
                <a:solidFill>
                  <a:prstClr val="black"/>
                </a:solidFill>
                <a:latin typeface="Calibri"/>
              </a:rPr>
              <a:t>/</a:t>
            </a:r>
            <a:endParaRPr lang="en-US" sz="1000" kern="1200" dirty="0">
              <a:solidFill>
                <a:prstClr val="black"/>
              </a:solidFill>
              <a:latin typeface="Calibri"/>
            </a:endParaRPr>
          </a:p>
        </p:txBody>
      </p:sp>
    </p:spTree>
    <p:extLst>
      <p:ext uri="{BB962C8B-B14F-4D97-AF65-F5344CB8AC3E}">
        <p14:creationId xmlns:p14="http://schemas.microsoft.com/office/powerpoint/2010/main" val="18800053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8" name="Shape 186"/>
          <p:cNvSpPr txBox="1">
            <a:spLocks/>
          </p:cNvSpPr>
          <p:nvPr/>
        </p:nvSpPr>
        <p:spPr>
          <a:xfrm>
            <a:off x="1143000" y="121919"/>
            <a:ext cx="6948381" cy="1630681"/>
          </a:xfrm>
          <a:prstGeom prst="rect">
            <a:avLst/>
          </a:prstGeom>
        </p:spPr>
        <p:txBody>
          <a:bodyPr lIns="91425" tIns="91425" rIns="91425" bIns="91425"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lgn="ctr"/>
            <a:r>
              <a:rPr lang="en" sz="3600" smtClean="0">
                <a:latin typeface="Droid Serif"/>
                <a:ea typeface="Droid Serif"/>
                <a:cs typeface="Droid Serif"/>
                <a:sym typeface="Droid Serif"/>
              </a:rPr>
              <a:t>But does maze-solving have any </a:t>
            </a:r>
            <a:r>
              <a:rPr lang="en" sz="3600" b="1" i="1" smtClean="0">
                <a:latin typeface="Droid Serif"/>
                <a:ea typeface="Droid Serif"/>
                <a:cs typeface="Droid Serif"/>
                <a:sym typeface="Droid Serif"/>
              </a:rPr>
              <a:t>real-life</a:t>
            </a:r>
            <a:r>
              <a:rPr lang="en" sz="3600" smtClean="0">
                <a:latin typeface="Droid Serif"/>
                <a:ea typeface="Droid Serif"/>
                <a:cs typeface="Droid Serif"/>
                <a:sym typeface="Droid Serif"/>
              </a:rPr>
              <a:t> applications?</a:t>
            </a:r>
            <a:endParaRPr lang="en" sz="3600" dirty="0">
              <a:latin typeface="Droid Serif"/>
              <a:ea typeface="Droid Serif"/>
              <a:cs typeface="Droid Serif"/>
              <a:sym typeface="Droid Serif"/>
            </a:endParaRPr>
          </a:p>
        </p:txBody>
      </p:sp>
    </p:spTree>
    <p:extLst>
      <p:ext uri="{BB962C8B-B14F-4D97-AF65-F5344CB8AC3E}">
        <p14:creationId xmlns:p14="http://schemas.microsoft.com/office/powerpoint/2010/main" val="1069510066"/>
      </p:ext>
    </p:extLst>
  </p:cSld>
  <p:clrMapOvr>
    <a:masterClrMapping/>
  </p:clrMapOvr>
  <p:transition xmlns:p14="http://schemas.microsoft.com/office/powerpoint/2010/mai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title" idx="4294967295"/>
          </p:nvPr>
        </p:nvSpPr>
        <p:spPr>
          <a:xfrm>
            <a:off x="1143000" y="121919"/>
            <a:ext cx="6948381" cy="1630681"/>
          </a:xfrm>
          <a:prstGeom prst="rect">
            <a:avLst/>
          </a:prstGeom>
        </p:spPr>
        <p:txBody>
          <a:bodyPr lIns="91425" tIns="91425" rIns="91425" bIns="91425" anchor="t" anchorCtr="0">
            <a:noAutofit/>
          </a:bodyPr>
          <a:lstStyle/>
          <a:p>
            <a:pPr lvl="0" algn="ctr" rtl="0">
              <a:spcBef>
                <a:spcPts val="0"/>
              </a:spcBef>
              <a:buNone/>
            </a:pPr>
            <a:r>
              <a:rPr lang="en" sz="3600" dirty="0" smtClean="0">
                <a:latin typeface="Droid Serif"/>
                <a:ea typeface="Droid Serif"/>
                <a:cs typeface="Droid Serif"/>
                <a:sym typeface="Droid Serif"/>
              </a:rPr>
              <a:t>But does maze-solving have any </a:t>
            </a:r>
            <a:r>
              <a:rPr lang="en" sz="3600" b="1" i="1" dirty="0" smtClean="0">
                <a:latin typeface="Droid Serif"/>
                <a:ea typeface="Droid Serif"/>
                <a:cs typeface="Droid Serif"/>
                <a:sym typeface="Droid Serif"/>
              </a:rPr>
              <a:t>real-life</a:t>
            </a:r>
            <a:r>
              <a:rPr lang="en" sz="3600" dirty="0" smtClean="0">
                <a:latin typeface="Droid Serif"/>
                <a:ea typeface="Droid Serif"/>
                <a:cs typeface="Droid Serif"/>
                <a:sym typeface="Droid Serif"/>
              </a:rPr>
              <a:t> applications?</a:t>
            </a:r>
            <a:endParaRPr lang="en" sz="3600" dirty="0">
              <a:latin typeface="Droid Serif"/>
              <a:ea typeface="Droid Serif"/>
              <a:cs typeface="Droid Serif"/>
              <a:sym typeface="Droid Serif"/>
            </a:endParaRP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884"/>
          <a:stretch/>
        </p:blipFill>
        <p:spPr bwMode="auto">
          <a:xfrm>
            <a:off x="762000" y="1600200"/>
            <a:ext cx="7696200" cy="5057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0160695"/>
      </p:ext>
    </p:extLst>
  </p:cSld>
  <p:clrMapOvr>
    <a:masterClrMapping/>
  </p:clrMapOvr>
  <p:transition xmlns:p14="http://schemas.microsoft.com/office/powerpoint/2010/main" spd="slow">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title" idx="4294967295"/>
          </p:nvPr>
        </p:nvSpPr>
        <p:spPr>
          <a:xfrm>
            <a:off x="914400" y="228600"/>
            <a:ext cx="7391400" cy="792481"/>
          </a:xfrm>
          <a:prstGeom prst="rect">
            <a:avLst/>
          </a:prstGeom>
        </p:spPr>
        <p:txBody>
          <a:bodyPr lIns="91425" tIns="91425" rIns="91425" bIns="91425" anchor="t" anchorCtr="0">
            <a:noAutofit/>
          </a:bodyPr>
          <a:lstStyle/>
          <a:p>
            <a:pPr lvl="0" algn="ctr" rtl="0">
              <a:spcBef>
                <a:spcPts val="0"/>
              </a:spcBef>
              <a:buNone/>
            </a:pPr>
            <a:r>
              <a:rPr lang="en" sz="3600" dirty="0" smtClean="0">
                <a:latin typeface="Droid Serif"/>
                <a:ea typeface="Droid Serif"/>
                <a:cs typeface="Droid Serif"/>
                <a:sym typeface="Droid Serif"/>
              </a:rPr>
              <a:t>What if we </a:t>
            </a:r>
            <a:r>
              <a:rPr lang="en" sz="3600" b="1" i="1" dirty="0" smtClean="0">
                <a:latin typeface="Droid Serif"/>
                <a:ea typeface="Droid Serif"/>
                <a:cs typeface="Droid Serif"/>
                <a:sym typeface="Droid Serif"/>
              </a:rPr>
              <a:t>didn't have</a:t>
            </a:r>
            <a:r>
              <a:rPr lang="en" sz="3600" dirty="0" smtClean="0">
                <a:latin typeface="Droid Serif"/>
                <a:ea typeface="Droid Serif"/>
                <a:cs typeface="Droid Serif"/>
                <a:sym typeface="Droid Serif"/>
              </a:rPr>
              <a:t> a map?!</a:t>
            </a:r>
            <a:endParaRPr lang="en" sz="3600" dirty="0">
              <a:latin typeface="Droid Serif"/>
              <a:ea typeface="Droid Serif"/>
              <a:cs typeface="Droid Serif"/>
              <a:sym typeface="Droid Serif"/>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910"/>
          <a:stretch/>
        </p:blipFill>
        <p:spPr bwMode="auto">
          <a:xfrm>
            <a:off x="457200" y="1130300"/>
            <a:ext cx="8382000" cy="5509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200" y="5766137"/>
            <a:ext cx="6324600" cy="1015663"/>
          </a:xfrm>
          <a:prstGeom prst="rect">
            <a:avLst/>
          </a:prstGeom>
          <a:solidFill>
            <a:schemeClr val="bg1"/>
          </a:solidFill>
        </p:spPr>
        <p:txBody>
          <a:bodyPr wrap="square" rtlCol="0">
            <a:spAutoFit/>
          </a:bodyPr>
          <a:lstStyle/>
          <a:p>
            <a:pPr algn="ctr"/>
            <a:r>
              <a:rPr lang="en-US" sz="2000" dirty="0" err="1" smtClean="0">
                <a:solidFill>
                  <a:schemeClr val="tx1"/>
                </a:solidFill>
                <a:latin typeface="Cambria" panose="02040503050406030204" pitchFamily="18" charset="0"/>
              </a:rPr>
              <a:t>GeoGuessr</a:t>
            </a:r>
            <a:r>
              <a:rPr lang="en-US" sz="2000" dirty="0" smtClean="0">
                <a:solidFill>
                  <a:schemeClr val="tx1"/>
                </a:solidFill>
                <a:latin typeface="Cambria" panose="02040503050406030204" pitchFamily="18" charset="0"/>
              </a:rPr>
              <a:t> ~ you're dropped in a random "street view" location and need to figure out where you are… . Once you have a guess, check how close you were! </a:t>
            </a:r>
            <a:endParaRPr lang="en-US" sz="2000" dirty="0">
              <a:solidFill>
                <a:schemeClr val="tx1"/>
              </a:solidFill>
              <a:latin typeface="Cambria" panose="02040503050406030204" pitchFamily="18" charset="0"/>
            </a:endParaRPr>
          </a:p>
        </p:txBody>
      </p:sp>
      <p:sp>
        <p:nvSpPr>
          <p:cNvPr id="3" name="Right Arrow 2"/>
          <p:cNvSpPr/>
          <p:nvPr/>
        </p:nvSpPr>
        <p:spPr>
          <a:xfrm rot="20027563">
            <a:off x="6221175" y="5731679"/>
            <a:ext cx="838200" cy="7620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6832041"/>
      </p:ext>
    </p:extLst>
  </p:cSld>
  <p:clrMapOvr>
    <a:masterClrMapping/>
  </p:clrMapOvr>
  <p:transition xmlns:p14="http://schemas.microsoft.com/office/powerpoint/2010/main" spd="slow">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95412"/>
            <a:ext cx="7772400" cy="1470025"/>
          </a:xfrm>
        </p:spPr>
        <p:txBody>
          <a:bodyPr>
            <a:normAutofit/>
          </a:bodyPr>
          <a:lstStyle/>
          <a:p>
            <a:r>
              <a:rPr lang="en-US" sz="7200" dirty="0" smtClean="0"/>
              <a:t>Cup Robotics</a:t>
            </a:r>
            <a:endParaRPr lang="en-US" sz="7200" dirty="0"/>
          </a:p>
        </p:txBody>
      </p:sp>
      <p:sp>
        <p:nvSpPr>
          <p:cNvPr id="3" name="Subtitle 2"/>
          <p:cNvSpPr>
            <a:spLocks noGrp="1"/>
          </p:cNvSpPr>
          <p:nvPr>
            <p:ph type="subTitle" idx="1"/>
          </p:nvPr>
        </p:nvSpPr>
        <p:spPr/>
        <p:txBody>
          <a:bodyPr/>
          <a:lstStyle/>
          <a:p>
            <a:r>
              <a:rPr lang="en-US" dirty="0" smtClean="0"/>
              <a:t>An Introduction to Coding, Functions, and Parameters </a:t>
            </a:r>
            <a:endParaRPr lang="en-US" dirty="0"/>
          </a:p>
        </p:txBody>
      </p:sp>
      <p:sp>
        <p:nvSpPr>
          <p:cNvPr id="4" name="Title 1"/>
          <p:cNvSpPr txBox="1">
            <a:spLocks/>
          </p:cNvSpPr>
          <p:nvPr/>
        </p:nvSpPr>
        <p:spPr>
          <a:xfrm rot="21030788">
            <a:off x="3491399" y="5062213"/>
            <a:ext cx="5385851" cy="1153173"/>
          </a:xfrm>
          <a:prstGeom prst="rect">
            <a:avLst/>
          </a:prstGeom>
          <a:solidFill>
            <a:srgbClr val="FFCCCC"/>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200" dirty="0" smtClean="0">
                <a:solidFill>
                  <a:prstClr val="black"/>
                </a:solidFill>
              </a:rPr>
              <a:t>activities only</a:t>
            </a:r>
            <a:endParaRPr lang="en-US" sz="4200" dirty="0">
              <a:solidFill>
                <a:prstClr val="black"/>
              </a:solidFill>
            </a:endParaRPr>
          </a:p>
        </p:txBody>
      </p:sp>
    </p:spTree>
    <p:extLst>
      <p:ext uri="{BB962C8B-B14F-4D97-AF65-F5344CB8AC3E}">
        <p14:creationId xmlns:p14="http://schemas.microsoft.com/office/powerpoint/2010/main" val="377152134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Up Arrow 11"/>
          <p:cNvSpPr/>
          <p:nvPr/>
        </p:nvSpPr>
        <p:spPr>
          <a:xfrm>
            <a:off x="944438" y="1713492"/>
            <a:ext cx="457712"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5" name="Up Arrow 14"/>
          <p:cNvSpPr/>
          <p:nvPr/>
        </p:nvSpPr>
        <p:spPr>
          <a:xfrm rot="5400000">
            <a:off x="1712717" y="170470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6" name="Up Arrow 15"/>
          <p:cNvSpPr/>
          <p:nvPr/>
        </p:nvSpPr>
        <p:spPr>
          <a:xfrm rot="5400000">
            <a:off x="2489786" y="170470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4" name="Up Arrow 23"/>
          <p:cNvSpPr/>
          <p:nvPr/>
        </p:nvSpPr>
        <p:spPr>
          <a:xfrm rot="10800000">
            <a:off x="3258065" y="171349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8" name="Up Arrow 27"/>
          <p:cNvSpPr/>
          <p:nvPr/>
        </p:nvSpPr>
        <p:spPr>
          <a:xfrm rot="16200000">
            <a:off x="4026344" y="1687498"/>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9" name="Up Arrow 28"/>
          <p:cNvSpPr/>
          <p:nvPr/>
        </p:nvSpPr>
        <p:spPr>
          <a:xfrm rot="16200000">
            <a:off x="4803413" y="1687498"/>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4" name="Up Arrow 13"/>
          <p:cNvSpPr/>
          <p:nvPr/>
        </p:nvSpPr>
        <p:spPr>
          <a:xfrm>
            <a:off x="944438" y="3169172"/>
            <a:ext cx="457712"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1" name="Up Arrow 20"/>
          <p:cNvSpPr/>
          <p:nvPr/>
        </p:nvSpPr>
        <p:spPr>
          <a:xfrm rot="5400000">
            <a:off x="1708585" y="3191637"/>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2" name="Up Arrow 21"/>
          <p:cNvSpPr/>
          <p:nvPr/>
        </p:nvSpPr>
        <p:spPr>
          <a:xfrm rot="5400000">
            <a:off x="2481522" y="3191637"/>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3" name="Up Arrow 22"/>
          <p:cNvSpPr/>
          <p:nvPr/>
        </p:nvSpPr>
        <p:spPr>
          <a:xfrm rot="5400000">
            <a:off x="3254459" y="3191637"/>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6" name="Up Arrow 25"/>
          <p:cNvSpPr/>
          <p:nvPr/>
        </p:nvSpPr>
        <p:spPr>
          <a:xfrm rot="10800000">
            <a:off x="4018606" y="320437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0" name="Up Arrow 29"/>
          <p:cNvSpPr/>
          <p:nvPr/>
        </p:nvSpPr>
        <p:spPr>
          <a:xfrm rot="16200000">
            <a:off x="4782753" y="319558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1" name="Up Arrow 30"/>
          <p:cNvSpPr/>
          <p:nvPr/>
        </p:nvSpPr>
        <p:spPr>
          <a:xfrm rot="16200000">
            <a:off x="6328627" y="3222024"/>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2" name="Up Arrow 31"/>
          <p:cNvSpPr/>
          <p:nvPr/>
        </p:nvSpPr>
        <p:spPr>
          <a:xfrm rot="16200000">
            <a:off x="5555690" y="3191637"/>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3" name="Up Arrow 12"/>
          <p:cNvSpPr/>
          <p:nvPr/>
        </p:nvSpPr>
        <p:spPr>
          <a:xfrm>
            <a:off x="944438" y="2397046"/>
            <a:ext cx="457712"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7" name="Up Arrow 16"/>
          <p:cNvSpPr/>
          <p:nvPr/>
        </p:nvSpPr>
        <p:spPr>
          <a:xfrm rot="5400000">
            <a:off x="1708585" y="239220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8" name="Up Arrow 17"/>
          <p:cNvSpPr/>
          <p:nvPr/>
        </p:nvSpPr>
        <p:spPr>
          <a:xfrm rot="5400000">
            <a:off x="2481522" y="2419511"/>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9" name="Up Arrow 18"/>
          <p:cNvSpPr/>
          <p:nvPr/>
        </p:nvSpPr>
        <p:spPr>
          <a:xfrm rot="5400000">
            <a:off x="3254459" y="239220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0" name="Up Arrow 19"/>
          <p:cNvSpPr/>
          <p:nvPr/>
        </p:nvSpPr>
        <p:spPr>
          <a:xfrm rot="5400000">
            <a:off x="4027396" y="2419511"/>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5" name="Up Arrow 24"/>
          <p:cNvSpPr/>
          <p:nvPr/>
        </p:nvSpPr>
        <p:spPr>
          <a:xfrm rot="10800000">
            <a:off x="4791543" y="2428301"/>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3" name="Up Arrow 32"/>
          <p:cNvSpPr/>
          <p:nvPr/>
        </p:nvSpPr>
        <p:spPr>
          <a:xfrm rot="16200000">
            <a:off x="5555690" y="243709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4" name="Up Arrow 33"/>
          <p:cNvSpPr/>
          <p:nvPr/>
        </p:nvSpPr>
        <p:spPr>
          <a:xfrm rot="16200000">
            <a:off x="6328627" y="243709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5" name="Up Arrow 34"/>
          <p:cNvSpPr/>
          <p:nvPr/>
        </p:nvSpPr>
        <p:spPr>
          <a:xfrm rot="16200000">
            <a:off x="7101564" y="2419511"/>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6" name="Up Arrow 35"/>
          <p:cNvSpPr/>
          <p:nvPr/>
        </p:nvSpPr>
        <p:spPr>
          <a:xfrm rot="16200000">
            <a:off x="7874502" y="243709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cxnSp>
        <p:nvCxnSpPr>
          <p:cNvPr id="43" name="Straight Connector 42"/>
          <p:cNvCxnSpPr/>
          <p:nvPr/>
        </p:nvCxnSpPr>
        <p:spPr>
          <a:xfrm>
            <a:off x="914912" y="2257179"/>
            <a:ext cx="512444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914912" y="3051343"/>
            <a:ext cx="741447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885736" y="3804544"/>
            <a:ext cx="6343881" cy="0"/>
          </a:xfrm>
          <a:prstGeom prst="line">
            <a:avLst/>
          </a:prstGeom>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885736" y="464656"/>
            <a:ext cx="2972193" cy="400110"/>
          </a:xfrm>
          <a:prstGeom prst="rect">
            <a:avLst/>
          </a:prstGeom>
          <a:noFill/>
        </p:spPr>
        <p:txBody>
          <a:bodyPr wrap="square" rtlCol="0">
            <a:spAutoFit/>
          </a:bodyPr>
          <a:lstStyle/>
          <a:p>
            <a:pPr defTabSz="457200"/>
            <a:r>
              <a:rPr lang="en-US" sz="2000" kern="1200" dirty="0" smtClean="0">
                <a:solidFill>
                  <a:prstClr val="black"/>
                </a:solidFill>
                <a:latin typeface="Calibri"/>
              </a:rPr>
              <a:t>1. Decode this stack: </a:t>
            </a:r>
            <a:endParaRPr lang="en-US" sz="2000" kern="1200" dirty="0">
              <a:solidFill>
                <a:prstClr val="black"/>
              </a:solidFill>
              <a:latin typeface="Calibri"/>
            </a:endParaRPr>
          </a:p>
        </p:txBody>
      </p:sp>
      <p:sp>
        <p:nvSpPr>
          <p:cNvPr id="47" name="TextBox 46"/>
          <p:cNvSpPr txBox="1"/>
          <p:nvPr/>
        </p:nvSpPr>
        <p:spPr>
          <a:xfrm>
            <a:off x="-1" y="4626074"/>
            <a:ext cx="1402151" cy="646331"/>
          </a:xfrm>
          <a:prstGeom prst="rect">
            <a:avLst/>
          </a:prstGeom>
          <a:noFill/>
        </p:spPr>
        <p:txBody>
          <a:bodyPr wrap="square" rtlCol="0">
            <a:spAutoFit/>
          </a:bodyPr>
          <a:lstStyle/>
          <a:p>
            <a:pPr defTabSz="457200"/>
            <a:r>
              <a:rPr lang="en-US" sz="1800" kern="1200" dirty="0" smtClean="0">
                <a:solidFill>
                  <a:prstClr val="black"/>
                </a:solidFill>
                <a:latin typeface="Calibri"/>
              </a:rPr>
              <a:t>Draw your stack here:</a:t>
            </a:r>
            <a:endParaRPr lang="en-US" sz="1800" kern="1200" dirty="0">
              <a:solidFill>
                <a:prstClr val="black"/>
              </a:solidFill>
              <a:latin typeface="Calibri"/>
            </a:endParaRPr>
          </a:p>
        </p:txBody>
      </p:sp>
      <p:sp>
        <p:nvSpPr>
          <p:cNvPr id="38" name="Frame 37"/>
          <p:cNvSpPr/>
          <p:nvPr/>
        </p:nvSpPr>
        <p:spPr>
          <a:xfrm>
            <a:off x="1200826" y="4010526"/>
            <a:ext cx="7034122" cy="2318221"/>
          </a:xfrm>
          <a:prstGeom prst="frame">
            <a:avLst>
              <a:gd name="adj1" fmla="val 0"/>
            </a:avLst>
          </a:prstGeom>
          <a:solidFill>
            <a:srgbClr val="000000"/>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srgbClr val="0000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7759" y="148288"/>
            <a:ext cx="2680614" cy="1432955"/>
          </a:xfrm>
          <a:prstGeom prst="rect">
            <a:avLst/>
          </a:prstGeom>
          <a:ln>
            <a:solidFill>
              <a:schemeClr val="accent1"/>
            </a:solidFill>
          </a:ln>
        </p:spPr>
      </p:pic>
      <p:sp>
        <p:nvSpPr>
          <p:cNvPr id="39" name="TextBox 38"/>
          <p:cNvSpPr txBox="1"/>
          <p:nvPr/>
        </p:nvSpPr>
        <p:spPr>
          <a:xfrm rot="20528075">
            <a:off x="66105" y="153613"/>
            <a:ext cx="1002567" cy="461665"/>
          </a:xfrm>
          <a:prstGeom prst="rect">
            <a:avLst/>
          </a:prstGeom>
          <a:solidFill>
            <a:srgbClr val="FFCCCC"/>
          </a:solidFill>
        </p:spPr>
        <p:txBody>
          <a:bodyPr wrap="square" rtlCol="0">
            <a:spAutoFit/>
          </a:bodyPr>
          <a:lstStyle/>
          <a:p>
            <a:pPr algn="ctr" defTabSz="457200"/>
            <a:r>
              <a:rPr lang="en-US" sz="2400" b="1" kern="1200" dirty="0" smtClean="0">
                <a:solidFill>
                  <a:prstClr val="black"/>
                </a:solidFill>
                <a:latin typeface="Calibri"/>
              </a:rPr>
              <a:t>Try it!</a:t>
            </a:r>
            <a:endParaRPr lang="en-US" sz="2400" b="1" kern="1200" dirty="0">
              <a:solidFill>
                <a:prstClr val="black"/>
              </a:solidFill>
              <a:latin typeface="Calibri"/>
            </a:endParaRPr>
          </a:p>
        </p:txBody>
      </p:sp>
    </p:spTree>
    <p:extLst>
      <p:ext uri="{BB962C8B-B14F-4D97-AF65-F5344CB8AC3E}">
        <p14:creationId xmlns:p14="http://schemas.microsoft.com/office/powerpoint/2010/main" val="367490075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461623" y="4122983"/>
            <a:ext cx="740378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57200" y="4790999"/>
            <a:ext cx="740820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50931" y="5421308"/>
            <a:ext cx="741447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50931" y="6051617"/>
            <a:ext cx="7414477" cy="0"/>
          </a:xfrm>
          <a:prstGeom prst="line">
            <a:avLst/>
          </a:prstGeom>
        </p:spPr>
        <p:style>
          <a:lnRef idx="2">
            <a:schemeClr val="accent1"/>
          </a:lnRef>
          <a:fillRef idx="0">
            <a:schemeClr val="accent1"/>
          </a:fillRef>
          <a:effectRef idx="1">
            <a:schemeClr val="accent1"/>
          </a:effectRef>
          <a:fontRef idx="minor">
            <a:schemeClr val="tx1"/>
          </a:fontRef>
        </p:style>
      </p:cxnSp>
      <p:sp>
        <p:nvSpPr>
          <p:cNvPr id="49" name="Title 48"/>
          <p:cNvSpPr>
            <a:spLocks noGrp="1"/>
          </p:cNvSpPr>
          <p:nvPr>
            <p:ph type="title"/>
          </p:nvPr>
        </p:nvSpPr>
        <p:spPr>
          <a:xfrm>
            <a:off x="457200" y="515269"/>
            <a:ext cx="4725754" cy="818212"/>
          </a:xfrm>
        </p:spPr>
        <p:txBody>
          <a:bodyPr>
            <a:normAutofit/>
          </a:bodyPr>
          <a:lstStyle/>
          <a:p>
            <a:pPr algn="l"/>
            <a:r>
              <a:rPr lang="en-US" sz="2000" dirty="0" smtClean="0"/>
              <a:t>2. </a:t>
            </a:r>
            <a:r>
              <a:rPr lang="en-US" sz="2000" dirty="0"/>
              <a:t>E</a:t>
            </a:r>
            <a:r>
              <a:rPr lang="en-US" sz="2000" dirty="0" smtClean="0"/>
              <a:t>ncode this tower:</a:t>
            </a:r>
            <a:endParaRPr lang="en-US" sz="2000" dirty="0"/>
          </a:p>
        </p:txBody>
      </p:sp>
      <p:grpSp>
        <p:nvGrpSpPr>
          <p:cNvPr id="60" name="Group 59"/>
          <p:cNvGrpSpPr/>
          <p:nvPr/>
        </p:nvGrpSpPr>
        <p:grpSpPr>
          <a:xfrm>
            <a:off x="887217" y="1927105"/>
            <a:ext cx="648375" cy="1095475"/>
            <a:chOff x="5666992" y="2563946"/>
            <a:chExt cx="648375" cy="1117929"/>
          </a:xfrm>
        </p:grpSpPr>
        <p:sp>
          <p:nvSpPr>
            <p:cNvPr id="61" name="Trapezoid 60"/>
            <p:cNvSpPr/>
            <p:nvPr/>
          </p:nvSpPr>
          <p:spPr>
            <a:xfrm>
              <a:off x="5666992" y="2917220"/>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2" name="Trapezoid 61"/>
            <p:cNvSpPr/>
            <p:nvPr/>
          </p:nvSpPr>
          <p:spPr>
            <a:xfrm>
              <a:off x="5666992" y="2734857"/>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3" name="Trapezoid 62"/>
            <p:cNvSpPr/>
            <p:nvPr/>
          </p:nvSpPr>
          <p:spPr>
            <a:xfrm>
              <a:off x="5673563" y="2563946"/>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64" name="Group 63"/>
          <p:cNvGrpSpPr/>
          <p:nvPr/>
        </p:nvGrpSpPr>
        <p:grpSpPr>
          <a:xfrm>
            <a:off x="1656657" y="1493270"/>
            <a:ext cx="1404871" cy="1529310"/>
            <a:chOff x="6156240" y="2181618"/>
            <a:chExt cx="1404871" cy="1529310"/>
          </a:xfrm>
        </p:grpSpPr>
        <p:sp>
          <p:nvSpPr>
            <p:cNvPr id="65" name="Trapezoid 64"/>
            <p:cNvSpPr/>
            <p:nvPr/>
          </p:nvSpPr>
          <p:spPr>
            <a:xfrm>
              <a:off x="6919307"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6" name="Trapezoid 65"/>
            <p:cNvSpPr/>
            <p:nvPr/>
          </p:nvSpPr>
          <p:spPr>
            <a:xfrm>
              <a:off x="6156240"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7" name="Trapezoid 66"/>
            <p:cNvSpPr/>
            <p:nvPr/>
          </p:nvSpPr>
          <p:spPr>
            <a:xfrm rot="10800000">
              <a:off x="6156240"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8" name="Trapezoid 67"/>
            <p:cNvSpPr/>
            <p:nvPr/>
          </p:nvSpPr>
          <p:spPr>
            <a:xfrm rot="10800000">
              <a:off x="6919307"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69" name="TextBox 68"/>
          <p:cNvSpPr txBox="1"/>
          <p:nvPr/>
        </p:nvSpPr>
        <p:spPr>
          <a:xfrm>
            <a:off x="851241" y="3162896"/>
            <a:ext cx="2260227" cy="369332"/>
          </a:xfrm>
          <a:prstGeom prst="rect">
            <a:avLst/>
          </a:prstGeom>
          <a:noFill/>
        </p:spPr>
        <p:txBody>
          <a:bodyPr wrap="square" rtlCol="0">
            <a:spAutoFit/>
          </a:bodyPr>
          <a:lstStyle/>
          <a:p>
            <a:pPr defTabSz="457200"/>
            <a:r>
              <a:rPr lang="en-US" sz="1800" kern="1200" dirty="0" smtClean="0">
                <a:solidFill>
                  <a:prstClr val="black"/>
                </a:solidFill>
                <a:latin typeface="Calibri"/>
              </a:rPr>
              <a:t>    0      1     2     3     4</a:t>
            </a:r>
            <a:endParaRPr lang="en-US" sz="1800" kern="1200" dirty="0">
              <a:solidFill>
                <a:prstClr val="black"/>
              </a:solidFill>
              <a:latin typeface="Calibri"/>
            </a:endParaRP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7759" y="148288"/>
            <a:ext cx="2680614" cy="1432955"/>
          </a:xfrm>
          <a:prstGeom prst="rect">
            <a:avLst/>
          </a:prstGeom>
          <a:ln>
            <a:solidFill>
              <a:schemeClr val="accent1"/>
            </a:solidFill>
          </a:ln>
        </p:spPr>
      </p:pic>
      <p:sp>
        <p:nvSpPr>
          <p:cNvPr id="18" name="TextBox 17"/>
          <p:cNvSpPr txBox="1"/>
          <p:nvPr/>
        </p:nvSpPr>
        <p:spPr>
          <a:xfrm rot="20528075">
            <a:off x="66105" y="153613"/>
            <a:ext cx="1002567" cy="461665"/>
          </a:xfrm>
          <a:prstGeom prst="rect">
            <a:avLst/>
          </a:prstGeom>
          <a:solidFill>
            <a:srgbClr val="FFCCCC"/>
          </a:solidFill>
        </p:spPr>
        <p:txBody>
          <a:bodyPr wrap="square" rtlCol="0">
            <a:spAutoFit/>
          </a:bodyPr>
          <a:lstStyle/>
          <a:p>
            <a:pPr algn="ctr" defTabSz="457200"/>
            <a:r>
              <a:rPr lang="en-US" sz="2400" b="1" kern="1200" dirty="0" smtClean="0">
                <a:solidFill>
                  <a:prstClr val="black"/>
                </a:solidFill>
                <a:latin typeface="Calibri"/>
              </a:rPr>
              <a:t>Try it!</a:t>
            </a:r>
            <a:endParaRPr lang="en-US" sz="2400" b="1" kern="1200" dirty="0">
              <a:solidFill>
                <a:prstClr val="black"/>
              </a:solidFill>
              <a:latin typeface="Calibri"/>
            </a:endParaRPr>
          </a:p>
        </p:txBody>
      </p:sp>
    </p:spTree>
    <p:extLst>
      <p:ext uri="{BB962C8B-B14F-4D97-AF65-F5344CB8AC3E}">
        <p14:creationId xmlns:p14="http://schemas.microsoft.com/office/powerpoint/2010/main" val="161953552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1000" y="848561"/>
            <a:ext cx="6499098" cy="369332"/>
          </a:xfrm>
          <a:prstGeom prst="rect">
            <a:avLst/>
          </a:prstGeom>
          <a:noFill/>
        </p:spPr>
        <p:txBody>
          <a:bodyPr wrap="square" rtlCol="0">
            <a:spAutoFit/>
          </a:bodyPr>
          <a:lstStyle/>
          <a:p>
            <a:pPr defTabSz="457200"/>
            <a:r>
              <a:rPr lang="en-US" sz="1800" kern="1200" dirty="0" smtClean="0">
                <a:solidFill>
                  <a:prstClr val="black"/>
                </a:solidFill>
                <a:latin typeface="Calibri"/>
              </a:rPr>
              <a:t>3. Try building your own tower and writing its code:</a:t>
            </a:r>
            <a:endParaRPr lang="en-US" sz="1800" kern="1200" dirty="0">
              <a:solidFill>
                <a:prstClr val="black"/>
              </a:solidFill>
              <a:latin typeface="Calibri"/>
            </a:endParaRPr>
          </a:p>
        </p:txBody>
      </p:sp>
      <p:cxnSp>
        <p:nvCxnSpPr>
          <p:cNvPr id="7" name="Straight Connector 6"/>
          <p:cNvCxnSpPr/>
          <p:nvPr/>
        </p:nvCxnSpPr>
        <p:spPr>
          <a:xfrm>
            <a:off x="457200" y="1983365"/>
            <a:ext cx="740820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50931" y="2613674"/>
            <a:ext cx="741447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50931" y="3243983"/>
            <a:ext cx="7414477"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81000" y="3502873"/>
            <a:ext cx="6499098" cy="369332"/>
          </a:xfrm>
          <a:prstGeom prst="rect">
            <a:avLst/>
          </a:prstGeom>
          <a:noFill/>
        </p:spPr>
        <p:txBody>
          <a:bodyPr wrap="square" rtlCol="0">
            <a:spAutoFit/>
          </a:bodyPr>
          <a:lstStyle/>
          <a:p>
            <a:pPr defTabSz="457200"/>
            <a:r>
              <a:rPr lang="en-US" sz="1800" kern="1200" dirty="0" smtClean="0">
                <a:solidFill>
                  <a:prstClr val="black"/>
                </a:solidFill>
                <a:latin typeface="Calibri"/>
              </a:rPr>
              <a:t>4. Exchange codes with a partner, build the stack, then draw it here:</a:t>
            </a:r>
            <a:endParaRPr lang="en-US" sz="1800" kern="1200" dirty="0">
              <a:solidFill>
                <a:prstClr val="black"/>
              </a:solidFill>
              <a:latin typeface="Calibri"/>
            </a:endParaRPr>
          </a:p>
        </p:txBody>
      </p:sp>
      <p:sp>
        <p:nvSpPr>
          <p:cNvPr id="12" name="TextBox 11"/>
          <p:cNvSpPr txBox="1"/>
          <p:nvPr/>
        </p:nvSpPr>
        <p:spPr>
          <a:xfrm>
            <a:off x="201323" y="4728842"/>
            <a:ext cx="1402151" cy="646331"/>
          </a:xfrm>
          <a:prstGeom prst="rect">
            <a:avLst/>
          </a:prstGeom>
          <a:noFill/>
        </p:spPr>
        <p:txBody>
          <a:bodyPr wrap="square" rtlCol="0">
            <a:spAutoFit/>
          </a:bodyPr>
          <a:lstStyle/>
          <a:p>
            <a:pPr defTabSz="457200"/>
            <a:r>
              <a:rPr lang="en-US" sz="1800" kern="1200" dirty="0" smtClean="0">
                <a:solidFill>
                  <a:prstClr val="black"/>
                </a:solidFill>
                <a:latin typeface="Calibri"/>
              </a:rPr>
              <a:t>Draw your stack here:</a:t>
            </a:r>
            <a:endParaRPr lang="en-US" sz="1800" kern="1200" dirty="0">
              <a:solidFill>
                <a:prstClr val="black"/>
              </a:solidFill>
              <a:latin typeface="Calibri"/>
            </a:endParaRPr>
          </a:p>
        </p:txBody>
      </p:sp>
      <p:sp>
        <p:nvSpPr>
          <p:cNvPr id="11" name="Frame 10"/>
          <p:cNvSpPr/>
          <p:nvPr/>
        </p:nvSpPr>
        <p:spPr>
          <a:xfrm>
            <a:off x="1359576" y="4020552"/>
            <a:ext cx="7034122" cy="2318221"/>
          </a:xfrm>
          <a:prstGeom prst="frame">
            <a:avLst>
              <a:gd name="adj1" fmla="val 0"/>
            </a:avLst>
          </a:prstGeom>
          <a:solidFill>
            <a:schemeClr val="tx1"/>
          </a:solidFill>
          <a:ln w="762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8071" y="114421"/>
            <a:ext cx="2680614" cy="1432955"/>
          </a:xfrm>
          <a:prstGeom prst="rect">
            <a:avLst/>
          </a:prstGeom>
          <a:ln>
            <a:solidFill>
              <a:schemeClr val="accent1"/>
            </a:solidFill>
          </a:ln>
        </p:spPr>
      </p:pic>
      <p:sp>
        <p:nvSpPr>
          <p:cNvPr id="14" name="TextBox 13"/>
          <p:cNvSpPr txBox="1"/>
          <p:nvPr/>
        </p:nvSpPr>
        <p:spPr>
          <a:xfrm rot="20528075">
            <a:off x="66105" y="153613"/>
            <a:ext cx="1002567" cy="461665"/>
          </a:xfrm>
          <a:prstGeom prst="rect">
            <a:avLst/>
          </a:prstGeom>
          <a:solidFill>
            <a:srgbClr val="FFCCCC"/>
          </a:solidFill>
        </p:spPr>
        <p:txBody>
          <a:bodyPr wrap="square" rtlCol="0">
            <a:spAutoFit/>
          </a:bodyPr>
          <a:lstStyle/>
          <a:p>
            <a:pPr algn="ctr" defTabSz="457200"/>
            <a:r>
              <a:rPr lang="en-US" sz="2400" b="1" kern="1200" dirty="0" smtClean="0">
                <a:solidFill>
                  <a:prstClr val="black"/>
                </a:solidFill>
                <a:latin typeface="Calibri"/>
              </a:rPr>
              <a:t>Try it!</a:t>
            </a:r>
            <a:endParaRPr lang="en-US" sz="2400" b="1" kern="1200" dirty="0">
              <a:solidFill>
                <a:prstClr val="black"/>
              </a:solidFill>
              <a:latin typeface="Calibri"/>
            </a:endParaRPr>
          </a:p>
        </p:txBody>
      </p:sp>
    </p:spTree>
    <p:extLst>
      <p:ext uri="{BB962C8B-B14F-4D97-AF65-F5344CB8AC3E}">
        <p14:creationId xmlns:p14="http://schemas.microsoft.com/office/powerpoint/2010/main" val="173512775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555" y="131704"/>
            <a:ext cx="3747931" cy="819670"/>
          </a:xfrm>
        </p:spPr>
        <p:txBody>
          <a:bodyPr>
            <a:normAutofit/>
          </a:bodyPr>
          <a:lstStyle/>
          <a:p>
            <a:r>
              <a:rPr lang="en-US" sz="2000" dirty="0"/>
              <a:t>5</a:t>
            </a:r>
            <a:r>
              <a:rPr lang="en-US" sz="2000" dirty="0" smtClean="0"/>
              <a:t>. Decode this tower:</a:t>
            </a:r>
            <a:endParaRPr lang="en-US" sz="2000" dirty="0"/>
          </a:p>
        </p:txBody>
      </p:sp>
      <p:grpSp>
        <p:nvGrpSpPr>
          <p:cNvPr id="3" name="Group 2"/>
          <p:cNvGrpSpPr/>
          <p:nvPr/>
        </p:nvGrpSpPr>
        <p:grpSpPr>
          <a:xfrm>
            <a:off x="1120128" y="919844"/>
            <a:ext cx="3882641" cy="3036784"/>
            <a:chOff x="829171" y="1394450"/>
            <a:chExt cx="4137409" cy="3297816"/>
          </a:xfrm>
        </p:grpSpPr>
        <p:grpSp>
          <p:nvGrpSpPr>
            <p:cNvPr id="57" name="Group 56"/>
            <p:cNvGrpSpPr/>
            <p:nvPr/>
          </p:nvGrpSpPr>
          <p:grpSpPr>
            <a:xfrm>
              <a:off x="829171" y="1394450"/>
              <a:ext cx="3415240" cy="584776"/>
              <a:chOff x="829171" y="1394450"/>
              <a:chExt cx="3415240" cy="584776"/>
            </a:xfrm>
          </p:grpSpPr>
          <p:grpSp>
            <p:nvGrpSpPr>
              <p:cNvPr id="4" name="Group 3"/>
              <p:cNvGrpSpPr/>
              <p:nvPr/>
            </p:nvGrpSpPr>
            <p:grpSpPr>
              <a:xfrm>
                <a:off x="1476953" y="1394450"/>
                <a:ext cx="843347" cy="584776"/>
                <a:chOff x="2441167" y="4862213"/>
                <a:chExt cx="1753868" cy="1067004"/>
              </a:xfrm>
            </p:grpSpPr>
            <p:sp>
              <p:nvSpPr>
                <p:cNvPr id="5" name="Frame 4"/>
                <p:cNvSpPr/>
                <p:nvPr/>
              </p:nvSpPr>
              <p:spPr>
                <a:xfrm>
                  <a:off x="2548922" y="5100665"/>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6" name="Rectangle 5"/>
                <p:cNvSpPr/>
                <p:nvPr/>
              </p:nvSpPr>
              <p:spPr>
                <a:xfrm>
                  <a:off x="2441167" y="4862213"/>
                  <a:ext cx="706953" cy="1067004"/>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2</a:t>
                  </a:r>
                </a:p>
              </p:txBody>
            </p:sp>
            <p:sp>
              <p:nvSpPr>
                <p:cNvPr id="7" name="Up Arrow 6"/>
                <p:cNvSpPr/>
                <p:nvPr/>
              </p:nvSpPr>
              <p:spPr>
                <a:xfrm rot="5400000">
                  <a:off x="3443755" y="5016484"/>
                  <a:ext cx="760345" cy="7422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23" name="Up Arrow 22"/>
              <p:cNvSpPr/>
              <p:nvPr/>
            </p:nvSpPr>
            <p:spPr>
              <a:xfrm>
                <a:off x="829171" y="1496983"/>
                <a:ext cx="359908"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7" name="Up Arrow 26"/>
              <p:cNvSpPr/>
              <p:nvPr/>
            </p:nvSpPr>
            <p:spPr>
              <a:xfrm rot="10800000">
                <a:off x="2669548" y="1475989"/>
                <a:ext cx="350271" cy="42169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nvGrpSpPr>
              <p:cNvPr id="28" name="Group 27"/>
              <p:cNvGrpSpPr/>
              <p:nvPr/>
            </p:nvGrpSpPr>
            <p:grpSpPr>
              <a:xfrm>
                <a:off x="3401065" y="1394450"/>
                <a:ext cx="843346" cy="584776"/>
                <a:chOff x="4788436" y="4810544"/>
                <a:chExt cx="843346" cy="584776"/>
              </a:xfrm>
            </p:grpSpPr>
            <p:sp>
              <p:nvSpPr>
                <p:cNvPr id="29" name="Frame 28"/>
                <p:cNvSpPr/>
                <p:nvPr/>
              </p:nvSpPr>
              <p:spPr>
                <a:xfrm>
                  <a:off x="4840250" y="4941229"/>
                  <a:ext cx="312125" cy="370591"/>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30" name="Rectangle 29"/>
                <p:cNvSpPr/>
                <p:nvPr/>
              </p:nvSpPr>
              <p:spPr>
                <a:xfrm>
                  <a:off x="4788436" y="4810544"/>
                  <a:ext cx="339938" cy="584776"/>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2</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31" name="Up Arrow 30"/>
                <p:cNvSpPr/>
                <p:nvPr/>
              </p:nvSpPr>
              <p:spPr>
                <a:xfrm rot="16200000">
                  <a:off x="5244981" y="4920033"/>
                  <a:ext cx="416710" cy="3568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grpSp>
          <p:nvGrpSpPr>
            <p:cNvPr id="58" name="Group 57"/>
            <p:cNvGrpSpPr/>
            <p:nvPr/>
          </p:nvGrpSpPr>
          <p:grpSpPr>
            <a:xfrm>
              <a:off x="829171" y="2024720"/>
              <a:ext cx="3415240" cy="584776"/>
              <a:chOff x="829171" y="1965190"/>
              <a:chExt cx="3415240" cy="584776"/>
            </a:xfrm>
          </p:grpSpPr>
          <p:grpSp>
            <p:nvGrpSpPr>
              <p:cNvPr id="8" name="Group 7"/>
              <p:cNvGrpSpPr/>
              <p:nvPr/>
            </p:nvGrpSpPr>
            <p:grpSpPr>
              <a:xfrm>
                <a:off x="1476953" y="1965190"/>
                <a:ext cx="843347" cy="584776"/>
                <a:chOff x="2441167" y="4862213"/>
                <a:chExt cx="1753868" cy="1067004"/>
              </a:xfrm>
            </p:grpSpPr>
            <p:sp>
              <p:nvSpPr>
                <p:cNvPr id="9" name="Frame 8"/>
                <p:cNvSpPr/>
                <p:nvPr/>
              </p:nvSpPr>
              <p:spPr>
                <a:xfrm>
                  <a:off x="2548922" y="5100665"/>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0" name="Rectangle 9"/>
                <p:cNvSpPr/>
                <p:nvPr/>
              </p:nvSpPr>
              <p:spPr>
                <a:xfrm>
                  <a:off x="2441167" y="4862213"/>
                  <a:ext cx="706953" cy="1067004"/>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4</a:t>
                  </a:r>
                </a:p>
              </p:txBody>
            </p:sp>
            <p:sp>
              <p:nvSpPr>
                <p:cNvPr id="11" name="Up Arrow 10"/>
                <p:cNvSpPr/>
                <p:nvPr/>
              </p:nvSpPr>
              <p:spPr>
                <a:xfrm rot="5400000">
                  <a:off x="3443755" y="5016484"/>
                  <a:ext cx="760345" cy="7422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21" name="Up Arrow 20"/>
              <p:cNvSpPr/>
              <p:nvPr/>
            </p:nvSpPr>
            <p:spPr>
              <a:xfrm>
                <a:off x="829171" y="2067723"/>
                <a:ext cx="359908"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6" name="Up Arrow 25"/>
              <p:cNvSpPr/>
              <p:nvPr/>
            </p:nvSpPr>
            <p:spPr>
              <a:xfrm rot="10800000">
                <a:off x="2669547" y="2046729"/>
                <a:ext cx="350271" cy="42169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nvGrpSpPr>
              <p:cNvPr id="32" name="Group 31"/>
              <p:cNvGrpSpPr/>
              <p:nvPr/>
            </p:nvGrpSpPr>
            <p:grpSpPr>
              <a:xfrm>
                <a:off x="3401065" y="1965190"/>
                <a:ext cx="843346" cy="584776"/>
                <a:chOff x="4788436" y="4810544"/>
                <a:chExt cx="843346" cy="584776"/>
              </a:xfrm>
            </p:grpSpPr>
            <p:sp>
              <p:nvSpPr>
                <p:cNvPr id="33" name="Frame 32"/>
                <p:cNvSpPr/>
                <p:nvPr/>
              </p:nvSpPr>
              <p:spPr>
                <a:xfrm>
                  <a:off x="4840250" y="4941229"/>
                  <a:ext cx="312125" cy="370591"/>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34" name="Rectangle 33"/>
                <p:cNvSpPr/>
                <p:nvPr/>
              </p:nvSpPr>
              <p:spPr>
                <a:xfrm>
                  <a:off x="4788436" y="4810544"/>
                  <a:ext cx="339938" cy="584776"/>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4</a:t>
                  </a:r>
                </a:p>
              </p:txBody>
            </p:sp>
            <p:sp>
              <p:nvSpPr>
                <p:cNvPr id="35" name="Up Arrow 34"/>
                <p:cNvSpPr/>
                <p:nvPr/>
              </p:nvSpPr>
              <p:spPr>
                <a:xfrm rot="16200000">
                  <a:off x="5244981" y="4920033"/>
                  <a:ext cx="416710" cy="3568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grpSp>
          <p:nvGrpSpPr>
            <p:cNvPr id="59" name="Group 58"/>
            <p:cNvGrpSpPr/>
            <p:nvPr/>
          </p:nvGrpSpPr>
          <p:grpSpPr>
            <a:xfrm>
              <a:off x="829171" y="2654990"/>
              <a:ext cx="3415240" cy="584776"/>
              <a:chOff x="829171" y="2564002"/>
              <a:chExt cx="3415240" cy="584776"/>
            </a:xfrm>
          </p:grpSpPr>
          <p:grpSp>
            <p:nvGrpSpPr>
              <p:cNvPr id="12" name="Group 11"/>
              <p:cNvGrpSpPr/>
              <p:nvPr/>
            </p:nvGrpSpPr>
            <p:grpSpPr>
              <a:xfrm>
                <a:off x="1476953" y="2564002"/>
                <a:ext cx="843347" cy="584776"/>
                <a:chOff x="2441167" y="4862213"/>
                <a:chExt cx="1753868" cy="1067004"/>
              </a:xfrm>
            </p:grpSpPr>
            <p:sp>
              <p:nvSpPr>
                <p:cNvPr id="13" name="Frame 12"/>
                <p:cNvSpPr/>
                <p:nvPr/>
              </p:nvSpPr>
              <p:spPr>
                <a:xfrm>
                  <a:off x="2548922" y="5100665"/>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4" name="Rectangle 13"/>
                <p:cNvSpPr/>
                <p:nvPr/>
              </p:nvSpPr>
              <p:spPr>
                <a:xfrm>
                  <a:off x="2441167" y="4862213"/>
                  <a:ext cx="706953" cy="1067004"/>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6</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5" name="Up Arrow 14"/>
                <p:cNvSpPr/>
                <p:nvPr/>
              </p:nvSpPr>
              <p:spPr>
                <a:xfrm rot="5400000">
                  <a:off x="3443755" y="5016484"/>
                  <a:ext cx="760345" cy="7422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22" name="Up Arrow 21"/>
              <p:cNvSpPr/>
              <p:nvPr/>
            </p:nvSpPr>
            <p:spPr>
              <a:xfrm>
                <a:off x="829171" y="2666535"/>
                <a:ext cx="359908"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5" name="Up Arrow 24"/>
              <p:cNvSpPr/>
              <p:nvPr/>
            </p:nvSpPr>
            <p:spPr>
              <a:xfrm rot="10800000">
                <a:off x="2669551" y="2645541"/>
                <a:ext cx="350271" cy="42169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nvGrpSpPr>
              <p:cNvPr id="36" name="Group 35"/>
              <p:cNvGrpSpPr/>
              <p:nvPr/>
            </p:nvGrpSpPr>
            <p:grpSpPr>
              <a:xfrm>
                <a:off x="3401065" y="2564002"/>
                <a:ext cx="843346" cy="584776"/>
                <a:chOff x="4788436" y="4810544"/>
                <a:chExt cx="843346" cy="584776"/>
              </a:xfrm>
            </p:grpSpPr>
            <p:sp>
              <p:nvSpPr>
                <p:cNvPr id="37" name="Frame 36"/>
                <p:cNvSpPr/>
                <p:nvPr/>
              </p:nvSpPr>
              <p:spPr>
                <a:xfrm>
                  <a:off x="4840250" y="4941229"/>
                  <a:ext cx="312125" cy="370591"/>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38" name="Rectangle 37"/>
                <p:cNvSpPr/>
                <p:nvPr/>
              </p:nvSpPr>
              <p:spPr>
                <a:xfrm>
                  <a:off x="4788436" y="4810544"/>
                  <a:ext cx="339938" cy="584776"/>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6</a:t>
                  </a:r>
                </a:p>
              </p:txBody>
            </p:sp>
            <p:sp>
              <p:nvSpPr>
                <p:cNvPr id="39" name="Up Arrow 38"/>
                <p:cNvSpPr/>
                <p:nvPr/>
              </p:nvSpPr>
              <p:spPr>
                <a:xfrm rot="16200000">
                  <a:off x="5244981" y="4920033"/>
                  <a:ext cx="416710" cy="3568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grpSp>
          <p:nvGrpSpPr>
            <p:cNvPr id="60" name="Group 59"/>
            <p:cNvGrpSpPr/>
            <p:nvPr/>
          </p:nvGrpSpPr>
          <p:grpSpPr>
            <a:xfrm>
              <a:off x="829171" y="3285260"/>
              <a:ext cx="3415240" cy="584776"/>
              <a:chOff x="829171" y="3138250"/>
              <a:chExt cx="3415240" cy="584776"/>
            </a:xfrm>
          </p:grpSpPr>
          <p:grpSp>
            <p:nvGrpSpPr>
              <p:cNvPr id="16" name="Group 15"/>
              <p:cNvGrpSpPr/>
              <p:nvPr/>
            </p:nvGrpSpPr>
            <p:grpSpPr>
              <a:xfrm>
                <a:off x="1476953" y="3138250"/>
                <a:ext cx="843347" cy="584776"/>
                <a:chOff x="2441167" y="4862213"/>
                <a:chExt cx="1753868" cy="1067004"/>
              </a:xfrm>
            </p:grpSpPr>
            <p:sp>
              <p:nvSpPr>
                <p:cNvPr id="17" name="Frame 16"/>
                <p:cNvSpPr/>
                <p:nvPr/>
              </p:nvSpPr>
              <p:spPr>
                <a:xfrm>
                  <a:off x="2548922" y="5100665"/>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8" name="Rectangle 17"/>
                <p:cNvSpPr/>
                <p:nvPr/>
              </p:nvSpPr>
              <p:spPr>
                <a:xfrm>
                  <a:off x="2441167" y="4862213"/>
                  <a:ext cx="706953" cy="1067004"/>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5</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9" name="Up Arrow 18"/>
                <p:cNvSpPr/>
                <p:nvPr/>
              </p:nvSpPr>
              <p:spPr>
                <a:xfrm rot="5400000">
                  <a:off x="3443755" y="5016484"/>
                  <a:ext cx="760345" cy="7422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20" name="Up Arrow 19"/>
              <p:cNvSpPr/>
              <p:nvPr/>
            </p:nvSpPr>
            <p:spPr>
              <a:xfrm>
                <a:off x="829171" y="3240783"/>
                <a:ext cx="359908"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4" name="Up Arrow 23"/>
              <p:cNvSpPr/>
              <p:nvPr/>
            </p:nvSpPr>
            <p:spPr>
              <a:xfrm rot="10800000">
                <a:off x="2669550" y="3219789"/>
                <a:ext cx="350271" cy="42169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nvGrpSpPr>
              <p:cNvPr id="40" name="Group 39"/>
              <p:cNvGrpSpPr/>
              <p:nvPr/>
            </p:nvGrpSpPr>
            <p:grpSpPr>
              <a:xfrm>
                <a:off x="3401065" y="3138250"/>
                <a:ext cx="843346" cy="584776"/>
                <a:chOff x="4788436" y="4810544"/>
                <a:chExt cx="843346" cy="584776"/>
              </a:xfrm>
            </p:grpSpPr>
            <p:sp>
              <p:nvSpPr>
                <p:cNvPr id="41" name="Frame 40"/>
                <p:cNvSpPr/>
                <p:nvPr/>
              </p:nvSpPr>
              <p:spPr>
                <a:xfrm>
                  <a:off x="4840250" y="4941229"/>
                  <a:ext cx="312125" cy="370591"/>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42" name="Rectangle 41"/>
                <p:cNvSpPr/>
                <p:nvPr/>
              </p:nvSpPr>
              <p:spPr>
                <a:xfrm>
                  <a:off x="4788436" y="4810544"/>
                  <a:ext cx="339938" cy="584776"/>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5</a:t>
                  </a:r>
                </a:p>
              </p:txBody>
            </p:sp>
            <p:sp>
              <p:nvSpPr>
                <p:cNvPr id="43" name="Up Arrow 42"/>
                <p:cNvSpPr/>
                <p:nvPr/>
              </p:nvSpPr>
              <p:spPr>
                <a:xfrm rot="16200000">
                  <a:off x="5244981" y="4920033"/>
                  <a:ext cx="416710" cy="3568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grpSp>
          <p:nvGrpSpPr>
            <p:cNvPr id="55" name="Group 54"/>
            <p:cNvGrpSpPr/>
            <p:nvPr/>
          </p:nvGrpSpPr>
          <p:grpSpPr>
            <a:xfrm>
              <a:off x="829171" y="3915528"/>
              <a:ext cx="4137409" cy="776738"/>
              <a:chOff x="829171" y="3915528"/>
              <a:chExt cx="4137409" cy="776738"/>
            </a:xfrm>
          </p:grpSpPr>
          <p:grpSp>
            <p:nvGrpSpPr>
              <p:cNvPr id="44" name="Group 43"/>
              <p:cNvGrpSpPr/>
              <p:nvPr/>
            </p:nvGrpSpPr>
            <p:grpSpPr>
              <a:xfrm>
                <a:off x="1476953" y="3929958"/>
                <a:ext cx="843347" cy="584776"/>
                <a:chOff x="2441167" y="4862213"/>
                <a:chExt cx="1753868" cy="1067004"/>
              </a:xfrm>
            </p:grpSpPr>
            <p:sp>
              <p:nvSpPr>
                <p:cNvPr id="45" name="Frame 44"/>
                <p:cNvSpPr/>
                <p:nvPr/>
              </p:nvSpPr>
              <p:spPr>
                <a:xfrm>
                  <a:off x="2548922" y="5100665"/>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46" name="Rectangle 45"/>
                <p:cNvSpPr/>
                <p:nvPr/>
              </p:nvSpPr>
              <p:spPr>
                <a:xfrm>
                  <a:off x="2441167" y="4862213"/>
                  <a:ext cx="706953" cy="1067004"/>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2</a:t>
                  </a:r>
                </a:p>
              </p:txBody>
            </p:sp>
            <p:sp>
              <p:nvSpPr>
                <p:cNvPr id="47" name="Up Arrow 46"/>
                <p:cNvSpPr/>
                <p:nvPr/>
              </p:nvSpPr>
              <p:spPr>
                <a:xfrm rot="5400000">
                  <a:off x="3443755" y="5016484"/>
                  <a:ext cx="760345" cy="7422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48" name="Up Arrow 47"/>
              <p:cNvSpPr/>
              <p:nvPr/>
            </p:nvSpPr>
            <p:spPr>
              <a:xfrm>
                <a:off x="829171" y="4031382"/>
                <a:ext cx="359908"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49" name="Up Arrow 48"/>
              <p:cNvSpPr/>
              <p:nvPr/>
            </p:nvSpPr>
            <p:spPr>
              <a:xfrm rot="10800000">
                <a:off x="3401066" y="3995106"/>
                <a:ext cx="350271" cy="42169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nvGrpSpPr>
              <p:cNvPr id="50" name="Group 49"/>
              <p:cNvGrpSpPr/>
              <p:nvPr/>
            </p:nvGrpSpPr>
            <p:grpSpPr>
              <a:xfrm>
                <a:off x="4123234" y="3915528"/>
                <a:ext cx="843346" cy="584776"/>
                <a:chOff x="4788436" y="4810544"/>
                <a:chExt cx="843346" cy="584776"/>
              </a:xfrm>
            </p:grpSpPr>
            <p:sp>
              <p:nvSpPr>
                <p:cNvPr id="51" name="Frame 50"/>
                <p:cNvSpPr/>
                <p:nvPr/>
              </p:nvSpPr>
              <p:spPr>
                <a:xfrm>
                  <a:off x="4840250" y="4941229"/>
                  <a:ext cx="312125" cy="370591"/>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52" name="Rectangle 51"/>
                <p:cNvSpPr/>
                <p:nvPr/>
              </p:nvSpPr>
              <p:spPr>
                <a:xfrm>
                  <a:off x="4788436" y="4810544"/>
                  <a:ext cx="339938" cy="584776"/>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2</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53" name="Up Arrow 52"/>
                <p:cNvSpPr/>
                <p:nvPr/>
              </p:nvSpPr>
              <p:spPr>
                <a:xfrm rot="16200000">
                  <a:off x="5244981" y="4920033"/>
                  <a:ext cx="416710" cy="3568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54" name="Circular Arrow 53"/>
              <p:cNvSpPr/>
              <p:nvPr/>
            </p:nvSpPr>
            <p:spPr>
              <a:xfrm>
                <a:off x="2543367" y="4009538"/>
                <a:ext cx="591492" cy="682728"/>
              </a:xfrm>
              <a:prstGeom prst="circular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grpSp>
      </p:grpSp>
      <p:sp>
        <p:nvSpPr>
          <p:cNvPr id="71" name="TextBox 70"/>
          <p:cNvSpPr txBox="1"/>
          <p:nvPr/>
        </p:nvSpPr>
        <p:spPr>
          <a:xfrm>
            <a:off x="201323" y="4728842"/>
            <a:ext cx="1402151" cy="646331"/>
          </a:xfrm>
          <a:prstGeom prst="rect">
            <a:avLst/>
          </a:prstGeom>
          <a:noFill/>
        </p:spPr>
        <p:txBody>
          <a:bodyPr wrap="square" rtlCol="0">
            <a:spAutoFit/>
          </a:bodyPr>
          <a:lstStyle/>
          <a:p>
            <a:pPr defTabSz="457200"/>
            <a:r>
              <a:rPr lang="en-US" sz="1800" kern="1200" dirty="0" smtClean="0">
                <a:solidFill>
                  <a:prstClr val="black"/>
                </a:solidFill>
                <a:latin typeface="Calibri"/>
              </a:rPr>
              <a:t>Draw your stack here:</a:t>
            </a:r>
            <a:endParaRPr lang="en-US" sz="1800" kern="1200" dirty="0">
              <a:solidFill>
                <a:prstClr val="black"/>
              </a:solidFill>
              <a:latin typeface="Calibri"/>
            </a:endParaRPr>
          </a:p>
        </p:txBody>
      </p:sp>
      <p:sp>
        <p:nvSpPr>
          <p:cNvPr id="62" name="Frame 61"/>
          <p:cNvSpPr/>
          <p:nvPr/>
        </p:nvSpPr>
        <p:spPr>
          <a:xfrm>
            <a:off x="1457874" y="4010526"/>
            <a:ext cx="7034122" cy="2318221"/>
          </a:xfrm>
          <a:prstGeom prst="frame">
            <a:avLst>
              <a:gd name="adj1" fmla="val 0"/>
            </a:avLst>
          </a:prstGeom>
          <a:solidFill>
            <a:schemeClr val="tx1"/>
          </a:solidFill>
          <a:ln w="762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pic>
        <p:nvPicPr>
          <p:cNvPr id="63" name="Picture 6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8207" y="191805"/>
            <a:ext cx="2766819" cy="1308421"/>
          </a:xfrm>
          <a:prstGeom prst="rect">
            <a:avLst/>
          </a:prstGeom>
          <a:ln>
            <a:solidFill>
              <a:schemeClr val="accent1"/>
            </a:solidFill>
          </a:ln>
        </p:spPr>
      </p:pic>
      <p:sp>
        <p:nvSpPr>
          <p:cNvPr id="64" name="TextBox 63"/>
          <p:cNvSpPr txBox="1"/>
          <p:nvPr/>
        </p:nvSpPr>
        <p:spPr>
          <a:xfrm rot="20528075">
            <a:off x="66105" y="153613"/>
            <a:ext cx="1002567" cy="461665"/>
          </a:xfrm>
          <a:prstGeom prst="rect">
            <a:avLst/>
          </a:prstGeom>
          <a:solidFill>
            <a:srgbClr val="FFCCCC"/>
          </a:solidFill>
        </p:spPr>
        <p:txBody>
          <a:bodyPr wrap="square" rtlCol="0">
            <a:spAutoFit/>
          </a:bodyPr>
          <a:lstStyle/>
          <a:p>
            <a:pPr algn="ctr" defTabSz="457200"/>
            <a:r>
              <a:rPr lang="en-US" sz="2400" b="1" kern="1200" dirty="0" smtClean="0">
                <a:solidFill>
                  <a:prstClr val="black"/>
                </a:solidFill>
                <a:latin typeface="Calibri"/>
              </a:rPr>
              <a:t>Try it!</a:t>
            </a:r>
            <a:endParaRPr lang="en-US" sz="2400" b="1" kern="1200" dirty="0">
              <a:solidFill>
                <a:prstClr val="black"/>
              </a:solidFill>
              <a:latin typeface="Calibri"/>
            </a:endParaRPr>
          </a:p>
        </p:txBody>
      </p:sp>
    </p:spTree>
    <p:extLst>
      <p:ext uri="{BB962C8B-B14F-4D97-AF65-F5344CB8AC3E}">
        <p14:creationId xmlns:p14="http://schemas.microsoft.com/office/powerpoint/2010/main" val="80017654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5"/>
          <p:cNvSpPr txBox="1">
            <a:spLocks noChangeArrowheads="1"/>
          </p:cNvSpPr>
          <p:nvPr/>
        </p:nvSpPr>
        <p:spPr bwMode="auto">
          <a:xfrm>
            <a:off x="609600" y="152400"/>
            <a:ext cx="800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50000"/>
              </a:spcBef>
              <a:spcAft>
                <a:spcPct val="0"/>
              </a:spcAft>
            </a:pPr>
            <a:r>
              <a:rPr lang="en-US" altLang="en-US" sz="4000" kern="1200" dirty="0">
                <a:solidFill>
                  <a:srgbClr val="000000"/>
                </a:solidFill>
                <a:latin typeface="Cambria" pitchFamily="18" charset="0"/>
              </a:rPr>
              <a:t>How do I get from </a:t>
            </a:r>
            <a:r>
              <a:rPr lang="en-US" altLang="en-US" sz="4000" kern="1200" dirty="0">
                <a:solidFill>
                  <a:srgbClr val="008000"/>
                </a:solidFill>
                <a:latin typeface="Cambria" pitchFamily="18" charset="0"/>
              </a:rPr>
              <a:t>A</a:t>
            </a:r>
            <a:r>
              <a:rPr lang="en-US" altLang="en-US" sz="4000" kern="1200" dirty="0">
                <a:solidFill>
                  <a:srgbClr val="000000"/>
                </a:solidFill>
                <a:latin typeface="Cambria" pitchFamily="18" charset="0"/>
              </a:rPr>
              <a:t> to </a:t>
            </a:r>
            <a:r>
              <a:rPr lang="en-US" altLang="en-US" sz="4000" kern="1200" dirty="0" smtClean="0">
                <a:solidFill>
                  <a:srgbClr val="C00000"/>
                </a:solidFill>
                <a:latin typeface="Cambria" pitchFamily="18" charset="0"/>
              </a:rPr>
              <a:t>B</a:t>
            </a:r>
            <a:r>
              <a:rPr lang="en-US" altLang="en-US" sz="4000" kern="1200" dirty="0" smtClean="0">
                <a:solidFill>
                  <a:srgbClr val="000000"/>
                </a:solidFill>
                <a:latin typeface="Cambria" pitchFamily="18" charset="0"/>
              </a:rPr>
              <a:t>,</a:t>
            </a:r>
            <a:endParaRPr lang="en-US" altLang="en-US" sz="4000" kern="1200" dirty="0">
              <a:solidFill>
                <a:srgbClr val="000000"/>
              </a:solidFill>
              <a:latin typeface="Cambria" pitchFamily="18" charset="0"/>
            </a:endParaRPr>
          </a:p>
        </p:txBody>
      </p:sp>
      <p:sp>
        <p:nvSpPr>
          <p:cNvPr id="3" name="Rectangle 2"/>
          <p:cNvSpPr/>
          <p:nvPr/>
        </p:nvSpPr>
        <p:spPr>
          <a:xfrm>
            <a:off x="457200" y="5943600"/>
            <a:ext cx="8305800" cy="707886"/>
          </a:xfrm>
          <a:prstGeom prst="rect">
            <a:avLst/>
          </a:prstGeom>
        </p:spPr>
        <p:txBody>
          <a:bodyPr wrap="square">
            <a:spAutoFit/>
          </a:bodyPr>
          <a:lstStyle/>
          <a:p>
            <a:pPr lvl="0" algn="ctr" fontAlgn="base">
              <a:spcBef>
                <a:spcPct val="50000"/>
              </a:spcBef>
              <a:spcAft>
                <a:spcPct val="0"/>
              </a:spcAft>
            </a:pPr>
            <a:r>
              <a:rPr lang="en-US" altLang="en-US" sz="4000" b="1" i="1" kern="1200" dirty="0">
                <a:latin typeface="Cambria" pitchFamily="18" charset="0"/>
              </a:rPr>
              <a:t>if I don't know where I am to start?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1142998"/>
            <a:ext cx="4495800" cy="4663555"/>
          </a:xfrm>
          <a:prstGeom prst="rect">
            <a:avLst/>
          </a:prstGeom>
        </p:spPr>
      </p:pic>
      <p:sp>
        <p:nvSpPr>
          <p:cNvPr id="6" name="Right Arrow 5"/>
          <p:cNvSpPr/>
          <p:nvPr/>
        </p:nvSpPr>
        <p:spPr bwMode="auto">
          <a:xfrm rot="8407657">
            <a:off x="4419078" y="981388"/>
            <a:ext cx="647700" cy="471027"/>
          </a:xfrm>
          <a:prstGeom prst="rightArrow">
            <a:avLst/>
          </a:prstGeom>
          <a:solidFill>
            <a:srgbClr val="FFCC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7" name="Right Arrow 6"/>
          <p:cNvSpPr/>
          <p:nvPr/>
        </p:nvSpPr>
        <p:spPr bwMode="auto">
          <a:xfrm rot="8407657">
            <a:off x="6400278" y="3239261"/>
            <a:ext cx="647700" cy="471027"/>
          </a:xfrm>
          <a:prstGeom prst="rightArrow">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8" name="Right Arrow 7"/>
          <p:cNvSpPr/>
          <p:nvPr/>
        </p:nvSpPr>
        <p:spPr bwMode="auto">
          <a:xfrm rot="8407657">
            <a:off x="5409679" y="3239260"/>
            <a:ext cx="647700" cy="471027"/>
          </a:xfrm>
          <a:prstGeom prst="rightArrow">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9" name="Right Arrow 8"/>
          <p:cNvSpPr/>
          <p:nvPr/>
        </p:nvSpPr>
        <p:spPr bwMode="auto">
          <a:xfrm rot="8407657">
            <a:off x="6400277" y="4991551"/>
            <a:ext cx="647700" cy="471027"/>
          </a:xfrm>
          <a:prstGeom prst="rightArrow">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84889085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15645" y="1269292"/>
            <a:ext cx="648375" cy="1095475"/>
            <a:chOff x="5666992" y="2563946"/>
            <a:chExt cx="648375" cy="1117929"/>
          </a:xfrm>
        </p:grpSpPr>
        <p:sp>
          <p:nvSpPr>
            <p:cNvPr id="5" name="Trapezoid 4"/>
            <p:cNvSpPr/>
            <p:nvPr/>
          </p:nvSpPr>
          <p:spPr>
            <a:xfrm>
              <a:off x="5666992" y="2917220"/>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 name="Trapezoid 5"/>
            <p:cNvSpPr/>
            <p:nvPr/>
          </p:nvSpPr>
          <p:spPr>
            <a:xfrm>
              <a:off x="5666992" y="2734857"/>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7" name="Trapezoid 6"/>
            <p:cNvSpPr/>
            <p:nvPr/>
          </p:nvSpPr>
          <p:spPr>
            <a:xfrm>
              <a:off x="5673563" y="2563946"/>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8" name="Trapezoid 7"/>
          <p:cNvSpPr/>
          <p:nvPr/>
        </p:nvSpPr>
        <p:spPr>
          <a:xfrm>
            <a:off x="3209054" y="1600112"/>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9" name="Trapezoid 8"/>
          <p:cNvSpPr/>
          <p:nvPr/>
        </p:nvSpPr>
        <p:spPr>
          <a:xfrm>
            <a:off x="3974269" y="1600112"/>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4" name="Trapezoid 13"/>
          <p:cNvSpPr/>
          <p:nvPr/>
        </p:nvSpPr>
        <p:spPr>
          <a:xfrm>
            <a:off x="2471662" y="1600112"/>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5" name="Trapezoid 14"/>
          <p:cNvSpPr/>
          <p:nvPr/>
        </p:nvSpPr>
        <p:spPr>
          <a:xfrm>
            <a:off x="1706960" y="1600112"/>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 name="TextBox 2"/>
          <p:cNvSpPr txBox="1"/>
          <p:nvPr/>
        </p:nvSpPr>
        <p:spPr>
          <a:xfrm>
            <a:off x="703939" y="690821"/>
            <a:ext cx="3092815" cy="400110"/>
          </a:xfrm>
          <a:prstGeom prst="rect">
            <a:avLst/>
          </a:prstGeom>
          <a:noFill/>
        </p:spPr>
        <p:txBody>
          <a:bodyPr wrap="square" rtlCol="0">
            <a:spAutoFit/>
          </a:bodyPr>
          <a:lstStyle/>
          <a:p>
            <a:pPr defTabSz="457200"/>
            <a:r>
              <a:rPr lang="en-US" sz="2000" kern="1200" dirty="0" smtClean="0">
                <a:solidFill>
                  <a:prstClr val="black"/>
                </a:solidFill>
                <a:latin typeface="Calibri"/>
              </a:rPr>
              <a:t>6. </a:t>
            </a:r>
            <a:r>
              <a:rPr lang="en-US" sz="2000" kern="1200" dirty="0">
                <a:solidFill>
                  <a:prstClr val="black"/>
                </a:solidFill>
                <a:latin typeface="Calibri"/>
              </a:rPr>
              <a:t>E</a:t>
            </a:r>
            <a:r>
              <a:rPr lang="en-US" sz="2000" kern="1200" dirty="0" smtClean="0">
                <a:solidFill>
                  <a:prstClr val="black"/>
                </a:solidFill>
                <a:latin typeface="Calibri"/>
              </a:rPr>
              <a:t>ncode this tower</a:t>
            </a:r>
            <a:r>
              <a:rPr lang="en-US" sz="2000" kern="1200" dirty="0">
                <a:solidFill>
                  <a:prstClr val="black"/>
                </a:solidFill>
                <a:latin typeface="Calibri"/>
              </a:rPr>
              <a:t>:</a:t>
            </a:r>
          </a:p>
        </p:txBody>
      </p:sp>
      <p:cxnSp>
        <p:nvCxnSpPr>
          <p:cNvPr id="54" name="Straight Connector 53"/>
          <p:cNvCxnSpPr/>
          <p:nvPr/>
        </p:nvCxnSpPr>
        <p:spPr>
          <a:xfrm>
            <a:off x="461623" y="3814694"/>
            <a:ext cx="740378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457200" y="4482710"/>
            <a:ext cx="740820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450931" y="5113019"/>
            <a:ext cx="741447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450931" y="5743328"/>
            <a:ext cx="7414477" cy="0"/>
          </a:xfrm>
          <a:prstGeom prst="line">
            <a:avLst/>
          </a:prstGeom>
        </p:spPr>
        <p:style>
          <a:lnRef idx="2">
            <a:schemeClr val="accent1"/>
          </a:lnRef>
          <a:fillRef idx="0">
            <a:schemeClr val="accent1"/>
          </a:fillRef>
          <a:effectRef idx="1">
            <a:schemeClr val="accent1"/>
          </a:effectRef>
          <a:fontRef idx="minor">
            <a:schemeClr val="tx1"/>
          </a:fontRef>
        </p:style>
      </p:cxnSp>
      <p:sp>
        <p:nvSpPr>
          <p:cNvPr id="70" name="TextBox 69"/>
          <p:cNvSpPr txBox="1"/>
          <p:nvPr/>
        </p:nvSpPr>
        <p:spPr>
          <a:xfrm>
            <a:off x="815645" y="2542252"/>
            <a:ext cx="4156637" cy="369332"/>
          </a:xfrm>
          <a:prstGeom prst="rect">
            <a:avLst/>
          </a:prstGeom>
          <a:noFill/>
        </p:spPr>
        <p:txBody>
          <a:bodyPr wrap="square" rtlCol="0">
            <a:spAutoFit/>
          </a:bodyPr>
          <a:lstStyle/>
          <a:p>
            <a:pPr defTabSz="457200"/>
            <a:r>
              <a:rPr lang="en-US" sz="1800" kern="1200" dirty="0" smtClean="0">
                <a:solidFill>
                  <a:prstClr val="black"/>
                </a:solidFill>
                <a:latin typeface="Calibri"/>
              </a:rPr>
              <a:t>    0      1     2     3      4     5     6     7     8</a:t>
            </a:r>
            <a:endParaRPr lang="en-US" sz="1800" kern="1200" dirty="0">
              <a:solidFill>
                <a:prstClr val="black"/>
              </a:solidFill>
              <a:latin typeface="Calibri"/>
            </a:endParaRP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8207" y="191805"/>
            <a:ext cx="2766819" cy="1308421"/>
          </a:xfrm>
          <a:prstGeom prst="rect">
            <a:avLst/>
          </a:prstGeom>
          <a:ln>
            <a:solidFill>
              <a:schemeClr val="accent1"/>
            </a:solidFill>
          </a:ln>
        </p:spPr>
      </p:pic>
      <p:sp>
        <p:nvSpPr>
          <p:cNvPr id="17" name="TextBox 16"/>
          <p:cNvSpPr txBox="1"/>
          <p:nvPr/>
        </p:nvSpPr>
        <p:spPr>
          <a:xfrm rot="20528075">
            <a:off x="66105" y="153613"/>
            <a:ext cx="1002567" cy="461665"/>
          </a:xfrm>
          <a:prstGeom prst="rect">
            <a:avLst/>
          </a:prstGeom>
          <a:solidFill>
            <a:srgbClr val="FFCCCC"/>
          </a:solidFill>
        </p:spPr>
        <p:txBody>
          <a:bodyPr wrap="square" rtlCol="0">
            <a:spAutoFit/>
          </a:bodyPr>
          <a:lstStyle/>
          <a:p>
            <a:pPr algn="ctr" defTabSz="457200"/>
            <a:r>
              <a:rPr lang="en-US" sz="2400" b="1" kern="1200" dirty="0" smtClean="0">
                <a:solidFill>
                  <a:prstClr val="black"/>
                </a:solidFill>
                <a:latin typeface="Calibri"/>
              </a:rPr>
              <a:t>Try it!</a:t>
            </a:r>
            <a:endParaRPr lang="en-US" sz="2400" b="1" kern="1200" dirty="0">
              <a:solidFill>
                <a:prstClr val="black"/>
              </a:solidFill>
              <a:latin typeface="Calibri"/>
            </a:endParaRPr>
          </a:p>
        </p:txBody>
      </p:sp>
    </p:spTree>
    <p:extLst>
      <p:ext uri="{BB962C8B-B14F-4D97-AF65-F5344CB8AC3E}">
        <p14:creationId xmlns:p14="http://schemas.microsoft.com/office/powerpoint/2010/main" val="34477764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190" y="1061130"/>
            <a:ext cx="3531073" cy="819670"/>
          </a:xfrm>
        </p:spPr>
        <p:txBody>
          <a:bodyPr>
            <a:normAutofit/>
          </a:bodyPr>
          <a:lstStyle/>
          <a:p>
            <a:pPr algn="l"/>
            <a:r>
              <a:rPr lang="en-US" sz="2400" dirty="0"/>
              <a:t>7</a:t>
            </a:r>
            <a:r>
              <a:rPr lang="en-US" sz="2400" dirty="0" smtClean="0"/>
              <a:t>. Decode this tower:</a:t>
            </a:r>
            <a:endParaRPr lang="en-US" sz="2400" dirty="0"/>
          </a:p>
        </p:txBody>
      </p:sp>
      <p:sp>
        <p:nvSpPr>
          <p:cNvPr id="71" name="TextBox 70"/>
          <p:cNvSpPr txBox="1"/>
          <p:nvPr/>
        </p:nvSpPr>
        <p:spPr>
          <a:xfrm>
            <a:off x="201323" y="4728842"/>
            <a:ext cx="1402151" cy="646331"/>
          </a:xfrm>
          <a:prstGeom prst="rect">
            <a:avLst/>
          </a:prstGeom>
          <a:noFill/>
        </p:spPr>
        <p:txBody>
          <a:bodyPr wrap="square" rtlCol="0">
            <a:spAutoFit/>
          </a:bodyPr>
          <a:lstStyle/>
          <a:p>
            <a:pPr defTabSz="457200"/>
            <a:r>
              <a:rPr lang="en-US" sz="1800" kern="1200" dirty="0" smtClean="0">
                <a:solidFill>
                  <a:prstClr val="black"/>
                </a:solidFill>
                <a:latin typeface="Calibri"/>
              </a:rPr>
              <a:t>Draw your stack here:</a:t>
            </a:r>
            <a:endParaRPr lang="en-US" sz="1800" kern="1200" dirty="0">
              <a:solidFill>
                <a:prstClr val="black"/>
              </a:solidFill>
              <a:latin typeface="Calibri"/>
            </a:endParaRPr>
          </a:p>
        </p:txBody>
      </p:sp>
      <p:grpSp>
        <p:nvGrpSpPr>
          <p:cNvPr id="109" name="Group 108"/>
          <p:cNvGrpSpPr/>
          <p:nvPr/>
        </p:nvGrpSpPr>
        <p:grpSpPr>
          <a:xfrm>
            <a:off x="521190" y="2012094"/>
            <a:ext cx="1400076" cy="820059"/>
            <a:chOff x="1041907" y="4984937"/>
            <a:chExt cx="1626664" cy="921841"/>
          </a:xfrm>
        </p:grpSpPr>
        <p:sp>
          <p:nvSpPr>
            <p:cNvPr id="110" name="Frame 109"/>
            <p:cNvSpPr/>
            <p:nvPr/>
          </p:nvSpPr>
          <p:spPr>
            <a:xfrm>
              <a:off x="1041907" y="5078184"/>
              <a:ext cx="649112" cy="676194"/>
            </a:xfrm>
            <a:prstGeom prst="fram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11" name="Rectangle 110"/>
            <p:cNvSpPr/>
            <p:nvPr/>
          </p:nvSpPr>
          <p:spPr>
            <a:xfrm>
              <a:off x="1111074" y="49849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12" name="Rectangle 111"/>
            <p:cNvSpPr/>
            <p:nvPr/>
          </p:nvSpPr>
          <p:spPr>
            <a:xfrm>
              <a:off x="1041907" y="5064100"/>
              <a:ext cx="649112" cy="584776"/>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2</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13" name="Quad Arrow 112"/>
            <p:cNvSpPr/>
            <p:nvPr/>
          </p:nvSpPr>
          <p:spPr>
            <a:xfrm>
              <a:off x="1700061" y="4984937"/>
              <a:ext cx="968510" cy="900384"/>
            </a:xfrm>
            <a:prstGeom prst="quad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14" name="Rectangle 113"/>
            <p:cNvSpPr/>
            <p:nvPr/>
          </p:nvSpPr>
          <p:spPr>
            <a:xfrm>
              <a:off x="1263474" y="51373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grpSp>
      <p:grpSp>
        <p:nvGrpSpPr>
          <p:cNvPr id="115" name="Group 114"/>
          <p:cNvGrpSpPr/>
          <p:nvPr/>
        </p:nvGrpSpPr>
        <p:grpSpPr>
          <a:xfrm>
            <a:off x="2324663" y="2012094"/>
            <a:ext cx="1400076" cy="820059"/>
            <a:chOff x="1041907" y="4984937"/>
            <a:chExt cx="1626664" cy="921841"/>
          </a:xfrm>
        </p:grpSpPr>
        <p:sp>
          <p:nvSpPr>
            <p:cNvPr id="116" name="Frame 115"/>
            <p:cNvSpPr/>
            <p:nvPr/>
          </p:nvSpPr>
          <p:spPr>
            <a:xfrm>
              <a:off x="1041907" y="5078184"/>
              <a:ext cx="649112" cy="676194"/>
            </a:xfrm>
            <a:prstGeom prst="fram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17" name="Rectangle 116"/>
            <p:cNvSpPr/>
            <p:nvPr/>
          </p:nvSpPr>
          <p:spPr>
            <a:xfrm>
              <a:off x="1111074" y="49849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18" name="Rectangle 117"/>
            <p:cNvSpPr/>
            <p:nvPr/>
          </p:nvSpPr>
          <p:spPr>
            <a:xfrm>
              <a:off x="1041907" y="5064099"/>
              <a:ext cx="649112" cy="657356"/>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4</a:t>
              </a:r>
            </a:p>
          </p:txBody>
        </p:sp>
        <p:sp>
          <p:nvSpPr>
            <p:cNvPr id="119" name="Quad Arrow 118"/>
            <p:cNvSpPr/>
            <p:nvPr/>
          </p:nvSpPr>
          <p:spPr>
            <a:xfrm>
              <a:off x="1700061" y="4984937"/>
              <a:ext cx="968510" cy="900384"/>
            </a:xfrm>
            <a:prstGeom prst="quad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20" name="Rectangle 119"/>
            <p:cNvSpPr/>
            <p:nvPr/>
          </p:nvSpPr>
          <p:spPr>
            <a:xfrm>
              <a:off x="1263474" y="51373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grpSp>
      <p:sp>
        <p:nvSpPr>
          <p:cNvPr id="122" name="Frame 121"/>
          <p:cNvSpPr/>
          <p:nvPr/>
        </p:nvSpPr>
        <p:spPr>
          <a:xfrm>
            <a:off x="4128135" y="2095045"/>
            <a:ext cx="558693" cy="601534"/>
          </a:xfrm>
          <a:prstGeom prst="fram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23" name="Rectangle 122"/>
          <p:cNvSpPr/>
          <p:nvPr/>
        </p:nvSpPr>
        <p:spPr>
          <a:xfrm>
            <a:off x="4187667" y="2012094"/>
            <a:ext cx="433776" cy="684486"/>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24" name="Rectangle 123"/>
          <p:cNvSpPr/>
          <p:nvPr/>
        </p:nvSpPr>
        <p:spPr>
          <a:xfrm>
            <a:off x="4128135" y="2082516"/>
            <a:ext cx="558693" cy="584776"/>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3</a:t>
            </a:r>
          </a:p>
        </p:txBody>
      </p:sp>
      <p:sp>
        <p:nvSpPr>
          <p:cNvPr id="125" name="Quad Arrow 124"/>
          <p:cNvSpPr/>
          <p:nvPr/>
        </p:nvSpPr>
        <p:spPr>
          <a:xfrm>
            <a:off x="4694611" y="2012094"/>
            <a:ext cx="833600" cy="800971"/>
          </a:xfrm>
          <a:prstGeom prst="quad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26" name="Rectangle 125"/>
          <p:cNvSpPr/>
          <p:nvPr/>
        </p:nvSpPr>
        <p:spPr>
          <a:xfrm>
            <a:off x="4318839" y="2147667"/>
            <a:ext cx="433776" cy="684486"/>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23" name="Frame 22"/>
          <p:cNvSpPr/>
          <p:nvPr/>
        </p:nvSpPr>
        <p:spPr>
          <a:xfrm>
            <a:off x="1521274" y="3957052"/>
            <a:ext cx="7034122" cy="2318221"/>
          </a:xfrm>
          <a:prstGeom prst="frame">
            <a:avLst>
              <a:gd name="adj1" fmla="val 0"/>
            </a:avLst>
          </a:prstGeom>
          <a:solidFill>
            <a:srgbClr val="000000"/>
          </a:solidFill>
          <a:ln w="762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7475" y="145554"/>
            <a:ext cx="3534982" cy="1020989"/>
          </a:xfrm>
          <a:prstGeom prst="rect">
            <a:avLst/>
          </a:prstGeom>
          <a:ln>
            <a:solidFill>
              <a:schemeClr val="accent1"/>
            </a:solidFill>
          </a:ln>
        </p:spPr>
      </p:pic>
      <p:sp>
        <p:nvSpPr>
          <p:cNvPr id="25" name="TextBox 24"/>
          <p:cNvSpPr txBox="1"/>
          <p:nvPr/>
        </p:nvSpPr>
        <p:spPr>
          <a:xfrm rot="20528075">
            <a:off x="66105" y="153613"/>
            <a:ext cx="1002567" cy="461665"/>
          </a:xfrm>
          <a:prstGeom prst="rect">
            <a:avLst/>
          </a:prstGeom>
          <a:solidFill>
            <a:srgbClr val="FFCCCC"/>
          </a:solidFill>
        </p:spPr>
        <p:txBody>
          <a:bodyPr wrap="square" rtlCol="0">
            <a:spAutoFit/>
          </a:bodyPr>
          <a:lstStyle/>
          <a:p>
            <a:pPr algn="ctr" defTabSz="457200"/>
            <a:r>
              <a:rPr lang="en-US" sz="2400" b="1" kern="1200" dirty="0" smtClean="0">
                <a:solidFill>
                  <a:prstClr val="black"/>
                </a:solidFill>
                <a:latin typeface="Calibri"/>
              </a:rPr>
              <a:t>Try it!</a:t>
            </a:r>
            <a:endParaRPr lang="en-US" sz="2400" b="1" kern="1200" dirty="0">
              <a:solidFill>
                <a:prstClr val="black"/>
              </a:solidFill>
              <a:latin typeface="Calibri"/>
            </a:endParaRPr>
          </a:p>
        </p:txBody>
      </p:sp>
    </p:spTree>
    <p:extLst>
      <p:ext uri="{BB962C8B-B14F-4D97-AF65-F5344CB8AC3E}">
        <p14:creationId xmlns:p14="http://schemas.microsoft.com/office/powerpoint/2010/main" val="415986004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0931" y="709835"/>
            <a:ext cx="3092815" cy="369332"/>
          </a:xfrm>
          <a:prstGeom prst="rect">
            <a:avLst/>
          </a:prstGeom>
          <a:noFill/>
        </p:spPr>
        <p:txBody>
          <a:bodyPr wrap="square" rtlCol="0">
            <a:spAutoFit/>
          </a:bodyPr>
          <a:lstStyle/>
          <a:p>
            <a:pPr defTabSz="457200"/>
            <a:r>
              <a:rPr lang="en-US" sz="1800" kern="1200" dirty="0" smtClean="0">
                <a:solidFill>
                  <a:prstClr val="black"/>
                </a:solidFill>
                <a:latin typeface="Calibri"/>
              </a:rPr>
              <a:t>8. </a:t>
            </a:r>
            <a:r>
              <a:rPr lang="en-US" sz="1800" kern="1200" dirty="0">
                <a:solidFill>
                  <a:prstClr val="black"/>
                </a:solidFill>
                <a:latin typeface="Calibri"/>
              </a:rPr>
              <a:t>E</a:t>
            </a:r>
            <a:r>
              <a:rPr lang="en-US" sz="1800" kern="1200" dirty="0" smtClean="0">
                <a:solidFill>
                  <a:prstClr val="black"/>
                </a:solidFill>
                <a:latin typeface="Calibri"/>
              </a:rPr>
              <a:t>ncode this tower</a:t>
            </a:r>
            <a:r>
              <a:rPr lang="en-US" sz="1800" kern="1200" dirty="0">
                <a:solidFill>
                  <a:prstClr val="black"/>
                </a:solidFill>
                <a:latin typeface="Calibri"/>
              </a:rPr>
              <a:t>:</a:t>
            </a:r>
          </a:p>
        </p:txBody>
      </p:sp>
      <p:cxnSp>
        <p:nvCxnSpPr>
          <p:cNvPr id="55" name="Straight Connector 54"/>
          <p:cNvCxnSpPr/>
          <p:nvPr/>
        </p:nvCxnSpPr>
        <p:spPr>
          <a:xfrm>
            <a:off x="457200" y="4482710"/>
            <a:ext cx="740820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450931" y="5743328"/>
            <a:ext cx="7414477" cy="0"/>
          </a:xfrm>
          <a:prstGeom prst="line">
            <a:avLst/>
          </a:prstGeom>
        </p:spPr>
        <p:style>
          <a:lnRef idx="2">
            <a:schemeClr val="accent1"/>
          </a:lnRef>
          <a:fillRef idx="0">
            <a:schemeClr val="accent1"/>
          </a:fillRef>
          <a:effectRef idx="1">
            <a:schemeClr val="accent1"/>
          </a:effectRef>
          <a:fontRef idx="minor">
            <a:schemeClr val="tx1"/>
          </a:fontRef>
        </p:style>
      </p:cxnSp>
      <p:sp>
        <p:nvSpPr>
          <p:cNvPr id="70" name="TextBox 69"/>
          <p:cNvSpPr txBox="1"/>
          <p:nvPr/>
        </p:nvSpPr>
        <p:spPr>
          <a:xfrm>
            <a:off x="1503049" y="3109615"/>
            <a:ext cx="4156637" cy="369332"/>
          </a:xfrm>
          <a:prstGeom prst="rect">
            <a:avLst/>
          </a:prstGeom>
          <a:noFill/>
        </p:spPr>
        <p:txBody>
          <a:bodyPr wrap="square" rtlCol="0">
            <a:spAutoFit/>
          </a:bodyPr>
          <a:lstStyle/>
          <a:p>
            <a:pPr defTabSz="457200"/>
            <a:r>
              <a:rPr lang="en-US" sz="1800" kern="1200" dirty="0" smtClean="0">
                <a:solidFill>
                  <a:prstClr val="black"/>
                </a:solidFill>
                <a:latin typeface="Calibri"/>
              </a:rPr>
              <a:t>    0      1     2     3      4     5     6     7     8</a:t>
            </a:r>
            <a:endParaRPr lang="en-US" sz="1800" kern="1200" dirty="0">
              <a:solidFill>
                <a:prstClr val="black"/>
              </a:solidFill>
              <a:latin typeface="Calibri"/>
            </a:endParaRPr>
          </a:p>
        </p:txBody>
      </p:sp>
      <p:grpSp>
        <p:nvGrpSpPr>
          <p:cNvPr id="16" name="Group 15"/>
          <p:cNvGrpSpPr/>
          <p:nvPr/>
        </p:nvGrpSpPr>
        <p:grpSpPr>
          <a:xfrm>
            <a:off x="1611142" y="2047616"/>
            <a:ext cx="648375" cy="935566"/>
            <a:chOff x="5717267" y="5557275"/>
            <a:chExt cx="648375" cy="935566"/>
          </a:xfrm>
        </p:grpSpPr>
        <p:sp>
          <p:nvSpPr>
            <p:cNvPr id="17" name="Trapezoid 16"/>
            <p:cNvSpPr/>
            <p:nvPr/>
          </p:nvSpPr>
          <p:spPr>
            <a:xfrm>
              <a:off x="5717267" y="5852921"/>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8" name="Trapezoid 17"/>
            <p:cNvSpPr/>
            <p:nvPr/>
          </p:nvSpPr>
          <p:spPr>
            <a:xfrm>
              <a:off x="5717267" y="5700306"/>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9" name="Trapezoid 18"/>
            <p:cNvSpPr/>
            <p:nvPr/>
          </p:nvSpPr>
          <p:spPr>
            <a:xfrm>
              <a:off x="5723838" y="5557275"/>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20" name="Trapezoid 19"/>
          <p:cNvSpPr/>
          <p:nvPr/>
        </p:nvSpPr>
        <p:spPr>
          <a:xfrm>
            <a:off x="2425572" y="2345107"/>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1" name="Trapezoid 20"/>
          <p:cNvSpPr/>
          <p:nvPr/>
        </p:nvSpPr>
        <p:spPr>
          <a:xfrm>
            <a:off x="3087447" y="2350853"/>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2" name="Trapezoid 21"/>
          <p:cNvSpPr/>
          <p:nvPr/>
        </p:nvSpPr>
        <p:spPr>
          <a:xfrm>
            <a:off x="2759718" y="1693804"/>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3" name="Trapezoid 22"/>
          <p:cNvSpPr/>
          <p:nvPr/>
        </p:nvSpPr>
        <p:spPr>
          <a:xfrm>
            <a:off x="3087447" y="1046587"/>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4" name="Trapezoid 23"/>
          <p:cNvSpPr/>
          <p:nvPr/>
        </p:nvSpPr>
        <p:spPr>
          <a:xfrm>
            <a:off x="3415177" y="1686507"/>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5" name="Trapezoid 24"/>
          <p:cNvSpPr/>
          <p:nvPr/>
        </p:nvSpPr>
        <p:spPr>
          <a:xfrm>
            <a:off x="3763389" y="2350853"/>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 name="TextBox 1"/>
          <p:cNvSpPr txBox="1"/>
          <p:nvPr/>
        </p:nvSpPr>
        <p:spPr>
          <a:xfrm>
            <a:off x="5671217" y="1205985"/>
            <a:ext cx="2967498" cy="307777"/>
          </a:xfrm>
          <a:prstGeom prst="rect">
            <a:avLst/>
          </a:prstGeom>
          <a:noFill/>
        </p:spPr>
        <p:txBody>
          <a:bodyPr wrap="square" rtlCol="0">
            <a:spAutoFit/>
          </a:bodyPr>
          <a:lstStyle/>
          <a:p>
            <a:pPr algn="ctr" defTabSz="457200"/>
            <a:r>
              <a:rPr lang="en-US" b="1" kern="1200" dirty="0" smtClean="0">
                <a:solidFill>
                  <a:prstClr val="black"/>
                </a:solidFill>
                <a:latin typeface="Calibri"/>
              </a:rPr>
              <a:t>Hint</a:t>
            </a:r>
            <a:r>
              <a:rPr lang="en-US" kern="1200" dirty="0" smtClean="0">
                <a:solidFill>
                  <a:prstClr val="black"/>
                </a:solidFill>
                <a:latin typeface="Calibri"/>
              </a:rPr>
              <a:t>: use this “place cup” function! </a:t>
            </a:r>
            <a:endParaRPr lang="en-US" kern="1200" dirty="0">
              <a:solidFill>
                <a:prstClr val="black"/>
              </a:solidFill>
              <a:latin typeface="Calibri"/>
            </a:endParaRPr>
          </a:p>
        </p:txBody>
      </p:sp>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7475" y="145554"/>
            <a:ext cx="3534982" cy="1020989"/>
          </a:xfrm>
          <a:prstGeom prst="rect">
            <a:avLst/>
          </a:prstGeom>
          <a:ln>
            <a:solidFill>
              <a:schemeClr val="accent1"/>
            </a:solidFill>
          </a:ln>
        </p:spPr>
      </p:pic>
      <p:sp>
        <p:nvSpPr>
          <p:cNvPr id="27" name="TextBox 26"/>
          <p:cNvSpPr txBox="1"/>
          <p:nvPr/>
        </p:nvSpPr>
        <p:spPr>
          <a:xfrm rot="20528075">
            <a:off x="66105" y="153613"/>
            <a:ext cx="1002567" cy="461665"/>
          </a:xfrm>
          <a:prstGeom prst="rect">
            <a:avLst/>
          </a:prstGeom>
          <a:solidFill>
            <a:srgbClr val="FFCCCC"/>
          </a:solidFill>
        </p:spPr>
        <p:txBody>
          <a:bodyPr wrap="square" rtlCol="0">
            <a:spAutoFit/>
          </a:bodyPr>
          <a:lstStyle/>
          <a:p>
            <a:pPr algn="ctr" defTabSz="457200"/>
            <a:r>
              <a:rPr lang="en-US" sz="2400" b="1" kern="1200" dirty="0" smtClean="0">
                <a:solidFill>
                  <a:prstClr val="black"/>
                </a:solidFill>
                <a:latin typeface="Calibri"/>
              </a:rPr>
              <a:t>Try it!</a:t>
            </a:r>
            <a:endParaRPr lang="en-US" sz="2400" b="1" kern="1200" dirty="0">
              <a:solidFill>
                <a:prstClr val="black"/>
              </a:solidFill>
              <a:latin typeface="Calibri"/>
            </a:endParaRPr>
          </a:p>
        </p:txBody>
      </p:sp>
    </p:spTree>
    <p:extLst>
      <p:ext uri="{BB962C8B-B14F-4D97-AF65-F5344CB8AC3E}">
        <p14:creationId xmlns:p14="http://schemas.microsoft.com/office/powerpoint/2010/main" val="131408615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417"/>
            <a:ext cx="7991380" cy="1013450"/>
          </a:xfrm>
        </p:spPr>
        <p:txBody>
          <a:bodyPr/>
          <a:lstStyle/>
          <a:p>
            <a:r>
              <a:rPr lang="en-US" dirty="0" smtClean="0"/>
              <a:t>Create your own function!</a:t>
            </a:r>
            <a:endParaRPr lang="en-US" dirty="0"/>
          </a:p>
        </p:txBody>
      </p:sp>
      <p:sp>
        <p:nvSpPr>
          <p:cNvPr id="4" name="TextBox 3"/>
          <p:cNvSpPr txBox="1"/>
          <p:nvPr/>
        </p:nvSpPr>
        <p:spPr>
          <a:xfrm>
            <a:off x="0" y="2938003"/>
            <a:ext cx="1973899" cy="1200329"/>
          </a:xfrm>
          <a:prstGeom prst="rect">
            <a:avLst/>
          </a:prstGeom>
          <a:noFill/>
        </p:spPr>
        <p:txBody>
          <a:bodyPr wrap="square" rtlCol="0">
            <a:spAutoFit/>
          </a:bodyPr>
          <a:lstStyle/>
          <a:p>
            <a:pPr defTabSz="457200"/>
            <a:r>
              <a:rPr lang="en-US" sz="1800" kern="1200" dirty="0" smtClean="0">
                <a:solidFill>
                  <a:prstClr val="black"/>
                </a:solidFill>
                <a:latin typeface="Calibri"/>
              </a:rPr>
              <a:t>Give an example of a tower that can be made that uses your function</a:t>
            </a:r>
            <a:endParaRPr lang="en-US" sz="1800" kern="1200" dirty="0">
              <a:solidFill>
                <a:prstClr val="black"/>
              </a:solidFill>
              <a:latin typeface="Calibri"/>
            </a:endParaRPr>
          </a:p>
        </p:txBody>
      </p:sp>
      <p:sp>
        <p:nvSpPr>
          <p:cNvPr id="6" name="TextBox 5"/>
          <p:cNvSpPr txBox="1"/>
          <p:nvPr/>
        </p:nvSpPr>
        <p:spPr>
          <a:xfrm>
            <a:off x="96634" y="1155867"/>
            <a:ext cx="1973899" cy="1200329"/>
          </a:xfrm>
          <a:prstGeom prst="rect">
            <a:avLst/>
          </a:prstGeom>
          <a:noFill/>
        </p:spPr>
        <p:txBody>
          <a:bodyPr wrap="square" rtlCol="0">
            <a:spAutoFit/>
          </a:bodyPr>
          <a:lstStyle/>
          <a:p>
            <a:pPr defTabSz="457200"/>
            <a:r>
              <a:rPr lang="en-US" sz="1800" kern="1200" dirty="0" smtClean="0">
                <a:solidFill>
                  <a:prstClr val="black"/>
                </a:solidFill>
                <a:latin typeface="Calibri"/>
              </a:rPr>
              <a:t>What’s the symbol for your function, and what does it do?</a:t>
            </a:r>
            <a:endParaRPr lang="en-US" sz="1800" kern="1200" dirty="0">
              <a:solidFill>
                <a:prstClr val="black"/>
              </a:solidFill>
              <a:latin typeface="Calibri"/>
            </a:endParaRPr>
          </a:p>
        </p:txBody>
      </p:sp>
      <p:cxnSp>
        <p:nvCxnSpPr>
          <p:cNvPr id="7" name="Straight Connector 6"/>
          <p:cNvCxnSpPr/>
          <p:nvPr/>
        </p:nvCxnSpPr>
        <p:spPr>
          <a:xfrm>
            <a:off x="2170705" y="1615984"/>
            <a:ext cx="651609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164436" y="2421013"/>
            <a:ext cx="6522364"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96634" y="4898954"/>
            <a:ext cx="1973899" cy="1754327"/>
          </a:xfrm>
          <a:prstGeom prst="rect">
            <a:avLst/>
          </a:prstGeom>
          <a:noFill/>
        </p:spPr>
        <p:txBody>
          <a:bodyPr wrap="square" rtlCol="0">
            <a:spAutoFit/>
          </a:bodyPr>
          <a:lstStyle/>
          <a:p>
            <a:pPr defTabSz="457200"/>
            <a:r>
              <a:rPr lang="en-US" sz="1800" kern="1200" dirty="0" smtClean="0">
                <a:solidFill>
                  <a:prstClr val="black"/>
                </a:solidFill>
                <a:latin typeface="Calibri"/>
              </a:rPr>
              <a:t>How would you represent your function using only arrows and functions we’ve already created?</a:t>
            </a:r>
            <a:endParaRPr lang="en-US" sz="1800" kern="1200" dirty="0">
              <a:solidFill>
                <a:prstClr val="black"/>
              </a:solidFill>
              <a:latin typeface="Calibri"/>
            </a:endParaRPr>
          </a:p>
        </p:txBody>
      </p:sp>
      <p:cxnSp>
        <p:nvCxnSpPr>
          <p:cNvPr id="12" name="Straight Connector 11"/>
          <p:cNvCxnSpPr/>
          <p:nvPr/>
        </p:nvCxnSpPr>
        <p:spPr>
          <a:xfrm>
            <a:off x="2176974" y="5578768"/>
            <a:ext cx="651609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170705" y="6383797"/>
            <a:ext cx="6522364"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96633" y="142417"/>
            <a:ext cx="1159609" cy="646331"/>
          </a:xfrm>
          <a:prstGeom prst="rect">
            <a:avLst/>
          </a:prstGeom>
          <a:solidFill>
            <a:srgbClr val="CCFFCC"/>
          </a:solidFill>
        </p:spPr>
        <p:txBody>
          <a:bodyPr wrap="square" rtlCol="0">
            <a:spAutoFit/>
          </a:bodyPr>
          <a:lstStyle/>
          <a:p>
            <a:pPr algn="ctr" defTabSz="457200"/>
            <a:r>
              <a:rPr lang="en-US" sz="1800" b="1" kern="1200" dirty="0" smtClean="0">
                <a:solidFill>
                  <a:prstClr val="black"/>
                </a:solidFill>
                <a:latin typeface="Calibri"/>
              </a:rPr>
              <a:t>Bonus: Part 1</a:t>
            </a:r>
            <a:endParaRPr lang="en-US" sz="1800" b="1" kern="1200" dirty="0">
              <a:solidFill>
                <a:prstClr val="black"/>
              </a:solidFill>
              <a:latin typeface="Calibri"/>
            </a:endParaRPr>
          </a:p>
        </p:txBody>
      </p:sp>
      <p:sp>
        <p:nvSpPr>
          <p:cNvPr id="15" name="Frame 14"/>
          <p:cNvSpPr/>
          <p:nvPr/>
        </p:nvSpPr>
        <p:spPr>
          <a:xfrm>
            <a:off x="2070533" y="2869224"/>
            <a:ext cx="6898842" cy="2318221"/>
          </a:xfrm>
          <a:prstGeom prst="frame">
            <a:avLst>
              <a:gd name="adj1" fmla="val 0"/>
            </a:avLst>
          </a:prstGeom>
          <a:solidFill>
            <a:schemeClr val="tx1"/>
          </a:solidFill>
          <a:ln w="762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Tree>
    <p:extLst>
      <p:ext uri="{BB962C8B-B14F-4D97-AF65-F5344CB8AC3E}">
        <p14:creationId xmlns:p14="http://schemas.microsoft.com/office/powerpoint/2010/main" val="14411048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1000" y="351259"/>
            <a:ext cx="6499098" cy="369332"/>
          </a:xfrm>
          <a:prstGeom prst="rect">
            <a:avLst/>
          </a:prstGeom>
          <a:noFill/>
        </p:spPr>
        <p:txBody>
          <a:bodyPr wrap="square" rtlCol="0">
            <a:spAutoFit/>
          </a:bodyPr>
          <a:lstStyle/>
          <a:p>
            <a:pPr defTabSz="457200"/>
            <a:r>
              <a:rPr lang="en-US" sz="1800" kern="1200" dirty="0">
                <a:solidFill>
                  <a:prstClr val="black"/>
                </a:solidFill>
                <a:latin typeface="Calibri"/>
              </a:rPr>
              <a:t>2</a:t>
            </a:r>
            <a:r>
              <a:rPr lang="en-US" sz="1800" kern="1200" dirty="0" smtClean="0">
                <a:solidFill>
                  <a:prstClr val="black"/>
                </a:solidFill>
                <a:latin typeface="Calibri"/>
              </a:rPr>
              <a:t>. Encode a tower that uses your new function at least twice.</a:t>
            </a:r>
            <a:endParaRPr lang="en-US" sz="1800" kern="1200" dirty="0">
              <a:solidFill>
                <a:prstClr val="black"/>
              </a:solidFill>
              <a:latin typeface="Calibri"/>
            </a:endParaRPr>
          </a:p>
        </p:txBody>
      </p:sp>
      <p:cxnSp>
        <p:nvCxnSpPr>
          <p:cNvPr id="6" name="Straight Connector 5"/>
          <p:cNvCxnSpPr/>
          <p:nvPr/>
        </p:nvCxnSpPr>
        <p:spPr>
          <a:xfrm>
            <a:off x="461623" y="1315349"/>
            <a:ext cx="740378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57200" y="1983365"/>
            <a:ext cx="740820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50931" y="2613674"/>
            <a:ext cx="741447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50931" y="3243983"/>
            <a:ext cx="7414477"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81000" y="3502873"/>
            <a:ext cx="6499098" cy="369332"/>
          </a:xfrm>
          <a:prstGeom prst="rect">
            <a:avLst/>
          </a:prstGeom>
          <a:noFill/>
        </p:spPr>
        <p:txBody>
          <a:bodyPr wrap="square" rtlCol="0">
            <a:spAutoFit/>
          </a:bodyPr>
          <a:lstStyle/>
          <a:p>
            <a:pPr defTabSz="457200"/>
            <a:r>
              <a:rPr lang="en-US" sz="1800" kern="1200" dirty="0">
                <a:solidFill>
                  <a:prstClr val="black"/>
                </a:solidFill>
                <a:latin typeface="Calibri"/>
              </a:rPr>
              <a:t>3</a:t>
            </a:r>
            <a:r>
              <a:rPr lang="en-US" sz="1800" kern="1200" dirty="0" smtClean="0">
                <a:solidFill>
                  <a:prstClr val="black"/>
                </a:solidFill>
                <a:latin typeface="Calibri"/>
              </a:rPr>
              <a:t>. Exchange codes with a partner, build the stack, then draw it here:</a:t>
            </a:r>
            <a:endParaRPr lang="en-US" sz="1800" kern="1200" dirty="0">
              <a:solidFill>
                <a:prstClr val="black"/>
              </a:solidFill>
              <a:latin typeface="Calibri"/>
            </a:endParaRPr>
          </a:p>
        </p:txBody>
      </p:sp>
      <p:sp>
        <p:nvSpPr>
          <p:cNvPr id="12" name="TextBox 11"/>
          <p:cNvSpPr txBox="1"/>
          <p:nvPr/>
        </p:nvSpPr>
        <p:spPr>
          <a:xfrm>
            <a:off x="201323" y="4728842"/>
            <a:ext cx="1402151" cy="646331"/>
          </a:xfrm>
          <a:prstGeom prst="rect">
            <a:avLst/>
          </a:prstGeom>
          <a:noFill/>
        </p:spPr>
        <p:txBody>
          <a:bodyPr wrap="square" rtlCol="0">
            <a:spAutoFit/>
          </a:bodyPr>
          <a:lstStyle/>
          <a:p>
            <a:pPr defTabSz="457200"/>
            <a:r>
              <a:rPr lang="en-US" sz="1800" kern="1200" dirty="0" smtClean="0">
                <a:solidFill>
                  <a:prstClr val="black"/>
                </a:solidFill>
                <a:latin typeface="Calibri"/>
              </a:rPr>
              <a:t>Draw your stack here:</a:t>
            </a:r>
            <a:endParaRPr lang="en-US" sz="1800" kern="1200" dirty="0">
              <a:solidFill>
                <a:prstClr val="black"/>
              </a:solidFill>
              <a:latin typeface="Calibri"/>
            </a:endParaRPr>
          </a:p>
        </p:txBody>
      </p:sp>
      <p:sp>
        <p:nvSpPr>
          <p:cNvPr id="11" name="Frame 10"/>
          <p:cNvSpPr/>
          <p:nvPr/>
        </p:nvSpPr>
        <p:spPr>
          <a:xfrm>
            <a:off x="1407201" y="4010526"/>
            <a:ext cx="7034122" cy="2318221"/>
          </a:xfrm>
          <a:prstGeom prst="frame">
            <a:avLst>
              <a:gd name="adj1" fmla="val 0"/>
            </a:avLst>
          </a:prstGeom>
          <a:solidFill>
            <a:schemeClr val="tx1"/>
          </a:solidFill>
          <a:ln w="762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3" name="TextBox 12"/>
          <p:cNvSpPr txBox="1"/>
          <p:nvPr/>
        </p:nvSpPr>
        <p:spPr>
          <a:xfrm>
            <a:off x="7805279" y="110333"/>
            <a:ext cx="1159609" cy="646331"/>
          </a:xfrm>
          <a:prstGeom prst="rect">
            <a:avLst/>
          </a:prstGeom>
          <a:solidFill>
            <a:srgbClr val="CCFFCC"/>
          </a:solidFill>
        </p:spPr>
        <p:txBody>
          <a:bodyPr wrap="square" rtlCol="0">
            <a:spAutoFit/>
          </a:bodyPr>
          <a:lstStyle/>
          <a:p>
            <a:pPr algn="ctr" defTabSz="457200"/>
            <a:r>
              <a:rPr lang="en-US" sz="1800" b="1" kern="1200" dirty="0" smtClean="0">
                <a:solidFill>
                  <a:prstClr val="black"/>
                </a:solidFill>
                <a:latin typeface="Calibri"/>
              </a:rPr>
              <a:t>Bonus: Part 2</a:t>
            </a:r>
            <a:endParaRPr lang="en-US" sz="1800" b="1" kern="1200" dirty="0">
              <a:solidFill>
                <a:prstClr val="black"/>
              </a:solidFill>
              <a:latin typeface="Calibri"/>
            </a:endParaRPr>
          </a:p>
        </p:txBody>
      </p:sp>
    </p:spTree>
    <p:extLst>
      <p:ext uri="{BB962C8B-B14F-4D97-AF65-F5344CB8AC3E}">
        <p14:creationId xmlns:p14="http://schemas.microsoft.com/office/powerpoint/2010/main" val="411869648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95412"/>
            <a:ext cx="7772400" cy="1470025"/>
          </a:xfrm>
        </p:spPr>
        <p:txBody>
          <a:bodyPr>
            <a:normAutofit/>
          </a:bodyPr>
          <a:lstStyle/>
          <a:p>
            <a:r>
              <a:rPr lang="en-US" sz="7200" dirty="0" smtClean="0"/>
              <a:t>Cup Robotics</a:t>
            </a:r>
            <a:endParaRPr lang="en-US" sz="7200" dirty="0"/>
          </a:p>
        </p:txBody>
      </p:sp>
      <p:sp>
        <p:nvSpPr>
          <p:cNvPr id="3" name="Subtitle 2"/>
          <p:cNvSpPr>
            <a:spLocks noGrp="1"/>
          </p:cNvSpPr>
          <p:nvPr>
            <p:ph type="subTitle" idx="1"/>
          </p:nvPr>
        </p:nvSpPr>
        <p:spPr/>
        <p:txBody>
          <a:bodyPr/>
          <a:lstStyle/>
          <a:p>
            <a:r>
              <a:rPr lang="en-US" dirty="0" smtClean="0"/>
              <a:t>An Introduction to Coding, Functions, and Parameters </a:t>
            </a:r>
            <a:endParaRPr lang="en-US" dirty="0"/>
          </a:p>
        </p:txBody>
      </p:sp>
      <p:sp>
        <p:nvSpPr>
          <p:cNvPr id="4" name="Title 1"/>
          <p:cNvSpPr txBox="1">
            <a:spLocks/>
          </p:cNvSpPr>
          <p:nvPr/>
        </p:nvSpPr>
        <p:spPr>
          <a:xfrm rot="21030788">
            <a:off x="3491399" y="5062213"/>
            <a:ext cx="5385851" cy="1153173"/>
          </a:xfrm>
          <a:prstGeom prst="rect">
            <a:avLst/>
          </a:prstGeom>
          <a:solidFill>
            <a:srgbClr val="CCECFF"/>
          </a:solidFill>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200" dirty="0" smtClean="0">
                <a:solidFill>
                  <a:prstClr val="black"/>
                </a:solidFill>
              </a:rPr>
              <a:t>overview, activities and answers</a:t>
            </a:r>
            <a:endParaRPr lang="en-US" sz="4200" dirty="0">
              <a:solidFill>
                <a:prstClr val="black"/>
              </a:solidFill>
            </a:endParaRPr>
          </a:p>
        </p:txBody>
      </p:sp>
    </p:spTree>
    <p:extLst>
      <p:ext uri="{BB962C8B-B14F-4D97-AF65-F5344CB8AC3E}">
        <p14:creationId xmlns:p14="http://schemas.microsoft.com/office/powerpoint/2010/main" val="282365584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Motivation</a:t>
            </a:r>
            <a:endParaRPr lang="en-US" dirty="0"/>
          </a:p>
        </p:txBody>
      </p:sp>
      <p:sp>
        <p:nvSpPr>
          <p:cNvPr id="3" name="Content Placeholder 2"/>
          <p:cNvSpPr>
            <a:spLocks noGrp="1"/>
          </p:cNvSpPr>
          <p:nvPr>
            <p:ph idx="1"/>
          </p:nvPr>
        </p:nvSpPr>
        <p:spPr/>
        <p:txBody>
          <a:bodyPr/>
          <a:lstStyle/>
          <a:p>
            <a:r>
              <a:rPr lang="en-US" dirty="0" smtClean="0"/>
              <a:t>Robots are cool</a:t>
            </a:r>
          </a:p>
          <a:p>
            <a:r>
              <a:rPr lang="en-US" dirty="0" smtClean="0"/>
              <a:t>Robots need instructions</a:t>
            </a:r>
          </a:p>
          <a:p>
            <a:r>
              <a:rPr lang="en-US" dirty="0" smtClean="0"/>
              <a:t>Robots need very clear instructions in a language they can understand</a:t>
            </a:r>
          </a:p>
          <a:p>
            <a:r>
              <a:rPr lang="en-US" dirty="0" smtClean="0"/>
              <a:t>Let’s create a language for a cup tower building robot.</a:t>
            </a:r>
            <a:endParaRPr lang="en-US" dirty="0"/>
          </a:p>
        </p:txBody>
      </p:sp>
    </p:spTree>
    <p:extLst>
      <p:ext uri="{BB962C8B-B14F-4D97-AF65-F5344CB8AC3E}">
        <p14:creationId xmlns:p14="http://schemas.microsoft.com/office/powerpoint/2010/main" val="214876375"/>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language (code)</a:t>
            </a:r>
            <a:endParaRPr lang="en-US" dirty="0"/>
          </a:p>
        </p:txBody>
      </p:sp>
      <p:sp>
        <p:nvSpPr>
          <p:cNvPr id="3" name="Content Placeholder 2"/>
          <p:cNvSpPr>
            <a:spLocks noGrp="1"/>
          </p:cNvSpPr>
          <p:nvPr>
            <p:ph idx="1"/>
          </p:nvPr>
        </p:nvSpPr>
        <p:spPr>
          <a:xfrm>
            <a:off x="942223" y="1600200"/>
            <a:ext cx="7744577" cy="4525963"/>
          </a:xfrm>
        </p:spPr>
        <p:txBody>
          <a:bodyPr>
            <a:normAutofit/>
          </a:bodyPr>
          <a:lstStyle/>
          <a:p>
            <a:pPr marL="0" indent="0">
              <a:buNone/>
            </a:pPr>
            <a:r>
              <a:rPr lang="en-US" sz="4000" dirty="0" smtClean="0"/>
              <a:t>= Pick up cup </a:t>
            </a:r>
            <a:endParaRPr lang="en-US" sz="4000" dirty="0"/>
          </a:p>
          <a:p>
            <a:pPr marL="0" indent="0">
              <a:buNone/>
            </a:pPr>
            <a:r>
              <a:rPr lang="en-US" sz="4000" dirty="0" smtClean="0"/>
              <a:t>= Set cup down</a:t>
            </a:r>
          </a:p>
          <a:p>
            <a:pPr marL="0" indent="0">
              <a:buNone/>
            </a:pPr>
            <a:r>
              <a:rPr lang="en-US" sz="4000" dirty="0" smtClean="0"/>
              <a:t>= Move ½ cup width forward</a:t>
            </a:r>
          </a:p>
          <a:p>
            <a:pPr marL="0" indent="0">
              <a:buNone/>
            </a:pPr>
            <a:r>
              <a:rPr lang="en-US" sz="4000" dirty="0" smtClean="0"/>
              <a:t>= Move ½ cup width backward</a:t>
            </a:r>
          </a:p>
          <a:p>
            <a:pPr marL="0" indent="0">
              <a:buNone/>
            </a:pPr>
            <a:r>
              <a:rPr lang="en-US" sz="4000" dirty="0" smtClean="0"/>
              <a:t>= Flip cup over</a:t>
            </a:r>
            <a:endParaRPr lang="en-US" sz="4000" dirty="0"/>
          </a:p>
        </p:txBody>
      </p:sp>
      <p:sp>
        <p:nvSpPr>
          <p:cNvPr id="4" name="Up Arrow 3"/>
          <p:cNvSpPr/>
          <p:nvPr/>
        </p:nvSpPr>
        <p:spPr>
          <a:xfrm>
            <a:off x="246613" y="1695781"/>
            <a:ext cx="457712"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5" name="Up Arrow 4"/>
          <p:cNvSpPr/>
          <p:nvPr/>
        </p:nvSpPr>
        <p:spPr>
          <a:xfrm rot="10800000">
            <a:off x="258556" y="2519408"/>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 name="Up Arrow 5"/>
          <p:cNvSpPr/>
          <p:nvPr/>
        </p:nvSpPr>
        <p:spPr>
          <a:xfrm rot="5400000">
            <a:off x="277076" y="320438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7" name="Up Arrow 6"/>
          <p:cNvSpPr/>
          <p:nvPr/>
        </p:nvSpPr>
        <p:spPr>
          <a:xfrm rot="16200000">
            <a:off x="237823" y="4035591"/>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8" name="Circular Arrow 7"/>
          <p:cNvSpPr/>
          <p:nvPr/>
        </p:nvSpPr>
        <p:spPr>
          <a:xfrm>
            <a:off x="194638" y="4806406"/>
            <a:ext cx="591492" cy="682728"/>
          </a:xfrm>
          <a:prstGeom prst="circular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Tree>
    <p:extLst>
      <p:ext uri="{BB962C8B-B14F-4D97-AF65-F5344CB8AC3E}">
        <p14:creationId xmlns:p14="http://schemas.microsoft.com/office/powerpoint/2010/main" val="257710174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741" y="263621"/>
            <a:ext cx="5763245" cy="1143000"/>
          </a:xfrm>
        </p:spPr>
        <p:txBody>
          <a:bodyPr/>
          <a:lstStyle/>
          <a:p>
            <a:r>
              <a:rPr lang="en-US" dirty="0" smtClean="0"/>
              <a:t>Let’s try our language!</a:t>
            </a:r>
            <a:br>
              <a:rPr lang="en-US" dirty="0" smtClean="0"/>
            </a:br>
            <a:r>
              <a:rPr lang="en-US" sz="1800" dirty="0" smtClean="0"/>
              <a:t>(Example)</a:t>
            </a:r>
            <a:endParaRPr lang="en-US" sz="1800" dirty="0"/>
          </a:p>
        </p:txBody>
      </p:sp>
      <p:sp>
        <p:nvSpPr>
          <p:cNvPr id="3" name="Content Placeholder 2"/>
          <p:cNvSpPr>
            <a:spLocks noGrp="1"/>
          </p:cNvSpPr>
          <p:nvPr>
            <p:ph idx="1"/>
          </p:nvPr>
        </p:nvSpPr>
        <p:spPr>
          <a:xfrm>
            <a:off x="353776" y="1914499"/>
            <a:ext cx="8229600" cy="4525963"/>
          </a:xfrm>
        </p:spPr>
        <p:txBody>
          <a:bodyPr/>
          <a:lstStyle/>
          <a:p>
            <a:pPr marL="0" indent="0">
              <a:buNone/>
            </a:pPr>
            <a:r>
              <a:rPr lang="en-US" dirty="0" smtClean="0"/>
              <a:t>Consider this tower, we might </a:t>
            </a:r>
          </a:p>
          <a:p>
            <a:pPr marL="0" indent="0">
              <a:buNone/>
            </a:pPr>
            <a:r>
              <a:rPr lang="en-US" dirty="0" smtClean="0"/>
              <a:t>write this as:</a:t>
            </a:r>
          </a:p>
          <a:p>
            <a:pPr marL="0" indent="0">
              <a:buNone/>
            </a:pPr>
            <a:endParaRPr lang="en-US" dirty="0"/>
          </a:p>
          <a:p>
            <a:pPr marL="0" indent="0">
              <a:buNone/>
            </a:pPr>
            <a:endParaRPr lang="en-US" dirty="0"/>
          </a:p>
        </p:txBody>
      </p:sp>
      <p:grpSp>
        <p:nvGrpSpPr>
          <p:cNvPr id="48" name="Group 47"/>
          <p:cNvGrpSpPr/>
          <p:nvPr/>
        </p:nvGrpSpPr>
        <p:grpSpPr>
          <a:xfrm>
            <a:off x="5755128" y="2696150"/>
            <a:ext cx="648375" cy="1117929"/>
            <a:chOff x="5666992" y="2563946"/>
            <a:chExt cx="648375" cy="1117929"/>
          </a:xfrm>
        </p:grpSpPr>
        <p:sp>
          <p:nvSpPr>
            <p:cNvPr id="4" name="Trapezoid 3"/>
            <p:cNvSpPr/>
            <p:nvPr/>
          </p:nvSpPr>
          <p:spPr>
            <a:xfrm>
              <a:off x="5666992" y="2917220"/>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5" name="Trapezoid 4"/>
            <p:cNvSpPr/>
            <p:nvPr/>
          </p:nvSpPr>
          <p:spPr>
            <a:xfrm>
              <a:off x="5666992" y="2734857"/>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 name="Trapezoid 5"/>
            <p:cNvSpPr/>
            <p:nvPr/>
          </p:nvSpPr>
          <p:spPr>
            <a:xfrm>
              <a:off x="5673563" y="2563946"/>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7" name="Trapezoid 6"/>
          <p:cNvSpPr/>
          <p:nvPr/>
        </p:nvSpPr>
        <p:spPr>
          <a:xfrm>
            <a:off x="6563642" y="307847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8" name="Trapezoid 7"/>
          <p:cNvSpPr/>
          <p:nvPr/>
        </p:nvSpPr>
        <p:spPr>
          <a:xfrm>
            <a:off x="7277194" y="307673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nvGrpSpPr>
          <p:cNvPr id="39" name="Group 38"/>
          <p:cNvGrpSpPr/>
          <p:nvPr/>
        </p:nvGrpSpPr>
        <p:grpSpPr>
          <a:xfrm>
            <a:off x="903879" y="4684264"/>
            <a:ext cx="4325477" cy="492496"/>
            <a:chOff x="487412" y="4044381"/>
            <a:chExt cx="4325477" cy="492496"/>
          </a:xfrm>
        </p:grpSpPr>
        <p:sp>
          <p:nvSpPr>
            <p:cNvPr id="12" name="Up Arrow 11"/>
            <p:cNvSpPr/>
            <p:nvPr/>
          </p:nvSpPr>
          <p:spPr>
            <a:xfrm>
              <a:off x="487412" y="4061585"/>
              <a:ext cx="457712"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5" name="Up Arrow 14"/>
            <p:cNvSpPr/>
            <p:nvPr/>
          </p:nvSpPr>
          <p:spPr>
            <a:xfrm rot="5400000">
              <a:off x="1232954" y="4052795"/>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6" name="Up Arrow 15"/>
            <p:cNvSpPr/>
            <p:nvPr/>
          </p:nvSpPr>
          <p:spPr>
            <a:xfrm rot="5400000">
              <a:off x="2038623" y="4052795"/>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4" name="Up Arrow 23"/>
            <p:cNvSpPr/>
            <p:nvPr/>
          </p:nvSpPr>
          <p:spPr>
            <a:xfrm rot="10800000">
              <a:off x="2845998" y="4061585"/>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8" name="Up Arrow 27"/>
            <p:cNvSpPr/>
            <p:nvPr/>
          </p:nvSpPr>
          <p:spPr>
            <a:xfrm rot="16200000">
              <a:off x="3585607" y="4035591"/>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9" name="Up Arrow 28"/>
            <p:cNvSpPr/>
            <p:nvPr/>
          </p:nvSpPr>
          <p:spPr>
            <a:xfrm rot="16200000">
              <a:off x="4346387" y="4035591"/>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40" name="Group 39"/>
          <p:cNvGrpSpPr/>
          <p:nvPr/>
        </p:nvGrpSpPr>
        <p:grpSpPr>
          <a:xfrm>
            <a:off x="874353" y="5385022"/>
            <a:ext cx="7188446" cy="506548"/>
            <a:chOff x="487412" y="4642547"/>
            <a:chExt cx="7188446" cy="506548"/>
          </a:xfrm>
        </p:grpSpPr>
        <p:sp>
          <p:nvSpPr>
            <p:cNvPr id="13" name="Up Arrow 12"/>
            <p:cNvSpPr/>
            <p:nvPr/>
          </p:nvSpPr>
          <p:spPr>
            <a:xfrm>
              <a:off x="487412" y="4642547"/>
              <a:ext cx="457712"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7" name="Up Arrow 16"/>
            <p:cNvSpPr/>
            <p:nvPr/>
          </p:nvSpPr>
          <p:spPr>
            <a:xfrm rot="5400000">
              <a:off x="1232954" y="463770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8" name="Up Arrow 17"/>
            <p:cNvSpPr/>
            <p:nvPr/>
          </p:nvSpPr>
          <p:spPr>
            <a:xfrm rot="5400000">
              <a:off x="2038623" y="466501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9" name="Up Arrow 18"/>
            <p:cNvSpPr/>
            <p:nvPr/>
          </p:nvSpPr>
          <p:spPr>
            <a:xfrm rot="5400000">
              <a:off x="2803326" y="463770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0" name="Up Arrow 19"/>
            <p:cNvSpPr/>
            <p:nvPr/>
          </p:nvSpPr>
          <p:spPr>
            <a:xfrm rot="5400000">
              <a:off x="3568028" y="466501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5" name="Up Arrow 24"/>
            <p:cNvSpPr/>
            <p:nvPr/>
          </p:nvSpPr>
          <p:spPr>
            <a:xfrm rot="10800000">
              <a:off x="4355177" y="467380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3" name="Up Arrow 32"/>
            <p:cNvSpPr/>
            <p:nvPr/>
          </p:nvSpPr>
          <p:spPr>
            <a:xfrm rot="16200000">
              <a:off x="5145356" y="468259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4" name="Up Arrow 33"/>
            <p:cNvSpPr/>
            <p:nvPr/>
          </p:nvSpPr>
          <p:spPr>
            <a:xfrm rot="16200000">
              <a:off x="5842294" y="468259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5" name="Up Arrow 34"/>
            <p:cNvSpPr/>
            <p:nvPr/>
          </p:nvSpPr>
          <p:spPr>
            <a:xfrm rot="16200000">
              <a:off x="6504523" y="466501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6" name="Up Arrow 35"/>
            <p:cNvSpPr/>
            <p:nvPr/>
          </p:nvSpPr>
          <p:spPr>
            <a:xfrm rot="16200000">
              <a:off x="7209356" y="468259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cxnSp>
        <p:nvCxnSpPr>
          <p:cNvPr id="43" name="Straight Connector 42"/>
          <p:cNvCxnSpPr/>
          <p:nvPr/>
        </p:nvCxnSpPr>
        <p:spPr>
          <a:xfrm>
            <a:off x="874353" y="5245155"/>
            <a:ext cx="464915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874353" y="6039319"/>
            <a:ext cx="7414477"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761699" y="3969134"/>
            <a:ext cx="2260227" cy="369332"/>
          </a:xfrm>
          <a:prstGeom prst="rect">
            <a:avLst/>
          </a:prstGeom>
          <a:noFill/>
        </p:spPr>
        <p:txBody>
          <a:bodyPr wrap="square" rtlCol="0">
            <a:spAutoFit/>
          </a:bodyPr>
          <a:lstStyle/>
          <a:p>
            <a:pPr defTabSz="457200"/>
            <a:r>
              <a:rPr lang="en-US" sz="1800" kern="1200" dirty="0" smtClean="0">
                <a:solidFill>
                  <a:prstClr val="black"/>
                </a:solidFill>
                <a:latin typeface="Calibri"/>
              </a:rPr>
              <a:t>    0      1     2    3     4</a:t>
            </a:r>
            <a:endParaRPr lang="en-US" sz="1800" kern="1200" dirty="0">
              <a:solidFill>
                <a:prstClr val="black"/>
              </a:solidFill>
              <a:latin typeface="Calibri"/>
            </a:endParaRPr>
          </a:p>
        </p:txBody>
      </p:sp>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7759" y="148288"/>
            <a:ext cx="2680614" cy="1432955"/>
          </a:xfrm>
          <a:prstGeom prst="rect">
            <a:avLst/>
          </a:prstGeom>
          <a:ln>
            <a:solidFill>
              <a:schemeClr val="accent1"/>
            </a:solidFill>
          </a:ln>
        </p:spPr>
      </p:pic>
    </p:spTree>
    <p:extLst>
      <p:ext uri="{BB962C8B-B14F-4D97-AF65-F5344CB8AC3E}">
        <p14:creationId xmlns:p14="http://schemas.microsoft.com/office/powerpoint/2010/main" val="150613733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Up Arrow 11"/>
          <p:cNvSpPr/>
          <p:nvPr/>
        </p:nvSpPr>
        <p:spPr>
          <a:xfrm>
            <a:off x="944438" y="1713492"/>
            <a:ext cx="457712"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5" name="Up Arrow 14"/>
          <p:cNvSpPr/>
          <p:nvPr/>
        </p:nvSpPr>
        <p:spPr>
          <a:xfrm rot="5400000">
            <a:off x="1712717" y="170470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6" name="Up Arrow 15"/>
          <p:cNvSpPr/>
          <p:nvPr/>
        </p:nvSpPr>
        <p:spPr>
          <a:xfrm rot="5400000">
            <a:off x="2489786" y="170470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4" name="Up Arrow 23"/>
          <p:cNvSpPr/>
          <p:nvPr/>
        </p:nvSpPr>
        <p:spPr>
          <a:xfrm rot="10800000">
            <a:off x="3258065" y="171349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8" name="Up Arrow 27"/>
          <p:cNvSpPr/>
          <p:nvPr/>
        </p:nvSpPr>
        <p:spPr>
          <a:xfrm rot="16200000">
            <a:off x="4026344" y="1687498"/>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9" name="Up Arrow 28"/>
          <p:cNvSpPr/>
          <p:nvPr/>
        </p:nvSpPr>
        <p:spPr>
          <a:xfrm rot="16200000">
            <a:off x="4803413" y="1687498"/>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4" name="Up Arrow 13"/>
          <p:cNvSpPr/>
          <p:nvPr/>
        </p:nvSpPr>
        <p:spPr>
          <a:xfrm>
            <a:off x="944438" y="3169172"/>
            <a:ext cx="457712"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1" name="Up Arrow 20"/>
          <p:cNvSpPr/>
          <p:nvPr/>
        </p:nvSpPr>
        <p:spPr>
          <a:xfrm rot="5400000">
            <a:off x="1708585" y="3191637"/>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2" name="Up Arrow 21"/>
          <p:cNvSpPr/>
          <p:nvPr/>
        </p:nvSpPr>
        <p:spPr>
          <a:xfrm rot="5400000">
            <a:off x="2481522" y="3191637"/>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3" name="Up Arrow 22"/>
          <p:cNvSpPr/>
          <p:nvPr/>
        </p:nvSpPr>
        <p:spPr>
          <a:xfrm rot="5400000">
            <a:off x="3254459" y="3191637"/>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6" name="Up Arrow 25"/>
          <p:cNvSpPr/>
          <p:nvPr/>
        </p:nvSpPr>
        <p:spPr>
          <a:xfrm rot="10800000">
            <a:off x="4018606" y="320437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0" name="Up Arrow 29"/>
          <p:cNvSpPr/>
          <p:nvPr/>
        </p:nvSpPr>
        <p:spPr>
          <a:xfrm rot="16200000">
            <a:off x="4782753" y="319558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1" name="Up Arrow 30"/>
          <p:cNvSpPr/>
          <p:nvPr/>
        </p:nvSpPr>
        <p:spPr>
          <a:xfrm rot="16200000">
            <a:off x="6328627" y="3222024"/>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2" name="Up Arrow 31"/>
          <p:cNvSpPr/>
          <p:nvPr/>
        </p:nvSpPr>
        <p:spPr>
          <a:xfrm rot="16200000">
            <a:off x="5555690" y="3191637"/>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3" name="Up Arrow 12"/>
          <p:cNvSpPr/>
          <p:nvPr/>
        </p:nvSpPr>
        <p:spPr>
          <a:xfrm>
            <a:off x="944438" y="2397046"/>
            <a:ext cx="457712"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7" name="Up Arrow 16"/>
          <p:cNvSpPr/>
          <p:nvPr/>
        </p:nvSpPr>
        <p:spPr>
          <a:xfrm rot="5400000">
            <a:off x="1708585" y="239220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8" name="Up Arrow 17"/>
          <p:cNvSpPr/>
          <p:nvPr/>
        </p:nvSpPr>
        <p:spPr>
          <a:xfrm rot="5400000">
            <a:off x="2481522" y="2419511"/>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9" name="Up Arrow 18"/>
          <p:cNvSpPr/>
          <p:nvPr/>
        </p:nvSpPr>
        <p:spPr>
          <a:xfrm rot="5400000">
            <a:off x="3254459" y="239220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0" name="Up Arrow 19"/>
          <p:cNvSpPr/>
          <p:nvPr/>
        </p:nvSpPr>
        <p:spPr>
          <a:xfrm rot="5400000">
            <a:off x="4027396" y="2419511"/>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5" name="Up Arrow 24"/>
          <p:cNvSpPr/>
          <p:nvPr/>
        </p:nvSpPr>
        <p:spPr>
          <a:xfrm rot="10800000">
            <a:off x="4791543" y="2428301"/>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3" name="Up Arrow 32"/>
          <p:cNvSpPr/>
          <p:nvPr/>
        </p:nvSpPr>
        <p:spPr>
          <a:xfrm rot="16200000">
            <a:off x="5555690" y="243709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4" name="Up Arrow 33"/>
          <p:cNvSpPr/>
          <p:nvPr/>
        </p:nvSpPr>
        <p:spPr>
          <a:xfrm rot="16200000">
            <a:off x="6328627" y="243709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5" name="Up Arrow 34"/>
          <p:cNvSpPr/>
          <p:nvPr/>
        </p:nvSpPr>
        <p:spPr>
          <a:xfrm rot="16200000">
            <a:off x="7101564" y="2419511"/>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6" name="Up Arrow 35"/>
          <p:cNvSpPr/>
          <p:nvPr/>
        </p:nvSpPr>
        <p:spPr>
          <a:xfrm rot="16200000">
            <a:off x="7874502" y="243709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cxnSp>
        <p:nvCxnSpPr>
          <p:cNvPr id="43" name="Straight Connector 42"/>
          <p:cNvCxnSpPr/>
          <p:nvPr/>
        </p:nvCxnSpPr>
        <p:spPr>
          <a:xfrm>
            <a:off x="914912" y="2257179"/>
            <a:ext cx="512444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914912" y="3051343"/>
            <a:ext cx="741447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885736" y="3804544"/>
            <a:ext cx="6343881" cy="0"/>
          </a:xfrm>
          <a:prstGeom prst="line">
            <a:avLst/>
          </a:prstGeom>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885736" y="464656"/>
            <a:ext cx="2972193" cy="400110"/>
          </a:xfrm>
          <a:prstGeom prst="rect">
            <a:avLst/>
          </a:prstGeom>
          <a:noFill/>
        </p:spPr>
        <p:txBody>
          <a:bodyPr wrap="square" rtlCol="0">
            <a:spAutoFit/>
          </a:bodyPr>
          <a:lstStyle/>
          <a:p>
            <a:pPr defTabSz="457200"/>
            <a:r>
              <a:rPr lang="en-US" sz="2000" kern="1200" dirty="0" smtClean="0">
                <a:solidFill>
                  <a:prstClr val="black"/>
                </a:solidFill>
                <a:latin typeface="Calibri"/>
              </a:rPr>
              <a:t>1. Decode this stack: </a:t>
            </a:r>
            <a:endParaRPr lang="en-US" sz="2000" kern="1200" dirty="0">
              <a:solidFill>
                <a:prstClr val="black"/>
              </a:solidFill>
              <a:latin typeface="Calibri"/>
            </a:endParaRPr>
          </a:p>
        </p:txBody>
      </p:sp>
      <p:sp>
        <p:nvSpPr>
          <p:cNvPr id="47" name="TextBox 46"/>
          <p:cNvSpPr txBox="1"/>
          <p:nvPr/>
        </p:nvSpPr>
        <p:spPr>
          <a:xfrm>
            <a:off x="-1" y="4626074"/>
            <a:ext cx="1402151" cy="646331"/>
          </a:xfrm>
          <a:prstGeom prst="rect">
            <a:avLst/>
          </a:prstGeom>
          <a:noFill/>
        </p:spPr>
        <p:txBody>
          <a:bodyPr wrap="square" rtlCol="0">
            <a:spAutoFit/>
          </a:bodyPr>
          <a:lstStyle/>
          <a:p>
            <a:pPr defTabSz="457200"/>
            <a:r>
              <a:rPr lang="en-US" sz="1800" kern="1200" dirty="0" smtClean="0">
                <a:solidFill>
                  <a:prstClr val="black"/>
                </a:solidFill>
                <a:latin typeface="Calibri"/>
              </a:rPr>
              <a:t>Draw your stack here:</a:t>
            </a:r>
            <a:endParaRPr lang="en-US" sz="1800" kern="1200" dirty="0">
              <a:solidFill>
                <a:prstClr val="black"/>
              </a:solidFill>
              <a:latin typeface="Calibri"/>
            </a:endParaRPr>
          </a:p>
        </p:txBody>
      </p:sp>
      <p:sp>
        <p:nvSpPr>
          <p:cNvPr id="38" name="Frame 37"/>
          <p:cNvSpPr/>
          <p:nvPr/>
        </p:nvSpPr>
        <p:spPr>
          <a:xfrm>
            <a:off x="1200826" y="4010526"/>
            <a:ext cx="7034122" cy="2318221"/>
          </a:xfrm>
          <a:prstGeom prst="frame">
            <a:avLst>
              <a:gd name="adj1" fmla="val 0"/>
            </a:avLst>
          </a:prstGeom>
          <a:solidFill>
            <a:srgbClr val="000000"/>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srgbClr val="0000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7759" y="148288"/>
            <a:ext cx="2680614" cy="1432955"/>
          </a:xfrm>
          <a:prstGeom prst="rect">
            <a:avLst/>
          </a:prstGeom>
          <a:ln>
            <a:solidFill>
              <a:schemeClr val="accent1"/>
            </a:solidFill>
          </a:ln>
        </p:spPr>
      </p:pic>
      <p:sp>
        <p:nvSpPr>
          <p:cNvPr id="39" name="TextBox 38"/>
          <p:cNvSpPr txBox="1"/>
          <p:nvPr/>
        </p:nvSpPr>
        <p:spPr>
          <a:xfrm rot="20528075">
            <a:off x="66105" y="153613"/>
            <a:ext cx="1002567" cy="461665"/>
          </a:xfrm>
          <a:prstGeom prst="rect">
            <a:avLst/>
          </a:prstGeom>
          <a:solidFill>
            <a:srgbClr val="FFCCCC"/>
          </a:solidFill>
        </p:spPr>
        <p:txBody>
          <a:bodyPr wrap="square" rtlCol="0">
            <a:spAutoFit/>
          </a:bodyPr>
          <a:lstStyle/>
          <a:p>
            <a:pPr algn="ctr" defTabSz="457200"/>
            <a:r>
              <a:rPr lang="en-US" sz="2400" b="1" kern="1200" dirty="0" smtClean="0">
                <a:solidFill>
                  <a:prstClr val="black"/>
                </a:solidFill>
                <a:latin typeface="Calibri"/>
              </a:rPr>
              <a:t>Try it!</a:t>
            </a:r>
            <a:endParaRPr lang="en-US" sz="2400" b="1" kern="1200" dirty="0">
              <a:solidFill>
                <a:prstClr val="black"/>
              </a:solidFill>
              <a:latin typeface="Calibri"/>
            </a:endParaRPr>
          </a:p>
        </p:txBody>
      </p:sp>
    </p:spTree>
    <p:extLst>
      <p:ext uri="{BB962C8B-B14F-4D97-AF65-F5344CB8AC3E}">
        <p14:creationId xmlns:p14="http://schemas.microsoft.com/office/powerpoint/2010/main" val="16497811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5"/>
          <p:cNvSpPr txBox="1">
            <a:spLocks noChangeArrowheads="1"/>
          </p:cNvSpPr>
          <p:nvPr/>
        </p:nvSpPr>
        <p:spPr bwMode="auto">
          <a:xfrm>
            <a:off x="762000" y="1524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50000"/>
              </a:spcBef>
              <a:spcAft>
                <a:spcPct val="0"/>
              </a:spcAft>
            </a:pPr>
            <a:r>
              <a:rPr lang="en-US" altLang="en-US" sz="4000" kern="1200">
                <a:solidFill>
                  <a:srgbClr val="000000"/>
                </a:solidFill>
                <a:latin typeface="Cambria" pitchFamily="18" charset="0"/>
              </a:rPr>
              <a:t>The CS view of the world...</a:t>
            </a:r>
          </a:p>
        </p:txBody>
      </p:sp>
      <p:sp>
        <p:nvSpPr>
          <p:cNvPr id="16387" name="Text Box 6"/>
          <p:cNvSpPr txBox="1">
            <a:spLocks noChangeArrowheads="1"/>
          </p:cNvSpPr>
          <p:nvPr/>
        </p:nvSpPr>
        <p:spPr bwMode="auto">
          <a:xfrm>
            <a:off x="533400" y="1981200"/>
            <a:ext cx="1219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50000"/>
              </a:spcBef>
              <a:spcAft>
                <a:spcPct val="0"/>
              </a:spcAft>
            </a:pPr>
            <a:r>
              <a:rPr lang="en-US" altLang="en-US" sz="3200" kern="1200">
                <a:solidFill>
                  <a:srgbClr val="000000"/>
                </a:solidFill>
                <a:latin typeface="Cambria" pitchFamily="18" charset="0"/>
              </a:rPr>
              <a:t>Input</a:t>
            </a:r>
          </a:p>
        </p:txBody>
      </p:sp>
      <p:sp>
        <p:nvSpPr>
          <p:cNvPr id="16388" name="Text Box 7"/>
          <p:cNvSpPr txBox="1">
            <a:spLocks noChangeArrowheads="1"/>
          </p:cNvSpPr>
          <p:nvPr/>
        </p:nvSpPr>
        <p:spPr bwMode="auto">
          <a:xfrm>
            <a:off x="7086600" y="1981200"/>
            <a:ext cx="1447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50000"/>
              </a:spcBef>
              <a:spcAft>
                <a:spcPct val="0"/>
              </a:spcAft>
            </a:pPr>
            <a:r>
              <a:rPr lang="en-US" altLang="en-US" sz="3200" kern="1200">
                <a:solidFill>
                  <a:srgbClr val="000000"/>
                </a:solidFill>
                <a:latin typeface="Cambria" pitchFamily="18" charset="0"/>
              </a:rPr>
              <a:t>Output</a:t>
            </a:r>
          </a:p>
        </p:txBody>
      </p:sp>
      <p:sp>
        <p:nvSpPr>
          <p:cNvPr id="16389" name="Line 8"/>
          <p:cNvSpPr>
            <a:spLocks noChangeShapeType="1"/>
          </p:cNvSpPr>
          <p:nvPr/>
        </p:nvSpPr>
        <p:spPr bwMode="auto">
          <a:xfrm>
            <a:off x="1828800" y="2286000"/>
            <a:ext cx="914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16390" name="Line 9"/>
          <p:cNvSpPr>
            <a:spLocks noChangeShapeType="1"/>
          </p:cNvSpPr>
          <p:nvPr/>
        </p:nvSpPr>
        <p:spPr bwMode="auto">
          <a:xfrm>
            <a:off x="6019800" y="2286000"/>
            <a:ext cx="914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16391" name="AutoShape 10"/>
          <p:cNvSpPr>
            <a:spLocks noChangeArrowheads="1"/>
          </p:cNvSpPr>
          <p:nvPr/>
        </p:nvSpPr>
        <p:spPr bwMode="auto">
          <a:xfrm>
            <a:off x="3352800" y="1524000"/>
            <a:ext cx="2209800" cy="1447800"/>
          </a:xfrm>
          <a:prstGeom prst="cube">
            <a:avLst>
              <a:gd name="adj" fmla="val 31236"/>
            </a:avLst>
          </a:prstGeom>
          <a:solidFill>
            <a:srgbClr val="CCECFF"/>
          </a:solidFill>
          <a:ln w="19050">
            <a:solidFill>
              <a:srgbClr val="120DFB"/>
            </a:solidFill>
            <a:miter lim="800000"/>
            <a:headEnd/>
            <a:tailEnd/>
          </a:ln>
        </p:spPr>
        <p:txBody>
          <a:bodyPr wrap="none"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0"/>
              </a:spcBef>
              <a:spcAft>
                <a:spcPct val="0"/>
              </a:spcAft>
            </a:pPr>
            <a:endParaRPr lang="en-US" altLang="en-US" kern="1200">
              <a:solidFill>
                <a:srgbClr val="000000"/>
              </a:solidFill>
            </a:endParaRPr>
          </a:p>
        </p:txBody>
      </p:sp>
      <p:sp>
        <p:nvSpPr>
          <p:cNvPr id="16392" name="Line 21"/>
          <p:cNvSpPr>
            <a:spLocks noChangeShapeType="1"/>
          </p:cNvSpPr>
          <p:nvPr/>
        </p:nvSpPr>
        <p:spPr bwMode="auto">
          <a:xfrm flipV="1">
            <a:off x="4297363" y="3394075"/>
            <a:ext cx="0" cy="914400"/>
          </a:xfrm>
          <a:prstGeom prst="line">
            <a:avLst/>
          </a:prstGeom>
          <a:noFill/>
          <a:ln w="38100">
            <a:solidFill>
              <a:srgbClr val="120DFB"/>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latin typeface="Arial" charset="0"/>
              <a:ea typeface="ＭＳ Ｐゴシック" pitchFamily="34" charset="-128"/>
            </a:endParaRPr>
          </a:p>
        </p:txBody>
      </p:sp>
      <p:sp>
        <p:nvSpPr>
          <p:cNvPr id="16393" name="Text Box 22"/>
          <p:cNvSpPr txBox="1">
            <a:spLocks noChangeArrowheads="1"/>
          </p:cNvSpPr>
          <p:nvPr/>
        </p:nvSpPr>
        <p:spPr bwMode="auto">
          <a:xfrm>
            <a:off x="3200400" y="4467225"/>
            <a:ext cx="224313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50000"/>
              </a:spcBef>
              <a:spcAft>
                <a:spcPct val="0"/>
              </a:spcAft>
            </a:pPr>
            <a:r>
              <a:rPr lang="en-US" altLang="en-US" sz="3200" b="1" kern="1200">
                <a:solidFill>
                  <a:srgbClr val="120DFB"/>
                </a:solidFill>
                <a:latin typeface="Cambria" pitchFamily="18" charset="0"/>
              </a:rPr>
              <a:t>CS's challenge</a:t>
            </a:r>
          </a:p>
        </p:txBody>
      </p:sp>
      <p:sp>
        <p:nvSpPr>
          <p:cNvPr id="16394" name="Text Box 11"/>
          <p:cNvSpPr txBox="1">
            <a:spLocks noChangeArrowheads="1"/>
          </p:cNvSpPr>
          <p:nvPr/>
        </p:nvSpPr>
        <p:spPr bwMode="auto">
          <a:xfrm rot="1432580">
            <a:off x="4210050" y="1557338"/>
            <a:ext cx="99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50000"/>
              </a:spcBef>
              <a:spcAft>
                <a:spcPct val="0"/>
              </a:spcAft>
            </a:pPr>
            <a:r>
              <a:rPr lang="en-US" altLang="en-US" sz="3200" b="1" kern="1200">
                <a:solidFill>
                  <a:srgbClr val="120DFB"/>
                </a:solidFill>
                <a:latin typeface="Times" pitchFamily="18" charset="0"/>
              </a:rPr>
              <a:t>?</a:t>
            </a:r>
          </a:p>
        </p:txBody>
      </p:sp>
      <p:sp>
        <p:nvSpPr>
          <p:cNvPr id="16395" name="Text Box 7"/>
          <p:cNvSpPr txBox="1">
            <a:spLocks noChangeArrowheads="1"/>
          </p:cNvSpPr>
          <p:nvPr/>
        </p:nvSpPr>
        <p:spPr bwMode="auto">
          <a:xfrm>
            <a:off x="3308350" y="2133600"/>
            <a:ext cx="1828800"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lnSpc>
                <a:spcPct val="40000"/>
              </a:lnSpc>
              <a:spcBef>
                <a:spcPct val="50000"/>
              </a:spcBef>
              <a:spcAft>
                <a:spcPct val="0"/>
              </a:spcAft>
            </a:pPr>
            <a:endParaRPr lang="en-US" altLang="en-US" sz="1800" kern="1200">
              <a:solidFill>
                <a:srgbClr val="000000"/>
              </a:solidFill>
              <a:latin typeface="Times" pitchFamily="18" charset="0"/>
            </a:endParaRPr>
          </a:p>
          <a:p>
            <a:pPr algn="ctr" fontAlgn="base">
              <a:lnSpc>
                <a:spcPct val="40000"/>
              </a:lnSpc>
              <a:spcBef>
                <a:spcPct val="50000"/>
              </a:spcBef>
              <a:spcAft>
                <a:spcPct val="0"/>
              </a:spcAft>
            </a:pPr>
            <a:r>
              <a:rPr lang="en-US" altLang="en-US" kern="1200">
                <a:solidFill>
                  <a:srgbClr val="000000"/>
                </a:solidFill>
                <a:latin typeface="Cambria" pitchFamily="18" charset="0"/>
              </a:rPr>
              <a:t>Algorithm</a:t>
            </a:r>
          </a:p>
        </p:txBody>
      </p:sp>
      <p:sp>
        <p:nvSpPr>
          <p:cNvPr id="2" name="TextBox 1"/>
          <p:cNvSpPr txBox="1"/>
          <p:nvPr/>
        </p:nvSpPr>
        <p:spPr>
          <a:xfrm rot="21180948">
            <a:off x="5145212" y="5646046"/>
            <a:ext cx="3810000" cy="830997"/>
          </a:xfrm>
          <a:prstGeom prst="rect">
            <a:avLst/>
          </a:prstGeom>
          <a:solidFill>
            <a:srgbClr val="CCFFCC"/>
          </a:solidFill>
        </p:spPr>
        <p:txBody>
          <a:bodyPr wrap="square" rtlCol="0">
            <a:spAutoFit/>
          </a:bodyPr>
          <a:lstStyle/>
          <a:p>
            <a:pPr algn="ctr"/>
            <a:r>
              <a:rPr lang="en-US" sz="2400" dirty="0" smtClean="0">
                <a:latin typeface="Cambria" panose="02040503050406030204" pitchFamily="18" charset="0"/>
              </a:rPr>
              <a:t>Once you start, you'll find algorithms </a:t>
            </a:r>
            <a:r>
              <a:rPr lang="en-US" sz="2400" b="1" i="1" dirty="0" smtClean="0">
                <a:latin typeface="Cambria" panose="02040503050406030204" pitchFamily="18" charset="0"/>
              </a:rPr>
              <a:t>everywhere</a:t>
            </a:r>
            <a:r>
              <a:rPr lang="en-US" sz="2400" dirty="0" smtClean="0">
                <a:latin typeface="Cambria" panose="02040503050406030204" pitchFamily="18" charset="0"/>
              </a:rPr>
              <a:t>!!</a:t>
            </a:r>
            <a:endParaRPr lang="en-US" sz="2400" dirty="0">
              <a:latin typeface="Cambria" panose="02040503050406030204" pitchFamily="18" charset="0"/>
            </a:endParaRPr>
          </a:p>
        </p:txBody>
      </p:sp>
    </p:spTree>
    <p:extLst>
      <p:ext uri="{BB962C8B-B14F-4D97-AF65-F5344CB8AC3E}">
        <p14:creationId xmlns:p14="http://schemas.microsoft.com/office/powerpoint/2010/main" val="263002391"/>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461623" y="4122983"/>
            <a:ext cx="740378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57200" y="4790999"/>
            <a:ext cx="740820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50931" y="5421308"/>
            <a:ext cx="741447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50931" y="6051617"/>
            <a:ext cx="7414477" cy="0"/>
          </a:xfrm>
          <a:prstGeom prst="line">
            <a:avLst/>
          </a:prstGeom>
        </p:spPr>
        <p:style>
          <a:lnRef idx="2">
            <a:schemeClr val="accent1"/>
          </a:lnRef>
          <a:fillRef idx="0">
            <a:schemeClr val="accent1"/>
          </a:fillRef>
          <a:effectRef idx="1">
            <a:schemeClr val="accent1"/>
          </a:effectRef>
          <a:fontRef idx="minor">
            <a:schemeClr val="tx1"/>
          </a:fontRef>
        </p:style>
      </p:cxnSp>
      <p:sp>
        <p:nvSpPr>
          <p:cNvPr id="49" name="Title 48"/>
          <p:cNvSpPr>
            <a:spLocks noGrp="1"/>
          </p:cNvSpPr>
          <p:nvPr>
            <p:ph type="title"/>
          </p:nvPr>
        </p:nvSpPr>
        <p:spPr>
          <a:xfrm>
            <a:off x="457200" y="515269"/>
            <a:ext cx="4725754" cy="818212"/>
          </a:xfrm>
        </p:spPr>
        <p:txBody>
          <a:bodyPr>
            <a:normAutofit/>
          </a:bodyPr>
          <a:lstStyle/>
          <a:p>
            <a:pPr algn="l"/>
            <a:r>
              <a:rPr lang="en-US" sz="2000" dirty="0" smtClean="0"/>
              <a:t>2. </a:t>
            </a:r>
            <a:r>
              <a:rPr lang="en-US" sz="2000" dirty="0"/>
              <a:t>E</a:t>
            </a:r>
            <a:r>
              <a:rPr lang="en-US" sz="2000" dirty="0" smtClean="0"/>
              <a:t>ncode this tower:</a:t>
            </a:r>
            <a:endParaRPr lang="en-US" sz="2000" dirty="0"/>
          </a:p>
        </p:txBody>
      </p:sp>
      <p:grpSp>
        <p:nvGrpSpPr>
          <p:cNvPr id="60" name="Group 59"/>
          <p:cNvGrpSpPr/>
          <p:nvPr/>
        </p:nvGrpSpPr>
        <p:grpSpPr>
          <a:xfrm>
            <a:off x="887217" y="1927105"/>
            <a:ext cx="648375" cy="1095475"/>
            <a:chOff x="5666992" y="2563946"/>
            <a:chExt cx="648375" cy="1117929"/>
          </a:xfrm>
        </p:grpSpPr>
        <p:sp>
          <p:nvSpPr>
            <p:cNvPr id="61" name="Trapezoid 60"/>
            <p:cNvSpPr/>
            <p:nvPr/>
          </p:nvSpPr>
          <p:spPr>
            <a:xfrm>
              <a:off x="5666992" y="2917220"/>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2" name="Trapezoid 61"/>
            <p:cNvSpPr/>
            <p:nvPr/>
          </p:nvSpPr>
          <p:spPr>
            <a:xfrm>
              <a:off x="5666992" y="2734857"/>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3" name="Trapezoid 62"/>
            <p:cNvSpPr/>
            <p:nvPr/>
          </p:nvSpPr>
          <p:spPr>
            <a:xfrm>
              <a:off x="5673563" y="2563946"/>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64" name="Group 63"/>
          <p:cNvGrpSpPr/>
          <p:nvPr/>
        </p:nvGrpSpPr>
        <p:grpSpPr>
          <a:xfrm>
            <a:off x="1656657" y="1493270"/>
            <a:ext cx="1404871" cy="1529310"/>
            <a:chOff x="6156240" y="2181618"/>
            <a:chExt cx="1404871" cy="1529310"/>
          </a:xfrm>
        </p:grpSpPr>
        <p:sp>
          <p:nvSpPr>
            <p:cNvPr id="65" name="Trapezoid 64"/>
            <p:cNvSpPr/>
            <p:nvPr/>
          </p:nvSpPr>
          <p:spPr>
            <a:xfrm>
              <a:off x="6919307"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6" name="Trapezoid 65"/>
            <p:cNvSpPr/>
            <p:nvPr/>
          </p:nvSpPr>
          <p:spPr>
            <a:xfrm>
              <a:off x="6156240"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7" name="Trapezoid 66"/>
            <p:cNvSpPr/>
            <p:nvPr/>
          </p:nvSpPr>
          <p:spPr>
            <a:xfrm rot="10800000">
              <a:off x="6156240"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8" name="Trapezoid 67"/>
            <p:cNvSpPr/>
            <p:nvPr/>
          </p:nvSpPr>
          <p:spPr>
            <a:xfrm rot="10800000">
              <a:off x="6919307"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69" name="TextBox 68"/>
          <p:cNvSpPr txBox="1"/>
          <p:nvPr/>
        </p:nvSpPr>
        <p:spPr>
          <a:xfrm>
            <a:off x="851241" y="3162896"/>
            <a:ext cx="2260227" cy="369332"/>
          </a:xfrm>
          <a:prstGeom prst="rect">
            <a:avLst/>
          </a:prstGeom>
          <a:noFill/>
        </p:spPr>
        <p:txBody>
          <a:bodyPr wrap="square" rtlCol="0">
            <a:spAutoFit/>
          </a:bodyPr>
          <a:lstStyle/>
          <a:p>
            <a:pPr defTabSz="457200"/>
            <a:r>
              <a:rPr lang="en-US" sz="1800" kern="1200" dirty="0" smtClean="0">
                <a:solidFill>
                  <a:prstClr val="black"/>
                </a:solidFill>
                <a:latin typeface="Calibri"/>
              </a:rPr>
              <a:t>    0      1     2     3     4</a:t>
            </a:r>
            <a:endParaRPr lang="en-US" sz="1800" kern="1200" dirty="0">
              <a:solidFill>
                <a:prstClr val="black"/>
              </a:solidFill>
              <a:latin typeface="Calibri"/>
            </a:endParaRP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7759" y="148288"/>
            <a:ext cx="2680614" cy="1432955"/>
          </a:xfrm>
          <a:prstGeom prst="rect">
            <a:avLst/>
          </a:prstGeom>
          <a:ln>
            <a:solidFill>
              <a:schemeClr val="accent1"/>
            </a:solidFill>
          </a:ln>
        </p:spPr>
      </p:pic>
      <p:sp>
        <p:nvSpPr>
          <p:cNvPr id="18" name="TextBox 17"/>
          <p:cNvSpPr txBox="1"/>
          <p:nvPr/>
        </p:nvSpPr>
        <p:spPr>
          <a:xfrm rot="20528075">
            <a:off x="66105" y="153613"/>
            <a:ext cx="1002567" cy="461665"/>
          </a:xfrm>
          <a:prstGeom prst="rect">
            <a:avLst/>
          </a:prstGeom>
          <a:solidFill>
            <a:srgbClr val="FFCCCC"/>
          </a:solidFill>
        </p:spPr>
        <p:txBody>
          <a:bodyPr wrap="square" rtlCol="0">
            <a:spAutoFit/>
          </a:bodyPr>
          <a:lstStyle/>
          <a:p>
            <a:pPr algn="ctr" defTabSz="457200"/>
            <a:r>
              <a:rPr lang="en-US" sz="2400" b="1" kern="1200" dirty="0" smtClean="0">
                <a:solidFill>
                  <a:prstClr val="black"/>
                </a:solidFill>
                <a:latin typeface="Calibri"/>
              </a:rPr>
              <a:t>Try it!</a:t>
            </a:r>
            <a:endParaRPr lang="en-US" sz="2400" b="1" kern="1200" dirty="0">
              <a:solidFill>
                <a:prstClr val="black"/>
              </a:solidFill>
              <a:latin typeface="Calibri"/>
            </a:endParaRPr>
          </a:p>
        </p:txBody>
      </p:sp>
    </p:spTree>
    <p:extLst>
      <p:ext uri="{BB962C8B-B14F-4D97-AF65-F5344CB8AC3E}">
        <p14:creationId xmlns:p14="http://schemas.microsoft.com/office/powerpoint/2010/main" val="1071279665"/>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try our language! </a:t>
            </a:r>
            <a:r>
              <a:rPr lang="en-US" sz="1800" dirty="0" smtClean="0"/>
              <a:t>(Build)</a:t>
            </a:r>
            <a:endParaRPr lang="en-US" sz="1800" dirty="0"/>
          </a:p>
        </p:txBody>
      </p:sp>
      <p:sp>
        <p:nvSpPr>
          <p:cNvPr id="3" name="Content Placeholder 2"/>
          <p:cNvSpPr>
            <a:spLocks noGrp="1"/>
          </p:cNvSpPr>
          <p:nvPr>
            <p:ph idx="1"/>
          </p:nvPr>
        </p:nvSpPr>
        <p:spPr/>
        <p:txBody>
          <a:bodyPr/>
          <a:lstStyle/>
          <a:p>
            <a:pPr marL="0" indent="0">
              <a:buNone/>
            </a:pPr>
            <a:r>
              <a:rPr lang="en-US" dirty="0" smtClean="0"/>
              <a:t>Try building a tower by</a:t>
            </a:r>
          </a:p>
          <a:p>
            <a:pPr marL="0" indent="0">
              <a:buNone/>
            </a:pPr>
            <a:r>
              <a:rPr lang="en-US" dirty="0" smtClean="0"/>
              <a:t>Following these instructions</a:t>
            </a:r>
          </a:p>
          <a:p>
            <a:pPr marL="0" indent="0">
              <a:buNone/>
            </a:pPr>
            <a:endParaRPr lang="en-US" dirty="0"/>
          </a:p>
          <a:p>
            <a:pPr marL="0" indent="0">
              <a:buNone/>
            </a:pPr>
            <a:endParaRPr lang="en-US" dirty="0"/>
          </a:p>
        </p:txBody>
      </p:sp>
      <p:grpSp>
        <p:nvGrpSpPr>
          <p:cNvPr id="48" name="Group 47"/>
          <p:cNvGrpSpPr/>
          <p:nvPr/>
        </p:nvGrpSpPr>
        <p:grpSpPr>
          <a:xfrm>
            <a:off x="5666992" y="2563946"/>
            <a:ext cx="648375" cy="1117929"/>
            <a:chOff x="5666992" y="2563946"/>
            <a:chExt cx="648375" cy="1117929"/>
          </a:xfrm>
        </p:grpSpPr>
        <p:sp>
          <p:nvSpPr>
            <p:cNvPr id="4" name="Trapezoid 3"/>
            <p:cNvSpPr/>
            <p:nvPr/>
          </p:nvSpPr>
          <p:spPr>
            <a:xfrm>
              <a:off x="5666992" y="2917220"/>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5" name="Trapezoid 4"/>
            <p:cNvSpPr/>
            <p:nvPr/>
          </p:nvSpPr>
          <p:spPr>
            <a:xfrm>
              <a:off x="5666992" y="2734857"/>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 name="Trapezoid 5"/>
            <p:cNvSpPr/>
            <p:nvPr/>
          </p:nvSpPr>
          <p:spPr>
            <a:xfrm>
              <a:off x="5673563" y="2563946"/>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7" name="Trapezoid 6"/>
          <p:cNvSpPr/>
          <p:nvPr/>
        </p:nvSpPr>
        <p:spPr>
          <a:xfrm>
            <a:off x="6475506" y="2946274"/>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8" name="Trapezoid 7"/>
          <p:cNvSpPr/>
          <p:nvPr/>
        </p:nvSpPr>
        <p:spPr>
          <a:xfrm>
            <a:off x="7189058" y="2944529"/>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9" name="Trapezoid 8"/>
          <p:cNvSpPr/>
          <p:nvPr/>
        </p:nvSpPr>
        <p:spPr>
          <a:xfrm>
            <a:off x="6796408" y="2152565"/>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nvGrpSpPr>
          <p:cNvPr id="39" name="Group 38"/>
          <p:cNvGrpSpPr/>
          <p:nvPr/>
        </p:nvGrpSpPr>
        <p:grpSpPr>
          <a:xfrm>
            <a:off x="903879" y="4177482"/>
            <a:ext cx="4325477" cy="492496"/>
            <a:chOff x="487412" y="4044381"/>
            <a:chExt cx="4325477" cy="492496"/>
          </a:xfrm>
        </p:grpSpPr>
        <p:sp>
          <p:nvSpPr>
            <p:cNvPr id="12" name="Up Arrow 11"/>
            <p:cNvSpPr/>
            <p:nvPr/>
          </p:nvSpPr>
          <p:spPr>
            <a:xfrm>
              <a:off x="487412" y="4061585"/>
              <a:ext cx="457712"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5" name="Up Arrow 14"/>
            <p:cNvSpPr/>
            <p:nvPr/>
          </p:nvSpPr>
          <p:spPr>
            <a:xfrm rot="5400000">
              <a:off x="1232954" y="4052795"/>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6" name="Up Arrow 15"/>
            <p:cNvSpPr/>
            <p:nvPr/>
          </p:nvSpPr>
          <p:spPr>
            <a:xfrm rot="5400000">
              <a:off x="2038623" y="4052795"/>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4" name="Up Arrow 23"/>
            <p:cNvSpPr/>
            <p:nvPr/>
          </p:nvSpPr>
          <p:spPr>
            <a:xfrm rot="10800000">
              <a:off x="2845998" y="4061585"/>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8" name="Up Arrow 27"/>
            <p:cNvSpPr/>
            <p:nvPr/>
          </p:nvSpPr>
          <p:spPr>
            <a:xfrm rot="16200000">
              <a:off x="3585607" y="4035591"/>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9" name="Up Arrow 28"/>
            <p:cNvSpPr/>
            <p:nvPr/>
          </p:nvSpPr>
          <p:spPr>
            <a:xfrm rot="16200000">
              <a:off x="4346387" y="4035591"/>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41" name="Group 40"/>
          <p:cNvGrpSpPr/>
          <p:nvPr/>
        </p:nvGrpSpPr>
        <p:grpSpPr>
          <a:xfrm>
            <a:off x="845177" y="5650366"/>
            <a:ext cx="5837941" cy="510494"/>
            <a:chOff x="491082" y="5270656"/>
            <a:chExt cx="5837941" cy="510494"/>
          </a:xfrm>
        </p:grpSpPr>
        <p:sp>
          <p:nvSpPr>
            <p:cNvPr id="14" name="Up Arrow 13"/>
            <p:cNvSpPr/>
            <p:nvPr/>
          </p:nvSpPr>
          <p:spPr>
            <a:xfrm>
              <a:off x="491082" y="5270656"/>
              <a:ext cx="457712"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1" name="Up Arrow 20"/>
            <p:cNvSpPr/>
            <p:nvPr/>
          </p:nvSpPr>
          <p:spPr>
            <a:xfrm rot="5400000">
              <a:off x="1232954" y="5293121"/>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2" name="Up Arrow 21"/>
            <p:cNvSpPr/>
            <p:nvPr/>
          </p:nvSpPr>
          <p:spPr>
            <a:xfrm rot="5400000">
              <a:off x="2045195" y="5293121"/>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3" name="Up Arrow 22"/>
            <p:cNvSpPr/>
            <p:nvPr/>
          </p:nvSpPr>
          <p:spPr>
            <a:xfrm rot="5400000">
              <a:off x="2803326" y="5293121"/>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6" name="Up Arrow 25"/>
            <p:cNvSpPr/>
            <p:nvPr/>
          </p:nvSpPr>
          <p:spPr>
            <a:xfrm rot="10800000">
              <a:off x="3576818" y="5305857"/>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0" name="Up Arrow 29"/>
            <p:cNvSpPr/>
            <p:nvPr/>
          </p:nvSpPr>
          <p:spPr>
            <a:xfrm rot="16200000">
              <a:off x="4346387" y="5297067"/>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1" name="Up Arrow 30"/>
            <p:cNvSpPr/>
            <p:nvPr/>
          </p:nvSpPr>
          <p:spPr>
            <a:xfrm rot="16200000">
              <a:off x="5862521" y="5314648"/>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2" name="Up Arrow 31"/>
            <p:cNvSpPr/>
            <p:nvPr/>
          </p:nvSpPr>
          <p:spPr>
            <a:xfrm rot="16200000">
              <a:off x="5145356" y="5293121"/>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40" name="Group 39"/>
          <p:cNvGrpSpPr/>
          <p:nvPr/>
        </p:nvGrpSpPr>
        <p:grpSpPr>
          <a:xfrm>
            <a:off x="874353" y="4878240"/>
            <a:ext cx="7188446" cy="506548"/>
            <a:chOff x="487412" y="4642547"/>
            <a:chExt cx="7188446" cy="506548"/>
          </a:xfrm>
        </p:grpSpPr>
        <p:sp>
          <p:nvSpPr>
            <p:cNvPr id="13" name="Up Arrow 12"/>
            <p:cNvSpPr/>
            <p:nvPr/>
          </p:nvSpPr>
          <p:spPr>
            <a:xfrm>
              <a:off x="487412" y="4642547"/>
              <a:ext cx="457712"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7" name="Up Arrow 16"/>
            <p:cNvSpPr/>
            <p:nvPr/>
          </p:nvSpPr>
          <p:spPr>
            <a:xfrm rot="5400000">
              <a:off x="1232954" y="463770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8" name="Up Arrow 17"/>
            <p:cNvSpPr/>
            <p:nvPr/>
          </p:nvSpPr>
          <p:spPr>
            <a:xfrm rot="5400000">
              <a:off x="2038623" y="466501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9" name="Up Arrow 18"/>
            <p:cNvSpPr/>
            <p:nvPr/>
          </p:nvSpPr>
          <p:spPr>
            <a:xfrm rot="5400000">
              <a:off x="2803326" y="463770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0" name="Up Arrow 19"/>
            <p:cNvSpPr/>
            <p:nvPr/>
          </p:nvSpPr>
          <p:spPr>
            <a:xfrm rot="5400000">
              <a:off x="3568028" y="466501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5" name="Up Arrow 24"/>
            <p:cNvSpPr/>
            <p:nvPr/>
          </p:nvSpPr>
          <p:spPr>
            <a:xfrm rot="10800000">
              <a:off x="4355177" y="467380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3" name="Up Arrow 32"/>
            <p:cNvSpPr/>
            <p:nvPr/>
          </p:nvSpPr>
          <p:spPr>
            <a:xfrm rot="16200000">
              <a:off x="5145356" y="468259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4" name="Up Arrow 33"/>
            <p:cNvSpPr/>
            <p:nvPr/>
          </p:nvSpPr>
          <p:spPr>
            <a:xfrm rot="16200000">
              <a:off x="5842294" y="468259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5" name="Up Arrow 34"/>
            <p:cNvSpPr/>
            <p:nvPr/>
          </p:nvSpPr>
          <p:spPr>
            <a:xfrm rot="16200000">
              <a:off x="6504523" y="466501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6" name="Up Arrow 35"/>
            <p:cNvSpPr/>
            <p:nvPr/>
          </p:nvSpPr>
          <p:spPr>
            <a:xfrm rot="16200000">
              <a:off x="7209356" y="468259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cxnSp>
        <p:nvCxnSpPr>
          <p:cNvPr id="43" name="Straight Connector 42"/>
          <p:cNvCxnSpPr/>
          <p:nvPr/>
        </p:nvCxnSpPr>
        <p:spPr>
          <a:xfrm>
            <a:off x="874353" y="4738373"/>
            <a:ext cx="512444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874353" y="5532537"/>
            <a:ext cx="741447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845177" y="6285738"/>
            <a:ext cx="6343881" cy="0"/>
          </a:xfrm>
          <a:prstGeom prst="line">
            <a:avLst/>
          </a:prstGeom>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5673563" y="3836930"/>
            <a:ext cx="2260227" cy="369332"/>
          </a:xfrm>
          <a:prstGeom prst="rect">
            <a:avLst/>
          </a:prstGeom>
          <a:noFill/>
        </p:spPr>
        <p:txBody>
          <a:bodyPr wrap="square" rtlCol="0">
            <a:spAutoFit/>
          </a:bodyPr>
          <a:lstStyle/>
          <a:p>
            <a:pPr defTabSz="457200"/>
            <a:r>
              <a:rPr lang="en-US" sz="1800" kern="1200" dirty="0" smtClean="0">
                <a:solidFill>
                  <a:prstClr val="black"/>
                </a:solidFill>
                <a:latin typeface="Calibri"/>
              </a:rPr>
              <a:t>    0      1     2    3     4</a:t>
            </a:r>
            <a:endParaRPr lang="en-US" sz="1800" kern="1200" dirty="0">
              <a:solidFill>
                <a:prstClr val="black"/>
              </a:solidFill>
              <a:latin typeface="Calibri"/>
            </a:endParaRPr>
          </a:p>
        </p:txBody>
      </p:sp>
      <p:sp>
        <p:nvSpPr>
          <p:cNvPr id="10" name="TextBox 9"/>
          <p:cNvSpPr txBox="1"/>
          <p:nvPr/>
        </p:nvSpPr>
        <p:spPr>
          <a:xfrm rot="20528075">
            <a:off x="159408" y="304619"/>
            <a:ext cx="1558299" cy="584775"/>
          </a:xfrm>
          <a:prstGeom prst="rect">
            <a:avLst/>
          </a:prstGeom>
          <a:solidFill>
            <a:srgbClr val="CCECFF"/>
          </a:solidFill>
        </p:spPr>
        <p:txBody>
          <a:bodyPr wrap="square" rtlCol="0">
            <a:spAutoFit/>
          </a:bodyPr>
          <a:lstStyle/>
          <a:p>
            <a:pPr algn="ctr" defTabSz="457200"/>
            <a:r>
              <a:rPr lang="en-US" sz="3200" b="1" kern="1200" dirty="0" smtClean="0">
                <a:solidFill>
                  <a:prstClr val="black"/>
                </a:solidFill>
                <a:latin typeface="Calibri"/>
              </a:rPr>
              <a:t>Answer</a:t>
            </a:r>
            <a:endParaRPr lang="en-US" sz="3200" b="1" kern="1200" dirty="0">
              <a:solidFill>
                <a:prstClr val="black"/>
              </a:solidFill>
              <a:latin typeface="Calibri"/>
            </a:endParaRPr>
          </a:p>
        </p:txBody>
      </p:sp>
    </p:spTree>
    <p:extLst>
      <p:ext uri="{BB962C8B-B14F-4D97-AF65-F5344CB8AC3E}">
        <p14:creationId xmlns:p14="http://schemas.microsoft.com/office/powerpoint/2010/main" val="1472162155"/>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Now let’s encode!</a:t>
            </a:r>
            <a:r>
              <a:rPr lang="en-US" sz="1800" dirty="0" smtClean="0"/>
              <a:t>(Encode)</a:t>
            </a:r>
            <a:endParaRPr lang="en-US" dirty="0"/>
          </a:p>
        </p:txBody>
      </p:sp>
      <p:sp>
        <p:nvSpPr>
          <p:cNvPr id="3" name="Content Placeholder 2"/>
          <p:cNvSpPr>
            <a:spLocks noGrp="1"/>
          </p:cNvSpPr>
          <p:nvPr>
            <p:ph idx="1"/>
          </p:nvPr>
        </p:nvSpPr>
        <p:spPr>
          <a:xfrm>
            <a:off x="461623" y="1616487"/>
            <a:ext cx="8229600" cy="4525963"/>
          </a:xfrm>
        </p:spPr>
        <p:txBody>
          <a:bodyPr/>
          <a:lstStyle/>
          <a:p>
            <a:pPr marL="0" indent="0">
              <a:buNone/>
            </a:pPr>
            <a:r>
              <a:rPr lang="en-US" dirty="0" smtClean="0"/>
              <a:t>How would we write our</a:t>
            </a:r>
          </a:p>
          <a:p>
            <a:pPr marL="0" indent="0">
              <a:buNone/>
            </a:pPr>
            <a:r>
              <a:rPr lang="en-US" dirty="0" smtClean="0"/>
              <a:t>Robotic instructions?</a:t>
            </a:r>
          </a:p>
          <a:p>
            <a:pPr marL="0" indent="0">
              <a:buNone/>
            </a:pPr>
            <a:endParaRPr lang="en-US" dirty="0"/>
          </a:p>
        </p:txBody>
      </p:sp>
      <p:grpSp>
        <p:nvGrpSpPr>
          <p:cNvPr id="4" name="Group 3"/>
          <p:cNvGrpSpPr/>
          <p:nvPr/>
        </p:nvGrpSpPr>
        <p:grpSpPr>
          <a:xfrm>
            <a:off x="5386800" y="2615453"/>
            <a:ext cx="648375" cy="1095475"/>
            <a:chOff x="5666992" y="2563946"/>
            <a:chExt cx="648375" cy="1117929"/>
          </a:xfrm>
        </p:grpSpPr>
        <p:sp>
          <p:nvSpPr>
            <p:cNvPr id="5" name="Trapezoid 4"/>
            <p:cNvSpPr/>
            <p:nvPr/>
          </p:nvSpPr>
          <p:spPr>
            <a:xfrm>
              <a:off x="5666992" y="2917220"/>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 name="Trapezoid 5"/>
            <p:cNvSpPr/>
            <p:nvPr/>
          </p:nvSpPr>
          <p:spPr>
            <a:xfrm>
              <a:off x="5666992" y="2734857"/>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7" name="Trapezoid 6"/>
            <p:cNvSpPr/>
            <p:nvPr/>
          </p:nvSpPr>
          <p:spPr>
            <a:xfrm>
              <a:off x="5673563" y="2563946"/>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55" name="Group 54"/>
          <p:cNvGrpSpPr/>
          <p:nvPr/>
        </p:nvGrpSpPr>
        <p:grpSpPr>
          <a:xfrm>
            <a:off x="6156240" y="2181618"/>
            <a:ext cx="1404871" cy="1529310"/>
            <a:chOff x="6156240" y="2181618"/>
            <a:chExt cx="1404871" cy="1529310"/>
          </a:xfrm>
        </p:grpSpPr>
        <p:sp>
          <p:nvSpPr>
            <p:cNvPr id="8" name="Trapezoid 7"/>
            <p:cNvSpPr/>
            <p:nvPr/>
          </p:nvSpPr>
          <p:spPr>
            <a:xfrm>
              <a:off x="6919307"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9" name="Trapezoid 8"/>
            <p:cNvSpPr/>
            <p:nvPr/>
          </p:nvSpPr>
          <p:spPr>
            <a:xfrm>
              <a:off x="6156240"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0" name="Trapezoid 9"/>
            <p:cNvSpPr/>
            <p:nvPr/>
          </p:nvSpPr>
          <p:spPr>
            <a:xfrm rot="10800000">
              <a:off x="6156240"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1" name="Trapezoid 10"/>
            <p:cNvSpPr/>
            <p:nvPr/>
          </p:nvSpPr>
          <p:spPr>
            <a:xfrm rot="10800000">
              <a:off x="6919307"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cxnSp>
        <p:nvCxnSpPr>
          <p:cNvPr id="12" name="Straight Connector 11"/>
          <p:cNvCxnSpPr/>
          <p:nvPr/>
        </p:nvCxnSpPr>
        <p:spPr>
          <a:xfrm>
            <a:off x="461623" y="4388812"/>
            <a:ext cx="389445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57200" y="5056828"/>
            <a:ext cx="438517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50931" y="5687137"/>
            <a:ext cx="646602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50931" y="6317446"/>
            <a:ext cx="7414477"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Up Arrow 15"/>
          <p:cNvSpPr/>
          <p:nvPr/>
        </p:nvSpPr>
        <p:spPr>
          <a:xfrm>
            <a:off x="409150" y="3921474"/>
            <a:ext cx="457712"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7" name="Up Arrow 16"/>
          <p:cNvSpPr/>
          <p:nvPr/>
        </p:nvSpPr>
        <p:spPr>
          <a:xfrm>
            <a:off x="409150" y="4522273"/>
            <a:ext cx="457712"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8" name="Up Arrow 17"/>
          <p:cNvSpPr/>
          <p:nvPr/>
        </p:nvSpPr>
        <p:spPr>
          <a:xfrm>
            <a:off x="409150" y="5191347"/>
            <a:ext cx="457712"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9" name="Up Arrow 18"/>
          <p:cNvSpPr/>
          <p:nvPr/>
        </p:nvSpPr>
        <p:spPr>
          <a:xfrm>
            <a:off x="409150" y="5746453"/>
            <a:ext cx="457712"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0" name="Up Arrow 19"/>
          <p:cNvSpPr/>
          <p:nvPr/>
        </p:nvSpPr>
        <p:spPr>
          <a:xfrm rot="5400000">
            <a:off x="1069090" y="390838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1" name="Up Arrow 20"/>
          <p:cNvSpPr/>
          <p:nvPr/>
        </p:nvSpPr>
        <p:spPr>
          <a:xfrm rot="5400000">
            <a:off x="1697238" y="390838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2" name="Up Arrow 21"/>
          <p:cNvSpPr/>
          <p:nvPr/>
        </p:nvSpPr>
        <p:spPr>
          <a:xfrm rot="5400000">
            <a:off x="1069090" y="451348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3" name="Up Arrow 22"/>
          <p:cNvSpPr/>
          <p:nvPr/>
        </p:nvSpPr>
        <p:spPr>
          <a:xfrm rot="5400000">
            <a:off x="1697238" y="451348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4" name="Up Arrow 23"/>
          <p:cNvSpPr/>
          <p:nvPr/>
        </p:nvSpPr>
        <p:spPr>
          <a:xfrm rot="5400000">
            <a:off x="1069090" y="5182557"/>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5" name="Up Arrow 24"/>
          <p:cNvSpPr/>
          <p:nvPr/>
        </p:nvSpPr>
        <p:spPr>
          <a:xfrm rot="5400000">
            <a:off x="1697238" y="5182557"/>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6" name="Up Arrow 25"/>
          <p:cNvSpPr/>
          <p:nvPr/>
        </p:nvSpPr>
        <p:spPr>
          <a:xfrm rot="5400000">
            <a:off x="2366352" y="5182557"/>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7" name="Up Arrow 26"/>
          <p:cNvSpPr/>
          <p:nvPr/>
        </p:nvSpPr>
        <p:spPr>
          <a:xfrm rot="5400000">
            <a:off x="2994501" y="5182557"/>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8" name="Up Arrow 27"/>
          <p:cNvSpPr/>
          <p:nvPr/>
        </p:nvSpPr>
        <p:spPr>
          <a:xfrm rot="5400000">
            <a:off x="1069090" y="575597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9" name="Up Arrow 28"/>
          <p:cNvSpPr/>
          <p:nvPr/>
        </p:nvSpPr>
        <p:spPr>
          <a:xfrm rot="5400000">
            <a:off x="1697238" y="575597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0" name="Up Arrow 29"/>
          <p:cNvSpPr/>
          <p:nvPr/>
        </p:nvSpPr>
        <p:spPr>
          <a:xfrm rot="5400000">
            <a:off x="2366352" y="575597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1" name="Up Arrow 30"/>
          <p:cNvSpPr/>
          <p:nvPr/>
        </p:nvSpPr>
        <p:spPr>
          <a:xfrm rot="5400000">
            <a:off x="3007644" y="575597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2" name="Circular Arrow 31"/>
          <p:cNvSpPr/>
          <p:nvPr/>
        </p:nvSpPr>
        <p:spPr>
          <a:xfrm>
            <a:off x="2295471" y="4560619"/>
            <a:ext cx="591492" cy="682728"/>
          </a:xfrm>
          <a:prstGeom prst="circular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33" name="Circular Arrow 32"/>
          <p:cNvSpPr/>
          <p:nvPr/>
        </p:nvSpPr>
        <p:spPr>
          <a:xfrm>
            <a:off x="3649455" y="5881111"/>
            <a:ext cx="591492" cy="682728"/>
          </a:xfrm>
          <a:prstGeom prst="circular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34" name="Up Arrow 33"/>
          <p:cNvSpPr/>
          <p:nvPr/>
        </p:nvSpPr>
        <p:spPr>
          <a:xfrm rot="10800000">
            <a:off x="4384662" y="5774415"/>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5" name="Up Arrow 34"/>
          <p:cNvSpPr/>
          <p:nvPr/>
        </p:nvSpPr>
        <p:spPr>
          <a:xfrm rot="10800000">
            <a:off x="3710264" y="5191347"/>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6" name="Up Arrow 35"/>
          <p:cNvSpPr/>
          <p:nvPr/>
        </p:nvSpPr>
        <p:spPr>
          <a:xfrm rot="10800000">
            <a:off x="3003291" y="450469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7" name="Up Arrow 36"/>
          <p:cNvSpPr/>
          <p:nvPr/>
        </p:nvSpPr>
        <p:spPr>
          <a:xfrm rot="10800000">
            <a:off x="2383008" y="3899592"/>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8" name="Up Arrow 37"/>
          <p:cNvSpPr/>
          <p:nvPr/>
        </p:nvSpPr>
        <p:spPr>
          <a:xfrm rot="16200000">
            <a:off x="3685429" y="3885390"/>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9" name="Up Arrow 38"/>
          <p:cNvSpPr/>
          <p:nvPr/>
        </p:nvSpPr>
        <p:spPr>
          <a:xfrm rot="16200000">
            <a:off x="3012080" y="3885390"/>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40" name="Up Arrow 39"/>
          <p:cNvSpPr/>
          <p:nvPr/>
        </p:nvSpPr>
        <p:spPr>
          <a:xfrm rot="16200000">
            <a:off x="3658245" y="451348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41" name="Up Arrow 40"/>
          <p:cNvSpPr/>
          <p:nvPr/>
        </p:nvSpPr>
        <p:spPr>
          <a:xfrm rot="16200000">
            <a:off x="4364864" y="451348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42" name="Up Arrow 41"/>
          <p:cNvSpPr/>
          <p:nvPr/>
        </p:nvSpPr>
        <p:spPr>
          <a:xfrm rot="16200000">
            <a:off x="4375872" y="5104555"/>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43" name="Up Arrow 42"/>
          <p:cNvSpPr/>
          <p:nvPr/>
        </p:nvSpPr>
        <p:spPr>
          <a:xfrm rot="16200000">
            <a:off x="5062356" y="5104555"/>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44" name="Up Arrow 43"/>
          <p:cNvSpPr/>
          <p:nvPr/>
        </p:nvSpPr>
        <p:spPr>
          <a:xfrm rot="16200000">
            <a:off x="5806319" y="5104555"/>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45" name="Up Arrow 44"/>
          <p:cNvSpPr/>
          <p:nvPr/>
        </p:nvSpPr>
        <p:spPr>
          <a:xfrm rot="16200000">
            <a:off x="6452805" y="5104554"/>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46" name="Up Arrow 45"/>
          <p:cNvSpPr/>
          <p:nvPr/>
        </p:nvSpPr>
        <p:spPr>
          <a:xfrm rot="16200000">
            <a:off x="5062356" y="5765717"/>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47" name="Up Arrow 46"/>
          <p:cNvSpPr/>
          <p:nvPr/>
        </p:nvSpPr>
        <p:spPr>
          <a:xfrm rot="16200000">
            <a:off x="5806319" y="5765717"/>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48" name="Up Arrow 47"/>
          <p:cNvSpPr/>
          <p:nvPr/>
        </p:nvSpPr>
        <p:spPr>
          <a:xfrm rot="16200000">
            <a:off x="6450458" y="5765717"/>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50" name="Up Arrow 49"/>
          <p:cNvSpPr/>
          <p:nvPr/>
        </p:nvSpPr>
        <p:spPr>
          <a:xfrm rot="16200000">
            <a:off x="7094609" y="5755973"/>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59" name="TextBox 58"/>
          <p:cNvSpPr txBox="1"/>
          <p:nvPr/>
        </p:nvSpPr>
        <p:spPr>
          <a:xfrm>
            <a:off x="5350824" y="3851244"/>
            <a:ext cx="2260227" cy="369332"/>
          </a:xfrm>
          <a:prstGeom prst="rect">
            <a:avLst/>
          </a:prstGeom>
          <a:noFill/>
        </p:spPr>
        <p:txBody>
          <a:bodyPr wrap="square" rtlCol="0">
            <a:spAutoFit/>
          </a:bodyPr>
          <a:lstStyle/>
          <a:p>
            <a:pPr defTabSz="457200"/>
            <a:r>
              <a:rPr lang="en-US" sz="1800" kern="1200" dirty="0" smtClean="0">
                <a:solidFill>
                  <a:prstClr val="black"/>
                </a:solidFill>
                <a:latin typeface="Calibri"/>
              </a:rPr>
              <a:t>    0      1     2     3     4</a:t>
            </a:r>
            <a:endParaRPr lang="en-US" sz="1800" kern="1200" dirty="0">
              <a:solidFill>
                <a:prstClr val="black"/>
              </a:solidFill>
              <a:latin typeface="Calibri"/>
            </a:endParaRPr>
          </a:p>
        </p:txBody>
      </p:sp>
      <p:sp>
        <p:nvSpPr>
          <p:cNvPr id="52" name="TextBox 51"/>
          <p:cNvSpPr txBox="1"/>
          <p:nvPr/>
        </p:nvSpPr>
        <p:spPr>
          <a:xfrm rot="20528075">
            <a:off x="159408" y="304619"/>
            <a:ext cx="1558299" cy="584775"/>
          </a:xfrm>
          <a:prstGeom prst="rect">
            <a:avLst/>
          </a:prstGeom>
          <a:solidFill>
            <a:srgbClr val="CCECFF"/>
          </a:solidFill>
        </p:spPr>
        <p:txBody>
          <a:bodyPr wrap="square" rtlCol="0">
            <a:spAutoFit/>
          </a:bodyPr>
          <a:lstStyle/>
          <a:p>
            <a:pPr algn="ctr" defTabSz="457200"/>
            <a:r>
              <a:rPr lang="en-US" sz="3200" b="1" kern="1200" dirty="0" smtClean="0">
                <a:solidFill>
                  <a:prstClr val="black"/>
                </a:solidFill>
                <a:latin typeface="Calibri"/>
              </a:rPr>
              <a:t>Answer</a:t>
            </a:r>
            <a:endParaRPr lang="en-US" sz="3200" b="1" kern="1200" dirty="0">
              <a:solidFill>
                <a:prstClr val="black"/>
              </a:solidFill>
              <a:latin typeface="Calibri"/>
            </a:endParaRPr>
          </a:p>
        </p:txBody>
      </p:sp>
    </p:spTree>
    <p:extLst>
      <p:ext uri="{BB962C8B-B14F-4D97-AF65-F5344CB8AC3E}">
        <p14:creationId xmlns:p14="http://schemas.microsoft.com/office/powerpoint/2010/main" val="605611593"/>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Now, try designing your own!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Design a 3-5 cup tower</a:t>
            </a:r>
          </a:p>
          <a:p>
            <a:r>
              <a:rPr lang="en-US" dirty="0" smtClean="0"/>
              <a:t>Encode the tower with the language</a:t>
            </a:r>
          </a:p>
          <a:p>
            <a:r>
              <a:rPr lang="en-US" dirty="0" smtClean="0"/>
              <a:t>Trade codes with a partner</a:t>
            </a:r>
          </a:p>
          <a:p>
            <a:r>
              <a:rPr lang="en-US" dirty="0" smtClean="0"/>
              <a:t>Build their tower using just their code </a:t>
            </a:r>
          </a:p>
          <a:p>
            <a:pPr marL="0" indent="0">
              <a:buNone/>
            </a:pPr>
            <a:r>
              <a:rPr lang="en-US" dirty="0"/>
              <a:t> </a:t>
            </a:r>
            <a:r>
              <a:rPr lang="en-US" dirty="0" smtClean="0"/>
              <a:t>   (no help!)</a:t>
            </a:r>
          </a:p>
          <a:p>
            <a:r>
              <a:rPr lang="en-US" dirty="0" smtClean="0"/>
              <a:t>If the design and the tower are the same, awesome!</a:t>
            </a:r>
          </a:p>
          <a:p>
            <a:r>
              <a:rPr lang="en-US" dirty="0" smtClean="0"/>
              <a:t>If there are some differences, try to figure out why that happened!</a:t>
            </a:r>
          </a:p>
        </p:txBody>
      </p:sp>
    </p:spTree>
    <p:extLst>
      <p:ext uri="{BB962C8B-B14F-4D97-AF65-F5344CB8AC3E}">
        <p14:creationId xmlns:p14="http://schemas.microsoft.com/office/powerpoint/2010/main" val="3855963679"/>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1000" y="848561"/>
            <a:ext cx="6499098" cy="369332"/>
          </a:xfrm>
          <a:prstGeom prst="rect">
            <a:avLst/>
          </a:prstGeom>
          <a:noFill/>
        </p:spPr>
        <p:txBody>
          <a:bodyPr wrap="square" rtlCol="0">
            <a:spAutoFit/>
          </a:bodyPr>
          <a:lstStyle/>
          <a:p>
            <a:pPr defTabSz="457200"/>
            <a:r>
              <a:rPr lang="en-US" sz="1800" kern="1200" dirty="0" smtClean="0">
                <a:solidFill>
                  <a:prstClr val="black"/>
                </a:solidFill>
                <a:latin typeface="Calibri"/>
              </a:rPr>
              <a:t>3. Try building your own tower and writing its code:</a:t>
            </a:r>
            <a:endParaRPr lang="en-US" sz="1800" kern="1200" dirty="0">
              <a:solidFill>
                <a:prstClr val="black"/>
              </a:solidFill>
              <a:latin typeface="Calibri"/>
            </a:endParaRPr>
          </a:p>
        </p:txBody>
      </p:sp>
      <p:cxnSp>
        <p:nvCxnSpPr>
          <p:cNvPr id="7" name="Straight Connector 6"/>
          <p:cNvCxnSpPr/>
          <p:nvPr/>
        </p:nvCxnSpPr>
        <p:spPr>
          <a:xfrm>
            <a:off x="457200" y="1983365"/>
            <a:ext cx="740820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50931" y="2613674"/>
            <a:ext cx="741447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50931" y="3243983"/>
            <a:ext cx="7414477"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81000" y="3502873"/>
            <a:ext cx="6499098" cy="369332"/>
          </a:xfrm>
          <a:prstGeom prst="rect">
            <a:avLst/>
          </a:prstGeom>
          <a:noFill/>
        </p:spPr>
        <p:txBody>
          <a:bodyPr wrap="square" rtlCol="0">
            <a:spAutoFit/>
          </a:bodyPr>
          <a:lstStyle/>
          <a:p>
            <a:pPr defTabSz="457200"/>
            <a:r>
              <a:rPr lang="en-US" sz="1800" kern="1200" dirty="0" smtClean="0">
                <a:solidFill>
                  <a:prstClr val="black"/>
                </a:solidFill>
                <a:latin typeface="Calibri"/>
              </a:rPr>
              <a:t>4. Exchange codes with a partner, build the stack, then draw it here:</a:t>
            </a:r>
            <a:endParaRPr lang="en-US" sz="1800" kern="1200" dirty="0">
              <a:solidFill>
                <a:prstClr val="black"/>
              </a:solidFill>
              <a:latin typeface="Calibri"/>
            </a:endParaRPr>
          </a:p>
        </p:txBody>
      </p:sp>
      <p:sp>
        <p:nvSpPr>
          <p:cNvPr id="12" name="TextBox 11"/>
          <p:cNvSpPr txBox="1"/>
          <p:nvPr/>
        </p:nvSpPr>
        <p:spPr>
          <a:xfrm>
            <a:off x="201323" y="4728842"/>
            <a:ext cx="1402151" cy="646331"/>
          </a:xfrm>
          <a:prstGeom prst="rect">
            <a:avLst/>
          </a:prstGeom>
          <a:noFill/>
        </p:spPr>
        <p:txBody>
          <a:bodyPr wrap="square" rtlCol="0">
            <a:spAutoFit/>
          </a:bodyPr>
          <a:lstStyle/>
          <a:p>
            <a:pPr defTabSz="457200"/>
            <a:r>
              <a:rPr lang="en-US" sz="1800" kern="1200" dirty="0" smtClean="0">
                <a:solidFill>
                  <a:prstClr val="black"/>
                </a:solidFill>
                <a:latin typeface="Calibri"/>
              </a:rPr>
              <a:t>Draw your stack here:</a:t>
            </a:r>
            <a:endParaRPr lang="en-US" sz="1800" kern="1200" dirty="0">
              <a:solidFill>
                <a:prstClr val="black"/>
              </a:solidFill>
              <a:latin typeface="Calibri"/>
            </a:endParaRPr>
          </a:p>
        </p:txBody>
      </p:sp>
      <p:sp>
        <p:nvSpPr>
          <p:cNvPr id="11" name="Frame 10"/>
          <p:cNvSpPr/>
          <p:nvPr/>
        </p:nvSpPr>
        <p:spPr>
          <a:xfrm>
            <a:off x="1359576" y="4020552"/>
            <a:ext cx="7034122" cy="2318221"/>
          </a:xfrm>
          <a:prstGeom prst="frame">
            <a:avLst>
              <a:gd name="adj1" fmla="val 0"/>
            </a:avLst>
          </a:prstGeom>
          <a:solidFill>
            <a:schemeClr val="tx1"/>
          </a:solidFill>
          <a:ln w="762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8071" y="114421"/>
            <a:ext cx="2680614" cy="1432955"/>
          </a:xfrm>
          <a:prstGeom prst="rect">
            <a:avLst/>
          </a:prstGeom>
          <a:ln>
            <a:solidFill>
              <a:schemeClr val="accent1"/>
            </a:solidFill>
          </a:ln>
        </p:spPr>
      </p:pic>
      <p:sp>
        <p:nvSpPr>
          <p:cNvPr id="14" name="TextBox 13"/>
          <p:cNvSpPr txBox="1"/>
          <p:nvPr/>
        </p:nvSpPr>
        <p:spPr>
          <a:xfrm rot="20528075">
            <a:off x="66105" y="153613"/>
            <a:ext cx="1002567" cy="461665"/>
          </a:xfrm>
          <a:prstGeom prst="rect">
            <a:avLst/>
          </a:prstGeom>
          <a:solidFill>
            <a:srgbClr val="FFCCCC"/>
          </a:solidFill>
        </p:spPr>
        <p:txBody>
          <a:bodyPr wrap="square" rtlCol="0">
            <a:spAutoFit/>
          </a:bodyPr>
          <a:lstStyle/>
          <a:p>
            <a:pPr algn="ctr" defTabSz="457200"/>
            <a:r>
              <a:rPr lang="en-US" sz="2400" b="1" kern="1200" dirty="0" smtClean="0">
                <a:solidFill>
                  <a:prstClr val="black"/>
                </a:solidFill>
                <a:latin typeface="Calibri"/>
              </a:rPr>
              <a:t>Try it!</a:t>
            </a:r>
            <a:endParaRPr lang="en-US" sz="2400" b="1" kern="1200" dirty="0">
              <a:solidFill>
                <a:prstClr val="black"/>
              </a:solidFill>
              <a:latin typeface="Calibri"/>
            </a:endParaRPr>
          </a:p>
        </p:txBody>
      </p:sp>
    </p:spTree>
    <p:extLst>
      <p:ext uri="{BB962C8B-B14F-4D97-AF65-F5344CB8AC3E}">
        <p14:creationId xmlns:p14="http://schemas.microsoft.com/office/powerpoint/2010/main" val="1543682336"/>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about this one?</a:t>
            </a:r>
            <a:endParaRPr lang="en-US" dirty="0"/>
          </a:p>
        </p:txBody>
      </p:sp>
      <p:sp>
        <p:nvSpPr>
          <p:cNvPr id="3" name="Content Placeholder 2"/>
          <p:cNvSpPr>
            <a:spLocks noGrp="1"/>
          </p:cNvSpPr>
          <p:nvPr>
            <p:ph idx="1"/>
          </p:nvPr>
        </p:nvSpPr>
        <p:spPr>
          <a:xfrm>
            <a:off x="437231" y="3096798"/>
            <a:ext cx="8229600" cy="3094682"/>
          </a:xfrm>
        </p:spPr>
        <p:txBody>
          <a:bodyPr/>
          <a:lstStyle/>
          <a:p>
            <a:r>
              <a:rPr lang="en-US" dirty="0" smtClean="0"/>
              <a:t>This would take 328 arrows !!</a:t>
            </a:r>
          </a:p>
          <a:p>
            <a:pPr marL="0" indent="0">
              <a:buNone/>
            </a:pPr>
            <a:r>
              <a:rPr lang="en-US" dirty="0" smtClean="0"/>
              <a:t> </a:t>
            </a:r>
          </a:p>
          <a:p>
            <a:r>
              <a:rPr lang="en-US" dirty="0" smtClean="0"/>
              <a:t>It would be </a:t>
            </a:r>
            <a:r>
              <a:rPr lang="en-US" b="1" i="1" dirty="0" smtClean="0"/>
              <a:t>really</a:t>
            </a:r>
            <a:r>
              <a:rPr lang="en-US" dirty="0" smtClean="0"/>
              <a:t> hard to write, read, or fix if we make mistakes!</a:t>
            </a:r>
          </a:p>
          <a:p>
            <a:r>
              <a:rPr lang="en-US" dirty="0" smtClean="0"/>
              <a:t>Do we have any </a:t>
            </a:r>
            <a:r>
              <a:rPr lang="en-US" b="1" i="1" dirty="0" smtClean="0"/>
              <a:t>patterns</a:t>
            </a:r>
            <a:r>
              <a:rPr lang="en-US" dirty="0" smtClean="0"/>
              <a:t> we can use?</a:t>
            </a:r>
            <a:endParaRPr lang="en-US" dirty="0"/>
          </a:p>
        </p:txBody>
      </p:sp>
      <p:grpSp>
        <p:nvGrpSpPr>
          <p:cNvPr id="28" name="Group 27"/>
          <p:cNvGrpSpPr/>
          <p:nvPr/>
        </p:nvGrpSpPr>
        <p:grpSpPr>
          <a:xfrm>
            <a:off x="2976261" y="1348655"/>
            <a:ext cx="5534038" cy="947019"/>
            <a:chOff x="1747891" y="2181618"/>
            <a:chExt cx="6938909" cy="1529311"/>
          </a:xfrm>
        </p:grpSpPr>
        <p:grpSp>
          <p:nvGrpSpPr>
            <p:cNvPr id="4" name="Group 3"/>
            <p:cNvGrpSpPr/>
            <p:nvPr/>
          </p:nvGrpSpPr>
          <p:grpSpPr>
            <a:xfrm>
              <a:off x="7281929" y="2181618"/>
              <a:ext cx="1404871" cy="1529310"/>
              <a:chOff x="6156240" y="2181618"/>
              <a:chExt cx="1404871" cy="1529310"/>
            </a:xfrm>
          </p:grpSpPr>
          <p:sp>
            <p:nvSpPr>
              <p:cNvPr id="5" name="Trapezoid 4"/>
              <p:cNvSpPr/>
              <p:nvPr/>
            </p:nvSpPr>
            <p:spPr>
              <a:xfrm>
                <a:off x="6919307"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 name="Trapezoid 5"/>
              <p:cNvSpPr/>
              <p:nvPr/>
            </p:nvSpPr>
            <p:spPr>
              <a:xfrm>
                <a:off x="6156240"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7" name="Trapezoid 6"/>
              <p:cNvSpPr/>
              <p:nvPr/>
            </p:nvSpPr>
            <p:spPr>
              <a:xfrm rot="10800000">
                <a:off x="6156240"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8" name="Trapezoid 7"/>
              <p:cNvSpPr/>
              <p:nvPr/>
            </p:nvSpPr>
            <p:spPr>
              <a:xfrm rot="10800000">
                <a:off x="6919307"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9" name="Group 8"/>
            <p:cNvGrpSpPr/>
            <p:nvPr/>
          </p:nvGrpSpPr>
          <p:grpSpPr>
            <a:xfrm>
              <a:off x="5789735" y="2181618"/>
              <a:ext cx="1404871" cy="1529310"/>
              <a:chOff x="6156240" y="2181618"/>
              <a:chExt cx="1404871" cy="1529310"/>
            </a:xfrm>
          </p:grpSpPr>
          <p:sp>
            <p:nvSpPr>
              <p:cNvPr id="10" name="Trapezoid 9"/>
              <p:cNvSpPr/>
              <p:nvPr/>
            </p:nvSpPr>
            <p:spPr>
              <a:xfrm>
                <a:off x="6919307"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1" name="Trapezoid 10"/>
              <p:cNvSpPr/>
              <p:nvPr/>
            </p:nvSpPr>
            <p:spPr>
              <a:xfrm>
                <a:off x="6156240"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2" name="Trapezoid 11"/>
              <p:cNvSpPr/>
              <p:nvPr/>
            </p:nvSpPr>
            <p:spPr>
              <a:xfrm rot="10800000">
                <a:off x="6156240"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3" name="Trapezoid 12"/>
              <p:cNvSpPr/>
              <p:nvPr/>
            </p:nvSpPr>
            <p:spPr>
              <a:xfrm rot="10800000">
                <a:off x="6919307"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14" name="Group 13"/>
            <p:cNvGrpSpPr/>
            <p:nvPr/>
          </p:nvGrpSpPr>
          <p:grpSpPr>
            <a:xfrm>
              <a:off x="4248865" y="2181619"/>
              <a:ext cx="1404871" cy="1529310"/>
              <a:chOff x="6156240" y="2181618"/>
              <a:chExt cx="1404871" cy="1529310"/>
            </a:xfrm>
          </p:grpSpPr>
          <p:sp>
            <p:nvSpPr>
              <p:cNvPr id="15" name="Trapezoid 14"/>
              <p:cNvSpPr/>
              <p:nvPr/>
            </p:nvSpPr>
            <p:spPr>
              <a:xfrm>
                <a:off x="6919307"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6" name="Trapezoid 15"/>
              <p:cNvSpPr/>
              <p:nvPr/>
            </p:nvSpPr>
            <p:spPr>
              <a:xfrm>
                <a:off x="6156240"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7" name="Trapezoid 16"/>
              <p:cNvSpPr/>
              <p:nvPr/>
            </p:nvSpPr>
            <p:spPr>
              <a:xfrm rot="10800000">
                <a:off x="6156240"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8" name="Trapezoid 17"/>
              <p:cNvSpPr/>
              <p:nvPr/>
            </p:nvSpPr>
            <p:spPr>
              <a:xfrm rot="10800000">
                <a:off x="6919307"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19" name="Group 18"/>
            <p:cNvGrpSpPr/>
            <p:nvPr/>
          </p:nvGrpSpPr>
          <p:grpSpPr>
            <a:xfrm>
              <a:off x="2639718" y="2181618"/>
              <a:ext cx="1404871" cy="1529310"/>
              <a:chOff x="6156240" y="2181618"/>
              <a:chExt cx="1404871" cy="1529310"/>
            </a:xfrm>
          </p:grpSpPr>
          <p:sp>
            <p:nvSpPr>
              <p:cNvPr id="20" name="Trapezoid 19"/>
              <p:cNvSpPr/>
              <p:nvPr/>
            </p:nvSpPr>
            <p:spPr>
              <a:xfrm>
                <a:off x="6919307"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1" name="Trapezoid 20"/>
              <p:cNvSpPr/>
              <p:nvPr/>
            </p:nvSpPr>
            <p:spPr>
              <a:xfrm>
                <a:off x="6156240"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2" name="Trapezoid 21"/>
              <p:cNvSpPr/>
              <p:nvPr/>
            </p:nvSpPr>
            <p:spPr>
              <a:xfrm rot="10800000">
                <a:off x="6156240"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3" name="Trapezoid 22"/>
              <p:cNvSpPr/>
              <p:nvPr/>
            </p:nvSpPr>
            <p:spPr>
              <a:xfrm rot="10800000">
                <a:off x="6919307"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24" name="Group 23"/>
            <p:cNvGrpSpPr/>
            <p:nvPr/>
          </p:nvGrpSpPr>
          <p:grpSpPr>
            <a:xfrm>
              <a:off x="1747891" y="2592999"/>
              <a:ext cx="648375" cy="1117929"/>
              <a:chOff x="5666992" y="2563946"/>
              <a:chExt cx="648375" cy="1117929"/>
            </a:xfrm>
          </p:grpSpPr>
          <p:sp>
            <p:nvSpPr>
              <p:cNvPr id="25" name="Trapezoid 24"/>
              <p:cNvSpPr/>
              <p:nvPr/>
            </p:nvSpPr>
            <p:spPr>
              <a:xfrm>
                <a:off x="5666992" y="2917220"/>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6" name="Trapezoid 25"/>
              <p:cNvSpPr/>
              <p:nvPr/>
            </p:nvSpPr>
            <p:spPr>
              <a:xfrm>
                <a:off x="5666992" y="2734857"/>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7" name="Trapezoid 26"/>
              <p:cNvSpPr/>
              <p:nvPr/>
            </p:nvSpPr>
            <p:spPr>
              <a:xfrm>
                <a:off x="5673563" y="2563946"/>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spTree>
    <p:extLst>
      <p:ext uri="{BB962C8B-B14F-4D97-AF65-F5344CB8AC3E}">
        <p14:creationId xmlns:p14="http://schemas.microsoft.com/office/powerpoint/2010/main" val="2970194652"/>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Functions</a:t>
            </a:r>
            <a:endParaRPr lang="en-US" dirty="0"/>
          </a:p>
        </p:txBody>
      </p:sp>
      <p:sp>
        <p:nvSpPr>
          <p:cNvPr id="3" name="Content Placeholder 2"/>
          <p:cNvSpPr>
            <a:spLocks noGrp="1"/>
          </p:cNvSpPr>
          <p:nvPr>
            <p:ph idx="1"/>
          </p:nvPr>
        </p:nvSpPr>
        <p:spPr>
          <a:xfrm>
            <a:off x="457200" y="1600201"/>
            <a:ext cx="8229600" cy="1758820"/>
          </a:xfrm>
        </p:spPr>
        <p:txBody>
          <a:bodyPr/>
          <a:lstStyle/>
          <a:p>
            <a:r>
              <a:rPr lang="en-US" dirty="0" smtClean="0"/>
              <a:t>A </a:t>
            </a:r>
            <a:r>
              <a:rPr lang="en-US" b="1" i="1" dirty="0" smtClean="0"/>
              <a:t>function</a:t>
            </a:r>
            <a:r>
              <a:rPr lang="en-US" dirty="0" smtClean="0"/>
              <a:t> is any process that we can repeat</a:t>
            </a:r>
          </a:p>
          <a:p>
            <a:r>
              <a:rPr lang="en-US" dirty="0" smtClean="0"/>
              <a:t>Let’s use a function to make our language easier to write and understand!</a:t>
            </a:r>
            <a:endParaRPr lang="en-US" dirty="0"/>
          </a:p>
        </p:txBody>
      </p:sp>
      <p:sp>
        <p:nvSpPr>
          <p:cNvPr id="4" name="TextBox 3"/>
          <p:cNvSpPr txBox="1"/>
          <p:nvPr/>
        </p:nvSpPr>
        <p:spPr>
          <a:xfrm>
            <a:off x="652809" y="3438334"/>
            <a:ext cx="1750541" cy="830997"/>
          </a:xfrm>
          <a:prstGeom prst="rect">
            <a:avLst/>
          </a:prstGeom>
          <a:noFill/>
        </p:spPr>
        <p:txBody>
          <a:bodyPr wrap="square" rtlCol="0">
            <a:spAutoFit/>
          </a:bodyPr>
          <a:lstStyle/>
          <a:p>
            <a:pPr defTabSz="457200"/>
            <a:r>
              <a:rPr lang="en-US" sz="2400" kern="1200" dirty="0" smtClean="0">
                <a:solidFill>
                  <a:prstClr val="black"/>
                </a:solidFill>
                <a:latin typeface="Calibri"/>
              </a:rPr>
              <a:t>Our new function</a:t>
            </a:r>
            <a:r>
              <a:rPr lang="en-US" sz="1800" kern="1200" dirty="0" smtClean="0">
                <a:solidFill>
                  <a:prstClr val="black"/>
                </a:solidFill>
                <a:latin typeface="Calibri"/>
              </a:rPr>
              <a:t>:</a:t>
            </a:r>
            <a:endParaRPr lang="en-US" sz="1800" kern="1200" dirty="0">
              <a:solidFill>
                <a:prstClr val="black"/>
              </a:solidFill>
              <a:latin typeface="Calibri"/>
            </a:endParaRPr>
          </a:p>
        </p:txBody>
      </p:sp>
      <p:sp>
        <p:nvSpPr>
          <p:cNvPr id="7" name="Up Arrow 6"/>
          <p:cNvSpPr/>
          <p:nvPr/>
        </p:nvSpPr>
        <p:spPr>
          <a:xfrm rot="5400000">
            <a:off x="3443755" y="3512881"/>
            <a:ext cx="760345" cy="7422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9" name="TextBox 8"/>
          <p:cNvSpPr txBox="1"/>
          <p:nvPr/>
        </p:nvSpPr>
        <p:spPr>
          <a:xfrm>
            <a:off x="4431451" y="3663304"/>
            <a:ext cx="3837660" cy="461665"/>
          </a:xfrm>
          <a:prstGeom prst="rect">
            <a:avLst/>
          </a:prstGeom>
          <a:noFill/>
        </p:spPr>
        <p:txBody>
          <a:bodyPr wrap="square" rtlCol="0">
            <a:spAutoFit/>
          </a:bodyPr>
          <a:lstStyle/>
          <a:p>
            <a:pPr defTabSz="457200"/>
            <a:r>
              <a:rPr lang="en-US" sz="2400" kern="1200" dirty="0" smtClean="0">
                <a:solidFill>
                  <a:prstClr val="black"/>
                </a:solidFill>
                <a:latin typeface="Calibri"/>
              </a:rPr>
              <a:t>=  Move forward        times</a:t>
            </a:r>
            <a:endParaRPr lang="en-US" sz="2400" kern="1200" dirty="0">
              <a:solidFill>
                <a:prstClr val="black"/>
              </a:solidFill>
              <a:latin typeface="Calibri"/>
            </a:endParaRPr>
          </a:p>
        </p:txBody>
      </p:sp>
      <p:sp>
        <p:nvSpPr>
          <p:cNvPr id="12" name="TextBox 11"/>
          <p:cNvSpPr txBox="1"/>
          <p:nvPr/>
        </p:nvSpPr>
        <p:spPr>
          <a:xfrm>
            <a:off x="652809" y="5121112"/>
            <a:ext cx="1435635" cy="461665"/>
          </a:xfrm>
          <a:prstGeom prst="rect">
            <a:avLst/>
          </a:prstGeom>
          <a:noFill/>
        </p:spPr>
        <p:txBody>
          <a:bodyPr wrap="square" rtlCol="0">
            <a:spAutoFit/>
          </a:bodyPr>
          <a:lstStyle/>
          <a:p>
            <a:pPr defTabSz="457200"/>
            <a:r>
              <a:rPr lang="en-US" sz="2400" kern="1200" dirty="0" smtClean="0">
                <a:solidFill>
                  <a:prstClr val="black"/>
                </a:solidFill>
                <a:latin typeface="Calibri"/>
              </a:rPr>
              <a:t>Example:</a:t>
            </a:r>
            <a:endParaRPr lang="en-US" sz="2400" kern="1200" dirty="0">
              <a:solidFill>
                <a:prstClr val="black"/>
              </a:solidFill>
              <a:latin typeface="Calibri"/>
            </a:endParaRPr>
          </a:p>
        </p:txBody>
      </p:sp>
      <p:sp>
        <p:nvSpPr>
          <p:cNvPr id="13" name="Frame 12"/>
          <p:cNvSpPr/>
          <p:nvPr/>
        </p:nvSpPr>
        <p:spPr>
          <a:xfrm>
            <a:off x="2572683" y="3540977"/>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5" name="Frame 14"/>
          <p:cNvSpPr/>
          <p:nvPr/>
        </p:nvSpPr>
        <p:spPr>
          <a:xfrm>
            <a:off x="6634827" y="3729186"/>
            <a:ext cx="421695" cy="382128"/>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dirty="0">
              <a:solidFill>
                <a:prstClr val="black"/>
              </a:solidFill>
            </a:endParaRPr>
          </a:p>
        </p:txBody>
      </p:sp>
      <p:grpSp>
        <p:nvGrpSpPr>
          <p:cNvPr id="27" name="Group 26"/>
          <p:cNvGrpSpPr/>
          <p:nvPr/>
        </p:nvGrpSpPr>
        <p:grpSpPr>
          <a:xfrm>
            <a:off x="2548922" y="5007418"/>
            <a:ext cx="1646113" cy="769441"/>
            <a:chOff x="2548922" y="5007418"/>
            <a:chExt cx="1646113" cy="769441"/>
          </a:xfrm>
        </p:grpSpPr>
        <p:sp>
          <p:nvSpPr>
            <p:cNvPr id="16" name="Frame 15"/>
            <p:cNvSpPr/>
            <p:nvPr/>
          </p:nvSpPr>
          <p:spPr>
            <a:xfrm>
              <a:off x="2548922" y="5100665"/>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7" name="Rectangle 16"/>
            <p:cNvSpPr/>
            <p:nvPr/>
          </p:nvSpPr>
          <p:spPr>
            <a:xfrm>
              <a:off x="2618089" y="5007418"/>
              <a:ext cx="503978" cy="769441"/>
            </a:xfrm>
            <a:prstGeom prst="rect">
              <a:avLst/>
            </a:prstGeom>
            <a:noFill/>
          </p:spPr>
          <p:txBody>
            <a:bodyPr wrap="square" lIns="91440" tIns="45720" rIns="91440" bIns="45720">
              <a:spAutoFit/>
            </a:bodyPr>
            <a:lstStyle/>
            <a:p>
              <a:pPr algn="ctr" defTabSz="457200"/>
              <a:r>
                <a:rPr lang="en-US" sz="44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5</a:t>
              </a:r>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9" name="Up Arrow 18"/>
            <p:cNvSpPr/>
            <p:nvPr/>
          </p:nvSpPr>
          <p:spPr>
            <a:xfrm rot="5400000">
              <a:off x="3443755" y="5016484"/>
              <a:ext cx="760345" cy="7422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21" name="TextBox 20"/>
          <p:cNvSpPr txBox="1"/>
          <p:nvPr/>
        </p:nvSpPr>
        <p:spPr>
          <a:xfrm>
            <a:off x="4431451" y="5149914"/>
            <a:ext cx="258907" cy="461665"/>
          </a:xfrm>
          <a:prstGeom prst="rect">
            <a:avLst/>
          </a:prstGeom>
          <a:noFill/>
        </p:spPr>
        <p:txBody>
          <a:bodyPr wrap="square" rtlCol="0">
            <a:spAutoFit/>
          </a:bodyPr>
          <a:lstStyle/>
          <a:p>
            <a:pPr defTabSz="457200"/>
            <a:r>
              <a:rPr lang="en-US" sz="2400" kern="1200" dirty="0" smtClean="0">
                <a:solidFill>
                  <a:prstClr val="black"/>
                </a:solidFill>
                <a:latin typeface="Calibri"/>
              </a:rPr>
              <a:t>=</a:t>
            </a:r>
            <a:endParaRPr lang="en-US" sz="2400" kern="1200" dirty="0">
              <a:solidFill>
                <a:prstClr val="black"/>
              </a:solidFill>
              <a:latin typeface="Calibri"/>
            </a:endParaRPr>
          </a:p>
        </p:txBody>
      </p:sp>
      <p:sp>
        <p:nvSpPr>
          <p:cNvPr id="22" name="Up Arrow 21"/>
          <p:cNvSpPr/>
          <p:nvPr/>
        </p:nvSpPr>
        <p:spPr>
          <a:xfrm rot="5400000">
            <a:off x="7446164" y="5145077"/>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3" name="Up Arrow 22"/>
          <p:cNvSpPr/>
          <p:nvPr/>
        </p:nvSpPr>
        <p:spPr>
          <a:xfrm rot="5400000">
            <a:off x="6840810" y="5145077"/>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4" name="Up Arrow 23"/>
          <p:cNvSpPr/>
          <p:nvPr/>
        </p:nvSpPr>
        <p:spPr>
          <a:xfrm rot="5400000">
            <a:off x="6181469" y="5141124"/>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5" name="Up Arrow 24"/>
          <p:cNvSpPr/>
          <p:nvPr/>
        </p:nvSpPr>
        <p:spPr>
          <a:xfrm rot="5400000">
            <a:off x="5513667" y="5145077"/>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6" name="Up Arrow 25"/>
          <p:cNvSpPr/>
          <p:nvPr/>
        </p:nvSpPr>
        <p:spPr>
          <a:xfrm rot="5400000">
            <a:off x="4905346" y="5145077"/>
            <a:ext cx="457712" cy="4752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Tree>
    <p:extLst>
      <p:ext uri="{BB962C8B-B14F-4D97-AF65-F5344CB8AC3E}">
        <p14:creationId xmlns:p14="http://schemas.microsoft.com/office/powerpoint/2010/main" val="4250007367"/>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555" y="131704"/>
            <a:ext cx="3747931" cy="819670"/>
          </a:xfrm>
        </p:spPr>
        <p:txBody>
          <a:bodyPr>
            <a:normAutofit/>
          </a:bodyPr>
          <a:lstStyle/>
          <a:p>
            <a:r>
              <a:rPr lang="en-US" sz="2000" dirty="0"/>
              <a:t>5</a:t>
            </a:r>
            <a:r>
              <a:rPr lang="en-US" sz="2000" dirty="0" smtClean="0"/>
              <a:t>. Decode this tower:</a:t>
            </a:r>
            <a:endParaRPr lang="en-US" sz="2000" dirty="0"/>
          </a:p>
        </p:txBody>
      </p:sp>
      <p:grpSp>
        <p:nvGrpSpPr>
          <p:cNvPr id="3" name="Group 2"/>
          <p:cNvGrpSpPr/>
          <p:nvPr/>
        </p:nvGrpSpPr>
        <p:grpSpPr>
          <a:xfrm>
            <a:off x="1120128" y="919844"/>
            <a:ext cx="3882641" cy="3036784"/>
            <a:chOff x="829171" y="1394450"/>
            <a:chExt cx="4137409" cy="3297816"/>
          </a:xfrm>
        </p:grpSpPr>
        <p:grpSp>
          <p:nvGrpSpPr>
            <p:cNvPr id="57" name="Group 56"/>
            <p:cNvGrpSpPr/>
            <p:nvPr/>
          </p:nvGrpSpPr>
          <p:grpSpPr>
            <a:xfrm>
              <a:off x="829171" y="1394450"/>
              <a:ext cx="3415240" cy="584776"/>
              <a:chOff x="829171" y="1394450"/>
              <a:chExt cx="3415240" cy="584776"/>
            </a:xfrm>
          </p:grpSpPr>
          <p:grpSp>
            <p:nvGrpSpPr>
              <p:cNvPr id="4" name="Group 3"/>
              <p:cNvGrpSpPr/>
              <p:nvPr/>
            </p:nvGrpSpPr>
            <p:grpSpPr>
              <a:xfrm>
                <a:off x="1476953" y="1394450"/>
                <a:ext cx="843347" cy="584776"/>
                <a:chOff x="2441167" y="4862213"/>
                <a:chExt cx="1753868" cy="1067004"/>
              </a:xfrm>
            </p:grpSpPr>
            <p:sp>
              <p:nvSpPr>
                <p:cNvPr id="5" name="Frame 4"/>
                <p:cNvSpPr/>
                <p:nvPr/>
              </p:nvSpPr>
              <p:spPr>
                <a:xfrm>
                  <a:off x="2548922" y="5100665"/>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6" name="Rectangle 5"/>
                <p:cNvSpPr/>
                <p:nvPr/>
              </p:nvSpPr>
              <p:spPr>
                <a:xfrm>
                  <a:off x="2441167" y="4862213"/>
                  <a:ext cx="706953" cy="1067004"/>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2</a:t>
                  </a:r>
                </a:p>
              </p:txBody>
            </p:sp>
            <p:sp>
              <p:nvSpPr>
                <p:cNvPr id="7" name="Up Arrow 6"/>
                <p:cNvSpPr/>
                <p:nvPr/>
              </p:nvSpPr>
              <p:spPr>
                <a:xfrm rot="5400000">
                  <a:off x="3443755" y="5016484"/>
                  <a:ext cx="760345" cy="7422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23" name="Up Arrow 22"/>
              <p:cNvSpPr/>
              <p:nvPr/>
            </p:nvSpPr>
            <p:spPr>
              <a:xfrm>
                <a:off x="829171" y="1496983"/>
                <a:ext cx="359908"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7" name="Up Arrow 26"/>
              <p:cNvSpPr/>
              <p:nvPr/>
            </p:nvSpPr>
            <p:spPr>
              <a:xfrm rot="10800000">
                <a:off x="2669548" y="1475989"/>
                <a:ext cx="350271" cy="42169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nvGrpSpPr>
              <p:cNvPr id="28" name="Group 27"/>
              <p:cNvGrpSpPr/>
              <p:nvPr/>
            </p:nvGrpSpPr>
            <p:grpSpPr>
              <a:xfrm>
                <a:off x="3401065" y="1394450"/>
                <a:ext cx="843346" cy="584776"/>
                <a:chOff x="4788436" y="4810544"/>
                <a:chExt cx="843346" cy="584776"/>
              </a:xfrm>
            </p:grpSpPr>
            <p:sp>
              <p:nvSpPr>
                <p:cNvPr id="29" name="Frame 28"/>
                <p:cNvSpPr/>
                <p:nvPr/>
              </p:nvSpPr>
              <p:spPr>
                <a:xfrm>
                  <a:off x="4840250" y="4941229"/>
                  <a:ext cx="312125" cy="370591"/>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30" name="Rectangle 29"/>
                <p:cNvSpPr/>
                <p:nvPr/>
              </p:nvSpPr>
              <p:spPr>
                <a:xfrm>
                  <a:off x="4788436" y="4810544"/>
                  <a:ext cx="339938" cy="584776"/>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2</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31" name="Up Arrow 30"/>
                <p:cNvSpPr/>
                <p:nvPr/>
              </p:nvSpPr>
              <p:spPr>
                <a:xfrm rot="16200000">
                  <a:off x="5244981" y="4920033"/>
                  <a:ext cx="416710" cy="3568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grpSp>
          <p:nvGrpSpPr>
            <p:cNvPr id="58" name="Group 57"/>
            <p:cNvGrpSpPr/>
            <p:nvPr/>
          </p:nvGrpSpPr>
          <p:grpSpPr>
            <a:xfrm>
              <a:off x="829171" y="2024720"/>
              <a:ext cx="3415240" cy="584776"/>
              <a:chOff x="829171" y="1965190"/>
              <a:chExt cx="3415240" cy="584776"/>
            </a:xfrm>
          </p:grpSpPr>
          <p:grpSp>
            <p:nvGrpSpPr>
              <p:cNvPr id="8" name="Group 7"/>
              <p:cNvGrpSpPr/>
              <p:nvPr/>
            </p:nvGrpSpPr>
            <p:grpSpPr>
              <a:xfrm>
                <a:off x="1476953" y="1965190"/>
                <a:ext cx="843347" cy="584776"/>
                <a:chOff x="2441167" y="4862213"/>
                <a:chExt cx="1753868" cy="1067004"/>
              </a:xfrm>
            </p:grpSpPr>
            <p:sp>
              <p:nvSpPr>
                <p:cNvPr id="9" name="Frame 8"/>
                <p:cNvSpPr/>
                <p:nvPr/>
              </p:nvSpPr>
              <p:spPr>
                <a:xfrm>
                  <a:off x="2548922" y="5100665"/>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0" name="Rectangle 9"/>
                <p:cNvSpPr/>
                <p:nvPr/>
              </p:nvSpPr>
              <p:spPr>
                <a:xfrm>
                  <a:off x="2441167" y="4862213"/>
                  <a:ext cx="706953" cy="1067004"/>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4</a:t>
                  </a:r>
                </a:p>
              </p:txBody>
            </p:sp>
            <p:sp>
              <p:nvSpPr>
                <p:cNvPr id="11" name="Up Arrow 10"/>
                <p:cNvSpPr/>
                <p:nvPr/>
              </p:nvSpPr>
              <p:spPr>
                <a:xfrm rot="5400000">
                  <a:off x="3443755" y="5016484"/>
                  <a:ext cx="760345" cy="7422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21" name="Up Arrow 20"/>
              <p:cNvSpPr/>
              <p:nvPr/>
            </p:nvSpPr>
            <p:spPr>
              <a:xfrm>
                <a:off x="829171" y="2067723"/>
                <a:ext cx="359908"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6" name="Up Arrow 25"/>
              <p:cNvSpPr/>
              <p:nvPr/>
            </p:nvSpPr>
            <p:spPr>
              <a:xfrm rot="10800000">
                <a:off x="2669547" y="2046729"/>
                <a:ext cx="350271" cy="42169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nvGrpSpPr>
              <p:cNvPr id="32" name="Group 31"/>
              <p:cNvGrpSpPr/>
              <p:nvPr/>
            </p:nvGrpSpPr>
            <p:grpSpPr>
              <a:xfrm>
                <a:off x="3401065" y="1965190"/>
                <a:ext cx="843346" cy="584776"/>
                <a:chOff x="4788436" y="4810544"/>
                <a:chExt cx="843346" cy="584776"/>
              </a:xfrm>
            </p:grpSpPr>
            <p:sp>
              <p:nvSpPr>
                <p:cNvPr id="33" name="Frame 32"/>
                <p:cNvSpPr/>
                <p:nvPr/>
              </p:nvSpPr>
              <p:spPr>
                <a:xfrm>
                  <a:off x="4840250" y="4941229"/>
                  <a:ext cx="312125" cy="370591"/>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34" name="Rectangle 33"/>
                <p:cNvSpPr/>
                <p:nvPr/>
              </p:nvSpPr>
              <p:spPr>
                <a:xfrm>
                  <a:off x="4788436" y="4810544"/>
                  <a:ext cx="339938" cy="584776"/>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4</a:t>
                  </a:r>
                </a:p>
              </p:txBody>
            </p:sp>
            <p:sp>
              <p:nvSpPr>
                <p:cNvPr id="35" name="Up Arrow 34"/>
                <p:cNvSpPr/>
                <p:nvPr/>
              </p:nvSpPr>
              <p:spPr>
                <a:xfrm rot="16200000">
                  <a:off x="5244981" y="4920033"/>
                  <a:ext cx="416710" cy="3568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grpSp>
          <p:nvGrpSpPr>
            <p:cNvPr id="59" name="Group 58"/>
            <p:cNvGrpSpPr/>
            <p:nvPr/>
          </p:nvGrpSpPr>
          <p:grpSpPr>
            <a:xfrm>
              <a:off x="829171" y="2654990"/>
              <a:ext cx="3415240" cy="584776"/>
              <a:chOff x="829171" y="2564002"/>
              <a:chExt cx="3415240" cy="584776"/>
            </a:xfrm>
          </p:grpSpPr>
          <p:grpSp>
            <p:nvGrpSpPr>
              <p:cNvPr id="12" name="Group 11"/>
              <p:cNvGrpSpPr/>
              <p:nvPr/>
            </p:nvGrpSpPr>
            <p:grpSpPr>
              <a:xfrm>
                <a:off x="1476953" y="2564002"/>
                <a:ext cx="843347" cy="584776"/>
                <a:chOff x="2441167" y="4862213"/>
                <a:chExt cx="1753868" cy="1067004"/>
              </a:xfrm>
            </p:grpSpPr>
            <p:sp>
              <p:nvSpPr>
                <p:cNvPr id="13" name="Frame 12"/>
                <p:cNvSpPr/>
                <p:nvPr/>
              </p:nvSpPr>
              <p:spPr>
                <a:xfrm>
                  <a:off x="2548922" y="5100665"/>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4" name="Rectangle 13"/>
                <p:cNvSpPr/>
                <p:nvPr/>
              </p:nvSpPr>
              <p:spPr>
                <a:xfrm>
                  <a:off x="2441167" y="4862213"/>
                  <a:ext cx="706953" cy="1067004"/>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6</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5" name="Up Arrow 14"/>
                <p:cNvSpPr/>
                <p:nvPr/>
              </p:nvSpPr>
              <p:spPr>
                <a:xfrm rot="5400000">
                  <a:off x="3443755" y="5016484"/>
                  <a:ext cx="760345" cy="7422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22" name="Up Arrow 21"/>
              <p:cNvSpPr/>
              <p:nvPr/>
            </p:nvSpPr>
            <p:spPr>
              <a:xfrm>
                <a:off x="829171" y="2666535"/>
                <a:ext cx="359908"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5" name="Up Arrow 24"/>
              <p:cNvSpPr/>
              <p:nvPr/>
            </p:nvSpPr>
            <p:spPr>
              <a:xfrm rot="10800000">
                <a:off x="2669551" y="2645541"/>
                <a:ext cx="350271" cy="42169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nvGrpSpPr>
              <p:cNvPr id="36" name="Group 35"/>
              <p:cNvGrpSpPr/>
              <p:nvPr/>
            </p:nvGrpSpPr>
            <p:grpSpPr>
              <a:xfrm>
                <a:off x="3401065" y="2564002"/>
                <a:ext cx="843346" cy="584776"/>
                <a:chOff x="4788436" y="4810544"/>
                <a:chExt cx="843346" cy="584776"/>
              </a:xfrm>
            </p:grpSpPr>
            <p:sp>
              <p:nvSpPr>
                <p:cNvPr id="37" name="Frame 36"/>
                <p:cNvSpPr/>
                <p:nvPr/>
              </p:nvSpPr>
              <p:spPr>
                <a:xfrm>
                  <a:off x="4840250" y="4941229"/>
                  <a:ext cx="312125" cy="370591"/>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38" name="Rectangle 37"/>
                <p:cNvSpPr/>
                <p:nvPr/>
              </p:nvSpPr>
              <p:spPr>
                <a:xfrm>
                  <a:off x="4788436" y="4810544"/>
                  <a:ext cx="339938" cy="584776"/>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6</a:t>
                  </a:r>
                </a:p>
              </p:txBody>
            </p:sp>
            <p:sp>
              <p:nvSpPr>
                <p:cNvPr id="39" name="Up Arrow 38"/>
                <p:cNvSpPr/>
                <p:nvPr/>
              </p:nvSpPr>
              <p:spPr>
                <a:xfrm rot="16200000">
                  <a:off x="5244981" y="4920033"/>
                  <a:ext cx="416710" cy="3568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grpSp>
          <p:nvGrpSpPr>
            <p:cNvPr id="60" name="Group 59"/>
            <p:cNvGrpSpPr/>
            <p:nvPr/>
          </p:nvGrpSpPr>
          <p:grpSpPr>
            <a:xfrm>
              <a:off x="829171" y="3285260"/>
              <a:ext cx="3415240" cy="584776"/>
              <a:chOff x="829171" y="3138250"/>
              <a:chExt cx="3415240" cy="584776"/>
            </a:xfrm>
          </p:grpSpPr>
          <p:grpSp>
            <p:nvGrpSpPr>
              <p:cNvPr id="16" name="Group 15"/>
              <p:cNvGrpSpPr/>
              <p:nvPr/>
            </p:nvGrpSpPr>
            <p:grpSpPr>
              <a:xfrm>
                <a:off x="1476953" y="3138250"/>
                <a:ext cx="843347" cy="584776"/>
                <a:chOff x="2441167" y="4862213"/>
                <a:chExt cx="1753868" cy="1067004"/>
              </a:xfrm>
            </p:grpSpPr>
            <p:sp>
              <p:nvSpPr>
                <p:cNvPr id="17" name="Frame 16"/>
                <p:cNvSpPr/>
                <p:nvPr/>
              </p:nvSpPr>
              <p:spPr>
                <a:xfrm>
                  <a:off x="2548922" y="5100665"/>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8" name="Rectangle 17"/>
                <p:cNvSpPr/>
                <p:nvPr/>
              </p:nvSpPr>
              <p:spPr>
                <a:xfrm>
                  <a:off x="2441167" y="4862213"/>
                  <a:ext cx="706953" cy="1067004"/>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5</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9" name="Up Arrow 18"/>
                <p:cNvSpPr/>
                <p:nvPr/>
              </p:nvSpPr>
              <p:spPr>
                <a:xfrm rot="5400000">
                  <a:off x="3443755" y="5016484"/>
                  <a:ext cx="760345" cy="7422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20" name="Up Arrow 19"/>
              <p:cNvSpPr/>
              <p:nvPr/>
            </p:nvSpPr>
            <p:spPr>
              <a:xfrm>
                <a:off x="829171" y="3240783"/>
                <a:ext cx="359908"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4" name="Up Arrow 23"/>
              <p:cNvSpPr/>
              <p:nvPr/>
            </p:nvSpPr>
            <p:spPr>
              <a:xfrm rot="10800000">
                <a:off x="2669550" y="3219789"/>
                <a:ext cx="350271" cy="42169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nvGrpSpPr>
              <p:cNvPr id="40" name="Group 39"/>
              <p:cNvGrpSpPr/>
              <p:nvPr/>
            </p:nvGrpSpPr>
            <p:grpSpPr>
              <a:xfrm>
                <a:off x="3401065" y="3138250"/>
                <a:ext cx="843346" cy="584776"/>
                <a:chOff x="4788436" y="4810544"/>
                <a:chExt cx="843346" cy="584776"/>
              </a:xfrm>
            </p:grpSpPr>
            <p:sp>
              <p:nvSpPr>
                <p:cNvPr id="41" name="Frame 40"/>
                <p:cNvSpPr/>
                <p:nvPr/>
              </p:nvSpPr>
              <p:spPr>
                <a:xfrm>
                  <a:off x="4840250" y="4941229"/>
                  <a:ext cx="312125" cy="370591"/>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42" name="Rectangle 41"/>
                <p:cNvSpPr/>
                <p:nvPr/>
              </p:nvSpPr>
              <p:spPr>
                <a:xfrm>
                  <a:off x="4788436" y="4810544"/>
                  <a:ext cx="339938" cy="584776"/>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5</a:t>
                  </a:r>
                </a:p>
              </p:txBody>
            </p:sp>
            <p:sp>
              <p:nvSpPr>
                <p:cNvPr id="43" name="Up Arrow 42"/>
                <p:cNvSpPr/>
                <p:nvPr/>
              </p:nvSpPr>
              <p:spPr>
                <a:xfrm rot="16200000">
                  <a:off x="5244981" y="4920033"/>
                  <a:ext cx="416710" cy="3568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grpSp>
          <p:nvGrpSpPr>
            <p:cNvPr id="55" name="Group 54"/>
            <p:cNvGrpSpPr/>
            <p:nvPr/>
          </p:nvGrpSpPr>
          <p:grpSpPr>
            <a:xfrm>
              <a:off x="829171" y="3915528"/>
              <a:ext cx="4137409" cy="776738"/>
              <a:chOff x="829171" y="3915528"/>
              <a:chExt cx="4137409" cy="776738"/>
            </a:xfrm>
          </p:grpSpPr>
          <p:grpSp>
            <p:nvGrpSpPr>
              <p:cNvPr id="44" name="Group 43"/>
              <p:cNvGrpSpPr/>
              <p:nvPr/>
            </p:nvGrpSpPr>
            <p:grpSpPr>
              <a:xfrm>
                <a:off x="1476953" y="3929958"/>
                <a:ext cx="843347" cy="584776"/>
                <a:chOff x="2441167" y="4862213"/>
                <a:chExt cx="1753868" cy="1067004"/>
              </a:xfrm>
            </p:grpSpPr>
            <p:sp>
              <p:nvSpPr>
                <p:cNvPr id="45" name="Frame 44"/>
                <p:cNvSpPr/>
                <p:nvPr/>
              </p:nvSpPr>
              <p:spPr>
                <a:xfrm>
                  <a:off x="2548922" y="5100665"/>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46" name="Rectangle 45"/>
                <p:cNvSpPr/>
                <p:nvPr/>
              </p:nvSpPr>
              <p:spPr>
                <a:xfrm>
                  <a:off x="2441167" y="4862213"/>
                  <a:ext cx="706953" cy="1067004"/>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2</a:t>
                  </a:r>
                </a:p>
              </p:txBody>
            </p:sp>
            <p:sp>
              <p:nvSpPr>
                <p:cNvPr id="47" name="Up Arrow 46"/>
                <p:cNvSpPr/>
                <p:nvPr/>
              </p:nvSpPr>
              <p:spPr>
                <a:xfrm rot="5400000">
                  <a:off x="3443755" y="5016484"/>
                  <a:ext cx="760345" cy="7422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48" name="Up Arrow 47"/>
              <p:cNvSpPr/>
              <p:nvPr/>
            </p:nvSpPr>
            <p:spPr>
              <a:xfrm>
                <a:off x="829171" y="4031382"/>
                <a:ext cx="359908"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49" name="Up Arrow 48"/>
              <p:cNvSpPr/>
              <p:nvPr/>
            </p:nvSpPr>
            <p:spPr>
              <a:xfrm rot="10800000">
                <a:off x="3401066" y="3995106"/>
                <a:ext cx="350271" cy="42169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nvGrpSpPr>
              <p:cNvPr id="50" name="Group 49"/>
              <p:cNvGrpSpPr/>
              <p:nvPr/>
            </p:nvGrpSpPr>
            <p:grpSpPr>
              <a:xfrm>
                <a:off x="4123234" y="3915528"/>
                <a:ext cx="843346" cy="584776"/>
                <a:chOff x="4788436" y="4810544"/>
                <a:chExt cx="843346" cy="584776"/>
              </a:xfrm>
            </p:grpSpPr>
            <p:sp>
              <p:nvSpPr>
                <p:cNvPr id="51" name="Frame 50"/>
                <p:cNvSpPr/>
                <p:nvPr/>
              </p:nvSpPr>
              <p:spPr>
                <a:xfrm>
                  <a:off x="4840250" y="4941229"/>
                  <a:ext cx="312125" cy="370591"/>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52" name="Rectangle 51"/>
                <p:cNvSpPr/>
                <p:nvPr/>
              </p:nvSpPr>
              <p:spPr>
                <a:xfrm>
                  <a:off x="4788436" y="4810544"/>
                  <a:ext cx="339938" cy="584776"/>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2</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53" name="Up Arrow 52"/>
                <p:cNvSpPr/>
                <p:nvPr/>
              </p:nvSpPr>
              <p:spPr>
                <a:xfrm rot="16200000">
                  <a:off x="5244981" y="4920033"/>
                  <a:ext cx="416710" cy="3568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54" name="Circular Arrow 53"/>
              <p:cNvSpPr/>
              <p:nvPr/>
            </p:nvSpPr>
            <p:spPr>
              <a:xfrm>
                <a:off x="2543367" y="4009538"/>
                <a:ext cx="591492" cy="682728"/>
              </a:xfrm>
              <a:prstGeom prst="circular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grpSp>
      </p:grpSp>
      <p:sp>
        <p:nvSpPr>
          <p:cNvPr id="71" name="TextBox 70"/>
          <p:cNvSpPr txBox="1"/>
          <p:nvPr/>
        </p:nvSpPr>
        <p:spPr>
          <a:xfrm>
            <a:off x="201323" y="4728842"/>
            <a:ext cx="1402151" cy="646331"/>
          </a:xfrm>
          <a:prstGeom prst="rect">
            <a:avLst/>
          </a:prstGeom>
          <a:noFill/>
        </p:spPr>
        <p:txBody>
          <a:bodyPr wrap="square" rtlCol="0">
            <a:spAutoFit/>
          </a:bodyPr>
          <a:lstStyle/>
          <a:p>
            <a:pPr defTabSz="457200"/>
            <a:r>
              <a:rPr lang="en-US" sz="1800" kern="1200" dirty="0" smtClean="0">
                <a:solidFill>
                  <a:prstClr val="black"/>
                </a:solidFill>
                <a:latin typeface="Calibri"/>
              </a:rPr>
              <a:t>Draw your stack here:</a:t>
            </a:r>
            <a:endParaRPr lang="en-US" sz="1800" kern="1200" dirty="0">
              <a:solidFill>
                <a:prstClr val="black"/>
              </a:solidFill>
              <a:latin typeface="Calibri"/>
            </a:endParaRPr>
          </a:p>
        </p:txBody>
      </p:sp>
      <p:sp>
        <p:nvSpPr>
          <p:cNvPr id="62" name="Frame 61"/>
          <p:cNvSpPr/>
          <p:nvPr/>
        </p:nvSpPr>
        <p:spPr>
          <a:xfrm>
            <a:off x="1457874" y="4010526"/>
            <a:ext cx="7034122" cy="2318221"/>
          </a:xfrm>
          <a:prstGeom prst="frame">
            <a:avLst>
              <a:gd name="adj1" fmla="val 0"/>
            </a:avLst>
          </a:prstGeom>
          <a:solidFill>
            <a:schemeClr val="tx1"/>
          </a:solidFill>
          <a:ln w="762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pic>
        <p:nvPicPr>
          <p:cNvPr id="63" name="Picture 6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8207" y="191805"/>
            <a:ext cx="2766819" cy="1308421"/>
          </a:xfrm>
          <a:prstGeom prst="rect">
            <a:avLst/>
          </a:prstGeom>
          <a:ln>
            <a:solidFill>
              <a:schemeClr val="accent1"/>
            </a:solidFill>
          </a:ln>
        </p:spPr>
      </p:pic>
      <p:sp>
        <p:nvSpPr>
          <p:cNvPr id="64" name="TextBox 63"/>
          <p:cNvSpPr txBox="1"/>
          <p:nvPr/>
        </p:nvSpPr>
        <p:spPr>
          <a:xfrm rot="20528075">
            <a:off x="66105" y="153613"/>
            <a:ext cx="1002567" cy="461665"/>
          </a:xfrm>
          <a:prstGeom prst="rect">
            <a:avLst/>
          </a:prstGeom>
          <a:solidFill>
            <a:srgbClr val="FFCCCC"/>
          </a:solidFill>
        </p:spPr>
        <p:txBody>
          <a:bodyPr wrap="square" rtlCol="0">
            <a:spAutoFit/>
          </a:bodyPr>
          <a:lstStyle/>
          <a:p>
            <a:pPr algn="ctr" defTabSz="457200"/>
            <a:r>
              <a:rPr lang="en-US" sz="2400" b="1" kern="1200" dirty="0" smtClean="0">
                <a:solidFill>
                  <a:prstClr val="black"/>
                </a:solidFill>
                <a:latin typeface="Calibri"/>
              </a:rPr>
              <a:t>Try it!</a:t>
            </a:r>
            <a:endParaRPr lang="en-US" sz="2400" b="1" kern="1200" dirty="0">
              <a:solidFill>
                <a:prstClr val="black"/>
              </a:solidFill>
              <a:latin typeface="Calibri"/>
            </a:endParaRPr>
          </a:p>
        </p:txBody>
      </p:sp>
    </p:spTree>
    <p:extLst>
      <p:ext uri="{BB962C8B-B14F-4D97-AF65-F5344CB8AC3E}">
        <p14:creationId xmlns:p14="http://schemas.microsoft.com/office/powerpoint/2010/main" val="759240860"/>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15645" y="1269292"/>
            <a:ext cx="648375" cy="1095475"/>
            <a:chOff x="5666992" y="2563946"/>
            <a:chExt cx="648375" cy="1117929"/>
          </a:xfrm>
        </p:grpSpPr>
        <p:sp>
          <p:nvSpPr>
            <p:cNvPr id="5" name="Trapezoid 4"/>
            <p:cNvSpPr/>
            <p:nvPr/>
          </p:nvSpPr>
          <p:spPr>
            <a:xfrm>
              <a:off x="5666992" y="2917220"/>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 name="Trapezoid 5"/>
            <p:cNvSpPr/>
            <p:nvPr/>
          </p:nvSpPr>
          <p:spPr>
            <a:xfrm>
              <a:off x="5666992" y="2734857"/>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7" name="Trapezoid 6"/>
            <p:cNvSpPr/>
            <p:nvPr/>
          </p:nvSpPr>
          <p:spPr>
            <a:xfrm>
              <a:off x="5673563" y="2563946"/>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8" name="Trapezoid 7"/>
          <p:cNvSpPr/>
          <p:nvPr/>
        </p:nvSpPr>
        <p:spPr>
          <a:xfrm>
            <a:off x="3209054" y="1600112"/>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9" name="Trapezoid 8"/>
          <p:cNvSpPr/>
          <p:nvPr/>
        </p:nvSpPr>
        <p:spPr>
          <a:xfrm>
            <a:off x="3974269" y="1600112"/>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4" name="Trapezoid 13"/>
          <p:cNvSpPr/>
          <p:nvPr/>
        </p:nvSpPr>
        <p:spPr>
          <a:xfrm>
            <a:off x="2471662" y="1600112"/>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5" name="Trapezoid 14"/>
          <p:cNvSpPr/>
          <p:nvPr/>
        </p:nvSpPr>
        <p:spPr>
          <a:xfrm>
            <a:off x="1706960" y="1600112"/>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 name="TextBox 2"/>
          <p:cNvSpPr txBox="1"/>
          <p:nvPr/>
        </p:nvSpPr>
        <p:spPr>
          <a:xfrm>
            <a:off x="703939" y="690821"/>
            <a:ext cx="3092815" cy="400110"/>
          </a:xfrm>
          <a:prstGeom prst="rect">
            <a:avLst/>
          </a:prstGeom>
          <a:noFill/>
        </p:spPr>
        <p:txBody>
          <a:bodyPr wrap="square" rtlCol="0">
            <a:spAutoFit/>
          </a:bodyPr>
          <a:lstStyle/>
          <a:p>
            <a:pPr defTabSz="457200"/>
            <a:r>
              <a:rPr lang="en-US" sz="2000" kern="1200" dirty="0" smtClean="0">
                <a:solidFill>
                  <a:prstClr val="black"/>
                </a:solidFill>
                <a:latin typeface="Calibri"/>
              </a:rPr>
              <a:t>6. </a:t>
            </a:r>
            <a:r>
              <a:rPr lang="en-US" sz="2000" kern="1200" dirty="0">
                <a:solidFill>
                  <a:prstClr val="black"/>
                </a:solidFill>
                <a:latin typeface="Calibri"/>
              </a:rPr>
              <a:t>E</a:t>
            </a:r>
            <a:r>
              <a:rPr lang="en-US" sz="2000" kern="1200" dirty="0" smtClean="0">
                <a:solidFill>
                  <a:prstClr val="black"/>
                </a:solidFill>
                <a:latin typeface="Calibri"/>
              </a:rPr>
              <a:t>ncode this tower</a:t>
            </a:r>
            <a:r>
              <a:rPr lang="en-US" sz="2000" kern="1200" dirty="0">
                <a:solidFill>
                  <a:prstClr val="black"/>
                </a:solidFill>
                <a:latin typeface="Calibri"/>
              </a:rPr>
              <a:t>:</a:t>
            </a:r>
          </a:p>
        </p:txBody>
      </p:sp>
      <p:cxnSp>
        <p:nvCxnSpPr>
          <p:cNvPr id="54" name="Straight Connector 53"/>
          <p:cNvCxnSpPr/>
          <p:nvPr/>
        </p:nvCxnSpPr>
        <p:spPr>
          <a:xfrm>
            <a:off x="461623" y="3814694"/>
            <a:ext cx="740378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457200" y="4482710"/>
            <a:ext cx="740820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450931" y="5113019"/>
            <a:ext cx="741447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450931" y="5743328"/>
            <a:ext cx="7414477" cy="0"/>
          </a:xfrm>
          <a:prstGeom prst="line">
            <a:avLst/>
          </a:prstGeom>
        </p:spPr>
        <p:style>
          <a:lnRef idx="2">
            <a:schemeClr val="accent1"/>
          </a:lnRef>
          <a:fillRef idx="0">
            <a:schemeClr val="accent1"/>
          </a:fillRef>
          <a:effectRef idx="1">
            <a:schemeClr val="accent1"/>
          </a:effectRef>
          <a:fontRef idx="minor">
            <a:schemeClr val="tx1"/>
          </a:fontRef>
        </p:style>
      </p:cxnSp>
      <p:sp>
        <p:nvSpPr>
          <p:cNvPr id="70" name="TextBox 69"/>
          <p:cNvSpPr txBox="1"/>
          <p:nvPr/>
        </p:nvSpPr>
        <p:spPr>
          <a:xfrm>
            <a:off x="815645" y="2542252"/>
            <a:ext cx="4156637" cy="369332"/>
          </a:xfrm>
          <a:prstGeom prst="rect">
            <a:avLst/>
          </a:prstGeom>
          <a:noFill/>
        </p:spPr>
        <p:txBody>
          <a:bodyPr wrap="square" rtlCol="0">
            <a:spAutoFit/>
          </a:bodyPr>
          <a:lstStyle/>
          <a:p>
            <a:pPr defTabSz="457200"/>
            <a:r>
              <a:rPr lang="en-US" sz="1800" kern="1200" dirty="0" smtClean="0">
                <a:solidFill>
                  <a:prstClr val="black"/>
                </a:solidFill>
                <a:latin typeface="Calibri"/>
              </a:rPr>
              <a:t>    0      1     2     3      4     5     6     7     8</a:t>
            </a:r>
            <a:endParaRPr lang="en-US" sz="1800" kern="1200" dirty="0">
              <a:solidFill>
                <a:prstClr val="black"/>
              </a:solidFill>
              <a:latin typeface="Calibri"/>
            </a:endParaRP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8207" y="191805"/>
            <a:ext cx="2766819" cy="1308421"/>
          </a:xfrm>
          <a:prstGeom prst="rect">
            <a:avLst/>
          </a:prstGeom>
          <a:ln>
            <a:solidFill>
              <a:schemeClr val="accent1"/>
            </a:solidFill>
          </a:ln>
        </p:spPr>
      </p:pic>
      <p:sp>
        <p:nvSpPr>
          <p:cNvPr id="17" name="TextBox 16"/>
          <p:cNvSpPr txBox="1"/>
          <p:nvPr/>
        </p:nvSpPr>
        <p:spPr>
          <a:xfrm rot="20528075">
            <a:off x="66105" y="153613"/>
            <a:ext cx="1002567" cy="461665"/>
          </a:xfrm>
          <a:prstGeom prst="rect">
            <a:avLst/>
          </a:prstGeom>
          <a:solidFill>
            <a:srgbClr val="FFCCCC"/>
          </a:solidFill>
        </p:spPr>
        <p:txBody>
          <a:bodyPr wrap="square" rtlCol="0">
            <a:spAutoFit/>
          </a:bodyPr>
          <a:lstStyle/>
          <a:p>
            <a:pPr algn="ctr" defTabSz="457200"/>
            <a:r>
              <a:rPr lang="en-US" sz="2400" b="1" kern="1200" dirty="0" smtClean="0">
                <a:solidFill>
                  <a:prstClr val="black"/>
                </a:solidFill>
                <a:latin typeface="Calibri"/>
              </a:rPr>
              <a:t>Try it!</a:t>
            </a:r>
            <a:endParaRPr lang="en-US" sz="2400" b="1" kern="1200" dirty="0">
              <a:solidFill>
                <a:prstClr val="black"/>
              </a:solidFill>
              <a:latin typeface="Calibri"/>
            </a:endParaRPr>
          </a:p>
        </p:txBody>
      </p:sp>
    </p:spTree>
    <p:extLst>
      <p:ext uri="{BB962C8B-B14F-4D97-AF65-F5344CB8AC3E}">
        <p14:creationId xmlns:p14="http://schemas.microsoft.com/office/powerpoint/2010/main" val="1226158575"/>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making this tower!</a:t>
            </a:r>
            <a:endParaRPr lang="en-US" dirty="0"/>
          </a:p>
        </p:txBody>
      </p:sp>
      <p:grpSp>
        <p:nvGrpSpPr>
          <p:cNvPr id="57" name="Group 56"/>
          <p:cNvGrpSpPr/>
          <p:nvPr/>
        </p:nvGrpSpPr>
        <p:grpSpPr>
          <a:xfrm>
            <a:off x="829171" y="1394450"/>
            <a:ext cx="3415240" cy="584776"/>
            <a:chOff x="829171" y="1394450"/>
            <a:chExt cx="3415240" cy="584776"/>
          </a:xfrm>
        </p:grpSpPr>
        <p:grpSp>
          <p:nvGrpSpPr>
            <p:cNvPr id="4" name="Group 3"/>
            <p:cNvGrpSpPr/>
            <p:nvPr/>
          </p:nvGrpSpPr>
          <p:grpSpPr>
            <a:xfrm>
              <a:off x="1476953" y="1394450"/>
              <a:ext cx="843347" cy="584776"/>
              <a:chOff x="2441167" y="4862213"/>
              <a:chExt cx="1753868" cy="1067004"/>
            </a:xfrm>
          </p:grpSpPr>
          <p:sp>
            <p:nvSpPr>
              <p:cNvPr id="5" name="Frame 4"/>
              <p:cNvSpPr/>
              <p:nvPr/>
            </p:nvSpPr>
            <p:spPr>
              <a:xfrm>
                <a:off x="2548922" y="5100665"/>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6" name="Rectangle 5"/>
              <p:cNvSpPr/>
              <p:nvPr/>
            </p:nvSpPr>
            <p:spPr>
              <a:xfrm>
                <a:off x="2441167" y="4862213"/>
                <a:ext cx="706953" cy="1067004"/>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2</a:t>
                </a:r>
              </a:p>
            </p:txBody>
          </p:sp>
          <p:sp>
            <p:nvSpPr>
              <p:cNvPr id="7" name="Up Arrow 6"/>
              <p:cNvSpPr/>
              <p:nvPr/>
            </p:nvSpPr>
            <p:spPr>
              <a:xfrm rot="5400000">
                <a:off x="3443755" y="5016484"/>
                <a:ext cx="760345" cy="7422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23" name="Up Arrow 22"/>
            <p:cNvSpPr/>
            <p:nvPr/>
          </p:nvSpPr>
          <p:spPr>
            <a:xfrm>
              <a:off x="829171" y="1496983"/>
              <a:ext cx="359908"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7" name="Up Arrow 26"/>
            <p:cNvSpPr/>
            <p:nvPr/>
          </p:nvSpPr>
          <p:spPr>
            <a:xfrm rot="10800000">
              <a:off x="2669548" y="1475989"/>
              <a:ext cx="350271" cy="42169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nvGrpSpPr>
            <p:cNvPr id="28" name="Group 27"/>
            <p:cNvGrpSpPr/>
            <p:nvPr/>
          </p:nvGrpSpPr>
          <p:grpSpPr>
            <a:xfrm>
              <a:off x="3401065" y="1394450"/>
              <a:ext cx="843346" cy="584776"/>
              <a:chOff x="4788436" y="4810544"/>
              <a:chExt cx="843346" cy="584776"/>
            </a:xfrm>
          </p:grpSpPr>
          <p:sp>
            <p:nvSpPr>
              <p:cNvPr id="29" name="Frame 28"/>
              <p:cNvSpPr/>
              <p:nvPr/>
            </p:nvSpPr>
            <p:spPr>
              <a:xfrm>
                <a:off x="4840250" y="4941229"/>
                <a:ext cx="312125" cy="370591"/>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30" name="Rectangle 29"/>
              <p:cNvSpPr/>
              <p:nvPr/>
            </p:nvSpPr>
            <p:spPr>
              <a:xfrm>
                <a:off x="4788436" y="4810544"/>
                <a:ext cx="339938" cy="584776"/>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2</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31" name="Up Arrow 30"/>
              <p:cNvSpPr/>
              <p:nvPr/>
            </p:nvSpPr>
            <p:spPr>
              <a:xfrm rot="16200000">
                <a:off x="5244981" y="4920033"/>
                <a:ext cx="416710" cy="3568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grpSp>
        <p:nvGrpSpPr>
          <p:cNvPr id="58" name="Group 57"/>
          <p:cNvGrpSpPr/>
          <p:nvPr/>
        </p:nvGrpSpPr>
        <p:grpSpPr>
          <a:xfrm>
            <a:off x="829171" y="2024720"/>
            <a:ext cx="3415240" cy="584776"/>
            <a:chOff x="829171" y="1965190"/>
            <a:chExt cx="3415240" cy="584776"/>
          </a:xfrm>
        </p:grpSpPr>
        <p:grpSp>
          <p:nvGrpSpPr>
            <p:cNvPr id="8" name="Group 7"/>
            <p:cNvGrpSpPr/>
            <p:nvPr/>
          </p:nvGrpSpPr>
          <p:grpSpPr>
            <a:xfrm>
              <a:off x="1476953" y="1965190"/>
              <a:ext cx="843347" cy="584776"/>
              <a:chOff x="2441167" y="4862213"/>
              <a:chExt cx="1753868" cy="1067004"/>
            </a:xfrm>
          </p:grpSpPr>
          <p:sp>
            <p:nvSpPr>
              <p:cNvPr id="9" name="Frame 8"/>
              <p:cNvSpPr/>
              <p:nvPr/>
            </p:nvSpPr>
            <p:spPr>
              <a:xfrm>
                <a:off x="2548922" y="5100665"/>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0" name="Rectangle 9"/>
              <p:cNvSpPr/>
              <p:nvPr/>
            </p:nvSpPr>
            <p:spPr>
              <a:xfrm>
                <a:off x="2441167" y="4862213"/>
                <a:ext cx="706953" cy="1067004"/>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4</a:t>
                </a:r>
              </a:p>
            </p:txBody>
          </p:sp>
          <p:sp>
            <p:nvSpPr>
              <p:cNvPr id="11" name="Up Arrow 10"/>
              <p:cNvSpPr/>
              <p:nvPr/>
            </p:nvSpPr>
            <p:spPr>
              <a:xfrm rot="5400000">
                <a:off x="3443755" y="5016484"/>
                <a:ext cx="760345" cy="7422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21" name="Up Arrow 20"/>
            <p:cNvSpPr/>
            <p:nvPr/>
          </p:nvSpPr>
          <p:spPr>
            <a:xfrm>
              <a:off x="829171" y="2067723"/>
              <a:ext cx="359908"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6" name="Up Arrow 25"/>
            <p:cNvSpPr/>
            <p:nvPr/>
          </p:nvSpPr>
          <p:spPr>
            <a:xfrm rot="10800000">
              <a:off x="2669547" y="2046729"/>
              <a:ext cx="350271" cy="42169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nvGrpSpPr>
            <p:cNvPr id="32" name="Group 31"/>
            <p:cNvGrpSpPr/>
            <p:nvPr/>
          </p:nvGrpSpPr>
          <p:grpSpPr>
            <a:xfrm>
              <a:off x="3401065" y="1965190"/>
              <a:ext cx="843346" cy="584776"/>
              <a:chOff x="4788436" y="4810544"/>
              <a:chExt cx="843346" cy="584776"/>
            </a:xfrm>
          </p:grpSpPr>
          <p:sp>
            <p:nvSpPr>
              <p:cNvPr id="33" name="Frame 32"/>
              <p:cNvSpPr/>
              <p:nvPr/>
            </p:nvSpPr>
            <p:spPr>
              <a:xfrm>
                <a:off x="4840250" y="4941229"/>
                <a:ext cx="312125" cy="370591"/>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34" name="Rectangle 33"/>
              <p:cNvSpPr/>
              <p:nvPr/>
            </p:nvSpPr>
            <p:spPr>
              <a:xfrm>
                <a:off x="4788436" y="4810544"/>
                <a:ext cx="339938" cy="584776"/>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4</a:t>
                </a:r>
              </a:p>
            </p:txBody>
          </p:sp>
          <p:sp>
            <p:nvSpPr>
              <p:cNvPr id="35" name="Up Arrow 34"/>
              <p:cNvSpPr/>
              <p:nvPr/>
            </p:nvSpPr>
            <p:spPr>
              <a:xfrm rot="16200000">
                <a:off x="5244981" y="4920033"/>
                <a:ext cx="416710" cy="3568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grpSp>
        <p:nvGrpSpPr>
          <p:cNvPr id="59" name="Group 58"/>
          <p:cNvGrpSpPr/>
          <p:nvPr/>
        </p:nvGrpSpPr>
        <p:grpSpPr>
          <a:xfrm>
            <a:off x="829171" y="2654990"/>
            <a:ext cx="3415240" cy="584776"/>
            <a:chOff x="829171" y="2564002"/>
            <a:chExt cx="3415240" cy="584776"/>
          </a:xfrm>
        </p:grpSpPr>
        <p:grpSp>
          <p:nvGrpSpPr>
            <p:cNvPr id="12" name="Group 11"/>
            <p:cNvGrpSpPr/>
            <p:nvPr/>
          </p:nvGrpSpPr>
          <p:grpSpPr>
            <a:xfrm>
              <a:off x="1476953" y="2564002"/>
              <a:ext cx="843347" cy="584776"/>
              <a:chOff x="2441167" y="4862213"/>
              <a:chExt cx="1753868" cy="1067004"/>
            </a:xfrm>
          </p:grpSpPr>
          <p:sp>
            <p:nvSpPr>
              <p:cNvPr id="13" name="Frame 12"/>
              <p:cNvSpPr/>
              <p:nvPr/>
            </p:nvSpPr>
            <p:spPr>
              <a:xfrm>
                <a:off x="2548922" y="5100665"/>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4" name="Rectangle 13"/>
              <p:cNvSpPr/>
              <p:nvPr/>
            </p:nvSpPr>
            <p:spPr>
              <a:xfrm>
                <a:off x="2441167" y="4862213"/>
                <a:ext cx="706953" cy="1067004"/>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6</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5" name="Up Arrow 14"/>
              <p:cNvSpPr/>
              <p:nvPr/>
            </p:nvSpPr>
            <p:spPr>
              <a:xfrm rot="5400000">
                <a:off x="3443755" y="5016484"/>
                <a:ext cx="760345" cy="7422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22" name="Up Arrow 21"/>
            <p:cNvSpPr/>
            <p:nvPr/>
          </p:nvSpPr>
          <p:spPr>
            <a:xfrm>
              <a:off x="829171" y="2666535"/>
              <a:ext cx="359908"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5" name="Up Arrow 24"/>
            <p:cNvSpPr/>
            <p:nvPr/>
          </p:nvSpPr>
          <p:spPr>
            <a:xfrm rot="10800000">
              <a:off x="2669551" y="2645541"/>
              <a:ext cx="350271" cy="42169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nvGrpSpPr>
            <p:cNvPr id="36" name="Group 35"/>
            <p:cNvGrpSpPr/>
            <p:nvPr/>
          </p:nvGrpSpPr>
          <p:grpSpPr>
            <a:xfrm>
              <a:off x="3401065" y="2564002"/>
              <a:ext cx="843346" cy="584776"/>
              <a:chOff x="4788436" y="4810544"/>
              <a:chExt cx="843346" cy="584776"/>
            </a:xfrm>
          </p:grpSpPr>
          <p:sp>
            <p:nvSpPr>
              <p:cNvPr id="37" name="Frame 36"/>
              <p:cNvSpPr/>
              <p:nvPr/>
            </p:nvSpPr>
            <p:spPr>
              <a:xfrm>
                <a:off x="4840250" y="4941229"/>
                <a:ext cx="312125" cy="370591"/>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38" name="Rectangle 37"/>
              <p:cNvSpPr/>
              <p:nvPr/>
            </p:nvSpPr>
            <p:spPr>
              <a:xfrm>
                <a:off x="4788436" y="4810544"/>
                <a:ext cx="339938" cy="584776"/>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6</a:t>
                </a:r>
              </a:p>
            </p:txBody>
          </p:sp>
          <p:sp>
            <p:nvSpPr>
              <p:cNvPr id="39" name="Up Arrow 38"/>
              <p:cNvSpPr/>
              <p:nvPr/>
            </p:nvSpPr>
            <p:spPr>
              <a:xfrm rot="16200000">
                <a:off x="5244981" y="4920033"/>
                <a:ext cx="416710" cy="3568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grpSp>
        <p:nvGrpSpPr>
          <p:cNvPr id="60" name="Group 59"/>
          <p:cNvGrpSpPr/>
          <p:nvPr/>
        </p:nvGrpSpPr>
        <p:grpSpPr>
          <a:xfrm>
            <a:off x="829171" y="3285260"/>
            <a:ext cx="3415240" cy="584776"/>
            <a:chOff x="829171" y="3138250"/>
            <a:chExt cx="3415240" cy="584776"/>
          </a:xfrm>
        </p:grpSpPr>
        <p:grpSp>
          <p:nvGrpSpPr>
            <p:cNvPr id="16" name="Group 15"/>
            <p:cNvGrpSpPr/>
            <p:nvPr/>
          </p:nvGrpSpPr>
          <p:grpSpPr>
            <a:xfrm>
              <a:off x="1476953" y="3138250"/>
              <a:ext cx="843347" cy="584776"/>
              <a:chOff x="2441167" y="4862213"/>
              <a:chExt cx="1753868" cy="1067004"/>
            </a:xfrm>
          </p:grpSpPr>
          <p:sp>
            <p:nvSpPr>
              <p:cNvPr id="17" name="Frame 16"/>
              <p:cNvSpPr/>
              <p:nvPr/>
            </p:nvSpPr>
            <p:spPr>
              <a:xfrm>
                <a:off x="2548922" y="5100665"/>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8" name="Rectangle 17"/>
              <p:cNvSpPr/>
              <p:nvPr/>
            </p:nvSpPr>
            <p:spPr>
              <a:xfrm>
                <a:off x="2441167" y="4862213"/>
                <a:ext cx="706953" cy="1067004"/>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5</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9" name="Up Arrow 18"/>
              <p:cNvSpPr/>
              <p:nvPr/>
            </p:nvSpPr>
            <p:spPr>
              <a:xfrm rot="5400000">
                <a:off x="3443755" y="5016484"/>
                <a:ext cx="760345" cy="7422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20" name="Up Arrow 19"/>
            <p:cNvSpPr/>
            <p:nvPr/>
          </p:nvSpPr>
          <p:spPr>
            <a:xfrm>
              <a:off x="829171" y="3240783"/>
              <a:ext cx="359908"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4" name="Up Arrow 23"/>
            <p:cNvSpPr/>
            <p:nvPr/>
          </p:nvSpPr>
          <p:spPr>
            <a:xfrm rot="10800000">
              <a:off x="2669550" y="3219789"/>
              <a:ext cx="350271" cy="42169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nvGrpSpPr>
            <p:cNvPr id="40" name="Group 39"/>
            <p:cNvGrpSpPr/>
            <p:nvPr/>
          </p:nvGrpSpPr>
          <p:grpSpPr>
            <a:xfrm>
              <a:off x="3401065" y="3138250"/>
              <a:ext cx="843346" cy="584776"/>
              <a:chOff x="4788436" y="4810544"/>
              <a:chExt cx="843346" cy="584776"/>
            </a:xfrm>
          </p:grpSpPr>
          <p:sp>
            <p:nvSpPr>
              <p:cNvPr id="41" name="Frame 40"/>
              <p:cNvSpPr/>
              <p:nvPr/>
            </p:nvSpPr>
            <p:spPr>
              <a:xfrm>
                <a:off x="4840250" y="4941229"/>
                <a:ext cx="312125" cy="370591"/>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42" name="Rectangle 41"/>
              <p:cNvSpPr/>
              <p:nvPr/>
            </p:nvSpPr>
            <p:spPr>
              <a:xfrm>
                <a:off x="4788436" y="4810544"/>
                <a:ext cx="339938" cy="584776"/>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5</a:t>
                </a:r>
              </a:p>
            </p:txBody>
          </p:sp>
          <p:sp>
            <p:nvSpPr>
              <p:cNvPr id="43" name="Up Arrow 42"/>
              <p:cNvSpPr/>
              <p:nvPr/>
            </p:nvSpPr>
            <p:spPr>
              <a:xfrm rot="16200000">
                <a:off x="5244981" y="4920033"/>
                <a:ext cx="416710" cy="3568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grpSp>
        <p:nvGrpSpPr>
          <p:cNvPr id="55" name="Group 54"/>
          <p:cNvGrpSpPr/>
          <p:nvPr/>
        </p:nvGrpSpPr>
        <p:grpSpPr>
          <a:xfrm>
            <a:off x="829171" y="3915528"/>
            <a:ext cx="4137409" cy="776738"/>
            <a:chOff x="829171" y="3915528"/>
            <a:chExt cx="4137409" cy="776738"/>
          </a:xfrm>
        </p:grpSpPr>
        <p:grpSp>
          <p:nvGrpSpPr>
            <p:cNvPr id="44" name="Group 43"/>
            <p:cNvGrpSpPr/>
            <p:nvPr/>
          </p:nvGrpSpPr>
          <p:grpSpPr>
            <a:xfrm>
              <a:off x="1476953" y="3929958"/>
              <a:ext cx="843347" cy="584776"/>
              <a:chOff x="2441167" y="4862213"/>
              <a:chExt cx="1753868" cy="1067004"/>
            </a:xfrm>
          </p:grpSpPr>
          <p:sp>
            <p:nvSpPr>
              <p:cNvPr id="45" name="Frame 44"/>
              <p:cNvSpPr/>
              <p:nvPr/>
            </p:nvSpPr>
            <p:spPr>
              <a:xfrm>
                <a:off x="2548922" y="5100665"/>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46" name="Rectangle 45"/>
              <p:cNvSpPr/>
              <p:nvPr/>
            </p:nvSpPr>
            <p:spPr>
              <a:xfrm>
                <a:off x="2441167" y="4862213"/>
                <a:ext cx="706953" cy="1067004"/>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2</a:t>
                </a:r>
              </a:p>
            </p:txBody>
          </p:sp>
          <p:sp>
            <p:nvSpPr>
              <p:cNvPr id="47" name="Up Arrow 46"/>
              <p:cNvSpPr/>
              <p:nvPr/>
            </p:nvSpPr>
            <p:spPr>
              <a:xfrm rot="5400000">
                <a:off x="3443755" y="5016484"/>
                <a:ext cx="760345" cy="7422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48" name="Up Arrow 47"/>
            <p:cNvSpPr/>
            <p:nvPr/>
          </p:nvSpPr>
          <p:spPr>
            <a:xfrm>
              <a:off x="829171" y="4031382"/>
              <a:ext cx="359908"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49" name="Up Arrow 48"/>
            <p:cNvSpPr/>
            <p:nvPr/>
          </p:nvSpPr>
          <p:spPr>
            <a:xfrm rot="10800000">
              <a:off x="3401066" y="3995106"/>
              <a:ext cx="350271" cy="42169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nvGrpSpPr>
            <p:cNvPr id="50" name="Group 49"/>
            <p:cNvGrpSpPr/>
            <p:nvPr/>
          </p:nvGrpSpPr>
          <p:grpSpPr>
            <a:xfrm>
              <a:off x="4123234" y="3915528"/>
              <a:ext cx="843346" cy="584776"/>
              <a:chOff x="4788436" y="4810544"/>
              <a:chExt cx="843346" cy="584776"/>
            </a:xfrm>
          </p:grpSpPr>
          <p:sp>
            <p:nvSpPr>
              <p:cNvPr id="51" name="Frame 50"/>
              <p:cNvSpPr/>
              <p:nvPr/>
            </p:nvSpPr>
            <p:spPr>
              <a:xfrm>
                <a:off x="4840250" y="4941229"/>
                <a:ext cx="312125" cy="370591"/>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52" name="Rectangle 51"/>
              <p:cNvSpPr/>
              <p:nvPr/>
            </p:nvSpPr>
            <p:spPr>
              <a:xfrm>
                <a:off x="4788436" y="4810544"/>
                <a:ext cx="339938" cy="584776"/>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2</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53" name="Up Arrow 52"/>
              <p:cNvSpPr/>
              <p:nvPr/>
            </p:nvSpPr>
            <p:spPr>
              <a:xfrm rot="16200000">
                <a:off x="5244981" y="4920033"/>
                <a:ext cx="416710" cy="3568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54" name="Circular Arrow 53"/>
            <p:cNvSpPr/>
            <p:nvPr/>
          </p:nvSpPr>
          <p:spPr>
            <a:xfrm>
              <a:off x="2543367" y="4009538"/>
              <a:ext cx="591492" cy="682728"/>
            </a:xfrm>
            <a:prstGeom prst="circular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grpSp>
      <p:grpSp>
        <p:nvGrpSpPr>
          <p:cNvPr id="61" name="Group 60"/>
          <p:cNvGrpSpPr/>
          <p:nvPr/>
        </p:nvGrpSpPr>
        <p:grpSpPr>
          <a:xfrm>
            <a:off x="2196374" y="5066709"/>
            <a:ext cx="648375" cy="1117929"/>
            <a:chOff x="5666992" y="2563946"/>
            <a:chExt cx="648375" cy="1117929"/>
          </a:xfrm>
        </p:grpSpPr>
        <p:sp>
          <p:nvSpPr>
            <p:cNvPr id="62" name="Trapezoid 61"/>
            <p:cNvSpPr/>
            <p:nvPr/>
          </p:nvSpPr>
          <p:spPr>
            <a:xfrm>
              <a:off x="5666992" y="2917220"/>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3" name="Trapezoid 62"/>
            <p:cNvSpPr/>
            <p:nvPr/>
          </p:nvSpPr>
          <p:spPr>
            <a:xfrm>
              <a:off x="5666992" y="2734857"/>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4" name="Trapezoid 63"/>
            <p:cNvSpPr/>
            <p:nvPr/>
          </p:nvSpPr>
          <p:spPr>
            <a:xfrm>
              <a:off x="5673563" y="2563946"/>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65" name="Trapezoid 64"/>
          <p:cNvSpPr/>
          <p:nvPr/>
        </p:nvSpPr>
        <p:spPr>
          <a:xfrm>
            <a:off x="3004888" y="5449037"/>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6" name="Trapezoid 65"/>
          <p:cNvSpPr/>
          <p:nvPr/>
        </p:nvSpPr>
        <p:spPr>
          <a:xfrm>
            <a:off x="3718440" y="5447292"/>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7" name="Trapezoid 66"/>
          <p:cNvSpPr/>
          <p:nvPr/>
        </p:nvSpPr>
        <p:spPr>
          <a:xfrm rot="10800000">
            <a:off x="3006167" y="465532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8" name="TextBox 67"/>
          <p:cNvSpPr txBox="1"/>
          <p:nvPr/>
        </p:nvSpPr>
        <p:spPr>
          <a:xfrm>
            <a:off x="2202945" y="6339693"/>
            <a:ext cx="3928331" cy="369332"/>
          </a:xfrm>
          <a:prstGeom prst="rect">
            <a:avLst/>
          </a:prstGeom>
          <a:noFill/>
        </p:spPr>
        <p:txBody>
          <a:bodyPr wrap="square" rtlCol="0">
            <a:spAutoFit/>
          </a:bodyPr>
          <a:lstStyle/>
          <a:p>
            <a:pPr defTabSz="457200"/>
            <a:r>
              <a:rPr lang="en-US" sz="1800" kern="1200" dirty="0" smtClean="0">
                <a:solidFill>
                  <a:prstClr val="black"/>
                </a:solidFill>
                <a:latin typeface="Calibri"/>
              </a:rPr>
              <a:t>    0      1     2    3     4     5     6</a:t>
            </a:r>
            <a:endParaRPr lang="en-US" sz="1800" kern="1200" dirty="0">
              <a:solidFill>
                <a:prstClr val="black"/>
              </a:solidFill>
              <a:latin typeface="Calibri"/>
            </a:endParaRPr>
          </a:p>
        </p:txBody>
      </p:sp>
      <p:sp>
        <p:nvSpPr>
          <p:cNvPr id="69" name="Trapezoid 68"/>
          <p:cNvSpPr/>
          <p:nvPr/>
        </p:nvSpPr>
        <p:spPr>
          <a:xfrm>
            <a:off x="4070008" y="465532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70" name="Trapezoid 69"/>
          <p:cNvSpPr/>
          <p:nvPr/>
        </p:nvSpPr>
        <p:spPr>
          <a:xfrm>
            <a:off x="4418220" y="5447292"/>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71" name="TextBox 70"/>
          <p:cNvSpPr txBox="1"/>
          <p:nvPr/>
        </p:nvSpPr>
        <p:spPr>
          <a:xfrm rot="20528075">
            <a:off x="159408" y="304619"/>
            <a:ext cx="1558299" cy="584775"/>
          </a:xfrm>
          <a:prstGeom prst="rect">
            <a:avLst/>
          </a:prstGeom>
          <a:solidFill>
            <a:srgbClr val="CCECFF"/>
          </a:solidFill>
        </p:spPr>
        <p:txBody>
          <a:bodyPr wrap="square" rtlCol="0">
            <a:spAutoFit/>
          </a:bodyPr>
          <a:lstStyle/>
          <a:p>
            <a:pPr algn="ctr" defTabSz="457200"/>
            <a:r>
              <a:rPr lang="en-US" sz="3200" b="1" kern="1200" dirty="0" smtClean="0">
                <a:solidFill>
                  <a:prstClr val="black"/>
                </a:solidFill>
                <a:latin typeface="Calibri"/>
              </a:rPr>
              <a:t>Answer</a:t>
            </a:r>
            <a:endParaRPr lang="en-US" sz="3200" b="1" kern="1200" dirty="0">
              <a:solidFill>
                <a:prstClr val="black"/>
              </a:solidFill>
              <a:latin typeface="Calibri"/>
            </a:endParaRPr>
          </a:p>
        </p:txBody>
      </p:sp>
    </p:spTree>
    <p:extLst>
      <p:ext uri="{BB962C8B-B14F-4D97-AF65-F5344CB8AC3E}">
        <p14:creationId xmlns:p14="http://schemas.microsoft.com/office/powerpoint/2010/main" val="47661218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125" y="1309625"/>
            <a:ext cx="9017875" cy="1204975"/>
          </a:xfrm>
          <a:prstGeom prst="rect">
            <a:avLst/>
          </a:prstGeom>
        </p:spPr>
      </p:pic>
      <p:sp>
        <p:nvSpPr>
          <p:cNvPr id="16386" name="Text Box 5"/>
          <p:cNvSpPr txBox="1">
            <a:spLocks noChangeArrowheads="1"/>
          </p:cNvSpPr>
          <p:nvPr/>
        </p:nvSpPr>
        <p:spPr bwMode="auto">
          <a:xfrm>
            <a:off x="762000" y="152400"/>
            <a:ext cx="7620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50000"/>
              </a:spcBef>
              <a:spcAft>
                <a:spcPct val="0"/>
              </a:spcAft>
            </a:pPr>
            <a:r>
              <a:rPr lang="en-US" altLang="en-US" sz="4000" kern="1200" dirty="0" smtClean="0">
                <a:solidFill>
                  <a:srgbClr val="000000"/>
                </a:solidFill>
                <a:latin typeface="Cambria" pitchFamily="18" charset="0"/>
              </a:rPr>
              <a:t>Two recent emails…</a:t>
            </a:r>
            <a:endParaRPr lang="en-US" altLang="en-US" sz="4000" kern="1200" dirty="0">
              <a:solidFill>
                <a:srgbClr val="000000"/>
              </a:solidFill>
              <a:latin typeface="Cambria" pitchFamily="18" charset="0"/>
            </a:endParaRPr>
          </a:p>
        </p:txBody>
      </p:sp>
      <p:sp>
        <p:nvSpPr>
          <p:cNvPr id="12" name="Text Box 5"/>
          <p:cNvSpPr txBox="1">
            <a:spLocks noChangeArrowheads="1"/>
          </p:cNvSpPr>
          <p:nvPr/>
        </p:nvSpPr>
        <p:spPr bwMode="auto">
          <a:xfrm>
            <a:off x="762000" y="6096000"/>
            <a:ext cx="7620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50000"/>
              </a:spcBef>
              <a:spcAft>
                <a:spcPct val="0"/>
              </a:spcAft>
            </a:pPr>
            <a:r>
              <a:rPr lang="en-US" altLang="en-US" sz="2800" kern="1200" dirty="0" smtClean="0">
                <a:solidFill>
                  <a:srgbClr val="000000"/>
                </a:solidFill>
                <a:latin typeface="Cambria" pitchFamily="18" charset="0"/>
              </a:rPr>
              <a:t>Which one is the </a:t>
            </a:r>
            <a:r>
              <a:rPr lang="en-US" altLang="en-US" sz="2800" b="1" i="1" kern="1200" dirty="0" smtClean="0">
                <a:solidFill>
                  <a:srgbClr val="000000"/>
                </a:solidFill>
                <a:latin typeface="Cambria" pitchFamily="18" charset="0"/>
              </a:rPr>
              <a:t>more challenging </a:t>
            </a:r>
            <a:r>
              <a:rPr lang="en-US" altLang="en-US" sz="2800" kern="1200" dirty="0" smtClean="0">
                <a:solidFill>
                  <a:srgbClr val="000000"/>
                </a:solidFill>
                <a:latin typeface="Cambria" pitchFamily="18" charset="0"/>
              </a:rPr>
              <a:t>algorithm?</a:t>
            </a:r>
            <a:endParaRPr lang="en-US" altLang="en-US" sz="2800" kern="1200" dirty="0">
              <a:solidFill>
                <a:srgbClr val="000000"/>
              </a:solidFill>
              <a:latin typeface="Cambria" pitchFamily="18"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2413000"/>
            <a:ext cx="12192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25" y="4724400"/>
            <a:ext cx="9017875" cy="838200"/>
          </a:xfrm>
          <a:prstGeom prst="rect">
            <a:avLst/>
          </a:prstGeom>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3521075"/>
            <a:ext cx="1190625"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6057239"/>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use our new function!</a:t>
            </a:r>
            <a:endParaRPr lang="en-US" dirty="0"/>
          </a:p>
        </p:txBody>
      </p:sp>
      <p:grpSp>
        <p:nvGrpSpPr>
          <p:cNvPr id="4" name="Group 3"/>
          <p:cNvGrpSpPr/>
          <p:nvPr/>
        </p:nvGrpSpPr>
        <p:grpSpPr>
          <a:xfrm>
            <a:off x="3790184" y="1508756"/>
            <a:ext cx="648375" cy="1095475"/>
            <a:chOff x="5666992" y="2563946"/>
            <a:chExt cx="648375" cy="1117929"/>
          </a:xfrm>
        </p:grpSpPr>
        <p:sp>
          <p:nvSpPr>
            <p:cNvPr id="5" name="Trapezoid 4"/>
            <p:cNvSpPr/>
            <p:nvPr/>
          </p:nvSpPr>
          <p:spPr>
            <a:xfrm>
              <a:off x="5666992" y="2917220"/>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 name="Trapezoid 5"/>
            <p:cNvSpPr/>
            <p:nvPr/>
          </p:nvSpPr>
          <p:spPr>
            <a:xfrm>
              <a:off x="5666992" y="2734857"/>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7" name="Trapezoid 6"/>
            <p:cNvSpPr/>
            <p:nvPr/>
          </p:nvSpPr>
          <p:spPr>
            <a:xfrm>
              <a:off x="5673563" y="2563946"/>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8" name="Trapezoid 7"/>
          <p:cNvSpPr/>
          <p:nvPr/>
        </p:nvSpPr>
        <p:spPr>
          <a:xfrm>
            <a:off x="6183593" y="1839576"/>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9" name="Trapezoid 8"/>
          <p:cNvSpPr/>
          <p:nvPr/>
        </p:nvSpPr>
        <p:spPr>
          <a:xfrm>
            <a:off x="6948808" y="1839576"/>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4" name="Trapezoid 13"/>
          <p:cNvSpPr/>
          <p:nvPr/>
        </p:nvSpPr>
        <p:spPr>
          <a:xfrm>
            <a:off x="5446201" y="1839576"/>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5" name="Trapezoid 14"/>
          <p:cNvSpPr/>
          <p:nvPr/>
        </p:nvSpPr>
        <p:spPr>
          <a:xfrm>
            <a:off x="4681499" y="1839576"/>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nvGrpSpPr>
          <p:cNvPr id="44" name="Group 43"/>
          <p:cNvGrpSpPr/>
          <p:nvPr/>
        </p:nvGrpSpPr>
        <p:grpSpPr>
          <a:xfrm>
            <a:off x="1476953" y="3062760"/>
            <a:ext cx="843347" cy="584776"/>
            <a:chOff x="2441167" y="4862213"/>
            <a:chExt cx="1753868" cy="1067004"/>
          </a:xfrm>
        </p:grpSpPr>
        <p:sp>
          <p:nvSpPr>
            <p:cNvPr id="45" name="Frame 44"/>
            <p:cNvSpPr/>
            <p:nvPr/>
          </p:nvSpPr>
          <p:spPr>
            <a:xfrm>
              <a:off x="2548922" y="5100665"/>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46" name="Rectangle 45"/>
            <p:cNvSpPr/>
            <p:nvPr/>
          </p:nvSpPr>
          <p:spPr>
            <a:xfrm>
              <a:off x="2441167" y="4862213"/>
              <a:ext cx="706953" cy="1067004"/>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2</a:t>
              </a:r>
            </a:p>
          </p:txBody>
        </p:sp>
        <p:sp>
          <p:nvSpPr>
            <p:cNvPr id="47" name="Up Arrow 46"/>
            <p:cNvSpPr/>
            <p:nvPr/>
          </p:nvSpPr>
          <p:spPr>
            <a:xfrm rot="5400000">
              <a:off x="3443755" y="5016484"/>
              <a:ext cx="760345" cy="7422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56" name="Group 55"/>
          <p:cNvGrpSpPr/>
          <p:nvPr/>
        </p:nvGrpSpPr>
        <p:grpSpPr>
          <a:xfrm>
            <a:off x="1476953" y="3647536"/>
            <a:ext cx="843347" cy="584776"/>
            <a:chOff x="2441167" y="4862213"/>
            <a:chExt cx="1753868" cy="1067004"/>
          </a:xfrm>
        </p:grpSpPr>
        <p:sp>
          <p:nvSpPr>
            <p:cNvPr id="57" name="Frame 56"/>
            <p:cNvSpPr/>
            <p:nvPr/>
          </p:nvSpPr>
          <p:spPr>
            <a:xfrm>
              <a:off x="2548922" y="5100665"/>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58" name="Rectangle 57"/>
            <p:cNvSpPr/>
            <p:nvPr/>
          </p:nvSpPr>
          <p:spPr>
            <a:xfrm>
              <a:off x="2441167" y="4862213"/>
              <a:ext cx="706953" cy="1067004"/>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4</a:t>
              </a:r>
            </a:p>
          </p:txBody>
        </p:sp>
        <p:sp>
          <p:nvSpPr>
            <p:cNvPr id="59" name="Up Arrow 58"/>
            <p:cNvSpPr/>
            <p:nvPr/>
          </p:nvSpPr>
          <p:spPr>
            <a:xfrm rot="5400000">
              <a:off x="3443755" y="5016484"/>
              <a:ext cx="760345" cy="7422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60" name="Group 59"/>
          <p:cNvGrpSpPr/>
          <p:nvPr/>
        </p:nvGrpSpPr>
        <p:grpSpPr>
          <a:xfrm>
            <a:off x="1476953" y="4232312"/>
            <a:ext cx="843347" cy="584776"/>
            <a:chOff x="2441167" y="4862213"/>
            <a:chExt cx="1753868" cy="1067004"/>
          </a:xfrm>
        </p:grpSpPr>
        <p:sp>
          <p:nvSpPr>
            <p:cNvPr id="61" name="Frame 60"/>
            <p:cNvSpPr/>
            <p:nvPr/>
          </p:nvSpPr>
          <p:spPr>
            <a:xfrm>
              <a:off x="2548922" y="5100665"/>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62" name="Rectangle 61"/>
            <p:cNvSpPr/>
            <p:nvPr/>
          </p:nvSpPr>
          <p:spPr>
            <a:xfrm>
              <a:off x="2441167" y="4862213"/>
              <a:ext cx="706953" cy="1067004"/>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6</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63" name="Up Arrow 62"/>
            <p:cNvSpPr/>
            <p:nvPr/>
          </p:nvSpPr>
          <p:spPr>
            <a:xfrm rot="5400000">
              <a:off x="3443755" y="5016484"/>
              <a:ext cx="760345" cy="7422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64" name="Group 63"/>
          <p:cNvGrpSpPr/>
          <p:nvPr/>
        </p:nvGrpSpPr>
        <p:grpSpPr>
          <a:xfrm>
            <a:off x="1476953" y="4796033"/>
            <a:ext cx="843347" cy="584776"/>
            <a:chOff x="2441167" y="4862213"/>
            <a:chExt cx="1753868" cy="1067004"/>
          </a:xfrm>
        </p:grpSpPr>
        <p:sp>
          <p:nvSpPr>
            <p:cNvPr id="65" name="Frame 64"/>
            <p:cNvSpPr/>
            <p:nvPr/>
          </p:nvSpPr>
          <p:spPr>
            <a:xfrm>
              <a:off x="2548922" y="5100665"/>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66" name="Rectangle 65"/>
            <p:cNvSpPr/>
            <p:nvPr/>
          </p:nvSpPr>
          <p:spPr>
            <a:xfrm>
              <a:off x="2441167" y="4862213"/>
              <a:ext cx="706953" cy="1067004"/>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8</a:t>
              </a:r>
            </a:p>
          </p:txBody>
        </p:sp>
        <p:sp>
          <p:nvSpPr>
            <p:cNvPr id="67" name="Up Arrow 66"/>
            <p:cNvSpPr/>
            <p:nvPr/>
          </p:nvSpPr>
          <p:spPr>
            <a:xfrm rot="5400000">
              <a:off x="3443755" y="5016484"/>
              <a:ext cx="760345" cy="7422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75" name="Up Arrow 74"/>
          <p:cNvSpPr/>
          <p:nvPr/>
        </p:nvSpPr>
        <p:spPr>
          <a:xfrm>
            <a:off x="829171" y="4855471"/>
            <a:ext cx="359908"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77" name="Up Arrow 76"/>
          <p:cNvSpPr/>
          <p:nvPr/>
        </p:nvSpPr>
        <p:spPr>
          <a:xfrm>
            <a:off x="829171" y="3748960"/>
            <a:ext cx="359908"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78" name="Up Arrow 77"/>
          <p:cNvSpPr/>
          <p:nvPr/>
        </p:nvSpPr>
        <p:spPr>
          <a:xfrm>
            <a:off x="829171" y="4342855"/>
            <a:ext cx="359908"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80" name="Up Arrow 79"/>
          <p:cNvSpPr/>
          <p:nvPr/>
        </p:nvSpPr>
        <p:spPr>
          <a:xfrm>
            <a:off x="829171" y="3164184"/>
            <a:ext cx="359908"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82" name="Up Arrow 81"/>
          <p:cNvSpPr/>
          <p:nvPr/>
        </p:nvSpPr>
        <p:spPr>
          <a:xfrm rot="10800000">
            <a:off x="2669550" y="4925941"/>
            <a:ext cx="350271" cy="42169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83" name="Up Arrow 82"/>
          <p:cNvSpPr/>
          <p:nvPr/>
        </p:nvSpPr>
        <p:spPr>
          <a:xfrm rot="10800000">
            <a:off x="2669551" y="4302835"/>
            <a:ext cx="350271" cy="42169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84" name="Up Arrow 83"/>
          <p:cNvSpPr/>
          <p:nvPr/>
        </p:nvSpPr>
        <p:spPr>
          <a:xfrm rot="10800000">
            <a:off x="2669547" y="3708731"/>
            <a:ext cx="350271" cy="42169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85" name="Up Arrow 84"/>
          <p:cNvSpPr/>
          <p:nvPr/>
        </p:nvSpPr>
        <p:spPr>
          <a:xfrm rot="10800000">
            <a:off x="2669548" y="3141563"/>
            <a:ext cx="350271" cy="42169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nvGrpSpPr>
          <p:cNvPr id="91" name="Group 90"/>
          <p:cNvGrpSpPr/>
          <p:nvPr/>
        </p:nvGrpSpPr>
        <p:grpSpPr>
          <a:xfrm>
            <a:off x="3402050" y="3048330"/>
            <a:ext cx="843346" cy="584776"/>
            <a:chOff x="4788436" y="4810544"/>
            <a:chExt cx="843346" cy="584776"/>
          </a:xfrm>
        </p:grpSpPr>
        <p:sp>
          <p:nvSpPr>
            <p:cNvPr id="88" name="Frame 87"/>
            <p:cNvSpPr/>
            <p:nvPr/>
          </p:nvSpPr>
          <p:spPr>
            <a:xfrm>
              <a:off x="4840250" y="4941229"/>
              <a:ext cx="312125" cy="370591"/>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89" name="Rectangle 88"/>
            <p:cNvSpPr/>
            <p:nvPr/>
          </p:nvSpPr>
          <p:spPr>
            <a:xfrm>
              <a:off x="4788436" y="4810544"/>
              <a:ext cx="339938" cy="584776"/>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2</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90" name="Up Arrow 89"/>
            <p:cNvSpPr/>
            <p:nvPr/>
          </p:nvSpPr>
          <p:spPr>
            <a:xfrm rot="16200000">
              <a:off x="5244981" y="4920033"/>
              <a:ext cx="416710" cy="3568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96" name="Group 95"/>
          <p:cNvGrpSpPr/>
          <p:nvPr/>
        </p:nvGrpSpPr>
        <p:grpSpPr>
          <a:xfrm>
            <a:off x="3401065" y="3605034"/>
            <a:ext cx="843346" cy="584776"/>
            <a:chOff x="4788436" y="4810544"/>
            <a:chExt cx="843346" cy="584776"/>
          </a:xfrm>
        </p:grpSpPr>
        <p:sp>
          <p:nvSpPr>
            <p:cNvPr id="97" name="Frame 96"/>
            <p:cNvSpPr/>
            <p:nvPr/>
          </p:nvSpPr>
          <p:spPr>
            <a:xfrm>
              <a:off x="4840250" y="4941229"/>
              <a:ext cx="312125" cy="370591"/>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98" name="Rectangle 97"/>
            <p:cNvSpPr/>
            <p:nvPr/>
          </p:nvSpPr>
          <p:spPr>
            <a:xfrm>
              <a:off x="4788436" y="4810544"/>
              <a:ext cx="339938" cy="584776"/>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4</a:t>
              </a:r>
            </a:p>
          </p:txBody>
        </p:sp>
        <p:sp>
          <p:nvSpPr>
            <p:cNvPr id="99" name="Up Arrow 98"/>
            <p:cNvSpPr/>
            <p:nvPr/>
          </p:nvSpPr>
          <p:spPr>
            <a:xfrm rot="16200000">
              <a:off x="5244981" y="4920033"/>
              <a:ext cx="416710" cy="3568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100" name="Group 99"/>
          <p:cNvGrpSpPr/>
          <p:nvPr/>
        </p:nvGrpSpPr>
        <p:grpSpPr>
          <a:xfrm>
            <a:off x="3401065" y="4217882"/>
            <a:ext cx="843346" cy="584776"/>
            <a:chOff x="4788436" y="4810544"/>
            <a:chExt cx="843346" cy="584776"/>
          </a:xfrm>
        </p:grpSpPr>
        <p:sp>
          <p:nvSpPr>
            <p:cNvPr id="101" name="Frame 100"/>
            <p:cNvSpPr/>
            <p:nvPr/>
          </p:nvSpPr>
          <p:spPr>
            <a:xfrm>
              <a:off x="4840250" y="4941229"/>
              <a:ext cx="312125" cy="370591"/>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02" name="Rectangle 101"/>
            <p:cNvSpPr/>
            <p:nvPr/>
          </p:nvSpPr>
          <p:spPr>
            <a:xfrm>
              <a:off x="4788436" y="4810544"/>
              <a:ext cx="339938" cy="584776"/>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6</a:t>
              </a:r>
            </a:p>
          </p:txBody>
        </p:sp>
        <p:sp>
          <p:nvSpPr>
            <p:cNvPr id="103" name="Up Arrow 102"/>
            <p:cNvSpPr/>
            <p:nvPr/>
          </p:nvSpPr>
          <p:spPr>
            <a:xfrm rot="16200000">
              <a:off x="5244981" y="4920033"/>
              <a:ext cx="416710" cy="3568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104" name="Group 103"/>
          <p:cNvGrpSpPr/>
          <p:nvPr/>
        </p:nvGrpSpPr>
        <p:grpSpPr>
          <a:xfrm>
            <a:off x="3414981" y="4802658"/>
            <a:ext cx="843346" cy="584776"/>
            <a:chOff x="4788436" y="4810544"/>
            <a:chExt cx="843346" cy="584776"/>
          </a:xfrm>
        </p:grpSpPr>
        <p:sp>
          <p:nvSpPr>
            <p:cNvPr id="105" name="Frame 104"/>
            <p:cNvSpPr/>
            <p:nvPr/>
          </p:nvSpPr>
          <p:spPr>
            <a:xfrm>
              <a:off x="4840250" y="4941229"/>
              <a:ext cx="312125" cy="370591"/>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06" name="Rectangle 105"/>
            <p:cNvSpPr/>
            <p:nvPr/>
          </p:nvSpPr>
          <p:spPr>
            <a:xfrm>
              <a:off x="4788436" y="4810544"/>
              <a:ext cx="339938" cy="584776"/>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8</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07" name="Up Arrow 106"/>
            <p:cNvSpPr/>
            <p:nvPr/>
          </p:nvSpPr>
          <p:spPr>
            <a:xfrm rot="16200000">
              <a:off x="5244981" y="4920033"/>
              <a:ext cx="416710" cy="3568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112" name="TextBox 111"/>
          <p:cNvSpPr txBox="1"/>
          <p:nvPr/>
        </p:nvSpPr>
        <p:spPr>
          <a:xfrm>
            <a:off x="5161743" y="3173303"/>
            <a:ext cx="3113432" cy="1200329"/>
          </a:xfrm>
          <a:prstGeom prst="rect">
            <a:avLst/>
          </a:prstGeom>
          <a:noFill/>
        </p:spPr>
        <p:txBody>
          <a:bodyPr wrap="square" rtlCol="0">
            <a:spAutoFit/>
          </a:bodyPr>
          <a:lstStyle/>
          <a:p>
            <a:pPr marL="285750" indent="-285750" defTabSz="457200">
              <a:buFont typeface="Arial"/>
              <a:buChar char="•"/>
            </a:pPr>
            <a:r>
              <a:rPr lang="en-US" sz="1800" kern="1200" dirty="0" smtClean="0">
                <a:solidFill>
                  <a:prstClr val="black"/>
                </a:solidFill>
                <a:latin typeface="Calibri"/>
              </a:rPr>
              <a:t>Easier to understand</a:t>
            </a:r>
          </a:p>
          <a:p>
            <a:pPr marL="285750" indent="-285750" defTabSz="457200">
              <a:buFont typeface="Arial"/>
              <a:buChar char="•"/>
            </a:pPr>
            <a:r>
              <a:rPr lang="en-US" sz="1800" kern="1200" dirty="0" smtClean="0">
                <a:solidFill>
                  <a:prstClr val="black"/>
                </a:solidFill>
                <a:latin typeface="Calibri"/>
              </a:rPr>
              <a:t>Easier to write</a:t>
            </a:r>
          </a:p>
          <a:p>
            <a:pPr marL="285750" indent="-285750" defTabSz="457200">
              <a:buFont typeface="Arial"/>
              <a:buChar char="•"/>
            </a:pPr>
            <a:r>
              <a:rPr lang="en-US" sz="1800" kern="1200" dirty="0" smtClean="0">
                <a:solidFill>
                  <a:prstClr val="black"/>
                </a:solidFill>
                <a:latin typeface="Calibri"/>
              </a:rPr>
              <a:t>We can build more interesting towers!</a:t>
            </a:r>
            <a:endParaRPr lang="en-US" sz="1800" kern="1200" dirty="0">
              <a:solidFill>
                <a:prstClr val="black"/>
              </a:solidFill>
              <a:latin typeface="Calibri"/>
            </a:endParaRPr>
          </a:p>
        </p:txBody>
      </p:sp>
      <p:sp>
        <p:nvSpPr>
          <p:cNvPr id="3" name="TextBox 2"/>
          <p:cNvSpPr txBox="1"/>
          <p:nvPr/>
        </p:nvSpPr>
        <p:spPr>
          <a:xfrm>
            <a:off x="1189079" y="1676234"/>
            <a:ext cx="2225902" cy="646331"/>
          </a:xfrm>
          <a:prstGeom prst="rect">
            <a:avLst/>
          </a:prstGeom>
          <a:noFill/>
        </p:spPr>
        <p:txBody>
          <a:bodyPr wrap="square" rtlCol="0">
            <a:spAutoFit/>
          </a:bodyPr>
          <a:lstStyle/>
          <a:p>
            <a:pPr defTabSz="457200"/>
            <a:r>
              <a:rPr lang="en-US" sz="1800" kern="1200" dirty="0" smtClean="0">
                <a:solidFill>
                  <a:prstClr val="black"/>
                </a:solidFill>
                <a:latin typeface="Calibri"/>
              </a:rPr>
              <a:t>Let’s encode this tower!</a:t>
            </a:r>
            <a:endParaRPr lang="en-US" sz="1800" kern="1200" dirty="0">
              <a:solidFill>
                <a:prstClr val="black"/>
              </a:solidFill>
              <a:latin typeface="Calibri"/>
            </a:endParaRPr>
          </a:p>
        </p:txBody>
      </p:sp>
      <p:sp>
        <p:nvSpPr>
          <p:cNvPr id="53" name="TextBox 52"/>
          <p:cNvSpPr txBox="1"/>
          <p:nvPr/>
        </p:nvSpPr>
        <p:spPr>
          <a:xfrm rot="20528075">
            <a:off x="159408" y="304619"/>
            <a:ext cx="1558299" cy="584775"/>
          </a:xfrm>
          <a:prstGeom prst="rect">
            <a:avLst/>
          </a:prstGeom>
          <a:solidFill>
            <a:srgbClr val="CCECFF"/>
          </a:solidFill>
        </p:spPr>
        <p:txBody>
          <a:bodyPr wrap="square" rtlCol="0">
            <a:spAutoFit/>
          </a:bodyPr>
          <a:lstStyle/>
          <a:p>
            <a:pPr algn="ctr" defTabSz="457200"/>
            <a:r>
              <a:rPr lang="en-US" sz="3200" b="1" kern="1200" dirty="0" smtClean="0">
                <a:solidFill>
                  <a:prstClr val="black"/>
                </a:solidFill>
                <a:latin typeface="Calibri"/>
              </a:rPr>
              <a:t>Answer</a:t>
            </a:r>
            <a:endParaRPr lang="en-US" sz="3200" b="1" kern="1200" dirty="0">
              <a:solidFill>
                <a:prstClr val="black"/>
              </a:solidFill>
              <a:latin typeface="Calibri"/>
            </a:endParaRPr>
          </a:p>
        </p:txBody>
      </p:sp>
    </p:spTree>
    <p:extLst>
      <p:ext uri="{BB962C8B-B14F-4D97-AF65-F5344CB8AC3E}">
        <p14:creationId xmlns:p14="http://schemas.microsoft.com/office/powerpoint/2010/main" val="2702997840"/>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 can make any function!</a:t>
            </a:r>
            <a:endParaRPr lang="en-US" dirty="0"/>
          </a:p>
        </p:txBody>
      </p:sp>
      <p:sp>
        <p:nvSpPr>
          <p:cNvPr id="3" name="Content Placeholder 2"/>
          <p:cNvSpPr>
            <a:spLocks noGrp="1"/>
          </p:cNvSpPr>
          <p:nvPr>
            <p:ph idx="1"/>
          </p:nvPr>
        </p:nvSpPr>
        <p:spPr>
          <a:xfrm>
            <a:off x="443198" y="1701911"/>
            <a:ext cx="8229600" cy="641764"/>
          </a:xfrm>
        </p:spPr>
        <p:txBody>
          <a:bodyPr/>
          <a:lstStyle/>
          <a:p>
            <a:pPr marL="0" indent="0">
              <a:buNone/>
            </a:pPr>
            <a:r>
              <a:rPr lang="en-US" dirty="0" smtClean="0"/>
              <a:t>What does this function do?</a:t>
            </a:r>
            <a:endParaRPr lang="en-US" dirty="0"/>
          </a:p>
        </p:txBody>
      </p:sp>
      <p:sp>
        <p:nvSpPr>
          <p:cNvPr id="6" name="Frame 5"/>
          <p:cNvSpPr/>
          <p:nvPr/>
        </p:nvSpPr>
        <p:spPr>
          <a:xfrm>
            <a:off x="1287749" y="3710716"/>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srgbClr val="FFFF00"/>
              </a:solidFill>
            </a:endParaRPr>
          </a:p>
        </p:txBody>
      </p:sp>
      <p:sp>
        <p:nvSpPr>
          <p:cNvPr id="7" name="Rectangle 6"/>
          <p:cNvSpPr/>
          <p:nvPr/>
        </p:nvSpPr>
        <p:spPr>
          <a:xfrm>
            <a:off x="1356916" y="3617469"/>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FFFF00"/>
              </a:solidFill>
              <a:effectLst>
                <a:outerShdw blurRad="41275" dist="20320" dir="1800000" algn="tl" rotWithShape="0">
                  <a:srgbClr val="000000">
                    <a:alpha val="40000"/>
                  </a:srgbClr>
                </a:outerShdw>
              </a:effectLst>
              <a:latin typeface="Calibri"/>
            </a:endParaRPr>
          </a:p>
        </p:txBody>
      </p:sp>
      <p:sp>
        <p:nvSpPr>
          <p:cNvPr id="16" name="Rectangle 15"/>
          <p:cNvSpPr/>
          <p:nvPr/>
        </p:nvSpPr>
        <p:spPr>
          <a:xfrm>
            <a:off x="2950459" y="3573338"/>
            <a:ext cx="529562" cy="923330"/>
          </a:xfrm>
          <a:prstGeom prst="rect">
            <a:avLst/>
          </a:prstGeom>
          <a:noFill/>
        </p:spPr>
        <p:txBody>
          <a:bodyPr wrap="none" lIns="91440" tIns="45720" rIns="91440" bIns="45720">
            <a:spAutoFit/>
          </a:bodyPr>
          <a:lstStyle/>
          <a:p>
            <a:pPr algn="ctr" defTabSz="457200"/>
            <a:r>
              <a:rPr lang="en-US" sz="5400" b="1" kern="1200" dirty="0" smtClean="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latin typeface="Calibri"/>
              </a:rPr>
              <a:t>=</a:t>
            </a:r>
            <a:endParaRPr lang="en-US" sz="5400" b="1" kern="1200" dirty="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latin typeface="Calibri"/>
            </a:endParaRPr>
          </a:p>
        </p:txBody>
      </p:sp>
      <p:grpSp>
        <p:nvGrpSpPr>
          <p:cNvPr id="18" name="Group 17"/>
          <p:cNvGrpSpPr/>
          <p:nvPr/>
        </p:nvGrpSpPr>
        <p:grpSpPr>
          <a:xfrm>
            <a:off x="4683943" y="3887712"/>
            <a:ext cx="843347" cy="584776"/>
            <a:chOff x="2441167" y="4862213"/>
            <a:chExt cx="1753868" cy="1067004"/>
          </a:xfrm>
        </p:grpSpPr>
        <p:sp>
          <p:nvSpPr>
            <p:cNvPr id="19" name="Frame 18"/>
            <p:cNvSpPr/>
            <p:nvPr/>
          </p:nvSpPr>
          <p:spPr>
            <a:xfrm>
              <a:off x="2548922" y="5100665"/>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20" name="Rectangle 19"/>
            <p:cNvSpPr/>
            <p:nvPr/>
          </p:nvSpPr>
          <p:spPr>
            <a:xfrm>
              <a:off x="2441167" y="4862213"/>
              <a:ext cx="706953" cy="1067004"/>
            </a:xfrm>
            <a:prstGeom prst="rect">
              <a:avLst/>
            </a:prstGeom>
            <a:noFill/>
          </p:spPr>
          <p:txBody>
            <a:bodyPr wrap="square" lIns="91440" tIns="45720" rIns="91440" bIns="45720">
              <a:spAutoFit/>
            </a:bodyPr>
            <a:lstStyle/>
            <a:p>
              <a:pPr algn="ctr" defTabSz="457200"/>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21" name="Up Arrow 20"/>
            <p:cNvSpPr/>
            <p:nvPr/>
          </p:nvSpPr>
          <p:spPr>
            <a:xfrm rot="5400000">
              <a:off x="3443755" y="5016484"/>
              <a:ext cx="760345" cy="7422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22" name="Up Arrow 21"/>
          <p:cNvSpPr/>
          <p:nvPr/>
        </p:nvSpPr>
        <p:spPr>
          <a:xfrm>
            <a:off x="3705651" y="3989136"/>
            <a:ext cx="359908"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3" name="Up Arrow 22"/>
          <p:cNvSpPr/>
          <p:nvPr/>
        </p:nvSpPr>
        <p:spPr>
          <a:xfrm rot="10800000">
            <a:off x="6185014" y="3966515"/>
            <a:ext cx="350271" cy="42169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nvGrpSpPr>
          <p:cNvPr id="24" name="Group 23"/>
          <p:cNvGrpSpPr/>
          <p:nvPr/>
        </p:nvGrpSpPr>
        <p:grpSpPr>
          <a:xfrm>
            <a:off x="7126839" y="3873282"/>
            <a:ext cx="843346" cy="584776"/>
            <a:chOff x="4788436" y="4810544"/>
            <a:chExt cx="843346" cy="584776"/>
          </a:xfrm>
        </p:grpSpPr>
        <p:sp>
          <p:nvSpPr>
            <p:cNvPr id="25" name="Frame 24"/>
            <p:cNvSpPr/>
            <p:nvPr/>
          </p:nvSpPr>
          <p:spPr>
            <a:xfrm>
              <a:off x="4840250" y="4941229"/>
              <a:ext cx="312125" cy="370591"/>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26" name="Rectangle 25"/>
            <p:cNvSpPr/>
            <p:nvPr/>
          </p:nvSpPr>
          <p:spPr>
            <a:xfrm>
              <a:off x="4788436" y="4810544"/>
              <a:ext cx="339938" cy="584776"/>
            </a:xfrm>
            <a:prstGeom prst="rect">
              <a:avLst/>
            </a:prstGeom>
            <a:noFill/>
          </p:spPr>
          <p:txBody>
            <a:bodyPr wrap="square" lIns="91440" tIns="45720" rIns="91440" bIns="45720">
              <a:spAutoFit/>
            </a:bodyPr>
            <a:lstStyle/>
            <a:p>
              <a:pPr algn="ctr" defTabSz="457200"/>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27" name="Up Arrow 26"/>
            <p:cNvSpPr/>
            <p:nvPr/>
          </p:nvSpPr>
          <p:spPr>
            <a:xfrm rot="16200000">
              <a:off x="5244981" y="4920033"/>
              <a:ext cx="416710" cy="3568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57" name="TextBox 56"/>
          <p:cNvSpPr txBox="1"/>
          <p:nvPr/>
        </p:nvSpPr>
        <p:spPr>
          <a:xfrm>
            <a:off x="3993202" y="4780330"/>
            <a:ext cx="3518279" cy="369332"/>
          </a:xfrm>
          <a:prstGeom prst="rect">
            <a:avLst/>
          </a:prstGeom>
          <a:noFill/>
        </p:spPr>
        <p:txBody>
          <a:bodyPr wrap="square" rtlCol="0">
            <a:spAutoFit/>
          </a:bodyPr>
          <a:lstStyle/>
          <a:p>
            <a:pPr algn="ctr" defTabSz="457200"/>
            <a:r>
              <a:rPr lang="en-US" sz="1800" kern="1200" dirty="0" smtClean="0">
                <a:solidFill>
                  <a:prstClr val="black"/>
                </a:solidFill>
                <a:latin typeface="Calibri"/>
              </a:rPr>
              <a:t>(It places a cup        spots away)  </a:t>
            </a:r>
            <a:endParaRPr lang="en-US" sz="1800" kern="1200" dirty="0">
              <a:solidFill>
                <a:prstClr val="black"/>
              </a:solidFill>
              <a:latin typeface="Calibri"/>
            </a:endParaRPr>
          </a:p>
        </p:txBody>
      </p:sp>
      <p:sp>
        <p:nvSpPr>
          <p:cNvPr id="58" name="Frame 57"/>
          <p:cNvSpPr/>
          <p:nvPr/>
        </p:nvSpPr>
        <p:spPr>
          <a:xfrm>
            <a:off x="5752341" y="4829409"/>
            <a:ext cx="298801" cy="271173"/>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59" name="Quad Arrow 58"/>
          <p:cNvSpPr/>
          <p:nvPr/>
        </p:nvSpPr>
        <p:spPr>
          <a:xfrm>
            <a:off x="1972907" y="3671517"/>
            <a:ext cx="833600" cy="800971"/>
          </a:xfrm>
          <a:prstGeom prst="quad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Tree>
    <p:extLst>
      <p:ext uri="{BB962C8B-B14F-4D97-AF65-F5344CB8AC3E}">
        <p14:creationId xmlns:p14="http://schemas.microsoft.com/office/powerpoint/2010/main" val="2116172203"/>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190" y="1061130"/>
            <a:ext cx="3531073" cy="819670"/>
          </a:xfrm>
        </p:spPr>
        <p:txBody>
          <a:bodyPr>
            <a:normAutofit/>
          </a:bodyPr>
          <a:lstStyle/>
          <a:p>
            <a:pPr algn="l"/>
            <a:r>
              <a:rPr lang="en-US" sz="2400" dirty="0"/>
              <a:t>7</a:t>
            </a:r>
            <a:r>
              <a:rPr lang="en-US" sz="2400" dirty="0" smtClean="0"/>
              <a:t>. Decode this tower:</a:t>
            </a:r>
            <a:endParaRPr lang="en-US" sz="2400" dirty="0"/>
          </a:p>
        </p:txBody>
      </p:sp>
      <p:sp>
        <p:nvSpPr>
          <p:cNvPr id="71" name="TextBox 70"/>
          <p:cNvSpPr txBox="1"/>
          <p:nvPr/>
        </p:nvSpPr>
        <p:spPr>
          <a:xfrm>
            <a:off x="201323" y="4728842"/>
            <a:ext cx="1402151" cy="646331"/>
          </a:xfrm>
          <a:prstGeom prst="rect">
            <a:avLst/>
          </a:prstGeom>
          <a:noFill/>
        </p:spPr>
        <p:txBody>
          <a:bodyPr wrap="square" rtlCol="0">
            <a:spAutoFit/>
          </a:bodyPr>
          <a:lstStyle/>
          <a:p>
            <a:pPr defTabSz="457200"/>
            <a:r>
              <a:rPr lang="en-US" sz="1800" kern="1200" dirty="0" smtClean="0">
                <a:solidFill>
                  <a:prstClr val="black"/>
                </a:solidFill>
                <a:latin typeface="Calibri"/>
              </a:rPr>
              <a:t>Draw your stack here:</a:t>
            </a:r>
            <a:endParaRPr lang="en-US" sz="1800" kern="1200" dirty="0">
              <a:solidFill>
                <a:prstClr val="black"/>
              </a:solidFill>
              <a:latin typeface="Calibri"/>
            </a:endParaRPr>
          </a:p>
        </p:txBody>
      </p:sp>
      <p:grpSp>
        <p:nvGrpSpPr>
          <p:cNvPr id="109" name="Group 108"/>
          <p:cNvGrpSpPr/>
          <p:nvPr/>
        </p:nvGrpSpPr>
        <p:grpSpPr>
          <a:xfrm>
            <a:off x="521190" y="2012094"/>
            <a:ext cx="1400076" cy="820059"/>
            <a:chOff x="1041907" y="4984937"/>
            <a:chExt cx="1626664" cy="921841"/>
          </a:xfrm>
        </p:grpSpPr>
        <p:sp>
          <p:nvSpPr>
            <p:cNvPr id="110" name="Frame 109"/>
            <p:cNvSpPr/>
            <p:nvPr/>
          </p:nvSpPr>
          <p:spPr>
            <a:xfrm>
              <a:off x="1041907" y="5078184"/>
              <a:ext cx="649112" cy="676194"/>
            </a:xfrm>
            <a:prstGeom prst="fram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11" name="Rectangle 110"/>
            <p:cNvSpPr/>
            <p:nvPr/>
          </p:nvSpPr>
          <p:spPr>
            <a:xfrm>
              <a:off x="1111074" y="49849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12" name="Rectangle 111"/>
            <p:cNvSpPr/>
            <p:nvPr/>
          </p:nvSpPr>
          <p:spPr>
            <a:xfrm>
              <a:off x="1041907" y="5064100"/>
              <a:ext cx="649112" cy="584776"/>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2</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13" name="Quad Arrow 112"/>
            <p:cNvSpPr/>
            <p:nvPr/>
          </p:nvSpPr>
          <p:spPr>
            <a:xfrm>
              <a:off x="1700061" y="4984937"/>
              <a:ext cx="968510" cy="900384"/>
            </a:xfrm>
            <a:prstGeom prst="quad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14" name="Rectangle 113"/>
            <p:cNvSpPr/>
            <p:nvPr/>
          </p:nvSpPr>
          <p:spPr>
            <a:xfrm>
              <a:off x="1263474" y="51373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grpSp>
      <p:grpSp>
        <p:nvGrpSpPr>
          <p:cNvPr id="115" name="Group 114"/>
          <p:cNvGrpSpPr/>
          <p:nvPr/>
        </p:nvGrpSpPr>
        <p:grpSpPr>
          <a:xfrm>
            <a:off x="2324663" y="2012094"/>
            <a:ext cx="1400076" cy="820059"/>
            <a:chOff x="1041907" y="4984937"/>
            <a:chExt cx="1626664" cy="921841"/>
          </a:xfrm>
        </p:grpSpPr>
        <p:sp>
          <p:nvSpPr>
            <p:cNvPr id="116" name="Frame 115"/>
            <p:cNvSpPr/>
            <p:nvPr/>
          </p:nvSpPr>
          <p:spPr>
            <a:xfrm>
              <a:off x="1041907" y="5078184"/>
              <a:ext cx="649112" cy="676194"/>
            </a:xfrm>
            <a:prstGeom prst="fram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17" name="Rectangle 116"/>
            <p:cNvSpPr/>
            <p:nvPr/>
          </p:nvSpPr>
          <p:spPr>
            <a:xfrm>
              <a:off x="1111074" y="49849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18" name="Rectangle 117"/>
            <p:cNvSpPr/>
            <p:nvPr/>
          </p:nvSpPr>
          <p:spPr>
            <a:xfrm>
              <a:off x="1041907" y="5064099"/>
              <a:ext cx="649112" cy="657356"/>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4</a:t>
              </a:r>
            </a:p>
          </p:txBody>
        </p:sp>
        <p:sp>
          <p:nvSpPr>
            <p:cNvPr id="119" name="Quad Arrow 118"/>
            <p:cNvSpPr/>
            <p:nvPr/>
          </p:nvSpPr>
          <p:spPr>
            <a:xfrm>
              <a:off x="1700061" y="4984937"/>
              <a:ext cx="968510" cy="900384"/>
            </a:xfrm>
            <a:prstGeom prst="quad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20" name="Rectangle 119"/>
            <p:cNvSpPr/>
            <p:nvPr/>
          </p:nvSpPr>
          <p:spPr>
            <a:xfrm>
              <a:off x="1263474" y="51373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grpSp>
      <p:sp>
        <p:nvSpPr>
          <p:cNvPr id="122" name="Frame 121"/>
          <p:cNvSpPr/>
          <p:nvPr/>
        </p:nvSpPr>
        <p:spPr>
          <a:xfrm>
            <a:off x="4128135" y="2095045"/>
            <a:ext cx="558693" cy="601534"/>
          </a:xfrm>
          <a:prstGeom prst="fram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23" name="Rectangle 122"/>
          <p:cNvSpPr/>
          <p:nvPr/>
        </p:nvSpPr>
        <p:spPr>
          <a:xfrm>
            <a:off x="4187667" y="2012094"/>
            <a:ext cx="433776" cy="684486"/>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24" name="Rectangle 123"/>
          <p:cNvSpPr/>
          <p:nvPr/>
        </p:nvSpPr>
        <p:spPr>
          <a:xfrm>
            <a:off x="4128135" y="2082516"/>
            <a:ext cx="558693" cy="584776"/>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3</a:t>
            </a:r>
          </a:p>
        </p:txBody>
      </p:sp>
      <p:sp>
        <p:nvSpPr>
          <p:cNvPr id="125" name="Quad Arrow 124"/>
          <p:cNvSpPr/>
          <p:nvPr/>
        </p:nvSpPr>
        <p:spPr>
          <a:xfrm>
            <a:off x="4694611" y="2012094"/>
            <a:ext cx="833600" cy="800971"/>
          </a:xfrm>
          <a:prstGeom prst="quad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26" name="Rectangle 125"/>
          <p:cNvSpPr/>
          <p:nvPr/>
        </p:nvSpPr>
        <p:spPr>
          <a:xfrm>
            <a:off x="4318839" y="2147667"/>
            <a:ext cx="433776" cy="684486"/>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23" name="Frame 22"/>
          <p:cNvSpPr/>
          <p:nvPr/>
        </p:nvSpPr>
        <p:spPr>
          <a:xfrm>
            <a:off x="1521274" y="3957052"/>
            <a:ext cx="7034122" cy="2318221"/>
          </a:xfrm>
          <a:prstGeom prst="frame">
            <a:avLst>
              <a:gd name="adj1" fmla="val 0"/>
            </a:avLst>
          </a:prstGeom>
          <a:solidFill>
            <a:srgbClr val="000000"/>
          </a:solidFill>
          <a:ln w="762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7475" y="145554"/>
            <a:ext cx="3534982" cy="1020989"/>
          </a:xfrm>
          <a:prstGeom prst="rect">
            <a:avLst/>
          </a:prstGeom>
          <a:ln>
            <a:solidFill>
              <a:schemeClr val="accent1"/>
            </a:solidFill>
          </a:ln>
        </p:spPr>
      </p:pic>
      <p:sp>
        <p:nvSpPr>
          <p:cNvPr id="25" name="TextBox 24"/>
          <p:cNvSpPr txBox="1"/>
          <p:nvPr/>
        </p:nvSpPr>
        <p:spPr>
          <a:xfrm rot="20528075">
            <a:off x="66105" y="153613"/>
            <a:ext cx="1002567" cy="461665"/>
          </a:xfrm>
          <a:prstGeom prst="rect">
            <a:avLst/>
          </a:prstGeom>
          <a:solidFill>
            <a:srgbClr val="FFCCCC"/>
          </a:solidFill>
        </p:spPr>
        <p:txBody>
          <a:bodyPr wrap="square" rtlCol="0">
            <a:spAutoFit/>
          </a:bodyPr>
          <a:lstStyle/>
          <a:p>
            <a:pPr algn="ctr" defTabSz="457200"/>
            <a:r>
              <a:rPr lang="en-US" sz="2400" b="1" kern="1200" dirty="0" smtClean="0">
                <a:solidFill>
                  <a:prstClr val="black"/>
                </a:solidFill>
                <a:latin typeface="Calibri"/>
              </a:rPr>
              <a:t>Try it!</a:t>
            </a:r>
            <a:endParaRPr lang="en-US" sz="2400" b="1" kern="1200" dirty="0">
              <a:solidFill>
                <a:prstClr val="black"/>
              </a:solidFill>
              <a:latin typeface="Calibri"/>
            </a:endParaRPr>
          </a:p>
        </p:txBody>
      </p:sp>
    </p:spTree>
    <p:extLst>
      <p:ext uri="{BB962C8B-B14F-4D97-AF65-F5344CB8AC3E}">
        <p14:creationId xmlns:p14="http://schemas.microsoft.com/office/powerpoint/2010/main" val="2147633536"/>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0931" y="709835"/>
            <a:ext cx="3092815" cy="369332"/>
          </a:xfrm>
          <a:prstGeom prst="rect">
            <a:avLst/>
          </a:prstGeom>
          <a:noFill/>
        </p:spPr>
        <p:txBody>
          <a:bodyPr wrap="square" rtlCol="0">
            <a:spAutoFit/>
          </a:bodyPr>
          <a:lstStyle/>
          <a:p>
            <a:pPr defTabSz="457200"/>
            <a:r>
              <a:rPr lang="en-US" sz="1800" kern="1200" dirty="0" smtClean="0">
                <a:solidFill>
                  <a:prstClr val="black"/>
                </a:solidFill>
                <a:latin typeface="Calibri"/>
              </a:rPr>
              <a:t>8. </a:t>
            </a:r>
            <a:r>
              <a:rPr lang="en-US" sz="1800" kern="1200" dirty="0">
                <a:solidFill>
                  <a:prstClr val="black"/>
                </a:solidFill>
                <a:latin typeface="Calibri"/>
              </a:rPr>
              <a:t>E</a:t>
            </a:r>
            <a:r>
              <a:rPr lang="en-US" sz="1800" kern="1200" dirty="0" smtClean="0">
                <a:solidFill>
                  <a:prstClr val="black"/>
                </a:solidFill>
                <a:latin typeface="Calibri"/>
              </a:rPr>
              <a:t>ncode this tower</a:t>
            </a:r>
            <a:r>
              <a:rPr lang="en-US" sz="1800" kern="1200" dirty="0">
                <a:solidFill>
                  <a:prstClr val="black"/>
                </a:solidFill>
                <a:latin typeface="Calibri"/>
              </a:rPr>
              <a:t>:</a:t>
            </a:r>
          </a:p>
        </p:txBody>
      </p:sp>
      <p:cxnSp>
        <p:nvCxnSpPr>
          <p:cNvPr id="55" name="Straight Connector 54"/>
          <p:cNvCxnSpPr/>
          <p:nvPr/>
        </p:nvCxnSpPr>
        <p:spPr>
          <a:xfrm>
            <a:off x="457200" y="4482710"/>
            <a:ext cx="740820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450931" y="5743328"/>
            <a:ext cx="7414477" cy="0"/>
          </a:xfrm>
          <a:prstGeom prst="line">
            <a:avLst/>
          </a:prstGeom>
        </p:spPr>
        <p:style>
          <a:lnRef idx="2">
            <a:schemeClr val="accent1"/>
          </a:lnRef>
          <a:fillRef idx="0">
            <a:schemeClr val="accent1"/>
          </a:fillRef>
          <a:effectRef idx="1">
            <a:schemeClr val="accent1"/>
          </a:effectRef>
          <a:fontRef idx="minor">
            <a:schemeClr val="tx1"/>
          </a:fontRef>
        </p:style>
      </p:cxnSp>
      <p:sp>
        <p:nvSpPr>
          <p:cNvPr id="70" name="TextBox 69"/>
          <p:cNvSpPr txBox="1"/>
          <p:nvPr/>
        </p:nvSpPr>
        <p:spPr>
          <a:xfrm>
            <a:off x="1503049" y="3109615"/>
            <a:ext cx="4156637" cy="369332"/>
          </a:xfrm>
          <a:prstGeom prst="rect">
            <a:avLst/>
          </a:prstGeom>
          <a:noFill/>
        </p:spPr>
        <p:txBody>
          <a:bodyPr wrap="square" rtlCol="0">
            <a:spAutoFit/>
          </a:bodyPr>
          <a:lstStyle/>
          <a:p>
            <a:pPr defTabSz="457200"/>
            <a:r>
              <a:rPr lang="en-US" sz="1800" kern="1200" dirty="0" smtClean="0">
                <a:solidFill>
                  <a:prstClr val="black"/>
                </a:solidFill>
                <a:latin typeface="Calibri"/>
              </a:rPr>
              <a:t>    0      1     2     3      4     5     6     7     8</a:t>
            </a:r>
            <a:endParaRPr lang="en-US" sz="1800" kern="1200" dirty="0">
              <a:solidFill>
                <a:prstClr val="black"/>
              </a:solidFill>
              <a:latin typeface="Calibri"/>
            </a:endParaRPr>
          </a:p>
        </p:txBody>
      </p:sp>
      <p:grpSp>
        <p:nvGrpSpPr>
          <p:cNvPr id="16" name="Group 15"/>
          <p:cNvGrpSpPr/>
          <p:nvPr/>
        </p:nvGrpSpPr>
        <p:grpSpPr>
          <a:xfrm>
            <a:off x="1611142" y="2047616"/>
            <a:ext cx="648375" cy="935566"/>
            <a:chOff x="5717267" y="5557275"/>
            <a:chExt cx="648375" cy="935566"/>
          </a:xfrm>
        </p:grpSpPr>
        <p:sp>
          <p:nvSpPr>
            <p:cNvPr id="17" name="Trapezoid 16"/>
            <p:cNvSpPr/>
            <p:nvPr/>
          </p:nvSpPr>
          <p:spPr>
            <a:xfrm>
              <a:off x="5717267" y="5852921"/>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8" name="Trapezoid 17"/>
            <p:cNvSpPr/>
            <p:nvPr/>
          </p:nvSpPr>
          <p:spPr>
            <a:xfrm>
              <a:off x="5717267" y="5700306"/>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9" name="Trapezoid 18"/>
            <p:cNvSpPr/>
            <p:nvPr/>
          </p:nvSpPr>
          <p:spPr>
            <a:xfrm>
              <a:off x="5723838" y="5557275"/>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20" name="Trapezoid 19"/>
          <p:cNvSpPr/>
          <p:nvPr/>
        </p:nvSpPr>
        <p:spPr>
          <a:xfrm>
            <a:off x="2425572" y="2345107"/>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1" name="Trapezoid 20"/>
          <p:cNvSpPr/>
          <p:nvPr/>
        </p:nvSpPr>
        <p:spPr>
          <a:xfrm>
            <a:off x="3087447" y="2350853"/>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2" name="Trapezoid 21"/>
          <p:cNvSpPr/>
          <p:nvPr/>
        </p:nvSpPr>
        <p:spPr>
          <a:xfrm>
            <a:off x="2759718" y="1693804"/>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3" name="Trapezoid 22"/>
          <p:cNvSpPr/>
          <p:nvPr/>
        </p:nvSpPr>
        <p:spPr>
          <a:xfrm>
            <a:off x="3087447" y="1046587"/>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4" name="Trapezoid 23"/>
          <p:cNvSpPr/>
          <p:nvPr/>
        </p:nvSpPr>
        <p:spPr>
          <a:xfrm>
            <a:off x="3415177" y="1686507"/>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5" name="Trapezoid 24"/>
          <p:cNvSpPr/>
          <p:nvPr/>
        </p:nvSpPr>
        <p:spPr>
          <a:xfrm>
            <a:off x="3763389" y="2350853"/>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 name="TextBox 1"/>
          <p:cNvSpPr txBox="1"/>
          <p:nvPr/>
        </p:nvSpPr>
        <p:spPr>
          <a:xfrm>
            <a:off x="5671217" y="1205985"/>
            <a:ext cx="2967498" cy="307777"/>
          </a:xfrm>
          <a:prstGeom prst="rect">
            <a:avLst/>
          </a:prstGeom>
          <a:noFill/>
        </p:spPr>
        <p:txBody>
          <a:bodyPr wrap="square" rtlCol="0">
            <a:spAutoFit/>
          </a:bodyPr>
          <a:lstStyle/>
          <a:p>
            <a:pPr algn="ctr" defTabSz="457200"/>
            <a:r>
              <a:rPr lang="en-US" b="1" kern="1200" dirty="0" smtClean="0">
                <a:solidFill>
                  <a:prstClr val="black"/>
                </a:solidFill>
                <a:latin typeface="Calibri"/>
              </a:rPr>
              <a:t>Hint</a:t>
            </a:r>
            <a:r>
              <a:rPr lang="en-US" kern="1200" dirty="0" smtClean="0">
                <a:solidFill>
                  <a:prstClr val="black"/>
                </a:solidFill>
                <a:latin typeface="Calibri"/>
              </a:rPr>
              <a:t>: use this “place cup” function! </a:t>
            </a:r>
            <a:endParaRPr lang="en-US" kern="1200" dirty="0">
              <a:solidFill>
                <a:prstClr val="black"/>
              </a:solidFill>
              <a:latin typeface="Calibri"/>
            </a:endParaRPr>
          </a:p>
        </p:txBody>
      </p:sp>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7475" y="145554"/>
            <a:ext cx="3534982" cy="1020989"/>
          </a:xfrm>
          <a:prstGeom prst="rect">
            <a:avLst/>
          </a:prstGeom>
          <a:ln>
            <a:solidFill>
              <a:schemeClr val="accent1"/>
            </a:solidFill>
          </a:ln>
        </p:spPr>
      </p:pic>
      <p:sp>
        <p:nvSpPr>
          <p:cNvPr id="27" name="TextBox 26"/>
          <p:cNvSpPr txBox="1"/>
          <p:nvPr/>
        </p:nvSpPr>
        <p:spPr>
          <a:xfrm rot="20528075">
            <a:off x="66105" y="153613"/>
            <a:ext cx="1002567" cy="461665"/>
          </a:xfrm>
          <a:prstGeom prst="rect">
            <a:avLst/>
          </a:prstGeom>
          <a:solidFill>
            <a:srgbClr val="FFCCCC"/>
          </a:solidFill>
        </p:spPr>
        <p:txBody>
          <a:bodyPr wrap="square" rtlCol="0">
            <a:spAutoFit/>
          </a:bodyPr>
          <a:lstStyle/>
          <a:p>
            <a:pPr algn="ctr" defTabSz="457200"/>
            <a:r>
              <a:rPr lang="en-US" sz="2400" b="1" kern="1200" dirty="0" smtClean="0">
                <a:solidFill>
                  <a:prstClr val="black"/>
                </a:solidFill>
                <a:latin typeface="Calibri"/>
              </a:rPr>
              <a:t>Try it!</a:t>
            </a:r>
            <a:endParaRPr lang="en-US" sz="2400" b="1" kern="1200" dirty="0">
              <a:solidFill>
                <a:prstClr val="black"/>
              </a:solidFill>
              <a:latin typeface="Calibri"/>
            </a:endParaRPr>
          </a:p>
        </p:txBody>
      </p:sp>
    </p:spTree>
    <p:extLst>
      <p:ext uri="{BB962C8B-B14F-4D97-AF65-F5344CB8AC3E}">
        <p14:creationId xmlns:p14="http://schemas.microsoft.com/office/powerpoint/2010/main" val="3090897101"/>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By Step</a:t>
            </a:r>
            <a:endParaRPr lang="en-US" dirty="0"/>
          </a:p>
        </p:txBody>
      </p:sp>
      <p:grpSp>
        <p:nvGrpSpPr>
          <p:cNvPr id="199" name="Group 198"/>
          <p:cNvGrpSpPr/>
          <p:nvPr/>
        </p:nvGrpSpPr>
        <p:grpSpPr>
          <a:xfrm>
            <a:off x="6190917" y="2408193"/>
            <a:ext cx="648375" cy="935566"/>
            <a:chOff x="5666992" y="2563946"/>
            <a:chExt cx="648375" cy="1117929"/>
          </a:xfrm>
        </p:grpSpPr>
        <p:sp>
          <p:nvSpPr>
            <p:cNvPr id="200" name="Trapezoid 199"/>
            <p:cNvSpPr/>
            <p:nvPr/>
          </p:nvSpPr>
          <p:spPr>
            <a:xfrm>
              <a:off x="5666992" y="2917220"/>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01" name="Trapezoid 200"/>
            <p:cNvSpPr/>
            <p:nvPr/>
          </p:nvSpPr>
          <p:spPr>
            <a:xfrm>
              <a:off x="5666992" y="2734857"/>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02" name="Trapezoid 201"/>
            <p:cNvSpPr/>
            <p:nvPr/>
          </p:nvSpPr>
          <p:spPr>
            <a:xfrm>
              <a:off x="5673563" y="2563946"/>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231" name="Group 230"/>
          <p:cNvGrpSpPr/>
          <p:nvPr/>
        </p:nvGrpSpPr>
        <p:grpSpPr>
          <a:xfrm>
            <a:off x="6176806" y="3647667"/>
            <a:ext cx="648375" cy="935566"/>
            <a:chOff x="5666992" y="2563946"/>
            <a:chExt cx="648375" cy="1117929"/>
          </a:xfrm>
        </p:grpSpPr>
        <p:sp>
          <p:nvSpPr>
            <p:cNvPr id="232" name="Trapezoid 231"/>
            <p:cNvSpPr/>
            <p:nvPr/>
          </p:nvSpPr>
          <p:spPr>
            <a:xfrm>
              <a:off x="5666992" y="2917220"/>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33" name="Trapezoid 232"/>
            <p:cNvSpPr/>
            <p:nvPr/>
          </p:nvSpPr>
          <p:spPr>
            <a:xfrm>
              <a:off x="5666992" y="2734857"/>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34" name="Trapezoid 233"/>
            <p:cNvSpPr/>
            <p:nvPr/>
          </p:nvSpPr>
          <p:spPr>
            <a:xfrm>
              <a:off x="5673563" y="2563946"/>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313" name="Group 312"/>
          <p:cNvGrpSpPr/>
          <p:nvPr/>
        </p:nvGrpSpPr>
        <p:grpSpPr>
          <a:xfrm>
            <a:off x="6190917" y="5533351"/>
            <a:ext cx="648375" cy="935566"/>
            <a:chOff x="5717267" y="5557275"/>
            <a:chExt cx="648375" cy="935566"/>
          </a:xfrm>
        </p:grpSpPr>
        <p:sp>
          <p:nvSpPr>
            <p:cNvPr id="264" name="Trapezoid 263"/>
            <p:cNvSpPr/>
            <p:nvPr/>
          </p:nvSpPr>
          <p:spPr>
            <a:xfrm>
              <a:off x="5717267" y="5852921"/>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65" name="Trapezoid 264"/>
            <p:cNvSpPr/>
            <p:nvPr/>
          </p:nvSpPr>
          <p:spPr>
            <a:xfrm>
              <a:off x="5717267" y="5700306"/>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66" name="Trapezoid 265"/>
            <p:cNvSpPr/>
            <p:nvPr/>
          </p:nvSpPr>
          <p:spPr>
            <a:xfrm>
              <a:off x="5723838" y="5557275"/>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294" name="Trapezoid 293"/>
          <p:cNvSpPr/>
          <p:nvPr/>
        </p:nvSpPr>
        <p:spPr>
          <a:xfrm>
            <a:off x="6921211" y="5868421"/>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95" name="Trapezoid 294"/>
          <p:cNvSpPr/>
          <p:nvPr/>
        </p:nvSpPr>
        <p:spPr>
          <a:xfrm>
            <a:off x="7596610" y="5860666"/>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96" name="Trapezoid 295"/>
          <p:cNvSpPr/>
          <p:nvPr/>
        </p:nvSpPr>
        <p:spPr>
          <a:xfrm>
            <a:off x="7242113" y="5213479"/>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97" name="Trapezoid 296"/>
          <p:cNvSpPr/>
          <p:nvPr/>
        </p:nvSpPr>
        <p:spPr>
          <a:xfrm>
            <a:off x="6907100" y="3959997"/>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98" name="Trapezoid 297"/>
          <p:cNvSpPr/>
          <p:nvPr/>
        </p:nvSpPr>
        <p:spPr>
          <a:xfrm>
            <a:off x="7548904" y="3959997"/>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99" name="Trapezoid 298"/>
          <p:cNvSpPr/>
          <p:nvPr/>
        </p:nvSpPr>
        <p:spPr>
          <a:xfrm>
            <a:off x="6921211" y="2689231"/>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cxnSp>
        <p:nvCxnSpPr>
          <p:cNvPr id="310" name="Straight Connector 309"/>
          <p:cNvCxnSpPr/>
          <p:nvPr/>
        </p:nvCxnSpPr>
        <p:spPr>
          <a:xfrm flipV="1">
            <a:off x="552860" y="2198340"/>
            <a:ext cx="7715304" cy="2731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1" name="Straight Connector 310"/>
          <p:cNvCxnSpPr/>
          <p:nvPr/>
        </p:nvCxnSpPr>
        <p:spPr>
          <a:xfrm flipV="1">
            <a:off x="619979" y="3486259"/>
            <a:ext cx="7715304" cy="2731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2" name="Straight Connector 311"/>
          <p:cNvCxnSpPr/>
          <p:nvPr/>
        </p:nvCxnSpPr>
        <p:spPr>
          <a:xfrm flipV="1">
            <a:off x="285060" y="5022794"/>
            <a:ext cx="8050223" cy="13655"/>
          </a:xfrm>
          <a:prstGeom prst="line">
            <a:avLst/>
          </a:prstGeom>
        </p:spPr>
        <p:style>
          <a:lnRef idx="2">
            <a:schemeClr val="accent1"/>
          </a:lnRef>
          <a:fillRef idx="0">
            <a:schemeClr val="accent1"/>
          </a:fillRef>
          <a:effectRef idx="1">
            <a:schemeClr val="accent1"/>
          </a:effectRef>
          <a:fontRef idx="minor">
            <a:schemeClr val="tx1"/>
          </a:fontRef>
        </p:style>
      </p:cxnSp>
      <p:sp>
        <p:nvSpPr>
          <p:cNvPr id="316" name="TextBox 315"/>
          <p:cNvSpPr txBox="1"/>
          <p:nvPr/>
        </p:nvSpPr>
        <p:spPr>
          <a:xfrm>
            <a:off x="119837" y="2198340"/>
            <a:ext cx="866045" cy="369332"/>
          </a:xfrm>
          <a:prstGeom prst="rect">
            <a:avLst/>
          </a:prstGeom>
          <a:noFill/>
        </p:spPr>
        <p:txBody>
          <a:bodyPr wrap="square" rtlCol="0">
            <a:spAutoFit/>
          </a:bodyPr>
          <a:lstStyle/>
          <a:p>
            <a:pPr defTabSz="457200"/>
            <a:r>
              <a:rPr lang="en-US" sz="1800" kern="1200" dirty="0" smtClean="0">
                <a:solidFill>
                  <a:prstClr val="black"/>
                </a:solidFill>
                <a:latin typeface="Calibri"/>
              </a:rPr>
              <a:t>Step 1</a:t>
            </a:r>
            <a:endParaRPr lang="en-US" sz="1800" kern="1200" dirty="0">
              <a:solidFill>
                <a:prstClr val="black"/>
              </a:solidFill>
              <a:latin typeface="Calibri"/>
            </a:endParaRPr>
          </a:p>
        </p:txBody>
      </p:sp>
      <p:sp>
        <p:nvSpPr>
          <p:cNvPr id="317" name="TextBox 316"/>
          <p:cNvSpPr txBox="1"/>
          <p:nvPr/>
        </p:nvSpPr>
        <p:spPr>
          <a:xfrm>
            <a:off x="119837" y="3513569"/>
            <a:ext cx="866045" cy="369332"/>
          </a:xfrm>
          <a:prstGeom prst="rect">
            <a:avLst/>
          </a:prstGeom>
          <a:noFill/>
        </p:spPr>
        <p:txBody>
          <a:bodyPr wrap="square" rtlCol="0">
            <a:spAutoFit/>
          </a:bodyPr>
          <a:lstStyle/>
          <a:p>
            <a:pPr defTabSz="457200"/>
            <a:r>
              <a:rPr lang="en-US" sz="1800" kern="1200" dirty="0" smtClean="0">
                <a:solidFill>
                  <a:prstClr val="black"/>
                </a:solidFill>
                <a:latin typeface="Calibri"/>
              </a:rPr>
              <a:t>Step 2</a:t>
            </a:r>
            <a:endParaRPr lang="en-US" sz="1800" kern="1200" dirty="0">
              <a:solidFill>
                <a:prstClr val="black"/>
              </a:solidFill>
              <a:latin typeface="Calibri"/>
            </a:endParaRPr>
          </a:p>
        </p:txBody>
      </p:sp>
      <p:sp>
        <p:nvSpPr>
          <p:cNvPr id="318" name="TextBox 317"/>
          <p:cNvSpPr txBox="1"/>
          <p:nvPr/>
        </p:nvSpPr>
        <p:spPr>
          <a:xfrm>
            <a:off x="272177" y="5164019"/>
            <a:ext cx="866045" cy="369332"/>
          </a:xfrm>
          <a:prstGeom prst="rect">
            <a:avLst/>
          </a:prstGeom>
          <a:noFill/>
        </p:spPr>
        <p:txBody>
          <a:bodyPr wrap="square" rtlCol="0">
            <a:spAutoFit/>
          </a:bodyPr>
          <a:lstStyle/>
          <a:p>
            <a:pPr defTabSz="457200"/>
            <a:r>
              <a:rPr lang="en-US" sz="1800" kern="1200" dirty="0" smtClean="0">
                <a:solidFill>
                  <a:prstClr val="black"/>
                </a:solidFill>
                <a:latin typeface="Calibri"/>
              </a:rPr>
              <a:t>Step 3</a:t>
            </a:r>
            <a:endParaRPr lang="en-US" sz="1800" kern="1200" dirty="0">
              <a:solidFill>
                <a:prstClr val="black"/>
              </a:solidFill>
              <a:latin typeface="Calibri"/>
            </a:endParaRPr>
          </a:p>
        </p:txBody>
      </p:sp>
      <p:sp>
        <p:nvSpPr>
          <p:cNvPr id="108" name="TextBox 107"/>
          <p:cNvSpPr txBox="1"/>
          <p:nvPr/>
        </p:nvSpPr>
        <p:spPr>
          <a:xfrm rot="20528075">
            <a:off x="159408" y="304619"/>
            <a:ext cx="1558299" cy="584775"/>
          </a:xfrm>
          <a:prstGeom prst="rect">
            <a:avLst/>
          </a:prstGeom>
          <a:solidFill>
            <a:srgbClr val="CCECFF"/>
          </a:solidFill>
        </p:spPr>
        <p:txBody>
          <a:bodyPr wrap="square" rtlCol="0">
            <a:spAutoFit/>
          </a:bodyPr>
          <a:lstStyle/>
          <a:p>
            <a:pPr algn="ctr" defTabSz="457200"/>
            <a:r>
              <a:rPr lang="en-US" sz="3200" b="1" kern="1200" dirty="0" smtClean="0">
                <a:solidFill>
                  <a:prstClr val="black"/>
                </a:solidFill>
                <a:latin typeface="Calibri"/>
              </a:rPr>
              <a:t>Answer</a:t>
            </a:r>
            <a:endParaRPr lang="en-US" sz="3200" b="1" kern="1200" dirty="0">
              <a:solidFill>
                <a:prstClr val="black"/>
              </a:solidFill>
              <a:latin typeface="Calibri"/>
            </a:endParaRPr>
          </a:p>
        </p:txBody>
      </p:sp>
      <p:grpSp>
        <p:nvGrpSpPr>
          <p:cNvPr id="109" name="Group 108"/>
          <p:cNvGrpSpPr/>
          <p:nvPr/>
        </p:nvGrpSpPr>
        <p:grpSpPr>
          <a:xfrm>
            <a:off x="1944708" y="1249502"/>
            <a:ext cx="1400076" cy="820059"/>
            <a:chOff x="1041907" y="4984937"/>
            <a:chExt cx="1626664" cy="921841"/>
          </a:xfrm>
        </p:grpSpPr>
        <p:sp>
          <p:nvSpPr>
            <p:cNvPr id="110" name="Frame 109"/>
            <p:cNvSpPr/>
            <p:nvPr/>
          </p:nvSpPr>
          <p:spPr>
            <a:xfrm>
              <a:off x="1041907" y="5078184"/>
              <a:ext cx="649112" cy="676194"/>
            </a:xfrm>
            <a:prstGeom prst="fram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11" name="Rectangle 110"/>
            <p:cNvSpPr/>
            <p:nvPr/>
          </p:nvSpPr>
          <p:spPr>
            <a:xfrm>
              <a:off x="1111074" y="49849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12" name="Rectangle 111"/>
            <p:cNvSpPr/>
            <p:nvPr/>
          </p:nvSpPr>
          <p:spPr>
            <a:xfrm>
              <a:off x="1041907" y="5064100"/>
              <a:ext cx="649112" cy="584776"/>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2</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13" name="Quad Arrow 112"/>
            <p:cNvSpPr/>
            <p:nvPr/>
          </p:nvSpPr>
          <p:spPr>
            <a:xfrm>
              <a:off x="1700061" y="4984937"/>
              <a:ext cx="968510" cy="900384"/>
            </a:xfrm>
            <a:prstGeom prst="quad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14" name="Rectangle 113"/>
            <p:cNvSpPr/>
            <p:nvPr/>
          </p:nvSpPr>
          <p:spPr>
            <a:xfrm>
              <a:off x="1263474" y="51373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grpSp>
      <p:grpSp>
        <p:nvGrpSpPr>
          <p:cNvPr id="115" name="Group 114"/>
          <p:cNvGrpSpPr/>
          <p:nvPr/>
        </p:nvGrpSpPr>
        <p:grpSpPr>
          <a:xfrm>
            <a:off x="3748181" y="1249502"/>
            <a:ext cx="1400076" cy="820059"/>
            <a:chOff x="1041907" y="4984937"/>
            <a:chExt cx="1626664" cy="921841"/>
          </a:xfrm>
        </p:grpSpPr>
        <p:sp>
          <p:nvSpPr>
            <p:cNvPr id="116" name="Frame 115"/>
            <p:cNvSpPr/>
            <p:nvPr/>
          </p:nvSpPr>
          <p:spPr>
            <a:xfrm>
              <a:off x="1041907" y="5078184"/>
              <a:ext cx="649112" cy="676194"/>
            </a:xfrm>
            <a:prstGeom prst="fram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17" name="Rectangle 116"/>
            <p:cNvSpPr/>
            <p:nvPr/>
          </p:nvSpPr>
          <p:spPr>
            <a:xfrm>
              <a:off x="1111074" y="49849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18" name="Rectangle 117"/>
            <p:cNvSpPr/>
            <p:nvPr/>
          </p:nvSpPr>
          <p:spPr>
            <a:xfrm>
              <a:off x="1041907" y="5064099"/>
              <a:ext cx="649112" cy="657356"/>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4</a:t>
              </a:r>
            </a:p>
          </p:txBody>
        </p:sp>
        <p:sp>
          <p:nvSpPr>
            <p:cNvPr id="119" name="Quad Arrow 118"/>
            <p:cNvSpPr/>
            <p:nvPr/>
          </p:nvSpPr>
          <p:spPr>
            <a:xfrm>
              <a:off x="1700061" y="4984937"/>
              <a:ext cx="968510" cy="900384"/>
            </a:xfrm>
            <a:prstGeom prst="quad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20" name="Rectangle 119"/>
            <p:cNvSpPr/>
            <p:nvPr/>
          </p:nvSpPr>
          <p:spPr>
            <a:xfrm>
              <a:off x="1263474" y="51373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grpSp>
      <p:sp>
        <p:nvSpPr>
          <p:cNvPr id="121" name="Frame 120"/>
          <p:cNvSpPr/>
          <p:nvPr/>
        </p:nvSpPr>
        <p:spPr>
          <a:xfrm>
            <a:off x="5551653" y="1332453"/>
            <a:ext cx="558693" cy="601534"/>
          </a:xfrm>
          <a:prstGeom prst="fram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22" name="Rectangle 121"/>
          <p:cNvSpPr/>
          <p:nvPr/>
        </p:nvSpPr>
        <p:spPr>
          <a:xfrm>
            <a:off x="5611185" y="1249502"/>
            <a:ext cx="433776" cy="684486"/>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23" name="Rectangle 122"/>
          <p:cNvSpPr/>
          <p:nvPr/>
        </p:nvSpPr>
        <p:spPr>
          <a:xfrm>
            <a:off x="5551653" y="1319924"/>
            <a:ext cx="558693" cy="584776"/>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3</a:t>
            </a:r>
          </a:p>
        </p:txBody>
      </p:sp>
      <p:sp>
        <p:nvSpPr>
          <p:cNvPr id="124" name="Quad Arrow 123"/>
          <p:cNvSpPr/>
          <p:nvPr/>
        </p:nvSpPr>
        <p:spPr>
          <a:xfrm>
            <a:off x="6118129" y="1249502"/>
            <a:ext cx="833600" cy="800971"/>
          </a:xfrm>
          <a:prstGeom prst="quad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25" name="Rectangle 124"/>
          <p:cNvSpPr/>
          <p:nvPr/>
        </p:nvSpPr>
        <p:spPr>
          <a:xfrm>
            <a:off x="5742357" y="1385075"/>
            <a:ext cx="433776" cy="684486"/>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grpSp>
        <p:nvGrpSpPr>
          <p:cNvPr id="126" name="Group 125"/>
          <p:cNvGrpSpPr/>
          <p:nvPr/>
        </p:nvGrpSpPr>
        <p:grpSpPr>
          <a:xfrm>
            <a:off x="829142" y="2666948"/>
            <a:ext cx="1092018" cy="684485"/>
            <a:chOff x="1041907" y="4984937"/>
            <a:chExt cx="1626664" cy="921841"/>
          </a:xfrm>
        </p:grpSpPr>
        <p:sp>
          <p:nvSpPr>
            <p:cNvPr id="127" name="Frame 126"/>
            <p:cNvSpPr/>
            <p:nvPr/>
          </p:nvSpPr>
          <p:spPr>
            <a:xfrm>
              <a:off x="1041907" y="5078184"/>
              <a:ext cx="649112" cy="676194"/>
            </a:xfrm>
            <a:prstGeom prst="fram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28" name="Rectangle 127"/>
            <p:cNvSpPr/>
            <p:nvPr/>
          </p:nvSpPr>
          <p:spPr>
            <a:xfrm>
              <a:off x="1111074" y="49849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29" name="Rectangle 128"/>
            <p:cNvSpPr/>
            <p:nvPr/>
          </p:nvSpPr>
          <p:spPr>
            <a:xfrm>
              <a:off x="1041907" y="5064100"/>
              <a:ext cx="649112" cy="584776"/>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2</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30" name="Quad Arrow 129"/>
            <p:cNvSpPr/>
            <p:nvPr/>
          </p:nvSpPr>
          <p:spPr>
            <a:xfrm>
              <a:off x="1700061" y="4984937"/>
              <a:ext cx="968510" cy="900384"/>
            </a:xfrm>
            <a:prstGeom prst="quad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31" name="Rectangle 130"/>
            <p:cNvSpPr/>
            <p:nvPr/>
          </p:nvSpPr>
          <p:spPr>
            <a:xfrm>
              <a:off x="1263474" y="51373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grpSp>
      <p:grpSp>
        <p:nvGrpSpPr>
          <p:cNvPr id="132" name="Group 131"/>
          <p:cNvGrpSpPr/>
          <p:nvPr/>
        </p:nvGrpSpPr>
        <p:grpSpPr>
          <a:xfrm>
            <a:off x="829142" y="4088375"/>
            <a:ext cx="1092018" cy="684485"/>
            <a:chOff x="1041907" y="4984937"/>
            <a:chExt cx="1626664" cy="921841"/>
          </a:xfrm>
        </p:grpSpPr>
        <p:sp>
          <p:nvSpPr>
            <p:cNvPr id="133" name="Frame 132"/>
            <p:cNvSpPr/>
            <p:nvPr/>
          </p:nvSpPr>
          <p:spPr>
            <a:xfrm>
              <a:off x="1041907" y="5078184"/>
              <a:ext cx="649112" cy="676194"/>
            </a:xfrm>
            <a:prstGeom prst="fram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34" name="Rectangle 133"/>
            <p:cNvSpPr/>
            <p:nvPr/>
          </p:nvSpPr>
          <p:spPr>
            <a:xfrm>
              <a:off x="1111074" y="49849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35" name="Rectangle 134"/>
            <p:cNvSpPr/>
            <p:nvPr/>
          </p:nvSpPr>
          <p:spPr>
            <a:xfrm>
              <a:off x="1041907" y="5064100"/>
              <a:ext cx="649112" cy="584776"/>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2</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36" name="Quad Arrow 135"/>
            <p:cNvSpPr/>
            <p:nvPr/>
          </p:nvSpPr>
          <p:spPr>
            <a:xfrm>
              <a:off x="1700061" y="4984937"/>
              <a:ext cx="968510" cy="900384"/>
            </a:xfrm>
            <a:prstGeom prst="quad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37" name="Rectangle 136"/>
            <p:cNvSpPr/>
            <p:nvPr/>
          </p:nvSpPr>
          <p:spPr>
            <a:xfrm>
              <a:off x="1263474" y="51373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grpSp>
      <p:grpSp>
        <p:nvGrpSpPr>
          <p:cNvPr id="138" name="Group 137"/>
          <p:cNvGrpSpPr/>
          <p:nvPr/>
        </p:nvGrpSpPr>
        <p:grpSpPr>
          <a:xfrm>
            <a:off x="829142" y="5806714"/>
            <a:ext cx="1092018" cy="684485"/>
            <a:chOff x="1041907" y="4984937"/>
            <a:chExt cx="1626664" cy="921841"/>
          </a:xfrm>
        </p:grpSpPr>
        <p:sp>
          <p:nvSpPr>
            <p:cNvPr id="139" name="Frame 138"/>
            <p:cNvSpPr/>
            <p:nvPr/>
          </p:nvSpPr>
          <p:spPr>
            <a:xfrm>
              <a:off x="1041907" y="5078184"/>
              <a:ext cx="649112" cy="676194"/>
            </a:xfrm>
            <a:prstGeom prst="fram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40" name="Rectangle 139"/>
            <p:cNvSpPr/>
            <p:nvPr/>
          </p:nvSpPr>
          <p:spPr>
            <a:xfrm>
              <a:off x="1111074" y="49849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41" name="Rectangle 140"/>
            <p:cNvSpPr/>
            <p:nvPr/>
          </p:nvSpPr>
          <p:spPr>
            <a:xfrm>
              <a:off x="1041907" y="5064100"/>
              <a:ext cx="649112" cy="584776"/>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2</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42" name="Quad Arrow 141"/>
            <p:cNvSpPr/>
            <p:nvPr/>
          </p:nvSpPr>
          <p:spPr>
            <a:xfrm>
              <a:off x="1700061" y="4984937"/>
              <a:ext cx="968510" cy="900384"/>
            </a:xfrm>
            <a:prstGeom prst="quad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43" name="Rectangle 142"/>
            <p:cNvSpPr/>
            <p:nvPr/>
          </p:nvSpPr>
          <p:spPr>
            <a:xfrm>
              <a:off x="1263474" y="51373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grpSp>
      <p:grpSp>
        <p:nvGrpSpPr>
          <p:cNvPr id="144" name="Group 143"/>
          <p:cNvGrpSpPr/>
          <p:nvPr/>
        </p:nvGrpSpPr>
        <p:grpSpPr>
          <a:xfrm>
            <a:off x="2225808" y="4077607"/>
            <a:ext cx="1092019" cy="684485"/>
            <a:chOff x="1041907" y="4984937"/>
            <a:chExt cx="1626665" cy="921841"/>
          </a:xfrm>
        </p:grpSpPr>
        <p:sp>
          <p:nvSpPr>
            <p:cNvPr id="145" name="Frame 144"/>
            <p:cNvSpPr/>
            <p:nvPr/>
          </p:nvSpPr>
          <p:spPr>
            <a:xfrm>
              <a:off x="1041907" y="5078184"/>
              <a:ext cx="649112" cy="676194"/>
            </a:xfrm>
            <a:prstGeom prst="fram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46" name="Rectangle 145"/>
            <p:cNvSpPr/>
            <p:nvPr/>
          </p:nvSpPr>
          <p:spPr>
            <a:xfrm>
              <a:off x="1111074" y="49849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47" name="Rectangle 146"/>
            <p:cNvSpPr/>
            <p:nvPr/>
          </p:nvSpPr>
          <p:spPr>
            <a:xfrm>
              <a:off x="1041907" y="5064100"/>
              <a:ext cx="649112" cy="787555"/>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4</a:t>
              </a:r>
            </a:p>
          </p:txBody>
        </p:sp>
        <p:sp>
          <p:nvSpPr>
            <p:cNvPr id="148" name="Quad Arrow 147"/>
            <p:cNvSpPr/>
            <p:nvPr/>
          </p:nvSpPr>
          <p:spPr>
            <a:xfrm>
              <a:off x="1700061" y="4984938"/>
              <a:ext cx="968511" cy="900385"/>
            </a:xfrm>
            <a:prstGeom prst="quad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49" name="Rectangle 148"/>
            <p:cNvSpPr/>
            <p:nvPr/>
          </p:nvSpPr>
          <p:spPr>
            <a:xfrm>
              <a:off x="1263474" y="51373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grpSp>
      <p:grpSp>
        <p:nvGrpSpPr>
          <p:cNvPr id="150" name="Group 149"/>
          <p:cNvGrpSpPr/>
          <p:nvPr/>
        </p:nvGrpSpPr>
        <p:grpSpPr>
          <a:xfrm>
            <a:off x="2224054" y="5816101"/>
            <a:ext cx="1092019" cy="684485"/>
            <a:chOff x="1041907" y="4984937"/>
            <a:chExt cx="1626665" cy="921841"/>
          </a:xfrm>
        </p:grpSpPr>
        <p:sp>
          <p:nvSpPr>
            <p:cNvPr id="151" name="Frame 150"/>
            <p:cNvSpPr/>
            <p:nvPr/>
          </p:nvSpPr>
          <p:spPr>
            <a:xfrm>
              <a:off x="1041907" y="5078184"/>
              <a:ext cx="649112" cy="676194"/>
            </a:xfrm>
            <a:prstGeom prst="fram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52" name="Rectangle 151"/>
            <p:cNvSpPr/>
            <p:nvPr/>
          </p:nvSpPr>
          <p:spPr>
            <a:xfrm>
              <a:off x="1111074" y="49849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53" name="Rectangle 152"/>
            <p:cNvSpPr/>
            <p:nvPr/>
          </p:nvSpPr>
          <p:spPr>
            <a:xfrm>
              <a:off x="1041907" y="5064100"/>
              <a:ext cx="649112" cy="787555"/>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4</a:t>
              </a:r>
            </a:p>
          </p:txBody>
        </p:sp>
        <p:sp>
          <p:nvSpPr>
            <p:cNvPr id="154" name="Quad Arrow 153"/>
            <p:cNvSpPr/>
            <p:nvPr/>
          </p:nvSpPr>
          <p:spPr>
            <a:xfrm>
              <a:off x="1700061" y="4984938"/>
              <a:ext cx="968511" cy="900385"/>
            </a:xfrm>
            <a:prstGeom prst="quad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55" name="Rectangle 154"/>
            <p:cNvSpPr/>
            <p:nvPr/>
          </p:nvSpPr>
          <p:spPr>
            <a:xfrm>
              <a:off x="1263474" y="51373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grpSp>
      <p:grpSp>
        <p:nvGrpSpPr>
          <p:cNvPr id="156" name="Group 155"/>
          <p:cNvGrpSpPr/>
          <p:nvPr/>
        </p:nvGrpSpPr>
        <p:grpSpPr>
          <a:xfrm>
            <a:off x="3671619" y="5813640"/>
            <a:ext cx="1092019" cy="684485"/>
            <a:chOff x="1041907" y="4984937"/>
            <a:chExt cx="1626665" cy="921841"/>
          </a:xfrm>
        </p:grpSpPr>
        <p:sp>
          <p:nvSpPr>
            <p:cNvPr id="157" name="Frame 156"/>
            <p:cNvSpPr/>
            <p:nvPr/>
          </p:nvSpPr>
          <p:spPr>
            <a:xfrm>
              <a:off x="1041907" y="5078184"/>
              <a:ext cx="649112" cy="676194"/>
            </a:xfrm>
            <a:prstGeom prst="fram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58" name="Rectangle 157"/>
            <p:cNvSpPr/>
            <p:nvPr/>
          </p:nvSpPr>
          <p:spPr>
            <a:xfrm>
              <a:off x="1111074" y="49849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59" name="Rectangle 158"/>
            <p:cNvSpPr/>
            <p:nvPr/>
          </p:nvSpPr>
          <p:spPr>
            <a:xfrm>
              <a:off x="1041907" y="5064100"/>
              <a:ext cx="649112" cy="787555"/>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3</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60" name="Quad Arrow 159"/>
            <p:cNvSpPr/>
            <p:nvPr/>
          </p:nvSpPr>
          <p:spPr>
            <a:xfrm>
              <a:off x="1700061" y="4984938"/>
              <a:ext cx="968511" cy="900385"/>
            </a:xfrm>
            <a:prstGeom prst="quad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61" name="Rectangle 160"/>
            <p:cNvSpPr/>
            <p:nvPr/>
          </p:nvSpPr>
          <p:spPr>
            <a:xfrm>
              <a:off x="1263474" y="51373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grpSp>
    </p:spTree>
    <p:extLst>
      <p:ext uri="{BB962C8B-B14F-4D97-AF65-F5344CB8AC3E}">
        <p14:creationId xmlns:p14="http://schemas.microsoft.com/office/powerpoint/2010/main" val="1099275925"/>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Encoding with our new function</a:t>
            </a:r>
            <a:endParaRPr lang="en-US" dirty="0"/>
          </a:p>
        </p:txBody>
      </p:sp>
      <p:sp>
        <p:nvSpPr>
          <p:cNvPr id="3" name="Content Placeholder 2"/>
          <p:cNvSpPr>
            <a:spLocks noGrp="1"/>
          </p:cNvSpPr>
          <p:nvPr>
            <p:ph idx="1"/>
          </p:nvPr>
        </p:nvSpPr>
        <p:spPr/>
        <p:txBody>
          <a:bodyPr/>
          <a:lstStyle/>
          <a:p>
            <a:r>
              <a:rPr lang="en-US" dirty="0" smtClean="0"/>
              <a:t>How would we encode this?</a:t>
            </a:r>
          </a:p>
        </p:txBody>
      </p:sp>
      <p:grpSp>
        <p:nvGrpSpPr>
          <p:cNvPr id="4" name="Group 3"/>
          <p:cNvGrpSpPr/>
          <p:nvPr/>
        </p:nvGrpSpPr>
        <p:grpSpPr>
          <a:xfrm>
            <a:off x="5498781" y="2867328"/>
            <a:ext cx="648375" cy="935566"/>
            <a:chOff x="5717267" y="5557275"/>
            <a:chExt cx="648375" cy="935566"/>
          </a:xfrm>
        </p:grpSpPr>
        <p:sp>
          <p:nvSpPr>
            <p:cNvPr id="5" name="Trapezoid 4"/>
            <p:cNvSpPr/>
            <p:nvPr/>
          </p:nvSpPr>
          <p:spPr>
            <a:xfrm>
              <a:off x="5717267" y="5852921"/>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6" name="Trapezoid 5"/>
            <p:cNvSpPr/>
            <p:nvPr/>
          </p:nvSpPr>
          <p:spPr>
            <a:xfrm>
              <a:off x="5717267" y="5700306"/>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7" name="Trapezoid 6"/>
            <p:cNvSpPr/>
            <p:nvPr/>
          </p:nvSpPr>
          <p:spPr>
            <a:xfrm>
              <a:off x="5723838" y="5557275"/>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8" name="Trapezoid 7"/>
          <p:cNvSpPr/>
          <p:nvPr/>
        </p:nvSpPr>
        <p:spPr>
          <a:xfrm>
            <a:off x="6313211" y="3164819"/>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9" name="Trapezoid 8"/>
          <p:cNvSpPr/>
          <p:nvPr/>
        </p:nvSpPr>
        <p:spPr>
          <a:xfrm>
            <a:off x="6975086" y="3170565"/>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0" name="Trapezoid 9"/>
          <p:cNvSpPr/>
          <p:nvPr/>
        </p:nvSpPr>
        <p:spPr>
          <a:xfrm>
            <a:off x="6647357" y="2513516"/>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1" name="Trapezoid 10"/>
          <p:cNvSpPr/>
          <p:nvPr/>
        </p:nvSpPr>
        <p:spPr>
          <a:xfrm>
            <a:off x="6975086" y="1866299"/>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2" name="Trapezoid 11"/>
          <p:cNvSpPr/>
          <p:nvPr/>
        </p:nvSpPr>
        <p:spPr>
          <a:xfrm>
            <a:off x="7302816" y="2506219"/>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3" name="Trapezoid 12"/>
          <p:cNvSpPr/>
          <p:nvPr/>
        </p:nvSpPr>
        <p:spPr>
          <a:xfrm>
            <a:off x="7651028" y="3170565"/>
            <a:ext cx="641804" cy="63992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95" name="TextBox 94"/>
          <p:cNvSpPr txBox="1"/>
          <p:nvPr/>
        </p:nvSpPr>
        <p:spPr>
          <a:xfrm rot="20528075">
            <a:off x="159408" y="304619"/>
            <a:ext cx="1558299" cy="584775"/>
          </a:xfrm>
          <a:prstGeom prst="rect">
            <a:avLst/>
          </a:prstGeom>
          <a:solidFill>
            <a:srgbClr val="CCECFF"/>
          </a:solidFill>
        </p:spPr>
        <p:txBody>
          <a:bodyPr wrap="square" rtlCol="0">
            <a:spAutoFit/>
          </a:bodyPr>
          <a:lstStyle/>
          <a:p>
            <a:pPr algn="ctr" defTabSz="457200"/>
            <a:r>
              <a:rPr lang="en-US" sz="3200" b="1" kern="1200" dirty="0" smtClean="0">
                <a:solidFill>
                  <a:prstClr val="black"/>
                </a:solidFill>
                <a:latin typeface="Calibri"/>
              </a:rPr>
              <a:t>Answer</a:t>
            </a:r>
            <a:endParaRPr lang="en-US" sz="3200" b="1" kern="1200" dirty="0">
              <a:solidFill>
                <a:prstClr val="black"/>
              </a:solidFill>
              <a:latin typeface="Calibri"/>
            </a:endParaRPr>
          </a:p>
        </p:txBody>
      </p:sp>
      <p:grpSp>
        <p:nvGrpSpPr>
          <p:cNvPr id="96" name="Group 95"/>
          <p:cNvGrpSpPr/>
          <p:nvPr/>
        </p:nvGrpSpPr>
        <p:grpSpPr>
          <a:xfrm>
            <a:off x="601041" y="5475857"/>
            <a:ext cx="1092018" cy="684485"/>
            <a:chOff x="1041907" y="4984937"/>
            <a:chExt cx="1626664" cy="921841"/>
          </a:xfrm>
        </p:grpSpPr>
        <p:sp>
          <p:nvSpPr>
            <p:cNvPr id="97" name="Frame 96"/>
            <p:cNvSpPr/>
            <p:nvPr/>
          </p:nvSpPr>
          <p:spPr>
            <a:xfrm>
              <a:off x="1041907" y="5078184"/>
              <a:ext cx="649112" cy="676194"/>
            </a:xfrm>
            <a:prstGeom prst="fram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98" name="Rectangle 97"/>
            <p:cNvSpPr/>
            <p:nvPr/>
          </p:nvSpPr>
          <p:spPr>
            <a:xfrm>
              <a:off x="1111074" y="49849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99" name="Rectangle 98"/>
            <p:cNvSpPr/>
            <p:nvPr/>
          </p:nvSpPr>
          <p:spPr>
            <a:xfrm>
              <a:off x="1041907" y="5064100"/>
              <a:ext cx="649112" cy="584776"/>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2</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00" name="Quad Arrow 99"/>
            <p:cNvSpPr/>
            <p:nvPr/>
          </p:nvSpPr>
          <p:spPr>
            <a:xfrm>
              <a:off x="1700061" y="4984937"/>
              <a:ext cx="968510" cy="900384"/>
            </a:xfrm>
            <a:prstGeom prst="quad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01" name="Rectangle 100"/>
            <p:cNvSpPr/>
            <p:nvPr/>
          </p:nvSpPr>
          <p:spPr>
            <a:xfrm>
              <a:off x="1263474" y="51373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grpSp>
      <p:grpSp>
        <p:nvGrpSpPr>
          <p:cNvPr id="102" name="Group 101"/>
          <p:cNvGrpSpPr/>
          <p:nvPr/>
        </p:nvGrpSpPr>
        <p:grpSpPr>
          <a:xfrm>
            <a:off x="1995953" y="5485244"/>
            <a:ext cx="1092019" cy="684485"/>
            <a:chOff x="1041907" y="4984937"/>
            <a:chExt cx="1626665" cy="921841"/>
          </a:xfrm>
        </p:grpSpPr>
        <p:sp>
          <p:nvSpPr>
            <p:cNvPr id="103" name="Frame 102"/>
            <p:cNvSpPr/>
            <p:nvPr/>
          </p:nvSpPr>
          <p:spPr>
            <a:xfrm>
              <a:off x="1041907" y="5078184"/>
              <a:ext cx="649112" cy="676194"/>
            </a:xfrm>
            <a:prstGeom prst="fram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04" name="Rectangle 103"/>
            <p:cNvSpPr/>
            <p:nvPr/>
          </p:nvSpPr>
          <p:spPr>
            <a:xfrm>
              <a:off x="1111074" y="49849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05" name="Rectangle 104"/>
            <p:cNvSpPr/>
            <p:nvPr/>
          </p:nvSpPr>
          <p:spPr>
            <a:xfrm>
              <a:off x="1041907" y="5064100"/>
              <a:ext cx="649112" cy="787555"/>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4</a:t>
              </a:r>
            </a:p>
          </p:txBody>
        </p:sp>
        <p:sp>
          <p:nvSpPr>
            <p:cNvPr id="106" name="Quad Arrow 105"/>
            <p:cNvSpPr/>
            <p:nvPr/>
          </p:nvSpPr>
          <p:spPr>
            <a:xfrm>
              <a:off x="1700061" y="4984938"/>
              <a:ext cx="968511" cy="900385"/>
            </a:xfrm>
            <a:prstGeom prst="quad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07" name="Rectangle 106"/>
            <p:cNvSpPr/>
            <p:nvPr/>
          </p:nvSpPr>
          <p:spPr>
            <a:xfrm>
              <a:off x="1263474" y="51373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grpSp>
      <p:grpSp>
        <p:nvGrpSpPr>
          <p:cNvPr id="108" name="Group 107"/>
          <p:cNvGrpSpPr/>
          <p:nvPr/>
        </p:nvGrpSpPr>
        <p:grpSpPr>
          <a:xfrm>
            <a:off x="3443518" y="5482783"/>
            <a:ext cx="1092019" cy="684485"/>
            <a:chOff x="1041907" y="4984937"/>
            <a:chExt cx="1626665" cy="921841"/>
          </a:xfrm>
        </p:grpSpPr>
        <p:sp>
          <p:nvSpPr>
            <p:cNvPr id="109" name="Frame 108"/>
            <p:cNvSpPr/>
            <p:nvPr/>
          </p:nvSpPr>
          <p:spPr>
            <a:xfrm>
              <a:off x="1041907" y="5078184"/>
              <a:ext cx="649112" cy="676194"/>
            </a:xfrm>
            <a:prstGeom prst="fram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10" name="Rectangle 109"/>
            <p:cNvSpPr/>
            <p:nvPr/>
          </p:nvSpPr>
          <p:spPr>
            <a:xfrm>
              <a:off x="1111074" y="49849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11" name="Rectangle 110"/>
            <p:cNvSpPr/>
            <p:nvPr/>
          </p:nvSpPr>
          <p:spPr>
            <a:xfrm>
              <a:off x="1041907" y="5064100"/>
              <a:ext cx="649112" cy="787555"/>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3</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12" name="Quad Arrow 111"/>
            <p:cNvSpPr/>
            <p:nvPr/>
          </p:nvSpPr>
          <p:spPr>
            <a:xfrm>
              <a:off x="1700061" y="4984938"/>
              <a:ext cx="968511" cy="900385"/>
            </a:xfrm>
            <a:prstGeom prst="quad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13" name="Rectangle 112"/>
            <p:cNvSpPr/>
            <p:nvPr/>
          </p:nvSpPr>
          <p:spPr>
            <a:xfrm>
              <a:off x="1263474" y="51373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grpSp>
      <p:grpSp>
        <p:nvGrpSpPr>
          <p:cNvPr id="114" name="Group 113"/>
          <p:cNvGrpSpPr/>
          <p:nvPr/>
        </p:nvGrpSpPr>
        <p:grpSpPr>
          <a:xfrm>
            <a:off x="4874653" y="5462473"/>
            <a:ext cx="1092018" cy="684485"/>
            <a:chOff x="1041907" y="4984937"/>
            <a:chExt cx="1626664" cy="921841"/>
          </a:xfrm>
        </p:grpSpPr>
        <p:sp>
          <p:nvSpPr>
            <p:cNvPr id="115" name="Frame 114"/>
            <p:cNvSpPr/>
            <p:nvPr/>
          </p:nvSpPr>
          <p:spPr>
            <a:xfrm>
              <a:off x="1041907" y="5078184"/>
              <a:ext cx="649112" cy="676194"/>
            </a:xfrm>
            <a:prstGeom prst="fram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16" name="Rectangle 115"/>
            <p:cNvSpPr/>
            <p:nvPr/>
          </p:nvSpPr>
          <p:spPr>
            <a:xfrm>
              <a:off x="1111074" y="49849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17" name="Rectangle 116"/>
            <p:cNvSpPr/>
            <p:nvPr/>
          </p:nvSpPr>
          <p:spPr>
            <a:xfrm>
              <a:off x="1041907" y="5064100"/>
              <a:ext cx="649112" cy="787555"/>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6</a:t>
              </a:r>
            </a:p>
          </p:txBody>
        </p:sp>
        <p:sp>
          <p:nvSpPr>
            <p:cNvPr id="118" name="Quad Arrow 117"/>
            <p:cNvSpPr/>
            <p:nvPr/>
          </p:nvSpPr>
          <p:spPr>
            <a:xfrm>
              <a:off x="1700061" y="4984937"/>
              <a:ext cx="968510" cy="900384"/>
            </a:xfrm>
            <a:prstGeom prst="quad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19" name="Rectangle 118"/>
            <p:cNvSpPr/>
            <p:nvPr/>
          </p:nvSpPr>
          <p:spPr>
            <a:xfrm>
              <a:off x="1263474" y="51373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grpSp>
      <p:grpSp>
        <p:nvGrpSpPr>
          <p:cNvPr id="120" name="Group 119"/>
          <p:cNvGrpSpPr/>
          <p:nvPr/>
        </p:nvGrpSpPr>
        <p:grpSpPr>
          <a:xfrm>
            <a:off x="6269565" y="5471860"/>
            <a:ext cx="1092019" cy="684485"/>
            <a:chOff x="1041907" y="4984937"/>
            <a:chExt cx="1626665" cy="921841"/>
          </a:xfrm>
        </p:grpSpPr>
        <p:sp>
          <p:nvSpPr>
            <p:cNvPr id="121" name="Frame 120"/>
            <p:cNvSpPr/>
            <p:nvPr/>
          </p:nvSpPr>
          <p:spPr>
            <a:xfrm>
              <a:off x="1041907" y="5078184"/>
              <a:ext cx="649112" cy="676194"/>
            </a:xfrm>
            <a:prstGeom prst="fram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22" name="Rectangle 121"/>
            <p:cNvSpPr/>
            <p:nvPr/>
          </p:nvSpPr>
          <p:spPr>
            <a:xfrm>
              <a:off x="1111074" y="49849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23" name="Rectangle 122"/>
            <p:cNvSpPr/>
            <p:nvPr/>
          </p:nvSpPr>
          <p:spPr>
            <a:xfrm>
              <a:off x="1041907" y="5064100"/>
              <a:ext cx="649112" cy="787555"/>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5</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24" name="Quad Arrow 123"/>
            <p:cNvSpPr/>
            <p:nvPr/>
          </p:nvSpPr>
          <p:spPr>
            <a:xfrm>
              <a:off x="1700061" y="4984938"/>
              <a:ext cx="968511" cy="900385"/>
            </a:xfrm>
            <a:prstGeom prst="quad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25" name="Rectangle 124"/>
            <p:cNvSpPr/>
            <p:nvPr/>
          </p:nvSpPr>
          <p:spPr>
            <a:xfrm>
              <a:off x="1263474" y="51373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grpSp>
      <p:grpSp>
        <p:nvGrpSpPr>
          <p:cNvPr id="126" name="Group 125"/>
          <p:cNvGrpSpPr/>
          <p:nvPr/>
        </p:nvGrpSpPr>
        <p:grpSpPr>
          <a:xfrm>
            <a:off x="7717130" y="5469399"/>
            <a:ext cx="1092019" cy="684485"/>
            <a:chOff x="1041907" y="4984937"/>
            <a:chExt cx="1626665" cy="921841"/>
          </a:xfrm>
        </p:grpSpPr>
        <p:sp>
          <p:nvSpPr>
            <p:cNvPr id="127" name="Frame 126"/>
            <p:cNvSpPr/>
            <p:nvPr/>
          </p:nvSpPr>
          <p:spPr>
            <a:xfrm>
              <a:off x="1041907" y="5078184"/>
              <a:ext cx="649112" cy="676194"/>
            </a:xfrm>
            <a:prstGeom prst="fram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28" name="Rectangle 127"/>
            <p:cNvSpPr/>
            <p:nvPr/>
          </p:nvSpPr>
          <p:spPr>
            <a:xfrm>
              <a:off x="1111074" y="49849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29" name="Rectangle 128"/>
            <p:cNvSpPr/>
            <p:nvPr/>
          </p:nvSpPr>
          <p:spPr>
            <a:xfrm>
              <a:off x="1041907" y="5064100"/>
              <a:ext cx="649112" cy="787555"/>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4</a:t>
              </a:r>
            </a:p>
          </p:txBody>
        </p:sp>
        <p:sp>
          <p:nvSpPr>
            <p:cNvPr id="130" name="Quad Arrow 129"/>
            <p:cNvSpPr/>
            <p:nvPr/>
          </p:nvSpPr>
          <p:spPr>
            <a:xfrm>
              <a:off x="1700061" y="4984938"/>
              <a:ext cx="968511" cy="900385"/>
            </a:xfrm>
            <a:prstGeom prst="quad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31" name="Rectangle 130"/>
            <p:cNvSpPr/>
            <p:nvPr/>
          </p:nvSpPr>
          <p:spPr>
            <a:xfrm>
              <a:off x="1263474" y="5137337"/>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grpSp>
    </p:spTree>
    <p:extLst>
      <p:ext uri="{BB962C8B-B14F-4D97-AF65-F5344CB8AC3E}">
        <p14:creationId xmlns:p14="http://schemas.microsoft.com/office/powerpoint/2010/main" val="1019579332"/>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Make your own function!</a:t>
            </a:r>
            <a:endParaRPr lang="en-US" dirty="0"/>
          </a:p>
        </p:txBody>
      </p:sp>
      <p:sp>
        <p:nvSpPr>
          <p:cNvPr id="3" name="Content Placeholder 2"/>
          <p:cNvSpPr>
            <a:spLocks noGrp="1"/>
          </p:cNvSpPr>
          <p:nvPr>
            <p:ph idx="1"/>
          </p:nvPr>
        </p:nvSpPr>
        <p:spPr>
          <a:xfrm>
            <a:off x="457200" y="1600200"/>
            <a:ext cx="4240259" cy="598183"/>
          </a:xfrm>
        </p:spPr>
        <p:txBody>
          <a:bodyPr/>
          <a:lstStyle/>
          <a:p>
            <a:pPr marL="0" indent="0">
              <a:buNone/>
            </a:pPr>
            <a:r>
              <a:rPr lang="en-US" dirty="0" smtClean="0"/>
              <a:t>Let’s re-visit this tower:</a:t>
            </a:r>
            <a:endParaRPr lang="en-US" dirty="0"/>
          </a:p>
        </p:txBody>
      </p:sp>
      <p:grpSp>
        <p:nvGrpSpPr>
          <p:cNvPr id="4" name="Group 3"/>
          <p:cNvGrpSpPr/>
          <p:nvPr/>
        </p:nvGrpSpPr>
        <p:grpSpPr>
          <a:xfrm>
            <a:off x="557280" y="2351711"/>
            <a:ext cx="5534038" cy="947019"/>
            <a:chOff x="1747891" y="2181618"/>
            <a:chExt cx="6938909" cy="1529311"/>
          </a:xfrm>
        </p:grpSpPr>
        <p:grpSp>
          <p:nvGrpSpPr>
            <p:cNvPr id="5" name="Group 4"/>
            <p:cNvGrpSpPr/>
            <p:nvPr/>
          </p:nvGrpSpPr>
          <p:grpSpPr>
            <a:xfrm>
              <a:off x="7281929" y="2181618"/>
              <a:ext cx="1404871" cy="1529310"/>
              <a:chOff x="6156240" y="2181618"/>
              <a:chExt cx="1404871" cy="1529310"/>
            </a:xfrm>
          </p:grpSpPr>
          <p:sp>
            <p:nvSpPr>
              <p:cNvPr id="25" name="Trapezoid 24"/>
              <p:cNvSpPr/>
              <p:nvPr/>
            </p:nvSpPr>
            <p:spPr>
              <a:xfrm>
                <a:off x="6919307"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6" name="Trapezoid 25"/>
              <p:cNvSpPr/>
              <p:nvPr/>
            </p:nvSpPr>
            <p:spPr>
              <a:xfrm>
                <a:off x="6156240"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7" name="Trapezoid 26"/>
              <p:cNvSpPr/>
              <p:nvPr/>
            </p:nvSpPr>
            <p:spPr>
              <a:xfrm rot="10800000">
                <a:off x="6156240"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8" name="Trapezoid 27"/>
              <p:cNvSpPr/>
              <p:nvPr/>
            </p:nvSpPr>
            <p:spPr>
              <a:xfrm rot="10800000">
                <a:off x="6919307"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6" name="Group 5"/>
            <p:cNvGrpSpPr/>
            <p:nvPr/>
          </p:nvGrpSpPr>
          <p:grpSpPr>
            <a:xfrm>
              <a:off x="5789735" y="2181618"/>
              <a:ext cx="1404871" cy="1529310"/>
              <a:chOff x="6156240" y="2181618"/>
              <a:chExt cx="1404871" cy="1529310"/>
            </a:xfrm>
          </p:grpSpPr>
          <p:sp>
            <p:nvSpPr>
              <p:cNvPr id="21" name="Trapezoid 20"/>
              <p:cNvSpPr/>
              <p:nvPr/>
            </p:nvSpPr>
            <p:spPr>
              <a:xfrm>
                <a:off x="6919307"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2" name="Trapezoid 21"/>
              <p:cNvSpPr/>
              <p:nvPr/>
            </p:nvSpPr>
            <p:spPr>
              <a:xfrm>
                <a:off x="6156240"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3" name="Trapezoid 22"/>
              <p:cNvSpPr/>
              <p:nvPr/>
            </p:nvSpPr>
            <p:spPr>
              <a:xfrm rot="10800000">
                <a:off x="6156240"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4" name="Trapezoid 23"/>
              <p:cNvSpPr/>
              <p:nvPr/>
            </p:nvSpPr>
            <p:spPr>
              <a:xfrm rot="10800000">
                <a:off x="6919307"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7" name="Group 6"/>
            <p:cNvGrpSpPr/>
            <p:nvPr/>
          </p:nvGrpSpPr>
          <p:grpSpPr>
            <a:xfrm>
              <a:off x="4248865" y="2181619"/>
              <a:ext cx="1404871" cy="1529310"/>
              <a:chOff x="6156240" y="2181618"/>
              <a:chExt cx="1404871" cy="1529310"/>
            </a:xfrm>
          </p:grpSpPr>
          <p:sp>
            <p:nvSpPr>
              <p:cNvPr id="17" name="Trapezoid 16"/>
              <p:cNvSpPr/>
              <p:nvPr/>
            </p:nvSpPr>
            <p:spPr>
              <a:xfrm>
                <a:off x="6919307"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8" name="Trapezoid 17"/>
              <p:cNvSpPr/>
              <p:nvPr/>
            </p:nvSpPr>
            <p:spPr>
              <a:xfrm>
                <a:off x="6156240"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9" name="Trapezoid 18"/>
              <p:cNvSpPr/>
              <p:nvPr/>
            </p:nvSpPr>
            <p:spPr>
              <a:xfrm rot="10800000">
                <a:off x="6156240"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0" name="Trapezoid 19"/>
              <p:cNvSpPr/>
              <p:nvPr/>
            </p:nvSpPr>
            <p:spPr>
              <a:xfrm rot="10800000">
                <a:off x="6919307"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8" name="Group 7"/>
            <p:cNvGrpSpPr/>
            <p:nvPr/>
          </p:nvGrpSpPr>
          <p:grpSpPr>
            <a:xfrm>
              <a:off x="2639718" y="2181618"/>
              <a:ext cx="1404871" cy="1529310"/>
              <a:chOff x="6156240" y="2181618"/>
              <a:chExt cx="1404871" cy="1529310"/>
            </a:xfrm>
          </p:grpSpPr>
          <p:sp>
            <p:nvSpPr>
              <p:cNvPr id="13" name="Trapezoid 12"/>
              <p:cNvSpPr/>
              <p:nvPr/>
            </p:nvSpPr>
            <p:spPr>
              <a:xfrm>
                <a:off x="6919307"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4" name="Trapezoid 13"/>
              <p:cNvSpPr/>
              <p:nvPr/>
            </p:nvSpPr>
            <p:spPr>
              <a:xfrm>
                <a:off x="6156240"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5" name="Trapezoid 14"/>
              <p:cNvSpPr/>
              <p:nvPr/>
            </p:nvSpPr>
            <p:spPr>
              <a:xfrm rot="10800000">
                <a:off x="6156240"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6" name="Trapezoid 15"/>
              <p:cNvSpPr/>
              <p:nvPr/>
            </p:nvSpPr>
            <p:spPr>
              <a:xfrm rot="10800000">
                <a:off x="6919307"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9" name="Group 8"/>
            <p:cNvGrpSpPr/>
            <p:nvPr/>
          </p:nvGrpSpPr>
          <p:grpSpPr>
            <a:xfrm>
              <a:off x="1747891" y="2592999"/>
              <a:ext cx="648375" cy="1117929"/>
              <a:chOff x="5666992" y="2563946"/>
              <a:chExt cx="648375" cy="1117929"/>
            </a:xfrm>
          </p:grpSpPr>
          <p:sp>
            <p:nvSpPr>
              <p:cNvPr id="10" name="Trapezoid 9"/>
              <p:cNvSpPr/>
              <p:nvPr/>
            </p:nvSpPr>
            <p:spPr>
              <a:xfrm>
                <a:off x="5666992" y="2917220"/>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1" name="Trapezoid 10"/>
              <p:cNvSpPr/>
              <p:nvPr/>
            </p:nvSpPr>
            <p:spPr>
              <a:xfrm>
                <a:off x="5666992" y="2734857"/>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2" name="Trapezoid 11"/>
              <p:cNvSpPr/>
              <p:nvPr/>
            </p:nvSpPr>
            <p:spPr>
              <a:xfrm>
                <a:off x="5673563" y="2563946"/>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sp>
        <p:nvSpPr>
          <p:cNvPr id="29" name="TextBox 28"/>
          <p:cNvSpPr txBox="1"/>
          <p:nvPr/>
        </p:nvSpPr>
        <p:spPr>
          <a:xfrm>
            <a:off x="457200" y="3591148"/>
            <a:ext cx="7421968" cy="923330"/>
          </a:xfrm>
          <a:prstGeom prst="rect">
            <a:avLst/>
          </a:prstGeom>
          <a:noFill/>
        </p:spPr>
        <p:txBody>
          <a:bodyPr wrap="square" rtlCol="0">
            <a:spAutoFit/>
          </a:bodyPr>
          <a:lstStyle/>
          <a:p>
            <a:pPr marL="285750" indent="-285750" defTabSz="457200">
              <a:buFont typeface="Arial"/>
              <a:buChar char="•"/>
            </a:pPr>
            <a:r>
              <a:rPr lang="en-US" sz="1800" kern="1200" dirty="0" smtClean="0">
                <a:solidFill>
                  <a:prstClr val="black"/>
                </a:solidFill>
                <a:latin typeface="Calibri"/>
              </a:rPr>
              <a:t>Do you see any patterns?</a:t>
            </a:r>
          </a:p>
          <a:p>
            <a:pPr marL="285750" indent="-285750" defTabSz="457200">
              <a:buFont typeface="Arial"/>
              <a:buChar char="•"/>
            </a:pPr>
            <a:r>
              <a:rPr lang="en-US" sz="1800" kern="1200" dirty="0" smtClean="0">
                <a:solidFill>
                  <a:prstClr val="black"/>
                </a:solidFill>
                <a:latin typeface="Calibri"/>
              </a:rPr>
              <a:t>What would a useful function for this be?</a:t>
            </a:r>
          </a:p>
          <a:p>
            <a:pPr marL="285750" indent="-285750" defTabSz="457200">
              <a:buFont typeface="Arial"/>
              <a:buChar char="•"/>
            </a:pPr>
            <a:r>
              <a:rPr lang="en-US" sz="1800" kern="1200" dirty="0" smtClean="0">
                <a:solidFill>
                  <a:prstClr val="black"/>
                </a:solidFill>
                <a:latin typeface="Calibri"/>
              </a:rPr>
              <a:t>How could we write this function?</a:t>
            </a:r>
            <a:endParaRPr lang="en-US" sz="1800" kern="1200" dirty="0">
              <a:solidFill>
                <a:prstClr val="black"/>
              </a:solidFill>
              <a:latin typeface="Calibri"/>
            </a:endParaRPr>
          </a:p>
        </p:txBody>
      </p:sp>
    </p:spTree>
    <p:extLst>
      <p:ext uri="{BB962C8B-B14F-4D97-AF65-F5344CB8AC3E}">
        <p14:creationId xmlns:p14="http://schemas.microsoft.com/office/powerpoint/2010/main" val="937170005"/>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flipped tower function</a:t>
            </a:r>
            <a:endParaRPr lang="en-US" dirty="0"/>
          </a:p>
        </p:txBody>
      </p:sp>
      <p:sp>
        <p:nvSpPr>
          <p:cNvPr id="3" name="Content Placeholder 2"/>
          <p:cNvSpPr>
            <a:spLocks noGrp="1"/>
          </p:cNvSpPr>
          <p:nvPr>
            <p:ph idx="1"/>
          </p:nvPr>
        </p:nvSpPr>
        <p:spPr/>
        <p:txBody>
          <a:bodyPr/>
          <a:lstStyle/>
          <a:p>
            <a:r>
              <a:rPr lang="en-US" dirty="0" smtClean="0"/>
              <a:t>Let’s make a function that makes a flipped tower some spaces away from the start</a:t>
            </a:r>
            <a:endParaRPr lang="en-US" dirty="0"/>
          </a:p>
        </p:txBody>
      </p:sp>
      <p:grpSp>
        <p:nvGrpSpPr>
          <p:cNvPr id="40" name="Group 39"/>
          <p:cNvGrpSpPr/>
          <p:nvPr/>
        </p:nvGrpSpPr>
        <p:grpSpPr>
          <a:xfrm>
            <a:off x="941741" y="3049351"/>
            <a:ext cx="1427469" cy="791509"/>
            <a:chOff x="941741" y="3049351"/>
            <a:chExt cx="1427469" cy="791509"/>
          </a:xfrm>
        </p:grpSpPr>
        <p:sp>
          <p:nvSpPr>
            <p:cNvPr id="4" name="Collate 3"/>
            <p:cNvSpPr/>
            <p:nvPr/>
          </p:nvSpPr>
          <p:spPr>
            <a:xfrm>
              <a:off x="1645473" y="3049351"/>
              <a:ext cx="723737" cy="791509"/>
            </a:xfrm>
            <a:prstGeom prst="flowChartCol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5" name="Frame 4"/>
            <p:cNvSpPr/>
            <p:nvPr/>
          </p:nvSpPr>
          <p:spPr>
            <a:xfrm>
              <a:off x="941741" y="3090316"/>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grpSp>
      <p:sp>
        <p:nvSpPr>
          <p:cNvPr id="6" name="Rectangle 5"/>
          <p:cNvSpPr/>
          <p:nvPr/>
        </p:nvSpPr>
        <p:spPr>
          <a:xfrm>
            <a:off x="2600294" y="2917530"/>
            <a:ext cx="529562" cy="923330"/>
          </a:xfrm>
          <a:prstGeom prst="rect">
            <a:avLst/>
          </a:prstGeom>
          <a:noFill/>
        </p:spPr>
        <p:txBody>
          <a:bodyPr wrap="none" lIns="91440" tIns="45720" rIns="91440" bIns="45720">
            <a:spAutoFit/>
          </a:bodyPr>
          <a:lstStyle/>
          <a:p>
            <a:pPr algn="ctr" defTabSz="457200"/>
            <a:r>
              <a:rPr lang="en-US" sz="5400" b="1" kern="1200" dirty="0" smtClean="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latin typeface="Calibri"/>
              </a:rPr>
              <a:t>=</a:t>
            </a:r>
            <a:endParaRPr lang="en-US" sz="5400" b="1" kern="1200" dirty="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latin typeface="Calibri"/>
            </a:endParaRPr>
          </a:p>
        </p:txBody>
      </p:sp>
      <p:sp>
        <p:nvSpPr>
          <p:cNvPr id="8" name="Frame 7"/>
          <p:cNvSpPr/>
          <p:nvPr/>
        </p:nvSpPr>
        <p:spPr>
          <a:xfrm>
            <a:off x="3286314" y="3085562"/>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9" name="Rectangle 8"/>
          <p:cNvSpPr/>
          <p:nvPr/>
        </p:nvSpPr>
        <p:spPr>
          <a:xfrm>
            <a:off x="3355481" y="2992315"/>
            <a:ext cx="503978" cy="769441"/>
          </a:xfrm>
          <a:prstGeom prst="rect">
            <a:avLst/>
          </a:prstGeom>
          <a:noFill/>
        </p:spPr>
        <p:txBody>
          <a:bodyPr wrap="square" lIns="91440" tIns="45720" rIns="91440" bIns="45720">
            <a:spAutoFit/>
          </a:bodyPr>
          <a:lstStyle/>
          <a:p>
            <a:pPr algn="ctr" defTabSz="457200"/>
            <a:endParaRPr lang="en-US" sz="44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grpSp>
        <p:nvGrpSpPr>
          <p:cNvPr id="14" name="Group 13"/>
          <p:cNvGrpSpPr/>
          <p:nvPr/>
        </p:nvGrpSpPr>
        <p:grpSpPr>
          <a:xfrm>
            <a:off x="5562674" y="3131891"/>
            <a:ext cx="843347" cy="584776"/>
            <a:chOff x="2441167" y="4862213"/>
            <a:chExt cx="1753868" cy="1067004"/>
          </a:xfrm>
        </p:grpSpPr>
        <p:sp>
          <p:nvSpPr>
            <p:cNvPr id="15" name="Frame 14"/>
            <p:cNvSpPr/>
            <p:nvPr/>
          </p:nvSpPr>
          <p:spPr>
            <a:xfrm>
              <a:off x="2548922" y="5100665"/>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6" name="Rectangle 15"/>
            <p:cNvSpPr/>
            <p:nvPr/>
          </p:nvSpPr>
          <p:spPr>
            <a:xfrm>
              <a:off x="2441167" y="4862213"/>
              <a:ext cx="706953" cy="1067004"/>
            </a:xfrm>
            <a:prstGeom prst="rect">
              <a:avLst/>
            </a:prstGeom>
            <a:noFill/>
          </p:spPr>
          <p:txBody>
            <a:bodyPr wrap="square" lIns="91440" tIns="45720" rIns="91440" bIns="45720">
              <a:spAutoFit/>
            </a:bodyPr>
            <a:lstStyle/>
            <a:p>
              <a:pPr algn="ctr" defTabSz="457200"/>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17" name="Up Arrow 16"/>
            <p:cNvSpPr/>
            <p:nvPr/>
          </p:nvSpPr>
          <p:spPr>
            <a:xfrm rot="5400000">
              <a:off x="3443755" y="5016484"/>
              <a:ext cx="760345" cy="74221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18" name="Up Arrow 17"/>
          <p:cNvSpPr/>
          <p:nvPr/>
        </p:nvSpPr>
        <p:spPr>
          <a:xfrm>
            <a:off x="4914892" y="3233315"/>
            <a:ext cx="359908" cy="37971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9" name="Up Arrow 18"/>
          <p:cNvSpPr/>
          <p:nvPr/>
        </p:nvSpPr>
        <p:spPr>
          <a:xfrm rot="10800000">
            <a:off x="7270342" y="3190301"/>
            <a:ext cx="350271" cy="42169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nvGrpSpPr>
          <p:cNvPr id="20" name="Group 19"/>
          <p:cNvGrpSpPr/>
          <p:nvPr/>
        </p:nvGrpSpPr>
        <p:grpSpPr>
          <a:xfrm>
            <a:off x="7827709" y="3097068"/>
            <a:ext cx="843346" cy="584776"/>
            <a:chOff x="4788436" y="4810544"/>
            <a:chExt cx="843346" cy="584776"/>
          </a:xfrm>
        </p:grpSpPr>
        <p:sp>
          <p:nvSpPr>
            <p:cNvPr id="21" name="Frame 20"/>
            <p:cNvSpPr/>
            <p:nvPr/>
          </p:nvSpPr>
          <p:spPr>
            <a:xfrm>
              <a:off x="4840250" y="4941229"/>
              <a:ext cx="312125" cy="370591"/>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22" name="Rectangle 21"/>
            <p:cNvSpPr/>
            <p:nvPr/>
          </p:nvSpPr>
          <p:spPr>
            <a:xfrm>
              <a:off x="4788436" y="4810544"/>
              <a:ext cx="339938" cy="584776"/>
            </a:xfrm>
            <a:prstGeom prst="rect">
              <a:avLst/>
            </a:prstGeom>
            <a:noFill/>
          </p:spPr>
          <p:txBody>
            <a:bodyPr wrap="square" lIns="91440" tIns="45720" rIns="91440" bIns="45720">
              <a:spAutoFit/>
            </a:bodyPr>
            <a:lstStyle/>
            <a:p>
              <a:pPr algn="ctr" defTabSz="457200"/>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23" name="Up Arrow 22"/>
            <p:cNvSpPr/>
            <p:nvPr/>
          </p:nvSpPr>
          <p:spPr>
            <a:xfrm rot="16200000">
              <a:off x="5244981" y="4920033"/>
              <a:ext cx="416710" cy="3568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24" name="Circular Arrow 23"/>
          <p:cNvSpPr/>
          <p:nvPr/>
        </p:nvSpPr>
        <p:spPr>
          <a:xfrm>
            <a:off x="6678850" y="3227753"/>
            <a:ext cx="591492" cy="682728"/>
          </a:xfrm>
          <a:prstGeom prst="circular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25" name="TextBox 24"/>
          <p:cNvSpPr txBox="1"/>
          <p:nvPr/>
        </p:nvSpPr>
        <p:spPr>
          <a:xfrm>
            <a:off x="707208" y="4100622"/>
            <a:ext cx="7838076" cy="461665"/>
          </a:xfrm>
          <a:prstGeom prst="rect">
            <a:avLst/>
          </a:prstGeom>
          <a:noFill/>
        </p:spPr>
        <p:txBody>
          <a:bodyPr wrap="square" rtlCol="0">
            <a:spAutoFit/>
          </a:bodyPr>
          <a:lstStyle/>
          <a:p>
            <a:pPr defTabSz="457200"/>
            <a:r>
              <a:rPr lang="en-US" sz="2400" kern="1200" dirty="0" smtClean="0">
                <a:solidFill>
                  <a:prstClr val="black"/>
                </a:solidFill>
                <a:latin typeface="Calibri"/>
              </a:rPr>
              <a:t>Let’s try using our new symbol!</a:t>
            </a:r>
            <a:endParaRPr lang="en-US" sz="2400" kern="1200" dirty="0">
              <a:solidFill>
                <a:prstClr val="black"/>
              </a:solidFill>
              <a:latin typeface="Calibri"/>
            </a:endParaRPr>
          </a:p>
        </p:txBody>
      </p:sp>
      <p:grpSp>
        <p:nvGrpSpPr>
          <p:cNvPr id="26" name="Group 25"/>
          <p:cNvGrpSpPr/>
          <p:nvPr/>
        </p:nvGrpSpPr>
        <p:grpSpPr>
          <a:xfrm>
            <a:off x="4837966" y="5014739"/>
            <a:ext cx="648375" cy="1095475"/>
            <a:chOff x="5666992" y="2563946"/>
            <a:chExt cx="648375" cy="1117929"/>
          </a:xfrm>
        </p:grpSpPr>
        <p:sp>
          <p:nvSpPr>
            <p:cNvPr id="27" name="Trapezoid 26"/>
            <p:cNvSpPr/>
            <p:nvPr/>
          </p:nvSpPr>
          <p:spPr>
            <a:xfrm>
              <a:off x="5666992" y="2917220"/>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8" name="Trapezoid 27"/>
            <p:cNvSpPr/>
            <p:nvPr/>
          </p:nvSpPr>
          <p:spPr>
            <a:xfrm>
              <a:off x="5666992" y="2734857"/>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9" name="Trapezoid 28"/>
            <p:cNvSpPr/>
            <p:nvPr/>
          </p:nvSpPr>
          <p:spPr>
            <a:xfrm>
              <a:off x="5673563" y="2563946"/>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30" name="Group 29"/>
          <p:cNvGrpSpPr/>
          <p:nvPr/>
        </p:nvGrpSpPr>
        <p:grpSpPr>
          <a:xfrm>
            <a:off x="5607406" y="4580904"/>
            <a:ext cx="1404871" cy="1529310"/>
            <a:chOff x="6156240" y="2181618"/>
            <a:chExt cx="1404871" cy="1529310"/>
          </a:xfrm>
        </p:grpSpPr>
        <p:sp>
          <p:nvSpPr>
            <p:cNvPr id="31" name="Trapezoid 30"/>
            <p:cNvSpPr/>
            <p:nvPr/>
          </p:nvSpPr>
          <p:spPr>
            <a:xfrm>
              <a:off x="6919307"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2" name="Trapezoid 31"/>
            <p:cNvSpPr/>
            <p:nvPr/>
          </p:nvSpPr>
          <p:spPr>
            <a:xfrm>
              <a:off x="6156240"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3" name="Trapezoid 32"/>
            <p:cNvSpPr/>
            <p:nvPr/>
          </p:nvSpPr>
          <p:spPr>
            <a:xfrm rot="10800000">
              <a:off x="6156240"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34" name="Trapezoid 33"/>
            <p:cNvSpPr/>
            <p:nvPr/>
          </p:nvSpPr>
          <p:spPr>
            <a:xfrm rot="10800000">
              <a:off x="6919307"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sp>
        <p:nvSpPr>
          <p:cNvPr id="35" name="TextBox 34"/>
          <p:cNvSpPr txBox="1"/>
          <p:nvPr/>
        </p:nvSpPr>
        <p:spPr>
          <a:xfrm>
            <a:off x="4801990" y="6250530"/>
            <a:ext cx="2260227" cy="369332"/>
          </a:xfrm>
          <a:prstGeom prst="rect">
            <a:avLst/>
          </a:prstGeom>
          <a:noFill/>
        </p:spPr>
        <p:txBody>
          <a:bodyPr wrap="square" rtlCol="0">
            <a:spAutoFit/>
          </a:bodyPr>
          <a:lstStyle/>
          <a:p>
            <a:pPr defTabSz="457200"/>
            <a:r>
              <a:rPr lang="en-US" sz="1800" kern="1200" dirty="0" smtClean="0">
                <a:solidFill>
                  <a:prstClr val="black"/>
                </a:solidFill>
                <a:latin typeface="Calibri"/>
              </a:rPr>
              <a:t>    0      1     2     3     4</a:t>
            </a:r>
            <a:endParaRPr lang="en-US" sz="1800" kern="1200" dirty="0">
              <a:solidFill>
                <a:prstClr val="black"/>
              </a:solidFill>
              <a:latin typeface="Calibri"/>
            </a:endParaRPr>
          </a:p>
        </p:txBody>
      </p:sp>
      <p:grpSp>
        <p:nvGrpSpPr>
          <p:cNvPr id="41" name="Group 40"/>
          <p:cNvGrpSpPr/>
          <p:nvPr/>
        </p:nvGrpSpPr>
        <p:grpSpPr>
          <a:xfrm>
            <a:off x="2369210" y="5108685"/>
            <a:ext cx="1427469" cy="791509"/>
            <a:chOff x="941741" y="3049351"/>
            <a:chExt cx="1427469" cy="791509"/>
          </a:xfrm>
        </p:grpSpPr>
        <p:sp>
          <p:nvSpPr>
            <p:cNvPr id="42" name="Collate 41"/>
            <p:cNvSpPr/>
            <p:nvPr/>
          </p:nvSpPr>
          <p:spPr>
            <a:xfrm>
              <a:off x="1645473" y="3049351"/>
              <a:ext cx="723737" cy="791509"/>
            </a:xfrm>
            <a:prstGeom prst="flowChartCol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43" name="Frame 42"/>
            <p:cNvSpPr/>
            <p:nvPr/>
          </p:nvSpPr>
          <p:spPr>
            <a:xfrm>
              <a:off x="941741" y="3090316"/>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grpSp>
      <p:grpSp>
        <p:nvGrpSpPr>
          <p:cNvPr id="44" name="Group 43"/>
          <p:cNvGrpSpPr/>
          <p:nvPr/>
        </p:nvGrpSpPr>
        <p:grpSpPr>
          <a:xfrm>
            <a:off x="707208" y="5108685"/>
            <a:ext cx="1427469" cy="791509"/>
            <a:chOff x="941741" y="3049351"/>
            <a:chExt cx="1427469" cy="791509"/>
          </a:xfrm>
        </p:grpSpPr>
        <p:sp>
          <p:nvSpPr>
            <p:cNvPr id="45" name="Collate 44"/>
            <p:cNvSpPr/>
            <p:nvPr/>
          </p:nvSpPr>
          <p:spPr>
            <a:xfrm>
              <a:off x="1645473" y="3049351"/>
              <a:ext cx="723737" cy="791509"/>
            </a:xfrm>
            <a:prstGeom prst="flowChartCol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46" name="Frame 45"/>
            <p:cNvSpPr/>
            <p:nvPr/>
          </p:nvSpPr>
          <p:spPr>
            <a:xfrm>
              <a:off x="941741" y="3090316"/>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grpSp>
      <p:sp>
        <p:nvSpPr>
          <p:cNvPr id="47" name="Rectangle 46"/>
          <p:cNvSpPr/>
          <p:nvPr/>
        </p:nvSpPr>
        <p:spPr>
          <a:xfrm>
            <a:off x="707208" y="5158654"/>
            <a:ext cx="649112" cy="584776"/>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2</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48" name="Rectangle 47"/>
          <p:cNvSpPr/>
          <p:nvPr/>
        </p:nvSpPr>
        <p:spPr>
          <a:xfrm>
            <a:off x="2369210" y="5201430"/>
            <a:ext cx="649112" cy="584776"/>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4</a:t>
            </a:r>
          </a:p>
        </p:txBody>
      </p:sp>
      <p:sp>
        <p:nvSpPr>
          <p:cNvPr id="49" name="Rectangle 48"/>
          <p:cNvSpPr/>
          <p:nvPr/>
        </p:nvSpPr>
        <p:spPr>
          <a:xfrm>
            <a:off x="4009546" y="5014739"/>
            <a:ext cx="529562" cy="923330"/>
          </a:xfrm>
          <a:prstGeom prst="rect">
            <a:avLst/>
          </a:prstGeom>
          <a:noFill/>
        </p:spPr>
        <p:txBody>
          <a:bodyPr wrap="none" lIns="91440" tIns="45720" rIns="91440" bIns="45720">
            <a:spAutoFit/>
          </a:bodyPr>
          <a:lstStyle/>
          <a:p>
            <a:pPr algn="ctr" defTabSz="457200"/>
            <a:r>
              <a:rPr lang="en-US" sz="5400" b="1" kern="1200" dirty="0" smtClean="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latin typeface="Calibri"/>
              </a:rPr>
              <a:t>=</a:t>
            </a:r>
            <a:endParaRPr lang="en-US" sz="5400" b="1" kern="1200" dirty="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latin typeface="Calibri"/>
            </a:endParaRPr>
          </a:p>
        </p:txBody>
      </p:sp>
      <p:sp>
        <p:nvSpPr>
          <p:cNvPr id="50" name="Quad Arrow 49"/>
          <p:cNvSpPr/>
          <p:nvPr/>
        </p:nvSpPr>
        <p:spPr>
          <a:xfrm>
            <a:off x="3968390" y="3000664"/>
            <a:ext cx="833600" cy="800971"/>
          </a:xfrm>
          <a:prstGeom prst="quad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Tree>
    <p:extLst>
      <p:ext uri="{BB962C8B-B14F-4D97-AF65-F5344CB8AC3E}">
        <p14:creationId xmlns:p14="http://schemas.microsoft.com/office/powerpoint/2010/main" val="130576077"/>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Functions are powerful!</a:t>
            </a:r>
            <a:endParaRPr lang="en-US" dirty="0"/>
          </a:p>
        </p:txBody>
      </p:sp>
      <p:grpSp>
        <p:nvGrpSpPr>
          <p:cNvPr id="4" name="Group 3"/>
          <p:cNvGrpSpPr/>
          <p:nvPr/>
        </p:nvGrpSpPr>
        <p:grpSpPr>
          <a:xfrm>
            <a:off x="1804981" y="1844930"/>
            <a:ext cx="5534038" cy="947019"/>
            <a:chOff x="1747891" y="2181618"/>
            <a:chExt cx="6938909" cy="1529311"/>
          </a:xfrm>
        </p:grpSpPr>
        <p:grpSp>
          <p:nvGrpSpPr>
            <p:cNvPr id="5" name="Group 4"/>
            <p:cNvGrpSpPr/>
            <p:nvPr/>
          </p:nvGrpSpPr>
          <p:grpSpPr>
            <a:xfrm>
              <a:off x="7281929" y="2181618"/>
              <a:ext cx="1404871" cy="1529310"/>
              <a:chOff x="6156240" y="2181618"/>
              <a:chExt cx="1404871" cy="1529310"/>
            </a:xfrm>
          </p:grpSpPr>
          <p:sp>
            <p:nvSpPr>
              <p:cNvPr id="25" name="Trapezoid 24"/>
              <p:cNvSpPr/>
              <p:nvPr/>
            </p:nvSpPr>
            <p:spPr>
              <a:xfrm>
                <a:off x="6919307"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6" name="Trapezoid 25"/>
              <p:cNvSpPr/>
              <p:nvPr/>
            </p:nvSpPr>
            <p:spPr>
              <a:xfrm>
                <a:off x="6156240"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7" name="Trapezoid 26"/>
              <p:cNvSpPr/>
              <p:nvPr/>
            </p:nvSpPr>
            <p:spPr>
              <a:xfrm rot="10800000">
                <a:off x="6156240"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8" name="Trapezoid 27"/>
              <p:cNvSpPr/>
              <p:nvPr/>
            </p:nvSpPr>
            <p:spPr>
              <a:xfrm rot="10800000">
                <a:off x="6919307"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6" name="Group 5"/>
            <p:cNvGrpSpPr/>
            <p:nvPr/>
          </p:nvGrpSpPr>
          <p:grpSpPr>
            <a:xfrm>
              <a:off x="5789735" y="2181618"/>
              <a:ext cx="1404871" cy="1529310"/>
              <a:chOff x="6156240" y="2181618"/>
              <a:chExt cx="1404871" cy="1529310"/>
            </a:xfrm>
          </p:grpSpPr>
          <p:sp>
            <p:nvSpPr>
              <p:cNvPr id="21" name="Trapezoid 20"/>
              <p:cNvSpPr/>
              <p:nvPr/>
            </p:nvSpPr>
            <p:spPr>
              <a:xfrm>
                <a:off x="6919307"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2" name="Trapezoid 21"/>
              <p:cNvSpPr/>
              <p:nvPr/>
            </p:nvSpPr>
            <p:spPr>
              <a:xfrm>
                <a:off x="6156240"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3" name="Trapezoid 22"/>
              <p:cNvSpPr/>
              <p:nvPr/>
            </p:nvSpPr>
            <p:spPr>
              <a:xfrm rot="10800000">
                <a:off x="6156240"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4" name="Trapezoid 23"/>
              <p:cNvSpPr/>
              <p:nvPr/>
            </p:nvSpPr>
            <p:spPr>
              <a:xfrm rot="10800000">
                <a:off x="6919307"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7" name="Group 6"/>
            <p:cNvGrpSpPr/>
            <p:nvPr/>
          </p:nvGrpSpPr>
          <p:grpSpPr>
            <a:xfrm>
              <a:off x="4248865" y="2181619"/>
              <a:ext cx="1404871" cy="1529310"/>
              <a:chOff x="6156240" y="2181618"/>
              <a:chExt cx="1404871" cy="1529310"/>
            </a:xfrm>
          </p:grpSpPr>
          <p:sp>
            <p:nvSpPr>
              <p:cNvPr id="17" name="Trapezoid 16"/>
              <p:cNvSpPr/>
              <p:nvPr/>
            </p:nvSpPr>
            <p:spPr>
              <a:xfrm>
                <a:off x="6919307"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8" name="Trapezoid 17"/>
              <p:cNvSpPr/>
              <p:nvPr/>
            </p:nvSpPr>
            <p:spPr>
              <a:xfrm>
                <a:off x="6156240"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9" name="Trapezoid 18"/>
              <p:cNvSpPr/>
              <p:nvPr/>
            </p:nvSpPr>
            <p:spPr>
              <a:xfrm rot="10800000">
                <a:off x="6156240"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20" name="Trapezoid 19"/>
              <p:cNvSpPr/>
              <p:nvPr/>
            </p:nvSpPr>
            <p:spPr>
              <a:xfrm rot="10800000">
                <a:off x="6919307"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8" name="Group 7"/>
            <p:cNvGrpSpPr/>
            <p:nvPr/>
          </p:nvGrpSpPr>
          <p:grpSpPr>
            <a:xfrm>
              <a:off x="2639718" y="2181618"/>
              <a:ext cx="1404871" cy="1529310"/>
              <a:chOff x="6156240" y="2181618"/>
              <a:chExt cx="1404871" cy="1529310"/>
            </a:xfrm>
          </p:grpSpPr>
          <p:sp>
            <p:nvSpPr>
              <p:cNvPr id="13" name="Trapezoid 12"/>
              <p:cNvSpPr/>
              <p:nvPr/>
            </p:nvSpPr>
            <p:spPr>
              <a:xfrm>
                <a:off x="6919307"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4" name="Trapezoid 13"/>
              <p:cNvSpPr/>
              <p:nvPr/>
            </p:nvSpPr>
            <p:spPr>
              <a:xfrm>
                <a:off x="6156240" y="2946273"/>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5" name="Trapezoid 14"/>
              <p:cNvSpPr/>
              <p:nvPr/>
            </p:nvSpPr>
            <p:spPr>
              <a:xfrm rot="10800000">
                <a:off x="6156240"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6" name="Trapezoid 15"/>
              <p:cNvSpPr/>
              <p:nvPr/>
            </p:nvSpPr>
            <p:spPr>
              <a:xfrm rot="10800000">
                <a:off x="6919307" y="2181618"/>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nvGrpSpPr>
            <p:cNvPr id="9" name="Group 8"/>
            <p:cNvGrpSpPr/>
            <p:nvPr/>
          </p:nvGrpSpPr>
          <p:grpSpPr>
            <a:xfrm>
              <a:off x="1747891" y="2592999"/>
              <a:ext cx="648375" cy="1117929"/>
              <a:chOff x="5666992" y="2563946"/>
              <a:chExt cx="648375" cy="1117929"/>
            </a:xfrm>
          </p:grpSpPr>
          <p:sp>
            <p:nvSpPr>
              <p:cNvPr id="10" name="Trapezoid 9"/>
              <p:cNvSpPr/>
              <p:nvPr/>
            </p:nvSpPr>
            <p:spPr>
              <a:xfrm>
                <a:off x="5666992" y="2917220"/>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1" name="Trapezoid 10"/>
              <p:cNvSpPr/>
              <p:nvPr/>
            </p:nvSpPr>
            <p:spPr>
              <a:xfrm>
                <a:off x="5666992" y="2734857"/>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2" name="Trapezoid 11"/>
              <p:cNvSpPr/>
              <p:nvPr/>
            </p:nvSpPr>
            <p:spPr>
              <a:xfrm>
                <a:off x="5673563" y="2563946"/>
                <a:ext cx="641804" cy="76465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grpSp>
      </p:grpSp>
      <p:grpSp>
        <p:nvGrpSpPr>
          <p:cNvPr id="97" name="Group 96"/>
          <p:cNvGrpSpPr/>
          <p:nvPr/>
        </p:nvGrpSpPr>
        <p:grpSpPr>
          <a:xfrm>
            <a:off x="1356840" y="3276039"/>
            <a:ext cx="6538338" cy="791509"/>
            <a:chOff x="690162" y="3251666"/>
            <a:chExt cx="6538338" cy="791509"/>
          </a:xfrm>
        </p:grpSpPr>
        <p:grpSp>
          <p:nvGrpSpPr>
            <p:cNvPr id="61" name="Group 60"/>
            <p:cNvGrpSpPr/>
            <p:nvPr/>
          </p:nvGrpSpPr>
          <p:grpSpPr>
            <a:xfrm>
              <a:off x="690162" y="3251666"/>
              <a:ext cx="3089471" cy="791509"/>
              <a:chOff x="707208" y="5108685"/>
              <a:chExt cx="3089471" cy="791509"/>
            </a:xfrm>
          </p:grpSpPr>
          <p:grpSp>
            <p:nvGrpSpPr>
              <p:cNvPr id="29" name="Group 28"/>
              <p:cNvGrpSpPr/>
              <p:nvPr/>
            </p:nvGrpSpPr>
            <p:grpSpPr>
              <a:xfrm>
                <a:off x="2369210" y="5108685"/>
                <a:ext cx="1427469" cy="791509"/>
                <a:chOff x="941741" y="3049351"/>
                <a:chExt cx="1427469" cy="791509"/>
              </a:xfrm>
            </p:grpSpPr>
            <p:sp>
              <p:nvSpPr>
                <p:cNvPr id="30" name="Collate 29"/>
                <p:cNvSpPr/>
                <p:nvPr/>
              </p:nvSpPr>
              <p:spPr>
                <a:xfrm>
                  <a:off x="1645473" y="3049351"/>
                  <a:ext cx="723737" cy="791509"/>
                </a:xfrm>
                <a:prstGeom prst="flowChartCol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31" name="Frame 30"/>
                <p:cNvSpPr/>
                <p:nvPr/>
              </p:nvSpPr>
              <p:spPr>
                <a:xfrm>
                  <a:off x="941741" y="3090316"/>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grpSp>
          <p:grpSp>
            <p:nvGrpSpPr>
              <p:cNvPr id="32" name="Group 31"/>
              <p:cNvGrpSpPr/>
              <p:nvPr/>
            </p:nvGrpSpPr>
            <p:grpSpPr>
              <a:xfrm>
                <a:off x="707208" y="5108685"/>
                <a:ext cx="1427469" cy="791509"/>
                <a:chOff x="941741" y="3049351"/>
                <a:chExt cx="1427469" cy="791509"/>
              </a:xfrm>
            </p:grpSpPr>
            <p:sp>
              <p:nvSpPr>
                <p:cNvPr id="33" name="Collate 32"/>
                <p:cNvSpPr/>
                <p:nvPr/>
              </p:nvSpPr>
              <p:spPr>
                <a:xfrm>
                  <a:off x="1645473" y="3049351"/>
                  <a:ext cx="723737" cy="791509"/>
                </a:xfrm>
                <a:prstGeom prst="flowChartCol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34" name="Frame 33"/>
                <p:cNvSpPr/>
                <p:nvPr/>
              </p:nvSpPr>
              <p:spPr>
                <a:xfrm>
                  <a:off x="941741" y="3090316"/>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grpSp>
          <p:sp>
            <p:nvSpPr>
              <p:cNvPr id="35" name="Rectangle 34"/>
              <p:cNvSpPr/>
              <p:nvPr/>
            </p:nvSpPr>
            <p:spPr>
              <a:xfrm>
                <a:off x="707208" y="5158654"/>
                <a:ext cx="649112" cy="584776"/>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2</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36" name="Rectangle 35"/>
              <p:cNvSpPr/>
              <p:nvPr/>
            </p:nvSpPr>
            <p:spPr>
              <a:xfrm>
                <a:off x="2369210" y="5201430"/>
                <a:ext cx="649112" cy="584776"/>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4</a:t>
                </a:r>
              </a:p>
            </p:txBody>
          </p:sp>
        </p:grpSp>
        <p:grpSp>
          <p:nvGrpSpPr>
            <p:cNvPr id="70" name="Group 69"/>
            <p:cNvGrpSpPr/>
            <p:nvPr/>
          </p:nvGrpSpPr>
          <p:grpSpPr>
            <a:xfrm>
              <a:off x="4139029" y="3251666"/>
              <a:ext cx="3089471" cy="791509"/>
              <a:chOff x="707208" y="5108685"/>
              <a:chExt cx="3089471" cy="791509"/>
            </a:xfrm>
          </p:grpSpPr>
          <p:grpSp>
            <p:nvGrpSpPr>
              <p:cNvPr id="71" name="Group 70"/>
              <p:cNvGrpSpPr/>
              <p:nvPr/>
            </p:nvGrpSpPr>
            <p:grpSpPr>
              <a:xfrm>
                <a:off x="2369210" y="5108685"/>
                <a:ext cx="1427469" cy="791509"/>
                <a:chOff x="941741" y="3049351"/>
                <a:chExt cx="1427469" cy="791509"/>
              </a:xfrm>
            </p:grpSpPr>
            <p:sp>
              <p:nvSpPr>
                <p:cNvPr id="77" name="Collate 76"/>
                <p:cNvSpPr/>
                <p:nvPr/>
              </p:nvSpPr>
              <p:spPr>
                <a:xfrm>
                  <a:off x="1645473" y="3049351"/>
                  <a:ext cx="723737" cy="791509"/>
                </a:xfrm>
                <a:prstGeom prst="flowChartCol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78" name="Frame 77"/>
                <p:cNvSpPr/>
                <p:nvPr/>
              </p:nvSpPr>
              <p:spPr>
                <a:xfrm>
                  <a:off x="941741" y="3090316"/>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grpSp>
          <p:grpSp>
            <p:nvGrpSpPr>
              <p:cNvPr id="72" name="Group 71"/>
              <p:cNvGrpSpPr/>
              <p:nvPr/>
            </p:nvGrpSpPr>
            <p:grpSpPr>
              <a:xfrm>
                <a:off x="707208" y="5108685"/>
                <a:ext cx="1427469" cy="791509"/>
                <a:chOff x="941741" y="3049351"/>
                <a:chExt cx="1427469" cy="791509"/>
              </a:xfrm>
            </p:grpSpPr>
            <p:sp>
              <p:nvSpPr>
                <p:cNvPr id="75" name="Collate 74"/>
                <p:cNvSpPr/>
                <p:nvPr/>
              </p:nvSpPr>
              <p:spPr>
                <a:xfrm>
                  <a:off x="1645473" y="3049351"/>
                  <a:ext cx="723737" cy="791509"/>
                </a:xfrm>
                <a:prstGeom prst="flowChartCol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76" name="Frame 75"/>
                <p:cNvSpPr/>
                <p:nvPr/>
              </p:nvSpPr>
              <p:spPr>
                <a:xfrm>
                  <a:off x="941741" y="3090316"/>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grpSp>
          <p:sp>
            <p:nvSpPr>
              <p:cNvPr id="73" name="Rectangle 72"/>
              <p:cNvSpPr/>
              <p:nvPr/>
            </p:nvSpPr>
            <p:spPr>
              <a:xfrm>
                <a:off x="707208" y="5158654"/>
                <a:ext cx="649112" cy="584776"/>
              </a:xfrm>
              <a:prstGeom prst="rect">
                <a:avLst/>
              </a:prstGeom>
              <a:noFill/>
            </p:spPr>
            <p:txBody>
              <a:bodyPr wrap="square" lIns="91440" tIns="45720" rIns="91440" bIns="45720">
                <a:spAutoFit/>
              </a:bodyPr>
              <a:lstStyle/>
              <a:p>
                <a:pPr algn="ctr" defTabSz="457200"/>
                <a:r>
                  <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6</a:t>
                </a:r>
              </a:p>
            </p:txBody>
          </p:sp>
          <p:sp>
            <p:nvSpPr>
              <p:cNvPr id="74" name="Rectangle 73"/>
              <p:cNvSpPr/>
              <p:nvPr/>
            </p:nvSpPr>
            <p:spPr>
              <a:xfrm>
                <a:off x="2369210" y="5201430"/>
                <a:ext cx="649112" cy="584776"/>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8</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grpSp>
      </p:grpSp>
      <p:grpSp>
        <p:nvGrpSpPr>
          <p:cNvPr id="98" name="Group 97"/>
          <p:cNvGrpSpPr/>
          <p:nvPr/>
        </p:nvGrpSpPr>
        <p:grpSpPr>
          <a:xfrm>
            <a:off x="1356840" y="4452530"/>
            <a:ext cx="6538338" cy="791509"/>
            <a:chOff x="725295" y="4428157"/>
            <a:chExt cx="6538338" cy="791509"/>
          </a:xfrm>
        </p:grpSpPr>
        <p:grpSp>
          <p:nvGrpSpPr>
            <p:cNvPr id="79" name="Group 78"/>
            <p:cNvGrpSpPr/>
            <p:nvPr/>
          </p:nvGrpSpPr>
          <p:grpSpPr>
            <a:xfrm>
              <a:off x="725295" y="4428157"/>
              <a:ext cx="3089471" cy="791509"/>
              <a:chOff x="707208" y="5108685"/>
              <a:chExt cx="3089471" cy="791509"/>
            </a:xfrm>
          </p:grpSpPr>
          <p:grpSp>
            <p:nvGrpSpPr>
              <p:cNvPr id="80" name="Group 79"/>
              <p:cNvGrpSpPr/>
              <p:nvPr/>
            </p:nvGrpSpPr>
            <p:grpSpPr>
              <a:xfrm>
                <a:off x="2369210" y="5108685"/>
                <a:ext cx="1427469" cy="791509"/>
                <a:chOff x="941741" y="3049351"/>
                <a:chExt cx="1427469" cy="791509"/>
              </a:xfrm>
            </p:grpSpPr>
            <p:sp>
              <p:nvSpPr>
                <p:cNvPr id="86" name="Collate 85"/>
                <p:cNvSpPr/>
                <p:nvPr/>
              </p:nvSpPr>
              <p:spPr>
                <a:xfrm>
                  <a:off x="1645473" y="3049351"/>
                  <a:ext cx="723737" cy="791509"/>
                </a:xfrm>
                <a:prstGeom prst="flowChartCol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87" name="Frame 86"/>
                <p:cNvSpPr/>
                <p:nvPr/>
              </p:nvSpPr>
              <p:spPr>
                <a:xfrm>
                  <a:off x="941741" y="3090316"/>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grpSp>
          <p:grpSp>
            <p:nvGrpSpPr>
              <p:cNvPr id="81" name="Group 80"/>
              <p:cNvGrpSpPr/>
              <p:nvPr/>
            </p:nvGrpSpPr>
            <p:grpSpPr>
              <a:xfrm>
                <a:off x="707208" y="5108685"/>
                <a:ext cx="1427469" cy="791509"/>
                <a:chOff x="941741" y="3049351"/>
                <a:chExt cx="1427469" cy="791509"/>
              </a:xfrm>
            </p:grpSpPr>
            <p:sp>
              <p:nvSpPr>
                <p:cNvPr id="84" name="Collate 83"/>
                <p:cNvSpPr/>
                <p:nvPr/>
              </p:nvSpPr>
              <p:spPr>
                <a:xfrm>
                  <a:off x="1645473" y="3049351"/>
                  <a:ext cx="723737" cy="791509"/>
                </a:xfrm>
                <a:prstGeom prst="flowChartCol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85" name="Frame 84"/>
                <p:cNvSpPr/>
                <p:nvPr/>
              </p:nvSpPr>
              <p:spPr>
                <a:xfrm>
                  <a:off x="941741" y="3090316"/>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grpSp>
          <p:sp>
            <p:nvSpPr>
              <p:cNvPr id="82" name="Rectangle 81"/>
              <p:cNvSpPr/>
              <p:nvPr/>
            </p:nvSpPr>
            <p:spPr>
              <a:xfrm>
                <a:off x="707208" y="5158654"/>
                <a:ext cx="649112" cy="584776"/>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10</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83" name="Rectangle 82"/>
              <p:cNvSpPr/>
              <p:nvPr/>
            </p:nvSpPr>
            <p:spPr>
              <a:xfrm>
                <a:off x="2369210" y="5201430"/>
                <a:ext cx="649112" cy="584776"/>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12</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grpSp>
        <p:grpSp>
          <p:nvGrpSpPr>
            <p:cNvPr id="88" name="Group 87"/>
            <p:cNvGrpSpPr/>
            <p:nvPr/>
          </p:nvGrpSpPr>
          <p:grpSpPr>
            <a:xfrm>
              <a:off x="4174162" y="4428157"/>
              <a:ext cx="3089471" cy="791509"/>
              <a:chOff x="707208" y="5108685"/>
              <a:chExt cx="3089471" cy="791509"/>
            </a:xfrm>
          </p:grpSpPr>
          <p:grpSp>
            <p:nvGrpSpPr>
              <p:cNvPr id="89" name="Group 88"/>
              <p:cNvGrpSpPr/>
              <p:nvPr/>
            </p:nvGrpSpPr>
            <p:grpSpPr>
              <a:xfrm>
                <a:off x="2369210" y="5108685"/>
                <a:ext cx="1427469" cy="791509"/>
                <a:chOff x="941741" y="3049351"/>
                <a:chExt cx="1427469" cy="791509"/>
              </a:xfrm>
            </p:grpSpPr>
            <p:sp>
              <p:nvSpPr>
                <p:cNvPr id="95" name="Collate 94"/>
                <p:cNvSpPr/>
                <p:nvPr/>
              </p:nvSpPr>
              <p:spPr>
                <a:xfrm>
                  <a:off x="1645473" y="3049351"/>
                  <a:ext cx="723737" cy="791509"/>
                </a:xfrm>
                <a:prstGeom prst="flowChartCol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96" name="Frame 95"/>
                <p:cNvSpPr/>
                <p:nvPr/>
              </p:nvSpPr>
              <p:spPr>
                <a:xfrm>
                  <a:off x="941741" y="3090316"/>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grpSp>
          <p:grpSp>
            <p:nvGrpSpPr>
              <p:cNvPr id="90" name="Group 89"/>
              <p:cNvGrpSpPr/>
              <p:nvPr/>
            </p:nvGrpSpPr>
            <p:grpSpPr>
              <a:xfrm>
                <a:off x="707208" y="5108685"/>
                <a:ext cx="1427469" cy="791509"/>
                <a:chOff x="941741" y="3049351"/>
                <a:chExt cx="1427469" cy="791509"/>
              </a:xfrm>
            </p:grpSpPr>
            <p:sp>
              <p:nvSpPr>
                <p:cNvPr id="93" name="Collate 92"/>
                <p:cNvSpPr/>
                <p:nvPr/>
              </p:nvSpPr>
              <p:spPr>
                <a:xfrm>
                  <a:off x="1645473" y="3049351"/>
                  <a:ext cx="723737" cy="791509"/>
                </a:xfrm>
                <a:prstGeom prst="flowChartCol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94" name="Frame 93"/>
                <p:cNvSpPr/>
                <p:nvPr/>
              </p:nvSpPr>
              <p:spPr>
                <a:xfrm>
                  <a:off x="941741" y="3090316"/>
                  <a:ext cx="649112" cy="676194"/>
                </a:xfrm>
                <a:prstGeom prst="fram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grpSp>
          <p:sp>
            <p:nvSpPr>
              <p:cNvPr id="91" name="Rectangle 90"/>
              <p:cNvSpPr/>
              <p:nvPr/>
            </p:nvSpPr>
            <p:spPr>
              <a:xfrm>
                <a:off x="707208" y="5158654"/>
                <a:ext cx="649112" cy="584776"/>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14</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sp>
            <p:nvSpPr>
              <p:cNvPr id="92" name="Rectangle 91"/>
              <p:cNvSpPr/>
              <p:nvPr/>
            </p:nvSpPr>
            <p:spPr>
              <a:xfrm>
                <a:off x="2369210" y="5201430"/>
                <a:ext cx="649112" cy="584776"/>
              </a:xfrm>
              <a:prstGeom prst="rect">
                <a:avLst/>
              </a:prstGeom>
              <a:noFill/>
            </p:spPr>
            <p:txBody>
              <a:bodyPr wrap="square" lIns="91440" tIns="45720" rIns="91440" bIns="45720">
                <a:spAutoFit/>
              </a:bodyPr>
              <a:lstStyle/>
              <a:p>
                <a:pPr algn="ctr" defTabSz="457200"/>
                <a:r>
                  <a:rPr lang="en-US" sz="3200" b="1" kern="1200" dirty="0" smtClean="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rPr>
                  <a:t>16</a:t>
                </a:r>
                <a:endParaRPr lang="en-US" sz="3200" b="1" kern="1200" dirty="0">
                  <a:ln w="12700">
                    <a:solidFill>
                      <a:srgbClr val="1F497D">
                        <a:satMod val="155000"/>
                      </a:srgbClr>
                    </a:solidFill>
                    <a:prstDash val="solid"/>
                  </a:ln>
                  <a:solidFill>
                    <a:srgbClr val="C0504D"/>
                  </a:solidFill>
                  <a:effectLst>
                    <a:outerShdw blurRad="41275" dist="20320" dir="1800000" algn="tl" rotWithShape="0">
                      <a:srgbClr val="000000">
                        <a:alpha val="40000"/>
                      </a:srgbClr>
                    </a:outerShdw>
                  </a:effectLst>
                  <a:latin typeface="Calibri"/>
                </a:endParaRPr>
              </a:p>
            </p:txBody>
          </p:sp>
        </p:grpSp>
      </p:grpSp>
      <p:sp>
        <p:nvSpPr>
          <p:cNvPr id="99" name="TextBox 98"/>
          <p:cNvSpPr txBox="1"/>
          <p:nvPr/>
        </p:nvSpPr>
        <p:spPr>
          <a:xfrm>
            <a:off x="1143145" y="5652986"/>
            <a:ext cx="6752033" cy="646331"/>
          </a:xfrm>
          <a:prstGeom prst="rect">
            <a:avLst/>
          </a:prstGeom>
          <a:noFill/>
        </p:spPr>
        <p:txBody>
          <a:bodyPr wrap="square" rtlCol="0">
            <a:spAutoFit/>
          </a:bodyPr>
          <a:lstStyle/>
          <a:p>
            <a:pPr defTabSz="457200"/>
            <a:r>
              <a:rPr lang="en-US" sz="1800" kern="1200" dirty="0" smtClean="0">
                <a:solidFill>
                  <a:prstClr val="black"/>
                </a:solidFill>
                <a:latin typeface="Calibri"/>
              </a:rPr>
              <a:t>We went from a tower that needed 328 arrows, to one that just just uses 8 symbols! </a:t>
            </a:r>
            <a:endParaRPr lang="en-US" sz="1800" kern="1200" dirty="0">
              <a:solidFill>
                <a:prstClr val="black"/>
              </a:solidFill>
              <a:latin typeface="Calibri"/>
            </a:endParaRPr>
          </a:p>
        </p:txBody>
      </p:sp>
    </p:spTree>
    <p:extLst>
      <p:ext uri="{BB962C8B-B14F-4D97-AF65-F5344CB8AC3E}">
        <p14:creationId xmlns:p14="http://schemas.microsoft.com/office/powerpoint/2010/main" val="3433848769"/>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417"/>
            <a:ext cx="7991380" cy="1013450"/>
          </a:xfrm>
        </p:spPr>
        <p:txBody>
          <a:bodyPr/>
          <a:lstStyle/>
          <a:p>
            <a:r>
              <a:rPr lang="en-US" dirty="0" smtClean="0"/>
              <a:t>Create your own function!</a:t>
            </a:r>
            <a:endParaRPr lang="en-US" dirty="0"/>
          </a:p>
        </p:txBody>
      </p:sp>
      <p:sp>
        <p:nvSpPr>
          <p:cNvPr id="4" name="TextBox 3"/>
          <p:cNvSpPr txBox="1"/>
          <p:nvPr/>
        </p:nvSpPr>
        <p:spPr>
          <a:xfrm>
            <a:off x="0" y="2938003"/>
            <a:ext cx="1973899" cy="1200329"/>
          </a:xfrm>
          <a:prstGeom prst="rect">
            <a:avLst/>
          </a:prstGeom>
          <a:noFill/>
        </p:spPr>
        <p:txBody>
          <a:bodyPr wrap="square" rtlCol="0">
            <a:spAutoFit/>
          </a:bodyPr>
          <a:lstStyle/>
          <a:p>
            <a:pPr defTabSz="457200"/>
            <a:r>
              <a:rPr lang="en-US" sz="1800" kern="1200" dirty="0" smtClean="0">
                <a:solidFill>
                  <a:prstClr val="black"/>
                </a:solidFill>
                <a:latin typeface="Calibri"/>
              </a:rPr>
              <a:t>Give an example of a tower that can be made that uses your function</a:t>
            </a:r>
            <a:endParaRPr lang="en-US" sz="1800" kern="1200" dirty="0">
              <a:solidFill>
                <a:prstClr val="black"/>
              </a:solidFill>
              <a:latin typeface="Calibri"/>
            </a:endParaRPr>
          </a:p>
        </p:txBody>
      </p:sp>
      <p:sp>
        <p:nvSpPr>
          <p:cNvPr id="6" name="TextBox 5"/>
          <p:cNvSpPr txBox="1"/>
          <p:nvPr/>
        </p:nvSpPr>
        <p:spPr>
          <a:xfrm>
            <a:off x="96634" y="1155867"/>
            <a:ext cx="1973899" cy="1200329"/>
          </a:xfrm>
          <a:prstGeom prst="rect">
            <a:avLst/>
          </a:prstGeom>
          <a:noFill/>
        </p:spPr>
        <p:txBody>
          <a:bodyPr wrap="square" rtlCol="0">
            <a:spAutoFit/>
          </a:bodyPr>
          <a:lstStyle/>
          <a:p>
            <a:pPr defTabSz="457200"/>
            <a:r>
              <a:rPr lang="en-US" sz="1800" kern="1200" dirty="0" smtClean="0">
                <a:solidFill>
                  <a:prstClr val="black"/>
                </a:solidFill>
                <a:latin typeface="Calibri"/>
              </a:rPr>
              <a:t>What’s the symbol for your function, and what does it do?</a:t>
            </a:r>
            <a:endParaRPr lang="en-US" sz="1800" kern="1200" dirty="0">
              <a:solidFill>
                <a:prstClr val="black"/>
              </a:solidFill>
              <a:latin typeface="Calibri"/>
            </a:endParaRPr>
          </a:p>
        </p:txBody>
      </p:sp>
      <p:cxnSp>
        <p:nvCxnSpPr>
          <p:cNvPr id="7" name="Straight Connector 6"/>
          <p:cNvCxnSpPr/>
          <p:nvPr/>
        </p:nvCxnSpPr>
        <p:spPr>
          <a:xfrm>
            <a:off x="2170705" y="1615984"/>
            <a:ext cx="651609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164436" y="2421013"/>
            <a:ext cx="6522364"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96634" y="4898954"/>
            <a:ext cx="1973899" cy="1754327"/>
          </a:xfrm>
          <a:prstGeom prst="rect">
            <a:avLst/>
          </a:prstGeom>
          <a:noFill/>
        </p:spPr>
        <p:txBody>
          <a:bodyPr wrap="square" rtlCol="0">
            <a:spAutoFit/>
          </a:bodyPr>
          <a:lstStyle/>
          <a:p>
            <a:pPr defTabSz="457200"/>
            <a:r>
              <a:rPr lang="en-US" sz="1800" kern="1200" dirty="0" smtClean="0">
                <a:solidFill>
                  <a:prstClr val="black"/>
                </a:solidFill>
                <a:latin typeface="Calibri"/>
              </a:rPr>
              <a:t>How would you represent your function using only arrows and functions we’ve already created?</a:t>
            </a:r>
            <a:endParaRPr lang="en-US" sz="1800" kern="1200" dirty="0">
              <a:solidFill>
                <a:prstClr val="black"/>
              </a:solidFill>
              <a:latin typeface="Calibri"/>
            </a:endParaRPr>
          </a:p>
        </p:txBody>
      </p:sp>
      <p:cxnSp>
        <p:nvCxnSpPr>
          <p:cNvPr id="12" name="Straight Connector 11"/>
          <p:cNvCxnSpPr/>
          <p:nvPr/>
        </p:nvCxnSpPr>
        <p:spPr>
          <a:xfrm>
            <a:off x="2176974" y="5578768"/>
            <a:ext cx="651609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170705" y="6383797"/>
            <a:ext cx="6522364"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96633" y="142417"/>
            <a:ext cx="1159609" cy="646331"/>
          </a:xfrm>
          <a:prstGeom prst="rect">
            <a:avLst/>
          </a:prstGeom>
          <a:solidFill>
            <a:srgbClr val="CCFFCC"/>
          </a:solidFill>
        </p:spPr>
        <p:txBody>
          <a:bodyPr wrap="square" rtlCol="0">
            <a:spAutoFit/>
          </a:bodyPr>
          <a:lstStyle/>
          <a:p>
            <a:pPr algn="ctr" defTabSz="457200"/>
            <a:r>
              <a:rPr lang="en-US" sz="1800" b="1" kern="1200" dirty="0" smtClean="0">
                <a:solidFill>
                  <a:prstClr val="black"/>
                </a:solidFill>
                <a:latin typeface="Calibri"/>
              </a:rPr>
              <a:t>Bonus: Part 1</a:t>
            </a:r>
            <a:endParaRPr lang="en-US" sz="1800" b="1" kern="1200" dirty="0">
              <a:solidFill>
                <a:prstClr val="black"/>
              </a:solidFill>
              <a:latin typeface="Calibri"/>
            </a:endParaRPr>
          </a:p>
        </p:txBody>
      </p:sp>
      <p:sp>
        <p:nvSpPr>
          <p:cNvPr id="15" name="Frame 14"/>
          <p:cNvSpPr/>
          <p:nvPr/>
        </p:nvSpPr>
        <p:spPr>
          <a:xfrm>
            <a:off x="2070533" y="2869224"/>
            <a:ext cx="6898842" cy="2318221"/>
          </a:xfrm>
          <a:prstGeom prst="frame">
            <a:avLst>
              <a:gd name="adj1" fmla="val 0"/>
            </a:avLst>
          </a:prstGeom>
          <a:solidFill>
            <a:schemeClr val="tx1"/>
          </a:solidFill>
          <a:ln w="762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Tree>
    <p:extLst>
      <p:ext uri="{BB962C8B-B14F-4D97-AF65-F5344CB8AC3E}">
        <p14:creationId xmlns:p14="http://schemas.microsoft.com/office/powerpoint/2010/main" val="1538050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457200" y="304800"/>
            <a:ext cx="5715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base">
              <a:spcBef>
                <a:spcPct val="50000"/>
              </a:spcBef>
              <a:spcAft>
                <a:spcPct val="0"/>
              </a:spcAft>
            </a:pPr>
            <a:r>
              <a:rPr lang="en-US" altLang="en-US" sz="3200" kern="1200" dirty="0" smtClean="0">
                <a:solidFill>
                  <a:srgbClr val="000000"/>
                </a:solidFill>
                <a:latin typeface="Cambria" pitchFamily="18" charset="0"/>
              </a:rPr>
              <a:t>Where's the coke can?</a:t>
            </a:r>
            <a:endParaRPr lang="en-US" altLang="en-US" sz="3200" kern="1200" dirty="0">
              <a:solidFill>
                <a:srgbClr val="000000"/>
              </a:solidFill>
              <a:latin typeface="Cambria" pitchFamily="18" charset="0"/>
            </a:endParaRPr>
          </a:p>
        </p:txBody>
      </p:sp>
      <p:sp>
        <p:nvSpPr>
          <p:cNvPr id="31747" name="Text Box 3"/>
          <p:cNvSpPr txBox="1">
            <a:spLocks noChangeArrowheads="1"/>
          </p:cNvSpPr>
          <p:nvPr/>
        </p:nvSpPr>
        <p:spPr bwMode="auto">
          <a:xfrm>
            <a:off x="685800" y="5943600"/>
            <a:ext cx="7594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base">
              <a:spcBef>
                <a:spcPct val="50000"/>
              </a:spcBef>
              <a:spcAft>
                <a:spcPct val="0"/>
              </a:spcAft>
            </a:pPr>
            <a:r>
              <a:rPr lang="en-US" altLang="en-US" sz="3200" b="1" kern="1200">
                <a:solidFill>
                  <a:srgbClr val="000000"/>
                </a:solidFill>
                <a:latin typeface="Cambria" pitchFamily="18" charset="0"/>
              </a:rPr>
              <a:t>Goal:   </a:t>
            </a:r>
            <a:r>
              <a:rPr lang="en-US" altLang="en-US" sz="3200" kern="1200">
                <a:solidFill>
                  <a:srgbClr val="000000"/>
                </a:solidFill>
                <a:latin typeface="Cambria" pitchFamily="18" charset="0"/>
              </a:rPr>
              <a:t>a coke-can collecting robot…</a:t>
            </a:r>
          </a:p>
        </p:txBody>
      </p:sp>
      <p:pic>
        <p:nvPicPr>
          <p:cNvPr id="317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93800"/>
            <a:ext cx="37846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0735703"/>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1000" y="351259"/>
            <a:ext cx="6499098" cy="369332"/>
          </a:xfrm>
          <a:prstGeom prst="rect">
            <a:avLst/>
          </a:prstGeom>
          <a:noFill/>
        </p:spPr>
        <p:txBody>
          <a:bodyPr wrap="square" rtlCol="0">
            <a:spAutoFit/>
          </a:bodyPr>
          <a:lstStyle/>
          <a:p>
            <a:pPr defTabSz="457200"/>
            <a:r>
              <a:rPr lang="en-US" sz="1800" kern="1200" dirty="0">
                <a:solidFill>
                  <a:prstClr val="black"/>
                </a:solidFill>
                <a:latin typeface="Calibri"/>
              </a:rPr>
              <a:t>2</a:t>
            </a:r>
            <a:r>
              <a:rPr lang="en-US" sz="1800" kern="1200" dirty="0" smtClean="0">
                <a:solidFill>
                  <a:prstClr val="black"/>
                </a:solidFill>
                <a:latin typeface="Calibri"/>
              </a:rPr>
              <a:t>. Encode a tower that uses your new function at least twice.</a:t>
            </a:r>
            <a:endParaRPr lang="en-US" sz="1800" kern="1200" dirty="0">
              <a:solidFill>
                <a:prstClr val="black"/>
              </a:solidFill>
              <a:latin typeface="Calibri"/>
            </a:endParaRPr>
          </a:p>
        </p:txBody>
      </p:sp>
      <p:cxnSp>
        <p:nvCxnSpPr>
          <p:cNvPr id="6" name="Straight Connector 5"/>
          <p:cNvCxnSpPr/>
          <p:nvPr/>
        </p:nvCxnSpPr>
        <p:spPr>
          <a:xfrm>
            <a:off x="461623" y="1315349"/>
            <a:ext cx="740378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57200" y="1983365"/>
            <a:ext cx="740820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50931" y="2613674"/>
            <a:ext cx="741447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50931" y="3243983"/>
            <a:ext cx="7414477"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81000" y="3502873"/>
            <a:ext cx="6499098" cy="369332"/>
          </a:xfrm>
          <a:prstGeom prst="rect">
            <a:avLst/>
          </a:prstGeom>
          <a:noFill/>
        </p:spPr>
        <p:txBody>
          <a:bodyPr wrap="square" rtlCol="0">
            <a:spAutoFit/>
          </a:bodyPr>
          <a:lstStyle/>
          <a:p>
            <a:pPr defTabSz="457200"/>
            <a:r>
              <a:rPr lang="en-US" sz="1800" kern="1200" dirty="0">
                <a:solidFill>
                  <a:prstClr val="black"/>
                </a:solidFill>
                <a:latin typeface="Calibri"/>
              </a:rPr>
              <a:t>3</a:t>
            </a:r>
            <a:r>
              <a:rPr lang="en-US" sz="1800" kern="1200" dirty="0" smtClean="0">
                <a:solidFill>
                  <a:prstClr val="black"/>
                </a:solidFill>
                <a:latin typeface="Calibri"/>
              </a:rPr>
              <a:t>. Exchange codes with a partner, build the stack, then draw it here:</a:t>
            </a:r>
            <a:endParaRPr lang="en-US" sz="1800" kern="1200" dirty="0">
              <a:solidFill>
                <a:prstClr val="black"/>
              </a:solidFill>
              <a:latin typeface="Calibri"/>
            </a:endParaRPr>
          </a:p>
        </p:txBody>
      </p:sp>
      <p:sp>
        <p:nvSpPr>
          <p:cNvPr id="12" name="TextBox 11"/>
          <p:cNvSpPr txBox="1"/>
          <p:nvPr/>
        </p:nvSpPr>
        <p:spPr>
          <a:xfrm>
            <a:off x="201323" y="4728842"/>
            <a:ext cx="1402151" cy="646331"/>
          </a:xfrm>
          <a:prstGeom prst="rect">
            <a:avLst/>
          </a:prstGeom>
          <a:noFill/>
        </p:spPr>
        <p:txBody>
          <a:bodyPr wrap="square" rtlCol="0">
            <a:spAutoFit/>
          </a:bodyPr>
          <a:lstStyle/>
          <a:p>
            <a:pPr defTabSz="457200"/>
            <a:r>
              <a:rPr lang="en-US" sz="1800" kern="1200" dirty="0" smtClean="0">
                <a:solidFill>
                  <a:prstClr val="black"/>
                </a:solidFill>
                <a:latin typeface="Calibri"/>
              </a:rPr>
              <a:t>Draw your stack here:</a:t>
            </a:r>
            <a:endParaRPr lang="en-US" sz="1800" kern="1200" dirty="0">
              <a:solidFill>
                <a:prstClr val="black"/>
              </a:solidFill>
              <a:latin typeface="Calibri"/>
            </a:endParaRPr>
          </a:p>
        </p:txBody>
      </p:sp>
      <p:sp>
        <p:nvSpPr>
          <p:cNvPr id="11" name="Frame 10"/>
          <p:cNvSpPr/>
          <p:nvPr/>
        </p:nvSpPr>
        <p:spPr>
          <a:xfrm>
            <a:off x="1407201" y="4010526"/>
            <a:ext cx="7034122" cy="2318221"/>
          </a:xfrm>
          <a:prstGeom prst="frame">
            <a:avLst>
              <a:gd name="adj1" fmla="val 0"/>
            </a:avLst>
          </a:prstGeom>
          <a:solidFill>
            <a:schemeClr val="tx1"/>
          </a:solidFill>
          <a:ln w="762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black"/>
              </a:solidFill>
            </a:endParaRPr>
          </a:p>
        </p:txBody>
      </p:sp>
      <p:sp>
        <p:nvSpPr>
          <p:cNvPr id="13" name="TextBox 12"/>
          <p:cNvSpPr txBox="1"/>
          <p:nvPr/>
        </p:nvSpPr>
        <p:spPr>
          <a:xfrm>
            <a:off x="7805279" y="110333"/>
            <a:ext cx="1159609" cy="646331"/>
          </a:xfrm>
          <a:prstGeom prst="rect">
            <a:avLst/>
          </a:prstGeom>
          <a:solidFill>
            <a:srgbClr val="CCFFCC"/>
          </a:solidFill>
        </p:spPr>
        <p:txBody>
          <a:bodyPr wrap="square" rtlCol="0">
            <a:spAutoFit/>
          </a:bodyPr>
          <a:lstStyle/>
          <a:p>
            <a:pPr algn="ctr" defTabSz="457200"/>
            <a:r>
              <a:rPr lang="en-US" sz="1800" b="1" kern="1200" dirty="0" smtClean="0">
                <a:solidFill>
                  <a:prstClr val="black"/>
                </a:solidFill>
                <a:latin typeface="Calibri"/>
              </a:rPr>
              <a:t>Bonus: Part 2</a:t>
            </a:r>
            <a:endParaRPr lang="en-US" sz="1800" b="1" kern="1200" dirty="0">
              <a:solidFill>
                <a:prstClr val="black"/>
              </a:solidFill>
              <a:latin typeface="Calibri"/>
            </a:endParaRPr>
          </a:p>
        </p:txBody>
      </p:sp>
    </p:spTree>
    <p:extLst>
      <p:ext uri="{BB962C8B-B14F-4D97-AF65-F5344CB8AC3E}">
        <p14:creationId xmlns:p14="http://schemas.microsoft.com/office/powerpoint/2010/main" val="811308391"/>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Shape 1474"/>
          <p:cNvSpPr txBox="1">
            <a:spLocks noGrp="1"/>
          </p:cNvSpPr>
          <p:nvPr>
            <p:ph type="title"/>
          </p:nvPr>
        </p:nvSpPr>
        <p:spPr>
          <a:xfrm>
            <a:off x="384672" y="2229601"/>
            <a:ext cx="8229600" cy="818399"/>
          </a:xfrm>
          <a:prstGeom prst="rect">
            <a:avLst/>
          </a:prstGeom>
        </p:spPr>
        <p:txBody>
          <a:bodyPr lIns="91425" tIns="91425" rIns="91425" bIns="91425" anchor="b" anchorCtr="0">
            <a:noAutofit/>
          </a:bodyPr>
          <a:lstStyle/>
          <a:p>
            <a:pPr algn="ctr">
              <a:spcBef>
                <a:spcPts val="0"/>
              </a:spcBef>
              <a:buNone/>
            </a:pPr>
            <a:r>
              <a:rPr lang="en" sz="5400" dirty="0" smtClean="0">
                <a:solidFill>
                  <a:srgbClr val="7030A0"/>
                </a:solidFill>
                <a:latin typeface="Droid Serif"/>
                <a:ea typeface="Droid Serif"/>
                <a:cs typeface="Droid Serif"/>
                <a:sym typeface="Droid Serif"/>
              </a:rPr>
              <a:t>(1) Searching</a:t>
            </a:r>
            <a:endParaRPr lang="en" sz="5400" dirty="0">
              <a:solidFill>
                <a:srgbClr val="7030A0"/>
              </a:solidFill>
              <a:latin typeface="Droid Serif"/>
              <a:ea typeface="Droid Serif"/>
              <a:cs typeface="Droid Serif"/>
              <a:sym typeface="Droid Serif"/>
            </a:endParaRPr>
          </a:p>
        </p:txBody>
      </p:sp>
      <p:sp>
        <p:nvSpPr>
          <p:cNvPr id="7" name="Shape 1474"/>
          <p:cNvSpPr txBox="1">
            <a:spLocks/>
          </p:cNvSpPr>
          <p:nvPr/>
        </p:nvSpPr>
        <p:spPr>
          <a:xfrm>
            <a:off x="381000" y="4210801"/>
            <a:ext cx="8229600" cy="818399"/>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pPr algn="ctr"/>
            <a:r>
              <a:rPr lang="en" sz="5400" dirty="0" smtClean="0">
                <a:solidFill>
                  <a:srgbClr val="0000FF"/>
                </a:solidFill>
                <a:latin typeface="Droid Serif"/>
                <a:ea typeface="Droid Serif"/>
                <a:cs typeface="Droid Serif"/>
                <a:sym typeface="Droid Serif"/>
              </a:rPr>
              <a:t>(2) Sorting</a:t>
            </a:r>
            <a:endParaRPr lang="en" sz="5400" dirty="0">
              <a:solidFill>
                <a:srgbClr val="0000FF"/>
              </a:solidFill>
              <a:latin typeface="Droid Serif"/>
              <a:ea typeface="Droid Serif"/>
              <a:cs typeface="Droid Serif"/>
              <a:sym typeface="Droid Serif"/>
            </a:endParaRPr>
          </a:p>
        </p:txBody>
      </p:sp>
      <p:sp>
        <p:nvSpPr>
          <p:cNvPr id="6" name="Shape 1474"/>
          <p:cNvSpPr txBox="1">
            <a:spLocks/>
          </p:cNvSpPr>
          <p:nvPr/>
        </p:nvSpPr>
        <p:spPr>
          <a:xfrm>
            <a:off x="152400" y="152400"/>
            <a:ext cx="8686800" cy="8183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pPr algn="ctr"/>
            <a:r>
              <a:rPr lang="en" dirty="0" smtClean="0">
                <a:latin typeface="Droid Serif"/>
                <a:ea typeface="Droid Serif"/>
                <a:cs typeface="Droid Serif"/>
                <a:sym typeface="Droid Serif"/>
              </a:rPr>
              <a:t>Two fundamental algorithms:</a:t>
            </a:r>
            <a:endParaRPr lang="en" dirty="0">
              <a:latin typeface="Droid Serif"/>
              <a:ea typeface="Droid Serif"/>
              <a:cs typeface="Droid Serif"/>
              <a:sym typeface="Droid Serif"/>
            </a:endParaRPr>
          </a:p>
        </p:txBody>
      </p:sp>
    </p:spTree>
    <p:extLst>
      <p:ext uri="{BB962C8B-B14F-4D97-AF65-F5344CB8AC3E}">
        <p14:creationId xmlns:p14="http://schemas.microsoft.com/office/powerpoint/2010/main" val="3873728219"/>
      </p:ext>
    </p:extLst>
  </p:cSld>
  <p:clrMapOvr>
    <a:masterClrMapping/>
  </p:clrMapOvr>
  <p:transition xmlns:p14="http://schemas.microsoft.com/office/powerpoint/2010/main" spd="slow">
    <p:cu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6" name="Shape 1474"/>
          <p:cNvSpPr txBox="1">
            <a:spLocks/>
          </p:cNvSpPr>
          <p:nvPr/>
        </p:nvSpPr>
        <p:spPr>
          <a:xfrm>
            <a:off x="304800" y="152400"/>
            <a:ext cx="8229600" cy="8183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pPr algn="ctr"/>
            <a:r>
              <a:rPr lang="en" i="1" dirty="0" smtClean="0">
                <a:solidFill>
                  <a:srgbClr val="C00000"/>
                </a:solidFill>
                <a:latin typeface="Droid Serif"/>
                <a:ea typeface="Droid Serif"/>
                <a:cs typeface="Droid Serif"/>
                <a:sym typeface="Droid Serif"/>
              </a:rPr>
              <a:t>Why</a:t>
            </a:r>
            <a:r>
              <a:rPr lang="en" dirty="0" smtClean="0">
                <a:latin typeface="Droid Serif"/>
                <a:ea typeface="Droid Serif"/>
                <a:cs typeface="Droid Serif"/>
                <a:sym typeface="Droid Serif"/>
              </a:rPr>
              <a:t> searching and sorting?</a:t>
            </a:r>
            <a:endParaRPr lang="en" dirty="0">
              <a:latin typeface="Droid Serif"/>
              <a:ea typeface="Droid Serif"/>
              <a:cs typeface="Droid Serif"/>
              <a:sym typeface="Droid Serif"/>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493" y="1210416"/>
            <a:ext cx="8027907" cy="5495184"/>
          </a:xfrm>
          <a:prstGeom prst="rect">
            <a:avLst/>
          </a:prstGeom>
        </p:spPr>
      </p:pic>
    </p:spTree>
    <p:extLst>
      <p:ext uri="{BB962C8B-B14F-4D97-AF65-F5344CB8AC3E}">
        <p14:creationId xmlns:p14="http://schemas.microsoft.com/office/powerpoint/2010/main" val="3404064080"/>
      </p:ext>
    </p:extLst>
  </p:cSld>
  <p:clrMapOvr>
    <a:masterClrMapping/>
  </p:clrMapOvr>
  <p:transition xmlns:p14="http://schemas.microsoft.com/office/powerpoint/2010/main" spd="slow">
    <p:cu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8" name="TextBox 17"/>
          <p:cNvSpPr txBox="1"/>
          <p:nvPr/>
        </p:nvSpPr>
        <p:spPr>
          <a:xfrm>
            <a:off x="3296694" y="1793191"/>
            <a:ext cx="1066800" cy="738664"/>
          </a:xfrm>
          <a:prstGeom prst="rect">
            <a:avLst/>
          </a:prstGeom>
          <a:noFill/>
        </p:spPr>
        <p:txBody>
          <a:bodyPr wrap="square" rtlCol="0">
            <a:spAutoFit/>
          </a:bodyPr>
          <a:lstStyle/>
          <a:p>
            <a:pPr algn="ctr"/>
            <a:r>
              <a:rPr lang="en-US" sz="4200" dirty="0" smtClean="0"/>
              <a:t>5</a:t>
            </a:r>
            <a:endParaRPr lang="en-US" sz="4200" dirty="0"/>
          </a:p>
        </p:txBody>
      </p:sp>
      <p:sp>
        <p:nvSpPr>
          <p:cNvPr id="1474" name="Shape 1474"/>
          <p:cNvSpPr txBox="1">
            <a:spLocks noGrp="1"/>
          </p:cNvSpPr>
          <p:nvPr>
            <p:ph type="title"/>
          </p:nvPr>
        </p:nvSpPr>
        <p:spPr>
          <a:xfrm>
            <a:off x="457200" y="274637"/>
            <a:ext cx="8229600" cy="818399"/>
          </a:xfrm>
          <a:prstGeom prst="rect">
            <a:avLst/>
          </a:prstGeom>
        </p:spPr>
        <p:txBody>
          <a:bodyPr lIns="91425" tIns="91425" rIns="91425" bIns="91425" anchor="b" anchorCtr="0">
            <a:noAutofit/>
          </a:bodyPr>
          <a:lstStyle/>
          <a:p>
            <a:pPr algn="ctr">
              <a:spcBef>
                <a:spcPts val="0"/>
              </a:spcBef>
              <a:buNone/>
            </a:pPr>
            <a:r>
              <a:rPr lang="en" dirty="0" smtClean="0">
                <a:latin typeface="Droid Serif"/>
                <a:ea typeface="Droid Serif"/>
                <a:cs typeface="Droid Serif"/>
                <a:sym typeface="Droid Serif"/>
              </a:rPr>
              <a:t>Searching for data…</a:t>
            </a:r>
            <a:endParaRPr lang="en" dirty="0">
              <a:latin typeface="Droid Serif"/>
              <a:ea typeface="Droid Serif"/>
              <a:cs typeface="Droid Serif"/>
              <a:sym typeface="Droid Serif"/>
            </a:endParaRPr>
          </a:p>
        </p:txBody>
      </p:sp>
      <p:sp>
        <p:nvSpPr>
          <p:cNvPr id="7" name="Shape 1474"/>
          <p:cNvSpPr txBox="1">
            <a:spLocks/>
          </p:cNvSpPr>
          <p:nvPr/>
        </p:nvSpPr>
        <p:spPr>
          <a:xfrm>
            <a:off x="440872" y="2531855"/>
            <a:ext cx="8229600" cy="818399"/>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pPr algn="ctr"/>
            <a:r>
              <a:rPr lang="en" dirty="0" smtClean="0">
                <a:solidFill>
                  <a:srgbClr val="C00000"/>
                </a:solidFill>
                <a:latin typeface="Droid Serif"/>
                <a:ea typeface="Droid Serif"/>
                <a:cs typeface="Droid Serif"/>
                <a:sym typeface="Droid Serif"/>
              </a:rPr>
              <a:t>Unordered</a:t>
            </a:r>
            <a:r>
              <a:rPr lang="en" dirty="0" smtClean="0">
                <a:latin typeface="Droid Serif"/>
                <a:ea typeface="Droid Serif"/>
                <a:cs typeface="Droid Serif"/>
                <a:sym typeface="Droid Serif"/>
              </a:rPr>
              <a:t> List</a:t>
            </a:r>
            <a:endParaRPr lang="en" dirty="0">
              <a:latin typeface="Droid Serif"/>
              <a:ea typeface="Droid Serif"/>
              <a:cs typeface="Droid Serif"/>
              <a:sym typeface="Droid Serif"/>
            </a:endParaRPr>
          </a:p>
        </p:txBody>
      </p:sp>
      <p:sp>
        <p:nvSpPr>
          <p:cNvPr id="4" name="TextBox 3"/>
          <p:cNvSpPr txBox="1"/>
          <p:nvPr/>
        </p:nvSpPr>
        <p:spPr>
          <a:xfrm>
            <a:off x="76200" y="1793191"/>
            <a:ext cx="1066800" cy="738664"/>
          </a:xfrm>
          <a:prstGeom prst="rect">
            <a:avLst/>
          </a:prstGeom>
          <a:noFill/>
        </p:spPr>
        <p:txBody>
          <a:bodyPr wrap="square" rtlCol="0">
            <a:spAutoFit/>
          </a:bodyPr>
          <a:lstStyle/>
          <a:p>
            <a:pPr algn="ctr"/>
            <a:r>
              <a:rPr lang="en-US" sz="4200" dirty="0" smtClean="0"/>
              <a:t>81</a:t>
            </a:r>
            <a:endParaRPr lang="en-US" sz="4200" dirty="0"/>
          </a:p>
        </p:txBody>
      </p:sp>
      <p:sp>
        <p:nvSpPr>
          <p:cNvPr id="8" name="TextBox 7"/>
          <p:cNvSpPr txBox="1"/>
          <p:nvPr/>
        </p:nvSpPr>
        <p:spPr>
          <a:xfrm>
            <a:off x="2223196" y="1793191"/>
            <a:ext cx="1066800" cy="738664"/>
          </a:xfrm>
          <a:prstGeom prst="rect">
            <a:avLst/>
          </a:prstGeom>
          <a:noFill/>
        </p:spPr>
        <p:txBody>
          <a:bodyPr wrap="square" rtlCol="0">
            <a:spAutoFit/>
          </a:bodyPr>
          <a:lstStyle/>
          <a:p>
            <a:pPr algn="ctr"/>
            <a:r>
              <a:rPr lang="en-US" sz="4200" dirty="0" smtClean="0"/>
              <a:t>82</a:t>
            </a:r>
            <a:endParaRPr lang="en-US" sz="4200" dirty="0"/>
          </a:p>
        </p:txBody>
      </p:sp>
      <p:sp>
        <p:nvSpPr>
          <p:cNvPr id="9" name="TextBox 8"/>
          <p:cNvSpPr txBox="1"/>
          <p:nvPr/>
        </p:nvSpPr>
        <p:spPr>
          <a:xfrm>
            <a:off x="4370192" y="1977857"/>
            <a:ext cx="1295400" cy="369332"/>
          </a:xfrm>
          <a:prstGeom prst="rect">
            <a:avLst/>
          </a:prstGeom>
          <a:noFill/>
        </p:spPr>
        <p:txBody>
          <a:bodyPr wrap="square" rtlCol="0">
            <a:spAutoFit/>
          </a:bodyPr>
          <a:lstStyle/>
          <a:p>
            <a:pPr algn="ctr"/>
            <a:r>
              <a:rPr lang="en-US" sz="1800" b="1" dirty="0" smtClean="0"/>
              <a:t>12345</a:t>
            </a:r>
            <a:endParaRPr lang="en-US" sz="1800" b="1" dirty="0"/>
          </a:p>
        </p:txBody>
      </p:sp>
      <p:sp>
        <p:nvSpPr>
          <p:cNvPr id="17" name="TextBox 16"/>
          <p:cNvSpPr txBox="1"/>
          <p:nvPr/>
        </p:nvSpPr>
        <p:spPr>
          <a:xfrm>
            <a:off x="7819288" y="1793191"/>
            <a:ext cx="1066800" cy="738664"/>
          </a:xfrm>
          <a:prstGeom prst="rect">
            <a:avLst/>
          </a:prstGeom>
          <a:noFill/>
        </p:spPr>
        <p:txBody>
          <a:bodyPr wrap="square" rtlCol="0">
            <a:spAutoFit/>
          </a:bodyPr>
          <a:lstStyle/>
          <a:p>
            <a:pPr algn="ctr"/>
            <a:r>
              <a:rPr lang="en-US" sz="4200" dirty="0" smtClean="0"/>
              <a:t>42</a:t>
            </a:r>
            <a:endParaRPr lang="en-US" sz="4200" dirty="0"/>
          </a:p>
        </p:txBody>
      </p:sp>
      <p:sp>
        <p:nvSpPr>
          <p:cNvPr id="19" name="TextBox 18"/>
          <p:cNvSpPr txBox="1"/>
          <p:nvPr/>
        </p:nvSpPr>
        <p:spPr>
          <a:xfrm>
            <a:off x="6745788" y="1839358"/>
            <a:ext cx="1066800" cy="646331"/>
          </a:xfrm>
          <a:prstGeom prst="rect">
            <a:avLst/>
          </a:prstGeom>
          <a:noFill/>
        </p:spPr>
        <p:txBody>
          <a:bodyPr wrap="square" rtlCol="0">
            <a:spAutoFit/>
          </a:bodyPr>
          <a:lstStyle/>
          <a:p>
            <a:pPr algn="ctr"/>
            <a:r>
              <a:rPr lang="en-US" sz="3600" dirty="0" smtClean="0"/>
              <a:t>199</a:t>
            </a:r>
            <a:endParaRPr lang="en-US" sz="3600" dirty="0"/>
          </a:p>
        </p:txBody>
      </p:sp>
      <p:sp>
        <p:nvSpPr>
          <p:cNvPr id="20" name="TextBox 19"/>
          <p:cNvSpPr txBox="1"/>
          <p:nvPr/>
        </p:nvSpPr>
        <p:spPr>
          <a:xfrm>
            <a:off x="5672290" y="1870136"/>
            <a:ext cx="1066800" cy="584775"/>
          </a:xfrm>
          <a:prstGeom prst="rect">
            <a:avLst/>
          </a:prstGeom>
          <a:noFill/>
        </p:spPr>
        <p:txBody>
          <a:bodyPr wrap="square" rtlCol="0">
            <a:spAutoFit/>
          </a:bodyPr>
          <a:lstStyle/>
          <a:p>
            <a:pPr algn="ctr"/>
            <a:r>
              <a:rPr lang="en-US" sz="3200" dirty="0" smtClean="0"/>
              <a:t>365</a:t>
            </a:r>
            <a:endParaRPr lang="en-US" sz="3200" dirty="0"/>
          </a:p>
        </p:txBody>
      </p:sp>
      <p:sp>
        <p:nvSpPr>
          <p:cNvPr id="21" name="TextBox 20"/>
          <p:cNvSpPr txBox="1"/>
          <p:nvPr/>
        </p:nvSpPr>
        <p:spPr>
          <a:xfrm>
            <a:off x="1149698" y="1900913"/>
            <a:ext cx="1066800" cy="523220"/>
          </a:xfrm>
          <a:prstGeom prst="rect">
            <a:avLst/>
          </a:prstGeom>
          <a:noFill/>
        </p:spPr>
        <p:txBody>
          <a:bodyPr wrap="square" rtlCol="0">
            <a:spAutoFit/>
          </a:bodyPr>
          <a:lstStyle/>
          <a:p>
            <a:pPr algn="ctr"/>
            <a:r>
              <a:rPr lang="en-US" sz="2800" dirty="0" smtClean="0"/>
              <a:t>8246</a:t>
            </a:r>
            <a:endParaRPr lang="en-US" sz="2800" dirty="0"/>
          </a:p>
        </p:txBody>
      </p:sp>
      <p:sp>
        <p:nvSpPr>
          <p:cNvPr id="6" name="Rectangle 5"/>
          <p:cNvSpPr/>
          <p:nvPr/>
        </p:nvSpPr>
        <p:spPr>
          <a:xfrm>
            <a:off x="7515402" y="152400"/>
            <a:ext cx="1223412" cy="307777"/>
          </a:xfrm>
          <a:prstGeom prst="rect">
            <a:avLst/>
          </a:prstGeom>
          <a:solidFill>
            <a:srgbClr val="FFCCCC"/>
          </a:solidFill>
        </p:spPr>
        <p:txBody>
          <a:bodyPr wrap="none">
            <a:spAutoFit/>
          </a:bodyPr>
          <a:lstStyle/>
          <a:p>
            <a:r>
              <a:rPr lang="en" dirty="0" smtClean="0">
                <a:latin typeface="Droid Serif"/>
                <a:ea typeface="Droid Serif"/>
                <a:cs typeface="Droid Serif"/>
                <a:sym typeface="Droid Serif"/>
              </a:rPr>
              <a:t>Where's 42?</a:t>
            </a:r>
            <a:endParaRPr lang="en-US" dirty="0"/>
          </a:p>
        </p:txBody>
      </p:sp>
      <p:sp>
        <p:nvSpPr>
          <p:cNvPr id="22" name="TextBox 21"/>
          <p:cNvSpPr txBox="1"/>
          <p:nvPr/>
        </p:nvSpPr>
        <p:spPr>
          <a:xfrm>
            <a:off x="3429000" y="4800600"/>
            <a:ext cx="1066800" cy="738664"/>
          </a:xfrm>
          <a:prstGeom prst="rect">
            <a:avLst/>
          </a:prstGeom>
          <a:noFill/>
        </p:spPr>
        <p:txBody>
          <a:bodyPr wrap="square" rtlCol="0">
            <a:spAutoFit/>
          </a:bodyPr>
          <a:lstStyle/>
          <a:p>
            <a:pPr algn="ctr"/>
            <a:r>
              <a:rPr lang="en-US" sz="4200" dirty="0" smtClean="0"/>
              <a:t>82</a:t>
            </a:r>
            <a:endParaRPr lang="en-US" sz="4200" dirty="0"/>
          </a:p>
        </p:txBody>
      </p:sp>
      <p:sp>
        <p:nvSpPr>
          <p:cNvPr id="23" name="TextBox 22"/>
          <p:cNvSpPr txBox="1"/>
          <p:nvPr/>
        </p:nvSpPr>
        <p:spPr>
          <a:xfrm>
            <a:off x="76200" y="4800600"/>
            <a:ext cx="1066800" cy="738664"/>
          </a:xfrm>
          <a:prstGeom prst="rect">
            <a:avLst/>
          </a:prstGeom>
          <a:noFill/>
        </p:spPr>
        <p:txBody>
          <a:bodyPr wrap="square" rtlCol="0">
            <a:spAutoFit/>
          </a:bodyPr>
          <a:lstStyle/>
          <a:p>
            <a:pPr algn="ctr"/>
            <a:r>
              <a:rPr lang="en-US" sz="4200" dirty="0" smtClean="0"/>
              <a:t>5</a:t>
            </a:r>
            <a:endParaRPr lang="en-US" sz="4200" dirty="0"/>
          </a:p>
        </p:txBody>
      </p:sp>
      <p:sp>
        <p:nvSpPr>
          <p:cNvPr id="24" name="TextBox 23"/>
          <p:cNvSpPr txBox="1"/>
          <p:nvPr/>
        </p:nvSpPr>
        <p:spPr>
          <a:xfrm>
            <a:off x="2308034" y="4800600"/>
            <a:ext cx="1066800" cy="738664"/>
          </a:xfrm>
          <a:prstGeom prst="rect">
            <a:avLst/>
          </a:prstGeom>
          <a:noFill/>
        </p:spPr>
        <p:txBody>
          <a:bodyPr wrap="square" rtlCol="0">
            <a:spAutoFit/>
          </a:bodyPr>
          <a:lstStyle/>
          <a:p>
            <a:pPr algn="ctr"/>
            <a:r>
              <a:rPr lang="en-US" sz="4200" dirty="0" smtClean="0"/>
              <a:t>81</a:t>
            </a:r>
            <a:endParaRPr lang="en-US" sz="4200" dirty="0"/>
          </a:p>
        </p:txBody>
      </p:sp>
      <p:sp>
        <p:nvSpPr>
          <p:cNvPr id="25" name="TextBox 24"/>
          <p:cNvSpPr txBox="1"/>
          <p:nvPr/>
        </p:nvSpPr>
        <p:spPr>
          <a:xfrm>
            <a:off x="7718234" y="4985266"/>
            <a:ext cx="1295400" cy="369332"/>
          </a:xfrm>
          <a:prstGeom prst="rect">
            <a:avLst/>
          </a:prstGeom>
          <a:noFill/>
        </p:spPr>
        <p:txBody>
          <a:bodyPr wrap="square" rtlCol="0">
            <a:spAutoFit/>
          </a:bodyPr>
          <a:lstStyle/>
          <a:p>
            <a:pPr algn="ctr"/>
            <a:r>
              <a:rPr lang="en-US" sz="1800" b="1" dirty="0" smtClean="0"/>
              <a:t>12345</a:t>
            </a:r>
            <a:endParaRPr lang="en-US" sz="1800" b="1" dirty="0"/>
          </a:p>
        </p:txBody>
      </p:sp>
      <p:sp>
        <p:nvSpPr>
          <p:cNvPr id="26" name="TextBox 25"/>
          <p:cNvSpPr txBox="1"/>
          <p:nvPr/>
        </p:nvSpPr>
        <p:spPr>
          <a:xfrm>
            <a:off x="1219200" y="4800600"/>
            <a:ext cx="1066800" cy="738664"/>
          </a:xfrm>
          <a:prstGeom prst="rect">
            <a:avLst/>
          </a:prstGeom>
          <a:noFill/>
        </p:spPr>
        <p:txBody>
          <a:bodyPr wrap="square" rtlCol="0">
            <a:spAutoFit/>
          </a:bodyPr>
          <a:lstStyle/>
          <a:p>
            <a:pPr algn="ctr"/>
            <a:r>
              <a:rPr lang="en-US" sz="4200" dirty="0" smtClean="0"/>
              <a:t>42</a:t>
            </a:r>
            <a:endParaRPr lang="en-US" sz="4200" dirty="0"/>
          </a:p>
        </p:txBody>
      </p:sp>
      <p:sp>
        <p:nvSpPr>
          <p:cNvPr id="27" name="TextBox 26"/>
          <p:cNvSpPr txBox="1"/>
          <p:nvPr/>
        </p:nvSpPr>
        <p:spPr>
          <a:xfrm>
            <a:off x="4555672" y="4846767"/>
            <a:ext cx="1066800" cy="646331"/>
          </a:xfrm>
          <a:prstGeom prst="rect">
            <a:avLst/>
          </a:prstGeom>
          <a:noFill/>
        </p:spPr>
        <p:txBody>
          <a:bodyPr wrap="square" rtlCol="0">
            <a:spAutoFit/>
          </a:bodyPr>
          <a:lstStyle/>
          <a:p>
            <a:pPr algn="ctr"/>
            <a:r>
              <a:rPr lang="en-US" sz="3600" dirty="0" smtClean="0"/>
              <a:t>199</a:t>
            </a:r>
            <a:endParaRPr lang="en-US" sz="3600" dirty="0"/>
          </a:p>
        </p:txBody>
      </p:sp>
      <p:sp>
        <p:nvSpPr>
          <p:cNvPr id="28" name="TextBox 27"/>
          <p:cNvSpPr txBox="1"/>
          <p:nvPr/>
        </p:nvSpPr>
        <p:spPr>
          <a:xfrm>
            <a:off x="5666015" y="4877545"/>
            <a:ext cx="1066800" cy="584775"/>
          </a:xfrm>
          <a:prstGeom prst="rect">
            <a:avLst/>
          </a:prstGeom>
          <a:noFill/>
        </p:spPr>
        <p:txBody>
          <a:bodyPr wrap="square" rtlCol="0">
            <a:spAutoFit/>
          </a:bodyPr>
          <a:lstStyle/>
          <a:p>
            <a:pPr algn="ctr"/>
            <a:r>
              <a:rPr lang="en-US" sz="3200" dirty="0" smtClean="0"/>
              <a:t>365</a:t>
            </a:r>
            <a:endParaRPr lang="en-US" sz="3200" dirty="0"/>
          </a:p>
        </p:txBody>
      </p:sp>
      <p:sp>
        <p:nvSpPr>
          <p:cNvPr id="29" name="TextBox 28"/>
          <p:cNvSpPr txBox="1"/>
          <p:nvPr/>
        </p:nvSpPr>
        <p:spPr>
          <a:xfrm>
            <a:off x="6776358" y="4908322"/>
            <a:ext cx="1066800" cy="523220"/>
          </a:xfrm>
          <a:prstGeom prst="rect">
            <a:avLst/>
          </a:prstGeom>
          <a:noFill/>
        </p:spPr>
        <p:txBody>
          <a:bodyPr wrap="square" rtlCol="0">
            <a:spAutoFit/>
          </a:bodyPr>
          <a:lstStyle/>
          <a:p>
            <a:pPr algn="ctr"/>
            <a:r>
              <a:rPr lang="en-US" sz="2800" dirty="0" smtClean="0"/>
              <a:t>8246</a:t>
            </a:r>
            <a:endParaRPr lang="en-US" sz="2800" dirty="0"/>
          </a:p>
        </p:txBody>
      </p:sp>
      <p:sp>
        <p:nvSpPr>
          <p:cNvPr id="30" name="Shape 1474"/>
          <p:cNvSpPr txBox="1">
            <a:spLocks/>
          </p:cNvSpPr>
          <p:nvPr/>
        </p:nvSpPr>
        <p:spPr>
          <a:xfrm>
            <a:off x="381000" y="5734801"/>
            <a:ext cx="8229600" cy="818399"/>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pPr algn="ctr"/>
            <a:r>
              <a:rPr lang="en" dirty="0">
                <a:solidFill>
                  <a:srgbClr val="C00000"/>
                </a:solidFill>
                <a:latin typeface="Droid Serif"/>
                <a:ea typeface="Droid Serif"/>
                <a:cs typeface="Droid Serif"/>
                <a:sym typeface="Droid Serif"/>
              </a:rPr>
              <a:t>O</a:t>
            </a:r>
            <a:r>
              <a:rPr lang="en" dirty="0" smtClean="0">
                <a:solidFill>
                  <a:srgbClr val="C00000"/>
                </a:solidFill>
                <a:latin typeface="Droid Serif"/>
                <a:ea typeface="Droid Serif"/>
                <a:cs typeface="Droid Serif"/>
                <a:sym typeface="Droid Serif"/>
              </a:rPr>
              <a:t>rdered</a:t>
            </a:r>
            <a:r>
              <a:rPr lang="en" dirty="0" smtClean="0">
                <a:latin typeface="Droid Serif"/>
                <a:ea typeface="Droid Serif"/>
                <a:cs typeface="Droid Serif"/>
                <a:sym typeface="Droid Serif"/>
              </a:rPr>
              <a:t> List</a:t>
            </a:r>
            <a:endParaRPr lang="en" dirty="0">
              <a:latin typeface="Droid Serif"/>
              <a:ea typeface="Droid Serif"/>
              <a:cs typeface="Droid Serif"/>
              <a:sym typeface="Droid Serif"/>
            </a:endParaRPr>
          </a:p>
        </p:txBody>
      </p:sp>
    </p:spTree>
    <p:extLst>
      <p:ext uri="{BB962C8B-B14F-4D97-AF65-F5344CB8AC3E}">
        <p14:creationId xmlns:p14="http://schemas.microsoft.com/office/powerpoint/2010/main" val="2938150659"/>
      </p:ext>
    </p:extLst>
  </p:cSld>
  <p:clrMapOvr>
    <a:masterClrMapping/>
  </p:clrMapOvr>
  <p:transition xmlns:p14="http://schemas.microsoft.com/office/powerpoint/2010/main" spd="slow">
    <p:cu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Shape 1474"/>
          <p:cNvSpPr txBox="1">
            <a:spLocks noGrp="1"/>
          </p:cNvSpPr>
          <p:nvPr>
            <p:ph type="title"/>
          </p:nvPr>
        </p:nvSpPr>
        <p:spPr>
          <a:xfrm>
            <a:off x="457200" y="274637"/>
            <a:ext cx="8229600" cy="818399"/>
          </a:xfrm>
          <a:prstGeom prst="rect">
            <a:avLst/>
          </a:prstGeom>
        </p:spPr>
        <p:txBody>
          <a:bodyPr lIns="91425" tIns="91425" rIns="91425" bIns="91425" anchor="b" anchorCtr="0">
            <a:noAutofit/>
          </a:bodyPr>
          <a:lstStyle/>
          <a:p>
            <a:pPr algn="ctr">
              <a:spcBef>
                <a:spcPts val="0"/>
              </a:spcBef>
              <a:buNone/>
            </a:pPr>
            <a:r>
              <a:rPr lang="en" dirty="0" smtClean="0">
                <a:latin typeface="Droid Serif"/>
                <a:ea typeface="Droid Serif"/>
                <a:cs typeface="Droid Serif"/>
                <a:sym typeface="Droid Serif"/>
              </a:rPr>
              <a:t>Searching!</a:t>
            </a:r>
            <a:endParaRPr lang="en" dirty="0">
              <a:latin typeface="Droid Serif"/>
              <a:ea typeface="Droid Serif"/>
              <a:cs typeface="Droid Serif"/>
              <a:sym typeface="Droid Serif"/>
            </a:endParaRPr>
          </a:p>
        </p:txBody>
      </p:sp>
      <p:sp>
        <p:nvSpPr>
          <p:cNvPr id="7" name="Shape 1474"/>
          <p:cNvSpPr txBox="1">
            <a:spLocks/>
          </p:cNvSpPr>
          <p:nvPr/>
        </p:nvSpPr>
        <p:spPr>
          <a:xfrm>
            <a:off x="381000" y="5791200"/>
            <a:ext cx="8229600" cy="818399"/>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pPr algn="ctr"/>
            <a:r>
              <a:rPr lang="en" dirty="0" smtClean="0">
                <a:latin typeface="Droid Serif"/>
                <a:ea typeface="Droid Serif"/>
                <a:cs typeface="Droid Serif"/>
                <a:sym typeface="Droid Serif"/>
              </a:rPr>
              <a:t>Unordered List</a:t>
            </a:r>
            <a:endParaRPr lang="en" dirty="0">
              <a:latin typeface="Droid Serif"/>
              <a:ea typeface="Droid Serif"/>
              <a:cs typeface="Droid Serif"/>
              <a:sym typeface="Droid Serif"/>
            </a:endParaRPr>
          </a:p>
        </p:txBody>
      </p:sp>
      <p:sp>
        <p:nvSpPr>
          <p:cNvPr id="4" name="TextBox 3"/>
          <p:cNvSpPr txBox="1"/>
          <p:nvPr/>
        </p:nvSpPr>
        <p:spPr>
          <a:xfrm>
            <a:off x="76200" y="3109377"/>
            <a:ext cx="1066800" cy="738664"/>
          </a:xfrm>
          <a:prstGeom prst="rect">
            <a:avLst/>
          </a:prstGeom>
          <a:noFill/>
        </p:spPr>
        <p:txBody>
          <a:bodyPr wrap="square" rtlCol="0">
            <a:spAutoFit/>
          </a:bodyPr>
          <a:lstStyle/>
          <a:p>
            <a:pPr algn="ctr"/>
            <a:r>
              <a:rPr lang="en-US" sz="4200" dirty="0" smtClean="0"/>
              <a:t>42</a:t>
            </a:r>
            <a:endParaRPr lang="en-US" sz="4200" dirty="0"/>
          </a:p>
        </p:txBody>
      </p:sp>
      <p:sp>
        <p:nvSpPr>
          <p:cNvPr id="8" name="TextBox 7"/>
          <p:cNvSpPr txBox="1"/>
          <p:nvPr/>
        </p:nvSpPr>
        <p:spPr>
          <a:xfrm>
            <a:off x="2308034" y="3109377"/>
            <a:ext cx="1066800" cy="738664"/>
          </a:xfrm>
          <a:prstGeom prst="rect">
            <a:avLst/>
          </a:prstGeom>
          <a:noFill/>
        </p:spPr>
        <p:txBody>
          <a:bodyPr wrap="square" rtlCol="0">
            <a:spAutoFit/>
          </a:bodyPr>
          <a:lstStyle/>
          <a:p>
            <a:pPr algn="ctr"/>
            <a:r>
              <a:rPr lang="en-US" sz="4200" dirty="0" smtClean="0"/>
              <a:t>3</a:t>
            </a:r>
            <a:endParaRPr lang="en-US" sz="4200" dirty="0"/>
          </a:p>
        </p:txBody>
      </p:sp>
      <p:sp>
        <p:nvSpPr>
          <p:cNvPr id="9" name="TextBox 8"/>
          <p:cNvSpPr txBox="1"/>
          <p:nvPr/>
        </p:nvSpPr>
        <p:spPr>
          <a:xfrm>
            <a:off x="7750366" y="3336533"/>
            <a:ext cx="1295400" cy="276999"/>
          </a:xfrm>
          <a:prstGeom prst="rect">
            <a:avLst/>
          </a:prstGeom>
          <a:noFill/>
        </p:spPr>
        <p:txBody>
          <a:bodyPr wrap="square" rtlCol="0">
            <a:spAutoFit/>
          </a:bodyPr>
          <a:lstStyle/>
          <a:p>
            <a:pPr algn="ctr"/>
            <a:r>
              <a:rPr lang="en-US" sz="1200" b="1" dirty="0" smtClean="0"/>
              <a:t>1000000000</a:t>
            </a:r>
            <a:endParaRPr lang="en-US" sz="1200" b="1" dirty="0"/>
          </a:p>
        </p:txBody>
      </p:sp>
      <p:sp>
        <p:nvSpPr>
          <p:cNvPr id="17" name="TextBox 16"/>
          <p:cNvSpPr txBox="1"/>
          <p:nvPr/>
        </p:nvSpPr>
        <p:spPr>
          <a:xfrm>
            <a:off x="1219200" y="3109377"/>
            <a:ext cx="1066800" cy="738664"/>
          </a:xfrm>
          <a:prstGeom prst="rect">
            <a:avLst/>
          </a:prstGeom>
          <a:noFill/>
        </p:spPr>
        <p:txBody>
          <a:bodyPr wrap="square" rtlCol="0">
            <a:spAutoFit/>
          </a:bodyPr>
          <a:lstStyle/>
          <a:p>
            <a:pPr algn="ctr"/>
            <a:r>
              <a:rPr lang="en-US" sz="4200" dirty="0" smtClean="0"/>
              <a:t>4</a:t>
            </a:r>
            <a:endParaRPr lang="en-US" sz="4200" dirty="0"/>
          </a:p>
        </p:txBody>
      </p:sp>
      <p:sp>
        <p:nvSpPr>
          <p:cNvPr id="18" name="TextBox 17"/>
          <p:cNvSpPr txBox="1"/>
          <p:nvPr/>
        </p:nvSpPr>
        <p:spPr>
          <a:xfrm>
            <a:off x="3429000" y="3109377"/>
            <a:ext cx="1066800" cy="738664"/>
          </a:xfrm>
          <a:prstGeom prst="rect">
            <a:avLst/>
          </a:prstGeom>
          <a:noFill/>
        </p:spPr>
        <p:txBody>
          <a:bodyPr wrap="square" rtlCol="0">
            <a:spAutoFit/>
          </a:bodyPr>
          <a:lstStyle/>
          <a:p>
            <a:pPr algn="ctr"/>
            <a:r>
              <a:rPr lang="en-US" sz="4200" dirty="0" smtClean="0"/>
              <a:t>17</a:t>
            </a:r>
            <a:endParaRPr lang="en-US" sz="4200" dirty="0"/>
          </a:p>
        </p:txBody>
      </p:sp>
      <p:sp>
        <p:nvSpPr>
          <p:cNvPr id="19" name="TextBox 18"/>
          <p:cNvSpPr txBox="1"/>
          <p:nvPr/>
        </p:nvSpPr>
        <p:spPr>
          <a:xfrm>
            <a:off x="4555672" y="3109377"/>
            <a:ext cx="1066800" cy="738664"/>
          </a:xfrm>
          <a:prstGeom prst="rect">
            <a:avLst/>
          </a:prstGeom>
          <a:noFill/>
        </p:spPr>
        <p:txBody>
          <a:bodyPr wrap="square" rtlCol="0">
            <a:spAutoFit/>
          </a:bodyPr>
          <a:lstStyle/>
          <a:p>
            <a:pPr algn="ctr"/>
            <a:r>
              <a:rPr lang="en-US" sz="4200" dirty="0" smtClean="0"/>
              <a:t>99</a:t>
            </a:r>
            <a:endParaRPr lang="en-US" sz="4200" dirty="0"/>
          </a:p>
        </p:txBody>
      </p:sp>
      <p:sp>
        <p:nvSpPr>
          <p:cNvPr id="20" name="TextBox 19"/>
          <p:cNvSpPr txBox="1"/>
          <p:nvPr/>
        </p:nvSpPr>
        <p:spPr>
          <a:xfrm>
            <a:off x="5666015" y="3186322"/>
            <a:ext cx="1066800" cy="584775"/>
          </a:xfrm>
          <a:prstGeom prst="rect">
            <a:avLst/>
          </a:prstGeom>
          <a:noFill/>
        </p:spPr>
        <p:txBody>
          <a:bodyPr wrap="square" rtlCol="0">
            <a:spAutoFit/>
          </a:bodyPr>
          <a:lstStyle/>
          <a:p>
            <a:pPr algn="ctr"/>
            <a:r>
              <a:rPr lang="en-US" sz="3200" dirty="0" smtClean="0"/>
              <a:t>100</a:t>
            </a:r>
            <a:endParaRPr lang="en-US" sz="3200" dirty="0"/>
          </a:p>
        </p:txBody>
      </p:sp>
      <p:sp>
        <p:nvSpPr>
          <p:cNvPr id="21" name="TextBox 20"/>
          <p:cNvSpPr txBox="1"/>
          <p:nvPr/>
        </p:nvSpPr>
        <p:spPr>
          <a:xfrm>
            <a:off x="6776358" y="3217099"/>
            <a:ext cx="1066800" cy="523220"/>
          </a:xfrm>
          <a:prstGeom prst="rect">
            <a:avLst/>
          </a:prstGeom>
          <a:noFill/>
        </p:spPr>
        <p:txBody>
          <a:bodyPr wrap="square" rtlCol="0">
            <a:spAutoFit/>
          </a:bodyPr>
          <a:lstStyle/>
          <a:p>
            <a:pPr algn="ctr"/>
            <a:r>
              <a:rPr lang="en-US" sz="2800" dirty="0" smtClean="0"/>
              <a:t>844</a:t>
            </a:r>
            <a:endParaRPr lang="en-US" sz="2800" dirty="0"/>
          </a:p>
        </p:txBody>
      </p:sp>
      <p:sp>
        <p:nvSpPr>
          <p:cNvPr id="22" name="Rectangle 21"/>
          <p:cNvSpPr/>
          <p:nvPr/>
        </p:nvSpPr>
        <p:spPr>
          <a:xfrm>
            <a:off x="7309758" y="4800600"/>
            <a:ext cx="1223412" cy="307777"/>
          </a:xfrm>
          <a:prstGeom prst="rect">
            <a:avLst/>
          </a:prstGeom>
        </p:spPr>
        <p:txBody>
          <a:bodyPr wrap="none">
            <a:spAutoFit/>
          </a:bodyPr>
          <a:lstStyle/>
          <a:p>
            <a:r>
              <a:rPr lang="en" dirty="0" smtClean="0">
                <a:latin typeface="Droid Serif"/>
                <a:ea typeface="Droid Serif"/>
                <a:cs typeface="Droid Serif"/>
                <a:sym typeface="Droid Serif"/>
              </a:rPr>
              <a:t>Where's 42?</a:t>
            </a:r>
            <a:endParaRPr lang="en-US" dirty="0"/>
          </a:p>
        </p:txBody>
      </p:sp>
      <p:sp>
        <p:nvSpPr>
          <p:cNvPr id="5" name="Rounded Rectangle 4"/>
          <p:cNvSpPr/>
          <p:nvPr/>
        </p:nvSpPr>
        <p:spPr>
          <a:xfrm>
            <a:off x="7924800" y="2971800"/>
            <a:ext cx="990600" cy="10609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6814458" y="2971800"/>
            <a:ext cx="990600" cy="10609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5704115" y="2971800"/>
            <a:ext cx="990600" cy="10609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4593772" y="2971800"/>
            <a:ext cx="990600" cy="10609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3483429" y="2971800"/>
            <a:ext cx="990600" cy="10609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373086" y="2971800"/>
            <a:ext cx="990600" cy="10609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1262743" y="2971800"/>
            <a:ext cx="990600" cy="10609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152400" y="2971800"/>
            <a:ext cx="990600" cy="10609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8249172"/>
      </p:ext>
    </p:extLst>
  </p:cSld>
  <p:clrMapOvr>
    <a:masterClrMapping/>
  </p:clrMapOvr>
  <p:transition xmlns:p14="http://schemas.microsoft.com/office/powerpoint/2010/main" spd="slow">
    <p:cut/>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Shape 1474"/>
          <p:cNvSpPr txBox="1">
            <a:spLocks noGrp="1"/>
          </p:cNvSpPr>
          <p:nvPr>
            <p:ph type="title"/>
          </p:nvPr>
        </p:nvSpPr>
        <p:spPr>
          <a:xfrm>
            <a:off x="457200" y="274637"/>
            <a:ext cx="8229600" cy="818399"/>
          </a:xfrm>
          <a:prstGeom prst="rect">
            <a:avLst/>
          </a:prstGeom>
        </p:spPr>
        <p:txBody>
          <a:bodyPr lIns="91425" tIns="91425" rIns="91425" bIns="91425" anchor="b" anchorCtr="0">
            <a:noAutofit/>
          </a:bodyPr>
          <a:lstStyle/>
          <a:p>
            <a:pPr algn="ctr">
              <a:spcBef>
                <a:spcPts val="0"/>
              </a:spcBef>
              <a:buNone/>
            </a:pPr>
            <a:r>
              <a:rPr lang="en" dirty="0" smtClean="0">
                <a:latin typeface="Droid Serif"/>
                <a:ea typeface="Droid Serif"/>
                <a:cs typeface="Droid Serif"/>
                <a:sym typeface="Droid Serif"/>
              </a:rPr>
              <a:t>Searching!</a:t>
            </a:r>
            <a:endParaRPr lang="en" dirty="0">
              <a:latin typeface="Droid Serif"/>
              <a:ea typeface="Droid Serif"/>
              <a:cs typeface="Droid Serif"/>
              <a:sym typeface="Droid Serif"/>
            </a:endParaRPr>
          </a:p>
        </p:txBody>
      </p:sp>
      <p:sp>
        <p:nvSpPr>
          <p:cNvPr id="7" name="Shape 1474"/>
          <p:cNvSpPr txBox="1">
            <a:spLocks/>
          </p:cNvSpPr>
          <p:nvPr/>
        </p:nvSpPr>
        <p:spPr>
          <a:xfrm>
            <a:off x="381000" y="5791200"/>
            <a:ext cx="8229600" cy="818399"/>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pPr algn="ctr"/>
            <a:r>
              <a:rPr lang="en" dirty="0" smtClean="0">
                <a:latin typeface="Droid Serif"/>
                <a:ea typeface="Droid Serif"/>
                <a:cs typeface="Droid Serif"/>
                <a:sym typeface="Droid Serif"/>
              </a:rPr>
              <a:t>Unordered List</a:t>
            </a:r>
            <a:endParaRPr lang="en" dirty="0">
              <a:latin typeface="Droid Serif"/>
              <a:ea typeface="Droid Serif"/>
              <a:cs typeface="Droid Serif"/>
              <a:sym typeface="Droid Serif"/>
            </a:endParaRPr>
          </a:p>
        </p:txBody>
      </p:sp>
      <p:sp>
        <p:nvSpPr>
          <p:cNvPr id="4" name="TextBox 3"/>
          <p:cNvSpPr txBox="1"/>
          <p:nvPr/>
        </p:nvSpPr>
        <p:spPr>
          <a:xfrm>
            <a:off x="6814458" y="2995136"/>
            <a:ext cx="1066800" cy="738664"/>
          </a:xfrm>
          <a:prstGeom prst="rect">
            <a:avLst/>
          </a:prstGeom>
          <a:noFill/>
        </p:spPr>
        <p:txBody>
          <a:bodyPr wrap="square" rtlCol="0">
            <a:spAutoFit/>
          </a:bodyPr>
          <a:lstStyle/>
          <a:p>
            <a:pPr algn="ctr"/>
            <a:r>
              <a:rPr lang="en-US" sz="4200" dirty="0" smtClean="0"/>
              <a:t>42</a:t>
            </a:r>
            <a:endParaRPr lang="en-US" sz="4200" dirty="0"/>
          </a:p>
        </p:txBody>
      </p:sp>
      <p:sp>
        <p:nvSpPr>
          <p:cNvPr id="8" name="TextBox 7"/>
          <p:cNvSpPr txBox="1"/>
          <p:nvPr/>
        </p:nvSpPr>
        <p:spPr>
          <a:xfrm>
            <a:off x="7886700" y="2995136"/>
            <a:ext cx="1066800" cy="738664"/>
          </a:xfrm>
          <a:prstGeom prst="rect">
            <a:avLst/>
          </a:prstGeom>
          <a:noFill/>
        </p:spPr>
        <p:txBody>
          <a:bodyPr wrap="square" rtlCol="0">
            <a:spAutoFit/>
          </a:bodyPr>
          <a:lstStyle/>
          <a:p>
            <a:pPr algn="ctr"/>
            <a:r>
              <a:rPr lang="en-US" sz="4200" dirty="0" smtClean="0"/>
              <a:t>3</a:t>
            </a:r>
            <a:endParaRPr lang="en-US" sz="4200" dirty="0"/>
          </a:p>
        </p:txBody>
      </p:sp>
      <p:sp>
        <p:nvSpPr>
          <p:cNvPr id="9" name="TextBox 8"/>
          <p:cNvSpPr txBox="1"/>
          <p:nvPr/>
        </p:nvSpPr>
        <p:spPr>
          <a:xfrm>
            <a:off x="3369129" y="3225969"/>
            <a:ext cx="1295400" cy="276999"/>
          </a:xfrm>
          <a:prstGeom prst="rect">
            <a:avLst/>
          </a:prstGeom>
          <a:noFill/>
        </p:spPr>
        <p:txBody>
          <a:bodyPr wrap="square" rtlCol="0">
            <a:spAutoFit/>
          </a:bodyPr>
          <a:lstStyle/>
          <a:p>
            <a:pPr algn="ctr"/>
            <a:r>
              <a:rPr lang="en-US" sz="1200" b="1" dirty="0" smtClean="0"/>
              <a:t>1000000000</a:t>
            </a:r>
            <a:endParaRPr lang="en-US" sz="1200" b="1" dirty="0"/>
          </a:p>
        </p:txBody>
      </p:sp>
      <p:sp>
        <p:nvSpPr>
          <p:cNvPr id="17" name="TextBox 16"/>
          <p:cNvSpPr txBox="1"/>
          <p:nvPr/>
        </p:nvSpPr>
        <p:spPr>
          <a:xfrm>
            <a:off x="4669972" y="2995136"/>
            <a:ext cx="1066800" cy="738664"/>
          </a:xfrm>
          <a:prstGeom prst="rect">
            <a:avLst/>
          </a:prstGeom>
          <a:noFill/>
        </p:spPr>
        <p:txBody>
          <a:bodyPr wrap="square" rtlCol="0">
            <a:spAutoFit/>
          </a:bodyPr>
          <a:lstStyle/>
          <a:p>
            <a:pPr algn="ctr"/>
            <a:r>
              <a:rPr lang="en-US" sz="4200" dirty="0" smtClean="0"/>
              <a:t>4</a:t>
            </a:r>
            <a:endParaRPr lang="en-US" sz="4200" dirty="0"/>
          </a:p>
        </p:txBody>
      </p:sp>
      <p:sp>
        <p:nvSpPr>
          <p:cNvPr id="18" name="TextBox 17"/>
          <p:cNvSpPr txBox="1"/>
          <p:nvPr/>
        </p:nvSpPr>
        <p:spPr>
          <a:xfrm>
            <a:off x="5742215" y="2995136"/>
            <a:ext cx="1066800" cy="738664"/>
          </a:xfrm>
          <a:prstGeom prst="rect">
            <a:avLst/>
          </a:prstGeom>
          <a:noFill/>
        </p:spPr>
        <p:txBody>
          <a:bodyPr wrap="square" rtlCol="0">
            <a:spAutoFit/>
          </a:bodyPr>
          <a:lstStyle/>
          <a:p>
            <a:pPr algn="ctr"/>
            <a:r>
              <a:rPr lang="en-US" sz="4200" dirty="0" smtClean="0"/>
              <a:t>17</a:t>
            </a:r>
            <a:endParaRPr lang="en-US" sz="4200" dirty="0"/>
          </a:p>
        </p:txBody>
      </p:sp>
      <p:sp>
        <p:nvSpPr>
          <p:cNvPr id="19" name="TextBox 18"/>
          <p:cNvSpPr txBox="1"/>
          <p:nvPr/>
        </p:nvSpPr>
        <p:spPr>
          <a:xfrm>
            <a:off x="1224643" y="2995136"/>
            <a:ext cx="1066800" cy="738664"/>
          </a:xfrm>
          <a:prstGeom prst="rect">
            <a:avLst/>
          </a:prstGeom>
          <a:noFill/>
        </p:spPr>
        <p:txBody>
          <a:bodyPr wrap="square" rtlCol="0">
            <a:spAutoFit/>
          </a:bodyPr>
          <a:lstStyle/>
          <a:p>
            <a:pPr algn="ctr"/>
            <a:r>
              <a:rPr lang="en-US" sz="4200" dirty="0" smtClean="0"/>
              <a:t>99</a:t>
            </a:r>
            <a:endParaRPr lang="en-US" sz="4200" dirty="0"/>
          </a:p>
        </p:txBody>
      </p:sp>
      <p:sp>
        <p:nvSpPr>
          <p:cNvPr id="20" name="TextBox 19"/>
          <p:cNvSpPr txBox="1"/>
          <p:nvPr/>
        </p:nvSpPr>
        <p:spPr>
          <a:xfrm>
            <a:off x="2296886" y="3072081"/>
            <a:ext cx="1066800" cy="584775"/>
          </a:xfrm>
          <a:prstGeom prst="rect">
            <a:avLst/>
          </a:prstGeom>
          <a:noFill/>
        </p:spPr>
        <p:txBody>
          <a:bodyPr wrap="square" rtlCol="0">
            <a:spAutoFit/>
          </a:bodyPr>
          <a:lstStyle/>
          <a:p>
            <a:pPr algn="ctr"/>
            <a:r>
              <a:rPr lang="en-US" sz="3200" dirty="0" smtClean="0"/>
              <a:t>100</a:t>
            </a:r>
            <a:endParaRPr lang="en-US" sz="3200" dirty="0"/>
          </a:p>
        </p:txBody>
      </p:sp>
      <p:sp>
        <p:nvSpPr>
          <p:cNvPr id="21" name="TextBox 20"/>
          <p:cNvSpPr txBox="1"/>
          <p:nvPr/>
        </p:nvSpPr>
        <p:spPr>
          <a:xfrm>
            <a:off x="152400" y="3102858"/>
            <a:ext cx="1066800" cy="523220"/>
          </a:xfrm>
          <a:prstGeom prst="rect">
            <a:avLst/>
          </a:prstGeom>
          <a:noFill/>
        </p:spPr>
        <p:txBody>
          <a:bodyPr wrap="square" rtlCol="0">
            <a:spAutoFit/>
          </a:bodyPr>
          <a:lstStyle/>
          <a:p>
            <a:pPr algn="ctr"/>
            <a:r>
              <a:rPr lang="en-US" sz="2800" dirty="0" smtClean="0"/>
              <a:t>844</a:t>
            </a:r>
            <a:endParaRPr lang="en-US" sz="2800" dirty="0"/>
          </a:p>
        </p:txBody>
      </p:sp>
      <p:sp>
        <p:nvSpPr>
          <p:cNvPr id="5" name="Rounded Rectangle 4"/>
          <p:cNvSpPr/>
          <p:nvPr/>
        </p:nvSpPr>
        <p:spPr>
          <a:xfrm>
            <a:off x="7924800" y="3739693"/>
            <a:ext cx="990600" cy="10609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6814458" y="3739693"/>
            <a:ext cx="990600" cy="10609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5704115" y="3739693"/>
            <a:ext cx="990600" cy="10609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4593772" y="3739693"/>
            <a:ext cx="990600" cy="10609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3483429" y="3739693"/>
            <a:ext cx="990600" cy="10609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373086" y="3739693"/>
            <a:ext cx="990600" cy="10609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1262743" y="3739693"/>
            <a:ext cx="990600" cy="10609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152400" y="3739693"/>
            <a:ext cx="990600" cy="10609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9758" y="4800600"/>
            <a:ext cx="1223412" cy="307777"/>
          </a:xfrm>
          <a:prstGeom prst="rect">
            <a:avLst/>
          </a:prstGeom>
        </p:spPr>
        <p:txBody>
          <a:bodyPr wrap="none">
            <a:spAutoFit/>
          </a:bodyPr>
          <a:lstStyle/>
          <a:p>
            <a:r>
              <a:rPr lang="en" dirty="0" smtClean="0">
                <a:latin typeface="Droid Serif"/>
                <a:ea typeface="Droid Serif"/>
                <a:cs typeface="Droid Serif"/>
                <a:sym typeface="Droid Serif"/>
              </a:rPr>
              <a:t>Where's 42?</a:t>
            </a:r>
            <a:endParaRPr lang="en-US" dirty="0"/>
          </a:p>
        </p:txBody>
      </p:sp>
    </p:spTree>
    <p:extLst>
      <p:ext uri="{BB962C8B-B14F-4D97-AF65-F5344CB8AC3E}">
        <p14:creationId xmlns:p14="http://schemas.microsoft.com/office/powerpoint/2010/main" val="4003385887"/>
      </p:ext>
    </p:extLst>
  </p:cSld>
  <p:clrMapOvr>
    <a:masterClrMapping/>
  </p:clrMapOvr>
  <p:transition xmlns:p14="http://schemas.microsoft.com/office/powerpoint/2010/main" spd="slow">
    <p:cut/>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8" name="TextBox 17"/>
          <p:cNvSpPr txBox="1"/>
          <p:nvPr/>
        </p:nvSpPr>
        <p:spPr>
          <a:xfrm>
            <a:off x="3429000" y="3109377"/>
            <a:ext cx="1066800" cy="738664"/>
          </a:xfrm>
          <a:prstGeom prst="rect">
            <a:avLst/>
          </a:prstGeom>
          <a:noFill/>
        </p:spPr>
        <p:txBody>
          <a:bodyPr wrap="square" rtlCol="0">
            <a:spAutoFit/>
          </a:bodyPr>
          <a:lstStyle/>
          <a:p>
            <a:pPr algn="ctr"/>
            <a:r>
              <a:rPr lang="en-US" sz="4200" dirty="0" smtClean="0"/>
              <a:t>47</a:t>
            </a:r>
            <a:endParaRPr lang="en-US" sz="4200" dirty="0"/>
          </a:p>
        </p:txBody>
      </p:sp>
      <p:sp>
        <p:nvSpPr>
          <p:cNvPr id="1474" name="Shape 1474"/>
          <p:cNvSpPr txBox="1">
            <a:spLocks noGrp="1"/>
          </p:cNvSpPr>
          <p:nvPr>
            <p:ph type="title"/>
          </p:nvPr>
        </p:nvSpPr>
        <p:spPr>
          <a:xfrm>
            <a:off x="457200" y="274637"/>
            <a:ext cx="8229600" cy="818399"/>
          </a:xfrm>
          <a:prstGeom prst="rect">
            <a:avLst/>
          </a:prstGeom>
        </p:spPr>
        <p:txBody>
          <a:bodyPr lIns="91425" tIns="91425" rIns="91425" bIns="91425" anchor="b" anchorCtr="0">
            <a:noAutofit/>
          </a:bodyPr>
          <a:lstStyle/>
          <a:p>
            <a:pPr algn="ctr">
              <a:spcBef>
                <a:spcPts val="0"/>
              </a:spcBef>
              <a:buNone/>
            </a:pPr>
            <a:r>
              <a:rPr lang="en" dirty="0" smtClean="0">
                <a:latin typeface="Droid Serif"/>
                <a:ea typeface="Droid Serif"/>
                <a:cs typeface="Droid Serif"/>
                <a:sym typeface="Droid Serif"/>
              </a:rPr>
              <a:t>Searching!</a:t>
            </a:r>
            <a:endParaRPr lang="en" dirty="0">
              <a:latin typeface="Droid Serif"/>
              <a:ea typeface="Droid Serif"/>
              <a:cs typeface="Droid Serif"/>
              <a:sym typeface="Droid Serif"/>
            </a:endParaRPr>
          </a:p>
        </p:txBody>
      </p:sp>
      <p:sp>
        <p:nvSpPr>
          <p:cNvPr id="7" name="Shape 1474"/>
          <p:cNvSpPr txBox="1">
            <a:spLocks/>
          </p:cNvSpPr>
          <p:nvPr/>
        </p:nvSpPr>
        <p:spPr>
          <a:xfrm>
            <a:off x="381000" y="5791200"/>
            <a:ext cx="8229600" cy="818399"/>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pPr algn="ctr"/>
            <a:r>
              <a:rPr lang="en" dirty="0">
                <a:solidFill>
                  <a:srgbClr val="C00000"/>
                </a:solidFill>
                <a:latin typeface="Droid Serif"/>
                <a:ea typeface="Droid Serif"/>
                <a:cs typeface="Droid Serif"/>
                <a:sym typeface="Droid Serif"/>
              </a:rPr>
              <a:t>O</a:t>
            </a:r>
            <a:r>
              <a:rPr lang="en" dirty="0" smtClean="0">
                <a:solidFill>
                  <a:srgbClr val="C00000"/>
                </a:solidFill>
                <a:latin typeface="Droid Serif"/>
                <a:ea typeface="Droid Serif"/>
                <a:cs typeface="Droid Serif"/>
                <a:sym typeface="Droid Serif"/>
              </a:rPr>
              <a:t>rdered</a:t>
            </a:r>
            <a:r>
              <a:rPr lang="en" dirty="0" smtClean="0">
                <a:latin typeface="Droid Serif"/>
                <a:ea typeface="Droid Serif"/>
                <a:cs typeface="Droid Serif"/>
                <a:sym typeface="Droid Serif"/>
              </a:rPr>
              <a:t> List</a:t>
            </a:r>
            <a:endParaRPr lang="en" dirty="0">
              <a:latin typeface="Droid Serif"/>
              <a:ea typeface="Droid Serif"/>
              <a:cs typeface="Droid Serif"/>
              <a:sym typeface="Droid Serif"/>
            </a:endParaRPr>
          </a:p>
        </p:txBody>
      </p:sp>
      <p:sp>
        <p:nvSpPr>
          <p:cNvPr id="4" name="TextBox 3"/>
          <p:cNvSpPr txBox="1"/>
          <p:nvPr/>
        </p:nvSpPr>
        <p:spPr>
          <a:xfrm>
            <a:off x="76200" y="3109377"/>
            <a:ext cx="1066800" cy="738664"/>
          </a:xfrm>
          <a:prstGeom prst="rect">
            <a:avLst/>
          </a:prstGeom>
          <a:noFill/>
        </p:spPr>
        <p:txBody>
          <a:bodyPr wrap="square" rtlCol="0">
            <a:spAutoFit/>
          </a:bodyPr>
          <a:lstStyle/>
          <a:p>
            <a:pPr algn="ctr"/>
            <a:r>
              <a:rPr lang="en-US" sz="4200" dirty="0" smtClean="0"/>
              <a:t>0</a:t>
            </a:r>
            <a:endParaRPr lang="en-US" sz="4200" dirty="0"/>
          </a:p>
        </p:txBody>
      </p:sp>
      <p:sp>
        <p:nvSpPr>
          <p:cNvPr id="8" name="TextBox 7"/>
          <p:cNvSpPr txBox="1"/>
          <p:nvPr/>
        </p:nvSpPr>
        <p:spPr>
          <a:xfrm>
            <a:off x="2308034" y="3109377"/>
            <a:ext cx="1066800" cy="738664"/>
          </a:xfrm>
          <a:prstGeom prst="rect">
            <a:avLst/>
          </a:prstGeom>
          <a:noFill/>
        </p:spPr>
        <p:txBody>
          <a:bodyPr wrap="square" rtlCol="0">
            <a:spAutoFit/>
          </a:bodyPr>
          <a:lstStyle/>
          <a:p>
            <a:pPr algn="ctr"/>
            <a:r>
              <a:rPr lang="en-US" sz="4200" dirty="0" smtClean="0"/>
              <a:t>46</a:t>
            </a:r>
            <a:endParaRPr lang="en-US" sz="4200" dirty="0"/>
          </a:p>
        </p:txBody>
      </p:sp>
      <p:sp>
        <p:nvSpPr>
          <p:cNvPr id="9" name="TextBox 8"/>
          <p:cNvSpPr txBox="1"/>
          <p:nvPr/>
        </p:nvSpPr>
        <p:spPr>
          <a:xfrm>
            <a:off x="7750366" y="3294043"/>
            <a:ext cx="1295400" cy="369332"/>
          </a:xfrm>
          <a:prstGeom prst="rect">
            <a:avLst/>
          </a:prstGeom>
          <a:noFill/>
        </p:spPr>
        <p:txBody>
          <a:bodyPr wrap="square" rtlCol="0">
            <a:spAutoFit/>
          </a:bodyPr>
          <a:lstStyle/>
          <a:p>
            <a:pPr algn="ctr"/>
            <a:r>
              <a:rPr lang="en-US" sz="1800" b="1" dirty="0" smtClean="0"/>
              <a:t>1000000</a:t>
            </a:r>
            <a:endParaRPr lang="en-US" sz="1800" b="1" dirty="0"/>
          </a:p>
        </p:txBody>
      </p:sp>
      <p:sp>
        <p:nvSpPr>
          <p:cNvPr id="13" name="Rounded Rectangle 12"/>
          <p:cNvSpPr/>
          <p:nvPr/>
        </p:nvSpPr>
        <p:spPr>
          <a:xfrm>
            <a:off x="3483429" y="1910893"/>
            <a:ext cx="990600" cy="106090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219200" y="3109377"/>
            <a:ext cx="1066800" cy="738664"/>
          </a:xfrm>
          <a:prstGeom prst="rect">
            <a:avLst/>
          </a:prstGeom>
          <a:noFill/>
        </p:spPr>
        <p:txBody>
          <a:bodyPr wrap="square" rtlCol="0">
            <a:spAutoFit/>
          </a:bodyPr>
          <a:lstStyle/>
          <a:p>
            <a:pPr algn="ctr"/>
            <a:r>
              <a:rPr lang="en-US" sz="4200" dirty="0" smtClean="0"/>
              <a:t>42</a:t>
            </a:r>
            <a:endParaRPr lang="en-US" sz="4200" dirty="0"/>
          </a:p>
        </p:txBody>
      </p:sp>
      <p:sp>
        <p:nvSpPr>
          <p:cNvPr id="19" name="TextBox 18"/>
          <p:cNvSpPr txBox="1"/>
          <p:nvPr/>
        </p:nvSpPr>
        <p:spPr>
          <a:xfrm>
            <a:off x="4555672" y="3109377"/>
            <a:ext cx="1066800" cy="738664"/>
          </a:xfrm>
          <a:prstGeom prst="rect">
            <a:avLst/>
          </a:prstGeom>
          <a:noFill/>
        </p:spPr>
        <p:txBody>
          <a:bodyPr wrap="square" rtlCol="0">
            <a:spAutoFit/>
          </a:bodyPr>
          <a:lstStyle/>
          <a:p>
            <a:pPr algn="ctr"/>
            <a:r>
              <a:rPr lang="en-US" sz="4200" dirty="0" smtClean="0"/>
              <a:t>81</a:t>
            </a:r>
            <a:endParaRPr lang="en-US" sz="4200" dirty="0"/>
          </a:p>
        </p:txBody>
      </p:sp>
      <p:sp>
        <p:nvSpPr>
          <p:cNvPr id="20" name="TextBox 19"/>
          <p:cNvSpPr txBox="1"/>
          <p:nvPr/>
        </p:nvSpPr>
        <p:spPr>
          <a:xfrm>
            <a:off x="5666015" y="3186322"/>
            <a:ext cx="1066800" cy="584775"/>
          </a:xfrm>
          <a:prstGeom prst="rect">
            <a:avLst/>
          </a:prstGeom>
          <a:noFill/>
        </p:spPr>
        <p:txBody>
          <a:bodyPr wrap="square" rtlCol="0">
            <a:spAutoFit/>
          </a:bodyPr>
          <a:lstStyle/>
          <a:p>
            <a:pPr algn="ctr"/>
            <a:r>
              <a:rPr lang="en-US" sz="3200" dirty="0" smtClean="0"/>
              <a:t>365</a:t>
            </a:r>
            <a:endParaRPr lang="en-US" sz="3200" dirty="0"/>
          </a:p>
        </p:txBody>
      </p:sp>
      <p:sp>
        <p:nvSpPr>
          <p:cNvPr id="21" name="TextBox 20"/>
          <p:cNvSpPr txBox="1"/>
          <p:nvPr/>
        </p:nvSpPr>
        <p:spPr>
          <a:xfrm>
            <a:off x="6776358" y="3217099"/>
            <a:ext cx="1066800" cy="523220"/>
          </a:xfrm>
          <a:prstGeom prst="rect">
            <a:avLst/>
          </a:prstGeom>
          <a:noFill/>
        </p:spPr>
        <p:txBody>
          <a:bodyPr wrap="square" rtlCol="0">
            <a:spAutoFit/>
          </a:bodyPr>
          <a:lstStyle/>
          <a:p>
            <a:pPr algn="ctr"/>
            <a:r>
              <a:rPr lang="en-US" sz="2800" dirty="0" smtClean="0"/>
              <a:t>9001</a:t>
            </a:r>
            <a:endParaRPr lang="en-US" sz="2800" dirty="0"/>
          </a:p>
        </p:txBody>
      </p:sp>
      <p:sp>
        <p:nvSpPr>
          <p:cNvPr id="5" name="Rounded Rectangle 4"/>
          <p:cNvSpPr/>
          <p:nvPr/>
        </p:nvSpPr>
        <p:spPr>
          <a:xfrm>
            <a:off x="7924800" y="1910893"/>
            <a:ext cx="990600" cy="106090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6814458" y="1910893"/>
            <a:ext cx="990600" cy="106090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5704115" y="1910893"/>
            <a:ext cx="990600" cy="106090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4593772" y="1910893"/>
            <a:ext cx="990600" cy="106090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373086" y="1910893"/>
            <a:ext cx="990600" cy="106090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1262743" y="1910893"/>
            <a:ext cx="990600" cy="106090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152400" y="1910893"/>
            <a:ext cx="990600" cy="106090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309758" y="4800600"/>
            <a:ext cx="1223412" cy="307777"/>
          </a:xfrm>
          <a:prstGeom prst="rect">
            <a:avLst/>
          </a:prstGeom>
        </p:spPr>
        <p:txBody>
          <a:bodyPr wrap="none">
            <a:spAutoFit/>
          </a:bodyPr>
          <a:lstStyle/>
          <a:p>
            <a:r>
              <a:rPr lang="en" dirty="0" smtClean="0">
                <a:latin typeface="Droid Serif"/>
                <a:ea typeface="Droid Serif"/>
                <a:cs typeface="Droid Serif"/>
                <a:sym typeface="Droid Serif"/>
              </a:rPr>
              <a:t>Where's 42?</a:t>
            </a:r>
            <a:endParaRPr lang="en-US" dirty="0"/>
          </a:p>
        </p:txBody>
      </p:sp>
    </p:spTree>
    <p:extLst>
      <p:ext uri="{BB962C8B-B14F-4D97-AF65-F5344CB8AC3E}">
        <p14:creationId xmlns:p14="http://schemas.microsoft.com/office/powerpoint/2010/main" val="2541110881"/>
      </p:ext>
    </p:extLst>
  </p:cSld>
  <p:clrMapOvr>
    <a:masterClrMapping/>
  </p:clrMapOvr>
  <p:transition xmlns:p14="http://schemas.microsoft.com/office/powerpoint/2010/main" spd="slow">
    <p:cu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Shape 1474"/>
          <p:cNvSpPr txBox="1">
            <a:spLocks noGrp="1"/>
          </p:cNvSpPr>
          <p:nvPr>
            <p:ph type="title"/>
          </p:nvPr>
        </p:nvSpPr>
        <p:spPr>
          <a:xfrm>
            <a:off x="1072242" y="228600"/>
            <a:ext cx="6852558" cy="1325563"/>
          </a:xfrm>
          <a:prstGeom prst="rect">
            <a:avLst/>
          </a:prstGeom>
        </p:spPr>
        <p:txBody>
          <a:bodyPr lIns="91425" tIns="91425" rIns="91425" bIns="91425" anchor="b" anchorCtr="0">
            <a:noAutofit/>
          </a:bodyPr>
          <a:lstStyle/>
          <a:p>
            <a:pPr algn="ctr">
              <a:spcBef>
                <a:spcPts val="0"/>
              </a:spcBef>
              <a:buNone/>
            </a:pPr>
            <a:r>
              <a:rPr lang="en" dirty="0" smtClean="0">
                <a:latin typeface="Droid Serif"/>
                <a:ea typeface="Droid Serif"/>
                <a:cs typeface="Droid Serif"/>
                <a:sym typeface="Droid Serif"/>
              </a:rPr>
              <a:t>Searching is </a:t>
            </a:r>
            <a:r>
              <a:rPr lang="en" dirty="0" smtClean="0">
                <a:solidFill>
                  <a:srgbClr val="C00000"/>
                </a:solidFill>
                <a:latin typeface="Droid Serif"/>
                <a:ea typeface="Droid Serif"/>
                <a:cs typeface="Droid Serif"/>
                <a:sym typeface="Droid Serif"/>
              </a:rPr>
              <a:t>MUCH</a:t>
            </a:r>
            <a:r>
              <a:rPr lang="en" dirty="0" smtClean="0">
                <a:latin typeface="Droid Serif"/>
                <a:ea typeface="Droid Serif"/>
                <a:cs typeface="Droid Serif"/>
                <a:sym typeface="Droid Serif"/>
              </a:rPr>
              <a:t> faster in an ordered list!</a:t>
            </a:r>
            <a:endParaRPr lang="en" dirty="0">
              <a:latin typeface="Droid Serif"/>
              <a:ea typeface="Droid Serif"/>
              <a:cs typeface="Droid Serif"/>
              <a:sym typeface="Droid Serif"/>
            </a:endParaRPr>
          </a:p>
        </p:txBody>
      </p:sp>
    </p:spTree>
    <p:extLst>
      <p:ext uri="{BB962C8B-B14F-4D97-AF65-F5344CB8AC3E}">
        <p14:creationId xmlns:p14="http://schemas.microsoft.com/office/powerpoint/2010/main" val="1924071540"/>
      </p:ext>
    </p:extLst>
  </p:cSld>
  <p:clrMapOvr>
    <a:masterClrMapping/>
  </p:clrMapOvr>
  <p:transition xmlns:p14="http://schemas.microsoft.com/office/powerpoint/2010/main" spd="slow">
    <p:cu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Shape 1474"/>
          <p:cNvSpPr txBox="1">
            <a:spLocks noGrp="1"/>
          </p:cNvSpPr>
          <p:nvPr>
            <p:ph type="title"/>
          </p:nvPr>
        </p:nvSpPr>
        <p:spPr>
          <a:xfrm>
            <a:off x="838200" y="228600"/>
            <a:ext cx="7690758" cy="792163"/>
          </a:xfrm>
          <a:prstGeom prst="rect">
            <a:avLst/>
          </a:prstGeom>
        </p:spPr>
        <p:txBody>
          <a:bodyPr lIns="91425" tIns="91425" rIns="91425" bIns="91425" anchor="ctr" anchorCtr="0">
            <a:noAutofit/>
          </a:bodyPr>
          <a:lstStyle/>
          <a:p>
            <a:pPr algn="ctr">
              <a:spcBef>
                <a:spcPts val="0"/>
              </a:spcBef>
              <a:buNone/>
            </a:pPr>
            <a:r>
              <a:rPr lang="en" dirty="0" smtClean="0">
                <a:latin typeface="Droid Serif"/>
                <a:ea typeface="Droid Serif"/>
                <a:cs typeface="Droid Serif"/>
                <a:sym typeface="Droid Serif"/>
              </a:rPr>
              <a:t>How do we </a:t>
            </a:r>
            <a:r>
              <a:rPr lang="en" i="1" dirty="0" smtClean="0">
                <a:solidFill>
                  <a:srgbClr val="0000FF"/>
                </a:solidFill>
                <a:latin typeface="Droid Serif"/>
                <a:ea typeface="Droid Serif"/>
                <a:cs typeface="Droid Serif"/>
                <a:sym typeface="Droid Serif"/>
              </a:rPr>
              <a:t>get</a:t>
            </a:r>
            <a:r>
              <a:rPr lang="en" dirty="0" smtClean="0">
                <a:solidFill>
                  <a:srgbClr val="0000FF"/>
                </a:solidFill>
                <a:latin typeface="Droid Serif"/>
                <a:ea typeface="Droid Serif"/>
                <a:cs typeface="Droid Serif"/>
                <a:sym typeface="Droid Serif"/>
              </a:rPr>
              <a:t> </a:t>
            </a:r>
            <a:r>
              <a:rPr lang="en" dirty="0" smtClean="0">
                <a:latin typeface="Droid Serif"/>
                <a:ea typeface="Droid Serif"/>
                <a:cs typeface="Droid Serif"/>
                <a:sym typeface="Droid Serif"/>
              </a:rPr>
              <a:t>the list sorted?</a:t>
            </a:r>
            <a:endParaRPr lang="en" dirty="0">
              <a:latin typeface="Droid Serif"/>
              <a:ea typeface="Droid Serif"/>
              <a:cs typeface="Droid Serif"/>
              <a:sym typeface="Droid Serif"/>
            </a:endParaRPr>
          </a:p>
        </p:txBody>
      </p:sp>
      <p:sp>
        <p:nvSpPr>
          <p:cNvPr id="3" name="TextBox 2"/>
          <p:cNvSpPr txBox="1"/>
          <p:nvPr/>
        </p:nvSpPr>
        <p:spPr>
          <a:xfrm>
            <a:off x="6814458" y="2995136"/>
            <a:ext cx="1066800" cy="738664"/>
          </a:xfrm>
          <a:prstGeom prst="rect">
            <a:avLst/>
          </a:prstGeom>
          <a:noFill/>
        </p:spPr>
        <p:txBody>
          <a:bodyPr wrap="square" rtlCol="0">
            <a:spAutoFit/>
          </a:bodyPr>
          <a:lstStyle/>
          <a:p>
            <a:pPr algn="ctr"/>
            <a:r>
              <a:rPr lang="en-US" sz="4200" dirty="0" smtClean="0"/>
              <a:t>42</a:t>
            </a:r>
            <a:endParaRPr lang="en-US" sz="4200" dirty="0"/>
          </a:p>
        </p:txBody>
      </p:sp>
      <p:sp>
        <p:nvSpPr>
          <p:cNvPr id="4" name="TextBox 3"/>
          <p:cNvSpPr txBox="1"/>
          <p:nvPr/>
        </p:nvSpPr>
        <p:spPr>
          <a:xfrm>
            <a:off x="7886700" y="2995136"/>
            <a:ext cx="1066800" cy="738664"/>
          </a:xfrm>
          <a:prstGeom prst="rect">
            <a:avLst/>
          </a:prstGeom>
          <a:noFill/>
        </p:spPr>
        <p:txBody>
          <a:bodyPr wrap="square" rtlCol="0">
            <a:spAutoFit/>
          </a:bodyPr>
          <a:lstStyle/>
          <a:p>
            <a:pPr algn="ctr"/>
            <a:r>
              <a:rPr lang="en-US" sz="4200" dirty="0" smtClean="0"/>
              <a:t>3</a:t>
            </a:r>
            <a:endParaRPr lang="en-US" sz="4200" dirty="0"/>
          </a:p>
        </p:txBody>
      </p:sp>
      <p:sp>
        <p:nvSpPr>
          <p:cNvPr id="5" name="TextBox 4"/>
          <p:cNvSpPr txBox="1"/>
          <p:nvPr/>
        </p:nvSpPr>
        <p:spPr>
          <a:xfrm>
            <a:off x="3369129" y="3225969"/>
            <a:ext cx="1295400" cy="276999"/>
          </a:xfrm>
          <a:prstGeom prst="rect">
            <a:avLst/>
          </a:prstGeom>
          <a:noFill/>
        </p:spPr>
        <p:txBody>
          <a:bodyPr wrap="square" rtlCol="0">
            <a:spAutoFit/>
          </a:bodyPr>
          <a:lstStyle/>
          <a:p>
            <a:pPr algn="ctr"/>
            <a:r>
              <a:rPr lang="en-US" sz="1200" b="1" dirty="0" smtClean="0"/>
              <a:t>1000000000</a:t>
            </a:r>
            <a:endParaRPr lang="en-US" sz="1200" b="1" dirty="0"/>
          </a:p>
        </p:txBody>
      </p:sp>
      <p:sp>
        <p:nvSpPr>
          <p:cNvPr id="6" name="TextBox 5"/>
          <p:cNvSpPr txBox="1"/>
          <p:nvPr/>
        </p:nvSpPr>
        <p:spPr>
          <a:xfrm>
            <a:off x="4669972" y="2995136"/>
            <a:ext cx="1066800" cy="738664"/>
          </a:xfrm>
          <a:prstGeom prst="rect">
            <a:avLst/>
          </a:prstGeom>
          <a:noFill/>
        </p:spPr>
        <p:txBody>
          <a:bodyPr wrap="square" rtlCol="0">
            <a:spAutoFit/>
          </a:bodyPr>
          <a:lstStyle/>
          <a:p>
            <a:pPr algn="ctr"/>
            <a:r>
              <a:rPr lang="en-US" sz="4200" dirty="0" smtClean="0"/>
              <a:t>4</a:t>
            </a:r>
            <a:endParaRPr lang="en-US" sz="4200" dirty="0"/>
          </a:p>
        </p:txBody>
      </p:sp>
      <p:sp>
        <p:nvSpPr>
          <p:cNvPr id="7" name="TextBox 6"/>
          <p:cNvSpPr txBox="1"/>
          <p:nvPr/>
        </p:nvSpPr>
        <p:spPr>
          <a:xfrm>
            <a:off x="5742215" y="2995136"/>
            <a:ext cx="1066800" cy="738664"/>
          </a:xfrm>
          <a:prstGeom prst="rect">
            <a:avLst/>
          </a:prstGeom>
          <a:noFill/>
        </p:spPr>
        <p:txBody>
          <a:bodyPr wrap="square" rtlCol="0">
            <a:spAutoFit/>
          </a:bodyPr>
          <a:lstStyle/>
          <a:p>
            <a:pPr algn="ctr"/>
            <a:r>
              <a:rPr lang="en-US" sz="4200" dirty="0" smtClean="0"/>
              <a:t>17</a:t>
            </a:r>
            <a:endParaRPr lang="en-US" sz="4200" dirty="0"/>
          </a:p>
        </p:txBody>
      </p:sp>
      <p:sp>
        <p:nvSpPr>
          <p:cNvPr id="8" name="TextBox 7"/>
          <p:cNvSpPr txBox="1"/>
          <p:nvPr/>
        </p:nvSpPr>
        <p:spPr>
          <a:xfrm>
            <a:off x="1224643" y="2995136"/>
            <a:ext cx="1066800" cy="738664"/>
          </a:xfrm>
          <a:prstGeom prst="rect">
            <a:avLst/>
          </a:prstGeom>
          <a:noFill/>
        </p:spPr>
        <p:txBody>
          <a:bodyPr wrap="square" rtlCol="0">
            <a:spAutoFit/>
          </a:bodyPr>
          <a:lstStyle/>
          <a:p>
            <a:pPr algn="ctr"/>
            <a:r>
              <a:rPr lang="en-US" sz="4200" dirty="0" smtClean="0"/>
              <a:t>99</a:t>
            </a:r>
            <a:endParaRPr lang="en-US" sz="4200" dirty="0"/>
          </a:p>
        </p:txBody>
      </p:sp>
      <p:sp>
        <p:nvSpPr>
          <p:cNvPr id="9" name="TextBox 8"/>
          <p:cNvSpPr txBox="1"/>
          <p:nvPr/>
        </p:nvSpPr>
        <p:spPr>
          <a:xfrm>
            <a:off x="2296886" y="3072081"/>
            <a:ext cx="1066800" cy="584775"/>
          </a:xfrm>
          <a:prstGeom prst="rect">
            <a:avLst/>
          </a:prstGeom>
          <a:noFill/>
        </p:spPr>
        <p:txBody>
          <a:bodyPr wrap="square" rtlCol="0">
            <a:spAutoFit/>
          </a:bodyPr>
          <a:lstStyle/>
          <a:p>
            <a:pPr algn="ctr"/>
            <a:r>
              <a:rPr lang="en-US" sz="3200" dirty="0" smtClean="0"/>
              <a:t>100</a:t>
            </a:r>
            <a:endParaRPr lang="en-US" sz="3200" dirty="0"/>
          </a:p>
        </p:txBody>
      </p:sp>
      <p:sp>
        <p:nvSpPr>
          <p:cNvPr id="10" name="TextBox 9"/>
          <p:cNvSpPr txBox="1"/>
          <p:nvPr/>
        </p:nvSpPr>
        <p:spPr>
          <a:xfrm>
            <a:off x="152400" y="3102858"/>
            <a:ext cx="1066800" cy="523220"/>
          </a:xfrm>
          <a:prstGeom prst="rect">
            <a:avLst/>
          </a:prstGeom>
          <a:noFill/>
        </p:spPr>
        <p:txBody>
          <a:bodyPr wrap="square" rtlCol="0">
            <a:spAutoFit/>
          </a:bodyPr>
          <a:lstStyle/>
          <a:p>
            <a:pPr algn="ctr"/>
            <a:r>
              <a:rPr lang="en-US" sz="2800" dirty="0" smtClean="0"/>
              <a:t>844</a:t>
            </a:r>
            <a:endParaRPr lang="en-US" sz="2800" dirty="0"/>
          </a:p>
        </p:txBody>
      </p:sp>
    </p:spTree>
    <p:extLst>
      <p:ext uri="{BB962C8B-B14F-4D97-AF65-F5344CB8AC3E}">
        <p14:creationId xmlns:p14="http://schemas.microsoft.com/office/powerpoint/2010/main" val="3322863788"/>
      </p:ext>
    </p:extLst>
  </p:cSld>
  <p:clrMapOvr>
    <a:masterClrMapping/>
  </p:clrMapOvr>
  <p:transition xmlns:p14="http://schemas.microsoft.com/office/powerpoint/2010/main" spd="slow">
    <p:cu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Shape 1474"/>
          <p:cNvSpPr txBox="1">
            <a:spLocks noGrp="1"/>
          </p:cNvSpPr>
          <p:nvPr>
            <p:ph type="title"/>
          </p:nvPr>
        </p:nvSpPr>
        <p:spPr>
          <a:xfrm>
            <a:off x="838200" y="228600"/>
            <a:ext cx="7690758" cy="792163"/>
          </a:xfrm>
          <a:prstGeom prst="rect">
            <a:avLst/>
          </a:prstGeom>
        </p:spPr>
        <p:txBody>
          <a:bodyPr lIns="91425" tIns="91425" rIns="91425" bIns="91425" anchor="ctr" anchorCtr="0">
            <a:noAutofit/>
          </a:bodyPr>
          <a:lstStyle/>
          <a:p>
            <a:pPr algn="ctr">
              <a:spcBef>
                <a:spcPts val="0"/>
              </a:spcBef>
              <a:buNone/>
            </a:pPr>
            <a:r>
              <a:rPr lang="en" dirty="0" smtClean="0">
                <a:latin typeface="Droid Serif"/>
                <a:ea typeface="Droid Serif"/>
                <a:cs typeface="Droid Serif"/>
                <a:sym typeface="Droid Serif"/>
              </a:rPr>
              <a:t>How do we </a:t>
            </a:r>
            <a:r>
              <a:rPr lang="en" i="1" dirty="0" smtClean="0">
                <a:solidFill>
                  <a:srgbClr val="0000FF"/>
                </a:solidFill>
                <a:latin typeface="Droid Serif"/>
                <a:ea typeface="Droid Serif"/>
                <a:cs typeface="Droid Serif"/>
                <a:sym typeface="Droid Serif"/>
              </a:rPr>
              <a:t>get</a:t>
            </a:r>
            <a:r>
              <a:rPr lang="en" dirty="0" smtClean="0">
                <a:solidFill>
                  <a:srgbClr val="0000FF"/>
                </a:solidFill>
                <a:latin typeface="Droid Serif"/>
                <a:ea typeface="Droid Serif"/>
                <a:cs typeface="Droid Serif"/>
                <a:sym typeface="Droid Serif"/>
              </a:rPr>
              <a:t> </a:t>
            </a:r>
            <a:r>
              <a:rPr lang="en" dirty="0" smtClean="0">
                <a:latin typeface="Droid Serif"/>
                <a:ea typeface="Droid Serif"/>
                <a:cs typeface="Droid Serif"/>
                <a:sym typeface="Droid Serif"/>
              </a:rPr>
              <a:t>the list sorted?</a:t>
            </a:r>
            <a:endParaRPr lang="en" dirty="0">
              <a:latin typeface="Droid Serif"/>
              <a:ea typeface="Droid Serif"/>
              <a:cs typeface="Droid Serif"/>
              <a:sym typeface="Droid Serif"/>
            </a:endParaRPr>
          </a:p>
        </p:txBody>
      </p:sp>
      <p:sp>
        <p:nvSpPr>
          <p:cNvPr id="3" name="TextBox 2"/>
          <p:cNvSpPr txBox="1"/>
          <p:nvPr/>
        </p:nvSpPr>
        <p:spPr>
          <a:xfrm>
            <a:off x="6814458" y="2995136"/>
            <a:ext cx="1066800" cy="738664"/>
          </a:xfrm>
          <a:prstGeom prst="rect">
            <a:avLst/>
          </a:prstGeom>
          <a:noFill/>
        </p:spPr>
        <p:txBody>
          <a:bodyPr wrap="square" rtlCol="0">
            <a:spAutoFit/>
          </a:bodyPr>
          <a:lstStyle/>
          <a:p>
            <a:pPr algn="ctr"/>
            <a:r>
              <a:rPr lang="en-US" sz="4200" dirty="0" smtClean="0"/>
              <a:t>42</a:t>
            </a:r>
            <a:endParaRPr lang="en-US" sz="4200" dirty="0"/>
          </a:p>
        </p:txBody>
      </p:sp>
      <p:sp>
        <p:nvSpPr>
          <p:cNvPr id="4" name="TextBox 3"/>
          <p:cNvSpPr txBox="1"/>
          <p:nvPr/>
        </p:nvSpPr>
        <p:spPr>
          <a:xfrm>
            <a:off x="7886700" y="2995136"/>
            <a:ext cx="1066800" cy="738664"/>
          </a:xfrm>
          <a:prstGeom prst="rect">
            <a:avLst/>
          </a:prstGeom>
          <a:noFill/>
        </p:spPr>
        <p:txBody>
          <a:bodyPr wrap="square" rtlCol="0">
            <a:spAutoFit/>
          </a:bodyPr>
          <a:lstStyle/>
          <a:p>
            <a:pPr algn="ctr"/>
            <a:r>
              <a:rPr lang="en-US" sz="4200" dirty="0" smtClean="0"/>
              <a:t>3</a:t>
            </a:r>
            <a:endParaRPr lang="en-US" sz="4200" dirty="0"/>
          </a:p>
        </p:txBody>
      </p:sp>
      <p:sp>
        <p:nvSpPr>
          <p:cNvPr id="5" name="TextBox 4"/>
          <p:cNvSpPr txBox="1"/>
          <p:nvPr/>
        </p:nvSpPr>
        <p:spPr>
          <a:xfrm>
            <a:off x="3369129" y="3225969"/>
            <a:ext cx="1295400" cy="276999"/>
          </a:xfrm>
          <a:prstGeom prst="rect">
            <a:avLst/>
          </a:prstGeom>
          <a:noFill/>
        </p:spPr>
        <p:txBody>
          <a:bodyPr wrap="square" rtlCol="0">
            <a:spAutoFit/>
          </a:bodyPr>
          <a:lstStyle/>
          <a:p>
            <a:pPr algn="ctr"/>
            <a:r>
              <a:rPr lang="en-US" sz="1200" b="1" dirty="0" smtClean="0"/>
              <a:t>1000000000</a:t>
            </a:r>
            <a:endParaRPr lang="en-US" sz="1200" b="1" dirty="0"/>
          </a:p>
        </p:txBody>
      </p:sp>
      <p:sp>
        <p:nvSpPr>
          <p:cNvPr id="6" name="TextBox 5"/>
          <p:cNvSpPr txBox="1"/>
          <p:nvPr/>
        </p:nvSpPr>
        <p:spPr>
          <a:xfrm>
            <a:off x="4669972" y="2995136"/>
            <a:ext cx="1066800" cy="738664"/>
          </a:xfrm>
          <a:prstGeom prst="rect">
            <a:avLst/>
          </a:prstGeom>
          <a:noFill/>
        </p:spPr>
        <p:txBody>
          <a:bodyPr wrap="square" rtlCol="0">
            <a:spAutoFit/>
          </a:bodyPr>
          <a:lstStyle/>
          <a:p>
            <a:pPr algn="ctr"/>
            <a:r>
              <a:rPr lang="en-US" sz="4200" dirty="0" smtClean="0"/>
              <a:t>4</a:t>
            </a:r>
            <a:endParaRPr lang="en-US" sz="4200" dirty="0"/>
          </a:p>
        </p:txBody>
      </p:sp>
      <p:sp>
        <p:nvSpPr>
          <p:cNvPr id="7" name="TextBox 6"/>
          <p:cNvSpPr txBox="1"/>
          <p:nvPr/>
        </p:nvSpPr>
        <p:spPr>
          <a:xfrm>
            <a:off x="5742215" y="2995136"/>
            <a:ext cx="1066800" cy="738664"/>
          </a:xfrm>
          <a:prstGeom prst="rect">
            <a:avLst/>
          </a:prstGeom>
          <a:noFill/>
        </p:spPr>
        <p:txBody>
          <a:bodyPr wrap="square" rtlCol="0">
            <a:spAutoFit/>
          </a:bodyPr>
          <a:lstStyle/>
          <a:p>
            <a:pPr algn="ctr"/>
            <a:r>
              <a:rPr lang="en-US" sz="4200" dirty="0" smtClean="0"/>
              <a:t>17</a:t>
            </a:r>
            <a:endParaRPr lang="en-US" sz="4200" dirty="0"/>
          </a:p>
        </p:txBody>
      </p:sp>
      <p:sp>
        <p:nvSpPr>
          <p:cNvPr id="8" name="TextBox 7"/>
          <p:cNvSpPr txBox="1"/>
          <p:nvPr/>
        </p:nvSpPr>
        <p:spPr>
          <a:xfrm>
            <a:off x="1224643" y="2995136"/>
            <a:ext cx="1066800" cy="738664"/>
          </a:xfrm>
          <a:prstGeom prst="rect">
            <a:avLst/>
          </a:prstGeom>
          <a:noFill/>
        </p:spPr>
        <p:txBody>
          <a:bodyPr wrap="square" rtlCol="0">
            <a:spAutoFit/>
          </a:bodyPr>
          <a:lstStyle/>
          <a:p>
            <a:pPr algn="ctr"/>
            <a:r>
              <a:rPr lang="en-US" sz="4200" dirty="0" smtClean="0"/>
              <a:t>99</a:t>
            </a:r>
            <a:endParaRPr lang="en-US" sz="4200" dirty="0"/>
          </a:p>
        </p:txBody>
      </p:sp>
      <p:sp>
        <p:nvSpPr>
          <p:cNvPr id="9" name="TextBox 8"/>
          <p:cNvSpPr txBox="1"/>
          <p:nvPr/>
        </p:nvSpPr>
        <p:spPr>
          <a:xfrm>
            <a:off x="2296886" y="3072081"/>
            <a:ext cx="1066800" cy="584775"/>
          </a:xfrm>
          <a:prstGeom prst="rect">
            <a:avLst/>
          </a:prstGeom>
          <a:noFill/>
        </p:spPr>
        <p:txBody>
          <a:bodyPr wrap="square" rtlCol="0">
            <a:spAutoFit/>
          </a:bodyPr>
          <a:lstStyle/>
          <a:p>
            <a:pPr algn="ctr"/>
            <a:r>
              <a:rPr lang="en-US" sz="3200" dirty="0" smtClean="0"/>
              <a:t>100</a:t>
            </a:r>
            <a:endParaRPr lang="en-US" sz="3200" dirty="0"/>
          </a:p>
        </p:txBody>
      </p:sp>
      <p:sp>
        <p:nvSpPr>
          <p:cNvPr id="10" name="TextBox 9"/>
          <p:cNvSpPr txBox="1"/>
          <p:nvPr/>
        </p:nvSpPr>
        <p:spPr>
          <a:xfrm>
            <a:off x="152400" y="3102858"/>
            <a:ext cx="1066800" cy="523220"/>
          </a:xfrm>
          <a:prstGeom prst="rect">
            <a:avLst/>
          </a:prstGeom>
          <a:noFill/>
        </p:spPr>
        <p:txBody>
          <a:bodyPr wrap="square" rtlCol="0">
            <a:spAutoFit/>
          </a:bodyPr>
          <a:lstStyle/>
          <a:p>
            <a:pPr algn="ctr"/>
            <a:r>
              <a:rPr lang="en-US" sz="2800" dirty="0" smtClean="0"/>
              <a:t>844</a:t>
            </a:r>
            <a:endParaRPr lang="en-US" sz="2800" dirty="0"/>
          </a:p>
        </p:txBody>
      </p:sp>
      <p:sp>
        <p:nvSpPr>
          <p:cNvPr id="11" name="TextBox 10"/>
          <p:cNvSpPr txBox="1"/>
          <p:nvPr/>
        </p:nvSpPr>
        <p:spPr>
          <a:xfrm rot="20793555">
            <a:off x="1258231" y="4725073"/>
            <a:ext cx="6689261" cy="1077218"/>
          </a:xfrm>
          <a:prstGeom prst="rect">
            <a:avLst/>
          </a:prstGeom>
          <a:solidFill>
            <a:srgbClr val="CCECFF"/>
          </a:solidFill>
          <a:ln>
            <a:solidFill>
              <a:srgbClr val="CCECFF"/>
            </a:solidFill>
          </a:ln>
        </p:spPr>
        <p:txBody>
          <a:bodyPr wrap="square" rtlCol="0">
            <a:spAutoFit/>
          </a:bodyPr>
          <a:lstStyle/>
          <a:p>
            <a:pPr algn="ctr"/>
            <a:r>
              <a:rPr lang="en-US" sz="3200" dirty="0" smtClean="0">
                <a:latin typeface="Cambria" panose="02040503050406030204" pitchFamily="18" charset="0"/>
              </a:rPr>
              <a:t>This is deceptively easy because we "see" the answer automatically!</a:t>
            </a:r>
            <a:endParaRPr lang="en-US" sz="3200" dirty="0">
              <a:latin typeface="Cambria" panose="02040503050406030204" pitchFamily="18" charset="0"/>
            </a:endParaRPr>
          </a:p>
        </p:txBody>
      </p:sp>
    </p:spTree>
    <p:extLst>
      <p:ext uri="{BB962C8B-B14F-4D97-AF65-F5344CB8AC3E}">
        <p14:creationId xmlns:p14="http://schemas.microsoft.com/office/powerpoint/2010/main" val="1133990227"/>
      </p:ext>
    </p:extLst>
  </p:cSld>
  <p:clrMapOvr>
    <a:masterClrMapping/>
  </p:clrMapOvr>
  <p:transition xmlns:p14="http://schemas.microsoft.com/office/powerpoint/2010/main" spd="slow">
    <p:cut/>
  </p:transition>
</p:sld>
</file>

<file path=ppt/tags/tag1.xml><?xml version="1.0" encoding="utf-8"?>
<p:tagLst xmlns:a="http://schemas.openxmlformats.org/drawingml/2006/main" xmlns:r="http://schemas.openxmlformats.org/officeDocument/2006/relationships" xmlns:p="http://schemas.openxmlformats.org/presentationml/2006/main">
  <p:tag name="TIMING" val="|7.9"/>
</p:tagLst>
</file>

<file path=ppt/tags/tag2.xml><?xml version="1.0" encoding="utf-8"?>
<p:tagLst xmlns:a="http://schemas.openxmlformats.org/drawingml/2006/main" xmlns:r="http://schemas.openxmlformats.org/officeDocument/2006/relationships" xmlns:p="http://schemas.openxmlformats.org/presentationml/2006/main">
  <p:tag name="TIMING" val="|7.9"/>
</p:tagLst>
</file>

<file path=ppt/tags/tag3.xml><?xml version="1.0" encoding="utf-8"?>
<p:tagLst xmlns:a="http://schemas.openxmlformats.org/drawingml/2006/main" xmlns:r="http://schemas.openxmlformats.org/officeDocument/2006/relationships" xmlns:p="http://schemas.openxmlformats.org/presentationml/2006/main">
  <p:tag name="TIMING" val="|7.9"/>
</p:tagLst>
</file>

<file path=ppt/tags/tag4.xml><?xml version="1.0" encoding="utf-8"?>
<p:tagLst xmlns:a="http://schemas.openxmlformats.org/drawingml/2006/main" xmlns:r="http://schemas.openxmlformats.org/officeDocument/2006/relationships" xmlns:p="http://schemas.openxmlformats.org/presentationml/2006/main">
  <p:tag name="TIMING" val="|7.9"/>
</p:tagLst>
</file>

<file path=ppt/theme/theme1.xml><?xml version="1.0" encoding="utf-8"?>
<a:theme xmlns:a="http://schemas.openxmlformats.org/drawingml/2006/main" name="Custom Them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blank">
      <a:dk1>
        <a:srgbClr val="000000"/>
      </a:dk1>
      <a:lt1>
        <a:srgbClr val="FFFFFF"/>
      </a:lt1>
      <a:dk2>
        <a:srgbClr val="073763"/>
      </a:dk2>
      <a:lt2>
        <a:srgbClr val="CFE2F3"/>
      </a:lt2>
      <a:accent1>
        <a:srgbClr val="404040"/>
      </a:accent1>
      <a:accent2>
        <a:srgbClr val="808080"/>
      </a:accent2>
      <a:accent3>
        <a:srgbClr val="C0C0C0"/>
      </a:accent3>
      <a:accent4>
        <a:srgbClr val="396187"/>
      </a:accent4>
      <a:accent5>
        <a:srgbClr val="6B8CAB"/>
      </a:accent5>
      <a:accent6>
        <a:srgbClr val="9DB7CF"/>
      </a:accent6>
      <a:hlink>
        <a:srgbClr val="0000EE"/>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47625">
          <a:solidFill>
            <a:srgbClr val="FF0000"/>
          </a:solidFill>
          <a:tailEnd type="arrow"/>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1502</TotalTime>
  <Words>6987</Words>
  <Application>Microsoft Macintosh PowerPoint</Application>
  <PresentationFormat>On-screen Show (4:3)</PresentationFormat>
  <Paragraphs>1265</Paragraphs>
  <Slides>244</Slides>
  <Notes>177</Notes>
  <HiddenSlides>0</HiddenSlides>
  <MMClips>0</MMClips>
  <ScaleCrop>false</ScaleCrop>
  <HeadingPairs>
    <vt:vector size="6" baseType="variant">
      <vt:variant>
        <vt:lpstr>Theme</vt:lpstr>
      </vt:variant>
      <vt:variant>
        <vt:i4>7</vt:i4>
      </vt:variant>
      <vt:variant>
        <vt:lpstr>Embedded OLE Servers</vt:lpstr>
      </vt:variant>
      <vt:variant>
        <vt:i4>1</vt:i4>
      </vt:variant>
      <vt:variant>
        <vt:lpstr>Slide Titles</vt:lpstr>
      </vt:variant>
      <vt:variant>
        <vt:i4>244</vt:i4>
      </vt:variant>
    </vt:vector>
  </HeadingPairs>
  <TitlesOfParts>
    <vt:vector size="252" baseType="lpstr">
      <vt:lpstr>Custom Theme</vt:lpstr>
      <vt:lpstr>Custom Theme</vt:lpstr>
      <vt:lpstr>Custom Theme</vt:lpstr>
      <vt:lpstr>1_Office Theme</vt:lpstr>
      <vt:lpstr>Office Theme</vt:lpstr>
      <vt:lpstr>2_Office Theme</vt:lpstr>
      <vt:lpstr>Blank Presentation</vt:lpstr>
      <vt:lpstr>Image</vt:lpstr>
      <vt:lpstr>Problem Solving &amp;  Algorithms</vt:lpstr>
      <vt:lpstr>This week…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Problem-solving process</vt:lpstr>
      <vt:lpstr>Algorithm ~ a problem-solving process</vt:lpstr>
      <vt:lpstr>PowerPoint Presentation</vt:lpstr>
      <vt:lpstr>PowerPoint Presentation</vt:lpstr>
      <vt:lpstr>PowerPoint Presentation</vt:lpstr>
      <vt:lpstr>PowerPoint Presentation</vt:lpstr>
      <vt:lpstr>PowerPoint Presentation</vt:lpstr>
      <vt:lpstr>Another tilt and rook-jumping maze…</vt:lpstr>
      <vt:lpstr>PowerPoint Presentation</vt:lpstr>
      <vt:lpstr>PowerPoint Presentation</vt:lpstr>
      <vt:lpstr>PowerPoint Presentation</vt:lpstr>
      <vt:lpstr>But does maze-solving have any real-life applications?</vt:lpstr>
      <vt:lpstr>What if we didn't have a map?!</vt:lpstr>
      <vt:lpstr>Cup Robotics</vt:lpstr>
      <vt:lpstr>PowerPoint Presentation</vt:lpstr>
      <vt:lpstr>2. Encode this tower:</vt:lpstr>
      <vt:lpstr>PowerPoint Presentation</vt:lpstr>
      <vt:lpstr>5. Decode this tower:</vt:lpstr>
      <vt:lpstr>PowerPoint Presentation</vt:lpstr>
      <vt:lpstr>7. Decode this tower:</vt:lpstr>
      <vt:lpstr>PowerPoint Presentation</vt:lpstr>
      <vt:lpstr>Create your own function!</vt:lpstr>
      <vt:lpstr>PowerPoint Presentation</vt:lpstr>
      <vt:lpstr>Cup Robotics</vt:lpstr>
      <vt:lpstr>Motivation</vt:lpstr>
      <vt:lpstr>Our language (code)</vt:lpstr>
      <vt:lpstr>Let’s try our language! (Example)</vt:lpstr>
      <vt:lpstr>PowerPoint Presentation</vt:lpstr>
      <vt:lpstr>2. Encode this tower:</vt:lpstr>
      <vt:lpstr>Let’s try our language! (Build)</vt:lpstr>
      <vt:lpstr>Now let’s encode!(Encode)</vt:lpstr>
      <vt:lpstr>Now, try designing your own!</vt:lpstr>
      <vt:lpstr>PowerPoint Presentation</vt:lpstr>
      <vt:lpstr>How about this one?</vt:lpstr>
      <vt:lpstr>Functions</vt:lpstr>
      <vt:lpstr>5. Decode this tower:</vt:lpstr>
      <vt:lpstr>PowerPoint Presentation</vt:lpstr>
      <vt:lpstr>Try making this tower!</vt:lpstr>
      <vt:lpstr>Let’s use our new function!</vt:lpstr>
      <vt:lpstr>We can make any function!</vt:lpstr>
      <vt:lpstr>7. Decode this tower:</vt:lpstr>
      <vt:lpstr>PowerPoint Presentation</vt:lpstr>
      <vt:lpstr>Step By Step</vt:lpstr>
      <vt:lpstr>Encoding with our new function</vt:lpstr>
      <vt:lpstr>Make your own function!</vt:lpstr>
      <vt:lpstr>The flipped tower function</vt:lpstr>
      <vt:lpstr>Functions are powerful!</vt:lpstr>
      <vt:lpstr>Create your own function!</vt:lpstr>
      <vt:lpstr>PowerPoint Presentation</vt:lpstr>
      <vt:lpstr>(1) Searching</vt:lpstr>
      <vt:lpstr>PowerPoint Presentation</vt:lpstr>
      <vt:lpstr>Searching for data…</vt:lpstr>
      <vt:lpstr>Searching!</vt:lpstr>
      <vt:lpstr>Searching!</vt:lpstr>
      <vt:lpstr>Searching!</vt:lpstr>
      <vt:lpstr>Searching is MUCH faster in an ordered list!</vt:lpstr>
      <vt:lpstr>How do we get the list sorted?</vt:lpstr>
      <vt:lpstr>How do we get the list sorted?</vt:lpstr>
      <vt:lpstr>Step 1:  Sorting people!</vt:lpstr>
      <vt:lpstr>3 sort algorithms</vt:lpstr>
      <vt:lpstr>Sorting in dance…</vt:lpstr>
      <vt:lpstr>Step 2:  Sorting cups…</vt:lpstr>
      <vt:lpstr>Step 3:  Comparing data</vt:lpstr>
      <vt:lpstr>Is MergeSort for real?     Let's see...</vt:lpstr>
      <vt:lpstr>Is MergeSort for real?     Let's see...</vt:lpstr>
      <vt:lpstr>Is MergeSort for real?     Let's see...</vt:lpstr>
      <vt:lpstr>Is MergeSort for real?     Let's see...</vt:lpstr>
      <vt:lpstr>Is MergeSort for real?     Yes!</vt:lpstr>
      <vt:lpstr>  Sorting Activities from  </vt:lpstr>
      <vt:lpstr>Lego Sorting</vt:lpstr>
      <vt:lpstr>understanding  &gt;  solving…</vt:lpstr>
      <vt:lpstr>understanding  &gt;  solving…</vt:lpstr>
      <vt:lpstr>Choose... Reveal... Switch or stay?</vt:lpstr>
      <vt:lpstr>Let's Make a bigger Deal...</vt:lpstr>
      <vt:lpstr>Let's Make a bigger Deal...</vt:lpstr>
      <vt:lpstr>Take-home message</vt:lpstr>
      <vt:lpstr>"Seeing" the answer… ?</vt:lpstr>
      <vt:lpstr>Creating a Scratch Game</vt:lpstr>
      <vt:lpstr>Step 1:   Choose a hero!</vt:lpstr>
      <vt:lpstr>Step 2:   Motion with the keyboard</vt:lpstr>
      <vt:lpstr>Step 3:   Wrap master</vt:lpstr>
      <vt:lpstr>Step 4:   Choose a goal.</vt:lpstr>
      <vt:lpstr>Step 5:   Choose an enemy.</vt:lpstr>
      <vt:lpstr>Step 6:   Reset if you collide!</vt:lpstr>
      <vt:lpstr>Step 7:   Celebrate if you win!</vt:lpstr>
      <vt:lpstr>The sky's the limit!</vt:lpstr>
      <vt:lpstr>PowerPoint Presentation</vt:lpstr>
      <vt:lpstr>Parallel Sorting</vt:lpstr>
      <vt:lpstr>Do we compute?  Your demonstrations  game/scene/anything…  Your insights on CS + MyCS  Lunch…</vt:lpstr>
      <vt:lpstr>PowerPoint Presentation</vt:lpstr>
      <vt:lpstr>PowerPoint Presentation</vt:lpstr>
      <vt:lpstr>Linear vs. Binary Sorting!</vt:lpstr>
      <vt:lpstr>Sorting out sorting</vt:lpstr>
      <vt:lpstr>PowerPoint Presentation</vt:lpstr>
      <vt:lpstr>Min Sort</vt:lpstr>
      <vt:lpstr>Merge Sort</vt:lpstr>
      <vt:lpstr>Sorting out sorting</vt:lpstr>
      <vt:lpstr>PowerPoint Presentation</vt:lpstr>
      <vt:lpstr>Algorithms everywhere </vt:lpstr>
      <vt:lpstr>Sorting and Searching</vt:lpstr>
      <vt:lpstr>PowerPoint Presentation</vt:lpstr>
      <vt:lpstr>PowerPoint Presentation</vt:lpstr>
      <vt:lpstr>PowerPoint Presentation</vt:lpstr>
      <vt:lpstr>Searching...</vt:lpstr>
      <vt:lpstr>Linear Search (unsorted data)</vt:lpstr>
      <vt:lpstr>Binary Search (sorted data)</vt:lpstr>
      <vt:lpstr>Binary Search (sorted book) </vt:lpstr>
      <vt:lpstr>Binary Search (sorted book) </vt:lpstr>
      <vt:lpstr>Binary Search (sorted book) </vt:lpstr>
      <vt:lpstr>Binary Search (sorted book) </vt:lpstr>
      <vt:lpstr>Linear vs. Binary Search</vt:lpstr>
      <vt:lpstr>Comparisons</vt:lpstr>
      <vt:lpstr>Let's sort!</vt:lpstr>
      <vt:lpstr>Let's sort!</vt:lpstr>
      <vt:lpstr>Your sorting algorithms:</vt:lpstr>
      <vt:lpstr>Our game: Up, up, and away!</vt:lpstr>
      <vt:lpstr>Problem-solving patterns</vt:lpstr>
      <vt:lpstr>Break it up...</vt:lpstr>
      <vt:lpstr>Lunch Prompts: Scratch</vt:lpstr>
      <vt:lpstr>Is MergeSort for real?     Let's see...</vt:lpstr>
      <vt:lpstr>Is MergeSort for real?     Let's see...</vt:lpstr>
      <vt:lpstr>Is MergeSort for real?     Let's see...</vt:lpstr>
      <vt:lpstr>Is MergeSort for real?     Let's see...</vt:lpstr>
      <vt:lpstr>Is MergeSort for real?     Yes!</vt:lpstr>
      <vt:lpstr>Mergesort, in dance</vt:lpstr>
      <vt:lpstr>  Sorting Activities from  </vt:lpstr>
      <vt:lpstr>Our game: Fly, fly again...</vt:lpstr>
      <vt:lpstr>Butterfly Game </vt:lpstr>
      <vt:lpstr>Helicopter Game</vt:lpstr>
      <vt:lpstr>Helicopter Game </vt:lpstr>
      <vt:lpstr>Scratch: Position</vt:lpstr>
      <vt:lpstr>PowerPoint Presentation</vt:lpstr>
      <vt:lpstr>PowerPoint Presentation</vt:lpstr>
      <vt:lpstr>PowerPoint Presentation</vt:lpstr>
      <vt:lpstr>Coordinate Practice</vt:lpstr>
      <vt:lpstr>PowerPoint Presentation</vt:lpstr>
      <vt:lpstr>PowerPoint Presentation</vt:lpstr>
      <vt:lpstr>PowerPoint Presentation</vt:lpstr>
      <vt:lpstr>PowerPoint Presentation</vt:lpstr>
      <vt:lpstr>Scratch: Ifs and Elses</vt:lpstr>
      <vt:lpstr>If Block</vt:lpstr>
      <vt:lpstr>Sensing Blocks</vt:lpstr>
      <vt:lpstr>Forever If</vt:lpstr>
      <vt:lpstr>Operators</vt:lpstr>
      <vt:lpstr>Common Operators</vt:lpstr>
      <vt:lpstr>Will the sprite say "Hello!" when you run this script?</vt:lpstr>
      <vt:lpstr>What will the variable "X" be after you run this script?</vt:lpstr>
      <vt:lpstr>Predict and Test</vt:lpstr>
      <vt:lpstr>PowerPoint Presentation</vt:lpstr>
      <vt:lpstr>PowerPoint Presentation</vt:lpstr>
      <vt:lpstr>PowerPoint Presentation</vt:lpstr>
      <vt:lpstr>PowerPoint Presentation</vt:lpstr>
      <vt:lpstr>PowerPoint Presentation</vt:lpstr>
      <vt:lpstr>Broadcast Block</vt:lpstr>
      <vt:lpstr>Receiving a Broadcast Signal</vt:lpstr>
      <vt:lpstr>PowerPoint Presentation</vt:lpstr>
      <vt:lpstr>Congratulations!</vt:lpstr>
      <vt:lpstr>Two envelopes...</vt:lpstr>
      <vt:lpstr>PowerPoint Presentation</vt:lpstr>
      <vt:lpstr>PowerPoint Presentation</vt:lpstr>
      <vt:lpstr>Holistic vs. part-based reasoning</vt:lpstr>
      <vt:lpstr>Holistic vs. part-based reasoning</vt:lpstr>
      <vt:lpstr>PowerPoint Presentation</vt:lpstr>
      <vt:lpstr>PowerPoint Presentation</vt:lpstr>
      <vt:lpstr>Innate face detection?</vt:lpstr>
      <vt:lpstr>Innate detection?</vt:lpstr>
      <vt:lpstr>Learned recognition.</vt:lpstr>
      <vt:lpstr>PowerPoint Presentation</vt:lpstr>
      <vt:lpstr>PowerPoint Presentation</vt:lpstr>
      <vt:lpstr>PowerPoint Presentation</vt:lpstr>
      <vt:lpstr>Parts!</vt:lpstr>
      <vt:lpstr>Parts clearly matter…</vt:lpstr>
      <vt:lpstr>Parts clearly matter…</vt:lpstr>
      <vt:lpstr>Parts clearly matter…</vt:lpstr>
      <vt:lpstr>Some parts are more equal than others</vt:lpstr>
      <vt:lpstr>Some parts are more equal than others</vt:lpstr>
      <vt:lpstr>Viola and Jones: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well does it work?</vt:lpstr>
      <vt:lpstr>PowerPoint Presentation</vt:lpstr>
      <vt:lpstr>PowerPoint Presentation</vt:lpstr>
      <vt:lpstr>Face replacement results</vt:lpstr>
      <vt:lpstr>Image de-Identification</vt:lpstr>
      <vt:lpstr>Image de-Identification</vt:lpstr>
      <vt:lpstr>Limitations: Gender</vt:lpstr>
      <vt:lpstr>Limitations: Occlusion</vt:lpstr>
      <vt:lpstr>PowerPoint Presentation</vt:lpstr>
      <vt:lpstr>PowerPoint Presentation</vt:lpstr>
      <vt:lpstr>PowerPoint Presentation</vt:lpstr>
      <vt:lpstr>PowerPoint Presentation</vt:lpstr>
      <vt:lpstr>PowerPoint Presentation</vt:lpstr>
      <vt:lpstr>Searching…</vt:lpstr>
      <vt:lpstr>Real Sorting</vt:lpstr>
      <vt:lpstr>Trying things out…</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Problem  Solving and Algorithms</dc:title>
  <cp:lastModifiedBy>Zach Dodds</cp:lastModifiedBy>
  <cp:revision>34</cp:revision>
  <cp:lastPrinted>2014-07-23T15:06:24Z</cp:lastPrinted>
  <dcterms:modified xsi:type="dcterms:W3CDTF">2014-07-23T15:15:01Z</dcterms:modified>
</cp:coreProperties>
</file>