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6" r:id="rId4"/>
    <p:sldId id="266" r:id="rId5"/>
    <p:sldId id="281" r:id="rId6"/>
    <p:sldId id="282" r:id="rId7"/>
    <p:sldId id="283" r:id="rId8"/>
    <p:sldId id="265" r:id="rId9"/>
    <p:sldId id="260" r:id="rId10"/>
    <p:sldId id="261" r:id="rId11"/>
    <p:sldId id="268" r:id="rId12"/>
    <p:sldId id="259" r:id="rId13"/>
    <p:sldId id="264" r:id="rId14"/>
    <p:sldId id="269" r:id="rId15"/>
    <p:sldId id="262" r:id="rId16"/>
    <p:sldId id="263" r:id="rId17"/>
    <p:sldId id="270" r:id="rId18"/>
    <p:sldId id="279" r:id="rId19"/>
    <p:sldId id="280" r:id="rId20"/>
    <p:sldId id="276" r:id="rId21"/>
    <p:sldId id="277" r:id="rId22"/>
    <p:sldId id="278" r:id="rId23"/>
    <p:sldId id="271" r:id="rId24"/>
    <p:sldId id="275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9900"/>
    <a:srgbClr val="CCFFCC"/>
    <a:srgbClr val="CCECFF"/>
    <a:srgbClr val="FF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45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ly%20Schofield\AppData\Roaming\Microsoft\Excel\surveystats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'Rating Topics - Lihue'!$G$1</c:f>
              <c:strCache>
                <c:ptCount val="1"/>
                <c:pt idx="0">
                  <c:v>Average Score</c:v>
                </c:pt>
              </c:strCache>
            </c:strRef>
          </c:tx>
          <c:invertIfNegative val="0"/>
          <c:cat>
            <c:strRef>
              <c:f>'Rating Topics - Lihue'!$A$2:$A$15</c:f>
              <c:strCache>
                <c:ptCount val="14"/>
                <c:pt idx="0">
                  <c:v>Scratch Music</c:v>
                </c:pt>
                <c:pt idx="1">
                  <c:v>Advanced Scratch Games</c:v>
                </c:pt>
                <c:pt idx="2">
                  <c:v>Web Unit</c:v>
                </c:pt>
                <c:pt idx="3">
                  <c:v>Safety and Security</c:v>
                </c:pt>
                <c:pt idx="4">
                  <c:v>A-maze-ing Scratch</c:v>
                </c:pt>
                <c:pt idx="5">
                  <c:v>Scratch Plays</c:v>
                </c:pt>
                <c:pt idx="6">
                  <c:v>Codes</c:v>
                </c:pt>
                <c:pt idx="7">
                  <c:v>Computer Disassembly/AI</c:v>
                </c:pt>
                <c:pt idx="8">
                  <c:v>Algorithms</c:v>
                </c:pt>
                <c:pt idx="9">
                  <c:v>Intro to Computing</c:v>
                </c:pt>
                <c:pt idx="10">
                  <c:v>Feedback Session</c:v>
                </c:pt>
                <c:pt idx="11">
                  <c:v>Binary and Legos</c:v>
                </c:pt>
                <c:pt idx="12">
                  <c:v>Problem Solving</c:v>
                </c:pt>
                <c:pt idx="13">
                  <c:v>Scratch Games</c:v>
                </c:pt>
              </c:strCache>
            </c:strRef>
          </c:cat>
          <c:val>
            <c:numRef>
              <c:f>'Rating Topics - Lihue'!$G$2:$G$15</c:f>
              <c:numCache>
                <c:formatCode>General</c:formatCode>
                <c:ptCount val="14"/>
                <c:pt idx="0">
                  <c:v>3.111111111111111</c:v>
                </c:pt>
                <c:pt idx="1">
                  <c:v>3.5</c:v>
                </c:pt>
                <c:pt idx="2">
                  <c:v>3.625</c:v>
                </c:pt>
                <c:pt idx="3">
                  <c:v>3.666666666666666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3.777777777777778</c:v>
                </c:pt>
                <c:pt idx="9">
                  <c:v>3.9</c:v>
                </c:pt>
                <c:pt idx="10">
                  <c:v>3.9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07210008"/>
        <c:axId val="2107213016"/>
      </c:barChart>
      <c:catAx>
        <c:axId val="2107210008"/>
        <c:scaling>
          <c:orientation val="minMax"/>
        </c:scaling>
        <c:delete val="0"/>
        <c:axPos val="l"/>
        <c:majorTickMark val="out"/>
        <c:minorTickMark val="none"/>
        <c:tickLblPos val="nextTo"/>
        <c:crossAx val="2107213016"/>
        <c:crosses val="autoZero"/>
        <c:auto val="1"/>
        <c:lblAlgn val="ctr"/>
        <c:lblOffset val="100"/>
        <c:noMultiLvlLbl val="0"/>
      </c:catAx>
      <c:valAx>
        <c:axId val="2107213016"/>
        <c:scaling>
          <c:orientation val="minMax"/>
          <c:max val="4.0"/>
          <c:min val="3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7210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6-03T19:02:27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17487 967,'0'25,"0"0,0 25,0-26,25 1,-25 0,25 0,0-25,-25 25,0-25,25 0,-25 0,24 0,1 0,25-25,-25 25,-1 0,26-25,0 25,-26-25,-24 25,50-25,0 25,-50 0,24-24,1 24,-25-25</inkml:trace>
  <inkml:trace contextRef="#ctx0" brushRef="#br0" timeOffset="1480.0845">2654 1166,'0'0,"0"0,0 0,0 25,0-1,0-24,0 25,0-25,25 25,0 0,24 0,1-25,24 24,1-24,24 0,0 0,0 0,1-49,-1-1,-74 50,-1-25,51 25,-75-24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5A17-C31F-4E8C-9356-287F80A07FC3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AB1D-8532-4FDF-8741-5BEE5324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community, then, we don't need more material</a:t>
            </a:r>
            <a:r>
              <a:rPr lang="en-US" baseline="0" dirty="0" smtClean="0"/>
              <a:t> – certainly we're happy for more!</a:t>
            </a:r>
          </a:p>
          <a:p>
            <a:r>
              <a:rPr lang="en-US" baseline="0" dirty="0" smtClean="0"/>
              <a:t>But there are amazing resources out there…</a:t>
            </a:r>
          </a:p>
          <a:p>
            <a:r>
              <a:rPr lang="en-US" baseline="0" dirty="0" smtClean="0"/>
              <a:t>But for all of these wonderful resources, our partnering teachers tell us they want a one-stop curriculum tailored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this…</a:t>
            </a:r>
          </a:p>
          <a:p>
            <a:r>
              <a:rPr lang="en-US" dirty="0" smtClean="0"/>
              <a:t>and we have taken – verbatim</a:t>
            </a:r>
            <a:r>
              <a:rPr lang="en-US" baseline="0" dirty="0" smtClean="0"/>
              <a:t> – a number of prompts from surveys that Barb Erikson and Tom </a:t>
            </a:r>
            <a:r>
              <a:rPr lang="en-US" baseline="0" dirty="0" err="1" smtClean="0"/>
              <a:t>McKlin</a:t>
            </a:r>
            <a:r>
              <a:rPr lang="en-US" baseline="0" dirty="0" smtClean="0"/>
              <a:t> have used for the same age group – but in essence we're interested in getting students to identify with *computing* as at least a _potential_ part of who they are, perhaps best  </a:t>
            </a:r>
            <a:r>
              <a:rPr lang="en-US" dirty="0" smtClean="0"/>
              <a:t>summarized</a:t>
            </a:r>
            <a:r>
              <a:rPr lang="en-US" baseline="0" dirty="0" smtClean="0"/>
              <a:t> by this last prompt, "computing is something that people like me do."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community, then, we don't need more material</a:t>
            </a:r>
            <a:r>
              <a:rPr lang="en-US" baseline="0" dirty="0" smtClean="0"/>
              <a:t> – certainly we're happy for more!</a:t>
            </a:r>
          </a:p>
          <a:p>
            <a:r>
              <a:rPr lang="en-US" baseline="0" dirty="0" smtClean="0"/>
              <a:t>But there are amazing resources out there…</a:t>
            </a:r>
          </a:p>
          <a:p>
            <a:r>
              <a:rPr lang="en-US" baseline="0" dirty="0" smtClean="0"/>
              <a:t>But for all of these wonderful resources, our partnering teachers tell us they want a one-stop curriculum tailored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2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[[read]]</a:t>
            </a:r>
          </a:p>
          <a:p>
            <a:r>
              <a:rPr lang="en-US" dirty="0" smtClean="0"/>
              <a:t>So,</a:t>
            </a:r>
            <a:r>
              <a:rPr lang="en-US" baseline="0" dirty="0" smtClean="0"/>
              <a:t> what we can do is *support* teachers by organizing these resources in ways that work with their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7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dirty="0" err="1" smtClean="0"/>
              <a:t>MyCS</a:t>
            </a:r>
            <a:r>
              <a:rPr lang="en-US" baseline="0" dirty="0" smtClean="0"/>
              <a:t> has evolved into an 18-week curriculum of day-by-day lesson plans.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really a scratch-programming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we borrowed an idea that has worked well in Introductory CS at Harvey </a:t>
            </a:r>
            <a:r>
              <a:rPr lang="en-US" baseline="0" dirty="0" err="1" smtClean="0"/>
              <a:t>Mudd</a:t>
            </a:r>
            <a:r>
              <a:rPr lang="en-US" baseline="0" dirty="0" smtClean="0"/>
              <a:t>, which is to give regular curricular breaks that offer students a rest from programming and a chance to hook into other facets/contexts in the discipline…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the bottom half of </a:t>
            </a:r>
            <a:r>
              <a:rPr lang="en-US" baseline="0" dirty="0" err="1" smtClean="0"/>
              <a:t>MyCS</a:t>
            </a:r>
            <a:r>
              <a:rPr lang="en-US" baseline="0" dirty="0" smtClean="0"/>
              <a:t> is closely aligned with material from </a:t>
            </a:r>
            <a:r>
              <a:rPr lang="en-US" baseline="0" dirty="0" err="1" smtClean="0"/>
              <a:t>ScratchEd</a:t>
            </a:r>
            <a:r>
              <a:rPr lang="en-US" baseline="0" dirty="0" smtClean="0"/>
              <a:t>, ECS, and Colleen Lewis's Scratch curriculum, so to give you a sense of </a:t>
            </a:r>
            <a:r>
              <a:rPr lang="en-US" baseline="0" dirty="0" err="1" smtClean="0"/>
              <a:t>MyCS</a:t>
            </a:r>
            <a:r>
              <a:rPr lang="en-US" baseline="0" dirty="0" smtClean="0"/>
              <a:t>, I'll share one activity from each of the first three units: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[[read]]</a:t>
            </a:r>
          </a:p>
          <a:p>
            <a:r>
              <a:rPr lang="en-US" dirty="0" smtClean="0"/>
              <a:t>So,</a:t>
            </a:r>
            <a:r>
              <a:rPr lang="en-US" baseline="0" dirty="0" smtClean="0"/>
              <a:t> what we can do is *support* teachers by organizing these resources in ways that work with their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dirty="0" err="1" smtClean="0"/>
              <a:t>MyCS</a:t>
            </a:r>
            <a:r>
              <a:rPr lang="en-US" baseline="0" dirty="0" smtClean="0"/>
              <a:t> has evolved into an 18-week curriculum of day-by-day lesson plans.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really a scratch-programming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we borrowed an idea that has worked well in Introductory CS at Harvey </a:t>
            </a:r>
            <a:r>
              <a:rPr lang="en-US" baseline="0" dirty="0" err="1" smtClean="0"/>
              <a:t>Mudd</a:t>
            </a:r>
            <a:r>
              <a:rPr lang="en-US" baseline="0" dirty="0" smtClean="0"/>
              <a:t>, which is to give regular curricular breaks that offer students a rest from programming and a chance to hook into other facets/contexts in the discipline…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the bottom half of </a:t>
            </a:r>
            <a:r>
              <a:rPr lang="en-US" baseline="0" dirty="0" err="1" smtClean="0"/>
              <a:t>MyCS</a:t>
            </a:r>
            <a:r>
              <a:rPr lang="en-US" baseline="0" dirty="0" smtClean="0"/>
              <a:t> is closely aligned with material from </a:t>
            </a:r>
            <a:r>
              <a:rPr lang="en-US" baseline="0" dirty="0" err="1" smtClean="0"/>
              <a:t>ScratchEd</a:t>
            </a:r>
            <a:r>
              <a:rPr lang="en-US" baseline="0" dirty="0" smtClean="0"/>
              <a:t>, ECS, and Colleen Lewis's Scratch curriculum, so to give you a sense of </a:t>
            </a:r>
            <a:r>
              <a:rPr lang="en-US" baseline="0" dirty="0" err="1" smtClean="0"/>
              <a:t>MyCS</a:t>
            </a:r>
            <a:r>
              <a:rPr lang="en-US" baseline="0" dirty="0" smtClean="0"/>
              <a:t>, I'll share one activity from each of the first three units: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A2D5-F301-5C48-9721-2F82BBDED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AB1D-8532-4FDF-8741-5BEE53240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53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15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1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72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74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5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4B6E-F5CE-C14F-A434-A44498952627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9C2E-594E-404E-A7D4-0C5B1721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04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customXml" Target="../ink/ink1.xml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5940" y="5080762"/>
            <a:ext cx="1392190" cy="58477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843" y="272534"/>
            <a:ext cx="816781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</a:t>
            </a:r>
            <a:r>
              <a:rPr lang="en-US" sz="3200" dirty="0" smtClean="0">
                <a:latin typeface="Cambria" panose="02040503050406030204" pitchFamily="18" charset="0"/>
              </a:rPr>
              <a:t>orkshop schedule: </a:t>
            </a:r>
            <a:r>
              <a:rPr lang="en-US" sz="3200" b="1" i="1" dirty="0" smtClean="0">
                <a:latin typeface="Cambria" panose="02040503050406030204" pitchFamily="18" charset="0"/>
              </a:rPr>
              <a:t>Thursday 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51" y="1178691"/>
            <a:ext cx="633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9-9:20 			~ Google logistics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50" y="2480854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9:20-10:20 	~ CS Teaching Tips </a:t>
            </a:r>
            <a:r>
              <a:rPr lang="en-US" sz="3200" i="1" dirty="0" smtClean="0">
                <a:latin typeface="Cambria" panose="02040503050406030204" pitchFamily="18" charset="0"/>
              </a:rPr>
              <a:t>project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09" y="3312889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10:20-11 		~ tour/demos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226" y="1648194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CS curricula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51" y="4136563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11-noon  and 1-2:15 ~ project work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51" y="5056048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2:15-3 			~ </a:t>
            </a:r>
            <a:r>
              <a:rPr lang="en-US" sz="3200" b="1" dirty="0" smtClean="0">
                <a:latin typeface="Cambria" panose="02040503050406030204" pitchFamily="18" charset="0"/>
              </a:rPr>
              <a:t>demos</a:t>
            </a:r>
            <a:r>
              <a:rPr lang="en-US" sz="3200" dirty="0" smtClean="0">
                <a:latin typeface="Cambria" panose="02040503050406030204" pitchFamily="18" charset="0"/>
              </a:rPr>
              <a:t> / wrap-up survey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09" y="5900320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3pm				~	t-shirts and </a:t>
            </a:r>
            <a:r>
              <a:rPr lang="en-US" sz="3200" b="1" dirty="0" smtClean="0">
                <a:latin typeface="Cambria" panose="02040503050406030204" pitchFamily="18" charset="0"/>
              </a:rPr>
              <a:t>photo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7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5940" y="5080762"/>
            <a:ext cx="1392190" cy="58477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843" y="272534"/>
            <a:ext cx="816781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</a:t>
            </a:r>
            <a:r>
              <a:rPr lang="en-US" sz="3200" dirty="0" smtClean="0">
                <a:latin typeface="Cambria" panose="02040503050406030204" pitchFamily="18" charset="0"/>
              </a:rPr>
              <a:t>orkshop schedule: </a:t>
            </a:r>
            <a:r>
              <a:rPr lang="en-US" sz="3200" b="1" i="1" dirty="0" smtClean="0">
                <a:latin typeface="Cambria" panose="02040503050406030204" pitchFamily="18" charset="0"/>
              </a:rPr>
              <a:t>Thursday 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51" y="1178691"/>
            <a:ext cx="633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9-9:20 			~ Google logistics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50" y="2480854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9:20-10:20 	~ CS Teaching Tips </a:t>
            </a:r>
            <a:r>
              <a:rPr lang="en-US" sz="3200" i="1" dirty="0" smtClean="0">
                <a:latin typeface="Cambria" panose="02040503050406030204" pitchFamily="18" charset="0"/>
              </a:rPr>
              <a:t>project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09" y="3312889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10:20-11 		~ tour/demos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226" y="1648194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CS curricula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51" y="4136563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11-noon  and 1-2:15 ~ project work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51" y="5056048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2:15-3 			~ </a:t>
            </a:r>
            <a:r>
              <a:rPr lang="en-US" sz="3200" b="1" dirty="0" smtClean="0">
                <a:latin typeface="Cambria" panose="02040503050406030204" pitchFamily="18" charset="0"/>
              </a:rPr>
              <a:t>demos</a:t>
            </a:r>
            <a:r>
              <a:rPr lang="en-US" sz="3200" dirty="0" smtClean="0">
                <a:latin typeface="Cambria" panose="02040503050406030204" pitchFamily="18" charset="0"/>
              </a:rPr>
              <a:t> / wrap-up survey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09" y="5900320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3pm				~	t-shirts and </a:t>
            </a:r>
            <a:r>
              <a:rPr lang="en-US" sz="3200" b="1" dirty="0" smtClean="0">
                <a:latin typeface="Cambria" panose="02040503050406030204" pitchFamily="18" charset="0"/>
              </a:rPr>
              <a:t>photo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2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20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anose="02040503050406030204" pitchFamily="18" charset="0"/>
              </a:rPr>
              <a:t>MyCS's</a:t>
            </a:r>
            <a:r>
              <a:rPr lang="en-US" sz="4000" dirty="0" smtClean="0">
                <a:latin typeface="Cambria" panose="02040503050406030204" pitchFamily="18" charset="0"/>
              </a:rPr>
              <a:t> pedagogy?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20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anose="02040503050406030204" pitchFamily="18" charset="0"/>
              </a:rPr>
              <a:t>MyCS's</a:t>
            </a:r>
            <a:r>
              <a:rPr lang="en-US" sz="4000" dirty="0" smtClean="0">
                <a:latin typeface="Cambria" panose="02040503050406030204" pitchFamily="18" charset="0"/>
              </a:rPr>
              <a:t> pedagogy?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4725" y="5590057"/>
            <a:ext cx="6993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Harvey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Mudd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does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have people thinking carefully about this…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8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5940" y="5080762"/>
            <a:ext cx="1392190" cy="58477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843" y="272534"/>
            <a:ext cx="816781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</a:t>
            </a:r>
            <a:r>
              <a:rPr lang="en-US" sz="3200" dirty="0" smtClean="0">
                <a:latin typeface="Cambria" panose="02040503050406030204" pitchFamily="18" charset="0"/>
              </a:rPr>
              <a:t>orkshop schedule: </a:t>
            </a:r>
            <a:r>
              <a:rPr lang="en-US" sz="3200" b="1" i="1" dirty="0" smtClean="0">
                <a:latin typeface="Cambria" panose="02040503050406030204" pitchFamily="18" charset="0"/>
              </a:rPr>
              <a:t>Thursday 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51" y="1178691"/>
            <a:ext cx="633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9-9:20 			~ Google logistics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50" y="2480854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9:20-10:20 	~ CS Teaching Tips </a:t>
            </a:r>
            <a:r>
              <a:rPr lang="en-US" sz="3200" i="1" dirty="0" smtClean="0">
                <a:latin typeface="Cambria" panose="02040503050406030204" pitchFamily="18" charset="0"/>
              </a:rPr>
              <a:t>project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09" y="3312889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10:20-11 		~ tour/demos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226" y="1648194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CS curricula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51" y="4136563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11-noon  and 1-2:15 ~ project work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51" y="5056048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2:15-3 			~ </a:t>
            </a:r>
            <a:r>
              <a:rPr lang="en-US" sz="3200" b="1" dirty="0" smtClean="0">
                <a:latin typeface="Cambria" panose="02040503050406030204" pitchFamily="18" charset="0"/>
              </a:rPr>
              <a:t>demos</a:t>
            </a:r>
            <a:r>
              <a:rPr lang="en-US" sz="3200" dirty="0" smtClean="0">
                <a:latin typeface="Cambria" panose="02040503050406030204" pitchFamily="18" charset="0"/>
              </a:rPr>
              <a:t> / wrap-up survey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09" y="5900320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3pm				~	t-shirts and </a:t>
            </a:r>
            <a:r>
              <a:rPr lang="en-US" sz="3200" b="1" dirty="0" smtClean="0">
                <a:latin typeface="Cambria" panose="02040503050406030204" pitchFamily="18" charset="0"/>
              </a:rPr>
              <a:t>photo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2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Google's aura?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7" y="1998751"/>
            <a:ext cx="4404724" cy="2639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9" y="1998750"/>
            <a:ext cx="4497542" cy="2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Google's aura?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71" y="5824835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CS tourism?!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5940" y="5080762"/>
            <a:ext cx="1392190" cy="58477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843" y="272534"/>
            <a:ext cx="816781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</a:t>
            </a:r>
            <a:r>
              <a:rPr lang="en-US" sz="3200" dirty="0" smtClean="0">
                <a:latin typeface="Cambria" panose="02040503050406030204" pitchFamily="18" charset="0"/>
              </a:rPr>
              <a:t>orkshop schedule: </a:t>
            </a:r>
            <a:r>
              <a:rPr lang="en-US" sz="3200" b="1" i="1" dirty="0" smtClean="0">
                <a:latin typeface="Cambria" panose="02040503050406030204" pitchFamily="18" charset="0"/>
              </a:rPr>
              <a:t>Thursday 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51" y="1178691"/>
            <a:ext cx="633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9-9:20 			~ Google logistics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50" y="2480854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9:20-10:20 	~ CS Teaching Tips </a:t>
            </a:r>
            <a:r>
              <a:rPr lang="en-US" sz="3200" i="1" dirty="0" smtClean="0">
                <a:latin typeface="Cambria" panose="02040503050406030204" pitchFamily="18" charset="0"/>
              </a:rPr>
              <a:t>project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09" y="3312889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10:20-11 		~ tour/demos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226" y="1648194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CS curricula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51" y="4136563"/>
            <a:ext cx="8167815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11-noon  and 1-2:15 ~ project work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51" y="5056048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2:15-3 			~ </a:t>
            </a:r>
            <a:r>
              <a:rPr lang="en-US" sz="3200" b="1" dirty="0" smtClean="0">
                <a:latin typeface="Cambria" panose="02040503050406030204" pitchFamily="18" charset="0"/>
              </a:rPr>
              <a:t>demos</a:t>
            </a:r>
            <a:r>
              <a:rPr lang="en-US" sz="3200" dirty="0" smtClean="0">
                <a:latin typeface="Cambria" panose="02040503050406030204" pitchFamily="18" charset="0"/>
              </a:rPr>
              <a:t> / wrap-up survey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09" y="5900320"/>
            <a:ext cx="816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3pm				~	t-shirts and </a:t>
            </a:r>
            <a:r>
              <a:rPr lang="en-US" sz="3200" b="1" dirty="0" smtClean="0">
                <a:latin typeface="Cambria" panose="02040503050406030204" pitchFamily="18" charset="0"/>
              </a:rPr>
              <a:t>photo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39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166529"/>
              </p:ext>
            </p:extLst>
          </p:nvPr>
        </p:nvGraphicFramePr>
        <p:xfrm>
          <a:off x="571500" y="9144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316" y="94503"/>
            <a:ext cx="4922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"/>
                <a:cs typeface="Cambria"/>
              </a:rPr>
              <a:t>Mutual assessment…</a:t>
            </a:r>
            <a:endParaRPr lang="en-US" sz="3600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5403" y="4042610"/>
            <a:ext cx="649706" cy="433137"/>
          </a:xfrm>
          <a:prstGeom prst="rightArrow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6057" y="1688348"/>
            <a:ext cx="649706" cy="4331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852" y="6225497"/>
            <a:ext cx="4669219" cy="49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How compelling was each topic?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0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391467" y="459251"/>
            <a:ext cx="4063998" cy="488769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5" name="TextBox 4"/>
          <p:cNvSpPr txBox="1"/>
          <p:nvPr/>
        </p:nvSpPr>
        <p:spPr>
          <a:xfrm>
            <a:off x="160654" y="1157709"/>
            <a:ext cx="3429000" cy="1131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… building positive </a:t>
            </a:r>
            <a:r>
              <a:rPr lang="en-US" sz="20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computational identity </a:t>
            </a:r>
            <a:r>
              <a:rPr lang="en-US" sz="2000" dirty="0" smtClean="0">
                <a:latin typeface="Cambria" panose="02040503050406030204" pitchFamily="18" charset="0"/>
              </a:rPr>
              <a:t>among middle-years students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16" y="194513"/>
            <a:ext cx="206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Our goal</a:t>
            </a:r>
            <a:endParaRPr lang="en-US" sz="3600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9738" y="556279"/>
            <a:ext cx="2060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Computing is fun.</a:t>
            </a:r>
            <a:endParaRPr lang="en-US" sz="20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3743" y="1074632"/>
            <a:ext cx="2772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I am good at computing.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9715" y="1592985"/>
            <a:ext cx="2460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Programming is hard.</a:t>
            </a:r>
            <a:endParaRPr lang="en-US" sz="20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2235" y="2111338"/>
            <a:ext cx="3715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I can become good at computing.</a:t>
            </a:r>
            <a:endParaRPr lang="en-US" sz="20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1128" y="2629691"/>
            <a:ext cx="4077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I'm interested in a computing career.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4895" y="3148044"/>
            <a:ext cx="3709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I like the challenge of computing.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5735" y="3666397"/>
            <a:ext cx="2968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Computer jobs are boring.</a:t>
            </a:r>
            <a:endParaRPr lang="en-US" sz="20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5780" y="4184750"/>
            <a:ext cx="3808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I'm interested in more computing.</a:t>
            </a:r>
            <a:endParaRPr lang="en-US" sz="20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6020" y="4703104"/>
            <a:ext cx="228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Pre vs. post interest</a:t>
            </a:r>
            <a:endParaRPr lang="en-US" sz="20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6687" y="5748836"/>
            <a:ext cx="820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Cambria" panose="02040503050406030204" pitchFamily="18" charset="0"/>
              </a:rPr>
              <a:t>Computing is something that people like me do.</a:t>
            </a:r>
            <a:endParaRPr lang="en-US" sz="3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2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t="24408" r="8925" b="9144"/>
          <a:stretch/>
        </p:blipFill>
        <p:spPr bwMode="auto">
          <a:xfrm>
            <a:off x="172275" y="238541"/>
            <a:ext cx="8788601" cy="539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9967" y="5911335"/>
            <a:ext cx="56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Data on the </a:t>
            </a:r>
            <a:r>
              <a:rPr lang="en-US" sz="3200" dirty="0" err="1" smtClean="0">
                <a:solidFill>
                  <a:prstClr val="black"/>
                </a:solidFill>
              </a:rPr>
              <a:t>MyCS</a:t>
            </a:r>
            <a:r>
              <a:rPr lang="en-US" sz="3200" dirty="0" smtClean="0">
                <a:solidFill>
                  <a:prstClr val="black"/>
                </a:solidFill>
              </a:rPr>
              <a:t> experience…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18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4"/>
          <a:stretch/>
        </p:blipFill>
        <p:spPr>
          <a:xfrm>
            <a:off x="0" y="123618"/>
            <a:ext cx="9138035" cy="6506812"/>
          </a:xfrm>
          <a:prstGeom prst="rect">
            <a:avLst/>
          </a:prstGeom>
        </p:spPr>
      </p:pic>
      <p:pic>
        <p:nvPicPr>
          <p:cNvPr id="5" name="Picture 4" descr="Screen Shot 2014-07-24 at 2.1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6" y="5104188"/>
            <a:ext cx="4315620" cy="134656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97966" y="314663"/>
            <a:ext cx="2809648" cy="646331"/>
          </a:xfrm>
          <a:prstGeom prst="rect">
            <a:avLst/>
          </a:prstGeom>
          <a:solidFill>
            <a:srgbClr val="FFD4D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10:30am @ Google Irvine</a:t>
            </a:r>
          </a:p>
          <a:p>
            <a:pPr algn="ctr"/>
            <a:r>
              <a:rPr lang="en-US" dirty="0" smtClean="0">
                <a:latin typeface="Cambria"/>
                <a:cs typeface="Cambria"/>
              </a:rPr>
              <a:t>Friday, July 25, 2014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7966" y="1118868"/>
            <a:ext cx="2809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HMC vehicles leaving  ~9:45am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683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24896" r="21440" b="11105"/>
          <a:stretch/>
        </p:blipFill>
        <p:spPr bwMode="auto">
          <a:xfrm>
            <a:off x="357216" y="433564"/>
            <a:ext cx="8429540" cy="56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112" y="6189629"/>
            <a:ext cx="79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M-y</a:t>
            </a:r>
            <a:r>
              <a:rPr lang="en-US" sz="3200" dirty="0" smtClean="0">
                <a:solidFill>
                  <a:prstClr val="black"/>
                </a:solidFill>
              </a:rPr>
              <a:t> women (left cols) vs. men (right cols)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72571" r="10189" b="23381"/>
          <a:stretch/>
        </p:blipFill>
        <p:spPr bwMode="auto">
          <a:xfrm>
            <a:off x="745288" y="44012"/>
            <a:ext cx="7762607" cy="3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55440" y="348120"/>
              <a:ext cx="5527800" cy="13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080" y="338760"/>
                <a:ext cx="554652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t="27279" r="10047" b="9248"/>
          <a:stretch/>
        </p:blipFill>
        <p:spPr bwMode="auto">
          <a:xfrm>
            <a:off x="330712" y="526327"/>
            <a:ext cx="8488138" cy="56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255889"/>
            <a:ext cx="79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</a:rPr>
              <a:t>C-y</a:t>
            </a:r>
            <a:r>
              <a:rPr lang="en-US" sz="3200" dirty="0" smtClean="0">
                <a:solidFill>
                  <a:prstClr val="black"/>
                </a:solidFill>
              </a:rPr>
              <a:t> women (left cols) vs. men (right cols)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72571" r="10189" b="23381"/>
          <a:stretch/>
        </p:blipFill>
        <p:spPr bwMode="auto">
          <a:xfrm>
            <a:off x="745288" y="150028"/>
            <a:ext cx="7762607" cy="3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0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830550" y="780650"/>
            <a:ext cx="7482899" cy="18446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" sz="7200" kern="0">
                <a:solidFill>
                  <a:srgbClr val="0000FF"/>
                </a:solidFill>
                <a:latin typeface="Droid Serif"/>
                <a:ea typeface="Droid Serif"/>
                <a:cs typeface="Droid Serif"/>
                <a:sym typeface="Droid Serif"/>
                <a:rtl val="0"/>
              </a:rPr>
              <a:t>Thank you!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123533" y="4150981"/>
            <a:ext cx="5453999" cy="75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defTabSz="914400"/>
            <a:r>
              <a:rPr lang="en" sz="2400" kern="0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  <a:rtl val="0"/>
              </a:rPr>
              <a:t>parting thoughts?</a:t>
            </a:r>
          </a:p>
        </p:txBody>
      </p:sp>
      <p:sp>
        <p:nvSpPr>
          <p:cNvPr id="4" name="Shape 408"/>
          <p:cNvSpPr txBox="1"/>
          <p:nvPr/>
        </p:nvSpPr>
        <p:spPr>
          <a:xfrm>
            <a:off x="3123533" y="4879497"/>
            <a:ext cx="5453999" cy="75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defTabSz="914400"/>
            <a:r>
              <a:rPr lang="en" sz="2400" kern="0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  <a:rtl val="0"/>
              </a:rPr>
              <a:t>parting </a:t>
            </a:r>
            <a:r>
              <a:rPr lang="en" sz="2400" kern="0" dirty="0" smtClean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  <a:rtl val="0"/>
              </a:rPr>
              <a:t>t-shirts!</a:t>
            </a:r>
            <a:endParaRPr lang="en" sz="2400" kern="0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  <a:rtl val="0"/>
            </a:endParaRPr>
          </a:p>
        </p:txBody>
      </p:sp>
      <p:sp>
        <p:nvSpPr>
          <p:cNvPr id="5" name="Shape 408"/>
          <p:cNvSpPr txBox="1"/>
          <p:nvPr/>
        </p:nvSpPr>
        <p:spPr>
          <a:xfrm>
            <a:off x="3123532" y="5592426"/>
            <a:ext cx="5453999" cy="75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defTabSz="914400"/>
            <a:r>
              <a:rPr lang="en" sz="2400" kern="0" dirty="0" smtClean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  <a:rtl val="0"/>
              </a:rPr>
              <a:t>photo!</a:t>
            </a:r>
            <a:endParaRPr lang="en" sz="2400" kern="0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4456231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7885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16" y="194513"/>
            <a:ext cx="722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We </a:t>
            </a:r>
            <a:r>
              <a:rPr lang="en-US" sz="3600" i="1" dirty="0" smtClean="0">
                <a:latin typeface="Cambria"/>
                <a:cs typeface="Cambria"/>
              </a:rPr>
              <a:t>don't</a:t>
            </a:r>
            <a:r>
              <a:rPr lang="en-US" sz="3600" dirty="0" smtClean="0">
                <a:latin typeface="Cambria"/>
                <a:cs typeface="Cambria"/>
              </a:rPr>
              <a:t> need more stuff…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1453" y="263165"/>
            <a:ext cx="197781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+mj-lt"/>
                <a:cs typeface="Cambria"/>
              </a:rPr>
              <a:t>though we're always happy for more!</a:t>
            </a:r>
            <a:endParaRPr lang="en-US" sz="1500" dirty="0">
              <a:latin typeface="+mj-lt"/>
            </a:endParaRPr>
          </a:p>
        </p:txBody>
      </p:sp>
      <p:sp>
        <p:nvSpPr>
          <p:cNvPr id="3" name="AutoShape 2" descr="http://www-inst.eecs.berkeley.edu/~cs61a/su11/photos/Coll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r="85410" b="60019"/>
          <a:stretch/>
        </p:blipFill>
        <p:spPr bwMode="auto">
          <a:xfrm>
            <a:off x="6996013" y="5193727"/>
            <a:ext cx="1208696" cy="15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82" y="3378628"/>
            <a:ext cx="2146358" cy="755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8" y="1052867"/>
            <a:ext cx="2423187" cy="787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7" y="2076356"/>
            <a:ext cx="1909288" cy="1066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5" y="4369938"/>
            <a:ext cx="2205153" cy="6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dAlghBy0wP1vxRmj43XFveNX_jdJTnq5dKEebjA_rz6IzR7REwIvbRGgP9uwCtTzlj8UcoRR3ya7R1x6Llt6dPyGfORuIjL1rogdFKfM6eBAgWnK7rBNaX_lvxpb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4632" r="35462" b="13540"/>
          <a:stretch/>
        </p:blipFill>
        <p:spPr bwMode="auto">
          <a:xfrm>
            <a:off x="382095" y="817163"/>
            <a:ext cx="2665906" cy="5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315" y="194513"/>
            <a:ext cx="643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… we need</a:t>
            </a:r>
            <a:r>
              <a:rPr lang="en-US" sz="3600" i="1" dirty="0" smtClean="0">
                <a:latin typeface="Cambria"/>
                <a:cs typeface="Cambria"/>
              </a:rPr>
              <a:t> </a:t>
            </a:r>
            <a:r>
              <a:rPr lang="en-US" sz="3600" dirty="0" smtClean="0">
                <a:latin typeface="Cambria"/>
                <a:cs typeface="Cambria"/>
              </a:rPr>
              <a:t>more support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2945" y="263165"/>
            <a:ext cx="172777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+mj-lt"/>
                <a:cs typeface="Cambria"/>
              </a:rPr>
              <a:t>with all that excellent material</a:t>
            </a:r>
            <a:endParaRPr lang="en-US" sz="1500" dirty="0"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82" y="3378628"/>
            <a:ext cx="2146358" cy="755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8" y="1052867"/>
            <a:ext cx="2423187" cy="7877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7" y="2076356"/>
            <a:ext cx="1909288" cy="1066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5" y="4369938"/>
            <a:ext cx="2205153" cy="600118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25" idx="1"/>
          </p:cNvCxnSpPr>
          <p:nvPr/>
        </p:nvCxnSpPr>
        <p:spPr>
          <a:xfrm flipH="1">
            <a:off x="3048002" y="1446760"/>
            <a:ext cx="334076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</p:cNvCxnSpPr>
          <p:nvPr/>
        </p:nvCxnSpPr>
        <p:spPr>
          <a:xfrm flipH="1" flipV="1">
            <a:off x="3048002" y="1569156"/>
            <a:ext cx="3597715" cy="1040484"/>
          </a:xfrm>
          <a:prstGeom prst="line">
            <a:avLst/>
          </a:prstGeom>
          <a:ln>
            <a:solidFill>
              <a:srgbClr val="0099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1"/>
          </p:cNvCxnSpPr>
          <p:nvPr/>
        </p:nvCxnSpPr>
        <p:spPr>
          <a:xfrm flipH="1">
            <a:off x="3048002" y="3756431"/>
            <a:ext cx="3479180" cy="51076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048002" y="3378628"/>
            <a:ext cx="3352798" cy="111717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48002" y="4495801"/>
            <a:ext cx="3352799" cy="69792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r="85410" b="60019"/>
          <a:stretch/>
        </p:blipFill>
        <p:spPr bwMode="auto">
          <a:xfrm>
            <a:off x="6996013" y="5193727"/>
            <a:ext cx="1208696" cy="15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H="1">
            <a:off x="3048001" y="5952182"/>
            <a:ext cx="3948013" cy="21155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1"/>
          </p:cNvCxnSpPr>
          <p:nvPr/>
        </p:nvCxnSpPr>
        <p:spPr>
          <a:xfrm flipH="1">
            <a:off x="3048002" y="1446760"/>
            <a:ext cx="3340766" cy="352329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1"/>
          </p:cNvCxnSpPr>
          <p:nvPr/>
        </p:nvCxnSpPr>
        <p:spPr>
          <a:xfrm flipH="1" flipV="1">
            <a:off x="3048003" y="4369938"/>
            <a:ext cx="3948010" cy="158224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3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dAlghBy0wP1vxRmj43XFveNX_jdJTnq5dKEebjA_rz6IzR7REwIvbRGgP9uwCtTzlj8UcoRR3ya7R1x6Llt6dPyGfORuIjL1rogdFKfM6eBAgWnK7rBNaX_lvxpb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4632" r="34340" b="13540"/>
          <a:stretch/>
        </p:blipFill>
        <p:spPr bwMode="auto">
          <a:xfrm>
            <a:off x="382095" y="817163"/>
            <a:ext cx="2742106" cy="5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0390" y="171935"/>
            <a:ext cx="145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Cambria"/>
                <a:cs typeface="Cambria"/>
              </a:rPr>
              <a:t>MyCS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3612" y="4815031"/>
            <a:ext cx="461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Units 4-6 (can) transition students into a more complete CS pipeline in high-school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017520" y="3789234"/>
            <a:ext cx="383822" cy="2758886"/>
          </a:xfrm>
          <a:prstGeom prst="rightBrace">
            <a:avLst>
              <a:gd name="adj1" fmla="val 49509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87040" y="1905000"/>
            <a:ext cx="2425639" cy="369332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S</a:t>
            </a:r>
            <a:r>
              <a:rPr lang="en-US" dirty="0" smtClean="0">
                <a:latin typeface="Cambria"/>
                <a:cs typeface="Cambria"/>
              </a:rPr>
              <a:t>cratch programming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9060" y="1443335"/>
            <a:ext cx="242563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Broadening topics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1732" y="141157"/>
            <a:ext cx="476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/>
                <a:cs typeface="Cambria"/>
              </a:rPr>
              <a:t>Six 3-week units, deployed depending on the teacher, subject, and school.</a:t>
            </a:r>
            <a:endParaRPr lang="en-US" sz="2000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648246" y="1766947"/>
            <a:ext cx="1011634" cy="655320"/>
          </a:xfrm>
          <a:prstGeom prst="rightArrow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807684"/>
            <a:ext cx="8464378" cy="3413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Google-visit planning…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16" y="194513"/>
            <a:ext cx="722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We </a:t>
            </a:r>
            <a:r>
              <a:rPr lang="en-US" sz="3600" i="1" dirty="0" smtClean="0">
                <a:latin typeface="Cambria"/>
                <a:cs typeface="Cambria"/>
              </a:rPr>
              <a:t>don't</a:t>
            </a:r>
            <a:r>
              <a:rPr lang="en-US" sz="3600" dirty="0" smtClean="0">
                <a:latin typeface="Cambria"/>
                <a:cs typeface="Cambria"/>
              </a:rPr>
              <a:t> need more stuff…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1453" y="263165"/>
            <a:ext cx="197781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+mj-lt"/>
                <a:cs typeface="Cambria"/>
              </a:rPr>
              <a:t>though we're always happy for more!</a:t>
            </a:r>
            <a:endParaRPr lang="en-US" sz="1500" dirty="0">
              <a:latin typeface="+mj-lt"/>
            </a:endParaRPr>
          </a:p>
        </p:txBody>
      </p:sp>
      <p:sp>
        <p:nvSpPr>
          <p:cNvPr id="3" name="AutoShape 2" descr="http://www-inst.eecs.berkeley.edu/~cs61a/su11/photos/Coll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r="85410" b="60019"/>
          <a:stretch/>
        </p:blipFill>
        <p:spPr bwMode="auto">
          <a:xfrm>
            <a:off x="6996013" y="5193727"/>
            <a:ext cx="1208696" cy="15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82" y="3378628"/>
            <a:ext cx="2146358" cy="755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8" y="1052867"/>
            <a:ext cx="2423187" cy="787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7" y="2076356"/>
            <a:ext cx="1909288" cy="1066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5" y="4369938"/>
            <a:ext cx="2205153" cy="6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6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dAlghBy0wP1vxRmj43XFveNX_jdJTnq5dKEebjA_rz6IzR7REwIvbRGgP9uwCtTzlj8UcoRR3ya7R1x6Llt6dPyGfORuIjL1rogdFKfM6eBAgWnK7rBNaX_lvxpb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4632" r="35462" b="13540"/>
          <a:stretch/>
        </p:blipFill>
        <p:spPr bwMode="auto">
          <a:xfrm>
            <a:off x="382095" y="817163"/>
            <a:ext cx="2665906" cy="5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315" y="194513"/>
            <a:ext cx="643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… we need</a:t>
            </a:r>
            <a:r>
              <a:rPr lang="en-US" sz="3600" i="1" dirty="0" smtClean="0">
                <a:latin typeface="Cambria"/>
                <a:cs typeface="Cambria"/>
              </a:rPr>
              <a:t> </a:t>
            </a:r>
            <a:r>
              <a:rPr lang="en-US" sz="3600" dirty="0" smtClean="0">
                <a:latin typeface="Cambria"/>
                <a:cs typeface="Cambria"/>
              </a:rPr>
              <a:t>more support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2945" y="263165"/>
            <a:ext cx="172777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+mj-lt"/>
                <a:cs typeface="Cambria"/>
              </a:rPr>
              <a:t>with all that excellent material</a:t>
            </a:r>
            <a:endParaRPr lang="en-US" sz="1500" dirty="0"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82" y="3378628"/>
            <a:ext cx="2146358" cy="755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8" y="1052867"/>
            <a:ext cx="2423187" cy="7877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7" y="2076356"/>
            <a:ext cx="1909288" cy="1066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5" y="4369938"/>
            <a:ext cx="2205153" cy="600118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25" idx="1"/>
          </p:cNvCxnSpPr>
          <p:nvPr/>
        </p:nvCxnSpPr>
        <p:spPr>
          <a:xfrm flipH="1">
            <a:off x="3048002" y="1446760"/>
            <a:ext cx="334076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</p:cNvCxnSpPr>
          <p:nvPr/>
        </p:nvCxnSpPr>
        <p:spPr>
          <a:xfrm flipH="1" flipV="1">
            <a:off x="3048002" y="1569156"/>
            <a:ext cx="3597715" cy="1040484"/>
          </a:xfrm>
          <a:prstGeom prst="line">
            <a:avLst/>
          </a:prstGeom>
          <a:ln>
            <a:solidFill>
              <a:srgbClr val="0099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1"/>
          </p:cNvCxnSpPr>
          <p:nvPr/>
        </p:nvCxnSpPr>
        <p:spPr>
          <a:xfrm flipH="1">
            <a:off x="3048002" y="3756431"/>
            <a:ext cx="3479180" cy="51076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048002" y="3378628"/>
            <a:ext cx="3352798" cy="111717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48002" y="4495801"/>
            <a:ext cx="3352799" cy="69792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r="85410" b="60019"/>
          <a:stretch/>
        </p:blipFill>
        <p:spPr bwMode="auto">
          <a:xfrm>
            <a:off x="6996013" y="5193727"/>
            <a:ext cx="1208696" cy="15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H="1">
            <a:off x="3048001" y="5952182"/>
            <a:ext cx="3948013" cy="21155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1"/>
          </p:cNvCxnSpPr>
          <p:nvPr/>
        </p:nvCxnSpPr>
        <p:spPr>
          <a:xfrm flipH="1">
            <a:off x="3048002" y="1446760"/>
            <a:ext cx="3340766" cy="352329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1"/>
          </p:cNvCxnSpPr>
          <p:nvPr/>
        </p:nvCxnSpPr>
        <p:spPr>
          <a:xfrm flipH="1" flipV="1">
            <a:off x="3048003" y="4369938"/>
            <a:ext cx="3948010" cy="158224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6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dAlghBy0wP1vxRmj43XFveNX_jdJTnq5dKEebjA_rz6IzR7REwIvbRGgP9uwCtTzlj8UcoRR3ya7R1x6Llt6dPyGfORuIjL1rogdFKfM6eBAgWnK7rBNaX_lvxpb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4632" r="34340" b="13540"/>
          <a:stretch/>
        </p:blipFill>
        <p:spPr bwMode="auto">
          <a:xfrm>
            <a:off x="382095" y="817163"/>
            <a:ext cx="2742106" cy="5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0390" y="171935"/>
            <a:ext cx="145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Cambria"/>
                <a:cs typeface="Cambria"/>
              </a:rPr>
              <a:t>MyCS</a:t>
            </a:r>
            <a:endParaRPr lang="en-US" sz="3600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3612" y="4815031"/>
            <a:ext cx="461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Units 4-6 (can) transition students into a more complete CS pipeline in high-school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017520" y="3789234"/>
            <a:ext cx="383822" cy="2758886"/>
          </a:xfrm>
          <a:prstGeom prst="rightBrace">
            <a:avLst>
              <a:gd name="adj1" fmla="val 49509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87040" y="1905000"/>
            <a:ext cx="2425639" cy="369332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S</a:t>
            </a:r>
            <a:r>
              <a:rPr lang="en-US" dirty="0" smtClean="0">
                <a:latin typeface="Cambria"/>
                <a:cs typeface="Cambria"/>
              </a:rPr>
              <a:t>cratch programming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9060" y="1443335"/>
            <a:ext cx="242563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Broadening topics</a:t>
            </a:r>
            <a:endParaRPr lang="en-US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1732" y="141157"/>
            <a:ext cx="476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/>
                <a:cs typeface="Cambria"/>
              </a:rPr>
              <a:t>Six 3-week units, deployed depending on the teacher, subject, and school.</a:t>
            </a:r>
            <a:endParaRPr lang="en-US" sz="2000" b="1" i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648246" y="1766947"/>
            <a:ext cx="1011634" cy="655320"/>
          </a:xfrm>
          <a:prstGeom prst="rightArrow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CS curriculum opportunities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963" y="4794169"/>
            <a:ext cx="48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MyCS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:  </a:t>
            </a:r>
            <a:r>
              <a:rPr lang="en-US" sz="2800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Middle-years CS</a:t>
            </a:r>
            <a:endParaRPr lang="en-US" sz="28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018" y="4898378"/>
            <a:ext cx="84026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any-10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CS curriculum opportunities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964" y="3155803"/>
            <a:ext cx="524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AP CS Principles:  </a:t>
            </a:r>
            <a:r>
              <a:rPr lang="en-US" sz="2800" i="1" dirty="0" smtClean="0">
                <a:latin typeface="Cambria" panose="02040503050406030204" pitchFamily="18" charset="0"/>
              </a:rPr>
              <a:t>Beauty and Joy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7963" y="3938972"/>
            <a:ext cx="334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ECS:   </a:t>
            </a:r>
            <a:r>
              <a:rPr lang="en-US" sz="2800" i="1" dirty="0" smtClean="0">
                <a:latin typeface="Cambria" panose="02040503050406030204" pitchFamily="18" charset="0"/>
              </a:rPr>
              <a:t>Exploring CS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963" y="2332019"/>
            <a:ext cx="475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AP CS A:  </a:t>
            </a:r>
            <a:r>
              <a:rPr lang="en-US" sz="2800" i="1" dirty="0" smtClean="0">
                <a:latin typeface="Cambria" panose="02040503050406030204" pitchFamily="18" charset="0"/>
              </a:rPr>
              <a:t>Java programming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963" y="4794169"/>
            <a:ext cx="48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MyCS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:  </a:t>
            </a:r>
            <a:r>
              <a:rPr lang="en-US" sz="2800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Middle-years CS</a:t>
            </a:r>
            <a:endParaRPr lang="en-US" sz="28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018" y="4898378"/>
            <a:ext cx="84026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any-10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018" y="5801968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40018" y="4040630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0018" y="3232747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0018" y="2408963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4436" y="1520573"/>
            <a:ext cx="475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CS through Python or …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6491" y="1597517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13+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0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210749"/>
            <a:ext cx="81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CS curriculum opportunities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964" y="3155803"/>
            <a:ext cx="524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AP CS Principles:  </a:t>
            </a:r>
            <a:r>
              <a:rPr lang="en-US" sz="2800" i="1" dirty="0" smtClean="0">
                <a:latin typeface="Cambria" panose="02040503050406030204" pitchFamily="18" charset="0"/>
              </a:rPr>
              <a:t>Beauty and Joy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7963" y="3938972"/>
            <a:ext cx="334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ECS:   </a:t>
            </a:r>
            <a:r>
              <a:rPr lang="en-US" sz="2800" i="1" dirty="0" smtClean="0">
                <a:latin typeface="Cambria" panose="02040503050406030204" pitchFamily="18" charset="0"/>
              </a:rPr>
              <a:t>Exploring CS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963" y="2332019"/>
            <a:ext cx="516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!!!</a:t>
            </a:r>
            <a:r>
              <a:rPr lang="en-US" sz="2800" dirty="0" smtClean="0">
                <a:latin typeface="Cambria" panose="02040503050406030204" pitchFamily="18" charset="0"/>
              </a:rPr>
              <a:t>   AP CS A:  </a:t>
            </a:r>
            <a:r>
              <a:rPr lang="en-US" sz="2800" i="1" dirty="0" smtClean="0">
                <a:latin typeface="Cambria" panose="02040503050406030204" pitchFamily="18" charset="0"/>
              </a:rPr>
              <a:t>Java programming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2206" y="1459018"/>
            <a:ext cx="185351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code.org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963" y="4794169"/>
            <a:ext cx="48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MyCS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:  </a:t>
            </a:r>
            <a:r>
              <a:rPr lang="en-US" sz="2800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Middle-years CS</a:t>
            </a:r>
            <a:endParaRPr lang="en-US" sz="28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018" y="4898378"/>
            <a:ext cx="84026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any-10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018" y="5801968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40018" y="4040630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0018" y="3232747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0018" y="2408963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4436" y="1520573"/>
            <a:ext cx="475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CS through Python or …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6491" y="1597517"/>
            <a:ext cx="84026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13+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504" y="2351763"/>
            <a:ext cx="133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Project Lead the Way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1633" y="3019161"/>
            <a:ext cx="444843" cy="2782807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076" y="1873616"/>
            <a:ext cx="148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PLTW</a:t>
            </a:r>
            <a:endParaRPr lang="en-US" sz="3200" b="1" dirty="0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439664" y="2113292"/>
            <a:ext cx="444843" cy="368867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1052</Words>
  <Application>Microsoft Macintosh PowerPoint</Application>
  <PresentationFormat>On-screen Show (4:3)</PresentationFormat>
  <Paragraphs>152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Dodds</dc:creator>
  <cp:lastModifiedBy>Zach Dodds</cp:lastModifiedBy>
  <cp:revision>10</cp:revision>
  <cp:lastPrinted>2014-07-24T15:28:08Z</cp:lastPrinted>
  <dcterms:created xsi:type="dcterms:W3CDTF">2014-07-24T09:19:20Z</dcterms:created>
  <dcterms:modified xsi:type="dcterms:W3CDTF">2014-07-24T15:33:58Z</dcterms:modified>
</cp:coreProperties>
</file>