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0" r:id="rId2"/>
    <p:sldId id="261" r:id="rId3"/>
    <p:sldId id="262" r:id="rId4"/>
    <p:sldId id="263" r:id="rId5"/>
    <p:sldId id="258" r:id="rId6"/>
    <p:sldId id="265" r:id="rId7"/>
    <p:sldId id="269" r:id="rId8"/>
    <p:sldId id="257" r:id="rId9"/>
    <p:sldId id="264" r:id="rId10"/>
    <p:sldId id="268" r:id="rId11"/>
    <p:sldId id="266"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63" d="100"/>
          <a:sy n="63" d="100"/>
        </p:scale>
        <p:origin x="-1736"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BF4085E-4C8B-CB4A-BC5E-13B5D9087B8C}" type="datetimeFigureOut">
              <a:rPr lang="en-US" smtClean="0"/>
              <a:t>7/16/14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AD2493-EA83-014C-898E-6F5EE4B16ED9}" type="slidenum">
              <a:rPr lang="en-US" smtClean="0"/>
              <a:t>‹#›</a:t>
            </a:fld>
            <a:endParaRPr lang="en-US"/>
          </a:p>
        </p:txBody>
      </p:sp>
    </p:spTree>
    <p:extLst>
      <p:ext uri="{BB962C8B-B14F-4D97-AF65-F5344CB8AC3E}">
        <p14:creationId xmlns:p14="http://schemas.microsoft.com/office/powerpoint/2010/main" val="10269952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F4085E-4C8B-CB4A-BC5E-13B5D9087B8C}" type="datetimeFigureOut">
              <a:rPr lang="en-US" smtClean="0"/>
              <a:t>7/16/14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AD2493-EA83-014C-898E-6F5EE4B16ED9}" type="slidenum">
              <a:rPr lang="en-US" smtClean="0"/>
              <a:t>‹#›</a:t>
            </a:fld>
            <a:endParaRPr lang="en-US"/>
          </a:p>
        </p:txBody>
      </p:sp>
    </p:spTree>
    <p:extLst>
      <p:ext uri="{BB962C8B-B14F-4D97-AF65-F5344CB8AC3E}">
        <p14:creationId xmlns:p14="http://schemas.microsoft.com/office/powerpoint/2010/main" val="6529147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F4085E-4C8B-CB4A-BC5E-13B5D9087B8C}" type="datetimeFigureOut">
              <a:rPr lang="en-US" smtClean="0"/>
              <a:t>7/16/14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AD2493-EA83-014C-898E-6F5EE4B16ED9}" type="slidenum">
              <a:rPr lang="en-US" smtClean="0"/>
              <a:t>‹#›</a:t>
            </a:fld>
            <a:endParaRPr lang="en-US"/>
          </a:p>
        </p:txBody>
      </p:sp>
    </p:spTree>
    <p:extLst>
      <p:ext uri="{BB962C8B-B14F-4D97-AF65-F5344CB8AC3E}">
        <p14:creationId xmlns:p14="http://schemas.microsoft.com/office/powerpoint/2010/main" val="33783100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F4085E-4C8B-CB4A-BC5E-13B5D9087B8C}" type="datetimeFigureOut">
              <a:rPr lang="en-US" smtClean="0"/>
              <a:t>7/16/14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AD2493-EA83-014C-898E-6F5EE4B16ED9}" type="slidenum">
              <a:rPr lang="en-US" smtClean="0"/>
              <a:t>‹#›</a:t>
            </a:fld>
            <a:endParaRPr lang="en-US"/>
          </a:p>
        </p:txBody>
      </p:sp>
    </p:spTree>
    <p:extLst>
      <p:ext uri="{BB962C8B-B14F-4D97-AF65-F5344CB8AC3E}">
        <p14:creationId xmlns:p14="http://schemas.microsoft.com/office/powerpoint/2010/main" val="21263883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BF4085E-4C8B-CB4A-BC5E-13B5D9087B8C}" type="datetimeFigureOut">
              <a:rPr lang="en-US" smtClean="0"/>
              <a:t>7/16/14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AD2493-EA83-014C-898E-6F5EE4B16ED9}" type="slidenum">
              <a:rPr lang="en-US" smtClean="0"/>
              <a:t>‹#›</a:t>
            </a:fld>
            <a:endParaRPr lang="en-US"/>
          </a:p>
        </p:txBody>
      </p:sp>
    </p:spTree>
    <p:extLst>
      <p:ext uri="{BB962C8B-B14F-4D97-AF65-F5344CB8AC3E}">
        <p14:creationId xmlns:p14="http://schemas.microsoft.com/office/powerpoint/2010/main" val="39674514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BF4085E-4C8B-CB4A-BC5E-13B5D9087B8C}" type="datetimeFigureOut">
              <a:rPr lang="en-US" smtClean="0"/>
              <a:t>7/16/14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AD2493-EA83-014C-898E-6F5EE4B16ED9}" type="slidenum">
              <a:rPr lang="en-US" smtClean="0"/>
              <a:t>‹#›</a:t>
            </a:fld>
            <a:endParaRPr lang="en-US"/>
          </a:p>
        </p:txBody>
      </p:sp>
    </p:spTree>
    <p:extLst>
      <p:ext uri="{BB962C8B-B14F-4D97-AF65-F5344CB8AC3E}">
        <p14:creationId xmlns:p14="http://schemas.microsoft.com/office/powerpoint/2010/main" val="35947026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BF4085E-4C8B-CB4A-BC5E-13B5D9087B8C}" type="datetimeFigureOut">
              <a:rPr lang="en-US" smtClean="0"/>
              <a:t>7/16/14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EAD2493-EA83-014C-898E-6F5EE4B16ED9}" type="slidenum">
              <a:rPr lang="en-US" smtClean="0"/>
              <a:t>‹#›</a:t>
            </a:fld>
            <a:endParaRPr lang="en-US"/>
          </a:p>
        </p:txBody>
      </p:sp>
    </p:spTree>
    <p:extLst>
      <p:ext uri="{BB962C8B-B14F-4D97-AF65-F5344CB8AC3E}">
        <p14:creationId xmlns:p14="http://schemas.microsoft.com/office/powerpoint/2010/main" val="34588466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BF4085E-4C8B-CB4A-BC5E-13B5D9087B8C}" type="datetimeFigureOut">
              <a:rPr lang="en-US" smtClean="0"/>
              <a:t>7/16/14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EAD2493-EA83-014C-898E-6F5EE4B16ED9}" type="slidenum">
              <a:rPr lang="en-US" smtClean="0"/>
              <a:t>‹#›</a:t>
            </a:fld>
            <a:endParaRPr lang="en-US"/>
          </a:p>
        </p:txBody>
      </p:sp>
    </p:spTree>
    <p:extLst>
      <p:ext uri="{BB962C8B-B14F-4D97-AF65-F5344CB8AC3E}">
        <p14:creationId xmlns:p14="http://schemas.microsoft.com/office/powerpoint/2010/main" val="14512531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F4085E-4C8B-CB4A-BC5E-13B5D9087B8C}" type="datetimeFigureOut">
              <a:rPr lang="en-US" smtClean="0"/>
              <a:t>7/16/14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EAD2493-EA83-014C-898E-6F5EE4B16ED9}" type="slidenum">
              <a:rPr lang="en-US" smtClean="0"/>
              <a:t>‹#›</a:t>
            </a:fld>
            <a:endParaRPr lang="en-US"/>
          </a:p>
        </p:txBody>
      </p:sp>
    </p:spTree>
    <p:extLst>
      <p:ext uri="{BB962C8B-B14F-4D97-AF65-F5344CB8AC3E}">
        <p14:creationId xmlns:p14="http://schemas.microsoft.com/office/powerpoint/2010/main" val="2733332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F4085E-4C8B-CB4A-BC5E-13B5D9087B8C}" type="datetimeFigureOut">
              <a:rPr lang="en-US" smtClean="0"/>
              <a:t>7/16/14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AD2493-EA83-014C-898E-6F5EE4B16ED9}" type="slidenum">
              <a:rPr lang="en-US" smtClean="0"/>
              <a:t>‹#›</a:t>
            </a:fld>
            <a:endParaRPr lang="en-US"/>
          </a:p>
        </p:txBody>
      </p:sp>
    </p:spTree>
    <p:extLst>
      <p:ext uri="{BB962C8B-B14F-4D97-AF65-F5344CB8AC3E}">
        <p14:creationId xmlns:p14="http://schemas.microsoft.com/office/powerpoint/2010/main" val="34896867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F4085E-4C8B-CB4A-BC5E-13B5D9087B8C}" type="datetimeFigureOut">
              <a:rPr lang="en-US" smtClean="0"/>
              <a:t>7/16/14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AD2493-EA83-014C-898E-6F5EE4B16ED9}" type="slidenum">
              <a:rPr lang="en-US" smtClean="0"/>
              <a:t>‹#›</a:t>
            </a:fld>
            <a:endParaRPr lang="en-US"/>
          </a:p>
        </p:txBody>
      </p:sp>
    </p:spTree>
    <p:extLst>
      <p:ext uri="{BB962C8B-B14F-4D97-AF65-F5344CB8AC3E}">
        <p14:creationId xmlns:p14="http://schemas.microsoft.com/office/powerpoint/2010/main" val="185555282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F4085E-4C8B-CB4A-BC5E-13B5D9087B8C}" type="datetimeFigureOut">
              <a:rPr lang="en-US" smtClean="0"/>
              <a:t>7/16/14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AD2493-EA83-014C-898E-6F5EE4B16ED9}" type="slidenum">
              <a:rPr lang="en-US" smtClean="0"/>
              <a:t>‹#›</a:t>
            </a:fld>
            <a:endParaRPr lang="en-US"/>
          </a:p>
        </p:txBody>
      </p:sp>
    </p:spTree>
    <p:extLst>
      <p:ext uri="{BB962C8B-B14F-4D97-AF65-F5344CB8AC3E}">
        <p14:creationId xmlns:p14="http://schemas.microsoft.com/office/powerpoint/2010/main" val="42709252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 Id="rId3" Type="http://schemas.openxmlformats.org/officeDocument/2006/relationships/image" Target="../media/image4.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4123" y="186783"/>
            <a:ext cx="6026481" cy="646331"/>
          </a:xfrm>
          <a:prstGeom prst="rect">
            <a:avLst/>
          </a:prstGeom>
          <a:noFill/>
        </p:spPr>
        <p:txBody>
          <a:bodyPr wrap="square" rtlCol="0">
            <a:spAutoFit/>
          </a:bodyPr>
          <a:lstStyle/>
          <a:p>
            <a:r>
              <a:rPr lang="en-US" sz="3600" i="1" dirty="0" smtClean="0">
                <a:latin typeface="Cambria"/>
                <a:cs typeface="Cambria"/>
              </a:rPr>
              <a:t>LEDs: Getting Started</a:t>
            </a:r>
            <a:endParaRPr lang="en-US" sz="3600" dirty="0">
              <a:latin typeface="Cambria"/>
              <a:cs typeface="Cambria"/>
            </a:endParaRPr>
          </a:p>
        </p:txBody>
      </p:sp>
      <p:sp>
        <p:nvSpPr>
          <p:cNvPr id="3" name="TextBox 2"/>
          <p:cNvSpPr txBox="1"/>
          <p:nvPr/>
        </p:nvSpPr>
        <p:spPr>
          <a:xfrm>
            <a:off x="471155" y="940248"/>
            <a:ext cx="7866247" cy="5078314"/>
          </a:xfrm>
          <a:prstGeom prst="rect">
            <a:avLst/>
          </a:prstGeom>
          <a:noFill/>
        </p:spPr>
        <p:txBody>
          <a:bodyPr wrap="square" rtlCol="0">
            <a:spAutoFit/>
          </a:bodyPr>
          <a:lstStyle/>
          <a:p>
            <a:r>
              <a:rPr lang="en-US" dirty="0" smtClean="0">
                <a:latin typeface="Cambria"/>
                <a:cs typeface="Cambria"/>
              </a:rPr>
              <a:t>One of the things you can do with your </a:t>
            </a:r>
            <a:r>
              <a:rPr lang="en-US" dirty="0" err="1" smtClean="0">
                <a:latin typeface="Cambria"/>
                <a:cs typeface="Cambria"/>
              </a:rPr>
              <a:t>Arduino</a:t>
            </a:r>
            <a:r>
              <a:rPr lang="en-US" dirty="0" smtClean="0">
                <a:latin typeface="Cambria"/>
                <a:cs typeface="Cambria"/>
              </a:rPr>
              <a:t> board is control LED lights. </a:t>
            </a:r>
          </a:p>
          <a:p>
            <a:endParaRPr lang="en-US" dirty="0" smtClean="0">
              <a:latin typeface="Cambria"/>
              <a:cs typeface="Cambria"/>
            </a:endParaRPr>
          </a:p>
          <a:p>
            <a:pPr marL="342900" indent="-342900">
              <a:buAutoNum type="arabicPeriod"/>
            </a:pPr>
            <a:r>
              <a:rPr lang="en-US" dirty="0" smtClean="0">
                <a:latin typeface="Cambria"/>
                <a:cs typeface="Cambria"/>
              </a:rPr>
              <a:t>You need to connect one end of your circuit to a power source and you need to ground the other end.</a:t>
            </a:r>
          </a:p>
          <a:p>
            <a:pPr marL="342900" indent="-342900">
              <a:buAutoNum type="arabicPeriod"/>
            </a:pPr>
            <a:endParaRPr lang="en-US" dirty="0" smtClean="0">
              <a:latin typeface="Cambria"/>
              <a:cs typeface="Cambria"/>
            </a:endParaRPr>
          </a:p>
          <a:p>
            <a:pPr marL="342900" indent="-342900">
              <a:buAutoNum type="arabicPeriod"/>
            </a:pPr>
            <a:r>
              <a:rPr lang="en-US" dirty="0" smtClean="0">
                <a:latin typeface="Cambria"/>
                <a:cs typeface="Cambria"/>
              </a:rPr>
              <a:t>This is what a bread board looks like:</a:t>
            </a:r>
          </a:p>
          <a:p>
            <a:pPr marL="342900" indent="-342900">
              <a:buAutoNum type="arabicPeriod"/>
            </a:pPr>
            <a:endParaRPr lang="en-US" dirty="0">
              <a:latin typeface="Cambria"/>
              <a:cs typeface="Cambria"/>
            </a:endParaRPr>
          </a:p>
          <a:p>
            <a:pPr marL="342900" indent="-342900">
              <a:buAutoNum type="arabicPeriod"/>
            </a:pPr>
            <a:endParaRPr lang="en-US" dirty="0" smtClean="0">
              <a:latin typeface="Cambria"/>
              <a:cs typeface="Cambria"/>
            </a:endParaRPr>
          </a:p>
          <a:p>
            <a:pPr marL="342900" indent="-342900">
              <a:buAutoNum type="arabicPeriod"/>
            </a:pPr>
            <a:endParaRPr lang="en-US" dirty="0">
              <a:latin typeface="Cambria"/>
              <a:cs typeface="Cambria"/>
            </a:endParaRPr>
          </a:p>
          <a:p>
            <a:pPr marL="342900" indent="-342900">
              <a:buAutoNum type="arabicPeriod"/>
            </a:pPr>
            <a:endParaRPr lang="en-US" dirty="0" smtClean="0">
              <a:latin typeface="Cambria"/>
              <a:cs typeface="Cambria"/>
            </a:endParaRPr>
          </a:p>
          <a:p>
            <a:pPr marL="342900" indent="-342900">
              <a:buAutoNum type="arabicPeriod"/>
            </a:pPr>
            <a:endParaRPr lang="en-US" dirty="0">
              <a:latin typeface="Cambria"/>
              <a:cs typeface="Cambria"/>
            </a:endParaRPr>
          </a:p>
          <a:p>
            <a:pPr marL="342900" indent="-342900">
              <a:buAutoNum type="arabicPeriod"/>
            </a:pPr>
            <a:endParaRPr lang="en-US" dirty="0" smtClean="0">
              <a:latin typeface="Cambria"/>
              <a:cs typeface="Cambria"/>
            </a:endParaRPr>
          </a:p>
          <a:p>
            <a:pPr marL="342900" indent="-342900">
              <a:buAutoNum type="arabicPeriod"/>
            </a:pPr>
            <a:endParaRPr lang="en-US" dirty="0">
              <a:latin typeface="Cambria"/>
              <a:cs typeface="Cambria"/>
            </a:endParaRPr>
          </a:p>
          <a:p>
            <a:pPr marL="342900" indent="-342900">
              <a:buAutoNum type="arabicPeriod"/>
            </a:pPr>
            <a:endParaRPr lang="en-US" dirty="0" smtClean="0">
              <a:latin typeface="Cambria"/>
              <a:cs typeface="Cambria"/>
            </a:endParaRPr>
          </a:p>
          <a:p>
            <a:pPr marL="342900" indent="-342900">
              <a:buAutoNum type="arabicPeriod"/>
            </a:pPr>
            <a:endParaRPr lang="en-US" dirty="0">
              <a:latin typeface="Cambria"/>
              <a:cs typeface="Cambria"/>
            </a:endParaRPr>
          </a:p>
          <a:p>
            <a:endParaRPr lang="en-US" dirty="0" smtClean="0">
              <a:latin typeface="Cambria"/>
              <a:cs typeface="Cambria"/>
            </a:endParaRPr>
          </a:p>
          <a:p>
            <a:pPr marL="342900" indent="-342900">
              <a:buAutoNum type="arabicPeriod"/>
            </a:pPr>
            <a:r>
              <a:rPr lang="en-US" dirty="0" smtClean="0">
                <a:latin typeface="Cambria"/>
                <a:cs typeface="Cambria"/>
              </a:rPr>
              <a:t>The connections in a breadboard run horizontally down the red and blue lines and vertically from A to E and F to J.</a:t>
            </a:r>
          </a:p>
        </p:txBody>
      </p:sp>
      <p:pic>
        <p:nvPicPr>
          <p:cNvPr id="5" name="Picture 4"/>
          <p:cNvPicPr>
            <a:picLocks noChangeAspect="1"/>
          </p:cNvPicPr>
          <p:nvPr/>
        </p:nvPicPr>
        <p:blipFill>
          <a:blip r:embed="rId2"/>
          <a:stretch>
            <a:fillRect/>
          </a:stretch>
        </p:blipFill>
        <p:spPr>
          <a:xfrm>
            <a:off x="4827767" y="2272456"/>
            <a:ext cx="3712308" cy="2698848"/>
          </a:xfrm>
          <a:prstGeom prst="rect">
            <a:avLst/>
          </a:prstGeom>
        </p:spPr>
      </p:pic>
      <p:sp>
        <p:nvSpPr>
          <p:cNvPr id="2" name="TextBox 1"/>
          <p:cNvSpPr txBox="1"/>
          <p:nvPr/>
        </p:nvSpPr>
        <p:spPr>
          <a:xfrm>
            <a:off x="8834881" y="6488668"/>
            <a:ext cx="389750" cy="369332"/>
          </a:xfrm>
          <a:prstGeom prst="rect">
            <a:avLst/>
          </a:prstGeom>
          <a:noFill/>
        </p:spPr>
        <p:txBody>
          <a:bodyPr wrap="square" rtlCol="0">
            <a:spAutoFit/>
          </a:bodyPr>
          <a:lstStyle/>
          <a:p>
            <a:r>
              <a:rPr lang="en-US" dirty="0" smtClean="0"/>
              <a:t>1</a:t>
            </a:r>
            <a:endParaRPr lang="en-US" dirty="0"/>
          </a:p>
        </p:txBody>
      </p:sp>
    </p:spTree>
    <p:extLst>
      <p:ext uri="{BB962C8B-B14F-4D97-AF65-F5344CB8AC3E}">
        <p14:creationId xmlns:p14="http://schemas.microsoft.com/office/powerpoint/2010/main" val="389302611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4123" y="186783"/>
            <a:ext cx="6026481" cy="646331"/>
          </a:xfrm>
          <a:prstGeom prst="rect">
            <a:avLst/>
          </a:prstGeom>
          <a:noFill/>
        </p:spPr>
        <p:txBody>
          <a:bodyPr wrap="square" rtlCol="0">
            <a:spAutoFit/>
          </a:bodyPr>
          <a:lstStyle/>
          <a:p>
            <a:r>
              <a:rPr lang="en-US" sz="3600" i="1" dirty="0" smtClean="0">
                <a:latin typeface="Cambria"/>
                <a:cs typeface="Cambria"/>
              </a:rPr>
              <a:t>LED Challenges Part 2</a:t>
            </a:r>
            <a:endParaRPr lang="en-US" sz="3600" dirty="0">
              <a:latin typeface="Cambria"/>
              <a:cs typeface="Cambria"/>
            </a:endParaRPr>
          </a:p>
        </p:txBody>
      </p:sp>
      <p:sp>
        <p:nvSpPr>
          <p:cNvPr id="2" name="Rectangle 1"/>
          <p:cNvSpPr/>
          <p:nvPr/>
        </p:nvSpPr>
        <p:spPr>
          <a:xfrm>
            <a:off x="7285889" y="342992"/>
            <a:ext cx="1249060" cy="369332"/>
          </a:xfrm>
          <a:prstGeom prst="rect">
            <a:avLst/>
          </a:prstGeom>
          <a:solidFill>
            <a:schemeClr val="bg1">
              <a:lumMod val="50000"/>
            </a:schemeClr>
          </a:solidFill>
        </p:spPr>
        <p:txBody>
          <a:bodyPr wrap="none">
            <a:spAutoFit/>
          </a:bodyPr>
          <a:lstStyle/>
          <a:p>
            <a:r>
              <a:rPr lang="en-US" dirty="0" smtClean="0">
                <a:solidFill>
                  <a:schemeClr val="bg1"/>
                </a:solidFill>
                <a:latin typeface="Cambria"/>
                <a:cs typeface="Cambria"/>
              </a:rPr>
              <a:t>Challenges</a:t>
            </a:r>
            <a:endParaRPr lang="en-US" dirty="0">
              <a:solidFill>
                <a:schemeClr val="bg1"/>
              </a:solidFill>
            </a:endParaRPr>
          </a:p>
        </p:txBody>
      </p:sp>
      <p:sp>
        <p:nvSpPr>
          <p:cNvPr id="3" name="TextBox 2"/>
          <p:cNvSpPr txBox="1"/>
          <p:nvPr/>
        </p:nvSpPr>
        <p:spPr>
          <a:xfrm>
            <a:off x="504822" y="1312242"/>
            <a:ext cx="8030127" cy="3970318"/>
          </a:xfrm>
          <a:prstGeom prst="rect">
            <a:avLst/>
          </a:prstGeom>
          <a:noFill/>
        </p:spPr>
        <p:txBody>
          <a:bodyPr wrap="square" rtlCol="0">
            <a:spAutoFit/>
          </a:bodyPr>
          <a:lstStyle/>
          <a:p>
            <a:r>
              <a:rPr lang="en-US" b="1" dirty="0" smtClean="0">
                <a:latin typeface="Cambria"/>
                <a:cs typeface="Cambria"/>
              </a:rPr>
              <a:t>20. </a:t>
            </a:r>
            <a:r>
              <a:rPr lang="en-US" b="1" dirty="0">
                <a:latin typeface="Cambria"/>
                <a:cs typeface="Cambria"/>
              </a:rPr>
              <a:t>Turn on only </a:t>
            </a:r>
            <a:r>
              <a:rPr lang="en-US" b="1" u="sng" dirty="0">
                <a:latin typeface="Cambria"/>
                <a:cs typeface="Cambria"/>
              </a:rPr>
              <a:t>every other</a:t>
            </a:r>
            <a:r>
              <a:rPr lang="en-US" b="1" dirty="0">
                <a:latin typeface="Cambria"/>
                <a:cs typeface="Cambria"/>
              </a:rPr>
              <a:t> LED light.</a:t>
            </a:r>
          </a:p>
          <a:p>
            <a:r>
              <a:rPr lang="en-US" i="1" dirty="0">
                <a:latin typeface="Cambria"/>
                <a:cs typeface="Cambria"/>
              </a:rPr>
              <a:t>Hint: </a:t>
            </a:r>
            <a:r>
              <a:rPr lang="en-US" dirty="0">
                <a:latin typeface="Cambria"/>
                <a:cs typeface="Cambria"/>
              </a:rPr>
              <a:t>Look at where the loop variable increases:</a:t>
            </a:r>
          </a:p>
          <a:p>
            <a:r>
              <a:rPr lang="en-US" dirty="0" smtClean="0">
                <a:latin typeface="Cambria"/>
                <a:cs typeface="Cambria"/>
              </a:rPr>
              <a:t>(the “</a:t>
            </a:r>
            <a:r>
              <a:rPr lang="en-US" dirty="0" smtClean="0">
                <a:latin typeface="Courier New"/>
                <a:cs typeface="Courier New"/>
              </a:rPr>
              <a:t>step of</a:t>
            </a:r>
            <a:r>
              <a:rPr lang="en-US" dirty="0" smtClean="0">
                <a:latin typeface="Cambria"/>
                <a:cs typeface="Cambria"/>
              </a:rPr>
              <a:t>” section of the</a:t>
            </a:r>
            <a:r>
              <a:rPr lang="en-US" dirty="0" smtClean="0">
                <a:latin typeface="Courier New"/>
                <a:cs typeface="Courier New"/>
              </a:rPr>
              <a:t> “repeat </a:t>
            </a:r>
          </a:p>
          <a:p>
            <a:r>
              <a:rPr lang="en-US" dirty="0" smtClean="0">
                <a:latin typeface="Courier New"/>
                <a:cs typeface="Courier New"/>
              </a:rPr>
              <a:t>Between” </a:t>
            </a:r>
            <a:r>
              <a:rPr lang="en-US" dirty="0" smtClean="0">
                <a:latin typeface="Cambria"/>
                <a:cs typeface="Cambria"/>
              </a:rPr>
              <a:t>block)</a:t>
            </a:r>
            <a:endParaRPr lang="en-US" dirty="0">
              <a:latin typeface="Cambria"/>
              <a:cs typeface="Cambria"/>
            </a:endParaRPr>
          </a:p>
          <a:p>
            <a:r>
              <a:rPr lang="en-US" dirty="0">
                <a:latin typeface="Cambria"/>
                <a:cs typeface="Cambria"/>
              </a:rPr>
              <a:t>Try changing the amount from 1 to 2…</a:t>
            </a:r>
            <a:endParaRPr lang="en-US" i="1" dirty="0">
              <a:latin typeface="Cambria"/>
              <a:cs typeface="Cambria"/>
            </a:endParaRPr>
          </a:p>
          <a:p>
            <a:endParaRPr lang="en-US" i="1" dirty="0" smtClean="0">
              <a:latin typeface="Cambria"/>
              <a:cs typeface="Cambria"/>
            </a:endParaRPr>
          </a:p>
          <a:p>
            <a:endParaRPr lang="en-US" i="1" dirty="0" smtClean="0">
              <a:latin typeface="Cambria"/>
              <a:cs typeface="Cambria"/>
            </a:endParaRPr>
          </a:p>
          <a:p>
            <a:endParaRPr lang="en-US" i="1" dirty="0">
              <a:latin typeface="Cambria"/>
              <a:cs typeface="Cambria"/>
            </a:endParaRPr>
          </a:p>
          <a:p>
            <a:endParaRPr lang="en-US" i="1" dirty="0" smtClean="0">
              <a:latin typeface="Cambria"/>
              <a:cs typeface="Cambria"/>
            </a:endParaRPr>
          </a:p>
          <a:p>
            <a:r>
              <a:rPr lang="en-US" b="1" dirty="0">
                <a:latin typeface="Cambria"/>
                <a:cs typeface="Cambria"/>
              </a:rPr>
              <a:t>21. Vegas Lights!</a:t>
            </a:r>
          </a:p>
          <a:p>
            <a:endParaRPr lang="en-US" dirty="0">
              <a:latin typeface="Cambria"/>
              <a:cs typeface="Cambria"/>
            </a:endParaRPr>
          </a:p>
          <a:p>
            <a:r>
              <a:rPr lang="en-US" dirty="0">
                <a:latin typeface="Cambria"/>
                <a:cs typeface="Cambria"/>
              </a:rPr>
              <a:t>Have the lights alternate between turning all the even numbered pins on and turning all the odd numbered pins on.</a:t>
            </a:r>
          </a:p>
          <a:p>
            <a:endParaRPr lang="en-US" i="1" dirty="0">
              <a:latin typeface="Cambria"/>
              <a:cs typeface="Cambria"/>
            </a:endParaRPr>
          </a:p>
        </p:txBody>
      </p:sp>
      <p:sp>
        <p:nvSpPr>
          <p:cNvPr id="28" name="Oval 27"/>
          <p:cNvSpPr/>
          <p:nvPr/>
        </p:nvSpPr>
        <p:spPr>
          <a:xfrm>
            <a:off x="5554369" y="1650738"/>
            <a:ext cx="266305" cy="28681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973074" y="1659729"/>
            <a:ext cx="266305" cy="286817"/>
          </a:xfrm>
          <a:prstGeom prst="ellipse">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400783" y="1659729"/>
            <a:ext cx="266305" cy="28681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6819488" y="1668720"/>
            <a:ext cx="266305" cy="286817"/>
          </a:xfrm>
          <a:prstGeom prst="ellipse">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7253726" y="1659729"/>
            <a:ext cx="266305" cy="28681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7672431" y="1668720"/>
            <a:ext cx="266305" cy="286817"/>
          </a:xfrm>
          <a:prstGeom prst="ellipse">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8100140" y="1668720"/>
            <a:ext cx="266305" cy="28681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8518845" y="1677711"/>
            <a:ext cx="266305" cy="286817"/>
          </a:xfrm>
          <a:prstGeom prst="ellipse">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6" name="Straight Arrow Connector 35"/>
          <p:cNvCxnSpPr/>
          <p:nvPr/>
        </p:nvCxnSpPr>
        <p:spPr>
          <a:xfrm>
            <a:off x="5636309" y="2087450"/>
            <a:ext cx="2964476"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37" name="Straight Arrow Connector 36"/>
          <p:cNvCxnSpPr/>
          <p:nvPr/>
        </p:nvCxnSpPr>
        <p:spPr>
          <a:xfrm flipH="1">
            <a:off x="5636309" y="2292320"/>
            <a:ext cx="2964476"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39" name="Oval 38"/>
          <p:cNvSpPr/>
          <p:nvPr/>
        </p:nvSpPr>
        <p:spPr>
          <a:xfrm>
            <a:off x="766940" y="5438602"/>
            <a:ext cx="266305" cy="28681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1185645" y="5447593"/>
            <a:ext cx="266305" cy="286817"/>
          </a:xfrm>
          <a:prstGeom prst="ellipse">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1613354" y="5447593"/>
            <a:ext cx="266305" cy="28681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Oval 41"/>
          <p:cNvSpPr/>
          <p:nvPr/>
        </p:nvSpPr>
        <p:spPr>
          <a:xfrm>
            <a:off x="2032059" y="5456584"/>
            <a:ext cx="266305" cy="286817"/>
          </a:xfrm>
          <a:prstGeom prst="ellipse">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Oval 42"/>
          <p:cNvSpPr/>
          <p:nvPr/>
        </p:nvSpPr>
        <p:spPr>
          <a:xfrm>
            <a:off x="2466297" y="5447593"/>
            <a:ext cx="266305" cy="28681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 name="Oval 43"/>
          <p:cNvSpPr/>
          <p:nvPr/>
        </p:nvSpPr>
        <p:spPr>
          <a:xfrm>
            <a:off x="2885002" y="5456584"/>
            <a:ext cx="266305" cy="286817"/>
          </a:xfrm>
          <a:prstGeom prst="ellipse">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 name="Oval 44"/>
          <p:cNvSpPr/>
          <p:nvPr/>
        </p:nvSpPr>
        <p:spPr>
          <a:xfrm>
            <a:off x="3312711" y="5456584"/>
            <a:ext cx="266305" cy="28681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3731416" y="5465575"/>
            <a:ext cx="266305" cy="286817"/>
          </a:xfrm>
          <a:prstGeom prst="ellipse">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5503156" y="5447593"/>
            <a:ext cx="266305" cy="28681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5921861" y="5456584"/>
            <a:ext cx="266305" cy="286817"/>
          </a:xfrm>
          <a:prstGeom prst="ellipse">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 name="Oval 48"/>
          <p:cNvSpPr/>
          <p:nvPr/>
        </p:nvSpPr>
        <p:spPr>
          <a:xfrm>
            <a:off x="6349570" y="5456584"/>
            <a:ext cx="266305" cy="28681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Oval 49"/>
          <p:cNvSpPr/>
          <p:nvPr/>
        </p:nvSpPr>
        <p:spPr>
          <a:xfrm>
            <a:off x="6768275" y="5465575"/>
            <a:ext cx="266305" cy="286817"/>
          </a:xfrm>
          <a:prstGeom prst="ellipse">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 name="Oval 50"/>
          <p:cNvSpPr/>
          <p:nvPr/>
        </p:nvSpPr>
        <p:spPr>
          <a:xfrm>
            <a:off x="7202513" y="5456584"/>
            <a:ext cx="266305" cy="28681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Oval 51"/>
          <p:cNvSpPr/>
          <p:nvPr/>
        </p:nvSpPr>
        <p:spPr>
          <a:xfrm>
            <a:off x="7621218" y="5465575"/>
            <a:ext cx="266305" cy="286817"/>
          </a:xfrm>
          <a:prstGeom prst="ellipse">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 name="Oval 52"/>
          <p:cNvSpPr/>
          <p:nvPr/>
        </p:nvSpPr>
        <p:spPr>
          <a:xfrm>
            <a:off x="8048927" y="5465575"/>
            <a:ext cx="266305" cy="28681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 name="Oval 53"/>
          <p:cNvSpPr/>
          <p:nvPr/>
        </p:nvSpPr>
        <p:spPr>
          <a:xfrm>
            <a:off x="5082153" y="5456584"/>
            <a:ext cx="266305" cy="286817"/>
          </a:xfrm>
          <a:prstGeom prst="ellipse">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5" name="Straight Arrow Connector 54"/>
          <p:cNvCxnSpPr/>
          <p:nvPr/>
        </p:nvCxnSpPr>
        <p:spPr>
          <a:xfrm>
            <a:off x="4264026" y="5602497"/>
            <a:ext cx="573403" cy="0"/>
          </a:xfrm>
          <a:prstGeom prst="straightConnector1">
            <a:avLst/>
          </a:prstGeom>
          <a:ln w="38100" cmpd="sng">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38" name="TextBox 37"/>
          <p:cNvSpPr txBox="1"/>
          <p:nvPr/>
        </p:nvSpPr>
        <p:spPr>
          <a:xfrm>
            <a:off x="8701575" y="6488668"/>
            <a:ext cx="543215" cy="369332"/>
          </a:xfrm>
          <a:prstGeom prst="rect">
            <a:avLst/>
          </a:prstGeom>
          <a:noFill/>
        </p:spPr>
        <p:txBody>
          <a:bodyPr wrap="square" rtlCol="0">
            <a:spAutoFit/>
          </a:bodyPr>
          <a:lstStyle/>
          <a:p>
            <a:r>
              <a:rPr lang="en-US" dirty="0" smtClean="0"/>
              <a:t>10</a:t>
            </a:r>
            <a:endParaRPr lang="en-US" dirty="0"/>
          </a:p>
        </p:txBody>
      </p:sp>
    </p:spTree>
    <p:extLst>
      <p:ext uri="{BB962C8B-B14F-4D97-AF65-F5344CB8AC3E}">
        <p14:creationId xmlns:p14="http://schemas.microsoft.com/office/powerpoint/2010/main" val="169990483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4123" y="186783"/>
            <a:ext cx="6026481" cy="646331"/>
          </a:xfrm>
          <a:prstGeom prst="rect">
            <a:avLst/>
          </a:prstGeom>
          <a:noFill/>
        </p:spPr>
        <p:txBody>
          <a:bodyPr wrap="square" rtlCol="0">
            <a:spAutoFit/>
          </a:bodyPr>
          <a:lstStyle/>
          <a:p>
            <a:r>
              <a:rPr lang="en-US" sz="3600" i="1" dirty="0" smtClean="0">
                <a:latin typeface="Cambria"/>
                <a:cs typeface="Cambria"/>
              </a:rPr>
              <a:t>LED Challenges Part 2</a:t>
            </a:r>
            <a:endParaRPr lang="en-US" sz="3600" dirty="0">
              <a:latin typeface="Cambria"/>
              <a:cs typeface="Cambria"/>
            </a:endParaRPr>
          </a:p>
        </p:txBody>
      </p:sp>
      <p:sp>
        <p:nvSpPr>
          <p:cNvPr id="2" name="Rectangle 1"/>
          <p:cNvSpPr/>
          <p:nvPr/>
        </p:nvSpPr>
        <p:spPr>
          <a:xfrm>
            <a:off x="7285889" y="342992"/>
            <a:ext cx="1249060" cy="369332"/>
          </a:xfrm>
          <a:prstGeom prst="rect">
            <a:avLst/>
          </a:prstGeom>
          <a:solidFill>
            <a:schemeClr val="bg1">
              <a:lumMod val="50000"/>
            </a:schemeClr>
          </a:solidFill>
        </p:spPr>
        <p:txBody>
          <a:bodyPr wrap="none">
            <a:spAutoFit/>
          </a:bodyPr>
          <a:lstStyle/>
          <a:p>
            <a:r>
              <a:rPr lang="en-US" dirty="0" smtClean="0">
                <a:solidFill>
                  <a:schemeClr val="bg1"/>
                </a:solidFill>
                <a:latin typeface="Cambria"/>
                <a:cs typeface="Cambria"/>
              </a:rPr>
              <a:t>Challenges</a:t>
            </a:r>
            <a:endParaRPr lang="en-US" dirty="0">
              <a:solidFill>
                <a:schemeClr val="bg1"/>
              </a:solidFill>
            </a:endParaRPr>
          </a:p>
        </p:txBody>
      </p:sp>
      <p:sp>
        <p:nvSpPr>
          <p:cNvPr id="3" name="TextBox 2"/>
          <p:cNvSpPr txBox="1"/>
          <p:nvPr/>
        </p:nvSpPr>
        <p:spPr>
          <a:xfrm>
            <a:off x="504822" y="1312242"/>
            <a:ext cx="8030127" cy="4801315"/>
          </a:xfrm>
          <a:prstGeom prst="rect">
            <a:avLst/>
          </a:prstGeom>
          <a:noFill/>
        </p:spPr>
        <p:txBody>
          <a:bodyPr wrap="square" rtlCol="0">
            <a:spAutoFit/>
          </a:bodyPr>
          <a:lstStyle/>
          <a:p>
            <a:r>
              <a:rPr lang="en-US" b="1" dirty="0" smtClean="0">
                <a:latin typeface="Cambria"/>
                <a:cs typeface="Cambria"/>
              </a:rPr>
              <a:t>22.   </a:t>
            </a:r>
            <a:r>
              <a:rPr lang="en-US" b="1" dirty="0">
                <a:latin typeface="Cambria"/>
                <a:cs typeface="Cambria"/>
              </a:rPr>
              <a:t>Create </a:t>
            </a:r>
            <a:r>
              <a:rPr lang="en-US" b="1" dirty="0" smtClean="0">
                <a:latin typeface="Cambria"/>
                <a:cs typeface="Cambria"/>
              </a:rPr>
              <a:t>the hypnotizer:</a:t>
            </a:r>
            <a:endParaRPr lang="en-US" b="1" dirty="0">
              <a:latin typeface="Cambria"/>
              <a:cs typeface="Cambria"/>
            </a:endParaRPr>
          </a:p>
          <a:p>
            <a:r>
              <a:rPr lang="en-US" dirty="0" smtClean="0">
                <a:latin typeface="Cambria"/>
                <a:cs typeface="Cambria"/>
              </a:rPr>
              <a:t>Here, the lights go on from each end toward the middle, </a:t>
            </a:r>
            <a:r>
              <a:rPr lang="en-US" b="1" i="1" dirty="0" smtClean="0">
                <a:latin typeface="Cambria"/>
                <a:cs typeface="Cambria"/>
              </a:rPr>
              <a:t>together</a:t>
            </a:r>
            <a:r>
              <a:rPr lang="en-US" dirty="0" smtClean="0">
                <a:latin typeface="Cambria"/>
                <a:cs typeface="Cambria"/>
              </a:rPr>
              <a:t>:</a:t>
            </a:r>
            <a:r>
              <a:rPr lang="en-US" b="1" i="1" dirty="0" smtClean="0">
                <a:latin typeface="Cambria"/>
                <a:cs typeface="Cambria"/>
              </a:rPr>
              <a:t> </a:t>
            </a:r>
            <a:endParaRPr lang="en-US" dirty="0" smtClean="0">
              <a:latin typeface="Cambria"/>
              <a:cs typeface="Cambria"/>
            </a:endParaRPr>
          </a:p>
          <a:p>
            <a:endParaRPr lang="en-US" b="1" dirty="0">
              <a:latin typeface="Cambria"/>
              <a:cs typeface="Cambria"/>
            </a:endParaRPr>
          </a:p>
          <a:p>
            <a:endParaRPr lang="en-US" b="1" dirty="0" smtClean="0">
              <a:latin typeface="Cambria"/>
              <a:cs typeface="Cambria"/>
            </a:endParaRPr>
          </a:p>
          <a:p>
            <a:endParaRPr lang="en-US" b="1" dirty="0" smtClean="0">
              <a:latin typeface="Cambria"/>
              <a:cs typeface="Cambria"/>
            </a:endParaRPr>
          </a:p>
          <a:p>
            <a:endParaRPr lang="en-US" b="1" dirty="0" smtClean="0">
              <a:latin typeface="Cambria"/>
              <a:cs typeface="Cambria"/>
            </a:endParaRPr>
          </a:p>
          <a:p>
            <a:endParaRPr lang="en-US" b="1" dirty="0">
              <a:latin typeface="Cambria"/>
              <a:cs typeface="Cambria"/>
            </a:endParaRPr>
          </a:p>
          <a:p>
            <a:endParaRPr lang="en-US" b="1" dirty="0" smtClean="0">
              <a:latin typeface="Cambria"/>
              <a:cs typeface="Cambria"/>
            </a:endParaRPr>
          </a:p>
          <a:p>
            <a:endParaRPr lang="en-US" b="1" dirty="0">
              <a:latin typeface="Cambria"/>
              <a:cs typeface="Cambria"/>
            </a:endParaRPr>
          </a:p>
          <a:p>
            <a:endParaRPr lang="en-US" b="1" dirty="0" smtClean="0">
              <a:latin typeface="Cambria"/>
              <a:cs typeface="Cambria"/>
            </a:endParaRPr>
          </a:p>
          <a:p>
            <a:endParaRPr lang="en-US" b="1" dirty="0" smtClean="0">
              <a:latin typeface="Cambria"/>
              <a:cs typeface="Cambria"/>
            </a:endParaRPr>
          </a:p>
          <a:p>
            <a:endParaRPr lang="en-US" b="1" dirty="0">
              <a:latin typeface="Cambria"/>
              <a:cs typeface="Cambria"/>
            </a:endParaRPr>
          </a:p>
          <a:p>
            <a:r>
              <a:rPr lang="en-US" b="1" dirty="0" smtClean="0">
                <a:latin typeface="Cambria"/>
                <a:cs typeface="Cambria"/>
              </a:rPr>
              <a:t>23.   Create your own pattern of blinking lights!</a:t>
            </a:r>
          </a:p>
          <a:p>
            <a:endParaRPr lang="en-US" dirty="0" smtClean="0">
              <a:latin typeface="Cambria"/>
              <a:cs typeface="Cambria"/>
            </a:endParaRPr>
          </a:p>
          <a:p>
            <a:r>
              <a:rPr lang="en-US" dirty="0" smtClean="0">
                <a:latin typeface="Cambria"/>
                <a:cs typeface="Cambria"/>
              </a:rPr>
              <a:t>Be creative! </a:t>
            </a:r>
          </a:p>
          <a:p>
            <a:r>
              <a:rPr lang="en-US" dirty="0" smtClean="0">
                <a:latin typeface="Cambria"/>
                <a:cs typeface="Cambria"/>
              </a:rPr>
              <a:t>You can customize colors in your breadboard and</a:t>
            </a:r>
          </a:p>
          <a:p>
            <a:r>
              <a:rPr lang="en-US" dirty="0" smtClean="0">
                <a:latin typeface="Cambria"/>
                <a:cs typeface="Cambria"/>
              </a:rPr>
              <a:t>customize the pattern of lights with your code!</a:t>
            </a:r>
            <a:endParaRPr lang="en-US" u="sng" dirty="0" smtClean="0">
              <a:latin typeface="Cambria"/>
              <a:cs typeface="Cambria"/>
            </a:endParaRPr>
          </a:p>
        </p:txBody>
      </p:sp>
      <p:sp>
        <p:nvSpPr>
          <p:cNvPr id="26" name="Oval 25"/>
          <p:cNvSpPr/>
          <p:nvPr/>
        </p:nvSpPr>
        <p:spPr>
          <a:xfrm>
            <a:off x="3090537" y="2162684"/>
            <a:ext cx="266305" cy="286817"/>
          </a:xfrm>
          <a:prstGeom prst="ellipse">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3509242" y="2162684"/>
            <a:ext cx="266305" cy="286817"/>
          </a:xfrm>
          <a:prstGeom prst="ellipse">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3936951" y="2162684"/>
            <a:ext cx="266305" cy="286817"/>
          </a:xfrm>
          <a:prstGeom prst="ellipse">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4355656" y="2162684"/>
            <a:ext cx="266305" cy="286817"/>
          </a:xfrm>
          <a:prstGeom prst="ellipse">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4789894" y="2162684"/>
            <a:ext cx="266305" cy="286817"/>
          </a:xfrm>
          <a:prstGeom prst="ellipse">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208599" y="2162684"/>
            <a:ext cx="266305" cy="286817"/>
          </a:xfrm>
          <a:prstGeom prst="ellipse">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5636308" y="2162684"/>
            <a:ext cx="266305" cy="286817"/>
          </a:xfrm>
          <a:prstGeom prst="ellipse">
            <a:avLst/>
          </a:prstGeom>
          <a:solidFill>
            <a:schemeClr val="bg1">
              <a:lumMod val="6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2613530" y="2162684"/>
            <a:ext cx="266305" cy="286817"/>
          </a:xfrm>
          <a:prstGeom prst="ellipse">
            <a:avLst/>
          </a:prstGeom>
          <a:solidFill>
            <a:schemeClr val="bg1">
              <a:lumMod val="6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3081533" y="2601901"/>
            <a:ext cx="266305" cy="286817"/>
          </a:xfrm>
          <a:prstGeom prst="ellipse">
            <a:avLst/>
          </a:prstGeom>
          <a:solidFill>
            <a:schemeClr val="bg1">
              <a:lumMod val="6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3500238" y="2601901"/>
            <a:ext cx="266305" cy="286817"/>
          </a:xfrm>
          <a:prstGeom prst="ellipse">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3927947" y="2601901"/>
            <a:ext cx="266305" cy="286817"/>
          </a:xfrm>
          <a:prstGeom prst="ellipse">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4346652" y="2601901"/>
            <a:ext cx="266305" cy="286817"/>
          </a:xfrm>
          <a:prstGeom prst="ellipse">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4780890" y="2601901"/>
            <a:ext cx="266305" cy="286817"/>
          </a:xfrm>
          <a:prstGeom prst="ellipse">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5199595" y="2601901"/>
            <a:ext cx="266305" cy="286817"/>
          </a:xfrm>
          <a:prstGeom prst="ellipse">
            <a:avLst/>
          </a:prstGeom>
          <a:solidFill>
            <a:schemeClr val="bg1">
              <a:lumMod val="6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5627304" y="2601901"/>
            <a:ext cx="266305" cy="286817"/>
          </a:xfrm>
          <a:prstGeom prst="ellipse">
            <a:avLst/>
          </a:prstGeom>
          <a:solidFill>
            <a:srgbClr val="A6A6A6"/>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Oval 41"/>
          <p:cNvSpPr/>
          <p:nvPr/>
        </p:nvSpPr>
        <p:spPr>
          <a:xfrm>
            <a:off x="2604526" y="2601901"/>
            <a:ext cx="266305" cy="286817"/>
          </a:xfrm>
          <a:prstGeom prst="ellipse">
            <a:avLst/>
          </a:prstGeom>
          <a:solidFill>
            <a:srgbClr val="A6A6A6"/>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Oval 42"/>
          <p:cNvSpPr/>
          <p:nvPr/>
        </p:nvSpPr>
        <p:spPr>
          <a:xfrm>
            <a:off x="3100780" y="3041179"/>
            <a:ext cx="266305" cy="286817"/>
          </a:xfrm>
          <a:prstGeom prst="ellipse">
            <a:avLst/>
          </a:prstGeom>
          <a:solidFill>
            <a:srgbClr val="A6A6A6"/>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 name="Oval 43"/>
          <p:cNvSpPr/>
          <p:nvPr/>
        </p:nvSpPr>
        <p:spPr>
          <a:xfrm>
            <a:off x="3519485" y="3041179"/>
            <a:ext cx="266305" cy="286817"/>
          </a:xfrm>
          <a:prstGeom prst="ellipse">
            <a:avLst/>
          </a:prstGeom>
          <a:solidFill>
            <a:srgbClr val="A6A6A6"/>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 name="Oval 44"/>
          <p:cNvSpPr/>
          <p:nvPr/>
        </p:nvSpPr>
        <p:spPr>
          <a:xfrm>
            <a:off x="3947194" y="3041179"/>
            <a:ext cx="266305" cy="286817"/>
          </a:xfrm>
          <a:prstGeom prst="ellipse">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4365899" y="3041179"/>
            <a:ext cx="266305" cy="286817"/>
          </a:xfrm>
          <a:prstGeom prst="ellipse">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4800137" y="3041179"/>
            <a:ext cx="266305" cy="286817"/>
          </a:xfrm>
          <a:prstGeom prst="ellipse">
            <a:avLst/>
          </a:prstGeom>
          <a:solidFill>
            <a:srgbClr val="A6A6A6"/>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5218842" y="3041179"/>
            <a:ext cx="266305" cy="286817"/>
          </a:xfrm>
          <a:prstGeom prst="ellipse">
            <a:avLst/>
          </a:prstGeom>
          <a:solidFill>
            <a:srgbClr val="A6A6A6"/>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 name="Oval 48"/>
          <p:cNvSpPr/>
          <p:nvPr/>
        </p:nvSpPr>
        <p:spPr>
          <a:xfrm>
            <a:off x="5646551" y="3041179"/>
            <a:ext cx="266305" cy="286817"/>
          </a:xfrm>
          <a:prstGeom prst="ellipse">
            <a:avLst/>
          </a:prstGeom>
          <a:solidFill>
            <a:schemeClr val="bg1">
              <a:lumMod val="6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Oval 49"/>
          <p:cNvSpPr/>
          <p:nvPr/>
        </p:nvSpPr>
        <p:spPr>
          <a:xfrm>
            <a:off x="2623773" y="3041179"/>
            <a:ext cx="266305" cy="286817"/>
          </a:xfrm>
          <a:prstGeom prst="ellipse">
            <a:avLst/>
          </a:prstGeom>
          <a:solidFill>
            <a:schemeClr val="bg1">
              <a:lumMod val="6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 name="Oval 50"/>
          <p:cNvSpPr/>
          <p:nvPr/>
        </p:nvSpPr>
        <p:spPr>
          <a:xfrm>
            <a:off x="3090537" y="3480396"/>
            <a:ext cx="266305" cy="286817"/>
          </a:xfrm>
          <a:prstGeom prst="ellipse">
            <a:avLst/>
          </a:prstGeom>
          <a:solidFill>
            <a:srgbClr val="A6A6A6"/>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Oval 51"/>
          <p:cNvSpPr/>
          <p:nvPr/>
        </p:nvSpPr>
        <p:spPr>
          <a:xfrm>
            <a:off x="3509242" y="3480396"/>
            <a:ext cx="266305" cy="286817"/>
          </a:xfrm>
          <a:prstGeom prst="ellipse">
            <a:avLst/>
          </a:prstGeom>
          <a:solidFill>
            <a:srgbClr val="A6A6A6"/>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 name="Oval 52"/>
          <p:cNvSpPr/>
          <p:nvPr/>
        </p:nvSpPr>
        <p:spPr>
          <a:xfrm>
            <a:off x="3936951" y="3480396"/>
            <a:ext cx="266305" cy="286817"/>
          </a:xfrm>
          <a:prstGeom prst="ellipse">
            <a:avLst/>
          </a:prstGeom>
          <a:solidFill>
            <a:srgbClr val="A6A6A6"/>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 name="Oval 53"/>
          <p:cNvSpPr/>
          <p:nvPr/>
        </p:nvSpPr>
        <p:spPr>
          <a:xfrm>
            <a:off x="4355656" y="3480396"/>
            <a:ext cx="266305" cy="286817"/>
          </a:xfrm>
          <a:prstGeom prst="ellipse">
            <a:avLst/>
          </a:prstGeom>
          <a:solidFill>
            <a:srgbClr val="A6A6A6"/>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 name="Oval 54"/>
          <p:cNvSpPr/>
          <p:nvPr/>
        </p:nvSpPr>
        <p:spPr>
          <a:xfrm>
            <a:off x="4789894" y="3480396"/>
            <a:ext cx="266305" cy="286817"/>
          </a:xfrm>
          <a:prstGeom prst="ellipse">
            <a:avLst/>
          </a:prstGeom>
          <a:solidFill>
            <a:srgbClr val="A6A6A6"/>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6" name="Oval 55"/>
          <p:cNvSpPr/>
          <p:nvPr/>
        </p:nvSpPr>
        <p:spPr>
          <a:xfrm>
            <a:off x="5208599" y="3480396"/>
            <a:ext cx="266305" cy="286817"/>
          </a:xfrm>
          <a:prstGeom prst="ellipse">
            <a:avLst/>
          </a:prstGeom>
          <a:solidFill>
            <a:srgbClr val="A6A6A6"/>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 name="Oval 56"/>
          <p:cNvSpPr/>
          <p:nvPr/>
        </p:nvSpPr>
        <p:spPr>
          <a:xfrm>
            <a:off x="5636308" y="3480396"/>
            <a:ext cx="266305" cy="286817"/>
          </a:xfrm>
          <a:prstGeom prst="ellipse">
            <a:avLst/>
          </a:prstGeom>
          <a:solidFill>
            <a:schemeClr val="bg1">
              <a:lumMod val="6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 name="Oval 57"/>
          <p:cNvSpPr/>
          <p:nvPr/>
        </p:nvSpPr>
        <p:spPr>
          <a:xfrm>
            <a:off x="2613530" y="3480396"/>
            <a:ext cx="266305" cy="286817"/>
          </a:xfrm>
          <a:prstGeom prst="ellipse">
            <a:avLst/>
          </a:prstGeom>
          <a:solidFill>
            <a:schemeClr val="bg1">
              <a:lumMod val="6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9" name="Curved Left Arrow 58"/>
          <p:cNvSpPr/>
          <p:nvPr/>
        </p:nvSpPr>
        <p:spPr>
          <a:xfrm>
            <a:off x="6107209" y="2276675"/>
            <a:ext cx="286790" cy="439217"/>
          </a:xfrm>
          <a:prstGeom prst="curved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60" name="Curved Left Arrow 59"/>
          <p:cNvSpPr/>
          <p:nvPr/>
        </p:nvSpPr>
        <p:spPr>
          <a:xfrm>
            <a:off x="6116214" y="2888779"/>
            <a:ext cx="286790" cy="439217"/>
          </a:xfrm>
          <a:prstGeom prst="curved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61" name="Curved Left Arrow 60"/>
          <p:cNvSpPr/>
          <p:nvPr/>
        </p:nvSpPr>
        <p:spPr>
          <a:xfrm>
            <a:off x="6125219" y="3419057"/>
            <a:ext cx="286790" cy="439217"/>
          </a:xfrm>
          <a:prstGeom prst="curved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62" name="Rectangle 61"/>
          <p:cNvSpPr/>
          <p:nvPr/>
        </p:nvSpPr>
        <p:spPr>
          <a:xfrm>
            <a:off x="4561680" y="3858274"/>
            <a:ext cx="3377848" cy="369332"/>
          </a:xfrm>
          <a:prstGeom prst="rect">
            <a:avLst/>
          </a:prstGeom>
        </p:spPr>
        <p:txBody>
          <a:bodyPr wrap="none">
            <a:spAutoFit/>
          </a:bodyPr>
          <a:lstStyle/>
          <a:p>
            <a:r>
              <a:rPr lang="en-US" dirty="0" smtClean="0">
                <a:latin typeface="Cambria"/>
                <a:cs typeface="Cambria"/>
              </a:rPr>
              <a:t>and then they turn off in reverse</a:t>
            </a:r>
            <a:endParaRPr lang="en-US" dirty="0"/>
          </a:p>
        </p:txBody>
      </p:sp>
      <p:sp>
        <p:nvSpPr>
          <p:cNvPr id="64" name="TextBox 63"/>
          <p:cNvSpPr txBox="1"/>
          <p:nvPr/>
        </p:nvSpPr>
        <p:spPr>
          <a:xfrm>
            <a:off x="8701575" y="6488668"/>
            <a:ext cx="543215" cy="369332"/>
          </a:xfrm>
          <a:prstGeom prst="rect">
            <a:avLst/>
          </a:prstGeom>
          <a:noFill/>
        </p:spPr>
        <p:txBody>
          <a:bodyPr wrap="square" rtlCol="0">
            <a:spAutoFit/>
          </a:bodyPr>
          <a:lstStyle/>
          <a:p>
            <a:r>
              <a:rPr lang="en-US" dirty="0" smtClean="0"/>
              <a:t>11</a:t>
            </a:r>
            <a:endParaRPr lang="en-US" dirty="0"/>
          </a:p>
        </p:txBody>
      </p:sp>
    </p:spTree>
    <p:extLst>
      <p:ext uri="{BB962C8B-B14F-4D97-AF65-F5344CB8AC3E}">
        <p14:creationId xmlns:p14="http://schemas.microsoft.com/office/powerpoint/2010/main" val="76061519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4123" y="186783"/>
            <a:ext cx="6026481" cy="646331"/>
          </a:xfrm>
          <a:prstGeom prst="rect">
            <a:avLst/>
          </a:prstGeom>
          <a:noFill/>
        </p:spPr>
        <p:txBody>
          <a:bodyPr wrap="square" rtlCol="0">
            <a:spAutoFit/>
          </a:bodyPr>
          <a:lstStyle/>
          <a:p>
            <a:r>
              <a:rPr lang="en-US" sz="3600" i="1" dirty="0" smtClean="0">
                <a:latin typeface="Cambria"/>
                <a:cs typeface="Cambria"/>
              </a:rPr>
              <a:t>LEDs: Getting Started</a:t>
            </a:r>
            <a:endParaRPr lang="en-US" sz="3600" dirty="0">
              <a:latin typeface="Cambria"/>
              <a:cs typeface="Cambria"/>
            </a:endParaRPr>
          </a:p>
        </p:txBody>
      </p:sp>
      <p:sp>
        <p:nvSpPr>
          <p:cNvPr id="3" name="TextBox 2"/>
          <p:cNvSpPr txBox="1"/>
          <p:nvPr/>
        </p:nvSpPr>
        <p:spPr>
          <a:xfrm>
            <a:off x="959063" y="1342509"/>
            <a:ext cx="7538487" cy="5078314"/>
          </a:xfrm>
          <a:prstGeom prst="rect">
            <a:avLst/>
          </a:prstGeom>
          <a:noFill/>
        </p:spPr>
        <p:txBody>
          <a:bodyPr wrap="square" rtlCol="0">
            <a:spAutoFit/>
          </a:bodyPr>
          <a:lstStyle/>
          <a:p>
            <a:pPr marL="342900" indent="-342900">
              <a:buFont typeface="+mj-lt"/>
              <a:buAutoNum type="arabicPeriod" startAt="4"/>
            </a:pPr>
            <a:r>
              <a:rPr lang="en-US" dirty="0" smtClean="0">
                <a:latin typeface="Cambria"/>
                <a:cs typeface="Cambria"/>
              </a:rPr>
              <a:t>This is what an </a:t>
            </a:r>
            <a:r>
              <a:rPr lang="en-US" dirty="0" err="1" smtClean="0">
                <a:latin typeface="Cambria"/>
                <a:cs typeface="Cambria"/>
              </a:rPr>
              <a:t>Arduino</a:t>
            </a:r>
            <a:r>
              <a:rPr lang="en-US" dirty="0" smtClean="0">
                <a:latin typeface="Cambria"/>
                <a:cs typeface="Cambria"/>
              </a:rPr>
              <a:t> Board looks like:</a:t>
            </a:r>
          </a:p>
          <a:p>
            <a:pPr marL="342900" indent="-342900">
              <a:buFont typeface="+mj-lt"/>
              <a:buAutoNum type="arabicPeriod" startAt="4"/>
            </a:pPr>
            <a:endParaRPr lang="en-US" dirty="0">
              <a:latin typeface="Cambria"/>
              <a:cs typeface="Cambria"/>
            </a:endParaRPr>
          </a:p>
          <a:p>
            <a:pPr marL="342900" indent="-342900">
              <a:buFont typeface="+mj-lt"/>
              <a:buAutoNum type="arabicPeriod" startAt="4"/>
            </a:pPr>
            <a:endParaRPr lang="en-US" dirty="0" smtClean="0">
              <a:latin typeface="Cambria"/>
              <a:cs typeface="Cambria"/>
            </a:endParaRPr>
          </a:p>
          <a:p>
            <a:pPr marL="342900" indent="-342900">
              <a:buFont typeface="+mj-lt"/>
              <a:buAutoNum type="arabicPeriod" startAt="4"/>
            </a:pPr>
            <a:endParaRPr lang="en-US" dirty="0">
              <a:latin typeface="Cambria"/>
              <a:cs typeface="Cambria"/>
            </a:endParaRPr>
          </a:p>
          <a:p>
            <a:pPr marL="342900" indent="-342900">
              <a:buFont typeface="+mj-lt"/>
              <a:buAutoNum type="arabicPeriod" startAt="4"/>
            </a:pPr>
            <a:endParaRPr lang="en-US" dirty="0" smtClean="0">
              <a:latin typeface="Cambria"/>
              <a:cs typeface="Cambria"/>
            </a:endParaRPr>
          </a:p>
          <a:p>
            <a:pPr marL="342900" indent="-342900">
              <a:buFont typeface="+mj-lt"/>
              <a:buAutoNum type="arabicPeriod" startAt="4"/>
            </a:pPr>
            <a:endParaRPr lang="en-US" dirty="0">
              <a:latin typeface="Cambria"/>
              <a:cs typeface="Cambria"/>
            </a:endParaRPr>
          </a:p>
          <a:p>
            <a:pPr marL="342900" indent="-342900">
              <a:buFont typeface="+mj-lt"/>
              <a:buAutoNum type="arabicPeriod" startAt="4"/>
            </a:pPr>
            <a:endParaRPr lang="en-US" dirty="0" smtClean="0">
              <a:latin typeface="Cambria"/>
              <a:cs typeface="Cambria"/>
            </a:endParaRPr>
          </a:p>
          <a:p>
            <a:pPr marL="342900" indent="-342900">
              <a:buFont typeface="+mj-lt"/>
              <a:buAutoNum type="arabicPeriod" startAt="4"/>
            </a:pPr>
            <a:endParaRPr lang="en-US" dirty="0">
              <a:latin typeface="Cambria"/>
              <a:cs typeface="Cambria"/>
            </a:endParaRPr>
          </a:p>
          <a:p>
            <a:pPr marL="342900" indent="-342900">
              <a:buFont typeface="+mj-lt"/>
              <a:buAutoNum type="arabicPeriod" startAt="4"/>
            </a:pPr>
            <a:endParaRPr lang="en-US" dirty="0" smtClean="0">
              <a:latin typeface="Cambria"/>
              <a:cs typeface="Cambria"/>
            </a:endParaRPr>
          </a:p>
          <a:p>
            <a:pPr marL="342900" indent="-342900">
              <a:buFont typeface="+mj-lt"/>
              <a:buAutoNum type="arabicPeriod" startAt="4"/>
            </a:pPr>
            <a:endParaRPr lang="en-US" dirty="0">
              <a:latin typeface="Cambria"/>
              <a:cs typeface="Cambria"/>
            </a:endParaRPr>
          </a:p>
          <a:p>
            <a:endParaRPr lang="en-US" dirty="0" smtClean="0">
              <a:latin typeface="Cambria"/>
              <a:cs typeface="Cambria"/>
            </a:endParaRPr>
          </a:p>
          <a:p>
            <a:pPr marL="342900" indent="-342900">
              <a:buFont typeface="+mj-lt"/>
              <a:buAutoNum type="arabicPeriod" startAt="4"/>
            </a:pPr>
            <a:endParaRPr lang="en-US" dirty="0">
              <a:latin typeface="Cambria"/>
              <a:cs typeface="Cambria"/>
            </a:endParaRPr>
          </a:p>
          <a:p>
            <a:pPr marL="342900" indent="-342900">
              <a:buFont typeface="+mj-lt"/>
              <a:buAutoNum type="arabicPeriod" startAt="4"/>
            </a:pPr>
            <a:r>
              <a:rPr lang="en-US" dirty="0" smtClean="0">
                <a:latin typeface="Cambria"/>
                <a:cs typeface="Cambria"/>
              </a:rPr>
              <a:t>Use the digital pins to connect the longer end of the LED to the </a:t>
            </a:r>
            <a:r>
              <a:rPr lang="en-US" dirty="0" err="1" smtClean="0">
                <a:latin typeface="Cambria"/>
                <a:cs typeface="Cambria"/>
              </a:rPr>
              <a:t>Arduino</a:t>
            </a:r>
            <a:r>
              <a:rPr lang="en-US" dirty="0" smtClean="0">
                <a:latin typeface="Cambria"/>
                <a:cs typeface="Cambria"/>
              </a:rPr>
              <a:t>.</a:t>
            </a:r>
          </a:p>
          <a:p>
            <a:pPr marL="342900" indent="-342900">
              <a:buFont typeface="+mj-lt"/>
              <a:buAutoNum type="arabicPeriod" startAt="4"/>
            </a:pPr>
            <a:r>
              <a:rPr lang="en-US" dirty="0" smtClean="0">
                <a:latin typeface="Cambria"/>
                <a:cs typeface="Cambria"/>
              </a:rPr>
              <a:t>Pins 0 and 1 have a specific purpose and may not work correctly. Try just using pins 2 through 13.</a:t>
            </a:r>
          </a:p>
          <a:p>
            <a:pPr marL="342900" indent="-342900">
              <a:buFont typeface="+mj-lt"/>
              <a:buAutoNum type="arabicPeriod" startAt="4"/>
            </a:pPr>
            <a:r>
              <a:rPr lang="en-US" dirty="0" smtClean="0">
                <a:latin typeface="Cambria"/>
                <a:cs typeface="Cambria"/>
              </a:rPr>
              <a:t>The GND pin grounds the circuit. Connect the shorter end of the LED to this pin.</a:t>
            </a:r>
          </a:p>
          <a:p>
            <a:pPr marL="342900" indent="-342900">
              <a:buAutoNum type="arabicPeriod" startAt="4"/>
            </a:pPr>
            <a:endParaRPr lang="en-US" dirty="0">
              <a:latin typeface="Cambria"/>
              <a:cs typeface="Cambria"/>
            </a:endParaRPr>
          </a:p>
        </p:txBody>
      </p:sp>
      <p:pic>
        <p:nvPicPr>
          <p:cNvPr id="2" name="Picture 1"/>
          <p:cNvPicPr>
            <a:picLocks noChangeAspect="1"/>
          </p:cNvPicPr>
          <p:nvPr/>
        </p:nvPicPr>
        <p:blipFill>
          <a:blip r:embed="rId2"/>
          <a:stretch>
            <a:fillRect/>
          </a:stretch>
        </p:blipFill>
        <p:spPr>
          <a:xfrm>
            <a:off x="1885497" y="2318052"/>
            <a:ext cx="3477846" cy="2403578"/>
          </a:xfrm>
          <a:prstGeom prst="rect">
            <a:avLst/>
          </a:prstGeom>
        </p:spPr>
      </p:pic>
      <p:sp>
        <p:nvSpPr>
          <p:cNvPr id="6" name="Oval 5"/>
          <p:cNvSpPr/>
          <p:nvPr/>
        </p:nvSpPr>
        <p:spPr>
          <a:xfrm>
            <a:off x="3449789" y="2172838"/>
            <a:ext cx="1524000" cy="495297"/>
          </a:xfrm>
          <a:prstGeom prst="ellipse">
            <a:avLst/>
          </a:prstGeom>
          <a:noFill/>
          <a:ln w="1905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Left Arrow 8"/>
          <p:cNvSpPr/>
          <p:nvPr/>
        </p:nvSpPr>
        <p:spPr>
          <a:xfrm>
            <a:off x="4973789" y="2192376"/>
            <a:ext cx="1426308" cy="397607"/>
          </a:xfrm>
          <a:prstGeom prst="leftArrow">
            <a:avLst/>
          </a:prstGeom>
          <a:solidFill>
            <a:schemeClr val="accent2">
              <a:lumMod val="75000"/>
            </a:schemeClr>
          </a:solidFill>
          <a:ln>
            <a:solidFill>
              <a:schemeClr val="accent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Digital pins</a:t>
            </a:r>
            <a:endParaRPr lang="en-US" dirty="0"/>
          </a:p>
        </p:txBody>
      </p:sp>
      <p:sp>
        <p:nvSpPr>
          <p:cNvPr id="7" name="TextBox 6"/>
          <p:cNvSpPr txBox="1"/>
          <p:nvPr/>
        </p:nvSpPr>
        <p:spPr>
          <a:xfrm>
            <a:off x="8834881" y="6488668"/>
            <a:ext cx="389750" cy="369332"/>
          </a:xfrm>
          <a:prstGeom prst="rect">
            <a:avLst/>
          </a:prstGeom>
          <a:noFill/>
        </p:spPr>
        <p:txBody>
          <a:bodyPr wrap="square" rtlCol="0">
            <a:spAutoFit/>
          </a:bodyPr>
          <a:lstStyle/>
          <a:p>
            <a:r>
              <a:rPr lang="en-US" dirty="0"/>
              <a:t>2</a:t>
            </a:r>
            <a:endParaRPr lang="en-US" dirty="0"/>
          </a:p>
        </p:txBody>
      </p:sp>
    </p:spTree>
    <p:extLst>
      <p:ext uri="{BB962C8B-B14F-4D97-AF65-F5344CB8AC3E}">
        <p14:creationId xmlns:p14="http://schemas.microsoft.com/office/powerpoint/2010/main" val="69417292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srcRect t="41510" b="44976"/>
          <a:stretch/>
        </p:blipFill>
        <p:spPr>
          <a:xfrm>
            <a:off x="2387635" y="1500669"/>
            <a:ext cx="4498004" cy="607839"/>
          </a:xfrm>
          <a:prstGeom prst="rect">
            <a:avLst/>
          </a:prstGeom>
        </p:spPr>
      </p:pic>
      <p:sp>
        <p:nvSpPr>
          <p:cNvPr id="4" name="TextBox 3"/>
          <p:cNvSpPr txBox="1"/>
          <p:nvPr/>
        </p:nvSpPr>
        <p:spPr>
          <a:xfrm>
            <a:off x="224123" y="186783"/>
            <a:ext cx="6026481" cy="646331"/>
          </a:xfrm>
          <a:prstGeom prst="rect">
            <a:avLst/>
          </a:prstGeom>
          <a:noFill/>
        </p:spPr>
        <p:txBody>
          <a:bodyPr wrap="square" rtlCol="0">
            <a:spAutoFit/>
          </a:bodyPr>
          <a:lstStyle/>
          <a:p>
            <a:r>
              <a:rPr lang="en-US" sz="3600" i="1" dirty="0" smtClean="0">
                <a:latin typeface="Cambria"/>
                <a:cs typeface="Cambria"/>
              </a:rPr>
              <a:t>LEDs: Getting Started</a:t>
            </a:r>
            <a:endParaRPr lang="en-US" sz="3600" dirty="0">
              <a:latin typeface="Cambria"/>
              <a:cs typeface="Cambria"/>
            </a:endParaRPr>
          </a:p>
        </p:txBody>
      </p:sp>
      <p:sp>
        <p:nvSpPr>
          <p:cNvPr id="3" name="TextBox 2"/>
          <p:cNvSpPr txBox="1"/>
          <p:nvPr/>
        </p:nvSpPr>
        <p:spPr>
          <a:xfrm>
            <a:off x="224123" y="865150"/>
            <a:ext cx="7989157" cy="3139321"/>
          </a:xfrm>
          <a:prstGeom prst="rect">
            <a:avLst/>
          </a:prstGeom>
          <a:noFill/>
        </p:spPr>
        <p:txBody>
          <a:bodyPr wrap="square" rtlCol="0">
            <a:spAutoFit/>
          </a:bodyPr>
          <a:lstStyle/>
          <a:p>
            <a:pPr marL="342900" indent="-342900">
              <a:buFont typeface="+mj-lt"/>
              <a:buAutoNum type="arabicPeriod" startAt="8"/>
            </a:pPr>
            <a:r>
              <a:rPr lang="en-US" dirty="0" smtClean="0">
                <a:latin typeface="Cambria"/>
                <a:cs typeface="Cambria"/>
              </a:rPr>
              <a:t>If your LED starts to heat up or you smell anything strange you will want to add a resistor to your circuit before the power reaches the LED. Resistors look like this:</a:t>
            </a:r>
          </a:p>
          <a:p>
            <a:endParaRPr lang="en-US" dirty="0">
              <a:latin typeface="Cambria"/>
              <a:cs typeface="Cambria"/>
            </a:endParaRPr>
          </a:p>
          <a:p>
            <a:pPr marL="342900" indent="-342900">
              <a:buFont typeface="+mj-lt"/>
              <a:buAutoNum type="arabicPeriod" startAt="8"/>
            </a:pPr>
            <a:endParaRPr lang="en-US" dirty="0" smtClean="0">
              <a:latin typeface="Cambria"/>
              <a:cs typeface="Cambria"/>
            </a:endParaRPr>
          </a:p>
          <a:p>
            <a:pPr marL="342900" indent="-342900">
              <a:buFont typeface="+mj-lt"/>
              <a:buAutoNum type="arabicPeriod" startAt="8"/>
            </a:pPr>
            <a:r>
              <a:rPr lang="en-US" dirty="0" smtClean="0">
                <a:latin typeface="Cambria"/>
                <a:cs typeface="Cambria"/>
              </a:rPr>
              <a:t>Below is a picture of a complete circuit. The blue wire connects the GND (ground) pin to the blue row on the bread board. The yellow wire connects pin 13 to the bread board. The LED goes from pin 13's connection across the breadboard gap. </a:t>
            </a:r>
            <a:r>
              <a:rPr lang="en-US" b="1" i="1" dirty="0" smtClean="0">
                <a:latin typeface="Cambria"/>
                <a:cs typeface="Cambria"/>
              </a:rPr>
              <a:t>The longer LED arm is plugged in to pin 13's connection. </a:t>
            </a:r>
            <a:r>
              <a:rPr lang="en-US" dirty="0" smtClean="0">
                <a:latin typeface="Cambria"/>
                <a:cs typeface="Cambria"/>
              </a:rPr>
              <a:t>A resistor then goes from the LED to ground. </a:t>
            </a:r>
            <a:r>
              <a:rPr lang="en-US" b="1" i="1" dirty="0" smtClean="0">
                <a:latin typeface="Cambria"/>
                <a:cs typeface="Cambria"/>
              </a:rPr>
              <a:t>The shorter LED arm is closer to ground. </a:t>
            </a:r>
            <a:endParaRPr lang="en-US" dirty="0">
              <a:latin typeface="Cambria"/>
              <a:cs typeface="Cambria"/>
            </a:endParaRPr>
          </a:p>
        </p:txBody>
      </p:sp>
      <p:pic>
        <p:nvPicPr>
          <p:cNvPr id="8" name="Picture 7" descr="IMG_2337.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81091" y="3840575"/>
            <a:ext cx="3804706" cy="2853529"/>
          </a:xfrm>
          <a:prstGeom prst="rect">
            <a:avLst/>
          </a:prstGeom>
        </p:spPr>
      </p:pic>
      <p:sp>
        <p:nvSpPr>
          <p:cNvPr id="6" name="TextBox 5"/>
          <p:cNvSpPr txBox="1"/>
          <p:nvPr/>
        </p:nvSpPr>
        <p:spPr>
          <a:xfrm>
            <a:off x="8834881" y="6488668"/>
            <a:ext cx="389750" cy="369332"/>
          </a:xfrm>
          <a:prstGeom prst="rect">
            <a:avLst/>
          </a:prstGeom>
          <a:noFill/>
        </p:spPr>
        <p:txBody>
          <a:bodyPr wrap="square" rtlCol="0">
            <a:spAutoFit/>
          </a:bodyPr>
          <a:lstStyle/>
          <a:p>
            <a:r>
              <a:rPr lang="en-US" dirty="0"/>
              <a:t>3</a:t>
            </a:r>
            <a:endParaRPr lang="en-US" dirty="0"/>
          </a:p>
        </p:txBody>
      </p:sp>
    </p:spTree>
    <p:extLst>
      <p:ext uri="{BB962C8B-B14F-4D97-AF65-F5344CB8AC3E}">
        <p14:creationId xmlns:p14="http://schemas.microsoft.com/office/powerpoint/2010/main" val="201625849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590959" y="2544743"/>
            <a:ext cx="7644018" cy="3744745"/>
          </a:xfrm>
          <a:prstGeom prst="roundRect">
            <a:avLst>
              <a:gd name="adj" fmla="val 7013"/>
            </a:avLst>
          </a:prstGeom>
          <a:solidFill>
            <a:schemeClr val="bg1">
              <a:lumMod val="8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extBox 3"/>
          <p:cNvSpPr txBox="1"/>
          <p:nvPr/>
        </p:nvSpPr>
        <p:spPr>
          <a:xfrm>
            <a:off x="224123" y="186783"/>
            <a:ext cx="6026481" cy="646331"/>
          </a:xfrm>
          <a:prstGeom prst="rect">
            <a:avLst/>
          </a:prstGeom>
          <a:noFill/>
        </p:spPr>
        <p:txBody>
          <a:bodyPr wrap="square" rtlCol="0">
            <a:spAutoFit/>
          </a:bodyPr>
          <a:lstStyle/>
          <a:p>
            <a:r>
              <a:rPr lang="en-US" sz="3600" i="1" dirty="0" smtClean="0">
                <a:latin typeface="Cambria"/>
                <a:cs typeface="Cambria"/>
              </a:rPr>
              <a:t>LEDs:  Getting Started</a:t>
            </a:r>
            <a:endParaRPr lang="en-US" sz="3600" dirty="0">
              <a:latin typeface="Cambria"/>
              <a:cs typeface="Cambria"/>
            </a:endParaRPr>
          </a:p>
        </p:txBody>
      </p:sp>
      <p:sp>
        <p:nvSpPr>
          <p:cNvPr id="3" name="TextBox 2"/>
          <p:cNvSpPr txBox="1"/>
          <p:nvPr/>
        </p:nvSpPr>
        <p:spPr>
          <a:xfrm>
            <a:off x="327761" y="935549"/>
            <a:ext cx="8234976" cy="2308324"/>
          </a:xfrm>
          <a:prstGeom prst="rect">
            <a:avLst/>
          </a:prstGeom>
          <a:noFill/>
        </p:spPr>
        <p:txBody>
          <a:bodyPr wrap="square" rtlCol="0">
            <a:spAutoFit/>
          </a:bodyPr>
          <a:lstStyle/>
          <a:p>
            <a:pPr marL="342900" indent="-342900">
              <a:buFont typeface="+mj-lt"/>
              <a:buAutoNum type="arabicPeriod" startAt="10"/>
            </a:pPr>
            <a:r>
              <a:rPr lang="en-US" dirty="0" smtClean="0">
                <a:latin typeface="Cambria"/>
                <a:cs typeface="Cambria"/>
              </a:rPr>
              <a:t>Now, you'll program that LED. Open </a:t>
            </a:r>
            <a:r>
              <a:rPr lang="en-US" dirty="0" err="1" smtClean="0">
                <a:latin typeface="Cambria"/>
                <a:cs typeface="Cambria"/>
              </a:rPr>
              <a:t>Arduino</a:t>
            </a:r>
            <a:r>
              <a:rPr lang="en-US" dirty="0" smtClean="0">
                <a:latin typeface="Cambria"/>
                <a:cs typeface="Cambria"/>
              </a:rPr>
              <a:t>. Go to tools, and then board and select the matching </a:t>
            </a:r>
            <a:r>
              <a:rPr lang="en-US" dirty="0" err="1" smtClean="0">
                <a:latin typeface="Cambria"/>
                <a:cs typeface="Cambria"/>
              </a:rPr>
              <a:t>Arduino</a:t>
            </a:r>
            <a:r>
              <a:rPr lang="en-US" dirty="0" smtClean="0">
                <a:latin typeface="Cambria"/>
                <a:cs typeface="Cambria"/>
              </a:rPr>
              <a:t> board. Also, choose the appropriate serial port. Then click on tools &gt; </a:t>
            </a:r>
            <a:r>
              <a:rPr lang="en-US" dirty="0" err="1" smtClean="0">
                <a:latin typeface="Cambria"/>
                <a:cs typeface="Cambria"/>
              </a:rPr>
              <a:t>ArduBlock</a:t>
            </a:r>
            <a:r>
              <a:rPr lang="en-US" dirty="0" smtClean="0">
                <a:latin typeface="Cambria"/>
                <a:cs typeface="Cambria"/>
              </a:rPr>
              <a:t> and create the following program. See if you can determine how it works!</a:t>
            </a:r>
          </a:p>
          <a:p>
            <a:endParaRPr lang="en-US" dirty="0" smtClean="0">
              <a:latin typeface="Cambria"/>
              <a:cs typeface="Cambria"/>
            </a:endParaRPr>
          </a:p>
          <a:p>
            <a:endParaRPr lang="en-US" dirty="0">
              <a:latin typeface="Cambria"/>
              <a:cs typeface="Cambria"/>
            </a:endParaRPr>
          </a:p>
          <a:p>
            <a:endParaRPr lang="en-US" dirty="0" smtClean="0">
              <a:latin typeface="Cambria"/>
              <a:cs typeface="Cambria"/>
            </a:endParaRPr>
          </a:p>
          <a:p>
            <a:r>
              <a:rPr lang="en-US" dirty="0" smtClean="0">
                <a:latin typeface="Cambria"/>
                <a:cs typeface="Cambria"/>
              </a:rPr>
              <a:t>	</a:t>
            </a:r>
            <a:endParaRPr lang="en-US" b="1" dirty="0">
              <a:latin typeface="Courier New"/>
              <a:cs typeface="Courier New"/>
            </a:endParaRPr>
          </a:p>
        </p:txBody>
      </p:sp>
      <p:pic>
        <p:nvPicPr>
          <p:cNvPr id="5" name="Picture 4" descr="Screen Shot 2014-07-15 at 1.35.25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40911" y="2885176"/>
            <a:ext cx="4965700" cy="3009900"/>
          </a:xfrm>
          <a:prstGeom prst="rect">
            <a:avLst/>
          </a:prstGeom>
        </p:spPr>
      </p:pic>
      <p:sp>
        <p:nvSpPr>
          <p:cNvPr id="6" name="TextBox 5"/>
          <p:cNvSpPr txBox="1"/>
          <p:nvPr/>
        </p:nvSpPr>
        <p:spPr>
          <a:xfrm>
            <a:off x="8834881" y="6488668"/>
            <a:ext cx="389750" cy="369332"/>
          </a:xfrm>
          <a:prstGeom prst="rect">
            <a:avLst/>
          </a:prstGeom>
          <a:noFill/>
        </p:spPr>
        <p:txBody>
          <a:bodyPr wrap="square" rtlCol="0">
            <a:spAutoFit/>
          </a:bodyPr>
          <a:lstStyle/>
          <a:p>
            <a:r>
              <a:rPr lang="en-US" dirty="0"/>
              <a:t>4</a:t>
            </a:r>
            <a:endParaRPr lang="en-US" dirty="0"/>
          </a:p>
        </p:txBody>
      </p:sp>
    </p:spTree>
    <p:extLst>
      <p:ext uri="{BB962C8B-B14F-4D97-AF65-F5344CB8AC3E}">
        <p14:creationId xmlns:p14="http://schemas.microsoft.com/office/powerpoint/2010/main" val="309497228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4123" y="186783"/>
            <a:ext cx="6026481" cy="646331"/>
          </a:xfrm>
          <a:prstGeom prst="rect">
            <a:avLst/>
          </a:prstGeom>
          <a:noFill/>
        </p:spPr>
        <p:txBody>
          <a:bodyPr wrap="square" rtlCol="0">
            <a:spAutoFit/>
          </a:bodyPr>
          <a:lstStyle/>
          <a:p>
            <a:r>
              <a:rPr lang="en-US" sz="3600" i="1" dirty="0" smtClean="0">
                <a:latin typeface="Cambria"/>
                <a:cs typeface="Cambria"/>
              </a:rPr>
              <a:t>LED Challenges Part 1</a:t>
            </a:r>
            <a:endParaRPr lang="en-US" sz="3600" dirty="0">
              <a:latin typeface="Cambria"/>
              <a:cs typeface="Cambria"/>
            </a:endParaRPr>
          </a:p>
        </p:txBody>
      </p:sp>
      <p:sp>
        <p:nvSpPr>
          <p:cNvPr id="2" name="Rectangle 1"/>
          <p:cNvSpPr/>
          <p:nvPr/>
        </p:nvSpPr>
        <p:spPr>
          <a:xfrm>
            <a:off x="7285889" y="342992"/>
            <a:ext cx="1249060" cy="369332"/>
          </a:xfrm>
          <a:prstGeom prst="rect">
            <a:avLst/>
          </a:prstGeom>
          <a:solidFill>
            <a:schemeClr val="bg1">
              <a:lumMod val="50000"/>
            </a:schemeClr>
          </a:solidFill>
        </p:spPr>
        <p:txBody>
          <a:bodyPr wrap="none">
            <a:spAutoFit/>
          </a:bodyPr>
          <a:lstStyle/>
          <a:p>
            <a:r>
              <a:rPr lang="en-US" dirty="0" smtClean="0">
                <a:solidFill>
                  <a:schemeClr val="bg1"/>
                </a:solidFill>
                <a:latin typeface="Cambria"/>
                <a:cs typeface="Cambria"/>
              </a:rPr>
              <a:t>Challenges</a:t>
            </a:r>
            <a:endParaRPr lang="en-US" dirty="0">
              <a:solidFill>
                <a:schemeClr val="bg1"/>
              </a:solidFill>
            </a:endParaRPr>
          </a:p>
        </p:txBody>
      </p:sp>
      <p:sp>
        <p:nvSpPr>
          <p:cNvPr id="3" name="TextBox 2"/>
          <p:cNvSpPr txBox="1"/>
          <p:nvPr/>
        </p:nvSpPr>
        <p:spPr>
          <a:xfrm>
            <a:off x="450670" y="1334626"/>
            <a:ext cx="6493751" cy="4247317"/>
          </a:xfrm>
          <a:prstGeom prst="rect">
            <a:avLst/>
          </a:prstGeom>
          <a:noFill/>
        </p:spPr>
        <p:txBody>
          <a:bodyPr wrap="square" rtlCol="0">
            <a:spAutoFit/>
          </a:bodyPr>
          <a:lstStyle/>
          <a:p>
            <a:r>
              <a:rPr lang="en-US" b="1" dirty="0" smtClean="0">
                <a:latin typeface="Cambria"/>
                <a:cs typeface="Cambria"/>
              </a:rPr>
              <a:t>11. Change the </a:t>
            </a:r>
            <a:r>
              <a:rPr lang="en-US" b="1" dirty="0">
                <a:latin typeface="Cambria"/>
                <a:cs typeface="Cambria"/>
              </a:rPr>
              <a:t>d</a:t>
            </a:r>
            <a:r>
              <a:rPr lang="en-US" b="1" dirty="0" smtClean="0">
                <a:latin typeface="Cambria"/>
                <a:cs typeface="Cambria"/>
              </a:rPr>
              <a:t>igital pin for the LED to pin #7</a:t>
            </a:r>
          </a:p>
          <a:p>
            <a:r>
              <a:rPr lang="en-US" dirty="0" smtClean="0">
                <a:latin typeface="Cambria"/>
                <a:cs typeface="Cambria"/>
              </a:rPr>
              <a:t>From unlucky (13) to lucky (7). Get it to work!!</a:t>
            </a:r>
          </a:p>
          <a:p>
            <a:r>
              <a:rPr lang="en-US" dirty="0" smtClean="0">
                <a:latin typeface="Cambria"/>
                <a:cs typeface="Cambria"/>
              </a:rPr>
              <a:t>The </a:t>
            </a:r>
            <a:r>
              <a:rPr lang="en-US" dirty="0" err="1" smtClean="0">
                <a:latin typeface="Cambria"/>
                <a:cs typeface="Cambria"/>
              </a:rPr>
              <a:t>Arduino</a:t>
            </a:r>
            <a:r>
              <a:rPr lang="en-US" dirty="0" smtClean="0">
                <a:latin typeface="Cambria"/>
                <a:cs typeface="Cambria"/>
              </a:rPr>
              <a:t> supports any pins labeled 2 through 13.</a:t>
            </a:r>
          </a:p>
          <a:p>
            <a:endParaRPr lang="en-US" dirty="0">
              <a:latin typeface="Cambria"/>
              <a:cs typeface="Cambria"/>
            </a:endParaRPr>
          </a:p>
          <a:p>
            <a:endParaRPr lang="en-US" dirty="0">
              <a:latin typeface="Cambria"/>
              <a:cs typeface="Cambria"/>
            </a:endParaRPr>
          </a:p>
          <a:p>
            <a:endParaRPr lang="en-US" dirty="0">
              <a:latin typeface="Cambria"/>
              <a:cs typeface="Cambria"/>
            </a:endParaRPr>
          </a:p>
          <a:p>
            <a:r>
              <a:rPr lang="en-US" b="1" dirty="0" smtClean="0">
                <a:latin typeface="Cambria"/>
                <a:cs typeface="Cambria"/>
              </a:rPr>
              <a:t>12. Get the LED to stay on forever.</a:t>
            </a:r>
          </a:p>
          <a:p>
            <a:endParaRPr lang="en-US" b="1" dirty="0">
              <a:latin typeface="Cambria"/>
              <a:cs typeface="Cambria"/>
            </a:endParaRPr>
          </a:p>
          <a:p>
            <a:endParaRPr lang="en-US" b="1" dirty="0" smtClean="0">
              <a:latin typeface="Cambria"/>
              <a:cs typeface="Cambria"/>
            </a:endParaRPr>
          </a:p>
          <a:p>
            <a:endParaRPr lang="en-US" b="1" dirty="0" smtClean="0">
              <a:latin typeface="Cambria"/>
              <a:cs typeface="Cambria"/>
            </a:endParaRPr>
          </a:p>
          <a:p>
            <a:r>
              <a:rPr lang="en-US" b="1" dirty="0" smtClean="0">
                <a:latin typeface="Cambria"/>
                <a:cs typeface="Cambria"/>
              </a:rPr>
              <a:t>13. Get the LED to blink much faster! </a:t>
            </a:r>
          </a:p>
          <a:p>
            <a:r>
              <a:rPr lang="en-US" dirty="0" smtClean="0">
                <a:latin typeface="Cambria"/>
                <a:cs typeface="Cambria"/>
              </a:rPr>
              <a:t>What has to change here? (Remember what </a:t>
            </a:r>
            <a:r>
              <a:rPr lang="en-US" b="1" dirty="0" smtClean="0">
                <a:latin typeface="Cambria"/>
                <a:cs typeface="Cambria"/>
              </a:rPr>
              <a:t>delay </a:t>
            </a:r>
            <a:r>
              <a:rPr lang="en-US" dirty="0" smtClean="0">
                <a:latin typeface="Cambria"/>
                <a:cs typeface="Cambria"/>
              </a:rPr>
              <a:t>does!)</a:t>
            </a:r>
          </a:p>
          <a:p>
            <a:endParaRPr lang="en-US" dirty="0">
              <a:latin typeface="Cambria"/>
              <a:cs typeface="Cambria"/>
            </a:endParaRPr>
          </a:p>
          <a:p>
            <a:r>
              <a:rPr lang="en-US" i="1" dirty="0" smtClean="0">
                <a:latin typeface="Cambria"/>
                <a:cs typeface="Cambria"/>
              </a:rPr>
              <a:t>[CHALLENGE]   </a:t>
            </a:r>
          </a:p>
          <a:p>
            <a:r>
              <a:rPr lang="en-US" i="1" dirty="0" smtClean="0">
                <a:latin typeface="Cambria"/>
                <a:cs typeface="Cambria"/>
              </a:rPr>
              <a:t>How fast can it blink -- so that you still </a:t>
            </a:r>
            <a:r>
              <a:rPr lang="en-US" b="1" i="1" dirty="0" smtClean="0">
                <a:latin typeface="Cambria"/>
                <a:cs typeface="Cambria"/>
              </a:rPr>
              <a:t>see </a:t>
            </a:r>
            <a:r>
              <a:rPr lang="en-US" i="1" dirty="0" smtClean="0">
                <a:latin typeface="Cambria"/>
                <a:cs typeface="Cambria"/>
              </a:rPr>
              <a:t>the individual flashes?</a:t>
            </a:r>
          </a:p>
        </p:txBody>
      </p:sp>
      <p:sp>
        <p:nvSpPr>
          <p:cNvPr id="5" name="TextBox 4"/>
          <p:cNvSpPr txBox="1"/>
          <p:nvPr/>
        </p:nvSpPr>
        <p:spPr>
          <a:xfrm>
            <a:off x="8834881" y="6488668"/>
            <a:ext cx="389750" cy="369332"/>
          </a:xfrm>
          <a:prstGeom prst="rect">
            <a:avLst/>
          </a:prstGeom>
          <a:noFill/>
        </p:spPr>
        <p:txBody>
          <a:bodyPr wrap="square" rtlCol="0">
            <a:spAutoFit/>
          </a:bodyPr>
          <a:lstStyle/>
          <a:p>
            <a:r>
              <a:rPr lang="en-US" dirty="0"/>
              <a:t>5</a:t>
            </a:r>
            <a:endParaRPr lang="en-US" dirty="0"/>
          </a:p>
        </p:txBody>
      </p:sp>
    </p:spTree>
    <p:extLst>
      <p:ext uri="{BB962C8B-B14F-4D97-AF65-F5344CB8AC3E}">
        <p14:creationId xmlns:p14="http://schemas.microsoft.com/office/powerpoint/2010/main" val="142098383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4123" y="186783"/>
            <a:ext cx="6026481" cy="646331"/>
          </a:xfrm>
          <a:prstGeom prst="rect">
            <a:avLst/>
          </a:prstGeom>
          <a:noFill/>
        </p:spPr>
        <p:txBody>
          <a:bodyPr wrap="square" rtlCol="0">
            <a:spAutoFit/>
          </a:bodyPr>
          <a:lstStyle/>
          <a:p>
            <a:r>
              <a:rPr lang="en-US" sz="3600" i="1" dirty="0" smtClean="0">
                <a:latin typeface="Cambria"/>
                <a:cs typeface="Cambria"/>
              </a:rPr>
              <a:t>LED Challenges Part 1</a:t>
            </a:r>
            <a:endParaRPr lang="en-US" sz="3600" dirty="0">
              <a:latin typeface="Cambria"/>
              <a:cs typeface="Cambria"/>
            </a:endParaRPr>
          </a:p>
        </p:txBody>
      </p:sp>
      <p:sp>
        <p:nvSpPr>
          <p:cNvPr id="2" name="Rectangle 1"/>
          <p:cNvSpPr/>
          <p:nvPr/>
        </p:nvSpPr>
        <p:spPr>
          <a:xfrm>
            <a:off x="7285889" y="342992"/>
            <a:ext cx="1249060" cy="369332"/>
          </a:xfrm>
          <a:prstGeom prst="rect">
            <a:avLst/>
          </a:prstGeom>
          <a:solidFill>
            <a:schemeClr val="bg1">
              <a:lumMod val="50000"/>
            </a:schemeClr>
          </a:solidFill>
        </p:spPr>
        <p:txBody>
          <a:bodyPr wrap="none">
            <a:spAutoFit/>
          </a:bodyPr>
          <a:lstStyle/>
          <a:p>
            <a:r>
              <a:rPr lang="en-US" dirty="0" smtClean="0">
                <a:solidFill>
                  <a:schemeClr val="bg1"/>
                </a:solidFill>
                <a:latin typeface="Cambria"/>
                <a:cs typeface="Cambria"/>
              </a:rPr>
              <a:t>Challenges</a:t>
            </a:r>
            <a:endParaRPr lang="en-US" dirty="0">
              <a:solidFill>
                <a:schemeClr val="bg1"/>
              </a:solidFill>
            </a:endParaRPr>
          </a:p>
        </p:txBody>
      </p:sp>
      <p:sp>
        <p:nvSpPr>
          <p:cNvPr id="3" name="TextBox 2"/>
          <p:cNvSpPr txBox="1"/>
          <p:nvPr/>
        </p:nvSpPr>
        <p:spPr>
          <a:xfrm>
            <a:off x="450670" y="1334626"/>
            <a:ext cx="7763822" cy="2308324"/>
          </a:xfrm>
          <a:prstGeom prst="rect">
            <a:avLst/>
          </a:prstGeom>
          <a:noFill/>
        </p:spPr>
        <p:txBody>
          <a:bodyPr wrap="square" rtlCol="0">
            <a:spAutoFit/>
          </a:bodyPr>
          <a:lstStyle/>
          <a:p>
            <a:r>
              <a:rPr lang="en-US" b="1" dirty="0" smtClean="0">
                <a:latin typeface="Cambria"/>
                <a:cs typeface="Cambria"/>
              </a:rPr>
              <a:t>14. Add a second LED to pin 6.</a:t>
            </a:r>
          </a:p>
          <a:p>
            <a:r>
              <a:rPr lang="en-US" dirty="0" smtClean="0">
                <a:latin typeface="Cambria"/>
                <a:cs typeface="Cambria"/>
              </a:rPr>
              <a:t>Get it to work!!</a:t>
            </a:r>
          </a:p>
          <a:p>
            <a:r>
              <a:rPr lang="en-US" dirty="0" smtClean="0">
                <a:latin typeface="Cambria"/>
                <a:cs typeface="Cambria"/>
              </a:rPr>
              <a:t>You need a resistor and another wire.</a:t>
            </a:r>
          </a:p>
          <a:p>
            <a:r>
              <a:rPr lang="en-US" b="1" dirty="0" smtClean="0">
                <a:latin typeface="Cambria"/>
                <a:cs typeface="Cambria"/>
              </a:rPr>
              <a:t>But</a:t>
            </a:r>
            <a:r>
              <a:rPr lang="en-US" dirty="0" smtClean="0">
                <a:latin typeface="Cambria"/>
                <a:cs typeface="Cambria"/>
              </a:rPr>
              <a:t>, you can share the ground wire with the other LED.</a:t>
            </a:r>
            <a:endParaRPr lang="en-US" b="1" dirty="0">
              <a:latin typeface="Cambria"/>
              <a:cs typeface="Cambria"/>
            </a:endParaRPr>
          </a:p>
          <a:p>
            <a:endParaRPr lang="en-US" dirty="0">
              <a:latin typeface="Cambria"/>
              <a:cs typeface="Cambria"/>
            </a:endParaRPr>
          </a:p>
          <a:p>
            <a:endParaRPr lang="en-US" dirty="0" smtClean="0">
              <a:latin typeface="Cambria"/>
              <a:cs typeface="Cambria"/>
            </a:endParaRPr>
          </a:p>
          <a:p>
            <a:endParaRPr lang="en-US" dirty="0">
              <a:latin typeface="Cambria"/>
              <a:cs typeface="Cambria"/>
            </a:endParaRPr>
          </a:p>
          <a:p>
            <a:r>
              <a:rPr lang="en-US" b="1" dirty="0" smtClean="0">
                <a:latin typeface="Cambria"/>
                <a:cs typeface="Cambria"/>
              </a:rPr>
              <a:t>15. Get the two LEDs to alternate blinking.</a:t>
            </a:r>
            <a:endParaRPr lang="en-US" b="1" dirty="0">
              <a:latin typeface="Cambria"/>
              <a:cs typeface="Cambria"/>
            </a:endParaRPr>
          </a:p>
        </p:txBody>
      </p:sp>
      <p:sp>
        <p:nvSpPr>
          <p:cNvPr id="5" name="TextBox 4"/>
          <p:cNvSpPr txBox="1"/>
          <p:nvPr/>
        </p:nvSpPr>
        <p:spPr>
          <a:xfrm>
            <a:off x="8834881" y="6488668"/>
            <a:ext cx="389750" cy="369332"/>
          </a:xfrm>
          <a:prstGeom prst="rect">
            <a:avLst/>
          </a:prstGeom>
          <a:noFill/>
        </p:spPr>
        <p:txBody>
          <a:bodyPr wrap="square" rtlCol="0">
            <a:spAutoFit/>
          </a:bodyPr>
          <a:lstStyle/>
          <a:p>
            <a:r>
              <a:rPr lang="en-US" dirty="0"/>
              <a:t>6</a:t>
            </a:r>
            <a:endParaRPr lang="en-US" dirty="0"/>
          </a:p>
        </p:txBody>
      </p:sp>
    </p:spTree>
    <p:extLst>
      <p:ext uri="{BB962C8B-B14F-4D97-AF65-F5344CB8AC3E}">
        <p14:creationId xmlns:p14="http://schemas.microsoft.com/office/powerpoint/2010/main" val="170189236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4123" y="186783"/>
            <a:ext cx="6026481" cy="646331"/>
          </a:xfrm>
          <a:prstGeom prst="rect">
            <a:avLst/>
          </a:prstGeom>
          <a:noFill/>
        </p:spPr>
        <p:txBody>
          <a:bodyPr wrap="square" rtlCol="0">
            <a:spAutoFit/>
          </a:bodyPr>
          <a:lstStyle/>
          <a:p>
            <a:r>
              <a:rPr lang="en-US" sz="3600" i="1" dirty="0" smtClean="0">
                <a:latin typeface="Cambria"/>
                <a:cs typeface="Cambria"/>
              </a:rPr>
              <a:t>LED Challenges Part 1</a:t>
            </a:r>
            <a:endParaRPr lang="en-US" sz="3600" dirty="0">
              <a:latin typeface="Cambria"/>
              <a:cs typeface="Cambria"/>
            </a:endParaRPr>
          </a:p>
        </p:txBody>
      </p:sp>
      <p:sp>
        <p:nvSpPr>
          <p:cNvPr id="2" name="Rectangle 1"/>
          <p:cNvSpPr/>
          <p:nvPr/>
        </p:nvSpPr>
        <p:spPr>
          <a:xfrm>
            <a:off x="7285889" y="342992"/>
            <a:ext cx="1249060" cy="369332"/>
          </a:xfrm>
          <a:prstGeom prst="rect">
            <a:avLst/>
          </a:prstGeom>
          <a:solidFill>
            <a:schemeClr val="bg1">
              <a:lumMod val="50000"/>
            </a:schemeClr>
          </a:solidFill>
        </p:spPr>
        <p:txBody>
          <a:bodyPr wrap="none">
            <a:spAutoFit/>
          </a:bodyPr>
          <a:lstStyle/>
          <a:p>
            <a:r>
              <a:rPr lang="en-US" dirty="0" smtClean="0">
                <a:solidFill>
                  <a:schemeClr val="bg1"/>
                </a:solidFill>
                <a:latin typeface="Cambria"/>
                <a:cs typeface="Cambria"/>
              </a:rPr>
              <a:t>Challenges</a:t>
            </a:r>
            <a:endParaRPr lang="en-US" dirty="0">
              <a:solidFill>
                <a:schemeClr val="bg1"/>
              </a:solidFill>
            </a:endParaRPr>
          </a:p>
        </p:txBody>
      </p:sp>
      <p:sp>
        <p:nvSpPr>
          <p:cNvPr id="3" name="TextBox 2"/>
          <p:cNvSpPr txBox="1"/>
          <p:nvPr/>
        </p:nvSpPr>
        <p:spPr>
          <a:xfrm>
            <a:off x="450670" y="1334626"/>
            <a:ext cx="7763822" cy="5078314"/>
          </a:xfrm>
          <a:prstGeom prst="rect">
            <a:avLst/>
          </a:prstGeom>
          <a:noFill/>
        </p:spPr>
        <p:txBody>
          <a:bodyPr wrap="square" rtlCol="0">
            <a:spAutoFit/>
          </a:bodyPr>
          <a:lstStyle/>
          <a:p>
            <a:r>
              <a:rPr lang="en-US" b="1" dirty="0" smtClean="0">
                <a:latin typeface="Cambria"/>
                <a:cs typeface="Cambria"/>
              </a:rPr>
              <a:t>16. Now, set up </a:t>
            </a:r>
            <a:r>
              <a:rPr lang="en-US" b="1" u="sng" dirty="0" smtClean="0">
                <a:latin typeface="Cambria"/>
                <a:cs typeface="Cambria"/>
              </a:rPr>
              <a:t>at least 8 LEDs</a:t>
            </a:r>
            <a:r>
              <a:rPr lang="en-US" b="1" dirty="0" smtClean="0">
                <a:latin typeface="Cambria"/>
                <a:cs typeface="Cambria"/>
              </a:rPr>
              <a:t>. </a:t>
            </a:r>
          </a:p>
          <a:p>
            <a:r>
              <a:rPr lang="en-US" dirty="0" smtClean="0">
                <a:latin typeface="Cambria"/>
                <a:cs typeface="Cambria"/>
              </a:rPr>
              <a:t>You can use pins 6 through 13.</a:t>
            </a:r>
          </a:p>
          <a:p>
            <a:r>
              <a:rPr lang="en-US" dirty="0" smtClean="0">
                <a:latin typeface="Cambria"/>
                <a:cs typeface="Cambria"/>
              </a:rPr>
              <a:t>You might want more – you can use up to 12 (pins 2 through 13)</a:t>
            </a:r>
          </a:p>
          <a:p>
            <a:endParaRPr lang="en-US" dirty="0">
              <a:latin typeface="Cambria"/>
              <a:cs typeface="Cambria"/>
            </a:endParaRPr>
          </a:p>
          <a:p>
            <a:r>
              <a:rPr lang="en-US" dirty="0" smtClean="0">
                <a:latin typeface="Cambria"/>
                <a:cs typeface="Cambria"/>
              </a:rPr>
              <a:t>Here's a picture of how to set up four:</a:t>
            </a:r>
          </a:p>
          <a:p>
            <a:endParaRPr lang="en-US" dirty="0">
              <a:latin typeface="Cambria"/>
              <a:cs typeface="Cambria"/>
            </a:endParaRPr>
          </a:p>
          <a:p>
            <a:endParaRPr lang="en-US" dirty="0" smtClean="0">
              <a:latin typeface="Cambria"/>
              <a:cs typeface="Cambria"/>
            </a:endParaRPr>
          </a:p>
          <a:p>
            <a:endParaRPr lang="en-US" dirty="0">
              <a:latin typeface="Cambria"/>
              <a:cs typeface="Cambria"/>
            </a:endParaRPr>
          </a:p>
          <a:p>
            <a:endParaRPr lang="en-US" dirty="0" smtClean="0">
              <a:latin typeface="Cambria"/>
              <a:cs typeface="Cambria"/>
            </a:endParaRPr>
          </a:p>
          <a:p>
            <a:endParaRPr lang="en-US" dirty="0">
              <a:latin typeface="Cambria"/>
              <a:cs typeface="Cambria"/>
            </a:endParaRPr>
          </a:p>
          <a:p>
            <a:endParaRPr lang="en-US" dirty="0" smtClean="0">
              <a:latin typeface="Cambria"/>
              <a:cs typeface="Cambria"/>
            </a:endParaRPr>
          </a:p>
          <a:p>
            <a:endParaRPr lang="en-US" dirty="0">
              <a:latin typeface="Cambria"/>
              <a:cs typeface="Cambria"/>
            </a:endParaRPr>
          </a:p>
          <a:p>
            <a:endParaRPr lang="en-US" dirty="0" smtClean="0">
              <a:latin typeface="Cambria"/>
              <a:cs typeface="Cambria"/>
            </a:endParaRPr>
          </a:p>
          <a:p>
            <a:endParaRPr lang="en-US" dirty="0">
              <a:latin typeface="Cambria"/>
              <a:cs typeface="Cambria"/>
            </a:endParaRPr>
          </a:p>
          <a:p>
            <a:endParaRPr lang="en-US" dirty="0" smtClean="0">
              <a:latin typeface="Cambria"/>
              <a:cs typeface="Cambria"/>
            </a:endParaRPr>
          </a:p>
          <a:p>
            <a:endParaRPr lang="en-US" dirty="0" smtClean="0">
              <a:latin typeface="Cambria"/>
              <a:cs typeface="Cambria"/>
            </a:endParaRPr>
          </a:p>
          <a:p>
            <a:endParaRPr lang="en-US" dirty="0" smtClean="0">
              <a:latin typeface="Cambria"/>
              <a:cs typeface="Cambria"/>
            </a:endParaRPr>
          </a:p>
          <a:p>
            <a:r>
              <a:rPr lang="en-US" b="1" i="1" dirty="0" smtClean="0">
                <a:latin typeface="Cambria"/>
                <a:cs typeface="Cambria"/>
              </a:rPr>
              <a:t>You need a loop to handle all of these – see the next program!!</a:t>
            </a:r>
            <a:endParaRPr lang="en-US" b="1" i="1" dirty="0">
              <a:latin typeface="Cambria"/>
              <a:cs typeface="Cambria"/>
            </a:endParaRPr>
          </a:p>
        </p:txBody>
      </p:sp>
      <p:pic>
        <p:nvPicPr>
          <p:cNvPr id="5" name="Picture 4" descr="IMG_2339.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84238" y="2417458"/>
            <a:ext cx="4391032" cy="3293274"/>
          </a:xfrm>
          <a:prstGeom prst="rect">
            <a:avLst/>
          </a:prstGeom>
        </p:spPr>
      </p:pic>
      <p:sp>
        <p:nvSpPr>
          <p:cNvPr id="6" name="TextBox 5"/>
          <p:cNvSpPr txBox="1"/>
          <p:nvPr/>
        </p:nvSpPr>
        <p:spPr>
          <a:xfrm>
            <a:off x="8834881" y="6488668"/>
            <a:ext cx="389750" cy="369332"/>
          </a:xfrm>
          <a:prstGeom prst="rect">
            <a:avLst/>
          </a:prstGeom>
          <a:noFill/>
        </p:spPr>
        <p:txBody>
          <a:bodyPr wrap="square" rtlCol="0">
            <a:spAutoFit/>
          </a:bodyPr>
          <a:lstStyle/>
          <a:p>
            <a:r>
              <a:rPr lang="en-US" dirty="0"/>
              <a:t>7</a:t>
            </a:r>
            <a:endParaRPr lang="en-US" dirty="0"/>
          </a:p>
        </p:txBody>
      </p:sp>
    </p:spTree>
    <p:extLst>
      <p:ext uri="{BB962C8B-B14F-4D97-AF65-F5344CB8AC3E}">
        <p14:creationId xmlns:p14="http://schemas.microsoft.com/office/powerpoint/2010/main" val="232734977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p:cNvSpPr/>
          <p:nvPr/>
        </p:nvSpPr>
        <p:spPr>
          <a:xfrm>
            <a:off x="759536" y="1455105"/>
            <a:ext cx="7695943" cy="4807148"/>
          </a:xfrm>
          <a:prstGeom prst="roundRect">
            <a:avLst>
              <a:gd name="adj" fmla="val 5666"/>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 name="Picture 1" descr="Screen Shot 2014-07-15 at 1.39.58 PM.png"/>
          <p:cNvPicPr>
            <a:picLocks noChangeAspect="1"/>
          </p:cNvPicPr>
          <p:nvPr/>
        </p:nvPicPr>
        <p:blipFill rotWithShape="1">
          <a:blip r:embed="rId2">
            <a:extLst>
              <a:ext uri="{28A0092B-C50C-407E-A947-70E740481C1C}">
                <a14:useLocalDpi xmlns:a14="http://schemas.microsoft.com/office/drawing/2010/main" val="0"/>
              </a:ext>
            </a:extLst>
          </a:blip>
          <a:srcRect t="2812" b="3360"/>
          <a:stretch/>
        </p:blipFill>
        <p:spPr>
          <a:xfrm>
            <a:off x="1434507" y="1455105"/>
            <a:ext cx="6353557" cy="4741449"/>
          </a:xfrm>
          <a:prstGeom prst="rect">
            <a:avLst/>
          </a:prstGeom>
        </p:spPr>
      </p:pic>
      <p:sp>
        <p:nvSpPr>
          <p:cNvPr id="4" name="TextBox 3"/>
          <p:cNvSpPr txBox="1"/>
          <p:nvPr/>
        </p:nvSpPr>
        <p:spPr>
          <a:xfrm>
            <a:off x="224123" y="186783"/>
            <a:ext cx="6026481" cy="646331"/>
          </a:xfrm>
          <a:prstGeom prst="rect">
            <a:avLst/>
          </a:prstGeom>
          <a:noFill/>
        </p:spPr>
        <p:txBody>
          <a:bodyPr wrap="square" rtlCol="0">
            <a:spAutoFit/>
          </a:bodyPr>
          <a:lstStyle/>
          <a:p>
            <a:r>
              <a:rPr lang="en-US" sz="3600" i="1" dirty="0" smtClean="0">
                <a:latin typeface="Cambria"/>
                <a:cs typeface="Cambria"/>
              </a:rPr>
              <a:t>More LEDs</a:t>
            </a:r>
            <a:endParaRPr lang="en-US" sz="3600" i="1" dirty="0">
              <a:latin typeface="Cambria"/>
              <a:cs typeface="Cambria"/>
            </a:endParaRPr>
          </a:p>
        </p:txBody>
      </p:sp>
      <p:sp>
        <p:nvSpPr>
          <p:cNvPr id="6" name="TextBox 5"/>
          <p:cNvSpPr txBox="1"/>
          <p:nvPr/>
        </p:nvSpPr>
        <p:spPr>
          <a:xfrm>
            <a:off x="759536" y="897860"/>
            <a:ext cx="5014050" cy="369332"/>
          </a:xfrm>
          <a:prstGeom prst="rect">
            <a:avLst/>
          </a:prstGeom>
          <a:noFill/>
        </p:spPr>
        <p:txBody>
          <a:bodyPr wrap="square" rtlCol="0">
            <a:spAutoFit/>
          </a:bodyPr>
          <a:lstStyle/>
          <a:p>
            <a:r>
              <a:rPr lang="en-US" dirty="0" smtClean="0">
                <a:latin typeface="Cambria"/>
                <a:cs typeface="Cambria"/>
              </a:rPr>
              <a:t>Create a new </a:t>
            </a:r>
            <a:r>
              <a:rPr lang="en-US" b="1" dirty="0" smtClean="0">
                <a:latin typeface="Cambria"/>
                <a:cs typeface="Cambria"/>
              </a:rPr>
              <a:t>copy </a:t>
            </a:r>
            <a:r>
              <a:rPr lang="en-US" dirty="0" smtClean="0">
                <a:latin typeface="Cambria"/>
                <a:cs typeface="Cambria"/>
              </a:rPr>
              <a:t> of the program and type this:</a:t>
            </a:r>
          </a:p>
        </p:txBody>
      </p:sp>
      <p:sp>
        <p:nvSpPr>
          <p:cNvPr id="12" name="Rectangle 11"/>
          <p:cNvSpPr/>
          <p:nvPr/>
        </p:nvSpPr>
        <p:spPr>
          <a:xfrm>
            <a:off x="1525051" y="6329350"/>
            <a:ext cx="6930428" cy="369332"/>
          </a:xfrm>
          <a:prstGeom prst="rect">
            <a:avLst/>
          </a:prstGeom>
        </p:spPr>
        <p:txBody>
          <a:bodyPr wrap="square">
            <a:spAutoFit/>
          </a:bodyPr>
          <a:lstStyle/>
          <a:p>
            <a:pPr lvl="0" algn="ctr"/>
            <a:r>
              <a:rPr lang="en-US" dirty="0" smtClean="0">
                <a:solidFill>
                  <a:prstClr val="black"/>
                </a:solidFill>
                <a:latin typeface="Cambria"/>
                <a:cs typeface="Cambria"/>
              </a:rPr>
              <a:t>Look at the two </a:t>
            </a:r>
            <a:r>
              <a:rPr lang="en-US" b="1" dirty="0" smtClean="0">
                <a:solidFill>
                  <a:prstClr val="black"/>
                </a:solidFill>
                <a:latin typeface="Cambria"/>
                <a:cs typeface="Cambria"/>
              </a:rPr>
              <a:t>for</a:t>
            </a:r>
            <a:r>
              <a:rPr lang="en-US" dirty="0" smtClean="0">
                <a:solidFill>
                  <a:prstClr val="black"/>
                </a:solidFill>
                <a:latin typeface="Cambria"/>
                <a:cs typeface="Cambria"/>
              </a:rPr>
              <a:t> loops here!</a:t>
            </a:r>
            <a:endParaRPr lang="en-US" dirty="0">
              <a:solidFill>
                <a:prstClr val="black"/>
              </a:solidFill>
              <a:latin typeface="Cambria"/>
              <a:cs typeface="Cambria"/>
            </a:endParaRPr>
          </a:p>
        </p:txBody>
      </p:sp>
      <p:sp>
        <p:nvSpPr>
          <p:cNvPr id="9" name="Rectangle 8"/>
          <p:cNvSpPr/>
          <p:nvPr/>
        </p:nvSpPr>
        <p:spPr>
          <a:xfrm>
            <a:off x="6164814" y="1939432"/>
            <a:ext cx="1415787" cy="369332"/>
          </a:xfrm>
          <a:prstGeom prst="rect">
            <a:avLst/>
          </a:prstGeom>
          <a:solidFill>
            <a:schemeClr val="bg1"/>
          </a:solidFill>
        </p:spPr>
        <p:txBody>
          <a:bodyPr wrap="square">
            <a:spAutoFit/>
          </a:bodyPr>
          <a:lstStyle/>
          <a:p>
            <a:pPr lvl="0" algn="ctr"/>
            <a:r>
              <a:rPr lang="en-US" b="1" dirty="0" smtClean="0">
                <a:solidFill>
                  <a:prstClr val="black"/>
                </a:solidFill>
                <a:latin typeface="Cambria"/>
                <a:cs typeface="Cambria"/>
              </a:rPr>
              <a:t>for</a:t>
            </a:r>
            <a:r>
              <a:rPr lang="en-US" dirty="0" smtClean="0">
                <a:solidFill>
                  <a:prstClr val="black"/>
                </a:solidFill>
                <a:latin typeface="Cambria"/>
                <a:cs typeface="Cambria"/>
              </a:rPr>
              <a:t> loop</a:t>
            </a:r>
            <a:endParaRPr lang="en-US" dirty="0">
              <a:solidFill>
                <a:prstClr val="black"/>
              </a:solidFill>
              <a:latin typeface="Cambria"/>
              <a:cs typeface="Cambria"/>
            </a:endParaRPr>
          </a:p>
        </p:txBody>
      </p:sp>
      <p:sp>
        <p:nvSpPr>
          <p:cNvPr id="11" name="Rectangle 10"/>
          <p:cNvSpPr/>
          <p:nvPr/>
        </p:nvSpPr>
        <p:spPr>
          <a:xfrm>
            <a:off x="6164814" y="4209974"/>
            <a:ext cx="1415787" cy="369332"/>
          </a:xfrm>
          <a:prstGeom prst="rect">
            <a:avLst/>
          </a:prstGeom>
          <a:solidFill>
            <a:schemeClr val="bg1"/>
          </a:solidFill>
        </p:spPr>
        <p:txBody>
          <a:bodyPr wrap="square">
            <a:spAutoFit/>
          </a:bodyPr>
          <a:lstStyle/>
          <a:p>
            <a:pPr lvl="0" algn="ctr"/>
            <a:r>
              <a:rPr lang="en-US" b="1" dirty="0" smtClean="0">
                <a:solidFill>
                  <a:prstClr val="black"/>
                </a:solidFill>
                <a:latin typeface="Cambria"/>
                <a:cs typeface="Cambria"/>
              </a:rPr>
              <a:t>for</a:t>
            </a:r>
            <a:r>
              <a:rPr lang="en-US" dirty="0" smtClean="0">
                <a:solidFill>
                  <a:prstClr val="black"/>
                </a:solidFill>
                <a:latin typeface="Cambria"/>
                <a:cs typeface="Cambria"/>
              </a:rPr>
              <a:t> loop</a:t>
            </a:r>
            <a:endParaRPr lang="en-US" dirty="0">
              <a:solidFill>
                <a:prstClr val="black"/>
              </a:solidFill>
              <a:latin typeface="Cambria"/>
              <a:cs typeface="Cambria"/>
            </a:endParaRPr>
          </a:p>
        </p:txBody>
      </p:sp>
      <p:sp>
        <p:nvSpPr>
          <p:cNvPr id="13" name="TextBox 12"/>
          <p:cNvSpPr txBox="1"/>
          <p:nvPr/>
        </p:nvSpPr>
        <p:spPr>
          <a:xfrm>
            <a:off x="8834881" y="6488668"/>
            <a:ext cx="389750" cy="369332"/>
          </a:xfrm>
          <a:prstGeom prst="rect">
            <a:avLst/>
          </a:prstGeom>
          <a:noFill/>
        </p:spPr>
        <p:txBody>
          <a:bodyPr wrap="square" rtlCol="0">
            <a:spAutoFit/>
          </a:bodyPr>
          <a:lstStyle/>
          <a:p>
            <a:r>
              <a:rPr lang="en-US" dirty="0"/>
              <a:t>8</a:t>
            </a:r>
            <a:endParaRPr lang="en-US" dirty="0"/>
          </a:p>
        </p:txBody>
      </p:sp>
    </p:spTree>
    <p:extLst>
      <p:ext uri="{BB962C8B-B14F-4D97-AF65-F5344CB8AC3E}">
        <p14:creationId xmlns:p14="http://schemas.microsoft.com/office/powerpoint/2010/main" val="258571930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4123" y="186783"/>
            <a:ext cx="6026481" cy="646331"/>
          </a:xfrm>
          <a:prstGeom prst="rect">
            <a:avLst/>
          </a:prstGeom>
          <a:noFill/>
        </p:spPr>
        <p:txBody>
          <a:bodyPr wrap="square" rtlCol="0">
            <a:spAutoFit/>
          </a:bodyPr>
          <a:lstStyle/>
          <a:p>
            <a:r>
              <a:rPr lang="en-US" sz="3600" i="1" dirty="0" smtClean="0">
                <a:latin typeface="Cambria"/>
                <a:cs typeface="Cambria"/>
              </a:rPr>
              <a:t>LED Challenges Part 2</a:t>
            </a:r>
            <a:endParaRPr lang="en-US" sz="3600" dirty="0">
              <a:latin typeface="Cambria"/>
              <a:cs typeface="Cambria"/>
            </a:endParaRPr>
          </a:p>
        </p:txBody>
      </p:sp>
      <p:sp>
        <p:nvSpPr>
          <p:cNvPr id="2" name="Rectangle 1"/>
          <p:cNvSpPr/>
          <p:nvPr/>
        </p:nvSpPr>
        <p:spPr>
          <a:xfrm>
            <a:off x="7285889" y="342992"/>
            <a:ext cx="1249060" cy="369332"/>
          </a:xfrm>
          <a:prstGeom prst="rect">
            <a:avLst/>
          </a:prstGeom>
          <a:solidFill>
            <a:schemeClr val="bg1">
              <a:lumMod val="50000"/>
            </a:schemeClr>
          </a:solidFill>
        </p:spPr>
        <p:txBody>
          <a:bodyPr wrap="none">
            <a:spAutoFit/>
          </a:bodyPr>
          <a:lstStyle/>
          <a:p>
            <a:r>
              <a:rPr lang="en-US" dirty="0" smtClean="0">
                <a:solidFill>
                  <a:schemeClr val="bg1"/>
                </a:solidFill>
                <a:latin typeface="Cambria"/>
                <a:cs typeface="Cambria"/>
              </a:rPr>
              <a:t>Challenges</a:t>
            </a:r>
            <a:endParaRPr lang="en-US" dirty="0">
              <a:solidFill>
                <a:schemeClr val="bg1"/>
              </a:solidFill>
            </a:endParaRPr>
          </a:p>
        </p:txBody>
      </p:sp>
      <p:sp>
        <p:nvSpPr>
          <p:cNvPr id="3" name="TextBox 2"/>
          <p:cNvSpPr txBox="1"/>
          <p:nvPr/>
        </p:nvSpPr>
        <p:spPr>
          <a:xfrm>
            <a:off x="504822" y="1312242"/>
            <a:ext cx="8030127" cy="4801315"/>
          </a:xfrm>
          <a:prstGeom prst="rect">
            <a:avLst/>
          </a:prstGeom>
          <a:noFill/>
        </p:spPr>
        <p:txBody>
          <a:bodyPr wrap="square" rtlCol="0">
            <a:spAutoFit/>
          </a:bodyPr>
          <a:lstStyle/>
          <a:p>
            <a:r>
              <a:rPr lang="en-US" b="1" dirty="0" smtClean="0">
                <a:latin typeface="Cambria"/>
                <a:cs typeface="Cambria"/>
              </a:rPr>
              <a:t>17. Turn the lights </a:t>
            </a:r>
            <a:r>
              <a:rPr lang="en-US" b="1" u="sng" dirty="0" smtClean="0">
                <a:latin typeface="Cambria"/>
                <a:cs typeface="Cambria"/>
              </a:rPr>
              <a:t>on</a:t>
            </a:r>
            <a:r>
              <a:rPr lang="en-US" b="1" dirty="0" smtClean="0">
                <a:latin typeface="Cambria"/>
                <a:cs typeface="Cambria"/>
              </a:rPr>
              <a:t> one at a time.</a:t>
            </a:r>
          </a:p>
          <a:p>
            <a:r>
              <a:rPr lang="en-US" i="1" dirty="0" smtClean="0">
                <a:latin typeface="Cambria"/>
                <a:cs typeface="Cambria"/>
              </a:rPr>
              <a:t>Hint:</a:t>
            </a:r>
            <a:r>
              <a:rPr lang="en-US" dirty="0" smtClean="0">
                <a:latin typeface="Cambria"/>
                <a:cs typeface="Cambria"/>
              </a:rPr>
              <a:t> You can just add a </a:t>
            </a:r>
            <a:r>
              <a:rPr lang="en-US" dirty="0" smtClean="0">
                <a:latin typeface="Courier New"/>
                <a:cs typeface="Courier New"/>
              </a:rPr>
              <a:t>delay(milliseconds)</a:t>
            </a:r>
            <a:r>
              <a:rPr lang="en-US" b="1" i="1" dirty="0" smtClean="0">
                <a:latin typeface="Cambria"/>
                <a:cs typeface="Cambria"/>
              </a:rPr>
              <a:t>inside </a:t>
            </a:r>
            <a:r>
              <a:rPr lang="en-US" dirty="0" smtClean="0">
                <a:latin typeface="Cambria"/>
                <a:cs typeface="Cambria"/>
              </a:rPr>
              <a:t>the "turn-on" for loop! Perhaps use 100 for the number of milliseconds. </a:t>
            </a:r>
          </a:p>
          <a:p>
            <a:endParaRPr lang="en-US" i="1" dirty="0" smtClean="0">
              <a:latin typeface="Cambria"/>
              <a:cs typeface="Cambria"/>
            </a:endParaRPr>
          </a:p>
          <a:p>
            <a:endParaRPr lang="en-US" i="1" dirty="0" smtClean="0">
              <a:latin typeface="Cambria"/>
              <a:cs typeface="Cambria"/>
            </a:endParaRPr>
          </a:p>
          <a:p>
            <a:endParaRPr lang="en-US" i="1" dirty="0">
              <a:latin typeface="Cambria"/>
              <a:cs typeface="Cambria"/>
            </a:endParaRPr>
          </a:p>
          <a:p>
            <a:r>
              <a:rPr lang="en-US" b="1" dirty="0" smtClean="0">
                <a:latin typeface="Cambria"/>
                <a:cs typeface="Cambria"/>
              </a:rPr>
              <a:t>18. </a:t>
            </a:r>
            <a:r>
              <a:rPr lang="en-US" b="1" dirty="0">
                <a:latin typeface="Cambria"/>
                <a:cs typeface="Cambria"/>
              </a:rPr>
              <a:t>Turn the lights </a:t>
            </a:r>
            <a:r>
              <a:rPr lang="en-US" b="1" u="sng" dirty="0" smtClean="0">
                <a:latin typeface="Cambria"/>
                <a:cs typeface="Cambria"/>
              </a:rPr>
              <a:t>on and off</a:t>
            </a:r>
            <a:r>
              <a:rPr lang="en-US" b="1" dirty="0" smtClean="0">
                <a:latin typeface="Cambria"/>
                <a:cs typeface="Cambria"/>
              </a:rPr>
              <a:t> one </a:t>
            </a:r>
            <a:r>
              <a:rPr lang="en-US" b="1" dirty="0">
                <a:latin typeface="Cambria"/>
                <a:cs typeface="Cambria"/>
              </a:rPr>
              <a:t>at a time.</a:t>
            </a:r>
          </a:p>
          <a:p>
            <a:r>
              <a:rPr lang="en-US" i="1" dirty="0">
                <a:latin typeface="Cambria"/>
                <a:cs typeface="Cambria"/>
              </a:rPr>
              <a:t>Hint:</a:t>
            </a:r>
            <a:r>
              <a:rPr lang="en-US" dirty="0">
                <a:latin typeface="Cambria"/>
                <a:cs typeface="Cambria"/>
              </a:rPr>
              <a:t> </a:t>
            </a:r>
            <a:r>
              <a:rPr lang="en-US" dirty="0" smtClean="0">
                <a:latin typeface="Cambria"/>
                <a:cs typeface="Cambria"/>
              </a:rPr>
              <a:t>Similar to #17, but for the "turn-off" for loop</a:t>
            </a:r>
          </a:p>
          <a:p>
            <a:endParaRPr lang="en-US" i="1" dirty="0" smtClean="0">
              <a:latin typeface="Cambria"/>
              <a:cs typeface="Cambria"/>
            </a:endParaRPr>
          </a:p>
          <a:p>
            <a:endParaRPr lang="en-US" i="1" dirty="0" smtClean="0">
              <a:latin typeface="Cambria"/>
              <a:cs typeface="Cambria"/>
            </a:endParaRPr>
          </a:p>
          <a:p>
            <a:endParaRPr lang="en-US" i="1" dirty="0" smtClean="0">
              <a:latin typeface="Cambria"/>
              <a:cs typeface="Cambria"/>
            </a:endParaRPr>
          </a:p>
          <a:p>
            <a:endParaRPr lang="en-US" i="1" dirty="0">
              <a:latin typeface="Cambria"/>
              <a:cs typeface="Cambria"/>
            </a:endParaRPr>
          </a:p>
          <a:p>
            <a:r>
              <a:rPr lang="en-US" b="1" dirty="0" smtClean="0">
                <a:latin typeface="Cambria"/>
                <a:cs typeface="Cambria"/>
              </a:rPr>
              <a:t>19. </a:t>
            </a:r>
            <a:r>
              <a:rPr lang="en-US" b="1" dirty="0">
                <a:latin typeface="Cambria"/>
                <a:cs typeface="Cambria"/>
              </a:rPr>
              <a:t>Have the lights turn on and off in </a:t>
            </a:r>
            <a:r>
              <a:rPr lang="en-US" b="1" u="sng" dirty="0">
                <a:latin typeface="Cambria"/>
                <a:cs typeface="Cambria"/>
              </a:rPr>
              <a:t>reverse order</a:t>
            </a:r>
            <a:r>
              <a:rPr lang="en-US" b="1" dirty="0">
                <a:latin typeface="Cambria"/>
                <a:cs typeface="Cambria"/>
              </a:rPr>
              <a:t>!</a:t>
            </a:r>
          </a:p>
          <a:p>
            <a:r>
              <a:rPr lang="en-US" i="1" dirty="0">
                <a:latin typeface="Cambria"/>
                <a:cs typeface="Cambria"/>
              </a:rPr>
              <a:t>Hint:</a:t>
            </a:r>
            <a:r>
              <a:rPr lang="en-US" dirty="0">
                <a:latin typeface="Cambria"/>
                <a:cs typeface="Cambria"/>
              </a:rPr>
              <a:t> You will have to reverse the "turn on" and "turn off" for loops – </a:t>
            </a:r>
            <a:endParaRPr lang="en-US" dirty="0" smtClean="0">
              <a:latin typeface="Cambria"/>
              <a:cs typeface="Cambria"/>
            </a:endParaRPr>
          </a:p>
          <a:p>
            <a:r>
              <a:rPr lang="en-US" dirty="0" smtClean="0">
                <a:latin typeface="Cambria"/>
                <a:cs typeface="Cambria"/>
              </a:rPr>
              <a:t>see if you can do it!</a:t>
            </a:r>
            <a:endParaRPr lang="en-US" dirty="0">
              <a:latin typeface="Cambria"/>
              <a:cs typeface="Cambria"/>
            </a:endParaRPr>
          </a:p>
          <a:p>
            <a:endParaRPr lang="en-US" i="1" dirty="0">
              <a:latin typeface="Cambria"/>
              <a:cs typeface="Cambria"/>
            </a:endParaRPr>
          </a:p>
          <a:p>
            <a:endParaRPr lang="en-US" i="1" dirty="0">
              <a:latin typeface="Cambria"/>
              <a:cs typeface="Cambria"/>
            </a:endParaRPr>
          </a:p>
        </p:txBody>
      </p:sp>
      <p:sp>
        <p:nvSpPr>
          <p:cNvPr id="38" name="Oval 37"/>
          <p:cNvSpPr/>
          <p:nvPr/>
        </p:nvSpPr>
        <p:spPr>
          <a:xfrm>
            <a:off x="5551440" y="2355997"/>
            <a:ext cx="266305" cy="28681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5970145" y="2364988"/>
            <a:ext cx="266305" cy="28681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6397854" y="2364988"/>
            <a:ext cx="266305" cy="28681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6816559" y="2373979"/>
            <a:ext cx="266305" cy="28681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Oval 41"/>
          <p:cNvSpPr/>
          <p:nvPr/>
        </p:nvSpPr>
        <p:spPr>
          <a:xfrm>
            <a:off x="7250797" y="2364988"/>
            <a:ext cx="266305" cy="28681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Oval 42"/>
          <p:cNvSpPr/>
          <p:nvPr/>
        </p:nvSpPr>
        <p:spPr>
          <a:xfrm>
            <a:off x="7669502" y="2373979"/>
            <a:ext cx="266305" cy="28681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 name="Oval 43"/>
          <p:cNvSpPr/>
          <p:nvPr/>
        </p:nvSpPr>
        <p:spPr>
          <a:xfrm>
            <a:off x="8097211" y="2373979"/>
            <a:ext cx="266305" cy="28681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 name="Oval 44"/>
          <p:cNvSpPr/>
          <p:nvPr/>
        </p:nvSpPr>
        <p:spPr>
          <a:xfrm>
            <a:off x="8515916" y="2382970"/>
            <a:ext cx="266305" cy="28681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6" name="Straight Arrow Connector 45"/>
          <p:cNvCxnSpPr/>
          <p:nvPr/>
        </p:nvCxnSpPr>
        <p:spPr>
          <a:xfrm flipH="1">
            <a:off x="5633380" y="2792709"/>
            <a:ext cx="2964476"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47" name="Oval 46"/>
          <p:cNvSpPr/>
          <p:nvPr/>
        </p:nvSpPr>
        <p:spPr>
          <a:xfrm>
            <a:off x="5566073" y="3532743"/>
            <a:ext cx="266305" cy="28681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5984778" y="3541734"/>
            <a:ext cx="266305" cy="28681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 name="Oval 48"/>
          <p:cNvSpPr/>
          <p:nvPr/>
        </p:nvSpPr>
        <p:spPr>
          <a:xfrm>
            <a:off x="6412487" y="3541734"/>
            <a:ext cx="266305" cy="28681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Oval 49"/>
          <p:cNvSpPr/>
          <p:nvPr/>
        </p:nvSpPr>
        <p:spPr>
          <a:xfrm>
            <a:off x="6831192" y="3550725"/>
            <a:ext cx="266305" cy="28681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 name="Oval 50"/>
          <p:cNvSpPr/>
          <p:nvPr/>
        </p:nvSpPr>
        <p:spPr>
          <a:xfrm>
            <a:off x="7265430" y="3541734"/>
            <a:ext cx="266305" cy="28681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Oval 51"/>
          <p:cNvSpPr/>
          <p:nvPr/>
        </p:nvSpPr>
        <p:spPr>
          <a:xfrm>
            <a:off x="7684135" y="3550725"/>
            <a:ext cx="266305" cy="28681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 name="Oval 52"/>
          <p:cNvSpPr/>
          <p:nvPr/>
        </p:nvSpPr>
        <p:spPr>
          <a:xfrm>
            <a:off x="8111844" y="3550725"/>
            <a:ext cx="266305" cy="28681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 name="Oval 53"/>
          <p:cNvSpPr/>
          <p:nvPr/>
        </p:nvSpPr>
        <p:spPr>
          <a:xfrm>
            <a:off x="8530549" y="3559716"/>
            <a:ext cx="266305" cy="28681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5" name="Straight Arrow Connector 54"/>
          <p:cNvCxnSpPr/>
          <p:nvPr/>
        </p:nvCxnSpPr>
        <p:spPr>
          <a:xfrm>
            <a:off x="5648013" y="4215299"/>
            <a:ext cx="2964476"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56" name="Straight Arrow Connector 55"/>
          <p:cNvCxnSpPr/>
          <p:nvPr/>
        </p:nvCxnSpPr>
        <p:spPr>
          <a:xfrm flipH="1">
            <a:off x="5648013" y="4030916"/>
            <a:ext cx="2964476"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57" name="Oval 56"/>
          <p:cNvSpPr/>
          <p:nvPr/>
        </p:nvSpPr>
        <p:spPr>
          <a:xfrm>
            <a:off x="5551440" y="5519973"/>
            <a:ext cx="266305" cy="28681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 name="Oval 57"/>
          <p:cNvSpPr/>
          <p:nvPr/>
        </p:nvSpPr>
        <p:spPr>
          <a:xfrm>
            <a:off x="5970145" y="5528964"/>
            <a:ext cx="266305" cy="28681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9" name="Oval 58"/>
          <p:cNvSpPr/>
          <p:nvPr/>
        </p:nvSpPr>
        <p:spPr>
          <a:xfrm>
            <a:off x="6397854" y="5528964"/>
            <a:ext cx="266305" cy="28681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0" name="Oval 59"/>
          <p:cNvSpPr/>
          <p:nvPr/>
        </p:nvSpPr>
        <p:spPr>
          <a:xfrm>
            <a:off x="6816559" y="5537955"/>
            <a:ext cx="266305" cy="28681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 name="Oval 60"/>
          <p:cNvSpPr/>
          <p:nvPr/>
        </p:nvSpPr>
        <p:spPr>
          <a:xfrm>
            <a:off x="7250797" y="5528964"/>
            <a:ext cx="266305" cy="28681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 name="Oval 61"/>
          <p:cNvSpPr/>
          <p:nvPr/>
        </p:nvSpPr>
        <p:spPr>
          <a:xfrm>
            <a:off x="7669502" y="5537955"/>
            <a:ext cx="266305" cy="28681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 name="Oval 62"/>
          <p:cNvSpPr/>
          <p:nvPr/>
        </p:nvSpPr>
        <p:spPr>
          <a:xfrm>
            <a:off x="8097211" y="5537955"/>
            <a:ext cx="266305" cy="28681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4" name="Oval 63"/>
          <p:cNvSpPr/>
          <p:nvPr/>
        </p:nvSpPr>
        <p:spPr>
          <a:xfrm>
            <a:off x="8515916" y="5546946"/>
            <a:ext cx="266305" cy="28681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65" name="Straight Arrow Connector 64"/>
          <p:cNvCxnSpPr/>
          <p:nvPr/>
        </p:nvCxnSpPr>
        <p:spPr>
          <a:xfrm>
            <a:off x="5633380" y="6079607"/>
            <a:ext cx="2964476"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66" name="Straight Arrow Connector 65"/>
          <p:cNvCxnSpPr/>
          <p:nvPr/>
        </p:nvCxnSpPr>
        <p:spPr>
          <a:xfrm flipH="1">
            <a:off x="5633380" y="6304964"/>
            <a:ext cx="2964476"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34" name="TextBox 33"/>
          <p:cNvSpPr txBox="1"/>
          <p:nvPr/>
        </p:nvSpPr>
        <p:spPr>
          <a:xfrm>
            <a:off x="8834881" y="6488668"/>
            <a:ext cx="389750" cy="369332"/>
          </a:xfrm>
          <a:prstGeom prst="rect">
            <a:avLst/>
          </a:prstGeom>
          <a:noFill/>
        </p:spPr>
        <p:txBody>
          <a:bodyPr wrap="square" rtlCol="0">
            <a:spAutoFit/>
          </a:bodyPr>
          <a:lstStyle/>
          <a:p>
            <a:r>
              <a:rPr lang="en-US" dirty="0"/>
              <a:t>9</a:t>
            </a:r>
            <a:endParaRPr lang="en-US" dirty="0"/>
          </a:p>
        </p:txBody>
      </p:sp>
    </p:spTree>
    <p:extLst>
      <p:ext uri="{BB962C8B-B14F-4D97-AF65-F5344CB8AC3E}">
        <p14:creationId xmlns:p14="http://schemas.microsoft.com/office/powerpoint/2010/main" val="575443955"/>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508</TotalTime>
  <Words>833</Words>
  <Application>Microsoft Macintosh PowerPoint</Application>
  <PresentationFormat>On-screen Show (4:3)</PresentationFormat>
  <Paragraphs>158</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HMC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Laptop 16</dc:creator>
  <cp:lastModifiedBy>Laptop 16</cp:lastModifiedBy>
  <cp:revision>22</cp:revision>
  <cp:lastPrinted>2014-07-10T08:15:47Z</cp:lastPrinted>
  <dcterms:created xsi:type="dcterms:W3CDTF">2014-07-07T22:02:56Z</dcterms:created>
  <dcterms:modified xsi:type="dcterms:W3CDTF">2014-07-16T17:03:40Z</dcterms:modified>
</cp:coreProperties>
</file>