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9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3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68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2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7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0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18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2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52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4DD61-2AE6-2448-8DF7-D69C3E12F4A5}" type="datetimeFigureOut">
              <a:rPr lang="en-US" smtClean="0"/>
              <a:t>7/16/14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5B390-BE13-4A41-9DF4-C05383964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5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52" y="542566"/>
            <a:ext cx="1018110" cy="10181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3981" y="84349"/>
            <a:ext cx="602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"/>
                <a:cs typeface="Cambria"/>
              </a:rPr>
              <a:t>Photosensors</a:t>
            </a:r>
            <a:r>
              <a:rPr lang="en-US" sz="3600" i="1" dirty="0" smtClean="0">
                <a:latin typeface="Cambria"/>
                <a:cs typeface="Cambria"/>
              </a:rPr>
              <a:t>: getting started</a:t>
            </a:r>
            <a:endParaRPr lang="en-US" sz="3600" dirty="0">
              <a:latin typeface="Cambria"/>
              <a:cs typeface="Cambri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5521" y="867238"/>
            <a:ext cx="7722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Let's add a sensor! Here is a </a:t>
            </a:r>
            <a:r>
              <a:rPr lang="en-US" dirty="0" err="1" smtClean="0">
                <a:latin typeface="Cambria"/>
                <a:cs typeface="Cambria"/>
              </a:rPr>
              <a:t>photosensor</a:t>
            </a:r>
            <a:r>
              <a:rPr lang="en-US" dirty="0" smtClean="0">
                <a:latin typeface="Cambria"/>
                <a:cs typeface="Cambria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521" y="1593272"/>
            <a:ext cx="77228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To hook this up to the </a:t>
            </a:r>
            <a:r>
              <a:rPr lang="en-US" dirty="0" err="1" smtClean="0">
                <a:latin typeface="Cambria"/>
                <a:cs typeface="Cambria"/>
              </a:rPr>
              <a:t>Arduino</a:t>
            </a:r>
            <a:r>
              <a:rPr lang="en-US" dirty="0" smtClean="0">
                <a:latin typeface="Cambria"/>
                <a:cs typeface="Cambria"/>
              </a:rPr>
              <a:t>, you need to have a </a:t>
            </a:r>
            <a:r>
              <a:rPr lang="en-US" b="1" i="1" dirty="0" smtClean="0">
                <a:latin typeface="Cambria"/>
                <a:cs typeface="Cambria"/>
              </a:rPr>
              <a:t>yellow-violet-red </a:t>
            </a:r>
            <a:r>
              <a:rPr lang="en-US" dirty="0" smtClean="0">
                <a:latin typeface="Cambria"/>
                <a:cs typeface="Cambria"/>
              </a:rPr>
              <a:t>resistor</a:t>
            </a:r>
          </a:p>
          <a:p>
            <a:r>
              <a:rPr lang="en-US" dirty="0" smtClean="0">
                <a:latin typeface="Cambria"/>
                <a:cs typeface="Cambria"/>
              </a:rPr>
              <a:t>and you will want to</a:t>
            </a:r>
          </a:p>
          <a:p>
            <a:r>
              <a:rPr lang="en-US" dirty="0" smtClean="0">
                <a:latin typeface="Cambria"/>
                <a:cs typeface="Cambria"/>
              </a:rPr>
              <a:t>(1) hook up the resistor to +5 V  </a:t>
            </a:r>
          </a:p>
          <a:p>
            <a:r>
              <a:rPr lang="en-US" dirty="0" smtClean="0">
                <a:latin typeface="Cambria"/>
                <a:cs typeface="Cambria"/>
              </a:rPr>
              <a:t>(2) place the </a:t>
            </a:r>
            <a:r>
              <a:rPr lang="en-US" dirty="0" err="1" smtClean="0">
                <a:latin typeface="Cambria"/>
                <a:cs typeface="Cambria"/>
              </a:rPr>
              <a:t>photosensor</a:t>
            </a:r>
            <a:r>
              <a:rPr lang="en-US" dirty="0" smtClean="0">
                <a:latin typeface="Cambria"/>
                <a:cs typeface="Cambria"/>
              </a:rPr>
              <a:t> in the same row as the other side of the resistor</a:t>
            </a:r>
          </a:p>
          <a:p>
            <a:r>
              <a:rPr lang="en-US" dirty="0" smtClean="0">
                <a:latin typeface="Cambria"/>
                <a:cs typeface="Cambria"/>
              </a:rPr>
              <a:t>(3) hook the other side of the </a:t>
            </a:r>
            <a:r>
              <a:rPr lang="en-US" dirty="0" err="1" smtClean="0">
                <a:latin typeface="Cambria"/>
                <a:cs typeface="Cambria"/>
              </a:rPr>
              <a:t>photosensor</a:t>
            </a:r>
            <a:r>
              <a:rPr lang="en-US" dirty="0" smtClean="0">
                <a:latin typeface="Cambria"/>
                <a:cs typeface="Cambria"/>
              </a:rPr>
              <a:t> to ground</a:t>
            </a:r>
          </a:p>
          <a:p>
            <a:r>
              <a:rPr lang="en-US" dirty="0" smtClean="0">
                <a:latin typeface="Cambria"/>
                <a:cs typeface="Cambria"/>
              </a:rPr>
              <a:t>(4) place a wire </a:t>
            </a:r>
            <a:r>
              <a:rPr lang="en-US" b="1" i="1" dirty="0" smtClean="0">
                <a:latin typeface="Cambria"/>
                <a:cs typeface="Cambria"/>
              </a:rPr>
              <a:t>in the same row where the resistor and </a:t>
            </a:r>
            <a:r>
              <a:rPr lang="en-US" b="1" i="1" dirty="0" err="1" smtClean="0">
                <a:latin typeface="Cambria"/>
                <a:cs typeface="Cambria"/>
              </a:rPr>
              <a:t>photosensor</a:t>
            </a:r>
            <a:r>
              <a:rPr lang="en-US" b="1" i="1" dirty="0" smtClean="0">
                <a:latin typeface="Cambria"/>
                <a:cs typeface="Cambria"/>
              </a:rPr>
              <a:t> meet</a:t>
            </a:r>
          </a:p>
          <a:p>
            <a:r>
              <a:rPr lang="en-US" dirty="0" smtClean="0">
                <a:latin typeface="Cambria"/>
                <a:cs typeface="Cambria"/>
              </a:rPr>
              <a:t>(5) hook that wire up to the </a:t>
            </a:r>
            <a:r>
              <a:rPr lang="en-US" b="1" i="1" dirty="0" smtClean="0">
                <a:latin typeface="Cambria"/>
                <a:cs typeface="Cambria"/>
              </a:rPr>
              <a:t>analog inputs </a:t>
            </a:r>
            <a:r>
              <a:rPr lang="en-US" dirty="0" smtClean="0">
                <a:latin typeface="Cambria"/>
                <a:cs typeface="Cambria"/>
              </a:rPr>
              <a:t> of the </a:t>
            </a:r>
            <a:r>
              <a:rPr lang="en-US" dirty="0" err="1" smtClean="0">
                <a:latin typeface="Cambria"/>
                <a:cs typeface="Cambria"/>
              </a:rPr>
              <a:t>Arduino</a:t>
            </a:r>
            <a:r>
              <a:rPr lang="en-US" dirty="0" smtClean="0">
                <a:latin typeface="Cambria"/>
                <a:cs typeface="Cambria"/>
              </a:rPr>
              <a:t>…</a:t>
            </a:r>
          </a:p>
          <a:p>
            <a:r>
              <a:rPr lang="en-US" dirty="0" smtClean="0">
                <a:latin typeface="Cambria"/>
                <a:cs typeface="Cambria"/>
              </a:rPr>
              <a:t>Here are a couple of pictures (bigger on the next page)</a:t>
            </a:r>
          </a:p>
        </p:txBody>
      </p:sp>
      <p:pic>
        <p:nvPicPr>
          <p:cNvPr id="6" name="Picture 5" descr="IMG_234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33" y="3938205"/>
            <a:ext cx="3605362" cy="2704022"/>
          </a:xfrm>
          <a:prstGeom prst="rect">
            <a:avLst/>
          </a:prstGeom>
        </p:spPr>
      </p:pic>
      <p:pic>
        <p:nvPicPr>
          <p:cNvPr id="8" name="Picture 7" descr="IMG_234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15" y="3938205"/>
            <a:ext cx="3605363" cy="27040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34881" y="6488668"/>
            <a:ext cx="38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67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23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47" y="204868"/>
            <a:ext cx="8521186" cy="63908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34881" y="6488668"/>
            <a:ext cx="38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079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23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37" y="208752"/>
            <a:ext cx="8514356" cy="6385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34881" y="6488668"/>
            <a:ext cx="38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844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759536" y="1455105"/>
            <a:ext cx="7695943" cy="4807148"/>
          </a:xfrm>
          <a:prstGeom prst="roundRect">
            <a:avLst>
              <a:gd name="adj" fmla="val 5666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4123" y="186783"/>
            <a:ext cx="602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"/>
                <a:cs typeface="Cambria"/>
              </a:rPr>
              <a:t>Photosensor</a:t>
            </a:r>
            <a:r>
              <a:rPr lang="en-US" sz="3600" i="1" dirty="0" smtClean="0">
                <a:latin typeface="Cambria"/>
                <a:cs typeface="Cambria"/>
              </a:rPr>
              <a:t> Starter Code</a:t>
            </a:r>
            <a:endParaRPr lang="en-US" sz="3600" i="1" dirty="0"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9536" y="889399"/>
            <a:ext cx="8080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Type this starter program – and try it out!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60326" y="4648236"/>
            <a:ext cx="748054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  <a:latin typeface="Cambria"/>
                <a:cs typeface="Cambria"/>
              </a:rPr>
              <a:t>You will need to open the serial port to see the reading. Just click on the “Serial Monitor” button next to the upload button:</a:t>
            </a:r>
            <a:endParaRPr lang="en-US" dirty="0">
              <a:solidFill>
                <a:prstClr val="black"/>
              </a:solidFill>
              <a:latin typeface="Cambria"/>
              <a:cs typeface="Cambria"/>
            </a:endParaRPr>
          </a:p>
        </p:txBody>
      </p:sp>
      <p:pic>
        <p:nvPicPr>
          <p:cNvPr id="3" name="Picture 2" descr="Screen Shot 2014-07-16 at 9.34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16" y="1566714"/>
            <a:ext cx="7429500" cy="28067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270000" y="5530929"/>
            <a:ext cx="6651774" cy="644668"/>
            <a:chOff x="1270000" y="5893575"/>
            <a:chExt cx="6651774" cy="644668"/>
          </a:xfrm>
        </p:grpSpPr>
        <p:pic>
          <p:nvPicPr>
            <p:cNvPr id="5" name="Picture 4" descr="Screen Shot 2014-07-16 at 9.35.34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5954043"/>
              <a:ext cx="6591300" cy="584200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6311078" y="5893575"/>
              <a:ext cx="1610696" cy="584200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834881" y="6488668"/>
            <a:ext cx="38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45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85889" y="342992"/>
            <a:ext cx="124906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mbria"/>
                <a:cs typeface="Cambria"/>
              </a:rPr>
              <a:t>Challenges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4822" y="1155803"/>
            <a:ext cx="8009642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/>
                <a:cs typeface="Cambria"/>
              </a:rPr>
              <a:t>1. See what values the </a:t>
            </a:r>
            <a:r>
              <a:rPr lang="en-US" b="1" dirty="0" err="1" smtClean="0">
                <a:latin typeface="Cambria"/>
                <a:cs typeface="Cambria"/>
              </a:rPr>
              <a:t>photosensor</a:t>
            </a:r>
            <a:r>
              <a:rPr lang="en-US" b="1" dirty="0" smtClean="0">
                <a:latin typeface="Cambria"/>
                <a:cs typeface="Cambria"/>
              </a:rPr>
              <a:t> gives…</a:t>
            </a:r>
          </a:p>
          <a:p>
            <a:r>
              <a:rPr lang="en-US" i="1" dirty="0" smtClean="0">
                <a:latin typeface="Cambria"/>
                <a:cs typeface="Cambria"/>
              </a:rPr>
              <a:t>Hint: </a:t>
            </a:r>
            <a:r>
              <a:rPr lang="en-US" dirty="0" smtClean="0">
                <a:latin typeface="Cambria"/>
                <a:cs typeface="Cambria"/>
              </a:rPr>
              <a:t>Ask yourself if more light leads to higher values or lower ones…</a:t>
            </a:r>
          </a:p>
          <a:p>
            <a:r>
              <a:rPr lang="en-US" dirty="0" smtClean="0">
                <a:latin typeface="Cambria"/>
                <a:cs typeface="Cambria"/>
              </a:rPr>
              <a:t>See how high or low you can make the readings.</a:t>
            </a:r>
            <a:endParaRPr lang="en-US" dirty="0">
              <a:latin typeface="Cambria"/>
              <a:cs typeface="Cambria"/>
            </a:endParaRPr>
          </a:p>
          <a:p>
            <a:endParaRPr lang="en-US" i="1" dirty="0" smtClean="0">
              <a:latin typeface="Cambria"/>
              <a:cs typeface="Cambria"/>
            </a:endParaRPr>
          </a:p>
          <a:p>
            <a:endParaRPr lang="en-US" i="1" dirty="0" smtClean="0">
              <a:latin typeface="Cambria"/>
              <a:cs typeface="Cambria"/>
            </a:endParaRPr>
          </a:p>
          <a:p>
            <a:endParaRPr lang="en-US" i="1" dirty="0">
              <a:latin typeface="Cambria"/>
              <a:cs typeface="Cambria"/>
            </a:endParaRPr>
          </a:p>
          <a:p>
            <a:r>
              <a:rPr lang="en-US" b="1" dirty="0">
                <a:latin typeface="Cambria"/>
                <a:cs typeface="Cambria"/>
              </a:rPr>
              <a:t>2</a:t>
            </a:r>
            <a:r>
              <a:rPr lang="en-US" b="1" dirty="0" smtClean="0">
                <a:latin typeface="Cambria"/>
                <a:cs typeface="Cambria"/>
              </a:rPr>
              <a:t>. Choose a darkness threshold. When it's dark, make an LED go on. When it's light, make the LED go off.</a:t>
            </a:r>
          </a:p>
          <a:p>
            <a:r>
              <a:rPr lang="en-US" i="1" dirty="0">
                <a:latin typeface="Cambria"/>
                <a:cs typeface="Cambria"/>
              </a:rPr>
              <a:t>Hint: </a:t>
            </a:r>
            <a:r>
              <a:rPr lang="en-US" dirty="0" smtClean="0">
                <a:latin typeface="Cambria"/>
                <a:cs typeface="Cambria"/>
              </a:rPr>
              <a:t>You will need to combine your ideas from the LED circuit!</a:t>
            </a:r>
            <a:endParaRPr lang="en-US" b="1" dirty="0" smtClean="0">
              <a:latin typeface="Cambria"/>
              <a:cs typeface="Cambria"/>
            </a:endParaRPr>
          </a:p>
          <a:p>
            <a:endParaRPr lang="en-US" i="1" dirty="0" smtClean="0">
              <a:latin typeface="Cambria"/>
              <a:cs typeface="Cambria"/>
            </a:endParaRPr>
          </a:p>
          <a:p>
            <a:endParaRPr lang="en-US" i="1" dirty="0" smtClean="0">
              <a:latin typeface="Cambria"/>
              <a:cs typeface="Cambria"/>
            </a:endParaRPr>
          </a:p>
          <a:p>
            <a:endParaRPr lang="en-US" i="1" dirty="0" smtClean="0">
              <a:latin typeface="Cambria"/>
              <a:cs typeface="Cambria"/>
            </a:endParaRPr>
          </a:p>
          <a:p>
            <a:r>
              <a:rPr lang="en-US" b="1" dirty="0" smtClean="0">
                <a:latin typeface="Cambria"/>
                <a:cs typeface="Cambria"/>
              </a:rPr>
              <a:t>3. </a:t>
            </a:r>
            <a:r>
              <a:rPr lang="en-US" b="1" dirty="0">
                <a:latin typeface="Cambria"/>
                <a:cs typeface="Cambria"/>
              </a:rPr>
              <a:t>When it's dark, make a motor go </a:t>
            </a:r>
            <a:r>
              <a:rPr lang="en-US" b="1" dirty="0" smtClean="0">
                <a:latin typeface="Cambria"/>
                <a:cs typeface="Cambria"/>
              </a:rPr>
              <a:t>on. When </a:t>
            </a:r>
            <a:r>
              <a:rPr lang="en-US" b="1" dirty="0">
                <a:latin typeface="Cambria"/>
                <a:cs typeface="Cambria"/>
              </a:rPr>
              <a:t>it's light, make the motor turn off.</a:t>
            </a:r>
          </a:p>
          <a:p>
            <a:r>
              <a:rPr lang="en-US" i="1" dirty="0">
                <a:latin typeface="Cambria"/>
                <a:cs typeface="Cambria"/>
              </a:rPr>
              <a:t>Hint</a:t>
            </a:r>
            <a:r>
              <a:rPr lang="en-US" dirty="0">
                <a:latin typeface="Cambria"/>
                <a:cs typeface="Cambria"/>
              </a:rPr>
              <a:t>: Use your ideas from the motor circuit</a:t>
            </a:r>
            <a:r>
              <a:rPr lang="en-US" dirty="0" smtClean="0">
                <a:latin typeface="Cambria"/>
                <a:cs typeface="Cambria"/>
              </a:rPr>
              <a:t>.</a:t>
            </a:r>
          </a:p>
          <a:p>
            <a:endParaRPr lang="en-US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305" y="157694"/>
            <a:ext cx="602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"/>
                <a:cs typeface="Cambria"/>
              </a:rPr>
              <a:t>Photosensors</a:t>
            </a:r>
            <a:r>
              <a:rPr lang="en-US" sz="3600" i="1" dirty="0" smtClean="0">
                <a:latin typeface="Cambria"/>
                <a:cs typeface="Cambria"/>
              </a:rPr>
              <a:t>: Challenges</a:t>
            </a:r>
            <a:endParaRPr lang="en-US" sz="3600" dirty="0">
              <a:latin typeface="Cambria"/>
              <a:cs typeface="Cambria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820335" y="6205514"/>
            <a:ext cx="3037142" cy="531550"/>
            <a:chOff x="5517965" y="6265982"/>
            <a:chExt cx="3037142" cy="531550"/>
          </a:xfrm>
        </p:grpSpPr>
        <p:sp>
          <p:nvSpPr>
            <p:cNvPr id="4" name="TextBox 3"/>
            <p:cNvSpPr txBox="1"/>
            <p:nvPr/>
          </p:nvSpPr>
          <p:spPr>
            <a:xfrm>
              <a:off x="5517965" y="6326450"/>
              <a:ext cx="2070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One more challenge</a:t>
              </a:r>
              <a:endParaRPr lang="en-US" dirty="0"/>
            </a:p>
          </p:txBody>
        </p:sp>
        <p:sp>
          <p:nvSpPr>
            <p:cNvPr id="6" name="Right Arrow 5"/>
            <p:cNvSpPr/>
            <p:nvPr/>
          </p:nvSpPr>
          <p:spPr>
            <a:xfrm>
              <a:off x="7608417" y="6265982"/>
              <a:ext cx="946690" cy="531550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834881" y="6488668"/>
            <a:ext cx="38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26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85889" y="342992"/>
            <a:ext cx="1249060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mbria"/>
                <a:cs typeface="Cambria"/>
              </a:rPr>
              <a:t>Challenges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4822" y="974401"/>
            <a:ext cx="80096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/>
                <a:cs typeface="Cambria"/>
              </a:rPr>
              <a:t>4. Light </a:t>
            </a:r>
            <a:r>
              <a:rPr lang="en-US" b="1" dirty="0">
                <a:latin typeface="Cambria"/>
                <a:cs typeface="Cambria"/>
              </a:rPr>
              <a:t>meter </a:t>
            </a:r>
            <a:r>
              <a:rPr lang="en-US" b="1" dirty="0" smtClean="0">
                <a:latin typeface="Cambria"/>
                <a:cs typeface="Cambria"/>
              </a:rPr>
              <a:t>challenge: As the environment gets darker, more LEDs should turn on. As the environment gets lighter, fewer LEDs should turn on.</a:t>
            </a:r>
            <a:endParaRPr lang="en-US" b="1" dirty="0">
              <a:latin typeface="Cambria"/>
              <a:cs typeface="Cambria"/>
            </a:endParaRPr>
          </a:p>
          <a:p>
            <a:r>
              <a:rPr lang="en-US" i="1" dirty="0">
                <a:latin typeface="Cambria"/>
                <a:cs typeface="Cambria"/>
              </a:rPr>
              <a:t>Hint:</a:t>
            </a:r>
            <a:r>
              <a:rPr lang="en-US" dirty="0">
                <a:latin typeface="Cambria"/>
                <a:cs typeface="Cambria"/>
              </a:rPr>
              <a:t> You can use the map function:  </a:t>
            </a:r>
            <a:endParaRPr lang="en-US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305" y="157694"/>
            <a:ext cx="6026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>
                <a:latin typeface="Cambria"/>
                <a:cs typeface="Cambria"/>
              </a:rPr>
              <a:t>Photosensors</a:t>
            </a:r>
            <a:r>
              <a:rPr lang="en-US" sz="3600" i="1" dirty="0" smtClean="0">
                <a:latin typeface="Cambria"/>
                <a:cs typeface="Cambria"/>
              </a:rPr>
              <a:t>: Challenges</a:t>
            </a:r>
            <a:endParaRPr lang="en-US" sz="3600" dirty="0">
              <a:latin typeface="Cambria"/>
              <a:cs typeface="Cambria"/>
            </a:endParaRPr>
          </a:p>
        </p:txBody>
      </p:sp>
      <p:pic>
        <p:nvPicPr>
          <p:cNvPr id="4" name="Picture 3" descr="Screen Shot 2014-07-16 at 9.52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2" y="2451729"/>
            <a:ext cx="4470400" cy="1968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4822" y="4676139"/>
            <a:ext cx="8030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This example code takes in the variable “value” which is an integer between 0 and 1023. Then the code maps this input to an integer between 0 and 8 and sets </a:t>
            </a:r>
            <a:r>
              <a:rPr lang="en-US" dirty="0" err="1" smtClean="0">
                <a:latin typeface="Cambria"/>
                <a:cs typeface="Cambria"/>
              </a:rPr>
              <a:t>numLEDs</a:t>
            </a:r>
            <a:r>
              <a:rPr lang="en-US" dirty="0" smtClean="0">
                <a:latin typeface="Cambria"/>
                <a:cs typeface="Cambria"/>
              </a:rPr>
              <a:t> equal to the new integer between 0 and 8.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34881" y="6488668"/>
            <a:ext cx="38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70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372</Words>
  <Application>Microsoft Macintosh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Laptop 16</dc:creator>
  <cp:lastModifiedBy>Laptop 16</cp:lastModifiedBy>
  <cp:revision>6</cp:revision>
  <dcterms:created xsi:type="dcterms:W3CDTF">2014-07-16T00:20:31Z</dcterms:created>
  <dcterms:modified xsi:type="dcterms:W3CDTF">2014-07-16T17:06:51Z</dcterms:modified>
</cp:coreProperties>
</file>