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26" d="100"/>
          <a:sy n="26" d="100"/>
        </p:scale>
        <p:origin x="-280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72CB36-788D-5C4E-AAF1-A5C252E9E4F2}" type="datetimeFigureOut">
              <a:rPr lang="en-US" smtClean="0"/>
              <a:t>7/17/14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3185120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2CB36-788D-5C4E-AAF1-A5C252E9E4F2}" type="datetimeFigureOut">
              <a:rPr lang="en-US" smtClean="0"/>
              <a:t>7/17/14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2620863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2CB36-788D-5C4E-AAF1-A5C252E9E4F2}" type="datetimeFigureOut">
              <a:rPr lang="en-US" smtClean="0"/>
              <a:t>7/17/14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3154419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72CB36-788D-5C4E-AAF1-A5C252E9E4F2}" type="datetimeFigureOut">
              <a:rPr lang="en-US" smtClean="0"/>
              <a:t>7/17/14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3330634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72CB36-788D-5C4E-AAF1-A5C252E9E4F2}" type="datetimeFigureOut">
              <a:rPr lang="en-US" smtClean="0"/>
              <a:t>7/17/14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2141308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72CB36-788D-5C4E-AAF1-A5C252E9E4F2}" type="datetimeFigureOut">
              <a:rPr lang="en-US" smtClean="0"/>
              <a:t>7/17/14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26992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72CB36-788D-5C4E-AAF1-A5C252E9E4F2}" type="datetimeFigureOut">
              <a:rPr lang="en-US" smtClean="0"/>
              <a:t>7/17/14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156761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72CB36-788D-5C4E-AAF1-A5C252E9E4F2}" type="datetimeFigureOut">
              <a:rPr lang="en-US" smtClean="0"/>
              <a:t>7/17/14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256465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72CB36-788D-5C4E-AAF1-A5C252E9E4F2}" type="datetimeFigureOut">
              <a:rPr lang="en-US" smtClean="0"/>
              <a:t>7/17/14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1774421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2CB36-788D-5C4E-AAF1-A5C252E9E4F2}" type="datetimeFigureOut">
              <a:rPr lang="en-US" smtClean="0"/>
              <a:t>7/17/14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1703879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72CB36-788D-5C4E-AAF1-A5C252E9E4F2}" type="datetimeFigureOut">
              <a:rPr lang="en-US" smtClean="0"/>
              <a:t>7/17/14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304AD4-EFCB-3D41-AE2D-C035E713FE26}" type="slidenum">
              <a:rPr lang="en-US" smtClean="0"/>
              <a:t>‹#›</a:t>
            </a:fld>
            <a:endParaRPr lang="en-US"/>
          </a:p>
        </p:txBody>
      </p:sp>
    </p:spTree>
    <p:extLst>
      <p:ext uri="{BB962C8B-B14F-4D97-AF65-F5344CB8AC3E}">
        <p14:creationId xmlns:p14="http://schemas.microsoft.com/office/powerpoint/2010/main" val="24587963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72CB36-788D-5C4E-AAF1-A5C252E9E4F2}" type="datetimeFigureOut">
              <a:rPr lang="en-US" smtClean="0"/>
              <a:t>7/17/14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04AD4-EFCB-3D41-AE2D-C035E713FE26}" type="slidenum">
              <a:rPr lang="en-US" smtClean="0"/>
              <a:t>‹#›</a:t>
            </a:fld>
            <a:endParaRPr lang="en-US"/>
          </a:p>
        </p:txBody>
      </p:sp>
    </p:spTree>
    <p:extLst>
      <p:ext uri="{BB962C8B-B14F-4D97-AF65-F5344CB8AC3E}">
        <p14:creationId xmlns:p14="http://schemas.microsoft.com/office/powerpoint/2010/main" val="2754465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026481" cy="646331"/>
          </a:xfrm>
          <a:prstGeom prst="rect">
            <a:avLst/>
          </a:prstGeom>
          <a:noFill/>
        </p:spPr>
        <p:txBody>
          <a:bodyPr wrap="square" rtlCol="0">
            <a:spAutoFit/>
          </a:bodyPr>
          <a:lstStyle/>
          <a:p>
            <a:r>
              <a:rPr lang="en-US" sz="3600" i="1" dirty="0" smtClean="0">
                <a:latin typeface="Cambria"/>
                <a:cs typeface="Cambria"/>
              </a:rPr>
              <a:t>Speakers: Getting Started</a:t>
            </a:r>
            <a:endParaRPr lang="en-US" sz="3600" dirty="0">
              <a:latin typeface="Cambria"/>
              <a:cs typeface="Cambria"/>
            </a:endParaRPr>
          </a:p>
        </p:txBody>
      </p:sp>
      <p:sp>
        <p:nvSpPr>
          <p:cNvPr id="5" name="TextBox 4"/>
          <p:cNvSpPr txBox="1"/>
          <p:nvPr/>
        </p:nvSpPr>
        <p:spPr>
          <a:xfrm>
            <a:off x="0" y="866698"/>
            <a:ext cx="9144000" cy="1200329"/>
          </a:xfrm>
          <a:prstGeom prst="rect">
            <a:avLst/>
          </a:prstGeom>
          <a:noFill/>
        </p:spPr>
        <p:txBody>
          <a:bodyPr wrap="square" rtlCol="0">
            <a:spAutoFit/>
          </a:bodyPr>
          <a:lstStyle/>
          <a:p>
            <a:r>
              <a:rPr lang="en-US" dirty="0" smtClean="0">
                <a:latin typeface="Cambria"/>
                <a:cs typeface="Cambria"/>
              </a:rPr>
              <a:t>Create the following circuit to connect your speaker to your </a:t>
            </a:r>
            <a:r>
              <a:rPr lang="en-US" dirty="0" err="1">
                <a:latin typeface="Cambria"/>
                <a:cs typeface="Cambria"/>
              </a:rPr>
              <a:t>A</a:t>
            </a:r>
            <a:r>
              <a:rPr lang="en-US" dirty="0" err="1" smtClean="0">
                <a:latin typeface="Cambria"/>
                <a:cs typeface="Cambria"/>
              </a:rPr>
              <a:t>rduino</a:t>
            </a:r>
            <a:r>
              <a:rPr lang="en-US" dirty="0" smtClean="0">
                <a:latin typeface="Cambria"/>
                <a:cs typeface="Cambria"/>
              </a:rPr>
              <a:t> </a:t>
            </a:r>
            <a:r>
              <a:rPr lang="en-US" dirty="0" smtClean="0">
                <a:latin typeface="Cambria"/>
                <a:cs typeface="Cambria"/>
              </a:rPr>
              <a:t>board. </a:t>
            </a:r>
            <a:r>
              <a:rPr lang="en-US" dirty="0" smtClean="0">
                <a:latin typeface="Cambria"/>
                <a:cs typeface="Cambria"/>
              </a:rPr>
              <a:t>Connect the black wire on the speaker to the GND (ground) pin on the </a:t>
            </a:r>
            <a:r>
              <a:rPr lang="en-US" dirty="0" err="1" smtClean="0">
                <a:latin typeface="Cambria"/>
                <a:cs typeface="Cambria"/>
              </a:rPr>
              <a:t>Arduino</a:t>
            </a:r>
            <a:r>
              <a:rPr lang="en-US" dirty="0" smtClean="0">
                <a:latin typeface="Cambria"/>
                <a:cs typeface="Cambria"/>
              </a:rPr>
              <a:t> board. Then connect the red wire of the speaker to a resistor. Finally connect the resistor to pin 13 on the </a:t>
            </a:r>
            <a:r>
              <a:rPr lang="en-US" dirty="0" err="1" smtClean="0">
                <a:latin typeface="Cambria"/>
                <a:cs typeface="Cambria"/>
              </a:rPr>
              <a:t>Arduino</a:t>
            </a:r>
            <a:r>
              <a:rPr lang="en-US" dirty="0" smtClean="0">
                <a:latin typeface="Cambria"/>
                <a:cs typeface="Cambria"/>
              </a:rPr>
              <a:t> board. </a:t>
            </a:r>
            <a:endParaRPr lang="en-US" dirty="0">
              <a:latin typeface="Cambria"/>
              <a:cs typeface="Cambria"/>
            </a:endParaRPr>
          </a:p>
        </p:txBody>
      </p:sp>
      <p:pic>
        <p:nvPicPr>
          <p:cNvPr id="6" name="Picture 5" descr="speaker diagram.jpg"/>
          <p:cNvPicPr>
            <a:picLocks noChangeAspect="1"/>
          </p:cNvPicPr>
          <p:nvPr/>
        </p:nvPicPr>
        <p:blipFill rotWithShape="1">
          <a:blip r:embed="rId2">
            <a:extLst>
              <a:ext uri="{28A0092B-C50C-407E-A947-70E740481C1C}">
                <a14:useLocalDpi xmlns:a14="http://schemas.microsoft.com/office/drawing/2010/main" val="0"/>
              </a:ext>
            </a:extLst>
          </a:blip>
          <a:srcRect t="15086"/>
          <a:stretch/>
        </p:blipFill>
        <p:spPr>
          <a:xfrm>
            <a:off x="1062345" y="2127858"/>
            <a:ext cx="7047479" cy="4488204"/>
          </a:xfrm>
          <a:prstGeom prst="rect">
            <a:avLst/>
          </a:prstGeom>
        </p:spPr>
      </p:pic>
      <p:sp>
        <p:nvSpPr>
          <p:cNvPr id="8" name="TextBox 7"/>
          <p:cNvSpPr txBox="1"/>
          <p:nvPr/>
        </p:nvSpPr>
        <p:spPr>
          <a:xfrm>
            <a:off x="8834881" y="6488668"/>
            <a:ext cx="389750" cy="369332"/>
          </a:xfrm>
          <a:prstGeom prst="rect">
            <a:avLst/>
          </a:prstGeom>
          <a:noFill/>
        </p:spPr>
        <p:txBody>
          <a:bodyPr wrap="square" rtlCol="0">
            <a:spAutoFit/>
          </a:bodyPr>
          <a:lstStyle/>
          <a:p>
            <a:r>
              <a:rPr lang="en-US" dirty="0" smtClean="0"/>
              <a:t>1</a:t>
            </a:r>
            <a:endParaRPr lang="en-US" dirty="0"/>
          </a:p>
        </p:txBody>
      </p:sp>
    </p:spTree>
    <p:extLst>
      <p:ext uri="{BB962C8B-B14F-4D97-AF65-F5344CB8AC3E}">
        <p14:creationId xmlns:p14="http://schemas.microsoft.com/office/powerpoint/2010/main" val="4145828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25535"/>
            <a:ext cx="6026481" cy="646331"/>
          </a:xfrm>
          <a:prstGeom prst="rect">
            <a:avLst/>
          </a:prstGeom>
          <a:noFill/>
        </p:spPr>
        <p:txBody>
          <a:bodyPr wrap="square" rtlCol="0">
            <a:spAutoFit/>
          </a:bodyPr>
          <a:lstStyle/>
          <a:p>
            <a:r>
              <a:rPr lang="en-US" sz="3600" i="1" dirty="0" smtClean="0">
                <a:latin typeface="Cambria"/>
                <a:cs typeface="Cambria"/>
              </a:rPr>
              <a:t>Speakers: Getting Started</a:t>
            </a:r>
            <a:endParaRPr lang="en-US" sz="3600" dirty="0">
              <a:latin typeface="Cambria"/>
              <a:cs typeface="Cambria"/>
            </a:endParaRPr>
          </a:p>
        </p:txBody>
      </p:sp>
      <p:sp>
        <p:nvSpPr>
          <p:cNvPr id="6" name="TextBox 5"/>
          <p:cNvSpPr txBox="1"/>
          <p:nvPr/>
        </p:nvSpPr>
        <p:spPr>
          <a:xfrm>
            <a:off x="224123" y="640522"/>
            <a:ext cx="7216078" cy="369332"/>
          </a:xfrm>
          <a:prstGeom prst="rect">
            <a:avLst/>
          </a:prstGeom>
          <a:noFill/>
        </p:spPr>
        <p:txBody>
          <a:bodyPr wrap="square" rtlCol="0">
            <a:spAutoFit/>
          </a:bodyPr>
          <a:lstStyle/>
          <a:p>
            <a:r>
              <a:rPr lang="en-US" dirty="0" smtClean="0">
                <a:latin typeface="Cambria"/>
                <a:cs typeface="Cambria"/>
              </a:rPr>
              <a:t>Run and </a:t>
            </a:r>
            <a:r>
              <a:rPr lang="en-US" b="1" i="1" dirty="0" smtClean="0">
                <a:latin typeface="Cambria"/>
                <a:cs typeface="Cambria"/>
              </a:rPr>
              <a:t>understand </a:t>
            </a:r>
            <a:r>
              <a:rPr lang="en-US" dirty="0" smtClean="0">
                <a:latin typeface="Cambria"/>
                <a:cs typeface="Cambria"/>
              </a:rPr>
              <a:t>this program that uses a speaker:</a:t>
            </a:r>
          </a:p>
        </p:txBody>
      </p:sp>
      <p:grpSp>
        <p:nvGrpSpPr>
          <p:cNvPr id="3" name="Group 2"/>
          <p:cNvGrpSpPr/>
          <p:nvPr/>
        </p:nvGrpSpPr>
        <p:grpSpPr>
          <a:xfrm>
            <a:off x="1383945" y="6208414"/>
            <a:ext cx="7496478" cy="398467"/>
            <a:chOff x="1525051" y="6329350"/>
            <a:chExt cx="7496478" cy="398467"/>
          </a:xfrm>
        </p:grpSpPr>
        <p:sp>
          <p:nvSpPr>
            <p:cNvPr id="12" name="Rectangle 11"/>
            <p:cNvSpPr/>
            <p:nvPr/>
          </p:nvSpPr>
          <p:spPr>
            <a:xfrm>
              <a:off x="1525051" y="6329350"/>
              <a:ext cx="6930428" cy="369332"/>
            </a:xfrm>
            <a:prstGeom prst="rect">
              <a:avLst/>
            </a:prstGeom>
          </p:spPr>
          <p:txBody>
            <a:bodyPr wrap="square">
              <a:spAutoFit/>
            </a:bodyPr>
            <a:lstStyle/>
            <a:p>
              <a:pPr lvl="0" algn="r"/>
              <a:r>
                <a:rPr lang="en-US" dirty="0" smtClean="0">
                  <a:solidFill>
                    <a:prstClr val="black"/>
                  </a:solidFill>
                  <a:latin typeface="Cambria"/>
                  <a:cs typeface="Cambria"/>
                </a:rPr>
                <a:t>Next, go on to Challenge 1</a:t>
              </a:r>
              <a:endParaRPr lang="en-US" dirty="0">
                <a:solidFill>
                  <a:prstClr val="black"/>
                </a:solidFill>
                <a:latin typeface="Cambria"/>
                <a:cs typeface="Cambria"/>
              </a:endParaRPr>
            </a:p>
          </p:txBody>
        </p:sp>
        <p:sp>
          <p:nvSpPr>
            <p:cNvPr id="13" name="Right Arrow 12"/>
            <p:cNvSpPr/>
            <p:nvPr/>
          </p:nvSpPr>
          <p:spPr>
            <a:xfrm>
              <a:off x="8534949" y="6354254"/>
              <a:ext cx="486580" cy="373563"/>
            </a:xfrm>
            <a:prstGeom prst="rightArrow">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 name="Picture 1" descr="Screen Shot 2014-07-15 at 3.53.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7508" y="1095227"/>
            <a:ext cx="3632535" cy="5420275"/>
          </a:xfrm>
          <a:prstGeom prst="rect">
            <a:avLst/>
          </a:prstGeom>
        </p:spPr>
      </p:pic>
      <p:sp>
        <p:nvSpPr>
          <p:cNvPr id="7" name="TextBox 6"/>
          <p:cNvSpPr txBox="1"/>
          <p:nvPr/>
        </p:nvSpPr>
        <p:spPr>
          <a:xfrm>
            <a:off x="8834881" y="6488668"/>
            <a:ext cx="389750"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12051021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Speaker Challenge 1</a:t>
            </a:r>
            <a:endParaRPr lang="en-US" sz="3600" i="1" dirty="0">
              <a:latin typeface="Cambria"/>
              <a:cs typeface="Cambria"/>
            </a:endParaRPr>
          </a:p>
        </p:txBody>
      </p:sp>
      <p:sp>
        <p:nvSpPr>
          <p:cNvPr id="6" name="TextBox 5"/>
          <p:cNvSpPr txBox="1"/>
          <p:nvPr/>
        </p:nvSpPr>
        <p:spPr>
          <a:xfrm>
            <a:off x="267886" y="1531055"/>
            <a:ext cx="5869830" cy="3293209"/>
          </a:xfrm>
          <a:prstGeom prst="rect">
            <a:avLst/>
          </a:prstGeom>
          <a:noFill/>
        </p:spPr>
        <p:txBody>
          <a:bodyPr wrap="square" rtlCol="0">
            <a:spAutoFit/>
          </a:bodyPr>
          <a:lstStyle/>
          <a:p>
            <a:r>
              <a:rPr lang="en-US" sz="1600" dirty="0" smtClean="0">
                <a:latin typeface="Cambria"/>
                <a:cs typeface="Cambria"/>
              </a:rPr>
              <a:t>1. </a:t>
            </a:r>
            <a:r>
              <a:rPr lang="en-US" sz="1600" b="1" dirty="0" smtClean="0">
                <a:latin typeface="Cambria"/>
                <a:cs typeface="Cambria"/>
              </a:rPr>
              <a:t>Move the beep code to  </a:t>
            </a:r>
            <a:r>
              <a:rPr lang="en-US" sz="1600" dirty="0" smtClean="0">
                <a:latin typeface="Courier New"/>
                <a:cs typeface="Courier New"/>
              </a:rPr>
              <a:t>setup </a:t>
            </a:r>
            <a:r>
              <a:rPr lang="en-US" sz="1600" b="1" dirty="0" smtClean="0">
                <a:latin typeface="Cambria"/>
                <a:cs typeface="Cambria"/>
              </a:rPr>
              <a:t>and leave  </a:t>
            </a:r>
            <a:r>
              <a:rPr lang="en-US" sz="1600" dirty="0" smtClean="0">
                <a:latin typeface="Courier New"/>
                <a:cs typeface="Courier New"/>
              </a:rPr>
              <a:t>loop </a:t>
            </a:r>
            <a:r>
              <a:rPr lang="en-US" sz="1600" b="1" dirty="0" smtClean="0">
                <a:latin typeface="Cambria"/>
                <a:cs typeface="Cambria"/>
              </a:rPr>
              <a:t>empty. </a:t>
            </a:r>
          </a:p>
          <a:p>
            <a:endParaRPr lang="en-US" sz="1600" b="1" dirty="0" smtClean="0">
              <a:latin typeface="Cambria"/>
              <a:cs typeface="Cambria"/>
            </a:endParaRPr>
          </a:p>
          <a:p>
            <a:r>
              <a:rPr lang="en-US" sz="1600" dirty="0" smtClean="0">
                <a:latin typeface="Cambria"/>
                <a:cs typeface="Cambria"/>
              </a:rPr>
              <a:t>The </a:t>
            </a:r>
            <a:r>
              <a:rPr lang="en-US" sz="1600" b="1" dirty="0" smtClean="0">
                <a:latin typeface="Courier New"/>
                <a:cs typeface="Courier New"/>
              </a:rPr>
              <a:t>setup</a:t>
            </a:r>
            <a:r>
              <a:rPr lang="en-US" sz="1600" dirty="0" smtClean="0">
                <a:latin typeface="Cambria"/>
                <a:cs typeface="Cambria"/>
              </a:rPr>
              <a:t> function is run at the very start of a robot's program – </a:t>
            </a:r>
            <a:r>
              <a:rPr lang="en-US" sz="1600" b="1" i="1" dirty="0" smtClean="0">
                <a:latin typeface="Cambria"/>
                <a:cs typeface="Cambria"/>
              </a:rPr>
              <a:t>only one time</a:t>
            </a:r>
            <a:r>
              <a:rPr lang="en-US" sz="1600" dirty="0" smtClean="0">
                <a:latin typeface="Cambria"/>
                <a:cs typeface="Cambria"/>
              </a:rPr>
              <a:t>.</a:t>
            </a:r>
          </a:p>
          <a:p>
            <a:endParaRPr lang="en-US" sz="1600" dirty="0">
              <a:latin typeface="Cambria"/>
              <a:cs typeface="Cambria"/>
            </a:endParaRPr>
          </a:p>
          <a:p>
            <a:r>
              <a:rPr lang="en-US" sz="1600" dirty="0" smtClean="0">
                <a:latin typeface="Cambria"/>
                <a:cs typeface="Cambria"/>
              </a:rPr>
              <a:t>Then, the </a:t>
            </a:r>
            <a:r>
              <a:rPr lang="en-US" sz="1600" b="1" dirty="0" smtClean="0">
                <a:latin typeface="Courier New"/>
                <a:cs typeface="Courier New"/>
              </a:rPr>
              <a:t>loop</a:t>
            </a:r>
            <a:r>
              <a:rPr lang="en-US" sz="1600" dirty="0" smtClean="0">
                <a:latin typeface="Cambria"/>
                <a:cs typeface="Cambria"/>
              </a:rPr>
              <a:t> function is run continuously – in a "loop" – for as long as the robot is on.</a:t>
            </a:r>
          </a:p>
          <a:p>
            <a:endParaRPr lang="en-US" sz="1600" dirty="0">
              <a:latin typeface="Cambria"/>
              <a:cs typeface="Cambria"/>
            </a:endParaRPr>
          </a:p>
          <a:p>
            <a:r>
              <a:rPr lang="en-US" sz="1600" dirty="0" smtClean="0">
                <a:latin typeface="Cambria"/>
                <a:cs typeface="Cambria"/>
              </a:rPr>
              <a:t>So, if you want something to run once, put it in </a:t>
            </a:r>
            <a:r>
              <a:rPr lang="en-US" sz="1600" b="1" dirty="0">
                <a:latin typeface="Courier New"/>
                <a:cs typeface="Courier New"/>
              </a:rPr>
              <a:t>setup</a:t>
            </a:r>
            <a:r>
              <a:rPr lang="en-US" sz="1600" dirty="0">
                <a:latin typeface="Cambria"/>
                <a:cs typeface="Cambria"/>
              </a:rPr>
              <a:t> .</a:t>
            </a:r>
            <a:endParaRPr lang="en-US" sz="1600" dirty="0" smtClean="0">
              <a:latin typeface="Cambria"/>
              <a:cs typeface="Cambria"/>
            </a:endParaRPr>
          </a:p>
          <a:p>
            <a:endParaRPr lang="en-US" sz="1600" dirty="0">
              <a:latin typeface="Cambria"/>
              <a:cs typeface="Cambria"/>
            </a:endParaRPr>
          </a:p>
          <a:p>
            <a:r>
              <a:rPr lang="en-US" sz="1600" dirty="0" smtClean="0">
                <a:latin typeface="Cambria"/>
                <a:cs typeface="Cambria"/>
              </a:rPr>
              <a:t>If you want it to run forever, put it in </a:t>
            </a:r>
            <a:r>
              <a:rPr lang="en-US" sz="1600" b="1" dirty="0">
                <a:latin typeface="Courier New"/>
                <a:cs typeface="Courier New"/>
              </a:rPr>
              <a:t>loop</a:t>
            </a:r>
            <a:r>
              <a:rPr lang="en-US" sz="1600" dirty="0">
                <a:latin typeface="Cambria"/>
                <a:cs typeface="Cambria"/>
              </a:rPr>
              <a:t> </a:t>
            </a:r>
            <a:r>
              <a:rPr lang="en-US" sz="1600" dirty="0" smtClean="0">
                <a:latin typeface="Cambria"/>
                <a:cs typeface="Cambria"/>
              </a:rPr>
              <a:t>.</a:t>
            </a:r>
          </a:p>
          <a:p>
            <a:endParaRPr lang="en-US" sz="1600" dirty="0">
              <a:latin typeface="Cambria"/>
              <a:cs typeface="Cambria"/>
            </a:endParaRPr>
          </a:p>
          <a:p>
            <a:r>
              <a:rPr lang="en-US" sz="1600" dirty="0" smtClean="0">
                <a:latin typeface="Cambria"/>
                <a:cs typeface="Cambria"/>
              </a:rPr>
              <a:t>Those beeps were driving us crazy!!</a:t>
            </a:r>
            <a:endParaRPr lang="en-US" sz="1600" dirty="0">
              <a:latin typeface="Cambria"/>
              <a:cs typeface="Cambria"/>
            </a:endParaRPr>
          </a:p>
        </p:txBody>
      </p:sp>
      <p:sp>
        <p:nvSpPr>
          <p:cNvPr id="2" name="Rectangle 1"/>
          <p:cNvSpPr/>
          <p:nvPr/>
        </p:nvSpPr>
        <p:spPr>
          <a:xfrm>
            <a:off x="6862555" y="342992"/>
            <a:ext cx="1929096" cy="369332"/>
          </a:xfrm>
          <a:prstGeom prst="rect">
            <a:avLst/>
          </a:prstGeom>
          <a:solidFill>
            <a:schemeClr val="bg1">
              <a:lumMod val="50000"/>
            </a:schemeClr>
          </a:solidFill>
        </p:spPr>
        <p:txBody>
          <a:bodyPr wrap="none">
            <a:spAutoFit/>
          </a:bodyPr>
          <a:lstStyle/>
          <a:p>
            <a:pPr algn="ctr"/>
            <a:r>
              <a:rPr lang="en-US" dirty="0" smtClean="0">
                <a:solidFill>
                  <a:schemeClr val="bg1"/>
                </a:solidFill>
                <a:latin typeface="Cambria"/>
                <a:cs typeface="Cambria"/>
              </a:rPr>
              <a:t>Too many beeps!!</a:t>
            </a:r>
            <a:endParaRPr lang="en-US" dirty="0">
              <a:solidFill>
                <a:schemeClr val="bg1"/>
              </a:solidFill>
            </a:endParaRPr>
          </a:p>
        </p:txBody>
      </p:sp>
      <p:grpSp>
        <p:nvGrpSpPr>
          <p:cNvPr id="5" name="Group 4"/>
          <p:cNvGrpSpPr/>
          <p:nvPr/>
        </p:nvGrpSpPr>
        <p:grpSpPr>
          <a:xfrm>
            <a:off x="1383945" y="6208414"/>
            <a:ext cx="7496478" cy="398467"/>
            <a:chOff x="1525051" y="6329350"/>
            <a:chExt cx="7496478" cy="398467"/>
          </a:xfrm>
        </p:grpSpPr>
        <p:sp>
          <p:nvSpPr>
            <p:cNvPr id="8" name="Rectangle 7"/>
            <p:cNvSpPr/>
            <p:nvPr/>
          </p:nvSpPr>
          <p:spPr>
            <a:xfrm>
              <a:off x="1525051" y="6329350"/>
              <a:ext cx="6930428" cy="369332"/>
            </a:xfrm>
            <a:prstGeom prst="rect">
              <a:avLst/>
            </a:prstGeom>
          </p:spPr>
          <p:txBody>
            <a:bodyPr wrap="square">
              <a:spAutoFit/>
            </a:bodyPr>
            <a:lstStyle/>
            <a:p>
              <a:pPr lvl="0" algn="r"/>
              <a:r>
                <a:rPr lang="en-US" dirty="0" smtClean="0">
                  <a:solidFill>
                    <a:prstClr val="black"/>
                  </a:solidFill>
                  <a:latin typeface="Cambria"/>
                  <a:cs typeface="Cambria"/>
                </a:rPr>
                <a:t>Next, go on to Challenge </a:t>
              </a:r>
              <a:r>
                <a:rPr lang="en-US" dirty="0">
                  <a:solidFill>
                    <a:prstClr val="black"/>
                  </a:solidFill>
                  <a:latin typeface="Cambria"/>
                  <a:cs typeface="Cambria"/>
                </a:rPr>
                <a:t>2</a:t>
              </a:r>
            </a:p>
          </p:txBody>
        </p:sp>
        <p:sp>
          <p:nvSpPr>
            <p:cNvPr id="9" name="Right Arrow 8"/>
            <p:cNvSpPr/>
            <p:nvPr/>
          </p:nvSpPr>
          <p:spPr>
            <a:xfrm>
              <a:off x="8534949" y="6354254"/>
              <a:ext cx="486580" cy="373563"/>
            </a:xfrm>
            <a:prstGeom prst="rightArrow">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0" name="Right Arrow 9"/>
          <p:cNvSpPr/>
          <p:nvPr/>
        </p:nvSpPr>
        <p:spPr>
          <a:xfrm>
            <a:off x="5850773" y="3077654"/>
            <a:ext cx="486580" cy="373563"/>
          </a:xfrm>
          <a:prstGeom prst="rightArrow">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descr="Screen Shot 2014-07-15 at 3.55.49 PM.png"/>
          <p:cNvPicPr>
            <a:picLocks noChangeAspect="1"/>
          </p:cNvPicPr>
          <p:nvPr/>
        </p:nvPicPr>
        <p:blipFill rotWithShape="1">
          <a:blip r:embed="rId2">
            <a:extLst>
              <a:ext uri="{28A0092B-C50C-407E-A947-70E740481C1C}">
                <a14:useLocalDpi xmlns:a14="http://schemas.microsoft.com/office/drawing/2010/main" val="0"/>
              </a:ext>
            </a:extLst>
          </a:blip>
          <a:srcRect r="11636"/>
          <a:stretch/>
        </p:blipFill>
        <p:spPr>
          <a:xfrm>
            <a:off x="6438302" y="1082233"/>
            <a:ext cx="2675878" cy="3990842"/>
          </a:xfrm>
          <a:prstGeom prst="rect">
            <a:avLst/>
          </a:prstGeom>
        </p:spPr>
      </p:pic>
      <p:sp>
        <p:nvSpPr>
          <p:cNvPr id="11" name="TextBox 10"/>
          <p:cNvSpPr txBox="1"/>
          <p:nvPr/>
        </p:nvSpPr>
        <p:spPr>
          <a:xfrm>
            <a:off x="8834881" y="6488668"/>
            <a:ext cx="389750"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344663843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Speaker Challenge </a:t>
            </a:r>
            <a:r>
              <a:rPr lang="en-US" sz="3600" i="1" dirty="0">
                <a:latin typeface="Cambria"/>
                <a:cs typeface="Cambria"/>
              </a:rPr>
              <a:t>2</a:t>
            </a:r>
          </a:p>
        </p:txBody>
      </p:sp>
      <p:sp>
        <p:nvSpPr>
          <p:cNvPr id="6" name="TextBox 5"/>
          <p:cNvSpPr txBox="1"/>
          <p:nvPr/>
        </p:nvSpPr>
        <p:spPr>
          <a:xfrm>
            <a:off x="296107" y="982396"/>
            <a:ext cx="8238841" cy="1815882"/>
          </a:xfrm>
          <a:prstGeom prst="rect">
            <a:avLst/>
          </a:prstGeom>
          <a:noFill/>
        </p:spPr>
        <p:txBody>
          <a:bodyPr wrap="square" rtlCol="0">
            <a:spAutoFit/>
          </a:bodyPr>
          <a:lstStyle/>
          <a:p>
            <a:r>
              <a:rPr lang="en-US" sz="1600" dirty="0">
                <a:latin typeface="Cambria"/>
                <a:cs typeface="Cambria"/>
              </a:rPr>
              <a:t>2</a:t>
            </a:r>
            <a:r>
              <a:rPr lang="en-US" sz="1600" dirty="0" smtClean="0">
                <a:latin typeface="Cambria"/>
                <a:cs typeface="Cambria"/>
              </a:rPr>
              <a:t>. Using a short, high tone for the dots and a long, low tone for the dashes, </a:t>
            </a:r>
            <a:r>
              <a:rPr lang="en-US" sz="1600" b="1" dirty="0" smtClean="0">
                <a:latin typeface="Cambria"/>
                <a:cs typeface="Cambria"/>
              </a:rPr>
              <a:t>make </a:t>
            </a:r>
            <a:r>
              <a:rPr lang="en-US" sz="1600" b="1" dirty="0">
                <a:latin typeface="Cambria"/>
                <a:cs typeface="Cambria"/>
              </a:rPr>
              <a:t>your Robot spell out </a:t>
            </a:r>
            <a:r>
              <a:rPr lang="en-US" sz="1600" b="1" dirty="0" smtClean="0">
                <a:latin typeface="Cambria"/>
                <a:cs typeface="Cambria"/>
              </a:rPr>
              <a:t>its name </a:t>
            </a:r>
            <a:r>
              <a:rPr lang="en-US" sz="1600" b="1" dirty="0">
                <a:latin typeface="Cambria"/>
                <a:cs typeface="Cambria"/>
              </a:rPr>
              <a:t>in M</a:t>
            </a:r>
            <a:r>
              <a:rPr lang="en-US" sz="1600" b="1" dirty="0" smtClean="0">
                <a:latin typeface="Cambria"/>
                <a:cs typeface="Cambria"/>
              </a:rPr>
              <a:t>orse </a:t>
            </a:r>
            <a:r>
              <a:rPr lang="en-US" sz="1600" b="1" dirty="0">
                <a:latin typeface="Cambria"/>
                <a:cs typeface="Cambria"/>
              </a:rPr>
              <a:t>code. </a:t>
            </a:r>
            <a:r>
              <a:rPr lang="en-US" sz="1600" dirty="0" smtClean="0">
                <a:latin typeface="Cambria"/>
                <a:cs typeface="Cambria"/>
              </a:rPr>
              <a:t>Remember higher frequencies correspond to higher notes. You may want to use the next page as a reference.</a:t>
            </a:r>
            <a:endParaRPr lang="en-US" sz="1600" b="1" dirty="0" smtClean="0">
              <a:latin typeface="Cambria"/>
              <a:cs typeface="Cambria"/>
            </a:endParaRPr>
          </a:p>
          <a:p>
            <a:endParaRPr lang="en-US" sz="1600" b="1" dirty="0" smtClean="0">
              <a:latin typeface="Cambria"/>
              <a:cs typeface="Cambria"/>
            </a:endParaRPr>
          </a:p>
          <a:p>
            <a:r>
              <a:rPr lang="en-US" sz="1600" dirty="0" smtClean="0">
                <a:latin typeface="Cambria"/>
                <a:cs typeface="Cambria"/>
              </a:rPr>
              <a:t>Feeling </a:t>
            </a:r>
            <a:r>
              <a:rPr lang="en-US" sz="1600" dirty="0">
                <a:latin typeface="Cambria"/>
                <a:cs typeface="Cambria"/>
              </a:rPr>
              <a:t>ambitious? Try making a whole message</a:t>
            </a:r>
            <a:r>
              <a:rPr lang="en-US" sz="1600" dirty="0" smtClean="0">
                <a:latin typeface="Cambria"/>
                <a:cs typeface="Cambria"/>
              </a:rPr>
              <a:t>!</a:t>
            </a:r>
          </a:p>
          <a:p>
            <a:endParaRPr lang="en-US" sz="1600" dirty="0" smtClean="0">
              <a:latin typeface="Cambria"/>
              <a:cs typeface="Cambria"/>
            </a:endParaRPr>
          </a:p>
          <a:p>
            <a:r>
              <a:rPr lang="en-US" sz="1600" dirty="0" smtClean="0">
                <a:latin typeface="Cambria"/>
                <a:cs typeface="Cambria"/>
              </a:rPr>
              <a:t>Here’s a Morse Code key:</a:t>
            </a:r>
            <a:endParaRPr lang="en-US" sz="1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pic>
        <p:nvPicPr>
          <p:cNvPr id="5" name="Picture 4"/>
          <p:cNvPicPr>
            <a:picLocks noChangeAspect="1"/>
          </p:cNvPicPr>
          <p:nvPr/>
        </p:nvPicPr>
        <p:blipFill>
          <a:blip r:embed="rId2"/>
          <a:stretch>
            <a:fillRect/>
          </a:stretch>
        </p:blipFill>
        <p:spPr>
          <a:xfrm>
            <a:off x="1680736" y="2781216"/>
            <a:ext cx="5444757" cy="3014659"/>
          </a:xfrm>
          <a:prstGeom prst="rect">
            <a:avLst/>
          </a:prstGeom>
        </p:spPr>
      </p:pic>
      <p:sp>
        <p:nvSpPr>
          <p:cNvPr id="3" name="Rectangle 2"/>
          <p:cNvSpPr/>
          <p:nvPr/>
        </p:nvSpPr>
        <p:spPr>
          <a:xfrm>
            <a:off x="421060" y="5970391"/>
            <a:ext cx="8113889" cy="646331"/>
          </a:xfrm>
          <a:prstGeom prst="rect">
            <a:avLst/>
          </a:prstGeom>
        </p:spPr>
        <p:txBody>
          <a:bodyPr wrap="square">
            <a:spAutoFit/>
          </a:bodyPr>
          <a:lstStyle/>
          <a:p>
            <a:r>
              <a:rPr lang="en-US" b="1" i="1" dirty="0" smtClean="0">
                <a:latin typeface="Cambria"/>
                <a:cs typeface="Cambria"/>
              </a:rPr>
              <a:t>Want an extra challenge?  </a:t>
            </a:r>
          </a:p>
          <a:p>
            <a:r>
              <a:rPr lang="en-US" dirty="0" smtClean="0">
                <a:latin typeface="Cambria"/>
                <a:cs typeface="Cambria"/>
              </a:rPr>
              <a:t>Send a message to another team – </a:t>
            </a:r>
            <a:r>
              <a:rPr lang="en-US" i="1" dirty="0" smtClean="0">
                <a:latin typeface="Cambria"/>
                <a:cs typeface="Cambria"/>
              </a:rPr>
              <a:t>and have them decode it just by listening.</a:t>
            </a:r>
            <a:r>
              <a:rPr lang="en-US" dirty="0" smtClean="0">
                <a:latin typeface="Cambria"/>
                <a:cs typeface="Cambria"/>
              </a:rPr>
              <a:t> </a:t>
            </a:r>
            <a:r>
              <a:rPr lang="en-US" b="1" i="1" dirty="0" smtClean="0">
                <a:latin typeface="Cambria"/>
                <a:cs typeface="Cambria"/>
              </a:rPr>
              <a:t> </a:t>
            </a:r>
            <a:endParaRPr lang="en-US" b="1" i="1" dirty="0">
              <a:latin typeface="Cambria"/>
              <a:cs typeface="Cambria"/>
            </a:endParaRPr>
          </a:p>
        </p:txBody>
      </p:sp>
      <p:sp>
        <p:nvSpPr>
          <p:cNvPr id="7" name="TextBox 6"/>
          <p:cNvSpPr txBox="1"/>
          <p:nvPr/>
        </p:nvSpPr>
        <p:spPr>
          <a:xfrm>
            <a:off x="8834881" y="6488668"/>
            <a:ext cx="389750"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4926212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2064" y="747110"/>
            <a:ext cx="9144000" cy="1754327"/>
          </a:xfrm>
          <a:prstGeom prst="rect">
            <a:avLst/>
          </a:prstGeom>
          <a:noFill/>
        </p:spPr>
        <p:txBody>
          <a:bodyPr wrap="square" rtlCol="0">
            <a:spAutoFit/>
          </a:bodyPr>
          <a:lstStyle/>
          <a:p>
            <a:r>
              <a:rPr lang="en-US" dirty="0" smtClean="0">
                <a:latin typeface="Cambria"/>
                <a:cs typeface="Cambria"/>
              </a:rPr>
              <a:t>Below is a list of notes and their corresponding frequencies according to the </a:t>
            </a:r>
            <a:r>
              <a:rPr lang="en-US" dirty="0" err="1" smtClean="0">
                <a:latin typeface="Cambria"/>
                <a:cs typeface="Cambria"/>
              </a:rPr>
              <a:t>Arduino</a:t>
            </a:r>
            <a:r>
              <a:rPr lang="en-US" dirty="0" smtClean="0">
                <a:latin typeface="Cambria"/>
                <a:cs typeface="Cambria"/>
              </a:rPr>
              <a:t> website. The letters A – G represent the tone of the note and the number coming directly after the letter represents the octave. A larger number indicates a higher octave. If there is an S between the tone and the octave this means the note is sharp. The next number after the note tells us what frequency corresponds to that specific note. For example, if you want to play a C sharp in the first available octave you would enter a frequency of 35 </a:t>
            </a:r>
            <a:endParaRPr lang="en-US" dirty="0">
              <a:latin typeface="Cambria"/>
              <a:cs typeface="Cambria"/>
            </a:endParaRPr>
          </a:p>
        </p:txBody>
      </p:sp>
      <p:grpSp>
        <p:nvGrpSpPr>
          <p:cNvPr id="11" name="Group 10"/>
          <p:cNvGrpSpPr/>
          <p:nvPr/>
        </p:nvGrpSpPr>
        <p:grpSpPr>
          <a:xfrm>
            <a:off x="59350" y="3000058"/>
            <a:ext cx="9062586" cy="3556000"/>
            <a:chOff x="59350" y="1992258"/>
            <a:chExt cx="9062586" cy="3556000"/>
          </a:xfrm>
        </p:grpSpPr>
        <p:pic>
          <p:nvPicPr>
            <p:cNvPr id="2" name="Picture 1" descr="Screen Shot 2014-07-15 at 5.01.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89936" y="1992258"/>
              <a:ext cx="2032000" cy="3263900"/>
            </a:xfrm>
            <a:prstGeom prst="rect">
              <a:avLst/>
            </a:prstGeom>
          </p:spPr>
        </p:pic>
        <p:pic>
          <p:nvPicPr>
            <p:cNvPr id="3" name="Picture 2" descr="Screen Shot 2014-07-15 at 5.00.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7140" y="1992258"/>
              <a:ext cx="2057400" cy="3517900"/>
            </a:xfrm>
            <a:prstGeom prst="rect">
              <a:avLst/>
            </a:prstGeom>
          </p:spPr>
        </p:pic>
        <p:pic>
          <p:nvPicPr>
            <p:cNvPr id="9" name="Picture 8" descr="Screen Shot 2014-07-15 at 5.00.31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945" y="1992258"/>
              <a:ext cx="1955800" cy="3378200"/>
            </a:xfrm>
            <a:prstGeom prst="rect">
              <a:avLst/>
            </a:prstGeom>
          </p:spPr>
        </p:pic>
        <p:pic>
          <p:nvPicPr>
            <p:cNvPr id="10" name="Picture 9" descr="Screen Shot 2014-07-15 at 5.00.05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50" y="1992258"/>
              <a:ext cx="1981200" cy="3556000"/>
            </a:xfrm>
            <a:prstGeom prst="rect">
              <a:avLst/>
            </a:prstGeom>
          </p:spPr>
        </p:pic>
      </p:grpSp>
      <p:sp>
        <p:nvSpPr>
          <p:cNvPr id="12" name="TextBox 11"/>
          <p:cNvSpPr txBox="1"/>
          <p:nvPr/>
        </p:nvSpPr>
        <p:spPr>
          <a:xfrm>
            <a:off x="-22064" y="0"/>
            <a:ext cx="9166064" cy="646331"/>
          </a:xfrm>
          <a:prstGeom prst="rect">
            <a:avLst/>
          </a:prstGeom>
          <a:noFill/>
        </p:spPr>
        <p:txBody>
          <a:bodyPr wrap="square" rtlCol="0">
            <a:spAutoFit/>
          </a:bodyPr>
          <a:lstStyle/>
          <a:p>
            <a:r>
              <a:rPr lang="en-US" sz="3600" i="1" dirty="0" smtClean="0">
                <a:latin typeface="Cambria"/>
                <a:cs typeface="Cambria"/>
              </a:rPr>
              <a:t>Notes and Corresponding Frequencies</a:t>
            </a:r>
            <a:endParaRPr lang="en-US" sz="3600" i="1" dirty="0">
              <a:latin typeface="Cambria"/>
              <a:cs typeface="Cambria"/>
            </a:endParaRPr>
          </a:p>
        </p:txBody>
      </p:sp>
      <p:sp>
        <p:nvSpPr>
          <p:cNvPr id="13" name="TextBox 12"/>
          <p:cNvSpPr txBox="1"/>
          <p:nvPr/>
        </p:nvSpPr>
        <p:spPr>
          <a:xfrm>
            <a:off x="8834881" y="6488668"/>
            <a:ext cx="389750" cy="369332"/>
          </a:xfrm>
          <a:prstGeom prst="rect">
            <a:avLst/>
          </a:prstGeom>
          <a:noFill/>
        </p:spPr>
        <p:txBody>
          <a:bodyPr wrap="square" rtlCol="0">
            <a:spAutoFit/>
          </a:bodyPr>
          <a:lstStyle/>
          <a:p>
            <a:r>
              <a:rPr lang="en-US" dirty="0" smtClean="0"/>
              <a:t>5</a:t>
            </a:r>
            <a:endParaRPr lang="en-US" dirty="0"/>
          </a:p>
        </p:txBody>
      </p:sp>
    </p:spTree>
    <p:extLst>
      <p:ext uri="{BB962C8B-B14F-4D97-AF65-F5344CB8AC3E}">
        <p14:creationId xmlns:p14="http://schemas.microsoft.com/office/powerpoint/2010/main" val="31634766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Speaker Challenge 3</a:t>
            </a:r>
            <a:endParaRPr lang="en-US" sz="3600" i="1"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408342" y="1393268"/>
            <a:ext cx="8262246" cy="2554545"/>
          </a:xfrm>
          <a:prstGeom prst="rect">
            <a:avLst/>
          </a:prstGeom>
          <a:noFill/>
        </p:spPr>
        <p:txBody>
          <a:bodyPr wrap="square" rtlCol="0">
            <a:spAutoFit/>
          </a:bodyPr>
          <a:lstStyle/>
          <a:p>
            <a:r>
              <a:rPr lang="en-US" sz="1600" dirty="0">
                <a:latin typeface="Cambria"/>
                <a:cs typeface="Cambria"/>
              </a:rPr>
              <a:t>3</a:t>
            </a:r>
            <a:r>
              <a:rPr lang="en-US" sz="1600" dirty="0" smtClean="0">
                <a:latin typeface="Cambria"/>
                <a:cs typeface="Cambria"/>
              </a:rPr>
              <a:t>. </a:t>
            </a:r>
            <a:r>
              <a:rPr lang="en-US" sz="1600" b="1" dirty="0" smtClean="0">
                <a:latin typeface="Cambria"/>
                <a:cs typeface="Cambria"/>
              </a:rPr>
              <a:t>Compose and play a "Victory Song" using the </a:t>
            </a:r>
            <a:r>
              <a:rPr lang="en-US" sz="1600" b="1" dirty="0" err="1" smtClean="0">
                <a:latin typeface="Cambria"/>
                <a:cs typeface="Cambria"/>
              </a:rPr>
              <a:t>ArduBlock</a:t>
            </a:r>
            <a:r>
              <a:rPr lang="en-US" sz="1600" b="1" dirty="0" smtClean="0">
                <a:latin typeface="Cambria"/>
                <a:cs typeface="Cambria"/>
              </a:rPr>
              <a:t> code.</a:t>
            </a:r>
          </a:p>
          <a:p>
            <a:endParaRPr lang="en-US" sz="1600" i="1" dirty="0" smtClean="0">
              <a:latin typeface="Cambria"/>
              <a:cs typeface="Cambria"/>
            </a:endParaRPr>
          </a:p>
          <a:p>
            <a:r>
              <a:rPr lang="en-US" sz="1600" i="1" dirty="0" smtClean="0">
                <a:latin typeface="Cambria"/>
                <a:cs typeface="Cambria"/>
              </a:rPr>
              <a:t>Hint:   </a:t>
            </a:r>
            <a:r>
              <a:rPr lang="en-US" sz="1600" dirty="0" smtClean="0">
                <a:latin typeface="Cambria"/>
                <a:cs typeface="Cambria"/>
              </a:rPr>
              <a:t>Use the notes and explanations on the previous page!</a:t>
            </a:r>
          </a:p>
          <a:p>
            <a:endParaRPr lang="en-US" sz="1600" dirty="0" smtClean="0">
              <a:latin typeface="Cambria"/>
              <a:cs typeface="Cambria"/>
            </a:endParaRPr>
          </a:p>
          <a:p>
            <a:endParaRPr lang="en-US" sz="1600" dirty="0" smtClean="0">
              <a:latin typeface="Cambria"/>
              <a:cs typeface="Cambria"/>
            </a:endParaRPr>
          </a:p>
          <a:p>
            <a:r>
              <a:rPr lang="en-US" sz="1600" dirty="0" smtClean="0">
                <a:latin typeface="Cambria"/>
                <a:cs typeface="Cambria"/>
              </a:rPr>
              <a:t>Remember the difference between </a:t>
            </a:r>
            <a:r>
              <a:rPr lang="en-US" sz="1600" dirty="0" smtClean="0">
                <a:latin typeface="Courier New"/>
                <a:cs typeface="Courier New"/>
              </a:rPr>
              <a:t>setup </a:t>
            </a:r>
            <a:r>
              <a:rPr lang="en-US" sz="1600" dirty="0" smtClean="0">
                <a:latin typeface="Cambria"/>
                <a:cs typeface="Cambria"/>
              </a:rPr>
              <a:t>and </a:t>
            </a:r>
            <a:r>
              <a:rPr lang="en-US" sz="1600" dirty="0" smtClean="0">
                <a:latin typeface="Courier New"/>
                <a:cs typeface="Courier New"/>
              </a:rPr>
              <a:t>loop </a:t>
            </a:r>
            <a:r>
              <a:rPr lang="en-US" sz="1600" dirty="0" smtClean="0">
                <a:latin typeface="Cambria"/>
                <a:cs typeface="Cambria"/>
              </a:rPr>
              <a:t>: </a:t>
            </a:r>
          </a:p>
          <a:p>
            <a:endParaRPr lang="en-US" sz="1600" b="1" dirty="0">
              <a:latin typeface="Cambria"/>
              <a:cs typeface="Cambria"/>
            </a:endParaRPr>
          </a:p>
          <a:p>
            <a:pPr marL="285750" indent="-285750">
              <a:buFont typeface="Arial"/>
              <a:buChar char="•"/>
            </a:pPr>
            <a:r>
              <a:rPr lang="en-US" sz="1600" dirty="0" smtClean="0">
                <a:latin typeface="Cambria"/>
                <a:cs typeface="Cambria"/>
              </a:rPr>
              <a:t>the </a:t>
            </a:r>
            <a:r>
              <a:rPr lang="en-US" sz="1600" dirty="0" smtClean="0">
                <a:latin typeface="Courier New"/>
                <a:cs typeface="Courier New"/>
              </a:rPr>
              <a:t>setup()</a:t>
            </a:r>
            <a:r>
              <a:rPr lang="en-US" sz="1600" dirty="0" smtClean="0">
                <a:latin typeface="Cambria"/>
                <a:cs typeface="Cambria"/>
              </a:rPr>
              <a:t>  function will only play your song once.</a:t>
            </a:r>
          </a:p>
          <a:p>
            <a:pPr marL="285750" indent="-285750">
              <a:buFont typeface="Arial"/>
              <a:buChar char="•"/>
            </a:pPr>
            <a:endParaRPr lang="en-US" sz="1600" dirty="0" smtClean="0">
              <a:latin typeface="Cambria"/>
              <a:cs typeface="Cambria"/>
            </a:endParaRPr>
          </a:p>
          <a:p>
            <a:pPr marL="285750" indent="-285750">
              <a:buFont typeface="Arial"/>
              <a:buChar char="•"/>
            </a:pPr>
            <a:r>
              <a:rPr lang="en-US" sz="1600" dirty="0" smtClean="0">
                <a:latin typeface="Cambria"/>
                <a:cs typeface="Cambria"/>
              </a:rPr>
              <a:t>the </a:t>
            </a:r>
            <a:r>
              <a:rPr lang="en-US" sz="1600" dirty="0" smtClean="0">
                <a:latin typeface="Courier New"/>
                <a:cs typeface="Courier New"/>
              </a:rPr>
              <a:t>loop()</a:t>
            </a:r>
            <a:r>
              <a:rPr lang="en-US" sz="1600" dirty="0" smtClean="0">
                <a:latin typeface="Cambria"/>
                <a:cs typeface="Cambria"/>
              </a:rPr>
              <a:t>  function will play your song continuously...</a:t>
            </a:r>
            <a:endParaRPr lang="en-US" sz="1600" dirty="0">
              <a:latin typeface="Cambria"/>
              <a:cs typeface="Cambria"/>
            </a:endParaRPr>
          </a:p>
        </p:txBody>
      </p:sp>
      <p:sp>
        <p:nvSpPr>
          <p:cNvPr id="5" name="Rectangle 4"/>
          <p:cNvSpPr/>
          <p:nvPr/>
        </p:nvSpPr>
        <p:spPr>
          <a:xfrm>
            <a:off x="4119565" y="5411278"/>
            <a:ext cx="4690325" cy="276999"/>
          </a:xfrm>
          <a:prstGeom prst="rect">
            <a:avLst/>
          </a:prstGeom>
          <a:solidFill>
            <a:schemeClr val="bg1">
              <a:lumMod val="85000"/>
            </a:schemeClr>
          </a:solidFill>
        </p:spPr>
        <p:txBody>
          <a:bodyPr wrap="square">
            <a:spAutoFit/>
          </a:bodyPr>
          <a:lstStyle/>
          <a:p>
            <a:r>
              <a:rPr lang="en-US" sz="1200" dirty="0" err="1" smtClean="0"/>
              <a:t>www.bgfl.org</a:t>
            </a:r>
            <a:r>
              <a:rPr lang="en-US" sz="1200" dirty="0"/>
              <a:t>/</a:t>
            </a:r>
            <a:r>
              <a:rPr lang="en-US" sz="1200" dirty="0" err="1"/>
              <a:t>bgfl</a:t>
            </a:r>
            <a:r>
              <a:rPr lang="en-US" sz="1200" dirty="0"/>
              <a:t>/custom/</a:t>
            </a:r>
            <a:r>
              <a:rPr lang="en-US" sz="1200" dirty="0" err="1"/>
              <a:t>resources_ftp</a:t>
            </a:r>
            <a:r>
              <a:rPr lang="en-US" sz="1200" dirty="0"/>
              <a:t>/</a:t>
            </a:r>
            <a:r>
              <a:rPr lang="en-US" sz="1200" dirty="0" err="1"/>
              <a:t>client_ftp</a:t>
            </a:r>
            <a:r>
              <a:rPr lang="en-US" sz="1200" dirty="0"/>
              <a:t>/ks2/music/piano/</a:t>
            </a:r>
          </a:p>
        </p:txBody>
      </p:sp>
      <p:sp>
        <p:nvSpPr>
          <p:cNvPr id="6" name="Rectangle 5"/>
          <p:cNvSpPr/>
          <p:nvPr/>
        </p:nvSpPr>
        <p:spPr>
          <a:xfrm>
            <a:off x="394231" y="5411278"/>
            <a:ext cx="3208293" cy="307777"/>
          </a:xfrm>
          <a:prstGeom prst="rect">
            <a:avLst/>
          </a:prstGeom>
          <a:solidFill>
            <a:schemeClr val="bg1">
              <a:lumMod val="85000"/>
            </a:schemeClr>
          </a:solidFill>
        </p:spPr>
        <p:txBody>
          <a:bodyPr wrap="none">
            <a:spAutoFit/>
          </a:bodyPr>
          <a:lstStyle/>
          <a:p>
            <a:r>
              <a:rPr lang="en-US" sz="1400" dirty="0" smtClean="0">
                <a:latin typeface="Cambria"/>
                <a:cs typeface="Cambria"/>
              </a:rPr>
              <a:t>Here is an online piano to try out notes:</a:t>
            </a:r>
            <a:endParaRPr lang="en-US" sz="1400" dirty="0"/>
          </a:p>
        </p:txBody>
      </p:sp>
      <p:sp>
        <p:nvSpPr>
          <p:cNvPr id="7" name="TextBox 6"/>
          <p:cNvSpPr txBox="1"/>
          <p:nvPr/>
        </p:nvSpPr>
        <p:spPr>
          <a:xfrm>
            <a:off x="8834881" y="6488668"/>
            <a:ext cx="389750"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4734227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TotalTime>
  <Words>483</Words>
  <Application>Microsoft Macintosh PowerPoint</Application>
  <PresentationFormat>On-screen Show (4:3)</PresentationFormat>
  <Paragraphs>50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Laptop 16</dc:creator>
  <cp:lastModifiedBy>Laptop 16</cp:lastModifiedBy>
  <cp:revision>5</cp:revision>
  <dcterms:created xsi:type="dcterms:W3CDTF">2014-07-15T23:39:00Z</dcterms:created>
  <dcterms:modified xsi:type="dcterms:W3CDTF">2014-07-17T17:10:13Z</dcterms:modified>
</cp:coreProperties>
</file>