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60" r:id="rId3"/>
    <p:sldId id="258" r:id="rId4"/>
    <p:sldId id="259" r:id="rId5"/>
    <p:sldId id="261" r:id="rId6"/>
    <p:sldId id="265" r:id="rId7"/>
    <p:sldId id="266" r:id="rId8"/>
    <p:sldId id="263"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4" d="100"/>
          <a:sy n="94" d="100"/>
        </p:scale>
        <p:origin x="-118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679012-9322-5C4E-A141-7FEC169B64AE}" type="datetimeFigureOut">
              <a:rPr lang="en-US" smtClean="0"/>
              <a:t>7/15/14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2375520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679012-9322-5C4E-A141-7FEC169B64AE}" type="datetimeFigureOut">
              <a:rPr lang="en-US" smtClean="0"/>
              <a:t>7/15/14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903413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679012-9322-5C4E-A141-7FEC169B64AE}" type="datetimeFigureOut">
              <a:rPr lang="en-US" smtClean="0"/>
              <a:t>7/15/14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151222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679012-9322-5C4E-A141-7FEC169B64AE}" type="datetimeFigureOut">
              <a:rPr lang="en-US" smtClean="0"/>
              <a:t>7/15/14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2323498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679012-9322-5C4E-A141-7FEC169B64AE}" type="datetimeFigureOut">
              <a:rPr lang="en-US" smtClean="0"/>
              <a:t>7/15/14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3315457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679012-9322-5C4E-A141-7FEC169B64AE}" type="datetimeFigureOut">
              <a:rPr lang="en-US" smtClean="0"/>
              <a:t>7/15/14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1734098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679012-9322-5C4E-A141-7FEC169B64AE}" type="datetimeFigureOut">
              <a:rPr lang="en-US" smtClean="0"/>
              <a:t>7/15/14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1825980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679012-9322-5C4E-A141-7FEC169B64AE}" type="datetimeFigureOut">
              <a:rPr lang="en-US" smtClean="0"/>
              <a:t>7/15/14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2954319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679012-9322-5C4E-A141-7FEC169B64AE}" type="datetimeFigureOut">
              <a:rPr lang="en-US" smtClean="0"/>
              <a:t>7/15/14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3085376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679012-9322-5C4E-A141-7FEC169B64AE}" type="datetimeFigureOut">
              <a:rPr lang="en-US" smtClean="0"/>
              <a:t>7/15/14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1008090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679012-9322-5C4E-A141-7FEC169B64AE}" type="datetimeFigureOut">
              <a:rPr lang="en-US" smtClean="0"/>
              <a:t>7/15/14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60ED86-C84B-9541-8CC7-B63EBA8F72F9}" type="slidenum">
              <a:rPr lang="en-US" smtClean="0"/>
              <a:t>‹#›</a:t>
            </a:fld>
            <a:endParaRPr lang="en-US"/>
          </a:p>
        </p:txBody>
      </p:sp>
    </p:spTree>
    <p:extLst>
      <p:ext uri="{BB962C8B-B14F-4D97-AF65-F5344CB8AC3E}">
        <p14:creationId xmlns:p14="http://schemas.microsoft.com/office/powerpoint/2010/main" val="42113291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679012-9322-5C4E-A141-7FEC169B64AE}" type="datetimeFigureOut">
              <a:rPr lang="en-US" smtClean="0"/>
              <a:t>7/15/14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60ED86-C84B-9541-8CC7-B63EBA8F72F9}" type="slidenum">
              <a:rPr lang="en-US" smtClean="0"/>
              <a:t>‹#›</a:t>
            </a:fld>
            <a:endParaRPr lang="en-US"/>
          </a:p>
        </p:txBody>
      </p:sp>
    </p:spTree>
    <p:extLst>
      <p:ext uri="{BB962C8B-B14F-4D97-AF65-F5344CB8AC3E}">
        <p14:creationId xmlns:p14="http://schemas.microsoft.com/office/powerpoint/2010/main" val="1308924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3981" y="84349"/>
            <a:ext cx="6026481" cy="646331"/>
          </a:xfrm>
          <a:prstGeom prst="rect">
            <a:avLst/>
          </a:prstGeom>
          <a:noFill/>
        </p:spPr>
        <p:txBody>
          <a:bodyPr wrap="square" rtlCol="0">
            <a:spAutoFit/>
          </a:bodyPr>
          <a:lstStyle/>
          <a:p>
            <a:r>
              <a:rPr lang="en-US" sz="3600" i="1" dirty="0" smtClean="0">
                <a:latin typeface="Cambria"/>
                <a:cs typeface="Cambria"/>
              </a:rPr>
              <a:t>Motors: Getting Started</a:t>
            </a:r>
            <a:endParaRPr lang="en-US" sz="3600" dirty="0">
              <a:latin typeface="Cambria"/>
              <a:cs typeface="Cambria"/>
            </a:endParaRPr>
          </a:p>
        </p:txBody>
      </p:sp>
      <p:sp>
        <p:nvSpPr>
          <p:cNvPr id="3" name="TextBox 2"/>
          <p:cNvSpPr txBox="1"/>
          <p:nvPr/>
        </p:nvSpPr>
        <p:spPr>
          <a:xfrm>
            <a:off x="839886" y="833114"/>
            <a:ext cx="7722852" cy="5909311"/>
          </a:xfrm>
          <a:prstGeom prst="rect">
            <a:avLst/>
          </a:prstGeom>
          <a:noFill/>
        </p:spPr>
        <p:txBody>
          <a:bodyPr wrap="square" rtlCol="0">
            <a:spAutoFit/>
          </a:bodyPr>
          <a:lstStyle/>
          <a:p>
            <a:r>
              <a:rPr lang="en-US" dirty="0" smtClean="0">
                <a:latin typeface="Cambria"/>
                <a:cs typeface="Cambria"/>
              </a:rPr>
              <a:t>There are a lot of cool things you can do with an </a:t>
            </a:r>
            <a:r>
              <a:rPr lang="en-US" dirty="0" err="1" smtClean="0">
                <a:latin typeface="Cambria"/>
                <a:cs typeface="Cambria"/>
              </a:rPr>
              <a:t>Arduino</a:t>
            </a:r>
            <a:r>
              <a:rPr lang="en-US" dirty="0" smtClean="0">
                <a:latin typeface="Cambria"/>
                <a:cs typeface="Cambria"/>
              </a:rPr>
              <a:t> board. For now we’re going to focus on controlling a servo motor. In order to do this you need the following parts:</a:t>
            </a:r>
          </a:p>
          <a:p>
            <a:endParaRPr lang="en-US" dirty="0" smtClean="0">
              <a:latin typeface="Cambria"/>
              <a:cs typeface="Cambria"/>
            </a:endParaRPr>
          </a:p>
          <a:p>
            <a:pPr marL="342900" indent="-342900">
              <a:buAutoNum type="arabicPeriod"/>
            </a:pPr>
            <a:r>
              <a:rPr lang="en-US" dirty="0" err="1" smtClean="0">
                <a:latin typeface="Cambria"/>
                <a:cs typeface="Cambria"/>
              </a:rPr>
              <a:t>Arduino</a:t>
            </a:r>
            <a:r>
              <a:rPr lang="en-US" dirty="0" smtClean="0">
                <a:latin typeface="Cambria"/>
                <a:cs typeface="Cambria"/>
              </a:rPr>
              <a:t> board</a:t>
            </a: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endParaRPr lang="en-US" dirty="0" smtClean="0">
              <a:latin typeface="Cambria"/>
              <a:cs typeface="Cambria"/>
            </a:endParaRPr>
          </a:p>
          <a:p>
            <a:pPr marL="342900" indent="-342900">
              <a:buAutoNum type="arabicPeriod"/>
            </a:pPr>
            <a:r>
              <a:rPr lang="en-US" dirty="0" smtClean="0">
                <a:latin typeface="Cambria"/>
                <a:cs typeface="Cambria"/>
              </a:rPr>
              <a:t>Servo motor</a:t>
            </a:r>
          </a:p>
          <a:p>
            <a:pPr marL="342900" indent="-342900">
              <a:buAutoNum type="arabicPeriod"/>
            </a:pP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endParaRPr lang="en-US" dirty="0">
              <a:latin typeface="Cambria"/>
              <a:cs typeface="Cambria"/>
            </a:endParaRPr>
          </a:p>
          <a:p>
            <a:pPr marL="342900" indent="-342900">
              <a:buAutoNum type="arabicPeriod"/>
            </a:pPr>
            <a:r>
              <a:rPr lang="en-US" dirty="0" smtClean="0">
                <a:latin typeface="Cambria"/>
                <a:cs typeface="Cambria"/>
              </a:rPr>
              <a:t>3 wires</a:t>
            </a:r>
          </a:p>
          <a:p>
            <a:pPr marL="342900" indent="-342900">
              <a:buAutoNum type="arabicPeriod"/>
            </a:pPr>
            <a:endParaRPr lang="en-US" dirty="0">
              <a:latin typeface="Cambria"/>
              <a:cs typeface="Cambria"/>
            </a:endParaRPr>
          </a:p>
        </p:txBody>
      </p:sp>
      <p:pic>
        <p:nvPicPr>
          <p:cNvPr id="6" name="Picture 5"/>
          <p:cNvPicPr>
            <a:picLocks noChangeAspect="1"/>
          </p:cNvPicPr>
          <p:nvPr/>
        </p:nvPicPr>
        <p:blipFill>
          <a:blip r:embed="rId2"/>
          <a:stretch>
            <a:fillRect/>
          </a:stretch>
        </p:blipFill>
        <p:spPr>
          <a:xfrm>
            <a:off x="4119715" y="1792217"/>
            <a:ext cx="2359555" cy="1630715"/>
          </a:xfrm>
          <a:prstGeom prst="rect">
            <a:avLst/>
          </a:prstGeom>
        </p:spPr>
      </p:pic>
      <p:pic>
        <p:nvPicPr>
          <p:cNvPr id="2" name="Picture 1" descr="servo.png"/>
          <p:cNvPicPr>
            <a:picLocks noChangeAspect="1"/>
          </p:cNvPicPr>
          <p:nvPr/>
        </p:nvPicPr>
        <p:blipFill rotWithShape="1">
          <a:blip r:embed="rId3">
            <a:extLst>
              <a:ext uri="{28A0092B-C50C-407E-A947-70E740481C1C}">
                <a14:useLocalDpi xmlns:a14="http://schemas.microsoft.com/office/drawing/2010/main" val="0"/>
              </a:ext>
            </a:extLst>
          </a:blip>
          <a:srcRect l="17757" r="17135"/>
          <a:stretch/>
        </p:blipFill>
        <p:spPr>
          <a:xfrm rot="5400000">
            <a:off x="3608890" y="3562800"/>
            <a:ext cx="1504461" cy="2310707"/>
          </a:xfrm>
          <a:prstGeom prst="rect">
            <a:avLst/>
          </a:prstGeom>
        </p:spPr>
      </p:pic>
    </p:spTree>
    <p:extLst>
      <p:ext uri="{BB962C8B-B14F-4D97-AF65-F5344CB8AC3E}">
        <p14:creationId xmlns:p14="http://schemas.microsoft.com/office/powerpoint/2010/main" val="40864164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305" y="157694"/>
            <a:ext cx="6026481" cy="646331"/>
          </a:xfrm>
          <a:prstGeom prst="rect">
            <a:avLst/>
          </a:prstGeom>
          <a:noFill/>
        </p:spPr>
        <p:txBody>
          <a:bodyPr wrap="square" rtlCol="0">
            <a:spAutoFit/>
          </a:bodyPr>
          <a:lstStyle/>
          <a:p>
            <a:r>
              <a:rPr lang="en-US" sz="3600" i="1" dirty="0" smtClean="0">
                <a:latin typeface="Cambria"/>
                <a:cs typeface="Cambria"/>
              </a:rPr>
              <a:t>Motors: Getting Started</a:t>
            </a:r>
            <a:endParaRPr lang="en-US" sz="3600" dirty="0">
              <a:latin typeface="Cambria"/>
              <a:cs typeface="Cambria"/>
            </a:endParaRPr>
          </a:p>
        </p:txBody>
      </p:sp>
      <p:sp>
        <p:nvSpPr>
          <p:cNvPr id="3" name="TextBox 2"/>
          <p:cNvSpPr txBox="1"/>
          <p:nvPr/>
        </p:nvSpPr>
        <p:spPr>
          <a:xfrm>
            <a:off x="491640" y="890672"/>
            <a:ext cx="7681882" cy="4524316"/>
          </a:xfrm>
          <a:prstGeom prst="rect">
            <a:avLst/>
          </a:prstGeom>
          <a:noFill/>
        </p:spPr>
        <p:txBody>
          <a:bodyPr wrap="square" rtlCol="0">
            <a:spAutoFit/>
          </a:bodyPr>
          <a:lstStyle/>
          <a:p>
            <a:r>
              <a:rPr lang="en-US" dirty="0" smtClean="0">
                <a:latin typeface="Cambria"/>
                <a:cs typeface="Cambria"/>
              </a:rPr>
              <a:t>Now before you start programming the servo motor you need to properly connect it to the </a:t>
            </a:r>
            <a:r>
              <a:rPr lang="en-US" dirty="0" err="1" smtClean="0">
                <a:latin typeface="Cambria"/>
                <a:cs typeface="Cambria"/>
              </a:rPr>
              <a:t>Arduino</a:t>
            </a:r>
            <a:r>
              <a:rPr lang="en-US" dirty="0" smtClean="0">
                <a:latin typeface="Cambria"/>
                <a:cs typeface="Cambria"/>
              </a:rPr>
              <a:t> board. </a:t>
            </a:r>
          </a:p>
          <a:p>
            <a:endParaRPr lang="en-US" dirty="0">
              <a:latin typeface="Cambria"/>
              <a:cs typeface="Cambria"/>
            </a:endParaRPr>
          </a:p>
          <a:p>
            <a:r>
              <a:rPr lang="en-US" dirty="0" smtClean="0">
                <a:latin typeface="Cambria"/>
                <a:cs typeface="Cambria"/>
              </a:rPr>
              <a:t>There should be three wires coming out of the motor. One wire should be red, one should be black, and one should be white. Connect the red wire to the 5V pin on the </a:t>
            </a:r>
            <a:r>
              <a:rPr lang="en-US" dirty="0" err="1" smtClean="0">
                <a:latin typeface="Cambria"/>
                <a:cs typeface="Cambria"/>
              </a:rPr>
              <a:t>Arduino</a:t>
            </a:r>
            <a:r>
              <a:rPr lang="en-US" dirty="0" smtClean="0">
                <a:latin typeface="Cambria"/>
                <a:cs typeface="Cambria"/>
              </a:rPr>
              <a:t> board, connect the black wire to the GND pin on the </a:t>
            </a:r>
            <a:r>
              <a:rPr lang="en-US" dirty="0" err="1" smtClean="0">
                <a:latin typeface="Cambria"/>
                <a:cs typeface="Cambria"/>
              </a:rPr>
              <a:t>Arduino</a:t>
            </a:r>
            <a:r>
              <a:rPr lang="en-US" dirty="0" smtClean="0">
                <a:latin typeface="Cambria"/>
                <a:cs typeface="Cambria"/>
              </a:rPr>
              <a:t> board (GND stands for “ground”), and connect the white wire to one of the digital pins labeled 2 through 13 on the </a:t>
            </a:r>
            <a:r>
              <a:rPr lang="en-US" dirty="0" err="1" smtClean="0">
                <a:latin typeface="Cambria"/>
                <a:cs typeface="Cambria"/>
              </a:rPr>
              <a:t>Arduino</a:t>
            </a:r>
            <a:r>
              <a:rPr lang="en-US" dirty="0" smtClean="0">
                <a:latin typeface="Cambria"/>
                <a:cs typeface="Cambria"/>
              </a:rPr>
              <a:t> board.</a:t>
            </a:r>
          </a:p>
          <a:p>
            <a:endParaRPr lang="en-US" dirty="0">
              <a:latin typeface="Cambria"/>
              <a:cs typeface="Cambria"/>
            </a:endParaRPr>
          </a:p>
          <a:p>
            <a:r>
              <a:rPr lang="en-US" dirty="0" smtClean="0">
                <a:latin typeface="Cambria"/>
                <a:cs typeface="Cambria"/>
              </a:rPr>
              <a:t>We will use pin 13.</a:t>
            </a:r>
          </a:p>
          <a:p>
            <a:endParaRPr lang="en-US" dirty="0">
              <a:latin typeface="Cambria"/>
              <a:cs typeface="Cambria"/>
            </a:endParaRPr>
          </a:p>
          <a:p>
            <a:r>
              <a:rPr lang="en-US" dirty="0" smtClean="0">
                <a:latin typeface="Cambria"/>
                <a:cs typeface="Cambria"/>
              </a:rPr>
              <a:t>Your circuit should look similar to this:</a:t>
            </a: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a:p>
            <a:pPr marL="342900" indent="-342900">
              <a:buAutoNum type="arabicPeriod"/>
            </a:pPr>
            <a:endParaRPr lang="en-US" dirty="0" smtClean="0">
              <a:latin typeface="Cambria"/>
              <a:cs typeface="Cambria"/>
            </a:endParaRPr>
          </a:p>
          <a:p>
            <a:pPr marL="342900" indent="-342900">
              <a:buAutoNum type="arabicPeriod"/>
            </a:pPr>
            <a:endParaRPr lang="en-US" dirty="0">
              <a:latin typeface="Cambria"/>
              <a:cs typeface="Cambria"/>
            </a:endParaRPr>
          </a:p>
        </p:txBody>
      </p:sp>
      <p:pic>
        <p:nvPicPr>
          <p:cNvPr id="5" name="Picture 4" descr="servo circui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241563" y="3037575"/>
            <a:ext cx="3095873" cy="4127830"/>
          </a:xfrm>
          <a:prstGeom prst="rect">
            <a:avLst/>
          </a:prstGeom>
        </p:spPr>
      </p:pic>
    </p:spTree>
    <p:extLst>
      <p:ext uri="{BB962C8B-B14F-4D97-AF65-F5344CB8AC3E}">
        <p14:creationId xmlns:p14="http://schemas.microsoft.com/office/powerpoint/2010/main" val="36136478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4123" y="186783"/>
            <a:ext cx="6026481" cy="646331"/>
          </a:xfrm>
          <a:prstGeom prst="rect">
            <a:avLst/>
          </a:prstGeom>
          <a:noFill/>
        </p:spPr>
        <p:txBody>
          <a:bodyPr wrap="square" rtlCol="0">
            <a:spAutoFit/>
          </a:bodyPr>
          <a:lstStyle/>
          <a:p>
            <a:r>
              <a:rPr lang="en-US" sz="3600" i="1" dirty="0" smtClean="0">
                <a:latin typeface="Cambria"/>
                <a:cs typeface="Cambria"/>
              </a:rPr>
              <a:t>Motor Starter Code</a:t>
            </a:r>
            <a:endParaRPr lang="en-US" sz="3600" i="1" dirty="0">
              <a:latin typeface="Cambria"/>
              <a:cs typeface="Cambria"/>
            </a:endParaRPr>
          </a:p>
        </p:txBody>
      </p:sp>
      <p:sp>
        <p:nvSpPr>
          <p:cNvPr id="6" name="TextBox 5"/>
          <p:cNvSpPr txBox="1"/>
          <p:nvPr/>
        </p:nvSpPr>
        <p:spPr>
          <a:xfrm>
            <a:off x="759536" y="889399"/>
            <a:ext cx="8080961" cy="369332"/>
          </a:xfrm>
          <a:prstGeom prst="rect">
            <a:avLst/>
          </a:prstGeom>
          <a:noFill/>
        </p:spPr>
        <p:txBody>
          <a:bodyPr wrap="square" rtlCol="0">
            <a:spAutoFit/>
          </a:bodyPr>
          <a:lstStyle/>
          <a:p>
            <a:r>
              <a:rPr lang="en-US" dirty="0" smtClean="0">
                <a:latin typeface="Cambria"/>
                <a:cs typeface="Cambria"/>
              </a:rPr>
              <a:t>Open the Generic Hardware menu, and create the following program:</a:t>
            </a:r>
            <a:endParaRPr lang="en-US" dirty="0" smtClean="0">
              <a:latin typeface="Cambria"/>
              <a:cs typeface="Cambria"/>
            </a:endParaRPr>
          </a:p>
        </p:txBody>
      </p:sp>
      <p:sp>
        <p:nvSpPr>
          <p:cNvPr id="12" name="Rectangle 11"/>
          <p:cNvSpPr/>
          <p:nvPr/>
        </p:nvSpPr>
        <p:spPr>
          <a:xfrm>
            <a:off x="1525051" y="6329350"/>
            <a:ext cx="6930428" cy="369332"/>
          </a:xfrm>
          <a:prstGeom prst="rect">
            <a:avLst/>
          </a:prstGeom>
        </p:spPr>
        <p:txBody>
          <a:bodyPr wrap="square">
            <a:spAutoFit/>
          </a:bodyPr>
          <a:lstStyle/>
          <a:p>
            <a:pPr lvl="0" algn="r"/>
            <a:r>
              <a:rPr lang="en-US" dirty="0" smtClean="0">
                <a:solidFill>
                  <a:prstClr val="black"/>
                </a:solidFill>
                <a:latin typeface="Cambria"/>
                <a:cs typeface="Cambria"/>
              </a:rPr>
              <a:t>Next, go to the challenges</a:t>
            </a:r>
            <a:endParaRPr lang="en-US" dirty="0">
              <a:solidFill>
                <a:prstClr val="black"/>
              </a:solidFill>
              <a:latin typeface="Cambria"/>
              <a:cs typeface="Cambria"/>
            </a:endParaRPr>
          </a:p>
        </p:txBody>
      </p:sp>
      <p:sp>
        <p:nvSpPr>
          <p:cNvPr id="13" name="Right Arrow 12"/>
          <p:cNvSpPr/>
          <p:nvPr/>
        </p:nvSpPr>
        <p:spPr>
          <a:xfrm>
            <a:off x="8534949" y="6354254"/>
            <a:ext cx="486580" cy="373563"/>
          </a:xfrm>
          <a:prstGeom prst="rightArrow">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Screen Shot 2014-07-17 at 3.24.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769" y="1515420"/>
            <a:ext cx="7180958" cy="3020179"/>
          </a:xfrm>
          <a:prstGeom prst="rect">
            <a:avLst/>
          </a:prstGeom>
        </p:spPr>
      </p:pic>
      <p:sp>
        <p:nvSpPr>
          <p:cNvPr id="5" name="TextBox 4"/>
          <p:cNvSpPr txBox="1"/>
          <p:nvPr/>
        </p:nvSpPr>
        <p:spPr>
          <a:xfrm>
            <a:off x="759536" y="5160810"/>
            <a:ext cx="7009655" cy="923330"/>
          </a:xfrm>
          <a:prstGeom prst="rect">
            <a:avLst/>
          </a:prstGeom>
          <a:noFill/>
        </p:spPr>
        <p:txBody>
          <a:bodyPr wrap="square" rtlCol="0">
            <a:spAutoFit/>
          </a:bodyPr>
          <a:lstStyle/>
          <a:p>
            <a:r>
              <a:rPr lang="en-US" dirty="0" smtClean="0"/>
              <a:t>This program makes the servo motor </a:t>
            </a:r>
            <a:r>
              <a:rPr lang="en-US" smtClean="0"/>
              <a:t>(attached to pin 13) </a:t>
            </a:r>
            <a:r>
              <a:rPr lang="en-US" dirty="0" smtClean="0"/>
              <a:t>rotate at full speed in one direction.  Changing the angle to 180 sets it to full speed in the other direction.</a:t>
            </a:r>
            <a:endParaRPr lang="en-US" dirty="0"/>
          </a:p>
        </p:txBody>
      </p:sp>
    </p:spTree>
    <p:extLst>
      <p:ext uri="{BB962C8B-B14F-4D97-AF65-F5344CB8AC3E}">
        <p14:creationId xmlns:p14="http://schemas.microsoft.com/office/powerpoint/2010/main" val="18834609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85889" y="342992"/>
            <a:ext cx="1249060" cy="369332"/>
          </a:xfrm>
          <a:prstGeom prst="rect">
            <a:avLst/>
          </a:prstGeom>
          <a:solidFill>
            <a:schemeClr val="bg1">
              <a:lumMod val="50000"/>
            </a:schemeClr>
          </a:solidFill>
        </p:spPr>
        <p:txBody>
          <a:bodyPr wrap="none">
            <a:spAutoFit/>
          </a:bodyPr>
          <a:lstStyle/>
          <a:p>
            <a:r>
              <a:rPr lang="en-US" dirty="0" smtClean="0">
                <a:solidFill>
                  <a:schemeClr val="bg1"/>
                </a:solidFill>
                <a:latin typeface="Cambria"/>
                <a:cs typeface="Cambria"/>
              </a:rPr>
              <a:t>Challenges</a:t>
            </a:r>
            <a:endParaRPr lang="en-US" dirty="0">
              <a:solidFill>
                <a:schemeClr val="bg1"/>
              </a:solidFill>
            </a:endParaRPr>
          </a:p>
        </p:txBody>
      </p:sp>
      <p:sp>
        <p:nvSpPr>
          <p:cNvPr id="3" name="TextBox 2"/>
          <p:cNvSpPr txBox="1"/>
          <p:nvPr/>
        </p:nvSpPr>
        <p:spPr>
          <a:xfrm>
            <a:off x="504822" y="974401"/>
            <a:ext cx="8009642" cy="5632312"/>
          </a:xfrm>
          <a:prstGeom prst="rect">
            <a:avLst/>
          </a:prstGeom>
          <a:noFill/>
        </p:spPr>
        <p:txBody>
          <a:bodyPr wrap="square" rtlCol="0">
            <a:spAutoFit/>
          </a:bodyPr>
          <a:lstStyle/>
          <a:p>
            <a:r>
              <a:rPr lang="en-US" b="1" dirty="0" smtClean="0">
                <a:latin typeface="Cambria"/>
                <a:cs typeface="Cambria"/>
              </a:rPr>
              <a:t>1. Get the motor to turn counterclockwise</a:t>
            </a:r>
          </a:p>
          <a:p>
            <a:r>
              <a:rPr lang="en-US" i="1" dirty="0" smtClean="0">
                <a:latin typeface="Cambria"/>
                <a:cs typeface="Cambria"/>
              </a:rPr>
              <a:t>Hint: </a:t>
            </a:r>
            <a:r>
              <a:rPr lang="en-US" dirty="0" smtClean="0">
                <a:latin typeface="Cambria"/>
                <a:cs typeface="Cambria"/>
              </a:rPr>
              <a:t>The command </a:t>
            </a:r>
            <a:r>
              <a:rPr lang="en-US" dirty="0" err="1" smtClean="0">
                <a:latin typeface="Courier New"/>
                <a:cs typeface="Courier New"/>
              </a:rPr>
              <a:t>myservo.write</a:t>
            </a:r>
            <a:r>
              <a:rPr lang="en-US" dirty="0" smtClean="0">
                <a:latin typeface="Courier New"/>
                <a:cs typeface="Courier New"/>
              </a:rPr>
              <a:t>(integer)</a:t>
            </a:r>
            <a:r>
              <a:rPr lang="en-US" dirty="0" smtClean="0">
                <a:latin typeface="Cambria"/>
                <a:cs typeface="Cambria"/>
              </a:rPr>
              <a:t>tells the object </a:t>
            </a:r>
            <a:r>
              <a:rPr lang="en-US" dirty="0" err="1" smtClean="0">
                <a:latin typeface="Cambria"/>
                <a:cs typeface="Cambria"/>
              </a:rPr>
              <a:t>myservo</a:t>
            </a:r>
            <a:r>
              <a:rPr lang="en-US" dirty="0" smtClean="0">
                <a:latin typeface="Cambria"/>
                <a:cs typeface="Cambria"/>
              </a:rPr>
              <a:t> to spin at the speed indicated by the integer value passed in. This integer value can be between 0 and 180: </a:t>
            </a:r>
            <a:r>
              <a:rPr lang="en-US" b="1" i="1" dirty="0" smtClean="0">
                <a:latin typeface="Cambria"/>
                <a:cs typeface="Cambria"/>
              </a:rPr>
              <a:t>both 0 and 180 are top speeds! </a:t>
            </a:r>
            <a:r>
              <a:rPr lang="en-US" i="1" dirty="0" smtClean="0">
                <a:latin typeface="Cambria"/>
                <a:cs typeface="Cambria"/>
              </a:rPr>
              <a:t>(different directions)</a:t>
            </a:r>
            <a:r>
              <a:rPr lang="en-US" dirty="0" smtClean="0">
                <a:latin typeface="Cambria"/>
                <a:cs typeface="Cambria"/>
              </a:rPr>
              <a:t>.</a:t>
            </a:r>
            <a:endParaRPr lang="en-US" dirty="0">
              <a:latin typeface="Cambria"/>
              <a:cs typeface="Cambria"/>
            </a:endParaRPr>
          </a:p>
          <a:p>
            <a:endParaRPr lang="en-US" i="1" dirty="0">
              <a:latin typeface="Cambria"/>
              <a:cs typeface="Cambria"/>
            </a:endParaRPr>
          </a:p>
          <a:p>
            <a:r>
              <a:rPr lang="en-US" b="1" dirty="0">
                <a:latin typeface="Cambria"/>
                <a:cs typeface="Cambria"/>
              </a:rPr>
              <a:t>2</a:t>
            </a:r>
            <a:r>
              <a:rPr lang="en-US" b="1" dirty="0" smtClean="0">
                <a:latin typeface="Cambria"/>
                <a:cs typeface="Cambria"/>
              </a:rPr>
              <a:t>. Get the motor to turn clockwise.</a:t>
            </a:r>
          </a:p>
          <a:p>
            <a:endParaRPr lang="en-US" b="1" dirty="0">
              <a:latin typeface="Cambria"/>
              <a:cs typeface="Cambria"/>
            </a:endParaRPr>
          </a:p>
          <a:p>
            <a:r>
              <a:rPr lang="en-US" b="1" dirty="0" smtClean="0">
                <a:latin typeface="Cambria"/>
                <a:cs typeface="Cambria"/>
              </a:rPr>
              <a:t>3. Figure out the value that makes the motor turn as SLOWLY as possible.</a:t>
            </a:r>
          </a:p>
          <a:p>
            <a:r>
              <a:rPr lang="en-US" i="1" dirty="0" smtClean="0">
                <a:latin typeface="Cambria"/>
                <a:cs typeface="Cambria"/>
              </a:rPr>
              <a:t>Hint</a:t>
            </a:r>
            <a:r>
              <a:rPr lang="en-US" dirty="0" smtClean="0">
                <a:latin typeface="Cambria"/>
                <a:cs typeface="Cambria"/>
              </a:rPr>
              <a:t>: It's close to 90, but not always exactly 90.</a:t>
            </a:r>
            <a:endParaRPr lang="en-US" dirty="0">
              <a:latin typeface="Cambria"/>
              <a:cs typeface="Cambria"/>
            </a:endParaRPr>
          </a:p>
          <a:p>
            <a:endParaRPr lang="en-US" dirty="0">
              <a:latin typeface="Cambria"/>
              <a:cs typeface="Cambria"/>
            </a:endParaRPr>
          </a:p>
          <a:p>
            <a:r>
              <a:rPr lang="en-US" b="1" dirty="0">
                <a:latin typeface="Cambria"/>
                <a:cs typeface="Cambria"/>
              </a:rPr>
              <a:t>4</a:t>
            </a:r>
            <a:r>
              <a:rPr lang="en-US" b="1" dirty="0" smtClean="0">
                <a:latin typeface="Cambria"/>
                <a:cs typeface="Cambria"/>
              </a:rPr>
              <a:t>. Have the motor spin at top speed in one direction, stop, and then spin at top speed in the other direction.</a:t>
            </a:r>
          </a:p>
          <a:p>
            <a:endParaRPr lang="en-US" b="1" dirty="0">
              <a:latin typeface="Cambria"/>
              <a:cs typeface="Cambria"/>
            </a:endParaRPr>
          </a:p>
          <a:p>
            <a:r>
              <a:rPr lang="en-US" b="1" dirty="0">
                <a:latin typeface="Cambria"/>
                <a:cs typeface="Cambria"/>
              </a:rPr>
              <a:t>4</a:t>
            </a:r>
            <a:r>
              <a:rPr lang="en-US" b="1" dirty="0" smtClean="0">
                <a:latin typeface="Cambria"/>
                <a:cs typeface="Cambria"/>
              </a:rPr>
              <a:t>. Have the motor start out stationary and then </a:t>
            </a:r>
            <a:r>
              <a:rPr lang="en-US" b="1" u="sng" dirty="0" smtClean="0">
                <a:latin typeface="Cambria"/>
                <a:cs typeface="Cambria"/>
              </a:rPr>
              <a:t>gradually</a:t>
            </a:r>
            <a:r>
              <a:rPr lang="en-US" b="1" dirty="0" smtClean="0">
                <a:latin typeface="Cambria"/>
                <a:cs typeface="Cambria"/>
              </a:rPr>
              <a:t> increase the speed of the motor.</a:t>
            </a:r>
          </a:p>
          <a:p>
            <a:r>
              <a:rPr lang="en-US" i="1" dirty="0" smtClean="0">
                <a:latin typeface="Cambria"/>
                <a:cs typeface="Cambria"/>
              </a:rPr>
              <a:t>Hint:</a:t>
            </a:r>
            <a:r>
              <a:rPr lang="en-US" dirty="0" smtClean="0">
                <a:latin typeface="Cambria"/>
                <a:cs typeface="Cambria"/>
              </a:rPr>
              <a:t> You definitely want to use a loop for this problem…</a:t>
            </a:r>
          </a:p>
          <a:p>
            <a:r>
              <a:rPr lang="en-US" i="1" dirty="0" smtClean="0">
                <a:latin typeface="Cambria"/>
                <a:cs typeface="Cambria"/>
              </a:rPr>
              <a:t>Grab a for loop from your other code and modify it!</a:t>
            </a:r>
            <a:endParaRPr lang="en-US" i="1" dirty="0">
              <a:latin typeface="Cambria"/>
              <a:cs typeface="Cambria"/>
            </a:endParaRPr>
          </a:p>
          <a:p>
            <a:endParaRPr lang="en-US" i="1" dirty="0" smtClean="0">
              <a:latin typeface="Cambria"/>
              <a:cs typeface="Cambria"/>
            </a:endParaRPr>
          </a:p>
          <a:p>
            <a:r>
              <a:rPr lang="en-US" b="1" dirty="0">
                <a:latin typeface="Cambria"/>
                <a:cs typeface="Cambria"/>
              </a:rPr>
              <a:t>5</a:t>
            </a:r>
            <a:r>
              <a:rPr lang="en-US" b="1" dirty="0" smtClean="0">
                <a:latin typeface="Cambria"/>
                <a:cs typeface="Cambria"/>
              </a:rPr>
              <a:t>. Create a decoration to place on your motor. Then write a program to have your decoration spin around in some way. </a:t>
            </a:r>
          </a:p>
        </p:txBody>
      </p:sp>
      <p:sp>
        <p:nvSpPr>
          <p:cNvPr id="5" name="TextBox 4"/>
          <p:cNvSpPr txBox="1"/>
          <p:nvPr/>
        </p:nvSpPr>
        <p:spPr>
          <a:xfrm>
            <a:off x="266305" y="157694"/>
            <a:ext cx="6026481" cy="646331"/>
          </a:xfrm>
          <a:prstGeom prst="rect">
            <a:avLst/>
          </a:prstGeom>
          <a:noFill/>
        </p:spPr>
        <p:txBody>
          <a:bodyPr wrap="square" rtlCol="0">
            <a:spAutoFit/>
          </a:bodyPr>
          <a:lstStyle/>
          <a:p>
            <a:r>
              <a:rPr lang="en-US" sz="3600" i="1" dirty="0" smtClean="0">
                <a:latin typeface="Cambria"/>
                <a:cs typeface="Cambria"/>
              </a:rPr>
              <a:t>Motors: Challenges</a:t>
            </a:r>
            <a:endParaRPr lang="en-US" sz="3600" dirty="0">
              <a:latin typeface="Cambria"/>
              <a:cs typeface="Cambria"/>
            </a:endParaRPr>
          </a:p>
        </p:txBody>
      </p:sp>
    </p:spTree>
    <p:extLst>
      <p:ext uri="{BB962C8B-B14F-4D97-AF65-F5344CB8AC3E}">
        <p14:creationId xmlns:p14="http://schemas.microsoft.com/office/powerpoint/2010/main" val="733498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2352" y="542566"/>
            <a:ext cx="1018110" cy="1018110"/>
          </a:xfrm>
          <a:prstGeom prst="rect">
            <a:avLst/>
          </a:prstGeom>
        </p:spPr>
      </p:pic>
      <p:sp>
        <p:nvSpPr>
          <p:cNvPr id="4" name="TextBox 3"/>
          <p:cNvSpPr txBox="1"/>
          <p:nvPr/>
        </p:nvSpPr>
        <p:spPr>
          <a:xfrm>
            <a:off x="253981" y="84349"/>
            <a:ext cx="6026481" cy="646331"/>
          </a:xfrm>
          <a:prstGeom prst="rect">
            <a:avLst/>
          </a:prstGeom>
          <a:noFill/>
        </p:spPr>
        <p:txBody>
          <a:bodyPr wrap="square" rtlCol="0">
            <a:spAutoFit/>
          </a:bodyPr>
          <a:lstStyle/>
          <a:p>
            <a:r>
              <a:rPr lang="en-US" sz="3600" i="1" dirty="0" err="1" smtClean="0">
                <a:latin typeface="Cambria"/>
                <a:cs typeface="Cambria"/>
              </a:rPr>
              <a:t>Photosensors</a:t>
            </a:r>
            <a:r>
              <a:rPr lang="en-US" sz="3600" i="1" dirty="0" smtClean="0">
                <a:latin typeface="Cambria"/>
                <a:cs typeface="Cambria"/>
              </a:rPr>
              <a:t>: getting started</a:t>
            </a:r>
            <a:endParaRPr lang="en-US" sz="3600" dirty="0">
              <a:latin typeface="Cambria"/>
              <a:cs typeface="Cambria"/>
            </a:endParaRPr>
          </a:p>
        </p:txBody>
      </p:sp>
      <p:sp>
        <p:nvSpPr>
          <p:cNvPr id="3" name="TextBox 2"/>
          <p:cNvSpPr txBox="1"/>
          <p:nvPr/>
        </p:nvSpPr>
        <p:spPr>
          <a:xfrm>
            <a:off x="655521" y="867238"/>
            <a:ext cx="7722852" cy="369332"/>
          </a:xfrm>
          <a:prstGeom prst="rect">
            <a:avLst/>
          </a:prstGeom>
          <a:noFill/>
        </p:spPr>
        <p:txBody>
          <a:bodyPr wrap="square" rtlCol="0">
            <a:spAutoFit/>
          </a:bodyPr>
          <a:lstStyle/>
          <a:p>
            <a:r>
              <a:rPr lang="en-US" dirty="0" smtClean="0">
                <a:latin typeface="Cambria"/>
                <a:cs typeface="Cambria"/>
              </a:rPr>
              <a:t>Let's add a sensor! Here is a </a:t>
            </a:r>
            <a:r>
              <a:rPr lang="en-US" dirty="0" err="1" smtClean="0">
                <a:latin typeface="Cambria"/>
                <a:cs typeface="Cambria"/>
              </a:rPr>
              <a:t>photosensor</a:t>
            </a:r>
            <a:r>
              <a:rPr lang="en-US" dirty="0" smtClean="0">
                <a:latin typeface="Cambria"/>
                <a:cs typeface="Cambria"/>
              </a:rPr>
              <a:t>:</a:t>
            </a:r>
          </a:p>
        </p:txBody>
      </p:sp>
      <p:sp>
        <p:nvSpPr>
          <p:cNvPr id="7" name="TextBox 6"/>
          <p:cNvSpPr txBox="1"/>
          <p:nvPr/>
        </p:nvSpPr>
        <p:spPr>
          <a:xfrm>
            <a:off x="655521" y="1593272"/>
            <a:ext cx="7722852" cy="2308324"/>
          </a:xfrm>
          <a:prstGeom prst="rect">
            <a:avLst/>
          </a:prstGeom>
          <a:noFill/>
        </p:spPr>
        <p:txBody>
          <a:bodyPr wrap="square" rtlCol="0">
            <a:spAutoFit/>
          </a:bodyPr>
          <a:lstStyle/>
          <a:p>
            <a:r>
              <a:rPr lang="en-US" dirty="0" smtClean="0">
                <a:latin typeface="Cambria"/>
                <a:cs typeface="Cambria"/>
              </a:rPr>
              <a:t>To hook this up to the </a:t>
            </a:r>
            <a:r>
              <a:rPr lang="en-US" dirty="0" err="1" smtClean="0">
                <a:latin typeface="Cambria"/>
                <a:cs typeface="Cambria"/>
              </a:rPr>
              <a:t>Arduino</a:t>
            </a:r>
            <a:r>
              <a:rPr lang="en-US" dirty="0" smtClean="0">
                <a:latin typeface="Cambria"/>
                <a:cs typeface="Cambria"/>
              </a:rPr>
              <a:t>, you need to have a </a:t>
            </a:r>
            <a:r>
              <a:rPr lang="en-US" b="1" i="1" dirty="0" smtClean="0">
                <a:latin typeface="Cambria"/>
                <a:cs typeface="Cambria"/>
              </a:rPr>
              <a:t>yellow-violet-red </a:t>
            </a:r>
            <a:r>
              <a:rPr lang="en-US" dirty="0" smtClean="0">
                <a:latin typeface="Cambria"/>
                <a:cs typeface="Cambria"/>
              </a:rPr>
              <a:t>resistor</a:t>
            </a:r>
          </a:p>
          <a:p>
            <a:r>
              <a:rPr lang="en-US" dirty="0" smtClean="0">
                <a:latin typeface="Cambria"/>
                <a:cs typeface="Cambria"/>
              </a:rPr>
              <a:t>and you will want to</a:t>
            </a:r>
          </a:p>
          <a:p>
            <a:r>
              <a:rPr lang="en-US" dirty="0" smtClean="0">
                <a:latin typeface="Cambria"/>
                <a:cs typeface="Cambria"/>
              </a:rPr>
              <a:t>(1) hook up the resistor to +5 V  </a:t>
            </a:r>
          </a:p>
          <a:p>
            <a:r>
              <a:rPr lang="en-US" dirty="0" smtClean="0">
                <a:latin typeface="Cambria"/>
                <a:cs typeface="Cambria"/>
              </a:rPr>
              <a:t>(2) place the </a:t>
            </a:r>
            <a:r>
              <a:rPr lang="en-US" dirty="0" err="1" smtClean="0">
                <a:latin typeface="Cambria"/>
                <a:cs typeface="Cambria"/>
              </a:rPr>
              <a:t>photosensor</a:t>
            </a:r>
            <a:r>
              <a:rPr lang="en-US" dirty="0" smtClean="0">
                <a:latin typeface="Cambria"/>
                <a:cs typeface="Cambria"/>
              </a:rPr>
              <a:t> in the same row as the other side of the resistor</a:t>
            </a:r>
          </a:p>
          <a:p>
            <a:r>
              <a:rPr lang="en-US" dirty="0" smtClean="0">
                <a:latin typeface="Cambria"/>
                <a:cs typeface="Cambria"/>
              </a:rPr>
              <a:t>(3) hook the other side of the </a:t>
            </a:r>
            <a:r>
              <a:rPr lang="en-US" dirty="0" err="1" smtClean="0">
                <a:latin typeface="Cambria"/>
                <a:cs typeface="Cambria"/>
              </a:rPr>
              <a:t>photosensor</a:t>
            </a:r>
            <a:r>
              <a:rPr lang="en-US" dirty="0" smtClean="0">
                <a:latin typeface="Cambria"/>
                <a:cs typeface="Cambria"/>
              </a:rPr>
              <a:t> to ground</a:t>
            </a:r>
          </a:p>
          <a:p>
            <a:r>
              <a:rPr lang="en-US" dirty="0" smtClean="0">
                <a:latin typeface="Cambria"/>
                <a:cs typeface="Cambria"/>
              </a:rPr>
              <a:t>(4) place a wire </a:t>
            </a:r>
            <a:r>
              <a:rPr lang="en-US" b="1" i="1" dirty="0" smtClean="0">
                <a:latin typeface="Cambria"/>
                <a:cs typeface="Cambria"/>
              </a:rPr>
              <a:t>in the same row where the resistor and </a:t>
            </a:r>
            <a:r>
              <a:rPr lang="en-US" b="1" i="1" dirty="0" err="1" smtClean="0">
                <a:latin typeface="Cambria"/>
                <a:cs typeface="Cambria"/>
              </a:rPr>
              <a:t>photosensor</a:t>
            </a:r>
            <a:r>
              <a:rPr lang="en-US" b="1" i="1" dirty="0" smtClean="0">
                <a:latin typeface="Cambria"/>
                <a:cs typeface="Cambria"/>
              </a:rPr>
              <a:t> meet</a:t>
            </a:r>
          </a:p>
          <a:p>
            <a:r>
              <a:rPr lang="en-US" dirty="0" smtClean="0">
                <a:latin typeface="Cambria"/>
                <a:cs typeface="Cambria"/>
              </a:rPr>
              <a:t>(5) hook that wire up to the </a:t>
            </a:r>
            <a:r>
              <a:rPr lang="en-US" b="1" i="1" dirty="0" smtClean="0">
                <a:latin typeface="Cambria"/>
                <a:cs typeface="Cambria"/>
              </a:rPr>
              <a:t>analog inputs </a:t>
            </a:r>
            <a:r>
              <a:rPr lang="en-US" dirty="0" smtClean="0">
                <a:latin typeface="Cambria"/>
                <a:cs typeface="Cambria"/>
              </a:rPr>
              <a:t> of the </a:t>
            </a:r>
            <a:r>
              <a:rPr lang="en-US" dirty="0" err="1" smtClean="0">
                <a:latin typeface="Cambria"/>
                <a:cs typeface="Cambria"/>
              </a:rPr>
              <a:t>Arduino</a:t>
            </a:r>
            <a:r>
              <a:rPr lang="en-US" dirty="0" smtClean="0">
                <a:latin typeface="Cambria"/>
                <a:cs typeface="Cambria"/>
              </a:rPr>
              <a:t>…</a:t>
            </a:r>
          </a:p>
          <a:p>
            <a:r>
              <a:rPr lang="en-US" dirty="0" smtClean="0">
                <a:latin typeface="Cambria"/>
                <a:cs typeface="Cambria"/>
              </a:rPr>
              <a:t>Here are a couple of pictures (bigger on the next page)</a:t>
            </a:r>
          </a:p>
        </p:txBody>
      </p:sp>
      <p:pic>
        <p:nvPicPr>
          <p:cNvPr id="6" name="Picture 5" descr="IMG_234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133" y="3938205"/>
            <a:ext cx="3605362" cy="2704022"/>
          </a:xfrm>
          <a:prstGeom prst="rect">
            <a:avLst/>
          </a:prstGeom>
        </p:spPr>
      </p:pic>
      <p:pic>
        <p:nvPicPr>
          <p:cNvPr id="8" name="Picture 7" descr="IMG_234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915" y="3938205"/>
            <a:ext cx="3605363" cy="2704022"/>
          </a:xfrm>
          <a:prstGeom prst="rect">
            <a:avLst/>
          </a:prstGeom>
        </p:spPr>
      </p:pic>
    </p:spTree>
    <p:extLst>
      <p:ext uri="{BB962C8B-B14F-4D97-AF65-F5344CB8AC3E}">
        <p14:creationId xmlns:p14="http://schemas.microsoft.com/office/powerpoint/2010/main" val="11215517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_234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947" y="204868"/>
            <a:ext cx="8521186" cy="6390890"/>
          </a:xfrm>
          <a:prstGeom prst="rect">
            <a:avLst/>
          </a:prstGeom>
        </p:spPr>
      </p:pic>
    </p:spTree>
    <p:extLst>
      <p:ext uri="{BB962C8B-B14F-4D97-AF65-F5344CB8AC3E}">
        <p14:creationId xmlns:p14="http://schemas.microsoft.com/office/powerpoint/2010/main" val="3451296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234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627" y="289376"/>
            <a:ext cx="8514356" cy="6385768"/>
          </a:xfrm>
          <a:prstGeom prst="rect">
            <a:avLst/>
          </a:prstGeom>
        </p:spPr>
      </p:pic>
    </p:spTree>
    <p:extLst>
      <p:ext uri="{BB962C8B-B14F-4D97-AF65-F5344CB8AC3E}">
        <p14:creationId xmlns:p14="http://schemas.microsoft.com/office/powerpoint/2010/main" val="644497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59536" y="1455105"/>
            <a:ext cx="7695943" cy="4807148"/>
          </a:xfrm>
          <a:prstGeom prst="roundRect">
            <a:avLst>
              <a:gd name="adj" fmla="val 5666"/>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24123" y="186783"/>
            <a:ext cx="6026481" cy="646331"/>
          </a:xfrm>
          <a:prstGeom prst="rect">
            <a:avLst/>
          </a:prstGeom>
          <a:noFill/>
        </p:spPr>
        <p:txBody>
          <a:bodyPr wrap="square" rtlCol="0">
            <a:spAutoFit/>
          </a:bodyPr>
          <a:lstStyle/>
          <a:p>
            <a:r>
              <a:rPr lang="en-US" sz="3600" i="1" dirty="0" err="1" smtClean="0">
                <a:latin typeface="Cambria"/>
                <a:cs typeface="Cambria"/>
              </a:rPr>
              <a:t>Photosensor</a:t>
            </a:r>
            <a:r>
              <a:rPr lang="en-US" sz="3600" i="1" dirty="0" smtClean="0">
                <a:latin typeface="Cambria"/>
                <a:cs typeface="Cambria"/>
              </a:rPr>
              <a:t> Starter Code</a:t>
            </a:r>
            <a:endParaRPr lang="en-US" sz="3600" i="1" dirty="0">
              <a:latin typeface="Cambria"/>
              <a:cs typeface="Cambria"/>
            </a:endParaRPr>
          </a:p>
        </p:txBody>
      </p:sp>
      <p:sp>
        <p:nvSpPr>
          <p:cNvPr id="6" name="TextBox 5"/>
          <p:cNvSpPr txBox="1"/>
          <p:nvPr/>
        </p:nvSpPr>
        <p:spPr>
          <a:xfrm>
            <a:off x="759536" y="889399"/>
            <a:ext cx="8080961" cy="369332"/>
          </a:xfrm>
          <a:prstGeom prst="rect">
            <a:avLst/>
          </a:prstGeom>
          <a:noFill/>
        </p:spPr>
        <p:txBody>
          <a:bodyPr wrap="square" rtlCol="0">
            <a:spAutoFit/>
          </a:bodyPr>
          <a:lstStyle/>
          <a:p>
            <a:r>
              <a:rPr lang="en-US" dirty="0" smtClean="0">
                <a:latin typeface="Cambria"/>
                <a:cs typeface="Cambria"/>
              </a:rPr>
              <a:t>Type this starter program – and try it out!</a:t>
            </a:r>
          </a:p>
        </p:txBody>
      </p:sp>
      <p:sp>
        <p:nvSpPr>
          <p:cNvPr id="7" name="TextBox 6"/>
          <p:cNvSpPr txBox="1"/>
          <p:nvPr/>
        </p:nvSpPr>
        <p:spPr>
          <a:xfrm>
            <a:off x="968475" y="1855793"/>
            <a:ext cx="7319619" cy="3539431"/>
          </a:xfrm>
          <a:prstGeom prst="rect">
            <a:avLst/>
          </a:prstGeom>
          <a:noFill/>
        </p:spPr>
        <p:txBody>
          <a:bodyPr wrap="square" rtlCol="0">
            <a:spAutoFit/>
          </a:bodyPr>
          <a:lstStyle/>
          <a:p>
            <a:endParaRPr lang="en-US" sz="1400" b="1" dirty="0">
              <a:latin typeface="Courier New"/>
              <a:cs typeface="Courier New"/>
            </a:endParaRPr>
          </a:p>
          <a:p>
            <a:r>
              <a:rPr lang="en-US" sz="1400" b="1" dirty="0" err="1">
                <a:latin typeface="Courier New"/>
                <a:cs typeface="Courier New"/>
              </a:rPr>
              <a:t>int</a:t>
            </a:r>
            <a:r>
              <a:rPr lang="en-US" sz="1400" b="1" dirty="0">
                <a:latin typeface="Courier New"/>
                <a:cs typeface="Courier New"/>
              </a:rPr>
              <a:t> value = 0;</a:t>
            </a:r>
          </a:p>
          <a:p>
            <a:endParaRPr lang="en-US" sz="1400" b="1" dirty="0">
              <a:latin typeface="Courier New"/>
              <a:cs typeface="Courier New"/>
            </a:endParaRPr>
          </a:p>
          <a:p>
            <a:r>
              <a:rPr lang="en-US" sz="1400" b="1" dirty="0">
                <a:latin typeface="Courier New"/>
                <a:cs typeface="Courier New"/>
              </a:rPr>
              <a:t>void setup()</a:t>
            </a:r>
          </a:p>
          <a:p>
            <a:r>
              <a:rPr lang="en-US" sz="1400" b="1" dirty="0">
                <a:latin typeface="Courier New"/>
                <a:cs typeface="Courier New"/>
              </a:rPr>
              <a:t>{</a:t>
            </a:r>
          </a:p>
          <a:p>
            <a:r>
              <a:rPr lang="en-US" sz="1400" b="1" dirty="0">
                <a:latin typeface="Courier New"/>
                <a:cs typeface="Courier New"/>
              </a:rPr>
              <a:t>  </a:t>
            </a:r>
            <a:r>
              <a:rPr lang="en-US" sz="1400" b="1" dirty="0" err="1">
                <a:latin typeface="Courier New"/>
                <a:cs typeface="Courier New"/>
              </a:rPr>
              <a:t>Serial.begin</a:t>
            </a:r>
            <a:r>
              <a:rPr lang="en-US" sz="1400" b="1" dirty="0">
                <a:latin typeface="Courier New"/>
                <a:cs typeface="Courier New"/>
              </a:rPr>
              <a:t>(9600); // print to serial port</a:t>
            </a:r>
          </a:p>
          <a:p>
            <a:r>
              <a:rPr lang="en-US" sz="1400" b="1" dirty="0">
                <a:latin typeface="Courier New"/>
                <a:cs typeface="Courier New"/>
              </a:rPr>
              <a:t>}</a:t>
            </a:r>
          </a:p>
          <a:p>
            <a:endParaRPr lang="en-US" sz="1400" b="1" dirty="0">
              <a:latin typeface="Courier New"/>
              <a:cs typeface="Courier New"/>
            </a:endParaRPr>
          </a:p>
          <a:p>
            <a:endParaRPr lang="en-US" sz="1400" b="1" dirty="0">
              <a:latin typeface="Courier New"/>
              <a:cs typeface="Courier New"/>
            </a:endParaRPr>
          </a:p>
          <a:p>
            <a:r>
              <a:rPr lang="en-US" sz="1400" b="1" dirty="0">
                <a:latin typeface="Courier New"/>
                <a:cs typeface="Courier New"/>
              </a:rPr>
              <a:t>void loop() </a:t>
            </a:r>
          </a:p>
          <a:p>
            <a:r>
              <a:rPr lang="en-US" sz="1400" b="1" dirty="0">
                <a:latin typeface="Courier New"/>
                <a:cs typeface="Courier New"/>
              </a:rPr>
              <a:t>{</a:t>
            </a:r>
          </a:p>
          <a:p>
            <a:r>
              <a:rPr lang="en-US" sz="1400" b="1" dirty="0">
                <a:latin typeface="Courier New"/>
                <a:cs typeface="Courier New"/>
              </a:rPr>
              <a:t>  delay(500); </a:t>
            </a:r>
          </a:p>
          <a:p>
            <a:r>
              <a:rPr lang="en-US" sz="1400" b="1" dirty="0">
                <a:latin typeface="Courier New"/>
                <a:cs typeface="Courier New"/>
              </a:rPr>
              <a:t>  value = </a:t>
            </a:r>
            <a:r>
              <a:rPr lang="en-US" sz="1400" b="1" dirty="0" err="1">
                <a:latin typeface="Courier New"/>
                <a:cs typeface="Courier New"/>
              </a:rPr>
              <a:t>analogRead</a:t>
            </a:r>
            <a:r>
              <a:rPr lang="en-US" sz="1400" b="1" dirty="0">
                <a:latin typeface="Courier New"/>
                <a:cs typeface="Courier New"/>
              </a:rPr>
              <a:t>(0);</a:t>
            </a:r>
          </a:p>
          <a:p>
            <a:r>
              <a:rPr lang="en-US" sz="1400" b="1" dirty="0">
                <a:latin typeface="Courier New"/>
                <a:cs typeface="Courier New"/>
              </a:rPr>
              <a:t>  </a:t>
            </a:r>
            <a:r>
              <a:rPr lang="en-US" sz="1400" b="1" dirty="0" err="1">
                <a:latin typeface="Courier New"/>
                <a:cs typeface="Courier New"/>
              </a:rPr>
              <a:t>Serial.println</a:t>
            </a:r>
            <a:r>
              <a:rPr lang="en-US" sz="1400" b="1" dirty="0">
                <a:latin typeface="Courier New"/>
                <a:cs typeface="Courier New"/>
              </a:rPr>
              <a:t>(value, DEC);</a:t>
            </a:r>
          </a:p>
          <a:p>
            <a:r>
              <a:rPr lang="en-US" sz="1400" b="1" dirty="0">
                <a:latin typeface="Courier New"/>
                <a:cs typeface="Courier New"/>
              </a:rPr>
              <a:t>}</a:t>
            </a:r>
          </a:p>
          <a:p>
            <a:endParaRPr lang="en-US" sz="1400" b="1" dirty="0">
              <a:latin typeface="Courier New"/>
              <a:cs typeface="Courier New"/>
            </a:endParaRPr>
          </a:p>
        </p:txBody>
      </p:sp>
      <p:sp>
        <p:nvSpPr>
          <p:cNvPr id="12" name="Rectangle 11"/>
          <p:cNvSpPr/>
          <p:nvPr/>
        </p:nvSpPr>
        <p:spPr>
          <a:xfrm>
            <a:off x="5490114" y="4762632"/>
            <a:ext cx="3350383" cy="646331"/>
          </a:xfrm>
          <a:prstGeom prst="rect">
            <a:avLst/>
          </a:prstGeom>
          <a:solidFill>
            <a:schemeClr val="bg1"/>
          </a:solidFill>
        </p:spPr>
        <p:txBody>
          <a:bodyPr wrap="square">
            <a:spAutoFit/>
          </a:bodyPr>
          <a:lstStyle/>
          <a:p>
            <a:pPr lvl="0"/>
            <a:r>
              <a:rPr lang="en-US" dirty="0" smtClean="0">
                <a:solidFill>
                  <a:prstClr val="black"/>
                </a:solidFill>
                <a:latin typeface="Cambria"/>
                <a:cs typeface="Cambria"/>
              </a:rPr>
              <a:t>You will need to open the serial port to see the readings: </a:t>
            </a:r>
            <a:endParaRPr lang="en-US" dirty="0">
              <a:solidFill>
                <a:prstClr val="black"/>
              </a:solidFill>
              <a:latin typeface="Cambria"/>
              <a:cs typeface="Cambria"/>
            </a:endParaRPr>
          </a:p>
        </p:txBody>
      </p:sp>
      <p:pic>
        <p:nvPicPr>
          <p:cNvPr id="2" name="Picture 1" descr="Screen Shot 2014-07-10 at 12.34.2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9817" y="5408963"/>
            <a:ext cx="927100" cy="647700"/>
          </a:xfrm>
          <a:prstGeom prst="rect">
            <a:avLst/>
          </a:prstGeom>
        </p:spPr>
      </p:pic>
      <p:sp>
        <p:nvSpPr>
          <p:cNvPr id="9" name="Rectangle 8"/>
          <p:cNvSpPr/>
          <p:nvPr/>
        </p:nvSpPr>
        <p:spPr>
          <a:xfrm>
            <a:off x="4363308" y="5530053"/>
            <a:ext cx="2020575" cy="369332"/>
          </a:xfrm>
          <a:prstGeom prst="rect">
            <a:avLst/>
          </a:prstGeom>
          <a:solidFill>
            <a:schemeClr val="bg1"/>
          </a:solidFill>
        </p:spPr>
        <p:txBody>
          <a:bodyPr wrap="square">
            <a:spAutoFit/>
          </a:bodyPr>
          <a:lstStyle/>
          <a:p>
            <a:pPr lvl="0" algn="r"/>
            <a:r>
              <a:rPr lang="en-US" dirty="0" smtClean="0">
                <a:solidFill>
                  <a:prstClr val="black"/>
                </a:solidFill>
                <a:latin typeface="Cambria"/>
                <a:cs typeface="Cambria"/>
              </a:rPr>
              <a:t>This is the button:</a:t>
            </a:r>
            <a:endParaRPr lang="en-US" dirty="0">
              <a:solidFill>
                <a:prstClr val="black"/>
              </a:solidFill>
              <a:latin typeface="Cambria"/>
              <a:cs typeface="Cambria"/>
            </a:endParaRPr>
          </a:p>
        </p:txBody>
      </p:sp>
    </p:spTree>
    <p:extLst>
      <p:ext uri="{BB962C8B-B14F-4D97-AF65-F5344CB8AC3E}">
        <p14:creationId xmlns:p14="http://schemas.microsoft.com/office/powerpoint/2010/main" val="3578009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85889" y="342992"/>
            <a:ext cx="1249060" cy="369332"/>
          </a:xfrm>
          <a:prstGeom prst="rect">
            <a:avLst/>
          </a:prstGeom>
          <a:solidFill>
            <a:schemeClr val="bg1">
              <a:lumMod val="50000"/>
            </a:schemeClr>
          </a:solidFill>
        </p:spPr>
        <p:txBody>
          <a:bodyPr wrap="none">
            <a:spAutoFit/>
          </a:bodyPr>
          <a:lstStyle/>
          <a:p>
            <a:r>
              <a:rPr lang="en-US" dirty="0" smtClean="0">
                <a:solidFill>
                  <a:schemeClr val="bg1"/>
                </a:solidFill>
                <a:latin typeface="Cambria"/>
                <a:cs typeface="Cambria"/>
              </a:rPr>
              <a:t>Challenges</a:t>
            </a:r>
            <a:endParaRPr lang="en-US" dirty="0">
              <a:solidFill>
                <a:schemeClr val="bg1"/>
              </a:solidFill>
            </a:endParaRPr>
          </a:p>
        </p:txBody>
      </p:sp>
      <p:sp>
        <p:nvSpPr>
          <p:cNvPr id="3" name="TextBox 2"/>
          <p:cNvSpPr txBox="1"/>
          <p:nvPr/>
        </p:nvSpPr>
        <p:spPr>
          <a:xfrm>
            <a:off x="504822" y="974401"/>
            <a:ext cx="8009642" cy="5632312"/>
          </a:xfrm>
          <a:prstGeom prst="rect">
            <a:avLst/>
          </a:prstGeom>
          <a:noFill/>
        </p:spPr>
        <p:txBody>
          <a:bodyPr wrap="square" rtlCol="0">
            <a:spAutoFit/>
          </a:bodyPr>
          <a:lstStyle/>
          <a:p>
            <a:r>
              <a:rPr lang="en-US" b="1" dirty="0" smtClean="0">
                <a:latin typeface="Cambria"/>
                <a:cs typeface="Cambria"/>
              </a:rPr>
              <a:t>1. See what values the </a:t>
            </a:r>
            <a:r>
              <a:rPr lang="en-US" b="1" dirty="0" err="1" smtClean="0">
                <a:latin typeface="Cambria"/>
                <a:cs typeface="Cambria"/>
              </a:rPr>
              <a:t>photosensor</a:t>
            </a:r>
            <a:r>
              <a:rPr lang="en-US" b="1" dirty="0" smtClean="0">
                <a:latin typeface="Cambria"/>
                <a:cs typeface="Cambria"/>
              </a:rPr>
              <a:t> gives…</a:t>
            </a:r>
          </a:p>
          <a:p>
            <a:r>
              <a:rPr lang="en-US" i="1" dirty="0" smtClean="0">
                <a:latin typeface="Cambria"/>
                <a:cs typeface="Cambria"/>
              </a:rPr>
              <a:t>Hint: </a:t>
            </a:r>
            <a:r>
              <a:rPr lang="en-US" dirty="0" smtClean="0">
                <a:latin typeface="Cambria"/>
                <a:cs typeface="Cambria"/>
              </a:rPr>
              <a:t>Ask yourself if more light leads to higher values or lower ones…</a:t>
            </a:r>
          </a:p>
          <a:p>
            <a:r>
              <a:rPr lang="en-US" dirty="0" smtClean="0">
                <a:latin typeface="Cambria"/>
                <a:cs typeface="Cambria"/>
              </a:rPr>
              <a:t>See how high or low you can make the readings.</a:t>
            </a:r>
            <a:endParaRPr lang="en-US" dirty="0">
              <a:latin typeface="Cambria"/>
              <a:cs typeface="Cambria"/>
            </a:endParaRPr>
          </a:p>
          <a:p>
            <a:endParaRPr lang="en-US" i="1" dirty="0" smtClean="0">
              <a:latin typeface="Cambria"/>
              <a:cs typeface="Cambria"/>
            </a:endParaRPr>
          </a:p>
          <a:p>
            <a:endParaRPr lang="en-US" i="1" dirty="0">
              <a:latin typeface="Cambria"/>
              <a:cs typeface="Cambria"/>
            </a:endParaRPr>
          </a:p>
          <a:p>
            <a:r>
              <a:rPr lang="en-US" b="1" dirty="0">
                <a:latin typeface="Cambria"/>
                <a:cs typeface="Cambria"/>
              </a:rPr>
              <a:t>2</a:t>
            </a:r>
            <a:r>
              <a:rPr lang="en-US" b="1" dirty="0" smtClean="0">
                <a:latin typeface="Cambria"/>
                <a:cs typeface="Cambria"/>
              </a:rPr>
              <a:t>. Choose a darkness threshold. When it's dark, make an LED go on.</a:t>
            </a:r>
          </a:p>
          <a:p>
            <a:r>
              <a:rPr lang="en-US" b="1" dirty="0" smtClean="0">
                <a:latin typeface="Cambria"/>
                <a:cs typeface="Cambria"/>
              </a:rPr>
              <a:t>When it's light, make the LED go off.</a:t>
            </a:r>
          </a:p>
          <a:p>
            <a:r>
              <a:rPr lang="en-US" i="1" dirty="0">
                <a:latin typeface="Cambria"/>
                <a:cs typeface="Cambria"/>
              </a:rPr>
              <a:t>Hint: </a:t>
            </a:r>
            <a:r>
              <a:rPr lang="en-US" dirty="0" smtClean="0">
                <a:latin typeface="Cambria"/>
                <a:cs typeface="Cambria"/>
              </a:rPr>
              <a:t>You will need to combine your ideas from the LED circuit!</a:t>
            </a:r>
            <a:endParaRPr lang="en-US" b="1" dirty="0" smtClean="0">
              <a:latin typeface="Cambria"/>
              <a:cs typeface="Cambria"/>
            </a:endParaRPr>
          </a:p>
          <a:p>
            <a:endParaRPr lang="en-US" i="1" dirty="0" smtClean="0">
              <a:latin typeface="Cambria"/>
              <a:cs typeface="Cambria"/>
            </a:endParaRPr>
          </a:p>
          <a:p>
            <a:endParaRPr lang="en-US" i="1" dirty="0" smtClean="0">
              <a:latin typeface="Cambria"/>
              <a:cs typeface="Cambria"/>
            </a:endParaRPr>
          </a:p>
          <a:p>
            <a:r>
              <a:rPr lang="en-US" b="1" dirty="0" smtClean="0">
                <a:latin typeface="Cambria"/>
                <a:cs typeface="Cambria"/>
              </a:rPr>
              <a:t>3. </a:t>
            </a:r>
            <a:r>
              <a:rPr lang="en-US" b="1" dirty="0">
                <a:latin typeface="Cambria"/>
                <a:cs typeface="Cambria"/>
              </a:rPr>
              <a:t>When it's dark, make a motor go on.</a:t>
            </a:r>
          </a:p>
          <a:p>
            <a:r>
              <a:rPr lang="en-US" b="1" dirty="0">
                <a:latin typeface="Cambria"/>
                <a:cs typeface="Cambria"/>
              </a:rPr>
              <a:t>When it's light, make the motor turn off.</a:t>
            </a:r>
          </a:p>
          <a:p>
            <a:r>
              <a:rPr lang="en-US" i="1" dirty="0">
                <a:latin typeface="Cambria"/>
                <a:cs typeface="Cambria"/>
              </a:rPr>
              <a:t>Hint</a:t>
            </a:r>
            <a:r>
              <a:rPr lang="en-US" dirty="0">
                <a:latin typeface="Cambria"/>
                <a:cs typeface="Cambria"/>
              </a:rPr>
              <a:t>: Use your ideas from the motor circuit</a:t>
            </a:r>
            <a:r>
              <a:rPr lang="en-US" dirty="0" smtClean="0">
                <a:latin typeface="Cambria"/>
                <a:cs typeface="Cambria"/>
              </a:rPr>
              <a:t>.</a:t>
            </a:r>
          </a:p>
          <a:p>
            <a:endParaRPr lang="en-US" dirty="0" smtClean="0">
              <a:latin typeface="Cambria"/>
              <a:cs typeface="Cambria"/>
            </a:endParaRPr>
          </a:p>
          <a:p>
            <a:endParaRPr lang="en-US" dirty="0">
              <a:latin typeface="Cambria"/>
              <a:cs typeface="Cambria"/>
            </a:endParaRPr>
          </a:p>
          <a:p>
            <a:r>
              <a:rPr lang="en-US" b="1" dirty="0" smtClean="0">
                <a:latin typeface="Cambria"/>
                <a:cs typeface="Cambria"/>
              </a:rPr>
              <a:t>4. </a:t>
            </a:r>
            <a:r>
              <a:rPr lang="en-US" b="1" dirty="0">
                <a:latin typeface="Cambria"/>
                <a:cs typeface="Cambria"/>
              </a:rPr>
              <a:t>[Light meter challenge] </a:t>
            </a:r>
            <a:endParaRPr lang="en-US" b="1" dirty="0" smtClean="0">
              <a:latin typeface="Cambria"/>
              <a:cs typeface="Cambria"/>
            </a:endParaRPr>
          </a:p>
          <a:p>
            <a:r>
              <a:rPr lang="en-US" b="1" dirty="0" smtClean="0">
                <a:latin typeface="Cambria"/>
                <a:cs typeface="Cambria"/>
              </a:rPr>
              <a:t>If </a:t>
            </a:r>
            <a:r>
              <a:rPr lang="en-US" b="1" dirty="0">
                <a:latin typeface="Cambria"/>
                <a:cs typeface="Cambria"/>
              </a:rPr>
              <a:t>it's darker, have more LEDs turn on; as it gets lighter, fewer are on.</a:t>
            </a:r>
          </a:p>
          <a:p>
            <a:r>
              <a:rPr lang="en-US" i="1" dirty="0">
                <a:latin typeface="Cambria"/>
                <a:cs typeface="Cambria"/>
              </a:rPr>
              <a:t>Hint:</a:t>
            </a:r>
            <a:r>
              <a:rPr lang="en-US" dirty="0">
                <a:latin typeface="Cambria"/>
                <a:cs typeface="Cambria"/>
              </a:rPr>
              <a:t> You can use the map function:  </a:t>
            </a:r>
            <a:endParaRPr lang="en-US" dirty="0" smtClean="0">
              <a:latin typeface="Cambria"/>
              <a:cs typeface="Cambria"/>
            </a:endParaRPr>
          </a:p>
          <a:p>
            <a:r>
              <a:rPr lang="en-US" b="1" dirty="0" err="1" smtClean="0">
                <a:latin typeface="Courier New"/>
                <a:cs typeface="Courier New"/>
              </a:rPr>
              <a:t>numleds</a:t>
            </a:r>
            <a:r>
              <a:rPr lang="en-US" b="1" dirty="0" smtClean="0">
                <a:latin typeface="Courier New"/>
                <a:cs typeface="Courier New"/>
              </a:rPr>
              <a:t> </a:t>
            </a:r>
            <a:r>
              <a:rPr lang="en-US" b="1" dirty="0">
                <a:latin typeface="Courier New"/>
                <a:cs typeface="Courier New"/>
              </a:rPr>
              <a:t>= map(value,0,1023,0,8);</a:t>
            </a:r>
            <a:endParaRPr lang="en-US" b="1" i="1" dirty="0">
              <a:latin typeface="Courier New"/>
              <a:cs typeface="Courier New"/>
            </a:endParaRPr>
          </a:p>
          <a:p>
            <a:endParaRPr lang="en-US" dirty="0">
              <a:latin typeface="Cambria"/>
              <a:cs typeface="Cambria"/>
            </a:endParaRPr>
          </a:p>
        </p:txBody>
      </p:sp>
      <p:sp>
        <p:nvSpPr>
          <p:cNvPr id="5" name="TextBox 4"/>
          <p:cNvSpPr txBox="1"/>
          <p:nvPr/>
        </p:nvSpPr>
        <p:spPr>
          <a:xfrm>
            <a:off x="266305" y="157694"/>
            <a:ext cx="6026481" cy="646331"/>
          </a:xfrm>
          <a:prstGeom prst="rect">
            <a:avLst/>
          </a:prstGeom>
          <a:noFill/>
        </p:spPr>
        <p:txBody>
          <a:bodyPr wrap="square" rtlCol="0">
            <a:spAutoFit/>
          </a:bodyPr>
          <a:lstStyle/>
          <a:p>
            <a:r>
              <a:rPr lang="en-US" sz="3600" i="1" dirty="0" err="1" smtClean="0">
                <a:latin typeface="Cambria"/>
                <a:cs typeface="Cambria"/>
              </a:rPr>
              <a:t>Photosensors</a:t>
            </a:r>
            <a:r>
              <a:rPr lang="en-US" sz="3600" i="1" dirty="0" smtClean="0">
                <a:latin typeface="Cambria"/>
                <a:cs typeface="Cambria"/>
              </a:rPr>
              <a:t>: Challenges</a:t>
            </a:r>
            <a:endParaRPr lang="en-US" sz="3600" dirty="0">
              <a:latin typeface="Cambria"/>
              <a:cs typeface="Cambria"/>
            </a:endParaRPr>
          </a:p>
        </p:txBody>
      </p:sp>
    </p:spTree>
    <p:extLst>
      <p:ext uri="{BB962C8B-B14F-4D97-AF65-F5344CB8AC3E}">
        <p14:creationId xmlns:p14="http://schemas.microsoft.com/office/powerpoint/2010/main" val="359715577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3118</TotalTime>
  <Words>775</Words>
  <Application>Microsoft Macintosh PowerPoint</Application>
  <PresentationFormat>On-screen Show (4:3)</PresentationFormat>
  <Paragraphs>100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HMC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Laptop 16</dc:creator>
  <cp:lastModifiedBy>jarthurcs</cp:lastModifiedBy>
  <cp:revision>17</cp:revision>
  <cp:lastPrinted>2014-07-10T08:13:29Z</cp:lastPrinted>
  <dcterms:created xsi:type="dcterms:W3CDTF">2014-07-09T16:44:53Z</dcterms:created>
  <dcterms:modified xsi:type="dcterms:W3CDTF">2014-07-18T00:42:09Z</dcterms:modified>
</cp:coreProperties>
</file>