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8" r:id="rId2"/>
    <p:sldId id="259" r:id="rId3"/>
    <p:sldId id="260" r:id="rId4"/>
    <p:sldId id="262" r:id="rId5"/>
    <p:sldId id="261" r:id="rId6"/>
    <p:sldId id="268" r:id="rId7"/>
    <p:sldId id="270" r:id="rId8"/>
    <p:sldId id="269" r:id="rId9"/>
    <p:sldId id="267" r:id="rId10"/>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87" d="100"/>
          <a:sy n="87" d="100"/>
        </p:scale>
        <p:origin x="-120" y="-35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1" Type="http://schemas.openxmlformats.org/officeDocument/2006/relationships/printerSettings" Target="printerSettings/printerSettings1.bin"/><Relationship Id="rId12" Type="http://schemas.openxmlformats.org/officeDocument/2006/relationships/presProps" Target="presProps.xml"/><Relationship Id="rId13" Type="http://schemas.openxmlformats.org/officeDocument/2006/relationships/viewProps" Target="viewProps.xml"/><Relationship Id="rId14" Type="http://schemas.openxmlformats.org/officeDocument/2006/relationships/theme" Target="theme/theme1.xml"/><Relationship Id="rId15"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0DF4207A-E94E-7E41-96BE-8A14A2598DCC}" type="datetimeFigureOut">
              <a:rPr lang="en-US" smtClean="0"/>
              <a:t>7/18/14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9CA0573-05A0-EF42-ADA4-43AAA0084133}" type="slidenum">
              <a:rPr lang="en-US" smtClean="0"/>
              <a:t>‹#›</a:t>
            </a:fld>
            <a:endParaRPr lang="en-US"/>
          </a:p>
        </p:txBody>
      </p:sp>
    </p:spTree>
    <p:extLst>
      <p:ext uri="{BB962C8B-B14F-4D97-AF65-F5344CB8AC3E}">
        <p14:creationId xmlns:p14="http://schemas.microsoft.com/office/powerpoint/2010/main" val="73188841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DF4207A-E94E-7E41-96BE-8A14A2598DCC}" type="datetimeFigureOut">
              <a:rPr lang="en-US" smtClean="0"/>
              <a:t>7/18/14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9CA0573-05A0-EF42-ADA4-43AAA0084133}" type="slidenum">
              <a:rPr lang="en-US" smtClean="0"/>
              <a:t>‹#›</a:t>
            </a:fld>
            <a:endParaRPr lang="en-US"/>
          </a:p>
        </p:txBody>
      </p:sp>
    </p:spTree>
    <p:extLst>
      <p:ext uri="{BB962C8B-B14F-4D97-AF65-F5344CB8AC3E}">
        <p14:creationId xmlns:p14="http://schemas.microsoft.com/office/powerpoint/2010/main" val="232941859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DF4207A-E94E-7E41-96BE-8A14A2598DCC}" type="datetimeFigureOut">
              <a:rPr lang="en-US" smtClean="0"/>
              <a:t>7/18/14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9CA0573-05A0-EF42-ADA4-43AAA0084133}" type="slidenum">
              <a:rPr lang="en-US" smtClean="0"/>
              <a:t>‹#›</a:t>
            </a:fld>
            <a:endParaRPr lang="en-US"/>
          </a:p>
        </p:txBody>
      </p:sp>
    </p:spTree>
    <p:extLst>
      <p:ext uri="{BB962C8B-B14F-4D97-AF65-F5344CB8AC3E}">
        <p14:creationId xmlns:p14="http://schemas.microsoft.com/office/powerpoint/2010/main" val="188124752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DF4207A-E94E-7E41-96BE-8A14A2598DCC}" type="datetimeFigureOut">
              <a:rPr lang="en-US" smtClean="0"/>
              <a:t>7/18/14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9CA0573-05A0-EF42-ADA4-43AAA0084133}" type="slidenum">
              <a:rPr lang="en-US" smtClean="0"/>
              <a:t>‹#›</a:t>
            </a:fld>
            <a:endParaRPr lang="en-US"/>
          </a:p>
        </p:txBody>
      </p:sp>
    </p:spTree>
    <p:extLst>
      <p:ext uri="{BB962C8B-B14F-4D97-AF65-F5344CB8AC3E}">
        <p14:creationId xmlns:p14="http://schemas.microsoft.com/office/powerpoint/2010/main" val="419982483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DF4207A-E94E-7E41-96BE-8A14A2598DCC}" type="datetimeFigureOut">
              <a:rPr lang="en-US" smtClean="0"/>
              <a:t>7/18/14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9CA0573-05A0-EF42-ADA4-43AAA0084133}" type="slidenum">
              <a:rPr lang="en-US" smtClean="0"/>
              <a:t>‹#›</a:t>
            </a:fld>
            <a:endParaRPr lang="en-US"/>
          </a:p>
        </p:txBody>
      </p:sp>
    </p:spTree>
    <p:extLst>
      <p:ext uri="{BB962C8B-B14F-4D97-AF65-F5344CB8AC3E}">
        <p14:creationId xmlns:p14="http://schemas.microsoft.com/office/powerpoint/2010/main" val="276563344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0DF4207A-E94E-7E41-96BE-8A14A2598DCC}" type="datetimeFigureOut">
              <a:rPr lang="en-US" smtClean="0"/>
              <a:t>7/18/14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9CA0573-05A0-EF42-ADA4-43AAA0084133}" type="slidenum">
              <a:rPr lang="en-US" smtClean="0"/>
              <a:t>‹#›</a:t>
            </a:fld>
            <a:endParaRPr lang="en-US"/>
          </a:p>
        </p:txBody>
      </p:sp>
    </p:spTree>
    <p:extLst>
      <p:ext uri="{BB962C8B-B14F-4D97-AF65-F5344CB8AC3E}">
        <p14:creationId xmlns:p14="http://schemas.microsoft.com/office/powerpoint/2010/main" val="13102450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0DF4207A-E94E-7E41-96BE-8A14A2598DCC}" type="datetimeFigureOut">
              <a:rPr lang="en-US" smtClean="0"/>
              <a:t>7/18/14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9CA0573-05A0-EF42-ADA4-43AAA0084133}" type="slidenum">
              <a:rPr lang="en-US" smtClean="0"/>
              <a:t>‹#›</a:t>
            </a:fld>
            <a:endParaRPr lang="en-US"/>
          </a:p>
        </p:txBody>
      </p:sp>
    </p:spTree>
    <p:extLst>
      <p:ext uri="{BB962C8B-B14F-4D97-AF65-F5344CB8AC3E}">
        <p14:creationId xmlns:p14="http://schemas.microsoft.com/office/powerpoint/2010/main" val="165143541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0DF4207A-E94E-7E41-96BE-8A14A2598DCC}" type="datetimeFigureOut">
              <a:rPr lang="en-US" smtClean="0"/>
              <a:t>7/18/14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9CA0573-05A0-EF42-ADA4-43AAA0084133}" type="slidenum">
              <a:rPr lang="en-US" smtClean="0"/>
              <a:t>‹#›</a:t>
            </a:fld>
            <a:endParaRPr lang="en-US"/>
          </a:p>
        </p:txBody>
      </p:sp>
    </p:spTree>
    <p:extLst>
      <p:ext uri="{BB962C8B-B14F-4D97-AF65-F5344CB8AC3E}">
        <p14:creationId xmlns:p14="http://schemas.microsoft.com/office/powerpoint/2010/main" val="15763059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DF4207A-E94E-7E41-96BE-8A14A2598DCC}" type="datetimeFigureOut">
              <a:rPr lang="en-US" smtClean="0"/>
              <a:t>7/18/14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9CA0573-05A0-EF42-ADA4-43AAA0084133}" type="slidenum">
              <a:rPr lang="en-US" smtClean="0"/>
              <a:t>‹#›</a:t>
            </a:fld>
            <a:endParaRPr lang="en-US"/>
          </a:p>
        </p:txBody>
      </p:sp>
    </p:spTree>
    <p:extLst>
      <p:ext uri="{BB962C8B-B14F-4D97-AF65-F5344CB8AC3E}">
        <p14:creationId xmlns:p14="http://schemas.microsoft.com/office/powerpoint/2010/main" val="75772283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DF4207A-E94E-7E41-96BE-8A14A2598DCC}" type="datetimeFigureOut">
              <a:rPr lang="en-US" smtClean="0"/>
              <a:t>7/18/14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9CA0573-05A0-EF42-ADA4-43AAA0084133}" type="slidenum">
              <a:rPr lang="en-US" smtClean="0"/>
              <a:t>‹#›</a:t>
            </a:fld>
            <a:endParaRPr lang="en-US"/>
          </a:p>
        </p:txBody>
      </p:sp>
    </p:spTree>
    <p:extLst>
      <p:ext uri="{BB962C8B-B14F-4D97-AF65-F5344CB8AC3E}">
        <p14:creationId xmlns:p14="http://schemas.microsoft.com/office/powerpoint/2010/main" val="31226846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DF4207A-E94E-7E41-96BE-8A14A2598DCC}" type="datetimeFigureOut">
              <a:rPr lang="en-US" smtClean="0"/>
              <a:t>7/18/14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9CA0573-05A0-EF42-ADA4-43AAA0084133}" type="slidenum">
              <a:rPr lang="en-US" smtClean="0"/>
              <a:t>‹#›</a:t>
            </a:fld>
            <a:endParaRPr lang="en-US"/>
          </a:p>
        </p:txBody>
      </p:sp>
    </p:spTree>
    <p:extLst>
      <p:ext uri="{BB962C8B-B14F-4D97-AF65-F5344CB8AC3E}">
        <p14:creationId xmlns:p14="http://schemas.microsoft.com/office/powerpoint/2010/main" val="3525862539"/>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DF4207A-E94E-7E41-96BE-8A14A2598DCC}" type="datetimeFigureOut">
              <a:rPr lang="en-US" smtClean="0"/>
              <a:t>7/18/14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9CA0573-05A0-EF42-ADA4-43AAA0084133}" type="slidenum">
              <a:rPr lang="en-US" smtClean="0"/>
              <a:t>‹#›</a:t>
            </a:fld>
            <a:endParaRPr lang="en-US"/>
          </a:p>
        </p:txBody>
      </p:sp>
    </p:spTree>
    <p:extLst>
      <p:ext uri="{BB962C8B-B14F-4D97-AF65-F5344CB8AC3E}">
        <p14:creationId xmlns:p14="http://schemas.microsoft.com/office/powerpoint/2010/main" val="76721592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4" Type="http://schemas.openxmlformats.org/officeDocument/2006/relationships/image" Target="../media/image3.png"/><Relationship Id="rId1" Type="http://schemas.openxmlformats.org/officeDocument/2006/relationships/slideLayout" Target="../slideLayouts/slideLayout1.xml"/><Relationship Id="rId2" Type="http://schemas.openxmlformats.org/officeDocument/2006/relationships/image" Target="../media/image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4.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5.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Group 11"/>
          <p:cNvGrpSpPr/>
          <p:nvPr/>
        </p:nvGrpSpPr>
        <p:grpSpPr>
          <a:xfrm>
            <a:off x="12297" y="1355025"/>
            <a:ext cx="2117633" cy="3109770"/>
            <a:chOff x="-517336" y="587174"/>
            <a:chExt cx="2840664" cy="4022571"/>
          </a:xfrm>
        </p:grpSpPr>
        <p:pic>
          <p:nvPicPr>
            <p:cNvPr id="2" name="Picture 1"/>
            <p:cNvPicPr>
              <a:picLocks noChangeAspect="1"/>
            </p:cNvPicPr>
            <p:nvPr/>
          </p:nvPicPr>
          <p:blipFill>
            <a:blip r:embed="rId2"/>
            <a:stretch>
              <a:fillRect/>
            </a:stretch>
          </p:blipFill>
          <p:spPr>
            <a:xfrm rot="2583817">
              <a:off x="-517336" y="587174"/>
              <a:ext cx="2840664" cy="2840664"/>
            </a:xfrm>
            <a:prstGeom prst="rect">
              <a:avLst/>
            </a:prstGeom>
          </p:spPr>
        </p:pic>
        <p:sp>
          <p:nvSpPr>
            <p:cNvPr id="9" name="TextBox 8"/>
            <p:cNvSpPr txBox="1"/>
            <p:nvPr/>
          </p:nvSpPr>
          <p:spPr>
            <a:xfrm rot="5400000">
              <a:off x="828835" y="3925236"/>
              <a:ext cx="788009" cy="369332"/>
            </a:xfrm>
            <a:prstGeom prst="rect">
              <a:avLst/>
            </a:prstGeom>
            <a:noFill/>
          </p:spPr>
          <p:txBody>
            <a:bodyPr wrap="none" rtlCol="0">
              <a:spAutoFit/>
            </a:bodyPr>
            <a:lstStyle/>
            <a:p>
              <a:r>
                <a:rPr lang="en-US" dirty="0" smtClean="0"/>
                <a:t>power</a:t>
              </a:r>
            </a:p>
          </p:txBody>
        </p:sp>
        <p:sp>
          <p:nvSpPr>
            <p:cNvPr id="10" name="TextBox 9"/>
            <p:cNvSpPr txBox="1"/>
            <p:nvPr/>
          </p:nvSpPr>
          <p:spPr>
            <a:xfrm rot="5400000">
              <a:off x="582040" y="3995402"/>
              <a:ext cx="859355" cy="369332"/>
            </a:xfrm>
            <a:prstGeom prst="rect">
              <a:avLst/>
            </a:prstGeom>
            <a:noFill/>
          </p:spPr>
          <p:txBody>
            <a:bodyPr wrap="none" rtlCol="0">
              <a:spAutoFit/>
            </a:bodyPr>
            <a:lstStyle/>
            <a:p>
              <a:r>
                <a:rPr lang="en-US" dirty="0" smtClean="0"/>
                <a:t>ground</a:t>
              </a:r>
              <a:endParaRPr lang="en-US" dirty="0"/>
            </a:p>
          </p:txBody>
        </p:sp>
        <p:sp>
          <p:nvSpPr>
            <p:cNvPr id="11" name="TextBox 10"/>
            <p:cNvSpPr txBox="1"/>
            <p:nvPr/>
          </p:nvSpPr>
          <p:spPr>
            <a:xfrm rot="5400000">
              <a:off x="403747" y="3899962"/>
              <a:ext cx="721396" cy="369332"/>
            </a:xfrm>
            <a:prstGeom prst="rect">
              <a:avLst/>
            </a:prstGeom>
            <a:noFill/>
          </p:spPr>
          <p:txBody>
            <a:bodyPr wrap="none" rtlCol="0">
              <a:spAutoFit/>
            </a:bodyPr>
            <a:lstStyle/>
            <a:p>
              <a:r>
                <a:rPr lang="en-US" dirty="0" smtClean="0"/>
                <a:t>signal</a:t>
              </a:r>
            </a:p>
          </p:txBody>
        </p:sp>
      </p:grpSp>
      <p:sp>
        <p:nvSpPr>
          <p:cNvPr id="13" name="TextBox 12"/>
          <p:cNvSpPr txBox="1"/>
          <p:nvPr/>
        </p:nvSpPr>
        <p:spPr>
          <a:xfrm>
            <a:off x="3503771" y="6161189"/>
            <a:ext cx="5181877" cy="369332"/>
          </a:xfrm>
          <a:prstGeom prst="rect">
            <a:avLst/>
          </a:prstGeom>
          <a:noFill/>
        </p:spPr>
        <p:txBody>
          <a:bodyPr wrap="square" rtlCol="0">
            <a:spAutoFit/>
          </a:bodyPr>
          <a:lstStyle/>
          <a:p>
            <a:pPr algn="ctr"/>
            <a:r>
              <a:rPr lang="en-US" b="1" dirty="0" smtClean="0">
                <a:latin typeface="Cambria"/>
                <a:cs typeface="Cambria"/>
              </a:rPr>
              <a:t>CONSTRUCTING THE CIRCUIT</a:t>
            </a:r>
            <a:endParaRPr lang="en-US" b="1" dirty="0">
              <a:latin typeface="Cambria"/>
              <a:cs typeface="Cambria"/>
            </a:endParaRPr>
          </a:p>
        </p:txBody>
      </p:sp>
      <p:pic>
        <p:nvPicPr>
          <p:cNvPr id="27" name="Picture 26"/>
          <p:cNvPicPr>
            <a:picLocks noChangeAspect="1"/>
          </p:cNvPicPr>
          <p:nvPr/>
        </p:nvPicPr>
        <p:blipFill>
          <a:blip r:embed="rId3"/>
          <a:stretch>
            <a:fillRect/>
          </a:stretch>
        </p:blipFill>
        <p:spPr>
          <a:xfrm>
            <a:off x="1396801" y="4280697"/>
            <a:ext cx="2052869" cy="2249824"/>
          </a:xfrm>
          <a:prstGeom prst="rect">
            <a:avLst/>
          </a:prstGeom>
        </p:spPr>
      </p:pic>
      <p:pic>
        <p:nvPicPr>
          <p:cNvPr id="32" name="Picture 31" descr="Fritz-IR Receiver LED Circuit.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805692" y="833114"/>
            <a:ext cx="4602991" cy="4938309"/>
          </a:xfrm>
          <a:prstGeom prst="rect">
            <a:avLst/>
          </a:prstGeom>
        </p:spPr>
      </p:pic>
      <p:sp>
        <p:nvSpPr>
          <p:cNvPr id="14" name="TextBox 13"/>
          <p:cNvSpPr txBox="1"/>
          <p:nvPr/>
        </p:nvSpPr>
        <p:spPr>
          <a:xfrm>
            <a:off x="224123" y="186783"/>
            <a:ext cx="6026481" cy="646331"/>
          </a:xfrm>
          <a:prstGeom prst="rect">
            <a:avLst/>
          </a:prstGeom>
          <a:noFill/>
        </p:spPr>
        <p:txBody>
          <a:bodyPr wrap="square" rtlCol="0">
            <a:spAutoFit/>
          </a:bodyPr>
          <a:lstStyle/>
          <a:p>
            <a:r>
              <a:rPr lang="en-US" sz="3600" i="1" dirty="0" smtClean="0">
                <a:latin typeface="Cambria"/>
                <a:cs typeface="Cambria"/>
              </a:rPr>
              <a:t>Using the IR Remote: setup</a:t>
            </a:r>
            <a:endParaRPr lang="en-US" sz="3600" dirty="0">
              <a:latin typeface="Cambria"/>
              <a:cs typeface="Cambria"/>
            </a:endParaRPr>
          </a:p>
        </p:txBody>
      </p:sp>
    </p:spTree>
    <p:extLst>
      <p:ext uri="{BB962C8B-B14F-4D97-AF65-F5344CB8AC3E}">
        <p14:creationId xmlns:p14="http://schemas.microsoft.com/office/powerpoint/2010/main" val="399985963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Box 12"/>
          <p:cNvSpPr txBox="1"/>
          <p:nvPr/>
        </p:nvSpPr>
        <p:spPr>
          <a:xfrm>
            <a:off x="158739" y="238136"/>
            <a:ext cx="8677708" cy="369332"/>
          </a:xfrm>
          <a:prstGeom prst="rect">
            <a:avLst/>
          </a:prstGeom>
          <a:noFill/>
        </p:spPr>
        <p:txBody>
          <a:bodyPr wrap="square" rtlCol="0">
            <a:spAutoFit/>
          </a:bodyPr>
          <a:lstStyle/>
          <a:p>
            <a:pPr algn="ctr"/>
            <a:r>
              <a:rPr lang="en-US" b="1" dirty="0" smtClean="0">
                <a:latin typeface="Cambria"/>
                <a:cs typeface="Cambria"/>
              </a:rPr>
              <a:t>CONSTRUCTING THE CIRCUIT: IR Receiver</a:t>
            </a:r>
            <a:endParaRPr lang="en-US" b="1" dirty="0">
              <a:latin typeface="Cambria"/>
              <a:cs typeface="Cambria"/>
            </a:endParaRPr>
          </a:p>
        </p:txBody>
      </p:sp>
      <p:sp>
        <p:nvSpPr>
          <p:cNvPr id="3" name="TextBox 2"/>
          <p:cNvSpPr txBox="1"/>
          <p:nvPr/>
        </p:nvSpPr>
        <p:spPr>
          <a:xfrm>
            <a:off x="295072" y="744136"/>
            <a:ext cx="8541375" cy="6463309"/>
          </a:xfrm>
          <a:prstGeom prst="rect">
            <a:avLst/>
          </a:prstGeom>
          <a:noFill/>
        </p:spPr>
        <p:txBody>
          <a:bodyPr wrap="square" rtlCol="0">
            <a:spAutoFit/>
          </a:bodyPr>
          <a:lstStyle/>
          <a:p>
            <a:r>
              <a:rPr lang="en-US" dirty="0" smtClean="0">
                <a:latin typeface="Cambria"/>
                <a:cs typeface="Cambria"/>
              </a:rPr>
              <a:t>As you build, refer to the completed circuit shown on page two as a guide! As you go, you can keep your power wires red and your ground wires black so that your circuit stays color-coded and organized!</a:t>
            </a:r>
          </a:p>
          <a:p>
            <a:endParaRPr lang="en-US" dirty="0" smtClean="0">
              <a:latin typeface="Cambria"/>
              <a:cs typeface="Cambria"/>
            </a:endParaRPr>
          </a:p>
          <a:p>
            <a:pPr marL="342900" indent="-342900">
              <a:buFont typeface="+mj-lt"/>
              <a:buAutoNum type="arabicPeriod"/>
            </a:pPr>
            <a:r>
              <a:rPr lang="en-US" dirty="0" smtClean="0">
                <a:latin typeface="Cambria"/>
                <a:cs typeface="Cambria"/>
              </a:rPr>
              <a:t>Stick the IR Receiver into the breadboard; make sure you're not connecting the three pins together in a circuit. Face the spherical bump on the receiver towards you: the signal pin is on the left, the ground pin is in the middle, the power pin is on the right, as shown in the diagram.</a:t>
            </a:r>
          </a:p>
          <a:p>
            <a:pPr marL="342900" indent="-342900">
              <a:buFont typeface="+mj-lt"/>
              <a:buAutoNum type="arabicPeriod"/>
            </a:pPr>
            <a:r>
              <a:rPr lang="en-US" dirty="0" smtClean="0">
                <a:latin typeface="Cambria"/>
                <a:cs typeface="Cambria"/>
              </a:rPr>
              <a:t>Using a </a:t>
            </a:r>
            <a:r>
              <a:rPr lang="en-US" b="1" dirty="0" smtClean="0">
                <a:latin typeface="Cambria"/>
                <a:cs typeface="Cambria"/>
              </a:rPr>
              <a:t>red</a:t>
            </a:r>
            <a:r>
              <a:rPr lang="en-US" dirty="0" smtClean="0">
                <a:latin typeface="Cambria"/>
                <a:cs typeface="Cambria"/>
              </a:rPr>
              <a:t> wire, connect the 5V hole on the </a:t>
            </a:r>
            <a:r>
              <a:rPr lang="en-US" dirty="0" err="1" smtClean="0">
                <a:latin typeface="Cambria"/>
                <a:cs typeface="Cambria"/>
              </a:rPr>
              <a:t>Arduino</a:t>
            </a:r>
            <a:r>
              <a:rPr lang="en-US" dirty="0" smtClean="0">
                <a:latin typeface="Cambria"/>
                <a:cs typeface="Cambria"/>
              </a:rPr>
              <a:t> board to one of the holes by the red line at the top of your breadboard. The entire row of holes is now connected to the 5V power source, and any of them can be used to access the 5V of power! </a:t>
            </a:r>
          </a:p>
          <a:p>
            <a:pPr marL="342900" indent="-342900">
              <a:buFont typeface="+mj-lt"/>
              <a:buAutoNum type="arabicPeriod"/>
            </a:pPr>
            <a:r>
              <a:rPr lang="en-US" dirty="0" smtClean="0">
                <a:latin typeface="Cambria"/>
                <a:cs typeface="Cambria"/>
              </a:rPr>
              <a:t>Then, using a </a:t>
            </a:r>
            <a:r>
              <a:rPr lang="en-US" b="1" dirty="0" smtClean="0">
                <a:latin typeface="Cambria"/>
                <a:cs typeface="Cambria"/>
              </a:rPr>
              <a:t>black</a:t>
            </a:r>
            <a:r>
              <a:rPr lang="en-US" dirty="0" smtClean="0">
                <a:latin typeface="Cambria"/>
                <a:cs typeface="Cambria"/>
              </a:rPr>
              <a:t> wire, connect one of the GND holes on the board to one of the holes by the blue line at the top of your breadboard. This entire row of holes is now connected to ground.</a:t>
            </a:r>
          </a:p>
          <a:p>
            <a:pPr marL="342900" indent="-342900">
              <a:buFont typeface="+mj-lt"/>
              <a:buAutoNum type="arabicPeriod"/>
            </a:pPr>
            <a:r>
              <a:rPr lang="en-US" dirty="0" smtClean="0">
                <a:latin typeface="Cambria"/>
                <a:cs typeface="Cambria"/>
              </a:rPr>
              <a:t>Use a red wire to connect the IR Receiver power pin (on the right) to one of the 5V holes on the breadboard.</a:t>
            </a:r>
          </a:p>
          <a:p>
            <a:pPr marL="342900" indent="-342900">
              <a:buFont typeface="+mj-lt"/>
              <a:buAutoNum type="arabicPeriod"/>
            </a:pPr>
            <a:r>
              <a:rPr lang="en-US" dirty="0" smtClean="0">
                <a:latin typeface="Cambria"/>
                <a:cs typeface="Cambria"/>
              </a:rPr>
              <a:t>Use a black wire to connect the IR Receiver ground pin (middle) to one of the ground holes on the breadboard.</a:t>
            </a:r>
          </a:p>
          <a:p>
            <a:pPr marL="342900" indent="-342900">
              <a:buFont typeface="+mj-lt"/>
              <a:buAutoNum type="arabicPeriod"/>
            </a:pPr>
            <a:r>
              <a:rPr lang="en-US" dirty="0" smtClean="0">
                <a:latin typeface="Cambria"/>
                <a:cs typeface="Cambria"/>
              </a:rPr>
              <a:t>Use a yellow wire to connect the IR Receiver signal pin (left) to any one of the digital pin holes on the </a:t>
            </a:r>
            <a:r>
              <a:rPr lang="en-US" dirty="0" err="1" smtClean="0">
                <a:latin typeface="Cambria"/>
                <a:cs typeface="Cambria"/>
              </a:rPr>
              <a:t>Arduino</a:t>
            </a:r>
            <a:r>
              <a:rPr lang="en-US" dirty="0" smtClean="0">
                <a:latin typeface="Cambria"/>
                <a:cs typeface="Cambria"/>
              </a:rPr>
              <a:t>.</a:t>
            </a:r>
          </a:p>
          <a:p>
            <a:pPr marL="342900" indent="-342900">
              <a:buFont typeface="+mj-lt"/>
              <a:buAutoNum type="arabicPeriod"/>
            </a:pPr>
            <a:endParaRPr lang="en-US" dirty="0" smtClean="0">
              <a:latin typeface="Cambria"/>
              <a:cs typeface="Cambria"/>
            </a:endParaRPr>
          </a:p>
          <a:p>
            <a:pPr marL="342900" indent="-342900">
              <a:buFont typeface="+mj-lt"/>
              <a:buAutoNum type="arabicPeriod"/>
            </a:pPr>
            <a:endParaRPr lang="en-US" dirty="0">
              <a:latin typeface="Cambria"/>
              <a:cs typeface="Cambria"/>
            </a:endParaRPr>
          </a:p>
        </p:txBody>
      </p:sp>
    </p:spTree>
    <p:extLst>
      <p:ext uri="{BB962C8B-B14F-4D97-AF65-F5344CB8AC3E}">
        <p14:creationId xmlns:p14="http://schemas.microsoft.com/office/powerpoint/2010/main" val="216693192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Box 12"/>
          <p:cNvSpPr txBox="1"/>
          <p:nvPr/>
        </p:nvSpPr>
        <p:spPr>
          <a:xfrm>
            <a:off x="158739" y="238136"/>
            <a:ext cx="8677708" cy="369332"/>
          </a:xfrm>
          <a:prstGeom prst="rect">
            <a:avLst/>
          </a:prstGeom>
          <a:noFill/>
        </p:spPr>
        <p:txBody>
          <a:bodyPr wrap="square" rtlCol="0">
            <a:spAutoFit/>
          </a:bodyPr>
          <a:lstStyle/>
          <a:p>
            <a:pPr algn="ctr"/>
            <a:r>
              <a:rPr lang="en-US" b="1" dirty="0" smtClean="0">
                <a:latin typeface="Cambria"/>
                <a:cs typeface="Cambria"/>
              </a:rPr>
              <a:t>CONSTRUCTING THE CIRCUIT: Test LED</a:t>
            </a:r>
            <a:endParaRPr lang="en-US" b="1" dirty="0">
              <a:latin typeface="Cambria"/>
              <a:cs typeface="Cambria"/>
            </a:endParaRPr>
          </a:p>
        </p:txBody>
      </p:sp>
      <p:sp>
        <p:nvSpPr>
          <p:cNvPr id="3" name="TextBox 2"/>
          <p:cNvSpPr txBox="1"/>
          <p:nvPr/>
        </p:nvSpPr>
        <p:spPr>
          <a:xfrm>
            <a:off x="295072" y="744136"/>
            <a:ext cx="8541375" cy="2862323"/>
          </a:xfrm>
          <a:prstGeom prst="rect">
            <a:avLst/>
          </a:prstGeom>
          <a:noFill/>
        </p:spPr>
        <p:txBody>
          <a:bodyPr wrap="square" rtlCol="0">
            <a:spAutoFit/>
          </a:bodyPr>
          <a:lstStyle/>
          <a:p>
            <a:pPr marL="342900" indent="-342900">
              <a:buFont typeface="+mj-lt"/>
              <a:buAutoNum type="arabicPeriod" startAt="7"/>
            </a:pPr>
            <a:r>
              <a:rPr lang="en-US" dirty="0" smtClean="0">
                <a:latin typeface="Cambria"/>
                <a:cs typeface="Cambria"/>
              </a:rPr>
              <a:t>Put an LED light into the breadboard; make sure you don't stick both ends (cathode and anode) into the same circuit!</a:t>
            </a:r>
          </a:p>
          <a:p>
            <a:pPr marL="342900" indent="-342900">
              <a:buFont typeface="+mj-lt"/>
              <a:buAutoNum type="arabicPeriod" startAt="7"/>
            </a:pPr>
            <a:r>
              <a:rPr lang="en-US" dirty="0" smtClean="0">
                <a:latin typeface="Cambria"/>
                <a:cs typeface="Cambria"/>
              </a:rPr>
              <a:t>Put one end of a resistor into the same column as the signal pin of the IR Receiver, and the other end into the same column as the cathode (short end) of the LED light.</a:t>
            </a:r>
          </a:p>
          <a:p>
            <a:pPr marL="342900" indent="-342900">
              <a:buFont typeface="+mj-lt"/>
              <a:buAutoNum type="arabicPeriod" startAt="7"/>
            </a:pPr>
            <a:r>
              <a:rPr lang="en-US" dirty="0" smtClean="0">
                <a:latin typeface="Cambria"/>
                <a:cs typeface="Cambria"/>
              </a:rPr>
              <a:t>Put one end of a red wire into the same column as the power pin of the IR Receiver, and the other end into the same column as the anode (long end) of the LED light.</a:t>
            </a:r>
          </a:p>
          <a:p>
            <a:pPr marL="342900" indent="-342900">
              <a:buFont typeface="+mj-lt"/>
              <a:buAutoNum type="arabicPeriod" startAt="7"/>
            </a:pPr>
            <a:r>
              <a:rPr lang="en-US" dirty="0" smtClean="0">
                <a:latin typeface="Cambria"/>
                <a:cs typeface="Cambria"/>
              </a:rPr>
              <a:t>Now, take your remote and press any button. If you constructed your circuit correctly, the test LED should flash whenever you press a button!</a:t>
            </a:r>
            <a:endParaRPr lang="en-US" dirty="0">
              <a:latin typeface="Cambria"/>
              <a:cs typeface="Cambria"/>
            </a:endParaRPr>
          </a:p>
        </p:txBody>
      </p:sp>
    </p:spTree>
    <p:extLst>
      <p:ext uri="{BB962C8B-B14F-4D97-AF65-F5344CB8AC3E}">
        <p14:creationId xmlns:p14="http://schemas.microsoft.com/office/powerpoint/2010/main" val="324419055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ounded Rectangle 9"/>
          <p:cNvSpPr/>
          <p:nvPr/>
        </p:nvSpPr>
        <p:spPr>
          <a:xfrm>
            <a:off x="1557358" y="1160905"/>
            <a:ext cx="6026481" cy="3796932"/>
          </a:xfrm>
          <a:prstGeom prst="roundRect">
            <a:avLst>
              <a:gd name="adj" fmla="val 5666"/>
            </a:avLst>
          </a:prstGeom>
          <a:solidFill>
            <a:schemeClr val="bg1">
              <a:lumMod val="8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 name="TextBox 3"/>
          <p:cNvSpPr txBox="1"/>
          <p:nvPr/>
        </p:nvSpPr>
        <p:spPr>
          <a:xfrm>
            <a:off x="224123" y="186783"/>
            <a:ext cx="6026481" cy="646331"/>
          </a:xfrm>
          <a:prstGeom prst="rect">
            <a:avLst/>
          </a:prstGeom>
          <a:noFill/>
        </p:spPr>
        <p:txBody>
          <a:bodyPr wrap="square" rtlCol="0">
            <a:spAutoFit/>
          </a:bodyPr>
          <a:lstStyle/>
          <a:p>
            <a:r>
              <a:rPr lang="en-US" sz="3600" i="1" dirty="0" smtClean="0">
                <a:latin typeface="Cambria"/>
                <a:cs typeface="Cambria"/>
              </a:rPr>
              <a:t>Using the IR Remote</a:t>
            </a:r>
            <a:endParaRPr lang="en-US" sz="3600" dirty="0">
              <a:latin typeface="Cambria"/>
              <a:cs typeface="Cambria"/>
            </a:endParaRPr>
          </a:p>
        </p:txBody>
      </p:sp>
      <p:sp>
        <p:nvSpPr>
          <p:cNvPr id="8" name="Rectangle 7"/>
          <p:cNvSpPr/>
          <p:nvPr/>
        </p:nvSpPr>
        <p:spPr>
          <a:xfrm>
            <a:off x="7583839" y="342992"/>
            <a:ext cx="1390124" cy="369332"/>
          </a:xfrm>
          <a:prstGeom prst="rect">
            <a:avLst/>
          </a:prstGeom>
          <a:solidFill>
            <a:schemeClr val="bg1">
              <a:lumMod val="50000"/>
            </a:schemeClr>
          </a:solidFill>
        </p:spPr>
        <p:txBody>
          <a:bodyPr wrap="none">
            <a:spAutoFit/>
          </a:bodyPr>
          <a:lstStyle/>
          <a:p>
            <a:pPr algn="ctr"/>
            <a:r>
              <a:rPr lang="en-US" dirty="0" smtClean="0">
                <a:solidFill>
                  <a:schemeClr val="bg1"/>
                </a:solidFill>
                <a:latin typeface="Cambria"/>
                <a:cs typeface="Cambria"/>
              </a:rPr>
              <a:t>Starter code</a:t>
            </a:r>
            <a:endParaRPr lang="en-US" dirty="0">
              <a:solidFill>
                <a:schemeClr val="bg1"/>
              </a:solidFill>
            </a:endParaRPr>
          </a:p>
        </p:txBody>
      </p:sp>
      <p:sp>
        <p:nvSpPr>
          <p:cNvPr id="2" name="Rectangle 1"/>
          <p:cNvSpPr/>
          <p:nvPr/>
        </p:nvSpPr>
        <p:spPr>
          <a:xfrm>
            <a:off x="2022465" y="1851223"/>
            <a:ext cx="5096267" cy="707886"/>
          </a:xfrm>
          <a:prstGeom prst="rect">
            <a:avLst/>
          </a:prstGeom>
        </p:spPr>
        <p:txBody>
          <a:bodyPr wrap="none">
            <a:spAutoFit/>
          </a:bodyPr>
          <a:lstStyle/>
          <a:p>
            <a:pPr algn="ctr"/>
            <a:r>
              <a:rPr lang="en-US" sz="4000" dirty="0" err="1" smtClean="0"/>
              <a:t>www.cs.hmc.edu</a:t>
            </a:r>
            <a:r>
              <a:rPr lang="en-US" sz="4000" dirty="0"/>
              <a:t>/bots/</a:t>
            </a:r>
          </a:p>
        </p:txBody>
      </p:sp>
      <p:sp>
        <p:nvSpPr>
          <p:cNvPr id="9" name="TextBox 8"/>
          <p:cNvSpPr txBox="1"/>
          <p:nvPr/>
        </p:nvSpPr>
        <p:spPr>
          <a:xfrm>
            <a:off x="2347834" y="2900048"/>
            <a:ext cx="4385575" cy="646331"/>
          </a:xfrm>
          <a:prstGeom prst="rect">
            <a:avLst/>
          </a:prstGeom>
          <a:solidFill>
            <a:srgbClr val="FFFFFF"/>
          </a:solidFill>
        </p:spPr>
        <p:txBody>
          <a:bodyPr wrap="square" rtlCol="0">
            <a:spAutoFit/>
          </a:bodyPr>
          <a:lstStyle/>
          <a:p>
            <a:pPr algn="ctr"/>
            <a:r>
              <a:rPr lang="en-US" sz="3600" i="1" dirty="0" smtClean="0">
                <a:latin typeface="Cambria"/>
                <a:cs typeface="Cambria"/>
              </a:rPr>
              <a:t>top link for library</a:t>
            </a:r>
            <a:endParaRPr lang="en-US" sz="3600" dirty="0">
              <a:latin typeface="Cambria"/>
              <a:cs typeface="Cambria"/>
            </a:endParaRPr>
          </a:p>
        </p:txBody>
      </p:sp>
      <p:sp>
        <p:nvSpPr>
          <p:cNvPr id="11" name="TextBox 10"/>
          <p:cNvSpPr txBox="1"/>
          <p:nvPr/>
        </p:nvSpPr>
        <p:spPr>
          <a:xfrm>
            <a:off x="2669942" y="3892412"/>
            <a:ext cx="3580662" cy="646331"/>
          </a:xfrm>
          <a:prstGeom prst="rect">
            <a:avLst/>
          </a:prstGeom>
          <a:solidFill>
            <a:srgbClr val="FFFFFF"/>
          </a:solidFill>
        </p:spPr>
        <p:txBody>
          <a:bodyPr wrap="square" rtlCol="0">
            <a:spAutoFit/>
          </a:bodyPr>
          <a:lstStyle/>
          <a:p>
            <a:pPr algn="ctr"/>
            <a:r>
              <a:rPr lang="en-US" sz="3600" i="1" dirty="0" smtClean="0">
                <a:latin typeface="Cambria"/>
                <a:cs typeface="Cambria"/>
              </a:rPr>
              <a:t>2</a:t>
            </a:r>
            <a:r>
              <a:rPr lang="en-US" sz="3600" i="1" baseline="30000" dirty="0" smtClean="0">
                <a:latin typeface="Cambria"/>
                <a:cs typeface="Cambria"/>
              </a:rPr>
              <a:t>nd</a:t>
            </a:r>
            <a:r>
              <a:rPr lang="en-US" sz="3600" i="1" dirty="0" smtClean="0">
                <a:latin typeface="Cambria"/>
                <a:cs typeface="Cambria"/>
              </a:rPr>
              <a:t> link for code</a:t>
            </a:r>
            <a:endParaRPr lang="en-US" sz="3600" dirty="0">
              <a:latin typeface="Cambria"/>
              <a:cs typeface="Cambria"/>
            </a:endParaRPr>
          </a:p>
        </p:txBody>
      </p:sp>
    </p:spTree>
    <p:extLst>
      <p:ext uri="{BB962C8B-B14F-4D97-AF65-F5344CB8AC3E}">
        <p14:creationId xmlns:p14="http://schemas.microsoft.com/office/powerpoint/2010/main" val="312225765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58739" y="238136"/>
            <a:ext cx="8677708" cy="369332"/>
          </a:xfrm>
          <a:prstGeom prst="rect">
            <a:avLst/>
          </a:prstGeom>
          <a:noFill/>
        </p:spPr>
        <p:txBody>
          <a:bodyPr wrap="square" rtlCol="0">
            <a:spAutoFit/>
          </a:bodyPr>
          <a:lstStyle/>
          <a:p>
            <a:pPr algn="ctr"/>
            <a:r>
              <a:rPr lang="en-US" b="1" dirty="0" smtClean="0">
                <a:latin typeface="Cambria"/>
                <a:cs typeface="Cambria"/>
              </a:rPr>
              <a:t>GETTING STARTED CODING</a:t>
            </a:r>
            <a:endParaRPr lang="en-US" b="1" dirty="0">
              <a:latin typeface="Cambria"/>
              <a:cs typeface="Cambria"/>
            </a:endParaRPr>
          </a:p>
        </p:txBody>
      </p:sp>
      <p:sp>
        <p:nvSpPr>
          <p:cNvPr id="3" name="TextBox 2"/>
          <p:cNvSpPr txBox="1"/>
          <p:nvPr/>
        </p:nvSpPr>
        <p:spPr>
          <a:xfrm>
            <a:off x="679947" y="667506"/>
            <a:ext cx="7891933" cy="6186310"/>
          </a:xfrm>
          <a:prstGeom prst="rect">
            <a:avLst/>
          </a:prstGeom>
          <a:noFill/>
        </p:spPr>
        <p:txBody>
          <a:bodyPr wrap="square" rtlCol="0">
            <a:spAutoFit/>
          </a:bodyPr>
          <a:lstStyle/>
          <a:p>
            <a:pPr marL="342900" indent="-342900">
              <a:buFont typeface="+mj-lt"/>
              <a:buAutoNum type="arabicPeriod"/>
            </a:pPr>
            <a:r>
              <a:rPr lang="en-US" dirty="0" smtClean="0">
                <a:latin typeface="Cambria"/>
                <a:cs typeface="Cambria"/>
              </a:rPr>
              <a:t>Go to the menu bar on your </a:t>
            </a:r>
            <a:r>
              <a:rPr lang="en-US" dirty="0" err="1" smtClean="0">
                <a:latin typeface="Cambria"/>
                <a:cs typeface="Cambria"/>
              </a:rPr>
              <a:t>Arduino</a:t>
            </a:r>
            <a:r>
              <a:rPr lang="en-US" dirty="0" smtClean="0">
                <a:latin typeface="Cambria"/>
                <a:cs typeface="Cambria"/>
              </a:rPr>
              <a:t> IDE and go to Software &gt; import libraries and see if "</a:t>
            </a:r>
            <a:r>
              <a:rPr lang="en-US" dirty="0" err="1" smtClean="0">
                <a:latin typeface="Cambria"/>
                <a:cs typeface="Cambria"/>
              </a:rPr>
              <a:t>IRremote</a:t>
            </a:r>
            <a:r>
              <a:rPr lang="en-US" dirty="0" smtClean="0">
                <a:latin typeface="Cambria"/>
                <a:cs typeface="Cambria"/>
              </a:rPr>
              <a:t>" is listed under "Contributed". If it is, skip to the next page. If not, continue!</a:t>
            </a:r>
          </a:p>
          <a:p>
            <a:pPr marL="342900" indent="-342900">
              <a:buFont typeface="+mj-lt"/>
              <a:buAutoNum type="arabicPeriod"/>
            </a:pPr>
            <a:endParaRPr lang="en-US" dirty="0" smtClean="0">
              <a:latin typeface="Cambria"/>
              <a:cs typeface="Cambria"/>
            </a:endParaRPr>
          </a:p>
          <a:p>
            <a:pPr marL="342900" indent="-342900">
              <a:buFont typeface="+mj-lt"/>
              <a:buAutoNum type="arabicPeriod"/>
            </a:pPr>
            <a:r>
              <a:rPr lang="en-US" dirty="0" smtClean="0">
                <a:latin typeface="Cambria"/>
                <a:cs typeface="Cambria"/>
              </a:rPr>
              <a:t>Get the </a:t>
            </a:r>
            <a:r>
              <a:rPr lang="en-US" dirty="0" err="1" smtClean="0">
                <a:latin typeface="Cambria"/>
                <a:cs typeface="Cambria"/>
              </a:rPr>
              <a:t>IRremote.zip</a:t>
            </a:r>
            <a:r>
              <a:rPr lang="en-US" dirty="0" smtClean="0">
                <a:latin typeface="Cambria"/>
                <a:cs typeface="Cambria"/>
              </a:rPr>
              <a:t> file from the first link at </a:t>
            </a:r>
            <a:r>
              <a:rPr lang="en-US" b="1" dirty="0" err="1" smtClean="0">
                <a:latin typeface="Cambria"/>
                <a:cs typeface="Cambria"/>
              </a:rPr>
              <a:t>www.cs.hmc.edu</a:t>
            </a:r>
            <a:r>
              <a:rPr lang="en-US" b="1" dirty="0" smtClean="0">
                <a:latin typeface="Cambria"/>
                <a:cs typeface="Cambria"/>
              </a:rPr>
              <a:t>/bots </a:t>
            </a:r>
            <a:r>
              <a:rPr lang="en-US" dirty="0" smtClean="0">
                <a:latin typeface="Cambria"/>
                <a:cs typeface="Cambria"/>
              </a:rPr>
              <a:t>Unzip or extract the file; you should have a folder named </a:t>
            </a:r>
            <a:r>
              <a:rPr lang="en-US" dirty="0" err="1" smtClean="0">
                <a:latin typeface="Cambria"/>
                <a:cs typeface="Cambria"/>
              </a:rPr>
              <a:t>IRremote</a:t>
            </a:r>
            <a:r>
              <a:rPr lang="en-US" dirty="0" smtClean="0">
                <a:latin typeface="Cambria"/>
                <a:cs typeface="Cambria"/>
              </a:rPr>
              <a:t> with an examples folder, </a:t>
            </a:r>
            <a:r>
              <a:rPr lang="en-US" dirty="0" err="1" smtClean="0">
                <a:latin typeface="Cambria"/>
                <a:cs typeface="Cambria"/>
              </a:rPr>
              <a:t>IRremote.h</a:t>
            </a:r>
            <a:r>
              <a:rPr lang="en-US" dirty="0" smtClean="0">
                <a:latin typeface="Cambria"/>
                <a:cs typeface="Cambria"/>
              </a:rPr>
              <a:t>, and some other files in it.</a:t>
            </a:r>
          </a:p>
          <a:p>
            <a:pPr marL="342900" indent="-342900">
              <a:buFont typeface="+mj-lt"/>
              <a:buAutoNum type="arabicPeriod"/>
            </a:pPr>
            <a:endParaRPr lang="en-US" dirty="0" smtClean="0">
              <a:latin typeface="Cambria"/>
              <a:cs typeface="Cambria"/>
            </a:endParaRPr>
          </a:p>
          <a:p>
            <a:pPr marL="342900" indent="-342900">
              <a:buFont typeface="+mj-lt"/>
              <a:buAutoNum type="arabicPeriod"/>
            </a:pPr>
            <a:r>
              <a:rPr lang="en-US" dirty="0" smtClean="0">
                <a:latin typeface="Cambria"/>
                <a:cs typeface="Cambria"/>
              </a:rPr>
              <a:t>Find your libraries folder. The default location is Documents &gt; </a:t>
            </a:r>
            <a:r>
              <a:rPr lang="en-US" dirty="0" err="1" smtClean="0">
                <a:latin typeface="Cambria"/>
                <a:cs typeface="Cambria"/>
              </a:rPr>
              <a:t>Arduino</a:t>
            </a:r>
            <a:r>
              <a:rPr lang="en-US" dirty="0" smtClean="0">
                <a:latin typeface="Cambria"/>
                <a:cs typeface="Cambria"/>
              </a:rPr>
              <a:t> &gt; libraries. Copy the </a:t>
            </a:r>
            <a:r>
              <a:rPr lang="en-US" dirty="0" err="1" smtClean="0">
                <a:latin typeface="Cambria"/>
                <a:cs typeface="Cambria"/>
              </a:rPr>
              <a:t>IRremote</a:t>
            </a:r>
            <a:r>
              <a:rPr lang="en-US" dirty="0" smtClean="0">
                <a:latin typeface="Cambria"/>
                <a:cs typeface="Cambria"/>
              </a:rPr>
              <a:t> folder here.</a:t>
            </a:r>
          </a:p>
          <a:p>
            <a:pPr marL="342900" indent="-342900">
              <a:buFont typeface="+mj-lt"/>
              <a:buAutoNum type="arabicPeriod"/>
            </a:pPr>
            <a:endParaRPr lang="en-US" dirty="0" smtClean="0">
              <a:latin typeface="Cambria"/>
              <a:cs typeface="Cambria"/>
            </a:endParaRPr>
          </a:p>
          <a:p>
            <a:pPr marL="342900" indent="-342900">
              <a:buFont typeface="+mj-lt"/>
              <a:buAutoNum type="arabicPeriod"/>
            </a:pPr>
            <a:r>
              <a:rPr lang="en-US" dirty="0" smtClean="0">
                <a:latin typeface="Cambria"/>
                <a:cs typeface="Cambria"/>
              </a:rPr>
              <a:t>Open the </a:t>
            </a:r>
            <a:r>
              <a:rPr lang="en-US" dirty="0" err="1" smtClean="0">
                <a:latin typeface="Cambria"/>
                <a:cs typeface="Cambria"/>
              </a:rPr>
              <a:t>Arduino</a:t>
            </a:r>
            <a:r>
              <a:rPr lang="en-US" dirty="0" smtClean="0">
                <a:latin typeface="Cambria"/>
                <a:cs typeface="Cambria"/>
              </a:rPr>
              <a:t> software.</a:t>
            </a:r>
          </a:p>
          <a:p>
            <a:pPr marL="342900" indent="-342900">
              <a:buFont typeface="+mj-lt"/>
              <a:buAutoNum type="arabicPeriod"/>
            </a:pPr>
            <a:endParaRPr lang="en-US" dirty="0" smtClean="0">
              <a:latin typeface="Cambria"/>
              <a:cs typeface="Cambria"/>
            </a:endParaRPr>
          </a:p>
          <a:p>
            <a:pPr marL="342900" indent="-342900">
              <a:buFont typeface="+mj-lt"/>
              <a:buAutoNum type="arabicPeriod"/>
            </a:pPr>
            <a:r>
              <a:rPr lang="en-US" dirty="0" smtClean="0">
                <a:latin typeface="Cambria"/>
                <a:cs typeface="Cambria"/>
              </a:rPr>
              <a:t>In the menu bar, click on Sketch &gt; import libraries. Click on "Add Library" and find the </a:t>
            </a:r>
            <a:r>
              <a:rPr lang="en-US" dirty="0" err="1" smtClean="0">
                <a:latin typeface="Cambria"/>
                <a:cs typeface="Cambria"/>
              </a:rPr>
              <a:t>IRremote</a:t>
            </a:r>
            <a:r>
              <a:rPr lang="en-US" dirty="0" smtClean="0">
                <a:latin typeface="Cambria"/>
                <a:cs typeface="Cambria"/>
              </a:rPr>
              <a:t> folder. You should be able to find it in Documents &gt; </a:t>
            </a:r>
            <a:r>
              <a:rPr lang="en-US" dirty="0" err="1" smtClean="0">
                <a:latin typeface="Cambria"/>
                <a:cs typeface="Cambria"/>
              </a:rPr>
              <a:t>Arduino</a:t>
            </a:r>
            <a:r>
              <a:rPr lang="en-US" dirty="0" smtClean="0">
                <a:latin typeface="Cambria"/>
                <a:cs typeface="Cambria"/>
              </a:rPr>
              <a:t> &gt; libraries &gt; </a:t>
            </a:r>
            <a:r>
              <a:rPr lang="en-US" dirty="0" err="1" smtClean="0">
                <a:latin typeface="Cambria"/>
                <a:cs typeface="Cambria"/>
              </a:rPr>
              <a:t>IRremote</a:t>
            </a:r>
            <a:r>
              <a:rPr lang="en-US" dirty="0" smtClean="0">
                <a:latin typeface="Cambria"/>
                <a:cs typeface="Cambria"/>
              </a:rPr>
              <a:t>. Do not open the folder, just click on the folder and click the "choose" button. </a:t>
            </a:r>
          </a:p>
          <a:p>
            <a:pPr marL="342900" indent="-342900">
              <a:buFont typeface="+mj-lt"/>
              <a:buAutoNum type="arabicPeriod"/>
            </a:pPr>
            <a:endParaRPr lang="en-US" dirty="0" smtClean="0">
              <a:latin typeface="Cambria"/>
              <a:cs typeface="Cambria"/>
            </a:endParaRPr>
          </a:p>
          <a:p>
            <a:pPr marL="342900" indent="-342900">
              <a:buFont typeface="+mj-lt"/>
              <a:buAutoNum type="arabicPeriod"/>
            </a:pPr>
            <a:r>
              <a:rPr lang="en-US" dirty="0" smtClean="0">
                <a:latin typeface="Cambria"/>
                <a:cs typeface="Cambria"/>
              </a:rPr>
              <a:t>Check that you've successfully imported the library. Go to the menu bar again and go to Sketch &gt; Import Libraries. You should see "</a:t>
            </a:r>
            <a:r>
              <a:rPr lang="en-US" dirty="0" err="1" smtClean="0">
                <a:latin typeface="Cambria"/>
                <a:cs typeface="Cambria"/>
              </a:rPr>
              <a:t>IRremote</a:t>
            </a:r>
            <a:r>
              <a:rPr lang="en-US" dirty="0" smtClean="0">
                <a:latin typeface="Cambria"/>
                <a:cs typeface="Cambria"/>
              </a:rPr>
              <a:t>" listed under "Contributed" at the bottom of the drop-down menu.</a:t>
            </a:r>
          </a:p>
          <a:p>
            <a:endParaRPr lang="en-US" dirty="0" smtClean="0">
              <a:latin typeface="Cambria"/>
              <a:cs typeface="Cambria"/>
            </a:endParaRPr>
          </a:p>
        </p:txBody>
      </p:sp>
    </p:spTree>
    <p:extLst>
      <p:ext uri="{BB962C8B-B14F-4D97-AF65-F5344CB8AC3E}">
        <p14:creationId xmlns:p14="http://schemas.microsoft.com/office/powerpoint/2010/main" val="409732844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11"/>
          <p:cNvSpPr txBox="1"/>
          <p:nvPr/>
        </p:nvSpPr>
        <p:spPr>
          <a:xfrm>
            <a:off x="465886" y="477926"/>
            <a:ext cx="7891933" cy="6186310"/>
          </a:xfrm>
          <a:prstGeom prst="rect">
            <a:avLst/>
          </a:prstGeom>
          <a:noFill/>
        </p:spPr>
        <p:txBody>
          <a:bodyPr wrap="square" rtlCol="0">
            <a:spAutoFit/>
          </a:bodyPr>
          <a:lstStyle/>
          <a:p>
            <a:pPr marL="342900" indent="-342900">
              <a:buFont typeface="+mj-lt"/>
              <a:buAutoNum type="arabicPeriod"/>
            </a:pPr>
            <a:r>
              <a:rPr lang="en-US" sz="1600" dirty="0" smtClean="0">
                <a:latin typeface="Cambria"/>
                <a:cs typeface="Cambria"/>
              </a:rPr>
              <a:t>Copy the </a:t>
            </a:r>
            <a:r>
              <a:rPr lang="en-US" sz="1600" dirty="0" err="1" smtClean="0">
                <a:latin typeface="Cambria"/>
                <a:cs typeface="Cambria"/>
              </a:rPr>
              <a:t>ArduBlock</a:t>
            </a:r>
            <a:r>
              <a:rPr lang="en-US" sz="1600" dirty="0" smtClean="0">
                <a:latin typeface="Cambria"/>
                <a:cs typeface="Cambria"/>
              </a:rPr>
              <a:t> program shown below, and click "Upload to </a:t>
            </a:r>
            <a:r>
              <a:rPr lang="en-US" sz="1600" dirty="0" err="1" smtClean="0">
                <a:latin typeface="Cambria"/>
                <a:cs typeface="Cambria"/>
              </a:rPr>
              <a:t>Arduino</a:t>
            </a:r>
            <a:r>
              <a:rPr lang="en-US" sz="1600" dirty="0" smtClean="0">
                <a:latin typeface="Cambria"/>
                <a:cs typeface="Cambria"/>
              </a:rPr>
              <a:t>"</a:t>
            </a:r>
          </a:p>
          <a:p>
            <a:pPr marL="342900" indent="-342900">
              <a:buFont typeface="+mj-lt"/>
              <a:buAutoNum type="arabicPeriod"/>
            </a:pPr>
            <a:endParaRPr lang="en-US" sz="1600" dirty="0" smtClean="0">
              <a:latin typeface="Cambria"/>
              <a:cs typeface="Cambria"/>
            </a:endParaRPr>
          </a:p>
          <a:p>
            <a:pPr marL="342900" indent="-342900">
              <a:buFont typeface="+mj-lt"/>
              <a:buAutoNum type="arabicPeriod"/>
            </a:pPr>
            <a:endParaRPr lang="en-US" dirty="0">
              <a:latin typeface="Cambria"/>
              <a:cs typeface="Cambria"/>
            </a:endParaRPr>
          </a:p>
          <a:p>
            <a:pPr marL="342900" indent="-342900">
              <a:buFont typeface="+mj-lt"/>
              <a:buAutoNum type="arabicPeriod"/>
            </a:pPr>
            <a:endParaRPr lang="en-US" dirty="0" smtClean="0">
              <a:latin typeface="Cambria"/>
              <a:cs typeface="Cambria"/>
            </a:endParaRPr>
          </a:p>
          <a:p>
            <a:pPr marL="342900" indent="-342900">
              <a:buFont typeface="+mj-lt"/>
              <a:buAutoNum type="arabicPeriod"/>
            </a:pPr>
            <a:endParaRPr lang="en-US" dirty="0">
              <a:latin typeface="Cambria"/>
              <a:cs typeface="Cambria"/>
            </a:endParaRPr>
          </a:p>
          <a:p>
            <a:pPr marL="342900" indent="-342900">
              <a:buFont typeface="+mj-lt"/>
              <a:buAutoNum type="arabicPeriod"/>
            </a:pPr>
            <a:endParaRPr lang="en-US" dirty="0" smtClean="0">
              <a:latin typeface="Cambria"/>
              <a:cs typeface="Cambria"/>
            </a:endParaRPr>
          </a:p>
          <a:p>
            <a:pPr marL="342900" indent="-342900">
              <a:buFont typeface="+mj-lt"/>
              <a:buAutoNum type="arabicPeriod"/>
            </a:pPr>
            <a:endParaRPr lang="en-US" dirty="0">
              <a:latin typeface="Cambria"/>
              <a:cs typeface="Cambria"/>
            </a:endParaRPr>
          </a:p>
          <a:p>
            <a:pPr marL="342900" indent="-342900">
              <a:buFont typeface="+mj-lt"/>
              <a:buAutoNum type="arabicPeriod"/>
            </a:pPr>
            <a:endParaRPr lang="en-US" dirty="0" smtClean="0">
              <a:latin typeface="Cambria"/>
              <a:cs typeface="Cambria"/>
            </a:endParaRPr>
          </a:p>
          <a:p>
            <a:pPr marL="342900" indent="-342900">
              <a:buFont typeface="+mj-lt"/>
              <a:buAutoNum type="arabicPeriod"/>
            </a:pPr>
            <a:endParaRPr lang="en-US" dirty="0">
              <a:latin typeface="Cambria"/>
              <a:cs typeface="Cambria"/>
            </a:endParaRPr>
          </a:p>
          <a:p>
            <a:pPr marL="342900" indent="-342900">
              <a:buFont typeface="+mj-lt"/>
              <a:buAutoNum type="arabicPeriod"/>
            </a:pPr>
            <a:endParaRPr lang="en-US" dirty="0" smtClean="0">
              <a:latin typeface="Cambria"/>
              <a:cs typeface="Cambria"/>
            </a:endParaRPr>
          </a:p>
          <a:p>
            <a:pPr marL="342900" indent="-342900">
              <a:buFont typeface="+mj-lt"/>
              <a:buAutoNum type="arabicPeriod"/>
            </a:pPr>
            <a:endParaRPr lang="en-US" dirty="0">
              <a:latin typeface="Cambria"/>
              <a:cs typeface="Cambria"/>
            </a:endParaRPr>
          </a:p>
          <a:p>
            <a:pPr marL="342900" indent="-342900">
              <a:buFont typeface="+mj-lt"/>
              <a:buAutoNum type="arabicPeriod"/>
            </a:pPr>
            <a:endParaRPr lang="en-US" dirty="0" smtClean="0">
              <a:latin typeface="Cambria"/>
              <a:cs typeface="Cambria"/>
            </a:endParaRPr>
          </a:p>
          <a:p>
            <a:pPr marL="342900" indent="-342900">
              <a:buFont typeface="+mj-lt"/>
              <a:buAutoNum type="arabicPeriod"/>
            </a:pPr>
            <a:endParaRPr lang="en-US" dirty="0">
              <a:latin typeface="Cambria"/>
              <a:cs typeface="Cambria"/>
            </a:endParaRPr>
          </a:p>
          <a:p>
            <a:pPr marL="342900" indent="-342900">
              <a:buFont typeface="+mj-lt"/>
              <a:buAutoNum type="arabicPeriod"/>
            </a:pPr>
            <a:endParaRPr lang="en-US" dirty="0" smtClean="0">
              <a:latin typeface="Cambria"/>
              <a:cs typeface="Cambria"/>
            </a:endParaRPr>
          </a:p>
          <a:p>
            <a:pPr marL="342900" indent="-342900">
              <a:buFont typeface="+mj-lt"/>
              <a:buAutoNum type="arabicPeriod"/>
            </a:pPr>
            <a:endParaRPr lang="en-US" dirty="0">
              <a:latin typeface="Cambria"/>
              <a:cs typeface="Cambria"/>
            </a:endParaRPr>
          </a:p>
          <a:p>
            <a:pPr marL="342900" indent="-342900">
              <a:buFont typeface="+mj-lt"/>
              <a:buAutoNum type="arabicPeriod"/>
            </a:pPr>
            <a:endParaRPr lang="en-US" dirty="0" smtClean="0">
              <a:latin typeface="Cambria"/>
              <a:cs typeface="Cambria"/>
            </a:endParaRPr>
          </a:p>
          <a:p>
            <a:endParaRPr lang="en-US" sz="1600" dirty="0" smtClean="0">
              <a:latin typeface="Cambria"/>
              <a:cs typeface="Cambria"/>
            </a:endParaRPr>
          </a:p>
          <a:p>
            <a:r>
              <a:rPr lang="en-US" sz="1600" dirty="0" smtClean="0">
                <a:latin typeface="Cambria"/>
                <a:cs typeface="Cambria"/>
              </a:rPr>
              <a:t>In "Control", get the "program" block with an empty  setup and loop, the "subroutine" block (rename it "remote"), and two "if/else" blocks. You can grab the orange comparison blocks from "Tests"</a:t>
            </a:r>
          </a:p>
          <a:p>
            <a:r>
              <a:rPr lang="en-US" sz="1600" dirty="0" smtClean="0">
                <a:latin typeface="Cambria"/>
                <a:cs typeface="Cambria"/>
              </a:rPr>
              <a:t>In "Variables/Constants", get the integer variable block and an integer number block. Name the integer variable name variable.</a:t>
            </a:r>
          </a:p>
          <a:p>
            <a:r>
              <a:rPr lang="en-US" sz="1600" dirty="0" smtClean="0">
                <a:latin typeface="Cambria"/>
                <a:cs typeface="Cambria"/>
              </a:rPr>
              <a:t>You can access the serial printing blocks in the "Communication" category. </a:t>
            </a:r>
          </a:p>
        </p:txBody>
      </p:sp>
      <p:pic>
        <p:nvPicPr>
          <p:cNvPr id="3" name="Picture 2" descr="Screen Shot 2014-07-16 at 12.39.31 P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78678" y="774829"/>
            <a:ext cx="7656888" cy="4337119"/>
          </a:xfrm>
          <a:prstGeom prst="rect">
            <a:avLst/>
          </a:prstGeom>
        </p:spPr>
      </p:pic>
      <p:sp>
        <p:nvSpPr>
          <p:cNvPr id="13" name="TextBox 12"/>
          <p:cNvSpPr txBox="1"/>
          <p:nvPr/>
        </p:nvSpPr>
        <p:spPr>
          <a:xfrm>
            <a:off x="158739" y="181060"/>
            <a:ext cx="8677708" cy="369332"/>
          </a:xfrm>
          <a:prstGeom prst="rect">
            <a:avLst/>
          </a:prstGeom>
          <a:noFill/>
        </p:spPr>
        <p:txBody>
          <a:bodyPr wrap="square" rtlCol="0">
            <a:spAutoFit/>
          </a:bodyPr>
          <a:lstStyle/>
          <a:p>
            <a:pPr algn="ctr"/>
            <a:r>
              <a:rPr lang="en-US" b="1" dirty="0" smtClean="0">
                <a:latin typeface="Cambria"/>
                <a:cs typeface="Cambria"/>
              </a:rPr>
              <a:t>GETTING STARTED CODING</a:t>
            </a:r>
            <a:endParaRPr lang="en-US" b="1" dirty="0">
              <a:latin typeface="Cambria"/>
              <a:cs typeface="Cambria"/>
            </a:endParaRPr>
          </a:p>
        </p:txBody>
      </p:sp>
    </p:spTree>
    <p:extLst>
      <p:ext uri="{BB962C8B-B14F-4D97-AF65-F5344CB8AC3E}">
        <p14:creationId xmlns:p14="http://schemas.microsoft.com/office/powerpoint/2010/main" val="47084178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11"/>
          <p:cNvSpPr txBox="1"/>
          <p:nvPr/>
        </p:nvSpPr>
        <p:spPr>
          <a:xfrm>
            <a:off x="4613058" y="477925"/>
            <a:ext cx="3744761" cy="6247866"/>
          </a:xfrm>
          <a:prstGeom prst="rect">
            <a:avLst/>
          </a:prstGeom>
          <a:noFill/>
        </p:spPr>
        <p:txBody>
          <a:bodyPr wrap="square" rtlCol="0">
            <a:spAutoFit/>
          </a:bodyPr>
          <a:lstStyle/>
          <a:p>
            <a:pPr marL="342900" indent="-342900">
              <a:buFont typeface="+mj-lt"/>
              <a:buAutoNum type="arabicPeriod"/>
            </a:pPr>
            <a:r>
              <a:rPr lang="en-US" sz="1600" dirty="0" smtClean="0">
                <a:latin typeface="Cambria"/>
                <a:cs typeface="Cambria"/>
              </a:rPr>
              <a:t>Get the </a:t>
            </a:r>
            <a:r>
              <a:rPr lang="en-US" sz="1600" dirty="0" err="1" smtClean="0">
                <a:latin typeface="Cambria"/>
                <a:cs typeface="Cambria"/>
              </a:rPr>
              <a:t>irRemoteSetupLoop</a:t>
            </a:r>
            <a:r>
              <a:rPr lang="en-US" sz="1600" dirty="0" smtClean="0">
                <a:latin typeface="Cambria"/>
                <a:cs typeface="Cambria"/>
              </a:rPr>
              <a:t> text file from the second </a:t>
            </a:r>
            <a:r>
              <a:rPr lang="en-US" sz="1600" dirty="0">
                <a:latin typeface="Cambria"/>
                <a:cs typeface="Cambria"/>
              </a:rPr>
              <a:t>link at </a:t>
            </a:r>
            <a:r>
              <a:rPr lang="en-US" sz="1600" b="1" dirty="0" err="1">
                <a:latin typeface="Cambria"/>
                <a:cs typeface="Cambria"/>
              </a:rPr>
              <a:t>www.cs.hmc.edu</a:t>
            </a:r>
            <a:r>
              <a:rPr lang="en-US" sz="1600" b="1" dirty="0">
                <a:latin typeface="Cambria"/>
                <a:cs typeface="Cambria"/>
              </a:rPr>
              <a:t>/bots </a:t>
            </a:r>
            <a:r>
              <a:rPr lang="en-US" sz="1600" dirty="0" smtClean="0">
                <a:latin typeface="Cambria"/>
                <a:cs typeface="Cambria"/>
              </a:rPr>
              <a:t>and paste it in place of the code that's boxed in red.</a:t>
            </a:r>
          </a:p>
          <a:p>
            <a:endParaRPr lang="en-US" sz="1600" dirty="0" smtClean="0">
              <a:latin typeface="Cambria"/>
              <a:cs typeface="Cambria"/>
            </a:endParaRPr>
          </a:p>
          <a:p>
            <a:pPr marL="342900" indent="-342900">
              <a:buFont typeface="+mj-lt"/>
              <a:buAutoNum type="arabicPeriod"/>
            </a:pPr>
            <a:r>
              <a:rPr lang="en-US" sz="1600" dirty="0">
                <a:latin typeface="Cambria"/>
                <a:cs typeface="Cambria"/>
              </a:rPr>
              <a:t>Upload the code through your </a:t>
            </a:r>
            <a:r>
              <a:rPr lang="en-US" sz="1600" dirty="0" err="1">
                <a:latin typeface="Cambria"/>
                <a:cs typeface="Cambria"/>
              </a:rPr>
              <a:t>Arduino</a:t>
            </a:r>
            <a:r>
              <a:rPr lang="en-US" sz="1600" dirty="0">
                <a:latin typeface="Cambria"/>
                <a:cs typeface="Cambria"/>
              </a:rPr>
              <a:t> IDE (not </a:t>
            </a:r>
            <a:r>
              <a:rPr lang="en-US" sz="1600" dirty="0" err="1">
                <a:latin typeface="Cambria"/>
                <a:cs typeface="Cambria"/>
              </a:rPr>
              <a:t>ArduBlock</a:t>
            </a:r>
            <a:r>
              <a:rPr lang="en-US" sz="1600" dirty="0">
                <a:latin typeface="Cambria"/>
                <a:cs typeface="Cambria"/>
              </a:rPr>
              <a:t>!</a:t>
            </a:r>
            <a:r>
              <a:rPr lang="en-US" sz="1600" dirty="0" smtClean="0">
                <a:latin typeface="Cambria"/>
                <a:cs typeface="Cambria"/>
              </a:rPr>
              <a:t>), open up the serial monitor, and see what happens when you press the power and forward buttons!</a:t>
            </a:r>
          </a:p>
          <a:p>
            <a:pPr marL="342900" indent="-342900">
              <a:buFont typeface="+mj-lt"/>
              <a:buAutoNum type="arabicPeriod"/>
            </a:pPr>
            <a:endParaRPr lang="en-US" sz="1600" dirty="0">
              <a:latin typeface="Cambria"/>
              <a:cs typeface="Cambria"/>
            </a:endParaRPr>
          </a:p>
          <a:p>
            <a:r>
              <a:rPr lang="en-US" sz="1600" dirty="0" smtClean="0">
                <a:latin typeface="Cambria"/>
                <a:cs typeface="Cambria"/>
              </a:rPr>
              <a:t>Code not working? </a:t>
            </a:r>
          </a:p>
          <a:p>
            <a:pPr marL="285750" indent="-285750">
              <a:buFont typeface="Arial"/>
              <a:buChar char="•"/>
            </a:pPr>
            <a:r>
              <a:rPr lang="en-US" sz="1600" dirty="0" smtClean="0">
                <a:latin typeface="Cambria"/>
                <a:cs typeface="Cambria"/>
              </a:rPr>
              <a:t>Check which pin your IR receiver is connected to, and make sure the variable </a:t>
            </a:r>
            <a:r>
              <a:rPr lang="en-US" sz="1600" dirty="0" smtClean="0">
                <a:latin typeface="Courier"/>
                <a:cs typeface="Courier"/>
              </a:rPr>
              <a:t>RECV_PIN</a:t>
            </a:r>
            <a:r>
              <a:rPr lang="en-US" sz="1600" dirty="0" smtClean="0">
                <a:latin typeface="Cambria"/>
                <a:cs typeface="Cambria"/>
              </a:rPr>
              <a:t> has the correct pin assigned to it.</a:t>
            </a:r>
          </a:p>
          <a:p>
            <a:pPr marL="285750" indent="-285750">
              <a:buFont typeface="Arial"/>
              <a:buChar char="•"/>
            </a:pPr>
            <a:r>
              <a:rPr lang="en-US" sz="1600" dirty="0" smtClean="0">
                <a:latin typeface="Cambria"/>
                <a:cs typeface="Cambria"/>
              </a:rPr>
              <a:t>Look at the top of the file to see what </a:t>
            </a:r>
            <a:r>
              <a:rPr lang="en-US" sz="1600" dirty="0" err="1" smtClean="0">
                <a:latin typeface="Courier"/>
                <a:cs typeface="Courier"/>
              </a:rPr>
              <a:t>int</a:t>
            </a:r>
            <a:r>
              <a:rPr lang="en-US" sz="1600" dirty="0" smtClean="0">
                <a:latin typeface="Cambria"/>
                <a:cs typeface="Cambria"/>
              </a:rPr>
              <a:t> variable was created; it should look something like </a:t>
            </a:r>
            <a:r>
              <a:rPr lang="en-US" sz="1600" dirty="0" smtClean="0">
                <a:latin typeface="Courier"/>
                <a:cs typeface="Courier"/>
              </a:rPr>
              <a:t>_ABVAR_#_</a:t>
            </a:r>
            <a:r>
              <a:rPr lang="en-US" sz="1600" dirty="0" err="1" smtClean="0">
                <a:latin typeface="Courier"/>
                <a:cs typeface="Courier"/>
              </a:rPr>
              <a:t>irValue</a:t>
            </a:r>
            <a:r>
              <a:rPr lang="en-US" sz="1600" dirty="0" smtClean="0">
                <a:latin typeface="Cambria"/>
                <a:cs typeface="Cambria"/>
              </a:rPr>
              <a:t>. Make sure that the variable called in the loop has the same # in it as the one created at the top of the file!</a:t>
            </a:r>
          </a:p>
          <a:p>
            <a:pPr marL="285750" indent="-285750">
              <a:buFont typeface="Arial"/>
              <a:buChar char="•"/>
            </a:pPr>
            <a:endParaRPr lang="en-US" sz="1600" dirty="0">
              <a:latin typeface="Cambria"/>
              <a:cs typeface="Cambria"/>
            </a:endParaRPr>
          </a:p>
        </p:txBody>
      </p:sp>
      <p:sp>
        <p:nvSpPr>
          <p:cNvPr id="13" name="TextBox 12"/>
          <p:cNvSpPr txBox="1"/>
          <p:nvPr/>
        </p:nvSpPr>
        <p:spPr>
          <a:xfrm>
            <a:off x="158739" y="181060"/>
            <a:ext cx="8677708" cy="369332"/>
          </a:xfrm>
          <a:prstGeom prst="rect">
            <a:avLst/>
          </a:prstGeom>
          <a:noFill/>
        </p:spPr>
        <p:txBody>
          <a:bodyPr wrap="square" rtlCol="0">
            <a:spAutoFit/>
          </a:bodyPr>
          <a:lstStyle/>
          <a:p>
            <a:pPr algn="ctr"/>
            <a:r>
              <a:rPr lang="en-US" b="1" dirty="0" smtClean="0">
                <a:latin typeface="Cambria"/>
                <a:cs typeface="Cambria"/>
              </a:rPr>
              <a:t>GETTING STARTED CODING</a:t>
            </a:r>
            <a:endParaRPr lang="en-US" b="1" dirty="0">
              <a:latin typeface="Cambria"/>
              <a:cs typeface="Cambria"/>
            </a:endParaRPr>
          </a:p>
        </p:txBody>
      </p:sp>
      <p:pic>
        <p:nvPicPr>
          <p:cNvPr id="2" name="Picture 1" descr="Screen Shot 2014-07-18 at 3.48.31 P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4507" y="550392"/>
            <a:ext cx="4127786" cy="5893209"/>
          </a:xfrm>
          <a:prstGeom prst="rect">
            <a:avLst/>
          </a:prstGeom>
        </p:spPr>
      </p:pic>
      <p:sp>
        <p:nvSpPr>
          <p:cNvPr id="4" name="Rectangle 3"/>
          <p:cNvSpPr/>
          <p:nvPr/>
        </p:nvSpPr>
        <p:spPr>
          <a:xfrm>
            <a:off x="324507" y="1240937"/>
            <a:ext cx="3441850" cy="1635116"/>
          </a:xfrm>
          <a:prstGeom prst="rect">
            <a:avLst/>
          </a:prstGeom>
          <a:noFill/>
          <a:ln w="22225">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38258086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154158" y="212081"/>
            <a:ext cx="8677708" cy="461665"/>
          </a:xfrm>
          <a:prstGeom prst="rect">
            <a:avLst/>
          </a:prstGeom>
          <a:noFill/>
        </p:spPr>
        <p:txBody>
          <a:bodyPr wrap="square" rtlCol="0">
            <a:spAutoFit/>
          </a:bodyPr>
          <a:lstStyle/>
          <a:p>
            <a:pPr algn="ctr"/>
            <a:r>
              <a:rPr lang="en-US" sz="2400" b="1" dirty="0" smtClean="0">
                <a:latin typeface="Cambria"/>
                <a:cs typeface="Cambria"/>
              </a:rPr>
              <a:t>CHALLENGES</a:t>
            </a:r>
            <a:endParaRPr lang="en-US" sz="2400" b="1" dirty="0">
              <a:latin typeface="Cambria"/>
              <a:cs typeface="Cambria"/>
            </a:endParaRPr>
          </a:p>
        </p:txBody>
      </p:sp>
      <p:sp>
        <p:nvSpPr>
          <p:cNvPr id="6" name="TextBox 5"/>
          <p:cNvSpPr txBox="1"/>
          <p:nvPr/>
        </p:nvSpPr>
        <p:spPr>
          <a:xfrm>
            <a:off x="324230" y="673746"/>
            <a:ext cx="8639115" cy="5816977"/>
          </a:xfrm>
          <a:prstGeom prst="rect">
            <a:avLst/>
          </a:prstGeom>
          <a:noFill/>
        </p:spPr>
        <p:txBody>
          <a:bodyPr wrap="square" rtlCol="0">
            <a:spAutoFit/>
          </a:bodyPr>
          <a:lstStyle/>
          <a:p>
            <a:r>
              <a:rPr lang="pl-PL" b="1" dirty="0" smtClean="0">
                <a:latin typeface="Cambria"/>
                <a:cs typeface="Cambria"/>
              </a:rPr>
              <a:t>0. </a:t>
            </a:r>
            <a:r>
              <a:rPr lang="pl-PL" b="1" dirty="0" err="1" smtClean="0">
                <a:latin typeface="Cambria"/>
                <a:cs typeface="Cambria"/>
              </a:rPr>
              <a:t>Add</a:t>
            </a:r>
            <a:r>
              <a:rPr lang="pl-PL" b="1" dirty="0" smtClean="0">
                <a:latin typeface="Cambria"/>
                <a:cs typeface="Cambria"/>
              </a:rPr>
              <a:t> </a:t>
            </a:r>
            <a:r>
              <a:rPr lang="pl-PL" b="1" dirty="0" err="1" smtClean="0">
                <a:latin typeface="Cambria"/>
                <a:cs typeface="Cambria"/>
              </a:rPr>
              <a:t>an</a:t>
            </a:r>
            <a:r>
              <a:rPr lang="pl-PL" b="1" dirty="0" smtClean="0">
                <a:latin typeface="Cambria"/>
                <a:cs typeface="Cambria"/>
              </a:rPr>
              <a:t> "</a:t>
            </a:r>
            <a:r>
              <a:rPr lang="pl-PL" b="1" dirty="0" err="1" smtClean="0">
                <a:latin typeface="Cambria"/>
                <a:cs typeface="Cambria"/>
              </a:rPr>
              <a:t>if</a:t>
            </a:r>
            <a:r>
              <a:rPr lang="pl-PL" b="1" dirty="0" smtClean="0">
                <a:latin typeface="Cambria"/>
                <a:cs typeface="Cambria"/>
              </a:rPr>
              <a:t>/</a:t>
            </a:r>
            <a:r>
              <a:rPr lang="pl-PL" b="1" dirty="0" err="1" smtClean="0">
                <a:latin typeface="Cambria"/>
                <a:cs typeface="Cambria"/>
              </a:rPr>
              <a:t>else</a:t>
            </a:r>
            <a:r>
              <a:rPr lang="pl-PL" b="1" dirty="0" smtClean="0">
                <a:latin typeface="Cambria"/>
                <a:cs typeface="Cambria"/>
              </a:rPr>
              <a:t>" </a:t>
            </a:r>
            <a:r>
              <a:rPr lang="pl-PL" b="1" dirty="0" err="1" smtClean="0">
                <a:latin typeface="Cambria"/>
                <a:cs typeface="Cambria"/>
              </a:rPr>
              <a:t>statement</a:t>
            </a:r>
            <a:r>
              <a:rPr lang="pl-PL" b="1" dirty="0" smtClean="0">
                <a:latin typeface="Cambria"/>
                <a:cs typeface="Cambria"/>
              </a:rPr>
              <a:t> for </a:t>
            </a:r>
            <a:r>
              <a:rPr lang="pl-PL" b="1" dirty="0" err="1" smtClean="0">
                <a:latin typeface="Cambria"/>
                <a:cs typeface="Cambria"/>
              </a:rPr>
              <a:t>each</a:t>
            </a:r>
            <a:r>
              <a:rPr lang="pl-PL" b="1" dirty="0" smtClean="0">
                <a:latin typeface="Cambria"/>
                <a:cs typeface="Cambria"/>
              </a:rPr>
              <a:t> of the </a:t>
            </a:r>
            <a:r>
              <a:rPr lang="pl-PL" b="1" dirty="0" err="1" smtClean="0">
                <a:latin typeface="Cambria"/>
                <a:cs typeface="Cambria"/>
              </a:rPr>
              <a:t>buttons</a:t>
            </a:r>
            <a:r>
              <a:rPr lang="pl-PL" b="1" dirty="0" smtClean="0">
                <a:latin typeface="Cambria"/>
                <a:cs typeface="Cambria"/>
              </a:rPr>
              <a:t> on </a:t>
            </a:r>
            <a:r>
              <a:rPr lang="pl-PL" b="1" dirty="0" err="1" smtClean="0">
                <a:latin typeface="Cambria"/>
                <a:cs typeface="Cambria"/>
              </a:rPr>
              <a:t>your</a:t>
            </a:r>
            <a:r>
              <a:rPr lang="pl-PL" b="1" dirty="0" smtClean="0">
                <a:latin typeface="Cambria"/>
                <a:cs typeface="Cambria"/>
              </a:rPr>
              <a:t> IR </a:t>
            </a:r>
            <a:r>
              <a:rPr lang="pl-PL" b="1" dirty="0" err="1" smtClean="0">
                <a:latin typeface="Cambria"/>
                <a:cs typeface="Cambria"/>
              </a:rPr>
              <a:t>remote</a:t>
            </a:r>
            <a:r>
              <a:rPr lang="pl-PL" b="1" dirty="0" smtClean="0">
                <a:latin typeface="Cambria"/>
                <a:cs typeface="Cambria"/>
              </a:rPr>
              <a:t>.</a:t>
            </a:r>
          </a:p>
          <a:p>
            <a:r>
              <a:rPr lang="pl-PL" dirty="0" err="1" smtClean="0">
                <a:latin typeface="Cambria"/>
                <a:cs typeface="Cambria"/>
              </a:rPr>
              <a:t>When</a:t>
            </a:r>
            <a:r>
              <a:rPr lang="pl-PL" dirty="0" smtClean="0">
                <a:latin typeface="Cambria"/>
                <a:cs typeface="Cambria"/>
              </a:rPr>
              <a:t> a </a:t>
            </a:r>
            <a:r>
              <a:rPr lang="pl-PL" dirty="0" err="1" smtClean="0">
                <a:latin typeface="Cambria"/>
                <a:cs typeface="Cambria"/>
              </a:rPr>
              <a:t>button</a:t>
            </a:r>
            <a:r>
              <a:rPr lang="pl-PL" dirty="0" smtClean="0">
                <a:latin typeface="Cambria"/>
                <a:cs typeface="Cambria"/>
              </a:rPr>
              <a:t> </a:t>
            </a:r>
            <a:r>
              <a:rPr lang="pl-PL" dirty="0" err="1" smtClean="0">
                <a:latin typeface="Cambria"/>
                <a:cs typeface="Cambria"/>
              </a:rPr>
              <a:t>is</a:t>
            </a:r>
            <a:r>
              <a:rPr lang="pl-PL" dirty="0" smtClean="0">
                <a:latin typeface="Cambria"/>
                <a:cs typeface="Cambria"/>
              </a:rPr>
              <a:t> </a:t>
            </a:r>
            <a:r>
              <a:rPr lang="pl-PL" dirty="0" err="1" smtClean="0">
                <a:latin typeface="Cambria"/>
                <a:cs typeface="Cambria"/>
              </a:rPr>
              <a:t>pressed</a:t>
            </a:r>
            <a:r>
              <a:rPr lang="pl-PL" dirty="0" smtClean="0">
                <a:latin typeface="Cambria"/>
                <a:cs typeface="Cambria"/>
              </a:rPr>
              <a:t>, the </a:t>
            </a:r>
            <a:r>
              <a:rPr lang="pl-PL" dirty="0" err="1" smtClean="0">
                <a:latin typeface="Cambria"/>
                <a:cs typeface="Cambria"/>
              </a:rPr>
              <a:t>remote</a:t>
            </a:r>
            <a:r>
              <a:rPr lang="pl-PL" dirty="0" smtClean="0">
                <a:latin typeface="Cambria"/>
                <a:cs typeface="Cambria"/>
              </a:rPr>
              <a:t> </a:t>
            </a:r>
            <a:r>
              <a:rPr lang="pl-PL" dirty="0" err="1" smtClean="0">
                <a:latin typeface="Cambria"/>
                <a:cs typeface="Cambria"/>
              </a:rPr>
              <a:t>will</a:t>
            </a:r>
            <a:r>
              <a:rPr lang="pl-PL" dirty="0" smtClean="0">
                <a:latin typeface="Cambria"/>
                <a:cs typeface="Cambria"/>
              </a:rPr>
              <a:t> </a:t>
            </a:r>
            <a:r>
              <a:rPr lang="pl-PL" dirty="0" err="1" smtClean="0">
                <a:latin typeface="Cambria"/>
                <a:cs typeface="Cambria"/>
              </a:rPr>
              <a:t>send</a:t>
            </a:r>
            <a:r>
              <a:rPr lang="pl-PL" dirty="0" smtClean="0">
                <a:latin typeface="Cambria"/>
                <a:cs typeface="Cambria"/>
              </a:rPr>
              <a:t> a </a:t>
            </a:r>
            <a:r>
              <a:rPr lang="pl-PL" dirty="0" err="1" smtClean="0">
                <a:latin typeface="Cambria"/>
                <a:cs typeface="Cambria"/>
              </a:rPr>
              <a:t>pulse</a:t>
            </a:r>
            <a:r>
              <a:rPr lang="pl-PL" dirty="0">
                <a:latin typeface="Cambria"/>
                <a:cs typeface="Cambria"/>
              </a:rPr>
              <a:t> </a:t>
            </a:r>
            <a:r>
              <a:rPr lang="pl-PL" dirty="0" smtClean="0">
                <a:latin typeface="Cambria"/>
                <a:cs typeface="Cambria"/>
              </a:rPr>
              <a:t>of </a:t>
            </a:r>
            <a:r>
              <a:rPr lang="pl-PL" dirty="0" err="1" smtClean="0">
                <a:latin typeface="Cambria"/>
                <a:cs typeface="Cambria"/>
              </a:rPr>
              <a:t>infrared</a:t>
            </a:r>
            <a:r>
              <a:rPr lang="pl-PL" dirty="0" smtClean="0">
                <a:latin typeface="Cambria"/>
                <a:cs typeface="Cambria"/>
              </a:rPr>
              <a:t> </a:t>
            </a:r>
            <a:r>
              <a:rPr lang="pl-PL" dirty="0" err="1" smtClean="0">
                <a:latin typeface="Cambria"/>
                <a:cs typeface="Cambria"/>
              </a:rPr>
              <a:t>waves</a:t>
            </a:r>
            <a:r>
              <a:rPr lang="pl-PL" dirty="0" smtClean="0">
                <a:latin typeface="Cambria"/>
                <a:cs typeface="Cambria"/>
              </a:rPr>
              <a:t> to the </a:t>
            </a:r>
            <a:r>
              <a:rPr lang="pl-PL" dirty="0" err="1" smtClean="0">
                <a:latin typeface="Cambria"/>
                <a:cs typeface="Cambria"/>
              </a:rPr>
              <a:t>receiver</a:t>
            </a:r>
            <a:r>
              <a:rPr lang="pl-PL" dirty="0" smtClean="0">
                <a:latin typeface="Cambria"/>
                <a:cs typeface="Cambria"/>
              </a:rPr>
              <a:t>. </a:t>
            </a:r>
            <a:r>
              <a:rPr lang="pl-PL" dirty="0" err="1" smtClean="0">
                <a:latin typeface="Cambria"/>
                <a:cs typeface="Cambria"/>
              </a:rPr>
              <a:t>These</a:t>
            </a:r>
            <a:r>
              <a:rPr lang="pl-PL" dirty="0" smtClean="0">
                <a:latin typeface="Cambria"/>
                <a:cs typeface="Cambria"/>
              </a:rPr>
              <a:t> </a:t>
            </a:r>
            <a:r>
              <a:rPr lang="pl-PL" dirty="0" err="1" smtClean="0">
                <a:latin typeface="Cambria"/>
                <a:cs typeface="Cambria"/>
              </a:rPr>
              <a:t>signal</a:t>
            </a:r>
            <a:r>
              <a:rPr lang="pl-PL" dirty="0" smtClean="0">
                <a:latin typeface="Cambria"/>
                <a:cs typeface="Cambria"/>
              </a:rPr>
              <a:t> </a:t>
            </a:r>
            <a:r>
              <a:rPr lang="pl-PL" dirty="0" err="1" smtClean="0">
                <a:latin typeface="Cambria"/>
                <a:cs typeface="Cambria"/>
              </a:rPr>
              <a:t>pulses</a:t>
            </a:r>
            <a:r>
              <a:rPr lang="pl-PL" dirty="0" smtClean="0">
                <a:latin typeface="Cambria"/>
                <a:cs typeface="Cambria"/>
              </a:rPr>
              <a:t> </a:t>
            </a:r>
            <a:r>
              <a:rPr lang="pl-PL" dirty="0" err="1" smtClean="0">
                <a:latin typeface="Cambria"/>
                <a:cs typeface="Cambria"/>
              </a:rPr>
              <a:t>are</a:t>
            </a:r>
            <a:r>
              <a:rPr lang="pl-PL" dirty="0" smtClean="0">
                <a:latin typeface="Cambria"/>
                <a:cs typeface="Cambria"/>
              </a:rPr>
              <a:t> </a:t>
            </a:r>
            <a:r>
              <a:rPr lang="pl-PL" dirty="0" err="1" smtClean="0">
                <a:latin typeface="Cambria"/>
                <a:cs typeface="Cambria"/>
              </a:rPr>
              <a:t>translated</a:t>
            </a:r>
            <a:r>
              <a:rPr lang="pl-PL" dirty="0" smtClean="0">
                <a:latin typeface="Cambria"/>
                <a:cs typeface="Cambria"/>
              </a:rPr>
              <a:t> </a:t>
            </a:r>
            <a:r>
              <a:rPr lang="pl-PL" dirty="0" err="1" smtClean="0">
                <a:latin typeface="Cambria"/>
                <a:cs typeface="Cambria"/>
              </a:rPr>
              <a:t>into</a:t>
            </a:r>
            <a:r>
              <a:rPr lang="pl-PL" dirty="0" smtClean="0">
                <a:latin typeface="Cambria"/>
                <a:cs typeface="Cambria"/>
              </a:rPr>
              <a:t> the </a:t>
            </a:r>
            <a:r>
              <a:rPr lang="pl-PL" dirty="0" err="1" smtClean="0">
                <a:latin typeface="Cambria"/>
                <a:cs typeface="Cambria"/>
              </a:rPr>
              <a:t>following</a:t>
            </a:r>
            <a:r>
              <a:rPr lang="pl-PL" dirty="0" smtClean="0">
                <a:latin typeface="Cambria"/>
                <a:cs typeface="Cambria"/>
              </a:rPr>
              <a:t> </a:t>
            </a:r>
            <a:r>
              <a:rPr lang="pl-PL" dirty="0" err="1" smtClean="0">
                <a:latin typeface="Cambria"/>
                <a:cs typeface="Cambria"/>
              </a:rPr>
              <a:t>numbers</a:t>
            </a:r>
            <a:r>
              <a:rPr lang="pl-PL" dirty="0" smtClean="0">
                <a:latin typeface="Cambria"/>
                <a:cs typeface="Cambria"/>
              </a:rPr>
              <a:t>: </a:t>
            </a:r>
          </a:p>
          <a:p>
            <a:endParaRPr lang="pl-PL" dirty="0">
              <a:latin typeface="Cambria"/>
              <a:cs typeface="Cambria"/>
            </a:endParaRPr>
          </a:p>
          <a:p>
            <a:r>
              <a:rPr lang="pl-PL" dirty="0" smtClean="0">
                <a:latin typeface="Cambria"/>
                <a:cs typeface="Cambria"/>
              </a:rPr>
              <a:t>Power</a:t>
            </a:r>
            <a:r>
              <a:rPr lang="pl-PL" dirty="0">
                <a:latin typeface="Cambria"/>
                <a:cs typeface="Cambria"/>
              </a:rPr>
              <a:t>	</a:t>
            </a:r>
            <a:r>
              <a:rPr lang="pl-PL" dirty="0" smtClean="0">
                <a:latin typeface="Cambria"/>
                <a:cs typeface="Cambria"/>
              </a:rPr>
              <a:t>	-</a:t>
            </a:r>
            <a:r>
              <a:rPr lang="pl-PL" dirty="0">
                <a:latin typeface="Cambria"/>
                <a:cs typeface="Cambria"/>
              </a:rPr>
              <a:t>28189</a:t>
            </a:r>
          </a:p>
          <a:p>
            <a:r>
              <a:rPr lang="pl-PL" dirty="0" smtClean="0">
                <a:latin typeface="Cambria"/>
                <a:cs typeface="Cambria"/>
              </a:rPr>
              <a:t>Spot</a:t>
            </a:r>
            <a:r>
              <a:rPr lang="pl-PL" dirty="0">
                <a:latin typeface="Cambria"/>
                <a:cs typeface="Cambria"/>
              </a:rPr>
              <a:t>	</a:t>
            </a:r>
            <a:r>
              <a:rPr lang="pl-PL" dirty="0" smtClean="0">
                <a:latin typeface="Cambria"/>
                <a:cs typeface="Cambria"/>
              </a:rPr>
              <a:t>		  5386</a:t>
            </a:r>
            <a:endParaRPr lang="pl-PL" dirty="0">
              <a:latin typeface="Cambria"/>
              <a:cs typeface="Cambria"/>
            </a:endParaRPr>
          </a:p>
          <a:p>
            <a:r>
              <a:rPr lang="pl-PL" dirty="0" err="1" smtClean="0">
                <a:latin typeface="Cambria"/>
                <a:cs typeface="Cambria"/>
              </a:rPr>
              <a:t>Clean</a:t>
            </a:r>
            <a:r>
              <a:rPr lang="pl-PL" dirty="0">
                <a:latin typeface="Cambria"/>
                <a:cs typeface="Cambria"/>
              </a:rPr>
              <a:t>	</a:t>
            </a:r>
            <a:r>
              <a:rPr lang="pl-PL" dirty="0" smtClean="0">
                <a:latin typeface="Cambria"/>
                <a:cs typeface="Cambria"/>
              </a:rPr>
              <a:t>	  9274</a:t>
            </a:r>
            <a:endParaRPr lang="pl-PL" dirty="0">
              <a:latin typeface="Cambria"/>
              <a:cs typeface="Cambria"/>
            </a:endParaRPr>
          </a:p>
          <a:p>
            <a:r>
              <a:rPr lang="pl-PL" dirty="0" smtClean="0">
                <a:latin typeface="Cambria"/>
                <a:cs typeface="Cambria"/>
              </a:rPr>
              <a:t>Max</a:t>
            </a:r>
            <a:r>
              <a:rPr lang="pl-PL" dirty="0">
                <a:latin typeface="Cambria"/>
                <a:cs typeface="Cambria"/>
              </a:rPr>
              <a:t>	</a:t>
            </a:r>
            <a:r>
              <a:rPr lang="pl-PL" dirty="0" smtClean="0">
                <a:latin typeface="Cambria"/>
                <a:cs typeface="Cambria"/>
              </a:rPr>
              <a:t>		  5385</a:t>
            </a:r>
            <a:endParaRPr lang="pl-PL" dirty="0">
              <a:latin typeface="Cambria"/>
              <a:cs typeface="Cambria"/>
            </a:endParaRPr>
          </a:p>
          <a:p>
            <a:r>
              <a:rPr lang="pl-PL" dirty="0" err="1" smtClean="0">
                <a:latin typeface="Cambria"/>
                <a:cs typeface="Cambria"/>
              </a:rPr>
              <a:t>Forward</a:t>
            </a:r>
            <a:r>
              <a:rPr lang="pl-PL" dirty="0">
                <a:latin typeface="Cambria"/>
                <a:cs typeface="Cambria"/>
              </a:rPr>
              <a:t>	</a:t>
            </a:r>
            <a:r>
              <a:rPr lang="pl-PL" dirty="0" smtClean="0">
                <a:latin typeface="Cambria"/>
                <a:cs typeface="Cambria"/>
              </a:rPr>
              <a:t>	-</a:t>
            </a:r>
            <a:r>
              <a:rPr lang="pl-PL" dirty="0">
                <a:latin typeface="Cambria"/>
                <a:cs typeface="Cambria"/>
              </a:rPr>
              <a:t>161</a:t>
            </a:r>
          </a:p>
          <a:p>
            <a:r>
              <a:rPr lang="pl-PL" dirty="0" err="1" smtClean="0">
                <a:latin typeface="Cambria"/>
                <a:cs typeface="Cambria"/>
              </a:rPr>
              <a:t>Left</a:t>
            </a:r>
            <a:r>
              <a:rPr lang="pl-PL" dirty="0">
                <a:latin typeface="Cambria"/>
                <a:cs typeface="Cambria"/>
              </a:rPr>
              <a:t>	</a:t>
            </a:r>
            <a:r>
              <a:rPr lang="pl-PL" dirty="0" smtClean="0">
                <a:latin typeface="Cambria"/>
                <a:cs typeface="Cambria"/>
              </a:rPr>
              <a:t>		-</a:t>
            </a:r>
            <a:r>
              <a:rPr lang="pl-PL" dirty="0">
                <a:latin typeface="Cambria"/>
                <a:cs typeface="Cambria"/>
              </a:rPr>
              <a:t>28235</a:t>
            </a:r>
          </a:p>
          <a:p>
            <a:r>
              <a:rPr lang="en-US" dirty="0" smtClean="0">
                <a:latin typeface="Cambria"/>
                <a:cs typeface="Cambria"/>
              </a:rPr>
              <a:t>Right		-</a:t>
            </a:r>
            <a:r>
              <a:rPr lang="en-US" dirty="0">
                <a:latin typeface="Cambria"/>
                <a:cs typeface="Cambria"/>
              </a:rPr>
              <a:t>162</a:t>
            </a:r>
          </a:p>
          <a:p>
            <a:r>
              <a:rPr lang="de-DE" dirty="0" smtClean="0">
                <a:latin typeface="Cambria"/>
                <a:cs typeface="Cambria"/>
              </a:rPr>
              <a:t>Neutral*</a:t>
            </a:r>
            <a:r>
              <a:rPr lang="de-DE" dirty="0">
                <a:latin typeface="Cambria"/>
                <a:cs typeface="Cambria"/>
              </a:rPr>
              <a:t>	</a:t>
            </a:r>
            <a:r>
              <a:rPr lang="de-DE" dirty="0" smtClean="0">
                <a:latin typeface="Cambria"/>
                <a:cs typeface="Cambria"/>
              </a:rPr>
              <a:t>	-</a:t>
            </a:r>
            <a:r>
              <a:rPr lang="de-DE" dirty="0">
                <a:latin typeface="Cambria"/>
                <a:cs typeface="Cambria"/>
              </a:rPr>
              <a:t>22643</a:t>
            </a:r>
          </a:p>
          <a:p>
            <a:r>
              <a:rPr lang="de-DE" dirty="0" smtClean="0">
                <a:latin typeface="Cambria"/>
                <a:cs typeface="Cambria"/>
              </a:rPr>
              <a:t>Pause</a:t>
            </a:r>
            <a:r>
              <a:rPr lang="de-DE" dirty="0">
                <a:latin typeface="Cambria"/>
                <a:cs typeface="Cambria"/>
              </a:rPr>
              <a:t>	</a:t>
            </a:r>
            <a:r>
              <a:rPr lang="de-DE" dirty="0" smtClean="0">
                <a:latin typeface="Cambria"/>
                <a:cs typeface="Cambria"/>
              </a:rPr>
              <a:t>	  9273</a:t>
            </a:r>
          </a:p>
          <a:p>
            <a:endParaRPr lang="de-DE" b="1" dirty="0">
              <a:latin typeface="Cambria"/>
              <a:cs typeface="Cambria"/>
            </a:endParaRPr>
          </a:p>
          <a:p>
            <a:r>
              <a:rPr lang="de-DE" dirty="0" err="1" smtClean="0">
                <a:latin typeface="Cambria"/>
                <a:cs typeface="Cambria"/>
              </a:rPr>
              <a:t>You</a:t>
            </a:r>
            <a:r>
              <a:rPr lang="de-DE" dirty="0" smtClean="0">
                <a:latin typeface="Cambria"/>
                <a:cs typeface="Cambria"/>
              </a:rPr>
              <a:t> </a:t>
            </a:r>
            <a:r>
              <a:rPr lang="de-DE" dirty="0" err="1" smtClean="0">
                <a:latin typeface="Cambria"/>
                <a:cs typeface="Cambria"/>
              </a:rPr>
              <a:t>can</a:t>
            </a:r>
            <a:r>
              <a:rPr lang="de-DE" dirty="0" smtClean="0">
                <a:latin typeface="Cambria"/>
                <a:cs typeface="Cambria"/>
              </a:rPr>
              <a:t> </a:t>
            </a:r>
            <a:r>
              <a:rPr lang="de-DE" dirty="0" err="1" smtClean="0">
                <a:latin typeface="Cambria"/>
                <a:cs typeface="Cambria"/>
              </a:rPr>
              <a:t>either</a:t>
            </a:r>
            <a:r>
              <a:rPr lang="de-DE" dirty="0" smtClean="0">
                <a:latin typeface="Cambria"/>
                <a:cs typeface="Cambria"/>
              </a:rPr>
              <a:t> type </a:t>
            </a:r>
            <a:r>
              <a:rPr lang="de-DE" dirty="0" err="1" smtClean="0">
                <a:latin typeface="Cambria"/>
                <a:cs typeface="Cambria"/>
              </a:rPr>
              <a:t>these</a:t>
            </a:r>
            <a:r>
              <a:rPr lang="de-DE" dirty="0" smtClean="0">
                <a:latin typeface="Cambria"/>
                <a:cs typeface="Cambria"/>
              </a:rPr>
              <a:t> </a:t>
            </a:r>
            <a:r>
              <a:rPr lang="de-DE" dirty="0" err="1" smtClean="0">
                <a:latin typeface="Cambria"/>
                <a:cs typeface="Cambria"/>
              </a:rPr>
              <a:t>numbers</a:t>
            </a:r>
            <a:r>
              <a:rPr lang="de-DE" dirty="0" smtClean="0">
                <a:latin typeface="Cambria"/>
                <a:cs typeface="Cambria"/>
              </a:rPr>
              <a:t> </a:t>
            </a:r>
            <a:r>
              <a:rPr lang="de-DE" dirty="0" err="1" smtClean="0">
                <a:latin typeface="Cambria"/>
                <a:cs typeface="Cambria"/>
              </a:rPr>
              <a:t>directly</a:t>
            </a:r>
            <a:r>
              <a:rPr lang="de-DE" dirty="0" smtClean="0">
                <a:latin typeface="Cambria"/>
                <a:cs typeface="Cambria"/>
              </a:rPr>
              <a:t> </a:t>
            </a:r>
            <a:r>
              <a:rPr lang="de-DE" dirty="0" err="1" smtClean="0">
                <a:latin typeface="Cambria"/>
                <a:cs typeface="Cambria"/>
              </a:rPr>
              <a:t>into</a:t>
            </a:r>
            <a:r>
              <a:rPr lang="de-DE" dirty="0" smtClean="0">
                <a:latin typeface="Cambria"/>
                <a:cs typeface="Cambria"/>
              </a:rPr>
              <a:t> </a:t>
            </a:r>
            <a:r>
              <a:rPr lang="de-DE" dirty="0" err="1" smtClean="0">
                <a:latin typeface="Cambria"/>
                <a:cs typeface="Cambria"/>
              </a:rPr>
              <a:t>the</a:t>
            </a:r>
            <a:r>
              <a:rPr lang="de-DE" dirty="0" smtClean="0">
                <a:latin typeface="Cambria"/>
                <a:cs typeface="Cambria"/>
              </a:rPr>
              <a:t> </a:t>
            </a:r>
            <a:r>
              <a:rPr lang="de-DE" dirty="0" err="1" smtClean="0">
                <a:latin typeface="Cambria"/>
                <a:cs typeface="Cambria"/>
              </a:rPr>
              <a:t>conditional</a:t>
            </a:r>
            <a:r>
              <a:rPr lang="de-DE" dirty="0" smtClean="0">
                <a:latin typeface="Cambria"/>
                <a:cs typeface="Cambria"/>
              </a:rPr>
              <a:t> </a:t>
            </a:r>
            <a:r>
              <a:rPr lang="de-DE" dirty="0" err="1" smtClean="0">
                <a:latin typeface="Cambria"/>
                <a:cs typeface="Cambria"/>
              </a:rPr>
              <a:t>statements</a:t>
            </a:r>
            <a:r>
              <a:rPr lang="de-DE" dirty="0" smtClean="0">
                <a:latin typeface="Cambria"/>
                <a:cs typeface="Cambria"/>
              </a:rPr>
              <a:t> </a:t>
            </a:r>
            <a:r>
              <a:rPr lang="de-DE" dirty="0" err="1" smtClean="0">
                <a:latin typeface="Cambria"/>
                <a:cs typeface="Cambria"/>
              </a:rPr>
              <a:t>to</a:t>
            </a:r>
            <a:r>
              <a:rPr lang="de-DE" dirty="0" smtClean="0">
                <a:latin typeface="Cambria"/>
                <a:cs typeface="Cambria"/>
              </a:rPr>
              <a:t> check </a:t>
            </a:r>
            <a:r>
              <a:rPr lang="de-DE" dirty="0" err="1" smtClean="0">
                <a:latin typeface="Cambria"/>
                <a:cs typeface="Cambria"/>
              </a:rPr>
              <a:t>for</a:t>
            </a:r>
            <a:r>
              <a:rPr lang="de-DE" dirty="0" smtClean="0">
                <a:latin typeface="Cambria"/>
                <a:cs typeface="Cambria"/>
              </a:rPr>
              <a:t> </a:t>
            </a:r>
            <a:r>
              <a:rPr lang="de-DE" dirty="0" err="1" smtClean="0">
                <a:latin typeface="Cambria"/>
                <a:cs typeface="Cambria"/>
              </a:rPr>
              <a:t>equality</a:t>
            </a:r>
            <a:r>
              <a:rPr lang="de-DE" dirty="0" smtClean="0">
                <a:latin typeface="Cambria"/>
                <a:cs typeface="Cambria"/>
              </a:rPr>
              <a:t> </a:t>
            </a:r>
            <a:r>
              <a:rPr lang="de-DE" dirty="0" err="1" smtClean="0">
                <a:latin typeface="Cambria"/>
                <a:cs typeface="Cambria"/>
              </a:rPr>
              <a:t>or</a:t>
            </a:r>
            <a:r>
              <a:rPr lang="de-DE" dirty="0" smtClean="0">
                <a:latin typeface="Cambria"/>
                <a:cs typeface="Cambria"/>
              </a:rPr>
              <a:t> </a:t>
            </a:r>
            <a:r>
              <a:rPr lang="de-DE" dirty="0" err="1" smtClean="0">
                <a:latin typeface="Cambria"/>
                <a:cs typeface="Cambria"/>
              </a:rPr>
              <a:t>you</a:t>
            </a:r>
            <a:r>
              <a:rPr lang="de-DE" dirty="0" smtClean="0">
                <a:latin typeface="Cambria"/>
                <a:cs typeface="Cambria"/>
              </a:rPr>
              <a:t> </a:t>
            </a:r>
            <a:r>
              <a:rPr lang="de-DE" dirty="0" err="1" smtClean="0">
                <a:latin typeface="Cambria"/>
                <a:cs typeface="Cambria"/>
              </a:rPr>
              <a:t>can</a:t>
            </a:r>
            <a:r>
              <a:rPr lang="de-DE" dirty="0" smtClean="0">
                <a:latin typeface="Cambria"/>
                <a:cs typeface="Cambria"/>
              </a:rPr>
              <a:t> </a:t>
            </a:r>
            <a:r>
              <a:rPr lang="de-DE" dirty="0" err="1" smtClean="0">
                <a:latin typeface="Cambria"/>
                <a:cs typeface="Cambria"/>
              </a:rPr>
              <a:t>create</a:t>
            </a:r>
            <a:r>
              <a:rPr lang="de-DE" dirty="0" smtClean="0">
                <a:latin typeface="Cambria"/>
                <a:cs typeface="Cambria"/>
              </a:rPr>
              <a:t> </a:t>
            </a:r>
            <a:r>
              <a:rPr lang="de-DE" dirty="0" err="1" smtClean="0">
                <a:latin typeface="Cambria"/>
                <a:cs typeface="Cambria"/>
              </a:rPr>
              <a:t>constants</a:t>
            </a:r>
            <a:r>
              <a:rPr lang="de-DE" dirty="0">
                <a:latin typeface="Cambria"/>
                <a:cs typeface="Cambria"/>
              </a:rPr>
              <a:t> </a:t>
            </a:r>
            <a:r>
              <a:rPr lang="de-DE" dirty="0" err="1" smtClean="0">
                <a:latin typeface="Cambria"/>
                <a:cs typeface="Cambria"/>
              </a:rPr>
              <a:t>that</a:t>
            </a:r>
            <a:r>
              <a:rPr lang="de-DE" dirty="0" smtClean="0">
                <a:latin typeface="Cambria"/>
                <a:cs typeface="Cambria"/>
              </a:rPr>
              <a:t> </a:t>
            </a:r>
            <a:r>
              <a:rPr lang="de-DE" dirty="0" err="1" smtClean="0">
                <a:latin typeface="Cambria"/>
                <a:cs typeface="Cambria"/>
              </a:rPr>
              <a:t>refer</a:t>
            </a:r>
            <a:r>
              <a:rPr lang="de-DE" dirty="0" smtClean="0">
                <a:latin typeface="Cambria"/>
                <a:cs typeface="Cambria"/>
              </a:rPr>
              <a:t> </a:t>
            </a:r>
            <a:r>
              <a:rPr lang="de-DE" dirty="0" err="1" smtClean="0">
                <a:latin typeface="Cambria"/>
                <a:cs typeface="Cambria"/>
              </a:rPr>
              <a:t>to</a:t>
            </a:r>
            <a:r>
              <a:rPr lang="de-DE" dirty="0" smtClean="0">
                <a:latin typeface="Cambria"/>
                <a:cs typeface="Cambria"/>
              </a:rPr>
              <a:t> </a:t>
            </a:r>
            <a:r>
              <a:rPr lang="de-DE" dirty="0" err="1" smtClean="0">
                <a:latin typeface="Cambria"/>
                <a:cs typeface="Cambria"/>
              </a:rPr>
              <a:t>each</a:t>
            </a:r>
            <a:r>
              <a:rPr lang="de-DE" dirty="0" smtClean="0">
                <a:latin typeface="Cambria"/>
                <a:cs typeface="Cambria"/>
              </a:rPr>
              <a:t> </a:t>
            </a:r>
            <a:r>
              <a:rPr lang="de-DE" dirty="0" err="1" smtClean="0">
                <a:latin typeface="Cambria"/>
                <a:cs typeface="Cambria"/>
              </a:rPr>
              <a:t>of</a:t>
            </a:r>
            <a:r>
              <a:rPr lang="de-DE" dirty="0" smtClean="0">
                <a:latin typeface="Cambria"/>
                <a:cs typeface="Cambria"/>
              </a:rPr>
              <a:t> </a:t>
            </a:r>
            <a:r>
              <a:rPr lang="de-DE" dirty="0" err="1" smtClean="0">
                <a:latin typeface="Cambria"/>
                <a:cs typeface="Cambria"/>
              </a:rPr>
              <a:t>these</a:t>
            </a:r>
            <a:r>
              <a:rPr lang="de-DE" dirty="0" smtClean="0">
                <a:latin typeface="Cambria"/>
                <a:cs typeface="Cambria"/>
              </a:rPr>
              <a:t> </a:t>
            </a:r>
            <a:r>
              <a:rPr lang="de-DE" dirty="0" err="1" smtClean="0">
                <a:latin typeface="Cambria"/>
                <a:cs typeface="Cambria"/>
              </a:rPr>
              <a:t>values</a:t>
            </a:r>
            <a:r>
              <a:rPr lang="de-DE" dirty="0" smtClean="0">
                <a:latin typeface="Cambria"/>
                <a:cs typeface="Cambria"/>
              </a:rPr>
              <a:t>.</a:t>
            </a:r>
          </a:p>
          <a:p>
            <a:endParaRPr lang="de-DE" sz="1400" dirty="0">
              <a:latin typeface="Cambria"/>
              <a:cs typeface="Cambria"/>
            </a:endParaRPr>
          </a:p>
          <a:p>
            <a:r>
              <a:rPr lang="de-DE" sz="1400" dirty="0" smtClean="0">
                <a:latin typeface="Cambria"/>
                <a:cs typeface="Cambria"/>
              </a:rPr>
              <a:t>*Neutral </a:t>
            </a:r>
            <a:r>
              <a:rPr lang="de-DE" sz="1400" dirty="0" err="1" smtClean="0">
                <a:latin typeface="Cambria"/>
                <a:cs typeface="Cambria"/>
              </a:rPr>
              <a:t>is</a:t>
            </a:r>
            <a:r>
              <a:rPr lang="de-DE" sz="1400" dirty="0" smtClean="0">
                <a:latin typeface="Cambria"/>
                <a:cs typeface="Cambria"/>
              </a:rPr>
              <a:t> </a:t>
            </a:r>
            <a:r>
              <a:rPr lang="de-DE" sz="1400" dirty="0" err="1" smtClean="0">
                <a:latin typeface="Cambria"/>
                <a:cs typeface="Cambria"/>
              </a:rPr>
              <a:t>the</a:t>
            </a:r>
            <a:r>
              <a:rPr lang="de-DE" sz="1400" dirty="0" smtClean="0">
                <a:latin typeface="Cambria"/>
                <a:cs typeface="Cambria"/>
              </a:rPr>
              <a:t> </a:t>
            </a:r>
            <a:r>
              <a:rPr lang="de-DE" sz="1400" dirty="0" err="1" smtClean="0">
                <a:latin typeface="Cambria"/>
                <a:cs typeface="Cambria"/>
              </a:rPr>
              <a:t>value</a:t>
            </a:r>
            <a:r>
              <a:rPr lang="de-DE" sz="1400" dirty="0" smtClean="0">
                <a:latin typeface="Cambria"/>
                <a:cs typeface="Cambria"/>
              </a:rPr>
              <a:t> </a:t>
            </a:r>
            <a:r>
              <a:rPr lang="de-DE" sz="1400" dirty="0" err="1" smtClean="0">
                <a:latin typeface="Cambria"/>
                <a:cs typeface="Cambria"/>
              </a:rPr>
              <a:t>that</a:t>
            </a:r>
            <a:r>
              <a:rPr lang="de-DE" sz="1400" dirty="0" smtClean="0">
                <a:latin typeface="Cambria"/>
                <a:cs typeface="Cambria"/>
              </a:rPr>
              <a:t> </a:t>
            </a:r>
            <a:r>
              <a:rPr lang="de-DE" sz="1400" dirty="0" err="1" smtClean="0">
                <a:latin typeface="Cambria"/>
                <a:cs typeface="Cambria"/>
              </a:rPr>
              <a:t>the</a:t>
            </a:r>
            <a:r>
              <a:rPr lang="de-DE" sz="1400" dirty="0" smtClean="0">
                <a:latin typeface="Cambria"/>
                <a:cs typeface="Cambria"/>
              </a:rPr>
              <a:t> IR </a:t>
            </a:r>
            <a:r>
              <a:rPr lang="de-DE" sz="1400" dirty="0" err="1" smtClean="0">
                <a:latin typeface="Cambria"/>
                <a:cs typeface="Cambria"/>
              </a:rPr>
              <a:t>receiver</a:t>
            </a:r>
            <a:r>
              <a:rPr lang="de-DE" sz="1400" dirty="0" smtClean="0">
                <a:latin typeface="Cambria"/>
                <a:cs typeface="Cambria"/>
              </a:rPr>
              <a:t> will </a:t>
            </a:r>
            <a:r>
              <a:rPr lang="de-DE" sz="1400" dirty="0" err="1" smtClean="0">
                <a:latin typeface="Cambria"/>
                <a:cs typeface="Cambria"/>
              </a:rPr>
              <a:t>get</a:t>
            </a:r>
            <a:r>
              <a:rPr lang="de-DE" sz="1400" dirty="0" smtClean="0">
                <a:latin typeface="Cambria"/>
                <a:cs typeface="Cambria"/>
              </a:rPr>
              <a:t> </a:t>
            </a:r>
            <a:r>
              <a:rPr lang="de-DE" sz="1400" dirty="0" err="1" smtClean="0">
                <a:latin typeface="Cambria"/>
                <a:cs typeface="Cambria"/>
              </a:rPr>
              <a:t>when</a:t>
            </a:r>
            <a:r>
              <a:rPr lang="de-DE" sz="1400" dirty="0" smtClean="0">
                <a:latin typeface="Cambria"/>
                <a:cs typeface="Cambria"/>
              </a:rPr>
              <a:t> </a:t>
            </a:r>
            <a:r>
              <a:rPr lang="de-DE" sz="1400" dirty="0" err="1" smtClean="0">
                <a:latin typeface="Cambria"/>
                <a:cs typeface="Cambria"/>
              </a:rPr>
              <a:t>you</a:t>
            </a:r>
            <a:r>
              <a:rPr lang="de-DE" sz="1400" dirty="0" smtClean="0">
                <a:latin typeface="Cambria"/>
                <a:cs typeface="Cambria"/>
              </a:rPr>
              <a:t> </a:t>
            </a:r>
            <a:r>
              <a:rPr lang="de-DE" sz="1400" dirty="0" err="1" smtClean="0">
                <a:latin typeface="Cambria"/>
                <a:cs typeface="Cambria"/>
              </a:rPr>
              <a:t>release</a:t>
            </a:r>
            <a:r>
              <a:rPr lang="de-DE" sz="1400" dirty="0" smtClean="0">
                <a:latin typeface="Cambria"/>
                <a:cs typeface="Cambria"/>
              </a:rPr>
              <a:t> </a:t>
            </a:r>
            <a:r>
              <a:rPr lang="de-DE" sz="1400" dirty="0" err="1" smtClean="0">
                <a:latin typeface="Cambria"/>
                <a:cs typeface="Cambria"/>
              </a:rPr>
              <a:t>the</a:t>
            </a:r>
            <a:r>
              <a:rPr lang="de-DE" sz="1400" dirty="0" smtClean="0">
                <a:latin typeface="Cambria"/>
                <a:cs typeface="Cambria"/>
              </a:rPr>
              <a:t> Forward, </a:t>
            </a:r>
            <a:r>
              <a:rPr lang="de-DE" sz="1400" dirty="0" err="1" smtClean="0">
                <a:latin typeface="Cambria"/>
                <a:cs typeface="Cambria"/>
              </a:rPr>
              <a:t>Left</a:t>
            </a:r>
            <a:r>
              <a:rPr lang="de-DE" sz="1400" dirty="0" smtClean="0">
                <a:latin typeface="Cambria"/>
                <a:cs typeface="Cambria"/>
              </a:rPr>
              <a:t>, </a:t>
            </a:r>
            <a:r>
              <a:rPr lang="de-DE" sz="1400" dirty="0" err="1" smtClean="0">
                <a:latin typeface="Cambria"/>
                <a:cs typeface="Cambria"/>
              </a:rPr>
              <a:t>and</a:t>
            </a:r>
            <a:r>
              <a:rPr lang="de-DE" sz="1400" dirty="0" smtClean="0">
                <a:latin typeface="Cambria"/>
                <a:cs typeface="Cambria"/>
              </a:rPr>
              <a:t> </a:t>
            </a:r>
            <a:r>
              <a:rPr lang="de-DE" sz="1400" dirty="0" err="1" smtClean="0">
                <a:latin typeface="Cambria"/>
                <a:cs typeface="Cambria"/>
              </a:rPr>
              <a:t>Right</a:t>
            </a:r>
            <a:r>
              <a:rPr lang="de-DE" sz="1400" dirty="0" smtClean="0">
                <a:latin typeface="Cambria"/>
                <a:cs typeface="Cambria"/>
              </a:rPr>
              <a:t> </a:t>
            </a:r>
            <a:r>
              <a:rPr lang="de-DE" sz="1400" dirty="0" err="1" smtClean="0">
                <a:latin typeface="Cambria"/>
                <a:cs typeface="Cambria"/>
              </a:rPr>
              <a:t>buttons</a:t>
            </a:r>
            <a:r>
              <a:rPr lang="de-DE" sz="1400" dirty="0" smtClean="0">
                <a:latin typeface="Cambria"/>
                <a:cs typeface="Cambria"/>
              </a:rPr>
              <a:t>. </a:t>
            </a:r>
            <a:r>
              <a:rPr lang="de-DE" sz="1400" dirty="0" err="1" smtClean="0">
                <a:latin typeface="Cambria"/>
                <a:cs typeface="Cambria"/>
              </a:rPr>
              <a:t>If</a:t>
            </a:r>
            <a:r>
              <a:rPr lang="de-DE" sz="1400" dirty="0" smtClean="0">
                <a:latin typeface="Cambria"/>
                <a:cs typeface="Cambria"/>
              </a:rPr>
              <a:t> </a:t>
            </a:r>
            <a:r>
              <a:rPr lang="de-DE" sz="1400" dirty="0" err="1" smtClean="0">
                <a:latin typeface="Cambria"/>
                <a:cs typeface="Cambria"/>
              </a:rPr>
              <a:t>you</a:t>
            </a:r>
            <a:r>
              <a:rPr lang="de-DE" sz="1400" dirty="0" smtClean="0">
                <a:latin typeface="Cambria"/>
                <a:cs typeface="Cambria"/>
              </a:rPr>
              <a:t> do not </a:t>
            </a:r>
            <a:r>
              <a:rPr lang="de-DE" sz="1400" dirty="0" err="1" smtClean="0">
                <a:latin typeface="Cambria"/>
                <a:cs typeface="Cambria"/>
              </a:rPr>
              <a:t>specify</a:t>
            </a:r>
            <a:r>
              <a:rPr lang="de-DE" sz="1400" dirty="0" smtClean="0">
                <a:latin typeface="Cambria"/>
                <a:cs typeface="Cambria"/>
              </a:rPr>
              <a:t> an </a:t>
            </a:r>
            <a:r>
              <a:rPr lang="de-DE" sz="1400" dirty="0" err="1" smtClean="0">
                <a:latin typeface="Cambria"/>
                <a:cs typeface="Cambria"/>
              </a:rPr>
              <a:t>action</a:t>
            </a:r>
            <a:r>
              <a:rPr lang="de-DE" sz="1400" dirty="0" smtClean="0">
                <a:latin typeface="Cambria"/>
                <a:cs typeface="Cambria"/>
              </a:rPr>
              <a:t> </a:t>
            </a:r>
            <a:r>
              <a:rPr lang="de-DE" sz="1400" dirty="0" err="1" smtClean="0">
                <a:latin typeface="Cambria"/>
                <a:cs typeface="Cambria"/>
              </a:rPr>
              <a:t>for</a:t>
            </a:r>
            <a:r>
              <a:rPr lang="de-DE" sz="1400" dirty="0" smtClean="0">
                <a:latin typeface="Cambria"/>
                <a:cs typeface="Cambria"/>
              </a:rPr>
              <a:t> </a:t>
            </a:r>
            <a:r>
              <a:rPr lang="de-DE" sz="1400" dirty="0" err="1" smtClean="0">
                <a:latin typeface="Cambria"/>
                <a:cs typeface="Cambria"/>
              </a:rPr>
              <a:t>the</a:t>
            </a:r>
            <a:r>
              <a:rPr lang="de-DE" sz="1400" dirty="0" smtClean="0">
                <a:latin typeface="Cambria"/>
                <a:cs typeface="Cambria"/>
              </a:rPr>
              <a:t> "Neutral" </a:t>
            </a:r>
            <a:r>
              <a:rPr lang="de-DE" sz="1400" dirty="0" err="1" smtClean="0">
                <a:latin typeface="Cambria"/>
                <a:cs typeface="Cambria"/>
              </a:rPr>
              <a:t>case</a:t>
            </a:r>
            <a:r>
              <a:rPr lang="de-DE" sz="1400" dirty="0" smtClean="0">
                <a:latin typeface="Cambria"/>
                <a:cs typeface="Cambria"/>
              </a:rPr>
              <a:t>, </a:t>
            </a:r>
            <a:r>
              <a:rPr lang="de-DE" sz="1400" dirty="0" err="1" smtClean="0">
                <a:latin typeface="Cambria"/>
                <a:cs typeface="Cambria"/>
              </a:rPr>
              <a:t>your</a:t>
            </a:r>
            <a:r>
              <a:rPr lang="de-DE" sz="1400" dirty="0" smtClean="0">
                <a:latin typeface="Cambria"/>
                <a:cs typeface="Cambria"/>
              </a:rPr>
              <a:t> </a:t>
            </a:r>
            <a:r>
              <a:rPr lang="de-DE" sz="1400" dirty="0" err="1" smtClean="0">
                <a:latin typeface="Cambria"/>
                <a:cs typeface="Cambria"/>
              </a:rPr>
              <a:t>robot</a:t>
            </a:r>
            <a:r>
              <a:rPr lang="de-DE" sz="1400" dirty="0" smtClean="0">
                <a:latin typeface="Cambria"/>
                <a:cs typeface="Cambria"/>
              </a:rPr>
              <a:t> will </a:t>
            </a:r>
            <a:r>
              <a:rPr lang="de-DE" sz="1400" dirty="0" err="1" smtClean="0">
                <a:latin typeface="Cambria"/>
                <a:cs typeface="Cambria"/>
              </a:rPr>
              <a:t>continue</a:t>
            </a:r>
            <a:r>
              <a:rPr lang="de-DE" sz="1400" dirty="0" smtClean="0">
                <a:latin typeface="Cambria"/>
                <a:cs typeface="Cambria"/>
              </a:rPr>
              <a:t> </a:t>
            </a:r>
            <a:r>
              <a:rPr lang="de-DE" sz="1400" dirty="0" err="1" smtClean="0">
                <a:latin typeface="Cambria"/>
                <a:cs typeface="Cambria"/>
              </a:rPr>
              <a:t>doing</a:t>
            </a:r>
            <a:r>
              <a:rPr lang="de-DE" sz="1400" dirty="0" smtClean="0">
                <a:latin typeface="Cambria"/>
                <a:cs typeface="Cambria"/>
              </a:rPr>
              <a:t> </a:t>
            </a:r>
            <a:r>
              <a:rPr lang="de-DE" sz="1400" dirty="0" err="1" smtClean="0">
                <a:latin typeface="Cambria"/>
                <a:cs typeface="Cambria"/>
              </a:rPr>
              <a:t>the</a:t>
            </a:r>
            <a:r>
              <a:rPr lang="de-DE" sz="1400" dirty="0" smtClean="0">
                <a:latin typeface="Cambria"/>
                <a:cs typeface="Cambria"/>
              </a:rPr>
              <a:t> same </a:t>
            </a:r>
            <a:r>
              <a:rPr lang="de-DE" sz="1400" dirty="0" err="1" smtClean="0">
                <a:latin typeface="Cambria"/>
                <a:cs typeface="Cambria"/>
              </a:rPr>
              <a:t>action</a:t>
            </a:r>
            <a:r>
              <a:rPr lang="de-DE" sz="1400" dirty="0" smtClean="0">
                <a:latin typeface="Cambria"/>
                <a:cs typeface="Cambria"/>
              </a:rPr>
              <a:t> </a:t>
            </a:r>
            <a:r>
              <a:rPr lang="de-DE" sz="1400" dirty="0" err="1" smtClean="0">
                <a:latin typeface="Cambria"/>
                <a:cs typeface="Cambria"/>
              </a:rPr>
              <a:t>it</a:t>
            </a:r>
            <a:r>
              <a:rPr lang="de-DE" sz="1400" dirty="0" smtClean="0">
                <a:latin typeface="Cambria"/>
                <a:cs typeface="Cambria"/>
              </a:rPr>
              <a:t> </a:t>
            </a:r>
            <a:r>
              <a:rPr lang="de-DE" sz="1400" dirty="0" err="1" smtClean="0">
                <a:latin typeface="Cambria"/>
                <a:cs typeface="Cambria"/>
              </a:rPr>
              <a:t>did</a:t>
            </a:r>
            <a:r>
              <a:rPr lang="de-DE" sz="1400" dirty="0" smtClean="0">
                <a:latin typeface="Cambria"/>
                <a:cs typeface="Cambria"/>
              </a:rPr>
              <a:t> </a:t>
            </a:r>
            <a:r>
              <a:rPr lang="de-DE" sz="1400" dirty="0" err="1" smtClean="0">
                <a:latin typeface="Cambria"/>
                <a:cs typeface="Cambria"/>
              </a:rPr>
              <a:t>when</a:t>
            </a:r>
            <a:r>
              <a:rPr lang="de-DE" sz="1400" dirty="0" smtClean="0">
                <a:latin typeface="Cambria"/>
                <a:cs typeface="Cambria"/>
              </a:rPr>
              <a:t> </a:t>
            </a:r>
            <a:r>
              <a:rPr lang="de-DE" sz="1400" dirty="0" err="1" smtClean="0">
                <a:latin typeface="Cambria"/>
                <a:cs typeface="Cambria"/>
              </a:rPr>
              <a:t>the</a:t>
            </a:r>
            <a:r>
              <a:rPr lang="de-DE" sz="1400" dirty="0" smtClean="0">
                <a:latin typeface="Cambria"/>
                <a:cs typeface="Cambria"/>
              </a:rPr>
              <a:t> Forward, </a:t>
            </a:r>
            <a:r>
              <a:rPr lang="de-DE" sz="1400" dirty="0" err="1" smtClean="0">
                <a:latin typeface="Cambria"/>
                <a:cs typeface="Cambria"/>
              </a:rPr>
              <a:t>Right</a:t>
            </a:r>
            <a:r>
              <a:rPr lang="de-DE" sz="1400" dirty="0" smtClean="0">
                <a:latin typeface="Cambria"/>
                <a:cs typeface="Cambria"/>
              </a:rPr>
              <a:t>, </a:t>
            </a:r>
            <a:r>
              <a:rPr lang="de-DE" sz="1400" dirty="0" err="1" smtClean="0">
                <a:latin typeface="Cambria"/>
                <a:cs typeface="Cambria"/>
              </a:rPr>
              <a:t>or</a:t>
            </a:r>
            <a:r>
              <a:rPr lang="de-DE" sz="1400" dirty="0" smtClean="0">
                <a:latin typeface="Cambria"/>
                <a:cs typeface="Cambria"/>
              </a:rPr>
              <a:t> </a:t>
            </a:r>
            <a:r>
              <a:rPr lang="de-DE" sz="1400" dirty="0" err="1" smtClean="0">
                <a:latin typeface="Cambria"/>
                <a:cs typeface="Cambria"/>
              </a:rPr>
              <a:t>Left</a:t>
            </a:r>
            <a:r>
              <a:rPr lang="de-DE" sz="1400" dirty="0" smtClean="0">
                <a:latin typeface="Cambria"/>
                <a:cs typeface="Cambria"/>
              </a:rPr>
              <a:t> </a:t>
            </a:r>
            <a:r>
              <a:rPr lang="de-DE" sz="1400" dirty="0" err="1" smtClean="0">
                <a:latin typeface="Cambria"/>
                <a:cs typeface="Cambria"/>
              </a:rPr>
              <a:t>button</a:t>
            </a:r>
            <a:r>
              <a:rPr lang="de-DE" sz="1400" dirty="0" smtClean="0">
                <a:latin typeface="Cambria"/>
                <a:cs typeface="Cambria"/>
              </a:rPr>
              <a:t> was </a:t>
            </a:r>
            <a:r>
              <a:rPr lang="de-DE" sz="1400" dirty="0" err="1" smtClean="0">
                <a:latin typeface="Cambria"/>
                <a:cs typeface="Cambria"/>
              </a:rPr>
              <a:t>pressed</a:t>
            </a:r>
            <a:r>
              <a:rPr lang="de-DE" sz="1400" dirty="0" smtClean="0">
                <a:latin typeface="Cambria"/>
                <a:cs typeface="Cambria"/>
              </a:rPr>
              <a:t>. </a:t>
            </a:r>
            <a:r>
              <a:rPr lang="de-DE" sz="1400" dirty="0" err="1" smtClean="0">
                <a:latin typeface="Cambria"/>
                <a:cs typeface="Cambria"/>
              </a:rPr>
              <a:t>You</a:t>
            </a:r>
            <a:r>
              <a:rPr lang="de-DE" sz="1400" dirty="0" smtClean="0">
                <a:latin typeface="Cambria"/>
                <a:cs typeface="Cambria"/>
              </a:rPr>
              <a:t> </a:t>
            </a:r>
            <a:r>
              <a:rPr lang="de-DE" sz="1400" dirty="0" err="1" smtClean="0">
                <a:latin typeface="Cambria"/>
                <a:cs typeface="Cambria"/>
              </a:rPr>
              <a:t>can</a:t>
            </a:r>
            <a:r>
              <a:rPr lang="de-DE" sz="1400" dirty="0">
                <a:latin typeface="Cambria"/>
                <a:cs typeface="Cambria"/>
              </a:rPr>
              <a:t> </a:t>
            </a:r>
            <a:r>
              <a:rPr lang="de-DE" sz="1400" dirty="0" err="1" smtClean="0">
                <a:latin typeface="Cambria"/>
                <a:cs typeface="Cambria"/>
              </a:rPr>
              <a:t>make</a:t>
            </a:r>
            <a:r>
              <a:rPr lang="de-DE" sz="1400" dirty="0" smtClean="0">
                <a:latin typeface="Cambria"/>
                <a:cs typeface="Cambria"/>
              </a:rPr>
              <a:t> </a:t>
            </a:r>
            <a:r>
              <a:rPr lang="de-DE" sz="1400" dirty="0" err="1" smtClean="0">
                <a:latin typeface="Cambria"/>
                <a:cs typeface="Cambria"/>
              </a:rPr>
              <a:t>the</a:t>
            </a:r>
            <a:r>
              <a:rPr lang="de-DE" sz="1400" dirty="0" smtClean="0">
                <a:latin typeface="Cambria"/>
                <a:cs typeface="Cambria"/>
              </a:rPr>
              <a:t> </a:t>
            </a:r>
            <a:r>
              <a:rPr lang="de-DE" sz="1400" dirty="0" err="1" smtClean="0">
                <a:latin typeface="Cambria"/>
                <a:cs typeface="Cambria"/>
              </a:rPr>
              <a:t>robot</a:t>
            </a:r>
            <a:r>
              <a:rPr lang="de-DE" sz="1400" dirty="0" smtClean="0">
                <a:latin typeface="Cambria"/>
                <a:cs typeface="Cambria"/>
              </a:rPr>
              <a:t> </a:t>
            </a:r>
            <a:r>
              <a:rPr lang="de-DE" sz="1400" dirty="0" err="1" smtClean="0">
                <a:latin typeface="Cambria"/>
                <a:cs typeface="Cambria"/>
              </a:rPr>
              <a:t>stop</a:t>
            </a:r>
            <a:r>
              <a:rPr lang="de-DE" sz="1400" dirty="0" smtClean="0">
                <a:latin typeface="Cambria"/>
                <a:cs typeface="Cambria"/>
              </a:rPr>
              <a:t> </a:t>
            </a:r>
            <a:r>
              <a:rPr lang="de-DE" sz="1400" dirty="0" err="1" smtClean="0">
                <a:latin typeface="Cambria"/>
                <a:cs typeface="Cambria"/>
              </a:rPr>
              <a:t>doing</a:t>
            </a:r>
            <a:r>
              <a:rPr lang="de-DE" sz="1400" dirty="0" smtClean="0">
                <a:latin typeface="Cambria"/>
                <a:cs typeface="Cambria"/>
              </a:rPr>
              <a:t> </a:t>
            </a:r>
            <a:r>
              <a:rPr lang="de-DE" sz="1400" dirty="0" err="1" smtClean="0">
                <a:latin typeface="Cambria"/>
                <a:cs typeface="Cambria"/>
              </a:rPr>
              <a:t>whatever</a:t>
            </a:r>
            <a:r>
              <a:rPr lang="de-DE" sz="1400" dirty="0" smtClean="0">
                <a:latin typeface="Cambria"/>
                <a:cs typeface="Cambria"/>
              </a:rPr>
              <a:t> </a:t>
            </a:r>
            <a:r>
              <a:rPr lang="de-DE" sz="1400" dirty="0" err="1" smtClean="0">
                <a:latin typeface="Cambria"/>
                <a:cs typeface="Cambria"/>
              </a:rPr>
              <a:t>it</a:t>
            </a:r>
            <a:r>
              <a:rPr lang="de-DE" sz="1400" dirty="0" smtClean="0">
                <a:latin typeface="Cambria"/>
                <a:cs typeface="Cambria"/>
              </a:rPr>
              <a:t> was </a:t>
            </a:r>
            <a:r>
              <a:rPr lang="de-DE" sz="1400" dirty="0" err="1" smtClean="0">
                <a:latin typeface="Cambria"/>
                <a:cs typeface="Cambria"/>
              </a:rPr>
              <a:t>doing</a:t>
            </a:r>
            <a:r>
              <a:rPr lang="de-DE" sz="1400" dirty="0" smtClean="0">
                <a:latin typeface="Cambria"/>
                <a:cs typeface="Cambria"/>
              </a:rPr>
              <a:t> </a:t>
            </a:r>
            <a:r>
              <a:rPr lang="de-DE" sz="1400" dirty="0" err="1" smtClean="0">
                <a:latin typeface="Cambria"/>
                <a:cs typeface="Cambria"/>
              </a:rPr>
              <a:t>when</a:t>
            </a:r>
            <a:r>
              <a:rPr lang="de-DE" sz="1400" dirty="0" smtClean="0">
                <a:latin typeface="Cambria"/>
                <a:cs typeface="Cambria"/>
              </a:rPr>
              <a:t> </a:t>
            </a:r>
            <a:r>
              <a:rPr lang="de-DE" sz="1400" dirty="0" err="1" smtClean="0">
                <a:latin typeface="Cambria"/>
                <a:cs typeface="Cambria"/>
              </a:rPr>
              <a:t>the</a:t>
            </a:r>
            <a:r>
              <a:rPr lang="de-DE" sz="1400" dirty="0" smtClean="0">
                <a:latin typeface="Cambria"/>
                <a:cs typeface="Cambria"/>
              </a:rPr>
              <a:t> IR </a:t>
            </a:r>
            <a:r>
              <a:rPr lang="de-DE" sz="1400" dirty="0" err="1" smtClean="0">
                <a:latin typeface="Cambria"/>
                <a:cs typeface="Cambria"/>
              </a:rPr>
              <a:t>receiver</a:t>
            </a:r>
            <a:r>
              <a:rPr lang="de-DE" sz="1400" dirty="0" smtClean="0">
                <a:latin typeface="Cambria"/>
                <a:cs typeface="Cambria"/>
              </a:rPr>
              <a:t> </a:t>
            </a:r>
            <a:r>
              <a:rPr lang="de-DE" sz="1400" dirty="0" err="1" smtClean="0">
                <a:latin typeface="Cambria"/>
                <a:cs typeface="Cambria"/>
              </a:rPr>
              <a:t>gets</a:t>
            </a:r>
            <a:r>
              <a:rPr lang="de-DE" sz="1400" dirty="0">
                <a:latin typeface="Cambria"/>
                <a:cs typeface="Cambria"/>
              </a:rPr>
              <a:t> </a:t>
            </a:r>
            <a:r>
              <a:rPr lang="de-DE" sz="1400" dirty="0" err="1" smtClean="0">
                <a:latin typeface="Cambria"/>
                <a:cs typeface="Cambria"/>
              </a:rPr>
              <a:t>the</a:t>
            </a:r>
            <a:r>
              <a:rPr lang="de-DE" sz="1400" dirty="0" smtClean="0">
                <a:latin typeface="Cambria"/>
                <a:cs typeface="Cambria"/>
              </a:rPr>
              <a:t> Neutral </a:t>
            </a:r>
            <a:r>
              <a:rPr lang="de-DE" sz="1400" dirty="0" err="1" smtClean="0">
                <a:latin typeface="Cambria"/>
                <a:cs typeface="Cambria"/>
              </a:rPr>
              <a:t>signal</a:t>
            </a:r>
            <a:r>
              <a:rPr lang="de-DE" sz="1400" dirty="0" smtClean="0">
                <a:latin typeface="Cambria"/>
                <a:cs typeface="Cambria"/>
              </a:rPr>
              <a:t>. </a:t>
            </a:r>
            <a:r>
              <a:rPr lang="de-DE" sz="1400" dirty="0" err="1" smtClean="0">
                <a:latin typeface="Cambria"/>
                <a:cs typeface="Cambria"/>
              </a:rPr>
              <a:t>Then</a:t>
            </a:r>
            <a:r>
              <a:rPr lang="de-DE" sz="1400" dirty="0" smtClean="0">
                <a:latin typeface="Cambria"/>
                <a:cs typeface="Cambria"/>
              </a:rPr>
              <a:t>, </a:t>
            </a:r>
            <a:r>
              <a:rPr lang="de-DE" sz="1400" dirty="0" err="1" smtClean="0">
                <a:latin typeface="Cambria"/>
                <a:cs typeface="Cambria"/>
              </a:rPr>
              <a:t>the</a:t>
            </a:r>
            <a:r>
              <a:rPr lang="de-DE" sz="1400" dirty="0" smtClean="0">
                <a:latin typeface="Cambria"/>
                <a:cs typeface="Cambria"/>
              </a:rPr>
              <a:t> </a:t>
            </a:r>
            <a:r>
              <a:rPr lang="de-DE" sz="1400" dirty="0" err="1" smtClean="0">
                <a:latin typeface="Cambria"/>
                <a:cs typeface="Cambria"/>
              </a:rPr>
              <a:t>robot</a:t>
            </a:r>
            <a:r>
              <a:rPr lang="de-DE" sz="1400" dirty="0" smtClean="0">
                <a:latin typeface="Cambria"/>
                <a:cs typeface="Cambria"/>
              </a:rPr>
              <a:t> will </a:t>
            </a:r>
            <a:r>
              <a:rPr lang="de-DE" sz="1400" dirty="0" err="1" smtClean="0">
                <a:latin typeface="Cambria"/>
                <a:cs typeface="Cambria"/>
              </a:rPr>
              <a:t>only</a:t>
            </a:r>
            <a:r>
              <a:rPr lang="de-DE" sz="1400" dirty="0" smtClean="0">
                <a:latin typeface="Cambria"/>
                <a:cs typeface="Cambria"/>
              </a:rPr>
              <a:t> </a:t>
            </a:r>
            <a:r>
              <a:rPr lang="de-DE" sz="1400" dirty="0" err="1" smtClean="0">
                <a:latin typeface="Cambria"/>
                <a:cs typeface="Cambria"/>
              </a:rPr>
              <a:t>continue</a:t>
            </a:r>
            <a:r>
              <a:rPr lang="de-DE" sz="1400" dirty="0" smtClean="0">
                <a:latin typeface="Cambria"/>
                <a:cs typeface="Cambria"/>
              </a:rPr>
              <a:t> </a:t>
            </a:r>
            <a:r>
              <a:rPr lang="de-DE" sz="1400" dirty="0" err="1" smtClean="0">
                <a:latin typeface="Cambria"/>
                <a:cs typeface="Cambria"/>
              </a:rPr>
              <a:t>doing</a:t>
            </a:r>
            <a:r>
              <a:rPr lang="de-DE" sz="1400" dirty="0" smtClean="0">
                <a:latin typeface="Cambria"/>
                <a:cs typeface="Cambria"/>
              </a:rPr>
              <a:t> an </a:t>
            </a:r>
            <a:r>
              <a:rPr lang="de-DE" sz="1400" dirty="0" err="1" smtClean="0">
                <a:latin typeface="Cambria"/>
                <a:cs typeface="Cambria"/>
              </a:rPr>
              <a:t>action</a:t>
            </a:r>
            <a:r>
              <a:rPr lang="de-DE" sz="1400" dirty="0" smtClean="0">
                <a:latin typeface="Cambria"/>
                <a:cs typeface="Cambria"/>
              </a:rPr>
              <a:t> </a:t>
            </a:r>
            <a:r>
              <a:rPr lang="de-DE" sz="1400" dirty="0" err="1" smtClean="0">
                <a:latin typeface="Cambria"/>
                <a:cs typeface="Cambria"/>
              </a:rPr>
              <a:t>if</a:t>
            </a:r>
            <a:r>
              <a:rPr lang="de-DE" sz="1400" dirty="0" smtClean="0">
                <a:latin typeface="Cambria"/>
                <a:cs typeface="Cambria"/>
              </a:rPr>
              <a:t> </a:t>
            </a:r>
            <a:r>
              <a:rPr lang="de-DE" sz="1400" dirty="0" err="1" smtClean="0">
                <a:latin typeface="Cambria"/>
                <a:cs typeface="Cambria"/>
              </a:rPr>
              <a:t>you</a:t>
            </a:r>
            <a:r>
              <a:rPr lang="de-DE" sz="1400" dirty="0" smtClean="0">
                <a:latin typeface="Cambria"/>
                <a:cs typeface="Cambria"/>
              </a:rPr>
              <a:t> hold down </a:t>
            </a:r>
            <a:r>
              <a:rPr lang="de-DE" sz="1400" dirty="0" err="1" smtClean="0">
                <a:latin typeface="Cambria"/>
                <a:cs typeface="Cambria"/>
              </a:rPr>
              <a:t>the</a:t>
            </a:r>
            <a:r>
              <a:rPr lang="de-DE" sz="1400" dirty="0" smtClean="0">
                <a:latin typeface="Cambria"/>
                <a:cs typeface="Cambria"/>
              </a:rPr>
              <a:t> Forward, </a:t>
            </a:r>
            <a:r>
              <a:rPr lang="de-DE" sz="1400" dirty="0" err="1" smtClean="0">
                <a:latin typeface="Cambria"/>
                <a:cs typeface="Cambria"/>
              </a:rPr>
              <a:t>Left</a:t>
            </a:r>
            <a:r>
              <a:rPr lang="de-DE" sz="1400" dirty="0" smtClean="0">
                <a:latin typeface="Cambria"/>
                <a:cs typeface="Cambria"/>
              </a:rPr>
              <a:t>, </a:t>
            </a:r>
            <a:r>
              <a:rPr lang="de-DE" sz="1400" dirty="0" err="1" smtClean="0">
                <a:latin typeface="Cambria"/>
                <a:cs typeface="Cambria"/>
              </a:rPr>
              <a:t>and</a:t>
            </a:r>
            <a:r>
              <a:rPr lang="de-DE" sz="1400" dirty="0" smtClean="0">
                <a:latin typeface="Cambria"/>
                <a:cs typeface="Cambria"/>
              </a:rPr>
              <a:t> </a:t>
            </a:r>
            <a:r>
              <a:rPr lang="de-DE" sz="1400" dirty="0" err="1" smtClean="0">
                <a:latin typeface="Cambria"/>
                <a:cs typeface="Cambria"/>
              </a:rPr>
              <a:t>Right</a:t>
            </a:r>
            <a:r>
              <a:rPr lang="de-DE" sz="1400" dirty="0" smtClean="0">
                <a:latin typeface="Cambria"/>
                <a:cs typeface="Cambria"/>
              </a:rPr>
              <a:t> </a:t>
            </a:r>
            <a:r>
              <a:rPr lang="de-DE" sz="1400" dirty="0" err="1" smtClean="0">
                <a:latin typeface="Cambria"/>
                <a:cs typeface="Cambria"/>
              </a:rPr>
              <a:t>buttons</a:t>
            </a:r>
            <a:r>
              <a:rPr lang="de-DE" sz="1400" dirty="0" smtClean="0">
                <a:latin typeface="Cambria"/>
                <a:cs typeface="Cambria"/>
              </a:rPr>
              <a:t>. The Power, Spot, Clean, Max, </a:t>
            </a:r>
            <a:r>
              <a:rPr lang="de-DE" sz="1400" dirty="0" err="1" smtClean="0">
                <a:latin typeface="Cambria"/>
                <a:cs typeface="Cambria"/>
              </a:rPr>
              <a:t>and</a:t>
            </a:r>
            <a:r>
              <a:rPr lang="de-DE" sz="1400" dirty="0" smtClean="0">
                <a:latin typeface="Cambria"/>
                <a:cs typeface="Cambria"/>
              </a:rPr>
              <a:t> Pause </a:t>
            </a:r>
            <a:r>
              <a:rPr lang="de-DE" sz="1400" dirty="0" err="1" smtClean="0">
                <a:latin typeface="Cambria"/>
                <a:cs typeface="Cambria"/>
              </a:rPr>
              <a:t>buttons</a:t>
            </a:r>
            <a:r>
              <a:rPr lang="de-DE" sz="1400" dirty="0" smtClean="0">
                <a:latin typeface="Cambria"/>
                <a:cs typeface="Cambria"/>
              </a:rPr>
              <a:t> </a:t>
            </a:r>
            <a:r>
              <a:rPr lang="de-DE" sz="1400" dirty="0" err="1" smtClean="0">
                <a:latin typeface="Cambria"/>
                <a:cs typeface="Cambria"/>
              </a:rPr>
              <a:t>are</a:t>
            </a:r>
            <a:r>
              <a:rPr lang="de-DE" sz="1400" dirty="0" smtClean="0">
                <a:latin typeface="Cambria"/>
                <a:cs typeface="Cambria"/>
              </a:rPr>
              <a:t> not </a:t>
            </a:r>
            <a:r>
              <a:rPr lang="de-DE" sz="1400" dirty="0" err="1" smtClean="0">
                <a:latin typeface="Cambria"/>
                <a:cs typeface="Cambria"/>
              </a:rPr>
              <a:t>affected</a:t>
            </a:r>
            <a:r>
              <a:rPr lang="de-DE" sz="1400" dirty="0" smtClean="0">
                <a:latin typeface="Cambria"/>
                <a:cs typeface="Cambria"/>
              </a:rPr>
              <a:t> in </a:t>
            </a:r>
            <a:r>
              <a:rPr lang="de-DE" sz="1400" dirty="0" err="1" smtClean="0">
                <a:latin typeface="Cambria"/>
                <a:cs typeface="Cambria"/>
              </a:rPr>
              <a:t>either</a:t>
            </a:r>
            <a:r>
              <a:rPr lang="de-DE" sz="1400" dirty="0" smtClean="0">
                <a:latin typeface="Cambria"/>
                <a:cs typeface="Cambria"/>
              </a:rPr>
              <a:t> </a:t>
            </a:r>
            <a:r>
              <a:rPr lang="de-DE" sz="1400" dirty="0" err="1" smtClean="0">
                <a:latin typeface="Cambria"/>
                <a:cs typeface="Cambria"/>
              </a:rPr>
              <a:t>case</a:t>
            </a:r>
            <a:r>
              <a:rPr lang="de-DE" sz="1400" dirty="0" smtClean="0">
                <a:latin typeface="Cambria"/>
                <a:cs typeface="Cambria"/>
              </a:rPr>
              <a:t>.</a:t>
            </a:r>
            <a:endParaRPr lang="en-US" sz="1400" dirty="0" smtClean="0">
              <a:latin typeface="Cambria"/>
              <a:cs typeface="Cambria"/>
            </a:endParaRPr>
          </a:p>
        </p:txBody>
      </p:sp>
    </p:spTree>
    <p:extLst>
      <p:ext uri="{BB962C8B-B14F-4D97-AF65-F5344CB8AC3E}">
        <p14:creationId xmlns:p14="http://schemas.microsoft.com/office/powerpoint/2010/main" val="339916838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154158" y="442914"/>
            <a:ext cx="8677708" cy="461665"/>
          </a:xfrm>
          <a:prstGeom prst="rect">
            <a:avLst/>
          </a:prstGeom>
          <a:noFill/>
        </p:spPr>
        <p:txBody>
          <a:bodyPr wrap="square" rtlCol="0">
            <a:spAutoFit/>
          </a:bodyPr>
          <a:lstStyle/>
          <a:p>
            <a:pPr algn="ctr"/>
            <a:r>
              <a:rPr lang="en-US" sz="2400" b="1" dirty="0" smtClean="0">
                <a:latin typeface="Cambria"/>
                <a:cs typeface="Cambria"/>
              </a:rPr>
              <a:t>CHALLENGES</a:t>
            </a:r>
            <a:endParaRPr lang="en-US" sz="2400" b="1" dirty="0">
              <a:latin typeface="Cambria"/>
              <a:cs typeface="Cambria"/>
            </a:endParaRPr>
          </a:p>
        </p:txBody>
      </p:sp>
      <p:sp>
        <p:nvSpPr>
          <p:cNvPr id="6" name="TextBox 5"/>
          <p:cNvSpPr txBox="1"/>
          <p:nvPr/>
        </p:nvSpPr>
        <p:spPr>
          <a:xfrm>
            <a:off x="689188" y="1231565"/>
            <a:ext cx="8009642" cy="5078314"/>
          </a:xfrm>
          <a:prstGeom prst="rect">
            <a:avLst/>
          </a:prstGeom>
          <a:noFill/>
        </p:spPr>
        <p:txBody>
          <a:bodyPr wrap="square" rtlCol="0">
            <a:spAutoFit/>
          </a:bodyPr>
          <a:lstStyle/>
          <a:p>
            <a:r>
              <a:rPr lang="en-US" b="1" dirty="0" smtClean="0">
                <a:latin typeface="Cambria"/>
                <a:cs typeface="Cambria"/>
              </a:rPr>
              <a:t>1.Have each button turn on a different </a:t>
            </a:r>
            <a:r>
              <a:rPr lang="en-US" b="1" dirty="0" smtClean="0">
                <a:latin typeface="Cambria"/>
                <a:cs typeface="Cambria"/>
              </a:rPr>
              <a:t>LED</a:t>
            </a:r>
            <a:endParaRPr lang="en-US" dirty="0" smtClean="0">
              <a:latin typeface="Cambria"/>
              <a:cs typeface="Cambria"/>
            </a:endParaRPr>
          </a:p>
          <a:p>
            <a:r>
              <a:rPr lang="en-US" dirty="0" smtClean="0">
                <a:latin typeface="Cambria"/>
                <a:cs typeface="Cambria"/>
              </a:rPr>
              <a:t>Remember to copy/paste the starter file in place of </a:t>
            </a:r>
            <a:r>
              <a:rPr lang="en-US" dirty="0" smtClean="0">
                <a:latin typeface="Courier"/>
                <a:cs typeface="Courier"/>
              </a:rPr>
              <a:t>setup() </a:t>
            </a:r>
            <a:r>
              <a:rPr lang="en-US" dirty="0" smtClean="0">
                <a:latin typeface="Cambria"/>
                <a:cs typeface="Cambria"/>
              </a:rPr>
              <a:t>and </a:t>
            </a:r>
            <a:r>
              <a:rPr lang="en-US" dirty="0" smtClean="0">
                <a:latin typeface="Courier"/>
                <a:cs typeface="Courier"/>
              </a:rPr>
              <a:t>loop()</a:t>
            </a:r>
            <a:r>
              <a:rPr lang="en-US" dirty="0" smtClean="0">
                <a:latin typeface="Cambria"/>
                <a:cs typeface="Cambria"/>
              </a:rPr>
              <a:t>!</a:t>
            </a:r>
            <a:endParaRPr lang="en-US" dirty="0" smtClean="0">
              <a:latin typeface="Cambria"/>
              <a:cs typeface="Cambria"/>
            </a:endParaRPr>
          </a:p>
          <a:p>
            <a:endParaRPr lang="en-US" i="1" dirty="0">
              <a:latin typeface="Cambria"/>
              <a:cs typeface="Cambria"/>
            </a:endParaRPr>
          </a:p>
          <a:p>
            <a:r>
              <a:rPr lang="en-US" b="1" dirty="0" smtClean="0">
                <a:latin typeface="Cambria"/>
                <a:cs typeface="Cambria"/>
              </a:rPr>
              <a:t>2. Have one button turn on ALL the LEDs!</a:t>
            </a:r>
          </a:p>
          <a:p>
            <a:r>
              <a:rPr lang="en-US" dirty="0">
                <a:latin typeface="Cambria"/>
                <a:cs typeface="Cambria"/>
              </a:rPr>
              <a:t>Hint:  Use </a:t>
            </a:r>
            <a:r>
              <a:rPr lang="en-US" dirty="0" smtClean="0">
                <a:latin typeface="Cambria"/>
                <a:cs typeface="Cambria"/>
              </a:rPr>
              <a:t>a loop…</a:t>
            </a:r>
            <a:endParaRPr lang="en-US" dirty="0">
              <a:latin typeface="Cambria"/>
              <a:cs typeface="Cambria"/>
            </a:endParaRPr>
          </a:p>
          <a:p>
            <a:endParaRPr lang="en-US" b="1" dirty="0">
              <a:latin typeface="Cambria"/>
              <a:cs typeface="Cambria"/>
            </a:endParaRPr>
          </a:p>
          <a:p>
            <a:r>
              <a:rPr lang="en-US" b="1" dirty="0" smtClean="0">
                <a:latin typeface="Cambria"/>
                <a:cs typeface="Cambria"/>
              </a:rPr>
              <a:t>3. Have one of the buttons play a song through the speakers</a:t>
            </a:r>
          </a:p>
          <a:p>
            <a:r>
              <a:rPr lang="en-US" dirty="0" smtClean="0">
                <a:latin typeface="Cambria"/>
                <a:cs typeface="Cambria"/>
              </a:rPr>
              <a:t>You can grab the </a:t>
            </a:r>
            <a:r>
              <a:rPr lang="en-US" dirty="0" err="1" smtClean="0">
                <a:latin typeface="Cambria"/>
                <a:cs typeface="Cambria"/>
              </a:rPr>
              <a:t>irRemoteSpeakerServo</a:t>
            </a:r>
            <a:r>
              <a:rPr lang="en-US" dirty="0" smtClean="0">
                <a:latin typeface="Cambria"/>
                <a:cs typeface="Cambria"/>
              </a:rPr>
              <a:t> file from the website to copy/paste in place of the </a:t>
            </a:r>
            <a:r>
              <a:rPr lang="en-US" dirty="0">
                <a:latin typeface="Courier"/>
                <a:cs typeface="Courier"/>
              </a:rPr>
              <a:t>setup() </a:t>
            </a:r>
            <a:r>
              <a:rPr lang="en-US" dirty="0">
                <a:latin typeface="Cambria"/>
                <a:cs typeface="Cambria"/>
              </a:rPr>
              <a:t>and </a:t>
            </a:r>
            <a:r>
              <a:rPr lang="en-US" dirty="0">
                <a:latin typeface="Courier"/>
                <a:cs typeface="Courier"/>
              </a:rPr>
              <a:t>loop(</a:t>
            </a:r>
            <a:r>
              <a:rPr lang="en-US" dirty="0" smtClean="0">
                <a:latin typeface="Courier"/>
                <a:cs typeface="Courier"/>
              </a:rPr>
              <a:t>)</a:t>
            </a:r>
            <a:r>
              <a:rPr lang="en-US" dirty="0" smtClean="0">
                <a:latin typeface="Cambria"/>
                <a:cs typeface="Cambria"/>
              </a:rPr>
              <a:t>.</a:t>
            </a:r>
            <a:r>
              <a:rPr lang="en-US" dirty="0" smtClean="0">
                <a:latin typeface="Cambria"/>
                <a:cs typeface="Cambria"/>
              </a:rPr>
              <a:t> </a:t>
            </a:r>
            <a:r>
              <a:rPr lang="en-US" i="1" dirty="0" smtClean="0">
                <a:latin typeface="Cambria"/>
                <a:cs typeface="Cambria"/>
              </a:rPr>
              <a:t>Before you upload your file, hit control/command + F to replace all instances of "tone" with "</a:t>
            </a:r>
            <a:r>
              <a:rPr lang="en-US" i="1" dirty="0" err="1" smtClean="0">
                <a:latin typeface="Cambria"/>
                <a:cs typeface="Cambria"/>
              </a:rPr>
              <a:t>freqout</a:t>
            </a:r>
            <a:r>
              <a:rPr lang="en-US" i="1" dirty="0" smtClean="0">
                <a:latin typeface="Cambria"/>
                <a:cs typeface="Cambria"/>
              </a:rPr>
              <a:t>"!</a:t>
            </a:r>
            <a:endParaRPr lang="en-US" i="1" dirty="0" smtClean="0">
              <a:latin typeface="Cambria"/>
              <a:cs typeface="Cambria"/>
            </a:endParaRPr>
          </a:p>
          <a:p>
            <a:r>
              <a:rPr lang="en-US" dirty="0" smtClean="0">
                <a:latin typeface="Cambria"/>
                <a:cs typeface="Cambria"/>
              </a:rPr>
              <a:t>Make sure the </a:t>
            </a:r>
            <a:r>
              <a:rPr lang="en-US" dirty="0" smtClean="0">
                <a:latin typeface="Courier"/>
                <a:cs typeface="Courier"/>
              </a:rPr>
              <a:t>SPEAKER_PIN</a:t>
            </a:r>
            <a:r>
              <a:rPr lang="en-US" dirty="0" smtClean="0">
                <a:latin typeface="Cambria"/>
                <a:cs typeface="Cambria"/>
              </a:rPr>
              <a:t> variable holds the correct value! Also double-check that </a:t>
            </a:r>
            <a:r>
              <a:rPr lang="en-US" dirty="0" smtClean="0">
                <a:latin typeface="Courier"/>
                <a:cs typeface="Courier"/>
              </a:rPr>
              <a:t>_ABVAR_#_</a:t>
            </a:r>
            <a:r>
              <a:rPr lang="en-US" dirty="0" err="1" smtClean="0">
                <a:latin typeface="Courier"/>
                <a:cs typeface="Courier"/>
              </a:rPr>
              <a:t>irValue</a:t>
            </a:r>
            <a:r>
              <a:rPr lang="en-US" dirty="0" smtClean="0">
                <a:latin typeface="Courier"/>
                <a:cs typeface="Courier"/>
              </a:rPr>
              <a:t> </a:t>
            </a:r>
            <a:r>
              <a:rPr lang="en-US" dirty="0" smtClean="0">
                <a:latin typeface="Cambria"/>
                <a:cs typeface="Cambria"/>
              </a:rPr>
              <a:t>has the correct number where the # sign is; sometimes the number can change as you add more variables to your code.</a:t>
            </a:r>
            <a:endParaRPr lang="en-US" dirty="0">
              <a:latin typeface="Cambria"/>
              <a:cs typeface="Cambria"/>
            </a:endParaRPr>
          </a:p>
          <a:p>
            <a:endParaRPr lang="en-US" b="1" dirty="0" smtClean="0">
              <a:latin typeface="Cambria"/>
              <a:cs typeface="Cambria"/>
            </a:endParaRPr>
          </a:p>
          <a:p>
            <a:r>
              <a:rPr lang="en-US" b="1" dirty="0" smtClean="0">
                <a:latin typeface="Cambria"/>
                <a:cs typeface="Cambria"/>
              </a:rPr>
              <a:t>4. Have the remote turn on and off the </a:t>
            </a:r>
            <a:r>
              <a:rPr lang="en-US" b="1" dirty="0" smtClean="0">
                <a:latin typeface="Cambria"/>
                <a:cs typeface="Cambria"/>
              </a:rPr>
              <a:t>motor</a:t>
            </a:r>
          </a:p>
          <a:p>
            <a:r>
              <a:rPr lang="en-US" dirty="0" smtClean="0">
                <a:latin typeface="Cambria"/>
                <a:cs typeface="Cambria"/>
              </a:rPr>
              <a:t>Make sure you're attaching the right servo pins in the </a:t>
            </a:r>
            <a:r>
              <a:rPr lang="en-US" dirty="0" smtClean="0">
                <a:latin typeface="Courier"/>
                <a:cs typeface="Courier"/>
              </a:rPr>
              <a:t>setup() </a:t>
            </a:r>
            <a:r>
              <a:rPr lang="en-US" dirty="0" smtClean="0">
                <a:latin typeface="Cambria"/>
                <a:cs typeface="Cambria"/>
              </a:rPr>
              <a:t>code!</a:t>
            </a:r>
            <a:endParaRPr lang="en-US" dirty="0" smtClean="0">
              <a:latin typeface="Cambria"/>
              <a:cs typeface="Cambria"/>
            </a:endParaRPr>
          </a:p>
          <a:p>
            <a:endParaRPr lang="en-US" dirty="0">
              <a:latin typeface="Cambria"/>
              <a:cs typeface="Cambria"/>
            </a:endParaRPr>
          </a:p>
          <a:p>
            <a:r>
              <a:rPr lang="en-US" b="1" dirty="0">
                <a:latin typeface="Cambria"/>
                <a:cs typeface="Cambria"/>
              </a:rPr>
              <a:t>5</a:t>
            </a:r>
            <a:r>
              <a:rPr lang="en-US" b="1" dirty="0" smtClean="0">
                <a:latin typeface="Cambria"/>
                <a:cs typeface="Cambria"/>
              </a:rPr>
              <a:t>. Set up other actions using the remote-control!</a:t>
            </a:r>
          </a:p>
        </p:txBody>
      </p:sp>
    </p:spTree>
    <p:extLst>
      <p:ext uri="{BB962C8B-B14F-4D97-AF65-F5344CB8AC3E}">
        <p14:creationId xmlns:p14="http://schemas.microsoft.com/office/powerpoint/2010/main" val="159634865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3341</TotalTime>
  <Words>1156</Words>
  <Application>Microsoft Macintosh PowerPoint</Application>
  <PresentationFormat>On-screen Show (4:3)</PresentationFormat>
  <Paragraphs>97</Paragraphs>
  <Slides>9</Slides>
  <Notes>0</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hmc</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jarthurcs</dc:creator>
  <cp:lastModifiedBy>jarthurcs</cp:lastModifiedBy>
  <cp:revision>18</cp:revision>
  <cp:lastPrinted>2014-07-10T08:09:36Z</cp:lastPrinted>
  <dcterms:created xsi:type="dcterms:W3CDTF">2014-07-10T00:35:58Z</dcterms:created>
  <dcterms:modified xsi:type="dcterms:W3CDTF">2014-07-18T23:10:31Z</dcterms:modified>
</cp:coreProperties>
</file>