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  <p:sldMasterId id="2147483678" r:id="rId5"/>
    <p:sldMasterId id="2147483703" r:id="rId6"/>
  </p:sldMasterIdLst>
  <p:notesMasterIdLst>
    <p:notesMasterId r:id="rId61"/>
  </p:notesMasterIdLst>
  <p:sldIdLst>
    <p:sldId id="314" r:id="rId7"/>
    <p:sldId id="316" r:id="rId8"/>
    <p:sldId id="319" r:id="rId9"/>
    <p:sldId id="317" r:id="rId10"/>
    <p:sldId id="318" r:id="rId11"/>
    <p:sldId id="315" r:id="rId12"/>
    <p:sldId id="321" r:id="rId13"/>
    <p:sldId id="320" r:id="rId14"/>
    <p:sldId id="322" r:id="rId15"/>
    <p:sldId id="323" r:id="rId16"/>
    <p:sldId id="324" r:id="rId17"/>
    <p:sldId id="335" r:id="rId18"/>
    <p:sldId id="336" r:id="rId19"/>
    <p:sldId id="274" r:id="rId20"/>
    <p:sldId id="325" r:id="rId21"/>
    <p:sldId id="332" r:id="rId22"/>
    <p:sldId id="328" r:id="rId23"/>
    <p:sldId id="329" r:id="rId24"/>
    <p:sldId id="326" r:id="rId25"/>
    <p:sldId id="327" r:id="rId26"/>
    <p:sldId id="333" r:id="rId27"/>
    <p:sldId id="330" r:id="rId28"/>
    <p:sldId id="309" r:id="rId29"/>
    <p:sldId id="331" r:id="rId30"/>
    <p:sldId id="265" r:id="rId31"/>
    <p:sldId id="266" r:id="rId32"/>
    <p:sldId id="267" r:id="rId33"/>
    <p:sldId id="311" r:id="rId34"/>
    <p:sldId id="312" r:id="rId35"/>
    <p:sldId id="264" r:id="rId36"/>
    <p:sldId id="310" r:id="rId37"/>
    <p:sldId id="300" r:id="rId38"/>
    <p:sldId id="301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256" r:id="rId50"/>
    <p:sldId id="313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30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6D3"/>
    <a:srgbClr val="FFDDDD"/>
    <a:srgbClr val="940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9538-D004-2148-8031-124DB6DAA5B7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ABFB-3C30-0C4A-9365-DF557985B25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9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LTS, BOT</a:t>
            </a:r>
          </a:p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LTS, BOT</a:t>
            </a:r>
          </a:p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LTS, BOT</a:t>
            </a:r>
          </a:p>
          <a:p>
            <a:endParaRPr lang="en-US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 lang="en-US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7A5CF7-2028-104A-B6C7-FB68FB24452E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06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06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06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12" charset="2"/>
        <a:buChar char="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12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12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3381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382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Jotto!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2083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JRs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3836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SRs</a:t>
            </a: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5512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Elderly</a:t>
            </a:r>
          </a:p>
        </p:txBody>
      </p:sp>
      <p:sp>
        <p:nvSpPr>
          <p:cNvPr id="33800" name="Text Box 1035"/>
          <p:cNvSpPr txBox="1">
            <a:spLocks noChangeArrowheads="1"/>
          </p:cNvSpPr>
          <p:nvPr/>
        </p:nvSpPr>
        <p:spPr bwMode="auto">
          <a:xfrm>
            <a:off x="2236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 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33802" name="Text Box 1035"/>
          <p:cNvSpPr txBox="1">
            <a:spLocks noChangeArrowheads="1"/>
          </p:cNvSpPr>
          <p:nvPr/>
        </p:nvSpPr>
        <p:spPr bwMode="auto">
          <a:xfrm>
            <a:off x="3988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2 </a:t>
            </a:r>
          </a:p>
        </p:txBody>
      </p:sp>
      <p:sp>
        <p:nvSpPr>
          <p:cNvPr id="33803" name="Text Box 1035"/>
          <p:cNvSpPr txBox="1">
            <a:spLocks noChangeArrowheads="1"/>
          </p:cNvSpPr>
          <p:nvPr/>
        </p:nvSpPr>
        <p:spPr bwMode="auto">
          <a:xfrm>
            <a:off x="5665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33805" name="Text Box 1030"/>
          <p:cNvSpPr txBox="1">
            <a:spLocks noChangeArrowheads="1"/>
          </p:cNvSpPr>
          <p:nvPr/>
        </p:nvSpPr>
        <p:spPr bwMode="auto">
          <a:xfrm>
            <a:off x="3311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Sophs</a:t>
            </a:r>
          </a:p>
        </p:txBody>
      </p:sp>
      <p:sp>
        <p:nvSpPr>
          <p:cNvPr id="33806" name="Text Box 1035"/>
          <p:cNvSpPr txBox="1">
            <a:spLocks noChangeArrowheads="1"/>
          </p:cNvSpPr>
          <p:nvPr/>
        </p:nvSpPr>
        <p:spPr bwMode="auto">
          <a:xfrm>
            <a:off x="4835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7" name="Text Box 1035"/>
          <p:cNvSpPr txBox="1">
            <a:spLocks noChangeArrowheads="1"/>
          </p:cNvSpPr>
          <p:nvPr/>
        </p:nvSpPr>
        <p:spPr bwMode="auto">
          <a:xfrm>
            <a:off x="2236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3988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3809" name="Text Box 1035"/>
          <p:cNvSpPr txBox="1">
            <a:spLocks noChangeArrowheads="1"/>
          </p:cNvSpPr>
          <p:nvPr/>
        </p:nvSpPr>
        <p:spPr bwMode="auto">
          <a:xfrm>
            <a:off x="5665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0" name="Text Box 1035"/>
          <p:cNvSpPr txBox="1">
            <a:spLocks noChangeArrowheads="1"/>
          </p:cNvSpPr>
          <p:nvPr/>
        </p:nvSpPr>
        <p:spPr bwMode="auto">
          <a:xfrm>
            <a:off x="4835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11" name="Text Box 1032"/>
          <p:cNvSpPr txBox="1">
            <a:spLocks noChangeArrowheads="1"/>
          </p:cNvSpPr>
          <p:nvPr/>
        </p:nvSpPr>
        <p:spPr bwMode="auto">
          <a:xfrm>
            <a:off x="7265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Pomona</a:t>
            </a:r>
          </a:p>
        </p:txBody>
      </p:sp>
      <p:sp>
        <p:nvSpPr>
          <p:cNvPr id="33812" name="Text Box 1035"/>
          <p:cNvSpPr txBox="1">
            <a:spLocks noChangeArrowheads="1"/>
          </p:cNvSpPr>
          <p:nvPr/>
        </p:nvSpPr>
        <p:spPr bwMode="auto">
          <a:xfrm>
            <a:off x="7417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</a:t>
            </a:r>
          </a:p>
        </p:txBody>
      </p:sp>
      <p:sp>
        <p:nvSpPr>
          <p:cNvPr id="33813" name="Text Box 1035"/>
          <p:cNvSpPr txBox="1">
            <a:spLocks noChangeArrowheads="1"/>
          </p:cNvSpPr>
          <p:nvPr/>
        </p:nvSpPr>
        <p:spPr bwMode="auto">
          <a:xfrm>
            <a:off x="7417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4" name="Text Box 1035"/>
          <p:cNvSpPr txBox="1">
            <a:spLocks noChangeArrowheads="1"/>
          </p:cNvSpPr>
          <p:nvPr/>
        </p:nvSpPr>
        <p:spPr bwMode="auto">
          <a:xfrm>
            <a:off x="2236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3815" name="Text Box 1035"/>
          <p:cNvSpPr txBox="1">
            <a:spLocks noChangeArrowheads="1"/>
          </p:cNvSpPr>
          <p:nvPr/>
        </p:nvSpPr>
        <p:spPr bwMode="auto">
          <a:xfrm>
            <a:off x="3988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6" name="Text Box 1035"/>
          <p:cNvSpPr txBox="1">
            <a:spLocks noChangeArrowheads="1"/>
          </p:cNvSpPr>
          <p:nvPr/>
        </p:nvSpPr>
        <p:spPr bwMode="auto">
          <a:xfrm>
            <a:off x="5665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3817" name="Text Box 1035"/>
          <p:cNvSpPr txBox="1">
            <a:spLocks noChangeArrowheads="1"/>
          </p:cNvSpPr>
          <p:nvPr/>
        </p:nvSpPr>
        <p:spPr bwMode="auto">
          <a:xfrm>
            <a:off x="4835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8" name="Text Box 1035"/>
          <p:cNvSpPr txBox="1">
            <a:spLocks noChangeArrowheads="1"/>
          </p:cNvSpPr>
          <p:nvPr/>
        </p:nvSpPr>
        <p:spPr bwMode="auto">
          <a:xfrm>
            <a:off x="7417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233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 </a:t>
            </a: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3986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5662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</a:t>
            </a: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4811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1 </a:t>
            </a: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7415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2233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3 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3986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6" name="Text Box 1035"/>
          <p:cNvSpPr txBox="1">
            <a:spLocks noChangeArrowheads="1"/>
          </p:cNvSpPr>
          <p:nvPr/>
        </p:nvSpPr>
        <p:spPr bwMode="auto">
          <a:xfrm>
            <a:off x="5662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4811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8" name="Text Box 1035"/>
          <p:cNvSpPr txBox="1">
            <a:spLocks noChangeArrowheads="1"/>
          </p:cNvSpPr>
          <p:nvPr/>
        </p:nvSpPr>
        <p:spPr bwMode="auto">
          <a:xfrm>
            <a:off x="7415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2 </a:t>
            </a:r>
          </a:p>
        </p:txBody>
      </p:sp>
      <p:sp>
        <p:nvSpPr>
          <p:cNvPr id="39" name="Text Box 1035"/>
          <p:cNvSpPr txBox="1">
            <a:spLocks noChangeArrowheads="1"/>
          </p:cNvSpPr>
          <p:nvPr/>
        </p:nvSpPr>
        <p:spPr bwMode="auto">
          <a:xfrm>
            <a:off x="2231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0" name="Text Box 1035"/>
          <p:cNvSpPr txBox="1">
            <a:spLocks noChangeArrowheads="1"/>
          </p:cNvSpPr>
          <p:nvPr/>
        </p:nvSpPr>
        <p:spPr bwMode="auto">
          <a:xfrm>
            <a:off x="39840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  <p:sp>
        <p:nvSpPr>
          <p:cNvPr id="41" name="Text Box 1035"/>
          <p:cNvSpPr txBox="1">
            <a:spLocks noChangeArrowheads="1"/>
          </p:cNvSpPr>
          <p:nvPr/>
        </p:nvSpPr>
        <p:spPr bwMode="auto">
          <a:xfrm>
            <a:off x="5660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2" name="Text Box 1035"/>
          <p:cNvSpPr txBox="1">
            <a:spLocks noChangeArrowheads="1"/>
          </p:cNvSpPr>
          <p:nvPr/>
        </p:nvSpPr>
        <p:spPr bwMode="auto">
          <a:xfrm>
            <a:off x="4788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2 </a:t>
            </a:r>
          </a:p>
        </p:txBody>
      </p:sp>
      <p:sp>
        <p:nvSpPr>
          <p:cNvPr id="43" name="Text Box 1035"/>
          <p:cNvSpPr txBox="1">
            <a:spLocks noChangeArrowheads="1"/>
          </p:cNvSpPr>
          <p:nvPr/>
        </p:nvSpPr>
        <p:spPr bwMode="auto">
          <a:xfrm>
            <a:off x="7413029" y="4788817"/>
            <a:ext cx="1295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4 at 6.4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" y="391696"/>
            <a:ext cx="8400668" cy="6008893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2" name="Picture 1" descr="Screen shot 2011-10-04 at 12.35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8" y="2084694"/>
            <a:ext cx="8156213" cy="4177573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3" name="Rounded Rectangle 2"/>
          <p:cNvSpPr/>
          <p:nvPr/>
        </p:nvSpPr>
        <p:spPr bwMode="auto">
          <a:xfrm>
            <a:off x="1672261" y="5696400"/>
            <a:ext cx="4036059" cy="38982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9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Courier New"/>
                <a:cs typeface="Courier New"/>
              </a:rPr>
              <a:t>g</a:t>
            </a:r>
            <a:r>
              <a:rPr lang="en-US" sz="3600" b="1" dirty="0" err="1" smtClean="0">
                <a:latin typeface="Courier New"/>
                <a:cs typeface="Courier New"/>
              </a:rPr>
              <a:t>oto</a:t>
            </a:r>
            <a:r>
              <a:rPr lang="en-US" sz="3600" dirty="0" smtClean="0">
                <a:latin typeface="Georgia" pitchFamily="-106" charset="0"/>
              </a:rPr>
              <a:t> in Python…</a:t>
            </a:r>
            <a:endParaRPr lang="en-US" sz="3600" dirty="0">
              <a:latin typeface="Georgia" pitchFamily="-106" charset="0"/>
            </a:endParaRPr>
          </a:p>
        </p:txBody>
      </p:sp>
      <p:pic>
        <p:nvPicPr>
          <p:cNvPr id="4" name="Picture 3" descr="Screen shot 2011-10-04 at 12.3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6" y="1295023"/>
            <a:ext cx="7978341" cy="4778621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14101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Courier New"/>
                <a:cs typeface="Courier New"/>
              </a:rPr>
              <a:t>g</a:t>
            </a:r>
            <a:r>
              <a:rPr lang="en-US" sz="3600" b="1" dirty="0" err="1" smtClean="0">
                <a:latin typeface="Courier New"/>
                <a:cs typeface="Courier New"/>
              </a:rPr>
              <a:t>oto</a:t>
            </a:r>
            <a:r>
              <a:rPr lang="en-US" sz="3600" dirty="0" smtClean="0">
                <a:latin typeface="Georgia" pitchFamily="-106" charset="0"/>
              </a:rPr>
              <a:t> in Python…</a:t>
            </a:r>
            <a:endParaRPr lang="en-US" sz="3600" dirty="0">
              <a:latin typeface="Georgia" pitchFamily="-106" charset="0"/>
            </a:endParaRPr>
          </a:p>
        </p:txBody>
      </p:sp>
      <p:pic>
        <p:nvPicPr>
          <p:cNvPr id="3" name="Picture 2" descr="Screen shot 2011-10-04 at 3.0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5" y="1266310"/>
            <a:ext cx="8199470" cy="37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Courier New"/>
                <a:cs typeface="Courier New"/>
              </a:rPr>
              <a:t>g</a:t>
            </a:r>
            <a:r>
              <a:rPr lang="en-US" sz="3600" b="1" dirty="0" err="1" smtClean="0">
                <a:latin typeface="Courier New"/>
                <a:cs typeface="Courier New"/>
              </a:rPr>
              <a:t>oto</a:t>
            </a:r>
            <a:r>
              <a:rPr lang="en-US" sz="3600" dirty="0" smtClean="0">
                <a:latin typeface="Georgia" pitchFamily="-106" charset="0"/>
              </a:rPr>
              <a:t> in Python…</a:t>
            </a:r>
            <a:endParaRPr lang="en-US" sz="3600" dirty="0">
              <a:latin typeface="Georgia" pitchFamily="-106" charset="0"/>
            </a:endParaRPr>
          </a:p>
        </p:txBody>
      </p:sp>
      <p:pic>
        <p:nvPicPr>
          <p:cNvPr id="2" name="Picture 1" descr="Screen shot 2011-10-04 at 3.0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62955"/>
            <a:ext cx="82042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Georgia" pitchFamily="-106" charset="0"/>
              </a:rPr>
              <a:t>Also this week: </a:t>
            </a:r>
            <a:r>
              <a:rPr lang="en-US" sz="3600" i="1" dirty="0" smtClean="0">
                <a:solidFill>
                  <a:srgbClr val="0000FF"/>
                </a:solidFill>
                <a:latin typeface="Georgia" pitchFamily="-106" charset="0"/>
              </a:rPr>
              <a:t>binary </a:t>
            </a:r>
            <a:r>
              <a:rPr lang="en-US" sz="3600" i="1" dirty="0" smtClean="0">
                <a:solidFill>
                  <a:srgbClr val="0000FF"/>
                </a:solidFill>
                <a:latin typeface="Georgia" pitchFamily="-106" charset="0"/>
              </a:rPr>
              <a:t>search</a:t>
            </a:r>
            <a:endParaRPr lang="en-US" sz="3600" i="1" dirty="0">
              <a:solidFill>
                <a:srgbClr val="0000FF"/>
              </a:solidFill>
              <a:latin typeface="Georgia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63" y="1025636"/>
            <a:ext cx="8299939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eorgia" pitchFamily="-106" charset="0"/>
              </a:rPr>
              <a:t>If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a desired value is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Georgia" pitchFamily="-106" charset="0"/>
              </a:rPr>
              <a:t>difficult to compute but easy to check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Georgia" pitchFamily="-106" charset="0"/>
              </a:rPr>
              <a:t>1d   </a:t>
            </a:r>
            <a:r>
              <a:rPr lang="en-US" sz="2400" b="1" dirty="0" smtClean="0">
                <a:solidFill>
                  <a:srgbClr val="A6A6A6"/>
                </a:solidFill>
                <a:latin typeface="Georgia" pitchFamily="-106" charset="0"/>
              </a:rPr>
              <a:t>(or broken into 1d </a:t>
            </a:r>
            <a:r>
              <a:rPr lang="en-US" sz="2400" b="1" dirty="0" err="1" smtClean="0">
                <a:solidFill>
                  <a:srgbClr val="A6A6A6"/>
                </a:solidFill>
                <a:latin typeface="Georgia" pitchFamily="-106" charset="0"/>
              </a:rPr>
              <a:t>subproblems</a:t>
            </a:r>
            <a:r>
              <a:rPr lang="en-US" sz="2400" b="1" dirty="0" smtClean="0">
                <a:solidFill>
                  <a:srgbClr val="A6A6A6"/>
                </a:solidFill>
                <a:latin typeface="Georgia" pitchFamily="-106" charset="0"/>
              </a:rPr>
              <a:t>)</a:t>
            </a:r>
            <a:endParaRPr lang="en-US" sz="2400" b="1" dirty="0">
              <a:solidFill>
                <a:srgbClr val="A6A6A6"/>
              </a:solidFill>
              <a:latin typeface="Georgia" pitchFamily="-106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then we can </a:t>
            </a:r>
            <a:r>
              <a:rPr lang="en-US" sz="3200" b="1" i="1" dirty="0">
                <a:solidFill>
                  <a:srgbClr val="000000"/>
                </a:solidFill>
                <a:latin typeface="Georgia" pitchFamily="-106" charset="0"/>
              </a:rPr>
              <a:t>binary search across all the possible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values for it, checking as we go... !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286505" y="2560320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and</a:t>
            </a:r>
            <a:endParaRPr lang="en-US" dirty="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4157" y="3601329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and</a:t>
            </a:r>
            <a:endParaRPr lang="en-US" dirty="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082" y="2947124"/>
            <a:ext cx="6879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Georgia" pitchFamily="-106" charset="0"/>
              </a:rPr>
              <a:t>monotonic</a:t>
            </a:r>
            <a:r>
              <a:rPr lang="en-US" sz="2400" b="1" dirty="0" smtClean="0">
                <a:solidFill>
                  <a:srgbClr val="800000"/>
                </a:solidFill>
                <a:latin typeface="Georgia" pitchFamily="-106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Georgia" pitchFamily="-106" charset="0"/>
              </a:rPr>
              <a:t>(true for all n &lt; T or n &gt; T)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Georgia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Georgia" pitchFamily="-106" charset="0"/>
              </a:rPr>
              <a:t>Also this week: </a:t>
            </a:r>
            <a:r>
              <a:rPr lang="en-US" sz="3600" i="1" dirty="0" smtClean="0">
                <a:solidFill>
                  <a:srgbClr val="0000FF"/>
                </a:solidFill>
                <a:latin typeface="Georgia" pitchFamily="-106" charset="0"/>
              </a:rPr>
              <a:t>binary </a:t>
            </a:r>
            <a:r>
              <a:rPr lang="en-US" sz="3600" i="1" dirty="0" smtClean="0">
                <a:solidFill>
                  <a:srgbClr val="0000FF"/>
                </a:solidFill>
                <a:latin typeface="Georgia" pitchFamily="-106" charset="0"/>
              </a:rPr>
              <a:t>search</a:t>
            </a:r>
            <a:endParaRPr lang="en-US" sz="3600" i="1" dirty="0">
              <a:solidFill>
                <a:srgbClr val="0000FF"/>
              </a:solidFill>
              <a:latin typeface="Georgia" pitchFamily="-106" charset="0"/>
            </a:endParaRPr>
          </a:p>
        </p:txBody>
      </p:sp>
      <p:pic>
        <p:nvPicPr>
          <p:cNvPr id="2" name="Picture 1" descr="Screen shot 2011-10-04 at 2.5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5" y="1117100"/>
            <a:ext cx="7426397" cy="5477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3934" y="2672940"/>
            <a:ext cx="3288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eorgia" pitchFamily="-106" charset="0"/>
              </a:rPr>
              <a:t>Python example</a:t>
            </a:r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1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71880" y="111415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Last</a:t>
            </a: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week:  </a:t>
            </a:r>
            <a:r>
              <a:rPr lang="en-US" sz="3600" b="1" dirty="0" err="1" smtClean="0">
                <a:solidFill>
                  <a:srgbClr val="008000"/>
                </a:solidFill>
                <a:latin typeface="Georgia" pitchFamily="-106" charset="0"/>
              </a:rPr>
              <a:t>phoneline</a:t>
            </a:r>
            <a:endParaRPr lang="en-US" sz="3600" dirty="0">
              <a:solidFill>
                <a:srgbClr val="008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7461" y="1105053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46643" y="2009928"/>
            <a:ext cx="16658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5 7 1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1 2 5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3 1 4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2 4 8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5 2 9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3 4 7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4 5 6 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592107" y="1257453"/>
            <a:ext cx="130712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23030" y="952653"/>
            <a:ext cx="2145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#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telephone poles, N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767864" y="1636651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62865" y="2372548"/>
            <a:ext cx="20415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smallest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largest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cable needed to connect #1 and #N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432630" y="1409853"/>
            <a:ext cx="1842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edges available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189942" y="1872913"/>
            <a:ext cx="2459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cables you get for free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137230" y="1562253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1656542" y="2101513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3058" y="6007065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86855" y="3570704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811" y="6316556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-106" charset="0"/>
              </a:rPr>
              <a:t>need to connect #1 and #N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3076" y="563773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76336" y="3981157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733411" y="5781982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18597" y="5525191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97457" y="32857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16212" y="559731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12207" y="59472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462519" y="40215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-106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54760" y="4439583"/>
            <a:ext cx="2061025" cy="9542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67453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7" name="Straight Connector 66"/>
          <p:cNvCxnSpPr>
            <a:endCxn id="60" idx="0"/>
          </p:cNvCxnSpPr>
          <p:nvPr/>
        </p:nvCxnSpPr>
        <p:spPr>
          <a:xfrm flipV="1">
            <a:off x="3157679" y="5597316"/>
            <a:ext cx="1119795" cy="409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98981" y="52328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317410" y="435564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215375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48938" y="33014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317410" y="571467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52100" y="49404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4191002" y="3810002"/>
            <a:ext cx="2514601" cy="1981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648200" y="5638800"/>
            <a:ext cx="1981202" cy="3048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58000" y="4419600"/>
            <a:ext cx="1524000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4191000" y="3733800"/>
            <a:ext cx="403860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424896" y="4533900"/>
            <a:ext cx="1600200" cy="304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 smtClean="0">
                <a:latin typeface="Times" charset="0"/>
              </a:rPr>
              <a:t>"Monotone</a:t>
            </a:r>
            <a:r>
              <a:rPr lang="en-US" sz="3600" b="0" dirty="0">
                <a:latin typeface="Times" charset="0"/>
              </a:rPr>
              <a:t>-</a:t>
            </a:r>
            <a:r>
              <a:rPr lang="en-US" sz="3600" b="0" dirty="0" smtClean="0">
                <a:latin typeface="Times" charset="0"/>
              </a:rPr>
              <a:t>chain" </a:t>
            </a:r>
            <a:r>
              <a:rPr lang="en-US" sz="3600" b="0" dirty="0">
                <a:solidFill>
                  <a:srgbClr val="800000"/>
                </a:solidFill>
                <a:latin typeface="Times" charset="0"/>
              </a:rPr>
              <a:t>Convex Hull</a:t>
            </a:r>
          </a:p>
        </p:txBody>
      </p:sp>
      <p:pic>
        <p:nvPicPr>
          <p:cNvPr id="16" name="Picture 15" descr="UpperAndLowerConvexHu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62" y="1340676"/>
            <a:ext cx="6060260" cy="482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248400"/>
            <a:ext cx="448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" charset="0"/>
              </a:rPr>
              <a:t>Note that, looking        , all turns are left turns!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63798" y="6438315"/>
            <a:ext cx="3269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403178" y="1017510"/>
            <a:ext cx="332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Times" charset="0"/>
              </a:rPr>
              <a:t>vertices of the smallest polygon containing all points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167666" y="900613"/>
            <a:ext cx="2238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5" idx="0"/>
          </p:cNvCxnSpPr>
          <p:nvPr/>
        </p:nvCxnSpPr>
        <p:spPr bwMode="auto">
          <a:xfrm>
            <a:off x="6049322" y="896316"/>
            <a:ext cx="1015235" cy="1211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08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Monotone-chain Convex Hull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093807" y="377190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62890" y="2591368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618226" y="3385085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386722" y="2166828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11613" y="4721021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807018" y="400050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141316" y="3499385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33785" y="422910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40589" y="2534703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248400"/>
            <a:ext cx="496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  <a:cs typeface="Calibri" charset="0"/>
              </a:rPr>
              <a:t>Let's find the BOTTOM chain for this set of points…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0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latin typeface="Times" charset="0"/>
              </a:rPr>
              <a:t>Monotone-chain Convex Hull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04800" y="1273175"/>
            <a:ext cx="647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charset="0"/>
                <a:cs typeface="Calibri" charset="0"/>
              </a:rPr>
              <a:t>Idea: </a:t>
            </a:r>
            <a:r>
              <a:rPr lang="en-US" sz="1800" b="0">
                <a:latin typeface="Calibri" charset="0"/>
                <a:cs typeface="Calibri" charset="0"/>
              </a:rPr>
              <a:t>find the upper hull and lower hull...</a:t>
            </a:r>
          </a:p>
        </p:txBody>
      </p:sp>
      <p:pic>
        <p:nvPicPr>
          <p:cNvPr id="43013" name="Picture 15" descr="UpperAndLowerConvexHu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8988"/>
            <a:ext cx="41148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04800" y="16875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>
                <a:latin typeface="Calibri" charset="0"/>
                <a:cs typeface="Calibri" charset="0"/>
              </a:rPr>
              <a:t>(</a:t>
            </a:r>
            <a:r>
              <a:rPr lang="en-US" sz="1800" dirty="0">
                <a:latin typeface="Calibri" charset="0"/>
                <a:cs typeface="Calibri" charset="0"/>
              </a:rPr>
              <a:t>Start-up</a:t>
            </a:r>
            <a:r>
              <a:rPr lang="en-US" sz="1800" b="0" dirty="0">
                <a:latin typeface="Calibri" charset="0"/>
                <a:cs typeface="Calibri" charset="0"/>
              </a:rPr>
              <a:t>) sort the point-list </a:t>
            </a:r>
            <a:r>
              <a:rPr lang="en-US" sz="1800" dirty="0">
                <a:latin typeface="Calibri" charset="0"/>
                <a:cs typeface="Calibri" charset="0"/>
              </a:rPr>
              <a:t>P</a:t>
            </a:r>
            <a:r>
              <a:rPr lang="en-US" sz="1800" b="0" dirty="0">
                <a:latin typeface="Calibri" charset="0"/>
                <a:cs typeface="Calibri" charset="0"/>
              </a:rPr>
              <a:t> by x-coordinate (then y)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latin typeface="Calibri" charset="0"/>
                <a:cs typeface="Calibri" charset="0"/>
              </a:rPr>
              <a:t>Let P be all the points (sorted)</a:t>
            </a:r>
          </a:p>
        </p:txBody>
      </p:sp>
      <p:sp>
        <p:nvSpPr>
          <p:cNvPr id="43016" name="Rectangle 19"/>
          <p:cNvSpPr>
            <a:spLocks noChangeArrowheads="1"/>
          </p:cNvSpPr>
          <p:nvPr/>
        </p:nvSpPr>
        <p:spPr bwMode="auto">
          <a:xfrm>
            <a:off x="3140075" y="5878513"/>
            <a:ext cx="583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b="0">
                <a:latin typeface="Calibri" charset="0"/>
                <a:cs typeface="Calibri" charset="0"/>
              </a:rPr>
              <a:t>http://www.algorithmist.com/index.php/Monotone_Chain_Convex_Hull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304800" y="30805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(</a:t>
            </a:r>
            <a:r>
              <a:rPr lang="en-US" sz="1800">
                <a:latin typeface="Calibri" charset="0"/>
                <a:cs typeface="Calibri" charset="0"/>
              </a:rPr>
              <a:t>Lower hull</a:t>
            </a:r>
            <a:r>
              <a:rPr lang="en-US" sz="1800" b="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320675" y="3458338"/>
            <a:ext cx="321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for each point P[0]..P[i]..P[N]: </a:t>
            </a:r>
          </a:p>
        </p:txBody>
      </p:sp>
      <p:sp>
        <p:nvSpPr>
          <p:cNvPr id="43019" name="Rectangle 22"/>
          <p:cNvSpPr>
            <a:spLocks noChangeArrowheads="1"/>
          </p:cNvSpPr>
          <p:nvPr/>
        </p:nvSpPr>
        <p:spPr bwMode="auto">
          <a:xfrm>
            <a:off x="6792913" y="3748088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Calibri" charset="0"/>
              </a:rPr>
              <a:t>P</a:t>
            </a:r>
            <a:endParaRPr lang="en-US" sz="1800">
              <a:ea typeface="Calibri" charset="0"/>
              <a:cs typeface="Calibri" charset="0"/>
            </a:endParaRPr>
          </a:p>
        </p:txBody>
      </p:sp>
      <p:sp>
        <p:nvSpPr>
          <p:cNvPr id="43020" name="Rectangle 23"/>
          <p:cNvSpPr>
            <a:spLocks noChangeArrowheads="1"/>
          </p:cNvSpPr>
          <p:nvPr/>
        </p:nvSpPr>
        <p:spPr bwMode="auto">
          <a:xfrm>
            <a:off x="633413" y="380282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latin typeface="Calibri" charset="0"/>
                <a:cs typeface="Calibri" charset="0"/>
              </a:rPr>
              <a:t>while L[-2], L[-1], P[</a:t>
            </a:r>
            <a:r>
              <a:rPr lang="en-US" sz="1800" b="0" dirty="0" err="1">
                <a:latin typeface="Calibri" charset="0"/>
                <a:cs typeface="Calibri" charset="0"/>
              </a:rPr>
              <a:t>i</a:t>
            </a:r>
            <a:r>
              <a:rPr lang="en-US" sz="1800" b="0" dirty="0">
                <a:latin typeface="Calibri" charset="0"/>
                <a:cs typeface="Calibri" charset="0"/>
              </a:rPr>
              <a:t>] are </a:t>
            </a:r>
            <a:r>
              <a:rPr lang="en-US" sz="1800" i="1" dirty="0">
                <a:latin typeface="Calibri" charset="0"/>
                <a:cs typeface="Calibri" charset="0"/>
              </a:rPr>
              <a:t>not</a:t>
            </a:r>
            <a:r>
              <a:rPr lang="en-US" sz="1800" b="0" dirty="0">
                <a:latin typeface="Calibri" charset="0"/>
                <a:cs typeface="Calibri" charset="0"/>
              </a:rPr>
              <a:t> CCW:</a:t>
            </a:r>
          </a:p>
        </p:txBody>
      </p: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971550" y="4144138"/>
            <a:ext cx="347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remove L[-1]</a:t>
            </a:r>
          </a:p>
        </p:txBody>
      </p:sp>
      <p:sp>
        <p:nvSpPr>
          <p:cNvPr id="43022" name="Rectangle 25"/>
          <p:cNvSpPr>
            <a:spLocks noChangeArrowheads="1"/>
          </p:cNvSpPr>
          <p:nvPr/>
        </p:nvSpPr>
        <p:spPr bwMode="auto">
          <a:xfrm>
            <a:off x="617538" y="448227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append P[i] to L</a:t>
            </a:r>
          </a:p>
        </p:txBody>
      </p:sp>
      <p:sp>
        <p:nvSpPr>
          <p:cNvPr id="43023" name="Text Box 7"/>
          <p:cNvSpPr txBox="1">
            <a:spLocks noChangeArrowheads="1"/>
          </p:cNvSpPr>
          <p:nvPr/>
        </p:nvSpPr>
        <p:spPr bwMode="auto">
          <a:xfrm>
            <a:off x="304800" y="51379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(</a:t>
            </a:r>
            <a:r>
              <a:rPr lang="en-US" sz="1800">
                <a:latin typeface="Calibri" charset="0"/>
                <a:cs typeface="Calibri" charset="0"/>
              </a:rPr>
              <a:t>Upper hull</a:t>
            </a:r>
            <a:r>
              <a:rPr lang="en-US" sz="1800" b="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43024" name="Rectangle 27"/>
          <p:cNvSpPr>
            <a:spLocks noChangeArrowheads="1"/>
          </p:cNvSpPr>
          <p:nvPr/>
        </p:nvSpPr>
        <p:spPr bwMode="auto">
          <a:xfrm>
            <a:off x="381000" y="5584000"/>
            <a:ext cx="321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Calibri" charset="0"/>
                <a:cs typeface="Calibri" charset="0"/>
              </a:rPr>
              <a:t>same – but in reverse direction!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7323" y="2500525"/>
            <a:ext cx="4153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latin typeface="Calibri" charset="0"/>
                <a:cs typeface="Calibri" charset="0"/>
              </a:rPr>
              <a:t>Let L=[] start the list of </a:t>
            </a:r>
            <a:r>
              <a:rPr lang="en-US" sz="1800" i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lower hull</a:t>
            </a:r>
            <a:r>
              <a:rPr lang="en-US" sz="1800" b="0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</a:t>
            </a:r>
            <a:r>
              <a:rPr lang="en-US" sz="1800" b="0" dirty="0" smtClean="0">
                <a:latin typeface="Calibri" charset="0"/>
                <a:cs typeface="Calibri" charset="0"/>
              </a:rPr>
              <a:t>points…</a:t>
            </a:r>
          </a:p>
        </p:txBody>
      </p:sp>
    </p:spTree>
    <p:extLst>
      <p:ext uri="{BB962C8B-B14F-4D97-AF65-F5344CB8AC3E}">
        <p14:creationId xmlns:p14="http://schemas.microsoft.com/office/powerpoint/2010/main" val="79192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7199" y="3713872"/>
            <a:ext cx="7913077" cy="562707"/>
          </a:xfrm>
          <a:prstGeom prst="roundRect">
            <a:avLst/>
          </a:prstGeom>
          <a:solidFill>
            <a:srgbClr val="FF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1951" y="115888"/>
            <a:ext cx="539730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Upcoming schedule...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6 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Welcome!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 DP problems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13	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20	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graph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Sep 27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graph problems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4 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geometry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11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geometry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18     </a:t>
            </a:r>
            <a:r>
              <a:rPr lang="en-US" sz="2400" dirty="0" smtClean="0">
                <a:solidFill>
                  <a:srgbClr val="B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&amp; local ACM qualifying contest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 problems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Oct 25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 something new!!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1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8      No meeting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(organizing teams to Riverside...)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12    (Sat.)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ACM Regional contest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(in Riverside...)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 15    Final meeting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(may be a make-up lab if we miss one)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6696075" y="5035550"/>
            <a:ext cx="237172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You may submit problems </a:t>
            </a:r>
            <a:r>
              <a:rPr lang="en-US" sz="1400" i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until the end of exams</a:t>
            </a:r>
            <a:r>
              <a:rPr lang="en-US" sz="140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…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6853238" y="4710113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≥ 38 problems total</a:t>
            </a:r>
            <a:endParaRPr lang="en-US" b="1" smtClean="0">
              <a:solidFill>
                <a:srgbClr val="008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7" name="Rounded Rectangle 12"/>
          <p:cNvSpPr>
            <a:spLocks noChangeArrowheads="1"/>
          </p:cNvSpPr>
          <p:nvPr/>
        </p:nvSpPr>
        <p:spPr bwMode="auto">
          <a:xfrm>
            <a:off x="6824663" y="4724400"/>
            <a:ext cx="21336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116013" y="1365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400" b="0">
                <a:latin typeface="Times" charset="0"/>
              </a:rPr>
              <a:t>Code...</a:t>
            </a:r>
          </a:p>
        </p:txBody>
      </p:sp>
      <p:sp>
        <p:nvSpPr>
          <p:cNvPr id="45059" name="Rectangle 15"/>
          <p:cNvSpPr>
            <a:spLocks noChangeArrowheads="1"/>
          </p:cNvSpPr>
          <p:nvPr/>
        </p:nvSpPr>
        <p:spPr bwMode="auto">
          <a:xfrm>
            <a:off x="88900" y="174625"/>
            <a:ext cx="89233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err="1"/>
              <a:t>def</a:t>
            </a:r>
            <a:r>
              <a:rPr lang="en-US" sz="1200" dirty="0"/>
              <a:t> </a:t>
            </a:r>
            <a:r>
              <a:rPr lang="en-US" sz="1200" dirty="0" err="1"/>
              <a:t>convex_hull</a:t>
            </a:r>
            <a:r>
              <a:rPr lang="en-US" sz="1200" dirty="0"/>
              <a:t>(points):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"""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Input: an </a:t>
            </a:r>
            <a:r>
              <a:rPr lang="en-US" sz="1200" dirty="0" err="1">
                <a:solidFill>
                  <a:srgbClr val="008000"/>
                </a:solidFill>
              </a:rPr>
              <a:t>iterable</a:t>
            </a:r>
            <a:r>
              <a:rPr lang="en-US" sz="1200" dirty="0">
                <a:solidFill>
                  <a:srgbClr val="008000"/>
                </a:solidFill>
              </a:rPr>
              <a:t> sequence of (x, y) pairs representing the points.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Output: a list of vertices of the convex hull in counter-clockwise order,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  starting from the vertex with the lexicographically smallest coordinates.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Implements Andrew's monotone chain algorithm. O(n log n) complexity.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   """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   points = sorted(set(points))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   if </a:t>
            </a:r>
            <a:r>
              <a:rPr lang="en-US" sz="1200" dirty="0" err="1"/>
              <a:t>len</a:t>
            </a:r>
            <a:r>
              <a:rPr lang="en-US" sz="1200" dirty="0"/>
              <a:t>(points) &lt;= 1:</a:t>
            </a:r>
          </a:p>
          <a:p>
            <a:r>
              <a:rPr lang="en-US" sz="1200" dirty="0"/>
              <a:t>        return points</a:t>
            </a:r>
          </a:p>
          <a:p>
            <a:r>
              <a:rPr lang="en-US" sz="1200" dirty="0"/>
              <a:t> </a:t>
            </a:r>
          </a:p>
          <a:p>
            <a:r>
              <a:rPr lang="en-US" sz="1200" b="1" dirty="0">
                <a:solidFill>
                  <a:srgbClr val="0000FF"/>
                </a:solidFill>
              </a:rPr>
              <a:t>    </a:t>
            </a:r>
            <a:r>
              <a:rPr lang="en-US" sz="1200" b="1" dirty="0" err="1">
                <a:solidFill>
                  <a:srgbClr val="0000FF"/>
                </a:solidFill>
              </a:rPr>
              <a:t>def</a:t>
            </a:r>
            <a:r>
              <a:rPr lang="en-US" sz="1200" b="1" dirty="0">
                <a:solidFill>
                  <a:srgbClr val="0000FF"/>
                </a:solidFill>
              </a:rPr>
              <a:t> cross(o, a, b):</a:t>
            </a:r>
          </a:p>
          <a:p>
            <a:r>
              <a:rPr lang="en-US" sz="1200" b="1" dirty="0">
                <a:solidFill>
                  <a:srgbClr val="0000FF"/>
                </a:solidFill>
              </a:rPr>
              <a:t>        return (a[0] - o[0]) * (b[1] - o[1]) - (a[1] - o[1]) * (b[0] - o[0])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>
                <a:solidFill>
                  <a:srgbClr val="800000"/>
                </a:solidFill>
              </a:rPr>
              <a:t>    # Build lower hull </a:t>
            </a:r>
          </a:p>
          <a:p>
            <a:r>
              <a:rPr lang="en-US" sz="1200" dirty="0"/>
              <a:t>    lower = []</a:t>
            </a:r>
          </a:p>
          <a:p>
            <a:r>
              <a:rPr lang="en-US" sz="1200" dirty="0"/>
              <a:t>    for p in points:</a:t>
            </a:r>
          </a:p>
          <a:p>
            <a:r>
              <a:rPr lang="en-US" sz="1200" dirty="0"/>
              <a:t>        while </a:t>
            </a:r>
            <a:r>
              <a:rPr lang="en-US" sz="1200" dirty="0" err="1"/>
              <a:t>len</a:t>
            </a:r>
            <a:r>
              <a:rPr lang="en-US" sz="1200" dirty="0"/>
              <a:t>(lower) &gt;= 2 and cross(lower[-2], lower[-1], p) &lt;= 0: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lower.pop</a:t>
            </a:r>
            <a:r>
              <a:rPr lang="en-US" sz="1200" dirty="0"/>
              <a:t>()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lower.append</a:t>
            </a:r>
            <a:r>
              <a:rPr lang="en-US" sz="1200" dirty="0"/>
              <a:t>(p)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>
                <a:solidFill>
                  <a:srgbClr val="800000"/>
                </a:solidFill>
              </a:rPr>
              <a:t>    # Build upper hull</a:t>
            </a:r>
          </a:p>
          <a:p>
            <a:r>
              <a:rPr lang="en-US" sz="1200" dirty="0"/>
              <a:t>    upper = []</a:t>
            </a:r>
          </a:p>
          <a:p>
            <a:r>
              <a:rPr lang="en-US" sz="1200" dirty="0"/>
              <a:t>    for p in reversed(points):</a:t>
            </a:r>
          </a:p>
          <a:p>
            <a:r>
              <a:rPr lang="en-US" sz="1200" dirty="0"/>
              <a:t>        while </a:t>
            </a:r>
            <a:r>
              <a:rPr lang="en-US" sz="1200" dirty="0" err="1"/>
              <a:t>len</a:t>
            </a:r>
            <a:r>
              <a:rPr lang="en-US" sz="1200" dirty="0"/>
              <a:t>(upper) &gt;= 2 and cross(upper[-2], upper[-1], p) &lt;= 0: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upper.pop</a:t>
            </a:r>
            <a:r>
              <a:rPr lang="en-US" sz="1200" dirty="0"/>
              <a:t>()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upper.append</a:t>
            </a:r>
            <a:r>
              <a:rPr lang="en-US" sz="1200" dirty="0"/>
              <a:t>(p)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   return lower[:-1] + upper[:-1]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>
                <a:solidFill>
                  <a:srgbClr val="800000"/>
                </a:solidFill>
              </a:rPr>
              <a:t># Example: convex hull of a 10-by-10 grid.</a:t>
            </a:r>
          </a:p>
          <a:p>
            <a:r>
              <a:rPr lang="en-US" sz="1200" dirty="0"/>
              <a:t>assert </a:t>
            </a:r>
            <a:r>
              <a:rPr lang="en-US" sz="1200" dirty="0" err="1"/>
              <a:t>convex_hull</a:t>
            </a:r>
            <a:r>
              <a:rPr lang="en-US" sz="1200" dirty="0"/>
              <a:t>([(</a:t>
            </a:r>
            <a:r>
              <a:rPr lang="en-US" sz="1200" dirty="0" err="1"/>
              <a:t>i</a:t>
            </a:r>
            <a:r>
              <a:rPr lang="en-US" sz="1200" dirty="0"/>
              <a:t>/10, i%10) for </a:t>
            </a:r>
            <a:r>
              <a:rPr lang="en-US" sz="1200" dirty="0" err="1"/>
              <a:t>i</a:t>
            </a:r>
            <a:r>
              <a:rPr lang="en-US" sz="1200" dirty="0"/>
              <a:t> in range(100)]) == [(0, 0), (9, 0), (9, 9), (0, 9)]</a:t>
            </a:r>
          </a:p>
        </p:txBody>
      </p:sp>
      <p:sp>
        <p:nvSpPr>
          <p:cNvPr id="45060" name="Rectangle 16"/>
          <p:cNvSpPr>
            <a:spLocks noChangeArrowheads="1"/>
          </p:cNvSpPr>
          <p:nvPr/>
        </p:nvSpPr>
        <p:spPr bwMode="auto">
          <a:xfrm>
            <a:off x="4459288" y="64976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latin typeface="Calibri" charset="0"/>
                <a:cs typeface="Calibri" charset="0"/>
              </a:rPr>
              <a:t>http://www.algorithmist.com/index.php/Monotone_Chain_Convex_Hull.py</a:t>
            </a:r>
          </a:p>
        </p:txBody>
      </p:sp>
    </p:spTree>
    <p:extLst>
      <p:ext uri="{BB962C8B-B14F-4D97-AF65-F5344CB8AC3E}">
        <p14:creationId xmlns:p14="http://schemas.microsoft.com/office/powerpoint/2010/main" val="199445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116013" y="1365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400" b="0" dirty="0" smtClean="0">
                <a:latin typeface="Times" charset="0"/>
              </a:rPr>
              <a:t>This week…</a:t>
            </a:r>
            <a:endParaRPr lang="en-US" sz="4400" b="0" dirty="0">
              <a:latin typeface="Times" charset="0"/>
            </a:endParaRPr>
          </a:p>
        </p:txBody>
      </p:sp>
      <p:pic>
        <p:nvPicPr>
          <p:cNvPr id="2" name="Picture 1" descr="Screen shot 2011-10-04 at 2.5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0" y="1596135"/>
            <a:ext cx="3936406" cy="3811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981200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convex hull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66575" y="2862940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search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8975" y="3769830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search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00270" y="4969545"/>
            <a:ext cx="21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Dijkstra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193642" y="2326344"/>
            <a:ext cx="1683158" cy="536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7" idx="1"/>
          </p:cNvCxnSpPr>
          <p:nvPr/>
        </p:nvCxnSpPr>
        <p:spPr bwMode="auto">
          <a:xfrm flipV="1">
            <a:off x="3734298" y="3093773"/>
            <a:ext cx="1532277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8" idx="1"/>
          </p:cNvCxnSpPr>
          <p:nvPr/>
        </p:nvCxnSpPr>
        <p:spPr bwMode="auto">
          <a:xfrm>
            <a:off x="3093055" y="3885624"/>
            <a:ext cx="2325920" cy="115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9" idx="1"/>
          </p:cNvCxnSpPr>
          <p:nvPr/>
        </p:nvCxnSpPr>
        <p:spPr bwMode="auto">
          <a:xfrm>
            <a:off x="3245455" y="4231495"/>
            <a:ext cx="1654815" cy="9688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9" idx="1"/>
          </p:cNvCxnSpPr>
          <p:nvPr/>
        </p:nvCxnSpPr>
        <p:spPr bwMode="auto">
          <a:xfrm>
            <a:off x="3397855" y="4803587"/>
            <a:ext cx="1502415" cy="396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1540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3381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382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Jotto!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2083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JRs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3836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SRs</a:t>
            </a: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55127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Elderly</a:t>
            </a:r>
          </a:p>
        </p:txBody>
      </p:sp>
      <p:sp>
        <p:nvSpPr>
          <p:cNvPr id="33800" name="Text Box 1035"/>
          <p:cNvSpPr txBox="1">
            <a:spLocks noChangeArrowheads="1"/>
          </p:cNvSpPr>
          <p:nvPr/>
        </p:nvSpPr>
        <p:spPr bwMode="auto">
          <a:xfrm>
            <a:off x="2236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 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33802" name="Text Box 1035"/>
          <p:cNvSpPr txBox="1">
            <a:spLocks noChangeArrowheads="1"/>
          </p:cNvSpPr>
          <p:nvPr/>
        </p:nvSpPr>
        <p:spPr bwMode="auto">
          <a:xfrm>
            <a:off x="3988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2 </a:t>
            </a:r>
          </a:p>
        </p:txBody>
      </p:sp>
      <p:sp>
        <p:nvSpPr>
          <p:cNvPr id="33803" name="Text Box 1035"/>
          <p:cNvSpPr txBox="1">
            <a:spLocks noChangeArrowheads="1"/>
          </p:cNvSpPr>
          <p:nvPr/>
        </p:nvSpPr>
        <p:spPr bwMode="auto">
          <a:xfrm>
            <a:off x="56651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33805" name="Text Box 1030"/>
          <p:cNvSpPr txBox="1">
            <a:spLocks noChangeArrowheads="1"/>
          </p:cNvSpPr>
          <p:nvPr/>
        </p:nvSpPr>
        <p:spPr bwMode="auto">
          <a:xfrm>
            <a:off x="3311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Sophs</a:t>
            </a:r>
          </a:p>
        </p:txBody>
      </p:sp>
      <p:sp>
        <p:nvSpPr>
          <p:cNvPr id="33806" name="Text Box 1035"/>
          <p:cNvSpPr txBox="1">
            <a:spLocks noChangeArrowheads="1"/>
          </p:cNvSpPr>
          <p:nvPr/>
        </p:nvSpPr>
        <p:spPr bwMode="auto">
          <a:xfrm>
            <a:off x="4835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7" name="Text Box 1035"/>
          <p:cNvSpPr txBox="1">
            <a:spLocks noChangeArrowheads="1"/>
          </p:cNvSpPr>
          <p:nvPr/>
        </p:nvSpPr>
        <p:spPr bwMode="auto">
          <a:xfrm>
            <a:off x="2236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3988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3809" name="Text Box 1035"/>
          <p:cNvSpPr txBox="1">
            <a:spLocks noChangeArrowheads="1"/>
          </p:cNvSpPr>
          <p:nvPr/>
        </p:nvSpPr>
        <p:spPr bwMode="auto">
          <a:xfrm>
            <a:off x="56651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0" name="Text Box 1035"/>
          <p:cNvSpPr txBox="1">
            <a:spLocks noChangeArrowheads="1"/>
          </p:cNvSpPr>
          <p:nvPr/>
        </p:nvSpPr>
        <p:spPr bwMode="auto">
          <a:xfrm>
            <a:off x="4835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11" name="Text Box 1032"/>
          <p:cNvSpPr txBox="1">
            <a:spLocks noChangeArrowheads="1"/>
          </p:cNvSpPr>
          <p:nvPr/>
        </p:nvSpPr>
        <p:spPr bwMode="auto">
          <a:xfrm>
            <a:off x="7265325" y="140902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Pomona</a:t>
            </a:r>
          </a:p>
        </p:txBody>
      </p:sp>
      <p:sp>
        <p:nvSpPr>
          <p:cNvPr id="33812" name="Text Box 1035"/>
          <p:cNvSpPr txBox="1">
            <a:spLocks noChangeArrowheads="1"/>
          </p:cNvSpPr>
          <p:nvPr/>
        </p:nvSpPr>
        <p:spPr bwMode="auto">
          <a:xfrm>
            <a:off x="7417725" y="20948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</a:t>
            </a:r>
          </a:p>
        </p:txBody>
      </p:sp>
      <p:sp>
        <p:nvSpPr>
          <p:cNvPr id="33813" name="Text Box 1035"/>
          <p:cNvSpPr txBox="1">
            <a:spLocks noChangeArrowheads="1"/>
          </p:cNvSpPr>
          <p:nvPr/>
        </p:nvSpPr>
        <p:spPr bwMode="auto">
          <a:xfrm>
            <a:off x="7417725" y="26282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4" name="Text Box 1035"/>
          <p:cNvSpPr txBox="1">
            <a:spLocks noChangeArrowheads="1"/>
          </p:cNvSpPr>
          <p:nvPr/>
        </p:nvSpPr>
        <p:spPr bwMode="auto">
          <a:xfrm>
            <a:off x="2236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3815" name="Text Box 1035"/>
          <p:cNvSpPr txBox="1">
            <a:spLocks noChangeArrowheads="1"/>
          </p:cNvSpPr>
          <p:nvPr/>
        </p:nvSpPr>
        <p:spPr bwMode="auto">
          <a:xfrm>
            <a:off x="3988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6" name="Text Box 1035"/>
          <p:cNvSpPr txBox="1">
            <a:spLocks noChangeArrowheads="1"/>
          </p:cNvSpPr>
          <p:nvPr/>
        </p:nvSpPr>
        <p:spPr bwMode="auto">
          <a:xfrm>
            <a:off x="56651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3817" name="Text Box 1035"/>
          <p:cNvSpPr txBox="1">
            <a:spLocks noChangeArrowheads="1"/>
          </p:cNvSpPr>
          <p:nvPr/>
        </p:nvSpPr>
        <p:spPr bwMode="auto">
          <a:xfrm>
            <a:off x="4835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8" name="Text Box 1035"/>
          <p:cNvSpPr txBox="1">
            <a:spLocks noChangeArrowheads="1"/>
          </p:cNvSpPr>
          <p:nvPr/>
        </p:nvSpPr>
        <p:spPr bwMode="auto">
          <a:xfrm>
            <a:off x="7417725" y="3161625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233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 </a:t>
            </a: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3986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56627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2</a:t>
            </a: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4811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1 </a:t>
            </a: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7415377" y="37513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loser 3 </a:t>
            </a: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2233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3 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3986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6" name="Text Box 1035"/>
          <p:cNvSpPr txBox="1">
            <a:spLocks noChangeArrowheads="1"/>
          </p:cNvSpPr>
          <p:nvPr/>
        </p:nvSpPr>
        <p:spPr bwMode="auto">
          <a:xfrm>
            <a:off x="56627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4811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1 </a:t>
            </a:r>
          </a:p>
        </p:txBody>
      </p:sp>
      <p:sp>
        <p:nvSpPr>
          <p:cNvPr id="38" name="Text Box 1035"/>
          <p:cNvSpPr txBox="1">
            <a:spLocks noChangeArrowheads="1"/>
          </p:cNvSpPr>
          <p:nvPr/>
        </p:nvSpPr>
        <p:spPr bwMode="auto">
          <a:xfrm>
            <a:off x="7415377" y="42847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stone 2 </a:t>
            </a:r>
          </a:p>
        </p:txBody>
      </p:sp>
      <p:sp>
        <p:nvSpPr>
          <p:cNvPr id="39" name="Text Box 1035"/>
          <p:cNvSpPr txBox="1">
            <a:spLocks noChangeArrowheads="1"/>
          </p:cNvSpPr>
          <p:nvPr/>
        </p:nvSpPr>
        <p:spPr bwMode="auto">
          <a:xfrm>
            <a:off x="2231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0" name="Text Box 1035"/>
          <p:cNvSpPr txBox="1">
            <a:spLocks noChangeArrowheads="1"/>
          </p:cNvSpPr>
          <p:nvPr/>
        </p:nvSpPr>
        <p:spPr bwMode="auto">
          <a:xfrm>
            <a:off x="39840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  <p:sp>
        <p:nvSpPr>
          <p:cNvPr id="41" name="Text Box 1035"/>
          <p:cNvSpPr txBox="1">
            <a:spLocks noChangeArrowheads="1"/>
          </p:cNvSpPr>
          <p:nvPr/>
        </p:nvSpPr>
        <p:spPr bwMode="auto">
          <a:xfrm>
            <a:off x="56604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1 </a:t>
            </a:r>
          </a:p>
        </p:txBody>
      </p:sp>
      <p:sp>
        <p:nvSpPr>
          <p:cNvPr id="42" name="Text Box 1035"/>
          <p:cNvSpPr txBox="1">
            <a:spLocks noChangeArrowheads="1"/>
          </p:cNvSpPr>
          <p:nvPr/>
        </p:nvSpPr>
        <p:spPr bwMode="auto">
          <a:xfrm>
            <a:off x="478829" y="4788817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2 </a:t>
            </a:r>
          </a:p>
        </p:txBody>
      </p:sp>
      <p:sp>
        <p:nvSpPr>
          <p:cNvPr id="43" name="Text Box 1035"/>
          <p:cNvSpPr txBox="1">
            <a:spLocks noChangeArrowheads="1"/>
          </p:cNvSpPr>
          <p:nvPr/>
        </p:nvSpPr>
        <p:spPr bwMode="auto">
          <a:xfrm>
            <a:off x="7413029" y="4788817"/>
            <a:ext cx="1295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guppy 0 </a:t>
            </a:r>
          </a:p>
        </p:txBody>
      </p:sp>
    </p:spTree>
    <p:extLst>
      <p:ext uri="{BB962C8B-B14F-4D97-AF65-F5344CB8AC3E}">
        <p14:creationId xmlns:p14="http://schemas.microsoft.com/office/powerpoint/2010/main" val="281759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48" y="174046"/>
            <a:ext cx="3163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800000"/>
                </a:solidFill>
                <a:latin typeface="Georgia" pitchFamily="-106" charset="0"/>
              </a:rPr>
              <a:t>Binary search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in a sorted list...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9046" y="5908431"/>
            <a:ext cx="2438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available on the ACM website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040" y="1928372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Georgia" pitchFamily="-106" charset="0"/>
              </a:rPr>
              <a:t>in Python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67" y="174046"/>
            <a:ext cx="5315536" cy="66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67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04025" y="124142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1445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9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6702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6195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719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2445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876925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6294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3818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1343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1145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276475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0289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47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524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828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1279525" y="2927350"/>
            <a:ext cx="1304925" cy="139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689225" y="4216400"/>
            <a:ext cx="397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stalls in which cows can be placed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444750" y="4665663"/>
            <a:ext cx="2001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1277938" y="3413125"/>
            <a:ext cx="1179512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214438" y="4816475"/>
            <a:ext cx="1243012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78013" y="2378075"/>
            <a:ext cx="3824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cows to house in the new barn…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229475" y="1714500"/>
            <a:ext cx="50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346825" y="2424113"/>
            <a:ext cx="2041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largest minimum spacing possible after placing the cows</a:t>
            </a:r>
          </a:p>
        </p:txBody>
      </p:sp>
      <p:sp>
        <p:nvSpPr>
          <p:cNvPr id="80897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9325" y="5980113"/>
            <a:ext cx="92075" cy="171450"/>
          </a:xfrm>
          <a:custGeom>
            <a:avLst/>
            <a:gdLst>
              <a:gd name="T0" fmla="+- 0 6163 6163"/>
              <a:gd name="T1" fmla="*/ T0 w 257"/>
              <a:gd name="T2" fmla="+- 0 17086 16613"/>
              <a:gd name="T3" fmla="*/ 17086 h 474"/>
              <a:gd name="T4" fmla="+- 0 6183 6163"/>
              <a:gd name="T5" fmla="*/ T4 w 257"/>
              <a:gd name="T6" fmla="+- 0 17046 16613"/>
              <a:gd name="T7" fmla="*/ 17046 h 474"/>
              <a:gd name="T8" fmla="+- 0 6197 6163"/>
              <a:gd name="T9" fmla="*/ T8 w 257"/>
              <a:gd name="T10" fmla="+- 0 17005 16613"/>
              <a:gd name="T11" fmla="*/ 17005 h 474"/>
              <a:gd name="T12" fmla="+- 0 6215 6163"/>
              <a:gd name="T13" fmla="*/ T12 w 257"/>
              <a:gd name="T14" fmla="+- 0 16964 16613"/>
              <a:gd name="T15" fmla="*/ 16964 h 474"/>
              <a:gd name="T16" fmla="+- 0 6250 6163"/>
              <a:gd name="T17" fmla="*/ T16 w 257"/>
              <a:gd name="T18" fmla="+- 0 16884 16613"/>
              <a:gd name="T19" fmla="*/ 16884 h 474"/>
              <a:gd name="T20" fmla="+- 0 6291 6163"/>
              <a:gd name="T21" fmla="*/ T20 w 257"/>
              <a:gd name="T22" fmla="+- 0 16808 16613"/>
              <a:gd name="T23" fmla="*/ 16808 h 474"/>
              <a:gd name="T24" fmla="+- 0 6333 6163"/>
              <a:gd name="T25" fmla="*/ T24 w 257"/>
              <a:gd name="T26" fmla="+- 0 16732 16613"/>
              <a:gd name="T27" fmla="*/ 16732 h 474"/>
              <a:gd name="T28" fmla="+- 0 6359 6163"/>
              <a:gd name="T29" fmla="*/ T28 w 257"/>
              <a:gd name="T30" fmla="+- 0 16685 16613"/>
              <a:gd name="T31" fmla="*/ 16685 h 474"/>
              <a:gd name="T32" fmla="+- 0 6376 6163"/>
              <a:gd name="T33" fmla="*/ T32 w 257"/>
              <a:gd name="T34" fmla="+- 0 16645 16613"/>
              <a:gd name="T35" fmla="*/ 16645 h 474"/>
              <a:gd name="T36" fmla="+- 0 6419 6163"/>
              <a:gd name="T37" fmla="*/ T36 w 257"/>
              <a:gd name="T38" fmla="+- 0 16613 16613"/>
              <a:gd name="T39" fmla="*/ 16613 h 4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57" h="474" extrusionOk="0">
                <a:moveTo>
                  <a:pt x="0" y="473"/>
                </a:moveTo>
                <a:cubicBezTo>
                  <a:pt x="20" y="433"/>
                  <a:pt x="34" y="392"/>
                  <a:pt x="52" y="351"/>
                </a:cubicBezTo>
                <a:cubicBezTo>
                  <a:pt x="87" y="271"/>
                  <a:pt x="128" y="195"/>
                  <a:pt x="170" y="119"/>
                </a:cubicBezTo>
                <a:cubicBezTo>
                  <a:pt x="196" y="72"/>
                  <a:pt x="213" y="32"/>
                  <a:pt x="256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90850" y="6021388"/>
            <a:ext cx="77788" cy="125412"/>
          </a:xfrm>
          <a:custGeom>
            <a:avLst/>
            <a:gdLst>
              <a:gd name="T0" fmla="+- 0 8308 8308"/>
              <a:gd name="T1" fmla="*/ T0 w 214"/>
              <a:gd name="T2" fmla="+- 0 17074 16728"/>
              <a:gd name="T3" fmla="*/ 17074 h 347"/>
              <a:gd name="T4" fmla="+- 0 8369 8308"/>
              <a:gd name="T5" fmla="*/ T4 w 214"/>
              <a:gd name="T6" fmla="+- 0 16995 16728"/>
              <a:gd name="T7" fmla="*/ 16995 h 347"/>
              <a:gd name="T8" fmla="+- 0 8433 8308"/>
              <a:gd name="T9" fmla="*/ T8 w 214"/>
              <a:gd name="T10" fmla="+- 0 16907 16728"/>
              <a:gd name="T11" fmla="*/ 16907 h 347"/>
              <a:gd name="T12" fmla="+- 0 8480 8308"/>
              <a:gd name="T13" fmla="*/ T12 w 214"/>
              <a:gd name="T14" fmla="+- 0 16819 16728"/>
              <a:gd name="T15" fmla="*/ 16819 h 347"/>
              <a:gd name="T16" fmla="+- 0 8494 8308"/>
              <a:gd name="T17" fmla="*/ T16 w 214"/>
              <a:gd name="T18" fmla="+- 0 16789 16728"/>
              <a:gd name="T19" fmla="*/ 16789 h 347"/>
              <a:gd name="T20" fmla="+- 0 8507 8308"/>
              <a:gd name="T21" fmla="*/ T20 w 214"/>
              <a:gd name="T22" fmla="+- 0 16758 16728"/>
              <a:gd name="T23" fmla="*/ 16758 h 347"/>
              <a:gd name="T24" fmla="+- 0 8521 8308"/>
              <a:gd name="T25" fmla="*/ T24 w 214"/>
              <a:gd name="T26" fmla="+- 0 16728 16728"/>
              <a:gd name="T27" fmla="*/ 16728 h 3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14" h="347" extrusionOk="0">
                <a:moveTo>
                  <a:pt x="0" y="346"/>
                </a:moveTo>
                <a:cubicBezTo>
                  <a:pt x="61" y="267"/>
                  <a:pt x="125" y="179"/>
                  <a:pt x="172" y="91"/>
                </a:cubicBezTo>
                <a:cubicBezTo>
                  <a:pt x="186" y="61"/>
                  <a:pt x="199" y="30"/>
                  <a:pt x="21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0875" y="5937250"/>
            <a:ext cx="50800" cy="93663"/>
          </a:xfrm>
          <a:custGeom>
            <a:avLst/>
            <a:gdLst>
              <a:gd name="T0" fmla="+- 0 12392 12392"/>
              <a:gd name="T1" fmla="*/ T0 w 141"/>
              <a:gd name="T2" fmla="+- 0 16751 16494"/>
              <a:gd name="T3" fmla="*/ 16751 h 258"/>
              <a:gd name="T4" fmla="+- 0 12426 12392"/>
              <a:gd name="T5" fmla="*/ T4 w 141"/>
              <a:gd name="T6" fmla="+- 0 16704 16494"/>
              <a:gd name="T7" fmla="*/ 16704 h 258"/>
              <a:gd name="T8" fmla="+- 0 12464 12392"/>
              <a:gd name="T9" fmla="*/ T8 w 141"/>
              <a:gd name="T10" fmla="+- 0 16654 16494"/>
              <a:gd name="T11" fmla="*/ 16654 h 258"/>
              <a:gd name="T12" fmla="+- 0 12487 12392"/>
              <a:gd name="T13" fmla="*/ T12 w 141"/>
              <a:gd name="T14" fmla="+- 0 16601 16494"/>
              <a:gd name="T15" fmla="*/ 16601 h 258"/>
              <a:gd name="T16" fmla="+- 0 12507 12392"/>
              <a:gd name="T17" fmla="*/ T16 w 141"/>
              <a:gd name="T18" fmla="+- 0 16546 16494"/>
              <a:gd name="T19" fmla="*/ 16546 h 258"/>
              <a:gd name="T20" fmla="+- 0 12513 12392"/>
              <a:gd name="T21" fmla="*/ T20 w 141"/>
              <a:gd name="T22" fmla="+- 0 16528 16494"/>
              <a:gd name="T23" fmla="*/ 16528 h 258"/>
              <a:gd name="T24" fmla="+- 0 12532 12392"/>
              <a:gd name="T25" fmla="*/ T24 w 141"/>
              <a:gd name="T26" fmla="+- 0 16494 16494"/>
              <a:gd name="T27" fmla="*/ 16494 h 2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41" h="258" extrusionOk="0">
                <a:moveTo>
                  <a:pt x="0" y="257"/>
                </a:moveTo>
                <a:cubicBezTo>
                  <a:pt x="34" y="210"/>
                  <a:pt x="72" y="160"/>
                  <a:pt x="95" y="107"/>
                </a:cubicBezTo>
                <a:cubicBezTo>
                  <a:pt x="115" y="52"/>
                  <a:pt x="121" y="34"/>
                  <a:pt x="14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18400" y="5926138"/>
            <a:ext cx="87313" cy="211137"/>
          </a:xfrm>
          <a:custGeom>
            <a:avLst/>
            <a:gdLst>
              <a:gd name="T0" fmla="+- 0 20885 20885"/>
              <a:gd name="T1" fmla="*/ T0 w 243"/>
              <a:gd name="T2" fmla="+- 0 17045 16460"/>
              <a:gd name="T3" fmla="*/ 17045 h 586"/>
              <a:gd name="T4" fmla="+- 0 20886 20885"/>
              <a:gd name="T5" fmla="*/ T4 w 243"/>
              <a:gd name="T6" fmla="+- 0 16985 16460"/>
              <a:gd name="T7" fmla="*/ 16985 h 586"/>
              <a:gd name="T8" fmla="+- 0 20887 20885"/>
              <a:gd name="T9" fmla="*/ T8 w 243"/>
              <a:gd name="T10" fmla="+- 0 16933 16460"/>
              <a:gd name="T11" fmla="*/ 16933 h 586"/>
              <a:gd name="T12" fmla="+- 0 20904 20885"/>
              <a:gd name="T13" fmla="*/ T12 w 243"/>
              <a:gd name="T14" fmla="+- 0 16875 16460"/>
              <a:gd name="T15" fmla="*/ 16875 h 586"/>
              <a:gd name="T16" fmla="+- 0 20928 20885"/>
              <a:gd name="T17" fmla="*/ T16 w 243"/>
              <a:gd name="T18" fmla="+- 0 16792 16460"/>
              <a:gd name="T19" fmla="*/ 16792 h 586"/>
              <a:gd name="T20" fmla="+- 0 20970 20885"/>
              <a:gd name="T21" fmla="*/ T20 w 243"/>
              <a:gd name="T22" fmla="+- 0 16716 16460"/>
              <a:gd name="T23" fmla="*/ 16716 h 586"/>
              <a:gd name="T24" fmla="+- 0 21009 20885"/>
              <a:gd name="T25" fmla="*/ T24 w 243"/>
              <a:gd name="T26" fmla="+- 0 16640 16460"/>
              <a:gd name="T27" fmla="*/ 16640 h 586"/>
              <a:gd name="T28" fmla="+- 0 21042 20885"/>
              <a:gd name="T29" fmla="*/ T28 w 243"/>
              <a:gd name="T30" fmla="+- 0 16574 16460"/>
              <a:gd name="T31" fmla="*/ 16574 h 586"/>
              <a:gd name="T32" fmla="+- 0 21085 20885"/>
              <a:gd name="T33" fmla="*/ T32 w 243"/>
              <a:gd name="T34" fmla="+- 0 16520 16460"/>
              <a:gd name="T35" fmla="*/ 16520 h 586"/>
              <a:gd name="T36" fmla="+- 0 21127 20885"/>
              <a:gd name="T37" fmla="*/ T36 w 243"/>
              <a:gd name="T38" fmla="+- 0 16460 16460"/>
              <a:gd name="T39" fmla="*/ 16460 h 5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43" h="586" extrusionOk="0">
                <a:moveTo>
                  <a:pt x="0" y="585"/>
                </a:moveTo>
                <a:cubicBezTo>
                  <a:pt x="1" y="525"/>
                  <a:pt x="2" y="473"/>
                  <a:pt x="19" y="415"/>
                </a:cubicBezTo>
                <a:cubicBezTo>
                  <a:pt x="43" y="332"/>
                  <a:pt x="85" y="256"/>
                  <a:pt x="124" y="180"/>
                </a:cubicBezTo>
                <a:cubicBezTo>
                  <a:pt x="157" y="114"/>
                  <a:pt x="200" y="60"/>
                  <a:pt x="24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91500" y="6070600"/>
            <a:ext cx="92075" cy="134938"/>
          </a:xfrm>
          <a:custGeom>
            <a:avLst/>
            <a:gdLst>
              <a:gd name="T0" fmla="+- 0 22755 22755"/>
              <a:gd name="T1" fmla="*/ T0 w 256"/>
              <a:gd name="T2" fmla="+- 0 17226 16864"/>
              <a:gd name="T3" fmla="*/ 17226 h 375"/>
              <a:gd name="T4" fmla="+- 0 22793 22755"/>
              <a:gd name="T5" fmla="*/ T4 w 256"/>
              <a:gd name="T6" fmla="+- 0 17248 16864"/>
              <a:gd name="T7" fmla="*/ 17248 h 375"/>
              <a:gd name="T8" fmla="+- 0 22805 22755"/>
              <a:gd name="T9" fmla="*/ T8 w 256"/>
              <a:gd name="T10" fmla="+- 0 17215 16864"/>
              <a:gd name="T11" fmla="*/ 17215 h 375"/>
              <a:gd name="T12" fmla="+- 0 22829 22755"/>
              <a:gd name="T13" fmla="*/ T12 w 256"/>
              <a:gd name="T14" fmla="+- 0 17180 16864"/>
              <a:gd name="T15" fmla="*/ 17180 h 375"/>
              <a:gd name="T16" fmla="+- 0 22899 22755"/>
              <a:gd name="T17" fmla="*/ T16 w 256"/>
              <a:gd name="T18" fmla="+- 0 17080 16864"/>
              <a:gd name="T19" fmla="*/ 17080 h 375"/>
              <a:gd name="T20" fmla="+- 0 22951 22755"/>
              <a:gd name="T21" fmla="*/ T20 w 256"/>
              <a:gd name="T22" fmla="+- 0 16970 16864"/>
              <a:gd name="T23" fmla="*/ 16970 h 375"/>
              <a:gd name="T24" fmla="+- 0 23010 22755"/>
              <a:gd name="T25" fmla="*/ T24 w 256"/>
              <a:gd name="T26" fmla="+- 0 16864 16864"/>
              <a:gd name="T27" fmla="*/ 16864 h 3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56" h="375" extrusionOk="0">
                <a:moveTo>
                  <a:pt x="0" y="362"/>
                </a:moveTo>
                <a:cubicBezTo>
                  <a:pt x="38" y="384"/>
                  <a:pt x="50" y="351"/>
                  <a:pt x="74" y="316"/>
                </a:cubicBezTo>
                <a:cubicBezTo>
                  <a:pt x="144" y="216"/>
                  <a:pt x="196" y="106"/>
                  <a:pt x="255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i </a:t>
            </a: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7391400" y="2971800"/>
            <a:ext cx="609600" cy="3048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i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 dirty="0" err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while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True: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mid = (lo + hi)/2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no overflow in Python, right?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if mid == hi or mid == lo: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break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  # does mid work?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180BFF"/>
                </a:solidFill>
                <a:latin typeface="Courier New" pitchFamily="-106" charset="0"/>
              </a:rPr>
              <a:t>CHECKS_OUT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 mid, C, S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lo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worked! look higher (set lo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hi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did not work... look lower (set hi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print mid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16200000" flipV="1">
            <a:off x="7549356" y="4185444"/>
            <a:ext cx="1773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binary search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8364" y="6278694"/>
            <a:ext cx="211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180BFF"/>
                </a:solidFill>
                <a:latin typeface="Georgia" pitchFamily="-106" charset="0"/>
              </a:rPr>
              <a:t>still left to do?</a:t>
            </a:r>
            <a:endParaRPr lang="en-US" sz="2400">
              <a:solidFill>
                <a:srgbClr val="180B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152" y="152400"/>
            <a:ext cx="5589588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573" y="58722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bug went undetected in Java's libraries for years...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66183" y="115888"/>
            <a:ext cx="643832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HMC-local contest...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0600" y="1371600"/>
            <a:ext cx="7176185" cy="707886"/>
          </a:xfrm>
          <a:prstGeom prst="rect">
            <a:avLst/>
          </a:prstGeom>
          <a:solidFill>
            <a:srgbClr val="FFDDDD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800000"/>
                </a:solidFill>
                <a:latin typeface="Calibri"/>
                <a:ea typeface="ＭＳ Ｐゴシック" pitchFamily="34" charset="-128"/>
                <a:cs typeface="Calibri"/>
              </a:rPr>
              <a:t>Tuesday, October 18  9pm-1am</a:t>
            </a:r>
            <a:endParaRPr lang="en-US" sz="4000" dirty="0" smtClean="0">
              <a:solidFill>
                <a:srgbClr val="8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95400" y="2667000"/>
            <a:ext cx="6694488" cy="3293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Top four (Java/C/C++)teams have the chance to go to the regionals at Riverside </a:t>
            </a:r>
          </a:p>
          <a:p>
            <a:pPr marL="571500" indent="-571500"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Lab - and lab scoring - for everyone… (you need not stay all four hours!)</a:t>
            </a:r>
            <a:endParaRPr lang="en-US" sz="32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Web versions!</a:t>
            </a:r>
            <a:endParaRPr lang="en-US" sz="3600" dirty="0">
              <a:solidFill>
                <a:srgbClr val="000000"/>
              </a:solidFill>
              <a:latin typeface="Georgia" pitchFamily="-106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 l="17187" t="34066" r="24219" b="34066"/>
          <a:stretch>
            <a:fillRect/>
          </a:stretch>
        </p:blipFill>
        <p:spPr bwMode="auto">
          <a:xfrm>
            <a:off x="368105" y="1257300"/>
            <a:ext cx="5715000" cy="220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4377" y="3523372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Web frameworks are welcome...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8105" y="4630057"/>
            <a:ext cx="487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As are libraries, e.g., </a:t>
            </a:r>
            <a:r>
              <a:rPr lang="en-US" dirty="0" err="1" smtClean="0">
                <a:solidFill>
                  <a:srgbClr val="000000"/>
                </a:solidFill>
                <a:latin typeface="Georgia" pitchFamily="-106" charset="0"/>
              </a:rPr>
              <a:t>JQuery</a:t>
            </a:r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 and its variants...</a:t>
            </a: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7641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288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813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3383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6312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387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2912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0437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0239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185862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383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38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434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19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2065" y="5420957"/>
            <a:ext cx="950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8859" y="6489384"/>
            <a:ext cx="3560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Georgia" pitchFamily="-106" charset="0"/>
              </a:rPr>
              <a:t>This week: HMTL 5 canvas objects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4358" y="562589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57910"/>
                </a:solidFill>
                <a:latin typeface="Georgia" pitchFamily="-106" charset="0"/>
              </a:rPr>
              <a:t>cows!</a:t>
            </a:r>
            <a:endParaRPr lang="en-US" b="1" i="1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 l="21906" t="15567" r="24582" b="4089"/>
          <a:stretch>
            <a:fillRect/>
          </a:stretch>
        </p:blipFill>
        <p:spPr bwMode="auto">
          <a:xfrm>
            <a:off x="6526605" y="822466"/>
            <a:ext cx="2386813" cy="41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493480" y="2138290"/>
            <a:ext cx="528410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 dirty="0" err="1" smtClean="0">
                <a:solidFill>
                  <a:srgbClr val="00B050"/>
                </a:solidFill>
                <a:latin typeface="Georgia" pitchFamily="-106" charset="0"/>
              </a:rPr>
              <a:t>phoneline</a:t>
            </a:r>
            <a:endParaRPr lang="en-US" sz="3600" dirty="0">
              <a:solidFill>
                <a:srgbClr val="00B05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6658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5 7 1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1 2 5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3 1 4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2 4 8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5 2 9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3 4 7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4 5 6 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055077" y="1447800"/>
            <a:ext cx="130712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145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#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telephone poles, N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767864" y="1636651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dirty="0" err="1">
                <a:solidFill>
                  <a:srgbClr val="057910"/>
                </a:solidFill>
                <a:latin typeface="Georgia" pitchFamily="-106" charset="0"/>
              </a:rPr>
              <a:t>minimium</a:t>
            </a: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possible length of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remaining largest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cable needed to connect #1 and #N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842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edges available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652912" y="2063260"/>
            <a:ext cx="2459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cables you get for free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600200" y="1752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2119512" y="229186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3058" y="6007065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86855" y="3570704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811" y="631655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-106" charset="0"/>
              </a:rPr>
              <a:t>#1 is connected to the phone 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3076" y="563773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8276336" y="3981157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733411" y="5781982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18597" y="5525191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97457" y="32857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16212" y="559731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012207" y="59472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462519" y="40215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54760" y="4439583"/>
            <a:ext cx="2061025" cy="9542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67453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7" name="Straight Connector 66"/>
          <p:cNvCxnSpPr>
            <a:endCxn id="60" idx="0"/>
          </p:cNvCxnSpPr>
          <p:nvPr/>
        </p:nvCxnSpPr>
        <p:spPr>
          <a:xfrm flipV="1">
            <a:off x="3157679" y="5597316"/>
            <a:ext cx="1119795" cy="409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98981" y="52328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317410" y="435564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215375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48938" y="33014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317410" y="571467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52100" y="49404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4191002" y="3810002"/>
            <a:ext cx="2514601" cy="1981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648200" y="5638800"/>
            <a:ext cx="1981202" cy="3048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58000" y="4419600"/>
            <a:ext cx="1524000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4191000" y="3733800"/>
            <a:ext cx="403860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424896" y="4533900"/>
            <a:ext cx="1600200" cy="304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76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186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970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970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969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970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970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79978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175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175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174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174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174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175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83296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379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380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379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80692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5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4470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1951" y="115888"/>
            <a:ext cx="539730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Regional contest...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pic>
        <p:nvPicPr>
          <p:cNvPr id="4" name="Picture 3" descr="Screen shot 2011-10-04 at 2.44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2" y="1182033"/>
            <a:ext cx="6716404" cy="542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7895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7896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7892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7893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7894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822166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994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994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993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994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994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4010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199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199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198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199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06926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404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404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403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403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5185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033"/>
          <p:cNvSpPr txBox="1">
            <a:spLocks noChangeArrowheads="1"/>
          </p:cNvSpPr>
          <p:nvPr/>
        </p:nvSpPr>
        <p:spPr bwMode="auto">
          <a:xfrm>
            <a:off x="7421563" y="626427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  <a:ea typeface="ＭＳ Ｐゴシック" pitchFamily="-112" charset="-128"/>
              </a:rPr>
              <a:t>Done!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866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/>
              <a:t>Try this week's problems!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4096" cy="207383"/>
            <a:chOff x="295" y="1311"/>
            <a:chExt cx="5177" cy="114"/>
          </a:xfrm>
        </p:grpSpPr>
        <p:sp>
          <p:nvSpPr>
            <p:cNvPr id="107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7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49" name="Text Box 1029"/>
          <p:cNvSpPr txBox="1">
            <a:spLocks noChangeArrowheads="1"/>
          </p:cNvSpPr>
          <p:nvPr/>
        </p:nvSpPr>
        <p:spPr bwMode="auto">
          <a:xfrm>
            <a:off x="2270451" y="116371"/>
            <a:ext cx="48101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Jotto!</a:t>
            </a:r>
          </a:p>
        </p:txBody>
      </p:sp>
      <p:sp>
        <p:nvSpPr>
          <p:cNvPr id="43" name="Text Box 1030"/>
          <p:cNvSpPr txBox="1">
            <a:spLocks noChangeArrowheads="1"/>
          </p:cNvSpPr>
          <p:nvPr/>
        </p:nvSpPr>
        <p:spPr bwMode="auto">
          <a:xfrm>
            <a:off x="28956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Sophs</a:t>
            </a: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46482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Jrs</a:t>
            </a:r>
          </a:p>
        </p:txBody>
      </p:sp>
      <p:sp>
        <p:nvSpPr>
          <p:cNvPr id="45" name="Text Box 1032"/>
          <p:cNvSpPr txBox="1">
            <a:spLocks noChangeArrowheads="1"/>
          </p:cNvSpPr>
          <p:nvPr/>
        </p:nvSpPr>
        <p:spPr bwMode="auto">
          <a:xfrm>
            <a:off x="63246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Srs</a:t>
            </a:r>
          </a:p>
        </p:txBody>
      </p:sp>
      <p:sp>
        <p:nvSpPr>
          <p:cNvPr id="46" name="Text Box 1035"/>
          <p:cNvSpPr txBox="1">
            <a:spLocks noChangeArrowheads="1"/>
          </p:cNvSpPr>
          <p:nvPr/>
        </p:nvSpPr>
        <p:spPr bwMode="auto">
          <a:xfrm>
            <a:off x="30480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7" name="Text Box 1035"/>
          <p:cNvSpPr txBox="1">
            <a:spLocks noChangeArrowheads="1"/>
          </p:cNvSpPr>
          <p:nvPr/>
        </p:nvSpPr>
        <p:spPr bwMode="auto">
          <a:xfrm>
            <a:off x="48006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48" name="Text Box 1035"/>
          <p:cNvSpPr txBox="1">
            <a:spLocks noChangeArrowheads="1"/>
          </p:cNvSpPr>
          <p:nvPr/>
        </p:nvSpPr>
        <p:spPr bwMode="auto">
          <a:xfrm>
            <a:off x="64770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11430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Frosh</a:t>
            </a:r>
          </a:p>
        </p:txBody>
      </p:sp>
      <p:sp>
        <p:nvSpPr>
          <p:cNvPr id="51" name="Text Box 1035"/>
          <p:cNvSpPr txBox="1">
            <a:spLocks noChangeArrowheads="1"/>
          </p:cNvSpPr>
          <p:nvPr/>
        </p:nvSpPr>
        <p:spPr bwMode="auto">
          <a:xfrm>
            <a:off x="12954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52" name="Text Box 1035"/>
          <p:cNvSpPr txBox="1">
            <a:spLocks noChangeArrowheads="1"/>
          </p:cNvSpPr>
          <p:nvPr/>
        </p:nvSpPr>
        <p:spPr bwMode="auto">
          <a:xfrm>
            <a:off x="30480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3 </a:t>
            </a:r>
          </a:p>
        </p:txBody>
      </p:sp>
      <p:sp>
        <p:nvSpPr>
          <p:cNvPr id="53" name="Text Box 1035"/>
          <p:cNvSpPr txBox="1">
            <a:spLocks noChangeArrowheads="1"/>
          </p:cNvSpPr>
          <p:nvPr/>
        </p:nvSpPr>
        <p:spPr bwMode="auto">
          <a:xfrm>
            <a:off x="48006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5" name="Text Box 1035"/>
          <p:cNvSpPr txBox="1">
            <a:spLocks noChangeArrowheads="1"/>
          </p:cNvSpPr>
          <p:nvPr/>
        </p:nvSpPr>
        <p:spPr bwMode="auto">
          <a:xfrm>
            <a:off x="64770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6" name="Text Box 1035"/>
          <p:cNvSpPr txBox="1">
            <a:spLocks noChangeArrowheads="1"/>
          </p:cNvSpPr>
          <p:nvPr/>
        </p:nvSpPr>
        <p:spPr bwMode="auto">
          <a:xfrm>
            <a:off x="12954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2 </a:t>
            </a:r>
          </a:p>
        </p:txBody>
      </p:sp>
      <p:sp>
        <p:nvSpPr>
          <p:cNvPr id="57" name="Text Box 1035"/>
          <p:cNvSpPr txBox="1">
            <a:spLocks noChangeArrowheads="1"/>
          </p:cNvSpPr>
          <p:nvPr/>
        </p:nvSpPr>
        <p:spPr bwMode="auto">
          <a:xfrm>
            <a:off x="30597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8" name="Text Box 1035"/>
          <p:cNvSpPr txBox="1">
            <a:spLocks noChangeArrowheads="1"/>
          </p:cNvSpPr>
          <p:nvPr/>
        </p:nvSpPr>
        <p:spPr bwMode="auto">
          <a:xfrm>
            <a:off x="48123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9" name="Text Box 1035"/>
          <p:cNvSpPr txBox="1">
            <a:spLocks noChangeArrowheads="1"/>
          </p:cNvSpPr>
          <p:nvPr/>
        </p:nvSpPr>
        <p:spPr bwMode="auto">
          <a:xfrm>
            <a:off x="64887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0" name="Text Box 1035"/>
          <p:cNvSpPr txBox="1">
            <a:spLocks noChangeArrowheads="1"/>
          </p:cNvSpPr>
          <p:nvPr/>
        </p:nvSpPr>
        <p:spPr bwMode="auto">
          <a:xfrm>
            <a:off x="13071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1" name="Text Box 1035"/>
          <p:cNvSpPr txBox="1">
            <a:spLocks noChangeArrowheads="1"/>
          </p:cNvSpPr>
          <p:nvPr/>
        </p:nvSpPr>
        <p:spPr bwMode="auto">
          <a:xfrm>
            <a:off x="30597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2" name="Text Box 1035"/>
          <p:cNvSpPr txBox="1">
            <a:spLocks noChangeArrowheads="1"/>
          </p:cNvSpPr>
          <p:nvPr/>
        </p:nvSpPr>
        <p:spPr bwMode="auto">
          <a:xfrm>
            <a:off x="48123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3" name="Text Box 1035"/>
          <p:cNvSpPr txBox="1">
            <a:spLocks noChangeArrowheads="1"/>
          </p:cNvSpPr>
          <p:nvPr/>
        </p:nvSpPr>
        <p:spPr bwMode="auto">
          <a:xfrm>
            <a:off x="64887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8" name="Text Box 1035"/>
          <p:cNvSpPr txBox="1">
            <a:spLocks noChangeArrowheads="1"/>
          </p:cNvSpPr>
          <p:nvPr/>
        </p:nvSpPr>
        <p:spPr bwMode="auto">
          <a:xfrm>
            <a:off x="13071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1287514" y="6124136"/>
            <a:ext cx="76200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first class to guess another's word earns 1 problem...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1317676" y="6440049"/>
            <a:ext cx="76200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last class to have its word guessed earns 1 problem...</a:t>
            </a: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28956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46482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 2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63246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11430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30573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3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48099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64863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13047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Last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wifi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324600" y="1295400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10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228591" y="2557934"/>
            <a:ext cx="37480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access points and the # of houses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1098811" y="2152765"/>
            <a:ext cx="981725" cy="432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092778" y="1953713"/>
            <a:ext cx="18921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test cases...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H="1">
            <a:off x="1486096" y="2747252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173838" y="3548022"/>
            <a:ext cx="232984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Locations of the houses...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1368297" y="3818406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520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30452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570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8094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619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31442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0669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8193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9957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961504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438400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571339" y="5154579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38014" y="5803867"/>
            <a:ext cx="554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10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392" y="1910112"/>
            <a:ext cx="73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1.0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8533" y="2378495"/>
            <a:ext cx="1825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smallest max distance achievable</a:t>
            </a:r>
            <a:endParaRPr lang="en-US"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786312" y="38893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7959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6312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78631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845080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city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4471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10 20 3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33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80060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00200" y="3200400"/>
            <a:ext cx="14397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of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story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18972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people to house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402096" y="1636651"/>
            <a:ext cx="1154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194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minimium cost to house the specified # of people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29399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per unit distance from (0,0)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31303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# of stories per building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" y="6096000"/>
            <a:ext cx="540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the central station where everyone works is at (0,0)</a:t>
            </a:r>
          </a:p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distances to it are considered to be |x|+|y|-1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662446" y="39624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45080" y="396300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800600" y="317817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5662446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676734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57207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58636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84508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385936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671205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685493" y="32215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72072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6586360" y="40216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48665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50093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710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" y="1998663"/>
            <a:ext cx="1177925" cy="1025525"/>
          </a:xfrm>
          <a:custGeom>
            <a:avLst/>
            <a:gdLst>
              <a:gd name="T0" fmla="+- 0 3951 1563"/>
              <a:gd name="T1" fmla="*/ T0 w 3271"/>
              <a:gd name="T2" fmla="+- 0 5741 5550"/>
              <a:gd name="T3" fmla="*/ 5741 h 2849"/>
              <a:gd name="T4" fmla="+- 0 3799 1563"/>
              <a:gd name="T5" fmla="*/ T4 w 3271"/>
              <a:gd name="T6" fmla="+- 0 5606 5550"/>
              <a:gd name="T7" fmla="*/ 5606 h 2849"/>
              <a:gd name="T8" fmla="+- 0 3663 1563"/>
              <a:gd name="T9" fmla="*/ T8 w 3271"/>
              <a:gd name="T10" fmla="+- 0 5547 5550"/>
              <a:gd name="T11" fmla="*/ 5547 h 2849"/>
              <a:gd name="T12" fmla="+- 0 3451 1563"/>
              <a:gd name="T13" fmla="*/ T12 w 3271"/>
              <a:gd name="T14" fmla="+- 0 5550 5550"/>
              <a:gd name="T15" fmla="*/ 5550 h 2849"/>
              <a:gd name="T16" fmla="+- 0 3104 1563"/>
              <a:gd name="T17" fmla="*/ T16 w 3271"/>
              <a:gd name="T18" fmla="+- 0 5554 5550"/>
              <a:gd name="T19" fmla="*/ 5554 h 2849"/>
              <a:gd name="T20" fmla="+- 0 2730 1563"/>
              <a:gd name="T21" fmla="*/ T20 w 3271"/>
              <a:gd name="T22" fmla="+- 0 5695 5550"/>
              <a:gd name="T23" fmla="*/ 5695 h 2849"/>
              <a:gd name="T24" fmla="+- 0 2440 1563"/>
              <a:gd name="T25" fmla="*/ T24 w 3271"/>
              <a:gd name="T26" fmla="+- 0 5879 5550"/>
              <a:gd name="T27" fmla="*/ 5879 h 2849"/>
              <a:gd name="T28" fmla="+- 0 2135 1563"/>
              <a:gd name="T29" fmla="*/ T28 w 3271"/>
              <a:gd name="T30" fmla="+- 0 6072 5550"/>
              <a:gd name="T31" fmla="*/ 6072 h 2849"/>
              <a:gd name="T32" fmla="+- 0 1934 1563"/>
              <a:gd name="T33" fmla="*/ T32 w 3271"/>
              <a:gd name="T34" fmla="+- 0 6342 5550"/>
              <a:gd name="T35" fmla="*/ 6342 h 2849"/>
              <a:gd name="T36" fmla="+- 0 1759 1563"/>
              <a:gd name="T37" fmla="*/ T36 w 3271"/>
              <a:gd name="T38" fmla="+- 0 6652 5550"/>
              <a:gd name="T39" fmla="*/ 6652 h 2849"/>
              <a:gd name="T40" fmla="+- 0 1636 1563"/>
              <a:gd name="T41" fmla="*/ T40 w 3271"/>
              <a:gd name="T42" fmla="+- 0 6870 5550"/>
              <a:gd name="T43" fmla="*/ 6870 h 2849"/>
              <a:gd name="T44" fmla="+- 0 1533 1563"/>
              <a:gd name="T45" fmla="*/ T44 w 3271"/>
              <a:gd name="T46" fmla="+- 0 7136 5550"/>
              <a:gd name="T47" fmla="*/ 7136 h 2849"/>
              <a:gd name="T48" fmla="+- 0 1570 1563"/>
              <a:gd name="T49" fmla="*/ T48 w 3271"/>
              <a:gd name="T50" fmla="+- 0 7391 5550"/>
              <a:gd name="T51" fmla="*/ 7391 h 2849"/>
              <a:gd name="T52" fmla="+- 0 1595 1563"/>
              <a:gd name="T53" fmla="*/ T52 w 3271"/>
              <a:gd name="T54" fmla="+- 0 7565 5550"/>
              <a:gd name="T55" fmla="*/ 7565 h 2849"/>
              <a:gd name="T56" fmla="+- 0 1663 1563"/>
              <a:gd name="T57" fmla="*/ T56 w 3271"/>
              <a:gd name="T58" fmla="+- 0 7779 5550"/>
              <a:gd name="T59" fmla="*/ 7779 h 2849"/>
              <a:gd name="T60" fmla="+- 0 1764 1563"/>
              <a:gd name="T61" fmla="*/ T60 w 3271"/>
              <a:gd name="T62" fmla="+- 0 7924 5550"/>
              <a:gd name="T63" fmla="*/ 7924 h 2849"/>
              <a:gd name="T64" fmla="+- 0 1899 1563"/>
              <a:gd name="T65" fmla="*/ T64 w 3271"/>
              <a:gd name="T66" fmla="+- 0 8117 5550"/>
              <a:gd name="T67" fmla="*/ 8117 h 2849"/>
              <a:gd name="T68" fmla="+- 0 2141 1563"/>
              <a:gd name="T69" fmla="*/ T68 w 3271"/>
              <a:gd name="T70" fmla="+- 0 8212 5550"/>
              <a:gd name="T71" fmla="*/ 8212 h 2849"/>
              <a:gd name="T72" fmla="+- 0 2357 1563"/>
              <a:gd name="T73" fmla="*/ T72 w 3271"/>
              <a:gd name="T74" fmla="+- 0 8281 5550"/>
              <a:gd name="T75" fmla="*/ 8281 h 2849"/>
              <a:gd name="T76" fmla="+- 0 2980 1563"/>
              <a:gd name="T77" fmla="*/ T76 w 3271"/>
              <a:gd name="T78" fmla="+- 0 8480 5550"/>
              <a:gd name="T79" fmla="*/ 8480 h 2849"/>
              <a:gd name="T80" fmla="+- 0 3785 1563"/>
              <a:gd name="T81" fmla="*/ T80 w 3271"/>
              <a:gd name="T82" fmla="+- 0 8450 5550"/>
              <a:gd name="T83" fmla="*/ 8450 h 2849"/>
              <a:gd name="T84" fmla="+- 0 4333 1563"/>
              <a:gd name="T85" fmla="*/ T84 w 3271"/>
              <a:gd name="T86" fmla="+- 0 8064 5550"/>
              <a:gd name="T87" fmla="*/ 8064 h 2849"/>
              <a:gd name="T88" fmla="+- 0 4693 1563"/>
              <a:gd name="T89" fmla="*/ T88 w 3271"/>
              <a:gd name="T90" fmla="+- 0 7810 5550"/>
              <a:gd name="T91" fmla="*/ 7810 h 2849"/>
              <a:gd name="T92" fmla="+- 0 4812 1563"/>
              <a:gd name="T93" fmla="*/ T92 w 3271"/>
              <a:gd name="T94" fmla="+- 0 7358 5550"/>
              <a:gd name="T95" fmla="*/ 7358 h 2849"/>
              <a:gd name="T96" fmla="+- 0 4830 1563"/>
              <a:gd name="T97" fmla="*/ T96 w 3271"/>
              <a:gd name="T98" fmla="+- 0 6940 5550"/>
              <a:gd name="T99" fmla="*/ 6940 h 2849"/>
              <a:gd name="T100" fmla="+- 0 4847 1563"/>
              <a:gd name="T101" fmla="*/ T100 w 3271"/>
              <a:gd name="T102" fmla="+- 0 6525 5550"/>
              <a:gd name="T103" fmla="*/ 6525 h 2849"/>
              <a:gd name="T104" fmla="+- 0 4791 1563"/>
              <a:gd name="T105" fmla="*/ T104 w 3271"/>
              <a:gd name="T106" fmla="+- 0 6013 5550"/>
              <a:gd name="T107" fmla="*/ 6013 h 2849"/>
              <a:gd name="T108" fmla="+- 0 4434 1563"/>
              <a:gd name="T109" fmla="*/ T108 w 3271"/>
              <a:gd name="T110" fmla="+- 0 5742 5550"/>
              <a:gd name="T111" fmla="*/ 5742 h 2849"/>
              <a:gd name="T112" fmla="+- 0 4107 1563"/>
              <a:gd name="T113" fmla="*/ T112 w 3271"/>
              <a:gd name="T114" fmla="+- 0 5493 5550"/>
              <a:gd name="T115" fmla="*/ 5493 h 2849"/>
              <a:gd name="T116" fmla="+- 0 3715 1563"/>
              <a:gd name="T117" fmla="*/ T116 w 3271"/>
              <a:gd name="T118" fmla="+- 0 5553 5550"/>
              <a:gd name="T119" fmla="*/ 5553 h 2849"/>
              <a:gd name="T120" fmla="+- 0 3338 1563"/>
              <a:gd name="T121" fmla="*/ T120 w 3271"/>
              <a:gd name="T122" fmla="+- 0 5615 5550"/>
              <a:gd name="T123" fmla="*/ 5615 h 28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271" h="2849" extrusionOk="0">
                <a:moveTo>
                  <a:pt x="2388" y="191"/>
                </a:moveTo>
                <a:cubicBezTo>
                  <a:pt x="2236" y="56"/>
                  <a:pt x="2100" y="-3"/>
                  <a:pt x="1888" y="0"/>
                </a:cubicBezTo>
                <a:cubicBezTo>
                  <a:pt x="1541" y="4"/>
                  <a:pt x="1167" y="145"/>
                  <a:pt x="877" y="329"/>
                </a:cubicBezTo>
                <a:cubicBezTo>
                  <a:pt x="572" y="522"/>
                  <a:pt x="371" y="792"/>
                  <a:pt x="196" y="1102"/>
                </a:cubicBezTo>
                <a:cubicBezTo>
                  <a:pt x="73" y="1320"/>
                  <a:pt x="-30" y="1586"/>
                  <a:pt x="7" y="1841"/>
                </a:cubicBezTo>
                <a:cubicBezTo>
                  <a:pt x="32" y="2015"/>
                  <a:pt x="100" y="2229"/>
                  <a:pt x="201" y="2374"/>
                </a:cubicBezTo>
                <a:cubicBezTo>
                  <a:pt x="336" y="2567"/>
                  <a:pt x="578" y="2662"/>
                  <a:pt x="794" y="2731"/>
                </a:cubicBezTo>
                <a:cubicBezTo>
                  <a:pt x="1417" y="2930"/>
                  <a:pt x="2222" y="2900"/>
                  <a:pt x="2770" y="2514"/>
                </a:cubicBezTo>
                <a:cubicBezTo>
                  <a:pt x="3130" y="2260"/>
                  <a:pt x="3249" y="1808"/>
                  <a:pt x="3267" y="1390"/>
                </a:cubicBezTo>
                <a:cubicBezTo>
                  <a:pt x="3284" y="975"/>
                  <a:pt x="3228" y="463"/>
                  <a:pt x="2871" y="192"/>
                </a:cubicBezTo>
                <a:cubicBezTo>
                  <a:pt x="2544" y="-57"/>
                  <a:pt x="2152" y="3"/>
                  <a:pt x="1775" y="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62250" y="2741613"/>
            <a:ext cx="300038" cy="103187"/>
          </a:xfrm>
          <a:custGeom>
            <a:avLst/>
            <a:gdLst>
              <a:gd name="T0" fmla="+- 0 7683 7672"/>
              <a:gd name="T1" fmla="*/ T0 w 834"/>
              <a:gd name="T2" fmla="+- 0 7616 7616"/>
              <a:gd name="T3" fmla="*/ 7616 h 285"/>
              <a:gd name="T4" fmla="+- 0 7711 7672"/>
              <a:gd name="T5" fmla="*/ T4 w 834"/>
              <a:gd name="T6" fmla="+- 0 7641 7616"/>
              <a:gd name="T7" fmla="*/ 7641 h 285"/>
              <a:gd name="T8" fmla="+- 0 7863 7672"/>
              <a:gd name="T9" fmla="*/ T8 w 834"/>
              <a:gd name="T10" fmla="+- 0 7643 7616"/>
              <a:gd name="T11" fmla="*/ 7643 h 285"/>
              <a:gd name="T12" fmla="+- 0 8117 7672"/>
              <a:gd name="T13" fmla="*/ T12 w 834"/>
              <a:gd name="T14" fmla="+- 0 7636 7616"/>
              <a:gd name="T15" fmla="*/ 7636 h 285"/>
              <a:gd name="T16" fmla="+- 0 8341 7672"/>
              <a:gd name="T17" fmla="*/ T16 w 834"/>
              <a:gd name="T18" fmla="+- 0 7635 7616"/>
              <a:gd name="T19" fmla="*/ 7635 h 285"/>
              <a:gd name="T20" fmla="+- 0 8435 7672"/>
              <a:gd name="T21" fmla="*/ T20 w 834"/>
              <a:gd name="T22" fmla="+- 0 7637 7616"/>
              <a:gd name="T23" fmla="*/ 7637 h 285"/>
              <a:gd name="T24" fmla="+- 0 8422 7672"/>
              <a:gd name="T25" fmla="*/ T24 w 834"/>
              <a:gd name="T26" fmla="+- 0 7645 7616"/>
              <a:gd name="T27" fmla="*/ 7645 h 285"/>
              <a:gd name="T28" fmla="+- 0 7723 7672"/>
              <a:gd name="T29" fmla="*/ T28 w 834"/>
              <a:gd name="T30" fmla="+- 0 7824 7616"/>
              <a:gd name="T31" fmla="*/ 7824 h 285"/>
              <a:gd name="T32" fmla="+- 0 7818 7672"/>
              <a:gd name="T33" fmla="*/ T32 w 834"/>
              <a:gd name="T34" fmla="+- 0 7810 7616"/>
              <a:gd name="T35" fmla="*/ 7810 h 285"/>
              <a:gd name="T36" fmla="+- 0 7992 7672"/>
              <a:gd name="T37" fmla="*/ T36 w 834"/>
              <a:gd name="T38" fmla="+- 0 7810 7616"/>
              <a:gd name="T39" fmla="*/ 7810 h 285"/>
              <a:gd name="T40" fmla="+- 0 8210 7672"/>
              <a:gd name="T41" fmla="*/ T40 w 834"/>
              <a:gd name="T42" fmla="+- 0 7822 7616"/>
              <a:gd name="T43" fmla="*/ 7822 h 285"/>
              <a:gd name="T44" fmla="+- 0 8403 7672"/>
              <a:gd name="T45" fmla="*/ T44 w 834"/>
              <a:gd name="T46" fmla="+- 0 7833 7616"/>
              <a:gd name="T47" fmla="*/ 7833 h 285"/>
              <a:gd name="T48" fmla="+- 0 8505 7672"/>
              <a:gd name="T49" fmla="*/ T48 w 834"/>
              <a:gd name="T50" fmla="+- 0 7850 7616"/>
              <a:gd name="T51" fmla="*/ 7850 h 285"/>
              <a:gd name="T52" fmla="+- 0 8474 7672"/>
              <a:gd name="T53" fmla="*/ T52 w 834"/>
              <a:gd name="T54" fmla="+- 0 7900 7616"/>
              <a:gd name="T55" fmla="*/ 7900 h 2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834" h="285" extrusionOk="0">
                <a:moveTo>
                  <a:pt x="11" y="0"/>
                </a:moveTo>
                <a:cubicBezTo>
                  <a:pt x="2" y="26"/>
                  <a:pt x="0" y="24"/>
                  <a:pt x="39" y="25"/>
                </a:cubicBezTo>
                <a:cubicBezTo>
                  <a:pt x="89" y="27"/>
                  <a:pt x="141" y="29"/>
                  <a:pt x="191" y="27"/>
                </a:cubicBezTo>
                <a:cubicBezTo>
                  <a:pt x="276" y="24"/>
                  <a:pt x="360" y="22"/>
                  <a:pt x="445" y="20"/>
                </a:cubicBezTo>
                <a:cubicBezTo>
                  <a:pt x="519" y="19"/>
                  <a:pt x="595" y="16"/>
                  <a:pt x="669" y="19"/>
                </a:cubicBezTo>
                <a:cubicBezTo>
                  <a:pt x="697" y="20"/>
                  <a:pt x="737" y="17"/>
                  <a:pt x="763" y="21"/>
                </a:cubicBezTo>
                <a:cubicBezTo>
                  <a:pt x="787" y="25"/>
                  <a:pt x="756" y="26"/>
                  <a:pt x="750" y="29"/>
                </a:cubicBezTo>
              </a:path>
              <a:path w="834" h="285" extrusionOk="0">
                <a:moveTo>
                  <a:pt x="51" y="208"/>
                </a:moveTo>
                <a:cubicBezTo>
                  <a:pt x="83" y="206"/>
                  <a:pt x="114" y="196"/>
                  <a:pt x="146" y="194"/>
                </a:cubicBezTo>
                <a:cubicBezTo>
                  <a:pt x="203" y="190"/>
                  <a:pt x="263" y="190"/>
                  <a:pt x="320" y="194"/>
                </a:cubicBezTo>
                <a:cubicBezTo>
                  <a:pt x="393" y="199"/>
                  <a:pt x="465" y="203"/>
                  <a:pt x="538" y="206"/>
                </a:cubicBezTo>
                <a:cubicBezTo>
                  <a:pt x="602" y="209"/>
                  <a:pt x="667" y="214"/>
                  <a:pt x="731" y="217"/>
                </a:cubicBezTo>
                <a:cubicBezTo>
                  <a:pt x="742" y="218"/>
                  <a:pt x="830" y="214"/>
                  <a:pt x="833" y="234"/>
                </a:cubicBezTo>
                <a:cubicBezTo>
                  <a:pt x="835" y="249"/>
                  <a:pt x="810" y="274"/>
                  <a:pt x="802" y="2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76788" y="3006725"/>
            <a:ext cx="192087" cy="347663"/>
          </a:xfrm>
          <a:custGeom>
            <a:avLst/>
            <a:gdLst>
              <a:gd name="T0" fmla="+- 0 13406 13268"/>
              <a:gd name="T1" fmla="*/ T0 w 533"/>
              <a:gd name="T2" fmla="+- 0 8558 8352"/>
              <a:gd name="T3" fmla="*/ 8558 h 964"/>
              <a:gd name="T4" fmla="+- 0 13380 13268"/>
              <a:gd name="T5" fmla="*/ T4 w 533"/>
              <a:gd name="T6" fmla="+- 0 8532 8352"/>
              <a:gd name="T7" fmla="*/ 8532 h 964"/>
              <a:gd name="T8" fmla="+- 0 13313 13268"/>
              <a:gd name="T9" fmla="*/ T8 w 533"/>
              <a:gd name="T10" fmla="+- 0 8480 8352"/>
              <a:gd name="T11" fmla="*/ 8480 h 964"/>
              <a:gd name="T12" fmla="+- 0 13319 13268"/>
              <a:gd name="T13" fmla="*/ T12 w 533"/>
              <a:gd name="T14" fmla="+- 0 8436 8352"/>
              <a:gd name="T15" fmla="*/ 8436 h 964"/>
              <a:gd name="T16" fmla="+- 0 13323 13268"/>
              <a:gd name="T17" fmla="*/ T16 w 533"/>
              <a:gd name="T18" fmla="+- 0 8403 8352"/>
              <a:gd name="T19" fmla="*/ 8403 h 964"/>
              <a:gd name="T20" fmla="+- 0 13356 13268"/>
              <a:gd name="T21" fmla="*/ T20 w 533"/>
              <a:gd name="T22" fmla="+- 0 8383 8352"/>
              <a:gd name="T23" fmla="*/ 8383 h 964"/>
              <a:gd name="T24" fmla="+- 0 13383 13268"/>
              <a:gd name="T25" fmla="*/ T24 w 533"/>
              <a:gd name="T26" fmla="+- 0 8371 8352"/>
              <a:gd name="T27" fmla="*/ 8371 h 964"/>
              <a:gd name="T28" fmla="+- 0 13421 13268"/>
              <a:gd name="T29" fmla="*/ T28 w 533"/>
              <a:gd name="T30" fmla="+- 0 8354 8352"/>
              <a:gd name="T31" fmla="*/ 8354 h 964"/>
              <a:gd name="T32" fmla="+- 0 13470 13268"/>
              <a:gd name="T33" fmla="*/ T32 w 533"/>
              <a:gd name="T34" fmla="+- 0 8342 8352"/>
              <a:gd name="T35" fmla="*/ 8342 h 964"/>
              <a:gd name="T36" fmla="+- 0 13511 13268"/>
              <a:gd name="T37" fmla="*/ T36 w 533"/>
              <a:gd name="T38" fmla="+- 0 8358 8352"/>
              <a:gd name="T39" fmla="*/ 8358 h 964"/>
              <a:gd name="T40" fmla="+- 0 13569 13268"/>
              <a:gd name="T41" fmla="*/ T40 w 533"/>
              <a:gd name="T42" fmla="+- 0 8381 8352"/>
              <a:gd name="T43" fmla="*/ 8381 h 964"/>
              <a:gd name="T44" fmla="+- 0 13570 13268"/>
              <a:gd name="T45" fmla="*/ T44 w 533"/>
              <a:gd name="T46" fmla="+- 0 8453 8352"/>
              <a:gd name="T47" fmla="*/ 8453 h 964"/>
              <a:gd name="T48" fmla="+- 0 13563 13268"/>
              <a:gd name="T49" fmla="*/ T48 w 533"/>
              <a:gd name="T50" fmla="+- 0 8505 8352"/>
              <a:gd name="T51" fmla="*/ 8505 h 964"/>
              <a:gd name="T52" fmla="+- 0 13546 13268"/>
              <a:gd name="T53" fmla="*/ T52 w 533"/>
              <a:gd name="T54" fmla="+- 0 8628 8352"/>
              <a:gd name="T55" fmla="*/ 8628 h 964"/>
              <a:gd name="T56" fmla="+- 0 13489 13268"/>
              <a:gd name="T57" fmla="*/ T56 w 533"/>
              <a:gd name="T58" fmla="+- 0 8742 8352"/>
              <a:gd name="T59" fmla="*/ 8742 h 964"/>
              <a:gd name="T60" fmla="+- 0 13436 13268"/>
              <a:gd name="T61" fmla="*/ T60 w 533"/>
              <a:gd name="T62" fmla="+- 0 8852 8352"/>
              <a:gd name="T63" fmla="*/ 8852 h 964"/>
              <a:gd name="T64" fmla="+- 0 13381 13268"/>
              <a:gd name="T65" fmla="*/ T64 w 533"/>
              <a:gd name="T66" fmla="+- 0 8966 8352"/>
              <a:gd name="T67" fmla="*/ 8966 h 964"/>
              <a:gd name="T68" fmla="+- 0 13276 13268"/>
              <a:gd name="T69" fmla="*/ T68 w 533"/>
              <a:gd name="T70" fmla="+- 0 9112 8352"/>
              <a:gd name="T71" fmla="*/ 9112 h 964"/>
              <a:gd name="T72" fmla="+- 0 13268 13268"/>
              <a:gd name="T73" fmla="*/ T72 w 533"/>
              <a:gd name="T74" fmla="+- 0 9243 8352"/>
              <a:gd name="T75" fmla="*/ 9243 h 964"/>
              <a:gd name="T76" fmla="+- 0 13264 13268"/>
              <a:gd name="T77" fmla="*/ T76 w 533"/>
              <a:gd name="T78" fmla="+- 0 9314 8352"/>
              <a:gd name="T79" fmla="*/ 9314 h 964"/>
              <a:gd name="T80" fmla="+- 0 13338 13268"/>
              <a:gd name="T81" fmla="*/ T80 w 533"/>
              <a:gd name="T82" fmla="+- 0 9319 8352"/>
              <a:gd name="T83" fmla="*/ 9319 h 964"/>
              <a:gd name="T84" fmla="+- 0 13389 13268"/>
              <a:gd name="T85" fmla="*/ T84 w 533"/>
              <a:gd name="T86" fmla="+- 0 9314 8352"/>
              <a:gd name="T87" fmla="*/ 9314 h 964"/>
              <a:gd name="T88" fmla="+- 0 13492 13268"/>
              <a:gd name="T89" fmla="*/ T88 w 533"/>
              <a:gd name="T90" fmla="+- 0 9305 8352"/>
              <a:gd name="T91" fmla="*/ 9305 h 964"/>
              <a:gd name="T92" fmla="+- 0 13598 13268"/>
              <a:gd name="T93" fmla="*/ T92 w 533"/>
              <a:gd name="T94" fmla="+- 0 9258 8352"/>
              <a:gd name="T95" fmla="*/ 9258 h 964"/>
              <a:gd name="T96" fmla="+- 0 13688 13268"/>
              <a:gd name="T97" fmla="*/ T96 w 533"/>
              <a:gd name="T98" fmla="+- 0 9211 8352"/>
              <a:gd name="T99" fmla="*/ 9211 h 964"/>
              <a:gd name="T100" fmla="+- 0 13726 13268"/>
              <a:gd name="T101" fmla="*/ T100 w 533"/>
              <a:gd name="T102" fmla="+- 0 9191 8352"/>
              <a:gd name="T103" fmla="*/ 9191 h 964"/>
              <a:gd name="T104" fmla="+- 0 13841 13268"/>
              <a:gd name="T105" fmla="*/ T104 w 533"/>
              <a:gd name="T106" fmla="+- 0 9140 8352"/>
              <a:gd name="T107" fmla="*/ 9140 h 964"/>
              <a:gd name="T108" fmla="+- 0 13800 13268"/>
              <a:gd name="T109" fmla="*/ T108 w 533"/>
              <a:gd name="T110" fmla="+- 0 9150 8352"/>
              <a:gd name="T111" fmla="*/ 9150 h 964"/>
              <a:gd name="T112" fmla="+- 0 13790 13268"/>
              <a:gd name="T113" fmla="*/ T112 w 533"/>
              <a:gd name="T114" fmla="+- 0 9155 8352"/>
              <a:gd name="T115" fmla="*/ 9155 h 964"/>
              <a:gd name="T116" fmla="+- 0 13779 13268"/>
              <a:gd name="T117" fmla="*/ T116 w 533"/>
              <a:gd name="T118" fmla="+- 0 9161 8352"/>
              <a:gd name="T119" fmla="*/ 9161 h 964"/>
              <a:gd name="T120" fmla="+- 0 13769 13268"/>
              <a:gd name="T121" fmla="*/ T120 w 533"/>
              <a:gd name="T122" fmla="+- 0 9166 8352"/>
              <a:gd name="T123" fmla="*/ 9166 h 9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533" h="964" extrusionOk="0">
                <a:moveTo>
                  <a:pt x="138" y="206"/>
                </a:moveTo>
                <a:cubicBezTo>
                  <a:pt x="112" y="180"/>
                  <a:pt x="45" y="128"/>
                  <a:pt x="51" y="84"/>
                </a:cubicBezTo>
                <a:cubicBezTo>
                  <a:pt x="55" y="51"/>
                  <a:pt x="88" y="31"/>
                  <a:pt x="115" y="19"/>
                </a:cubicBezTo>
                <a:cubicBezTo>
                  <a:pt x="153" y="2"/>
                  <a:pt x="202" y="-10"/>
                  <a:pt x="243" y="6"/>
                </a:cubicBezTo>
                <a:cubicBezTo>
                  <a:pt x="301" y="29"/>
                  <a:pt x="302" y="101"/>
                  <a:pt x="295" y="153"/>
                </a:cubicBezTo>
                <a:cubicBezTo>
                  <a:pt x="278" y="276"/>
                  <a:pt x="221" y="390"/>
                  <a:pt x="168" y="500"/>
                </a:cubicBezTo>
                <a:cubicBezTo>
                  <a:pt x="113" y="614"/>
                  <a:pt x="8" y="760"/>
                  <a:pt x="0" y="891"/>
                </a:cubicBezTo>
                <a:cubicBezTo>
                  <a:pt x="-4" y="962"/>
                  <a:pt x="70" y="967"/>
                  <a:pt x="121" y="962"/>
                </a:cubicBezTo>
                <a:cubicBezTo>
                  <a:pt x="224" y="953"/>
                  <a:pt x="330" y="906"/>
                  <a:pt x="420" y="859"/>
                </a:cubicBezTo>
                <a:cubicBezTo>
                  <a:pt x="458" y="839"/>
                  <a:pt x="573" y="788"/>
                  <a:pt x="532" y="798"/>
                </a:cubicBezTo>
                <a:cubicBezTo>
                  <a:pt x="522" y="803"/>
                  <a:pt x="511" y="809"/>
                  <a:pt x="501" y="8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1913" y="3040063"/>
            <a:ext cx="225425" cy="242887"/>
          </a:xfrm>
          <a:custGeom>
            <a:avLst/>
            <a:gdLst>
              <a:gd name="T0" fmla="+- 0 14403 14281"/>
              <a:gd name="T1" fmla="*/ T0 w 628"/>
              <a:gd name="T2" fmla="+- 0 8480 8446"/>
              <a:gd name="T3" fmla="*/ 8480 h 672"/>
              <a:gd name="T4" fmla="+- 0 14457 14281"/>
              <a:gd name="T5" fmla="*/ T4 w 628"/>
              <a:gd name="T6" fmla="+- 0 8450 8446"/>
              <a:gd name="T7" fmla="*/ 8450 h 672"/>
              <a:gd name="T8" fmla="+- 0 14538 14281"/>
              <a:gd name="T9" fmla="*/ T8 w 628"/>
              <a:gd name="T10" fmla="+- 0 8454 8446"/>
              <a:gd name="T11" fmla="*/ 8454 h 672"/>
              <a:gd name="T12" fmla="+- 0 14542 14281"/>
              <a:gd name="T13" fmla="*/ T12 w 628"/>
              <a:gd name="T14" fmla="+- 0 8530 8446"/>
              <a:gd name="T15" fmla="*/ 8530 h 672"/>
              <a:gd name="T16" fmla="+- 0 14478 14281"/>
              <a:gd name="T17" fmla="*/ T16 w 628"/>
              <a:gd name="T18" fmla="+- 0 8663 8446"/>
              <a:gd name="T19" fmla="*/ 8663 h 672"/>
              <a:gd name="T20" fmla="+- 0 14484 14281"/>
              <a:gd name="T21" fmla="*/ T20 w 628"/>
              <a:gd name="T22" fmla="+- 0 8805 8446"/>
              <a:gd name="T23" fmla="*/ 8805 h 672"/>
              <a:gd name="T24" fmla="+- 0 14571 14281"/>
              <a:gd name="T25" fmla="*/ T24 w 628"/>
              <a:gd name="T26" fmla="+- 0 8913 8446"/>
              <a:gd name="T27" fmla="*/ 8913 h 672"/>
              <a:gd name="T28" fmla="+- 0 14574 14281"/>
              <a:gd name="T29" fmla="*/ T28 w 628"/>
              <a:gd name="T30" fmla="+- 0 9000 8446"/>
              <a:gd name="T31" fmla="*/ 9000 h 672"/>
              <a:gd name="T32" fmla="+- 0 14397 14281"/>
              <a:gd name="T33" fmla="*/ T32 w 628"/>
              <a:gd name="T34" fmla="+- 0 9101 8446"/>
              <a:gd name="T35" fmla="*/ 9101 h 672"/>
              <a:gd name="T36" fmla="+- 0 14283 14281"/>
              <a:gd name="T37" fmla="*/ T36 w 628"/>
              <a:gd name="T38" fmla="+- 0 9101 8446"/>
              <a:gd name="T39" fmla="*/ 9101 h 672"/>
              <a:gd name="T40" fmla="+- 0 14324 14281"/>
              <a:gd name="T41" fmla="*/ T40 w 628"/>
              <a:gd name="T42" fmla="+- 0 9002 8446"/>
              <a:gd name="T43" fmla="*/ 9002 h 672"/>
              <a:gd name="T44" fmla="+- 0 14663 14281"/>
              <a:gd name="T45" fmla="*/ T44 w 628"/>
              <a:gd name="T46" fmla="+- 0 8550 8446"/>
              <a:gd name="T47" fmla="*/ 8550 h 672"/>
              <a:gd name="T48" fmla="+- 0 14727 14281"/>
              <a:gd name="T49" fmla="*/ T48 w 628"/>
              <a:gd name="T50" fmla="+- 0 8558 8446"/>
              <a:gd name="T51" fmla="*/ 8558 h 672"/>
              <a:gd name="T52" fmla="+- 0 14784 14281"/>
              <a:gd name="T53" fmla="*/ T52 w 628"/>
              <a:gd name="T54" fmla="+- 0 8603 8446"/>
              <a:gd name="T55" fmla="*/ 8603 h 672"/>
              <a:gd name="T56" fmla="+- 0 14809 14281"/>
              <a:gd name="T57" fmla="*/ T56 w 628"/>
              <a:gd name="T58" fmla="+- 0 8676 8446"/>
              <a:gd name="T59" fmla="*/ 8676 h 672"/>
              <a:gd name="T60" fmla="+- 0 14847 14281"/>
              <a:gd name="T61" fmla="*/ T60 w 628"/>
              <a:gd name="T62" fmla="+- 0 8757 8446"/>
              <a:gd name="T63" fmla="*/ 8757 h 672"/>
              <a:gd name="T64" fmla="+- 0 14900 14281"/>
              <a:gd name="T65" fmla="*/ T64 w 628"/>
              <a:gd name="T66" fmla="+- 0 8871 8446"/>
              <a:gd name="T67" fmla="*/ 8871 h 672"/>
              <a:gd name="T68" fmla="+- 0 14902 14281"/>
              <a:gd name="T69" fmla="*/ T68 w 628"/>
              <a:gd name="T70" fmla="+- 0 8946 8446"/>
              <a:gd name="T71" fmla="*/ 8946 h 672"/>
              <a:gd name="T72" fmla="+- 0 14845 14281"/>
              <a:gd name="T73" fmla="*/ T72 w 628"/>
              <a:gd name="T74" fmla="+- 0 8995 8446"/>
              <a:gd name="T75" fmla="*/ 8995 h 672"/>
              <a:gd name="T76" fmla="+- 0 14729 14281"/>
              <a:gd name="T77" fmla="*/ T76 w 628"/>
              <a:gd name="T78" fmla="+- 0 9036 8446"/>
              <a:gd name="T79" fmla="*/ 9036 h 672"/>
              <a:gd name="T80" fmla="+- 0 14661 14281"/>
              <a:gd name="T81" fmla="*/ T80 w 628"/>
              <a:gd name="T82" fmla="+- 0 9050 8446"/>
              <a:gd name="T83" fmla="*/ 9050 h 672"/>
              <a:gd name="T84" fmla="+- 0 14700 14281"/>
              <a:gd name="T85" fmla="*/ T84 w 628"/>
              <a:gd name="T86" fmla="+- 0 9029 8446"/>
              <a:gd name="T87" fmla="*/ 9029 h 6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28" h="672" extrusionOk="0">
                <a:moveTo>
                  <a:pt x="122" y="34"/>
                </a:moveTo>
                <a:cubicBezTo>
                  <a:pt x="135" y="24"/>
                  <a:pt x="152" y="9"/>
                  <a:pt x="176" y="4"/>
                </a:cubicBezTo>
                <a:cubicBezTo>
                  <a:pt x="199" y="-1"/>
                  <a:pt x="236" y="-5"/>
                  <a:pt x="257" y="8"/>
                </a:cubicBezTo>
                <a:cubicBezTo>
                  <a:pt x="286" y="25"/>
                  <a:pt x="271" y="60"/>
                  <a:pt x="261" y="84"/>
                </a:cubicBezTo>
                <a:cubicBezTo>
                  <a:pt x="242" y="130"/>
                  <a:pt x="215" y="171"/>
                  <a:pt x="197" y="217"/>
                </a:cubicBezTo>
                <a:cubicBezTo>
                  <a:pt x="178" y="268"/>
                  <a:pt x="180" y="310"/>
                  <a:pt x="203" y="359"/>
                </a:cubicBezTo>
                <a:cubicBezTo>
                  <a:pt x="224" y="403"/>
                  <a:pt x="261" y="430"/>
                  <a:pt x="290" y="467"/>
                </a:cubicBezTo>
                <a:cubicBezTo>
                  <a:pt x="313" y="497"/>
                  <a:pt x="318" y="524"/>
                  <a:pt x="293" y="554"/>
                </a:cubicBezTo>
                <a:cubicBezTo>
                  <a:pt x="250" y="606"/>
                  <a:pt x="178" y="634"/>
                  <a:pt x="116" y="655"/>
                </a:cubicBezTo>
                <a:cubicBezTo>
                  <a:pt x="99" y="661"/>
                  <a:pt x="12" y="693"/>
                  <a:pt x="2" y="655"/>
                </a:cubicBezTo>
                <a:cubicBezTo>
                  <a:pt x="-7" y="621"/>
                  <a:pt x="27" y="583"/>
                  <a:pt x="43" y="556"/>
                </a:cubicBezTo>
              </a:path>
              <a:path w="628" h="672" extrusionOk="0">
                <a:moveTo>
                  <a:pt x="382" y="104"/>
                </a:moveTo>
                <a:cubicBezTo>
                  <a:pt x="408" y="99"/>
                  <a:pt x="420" y="102"/>
                  <a:pt x="446" y="112"/>
                </a:cubicBezTo>
                <a:cubicBezTo>
                  <a:pt x="468" y="121"/>
                  <a:pt x="490" y="137"/>
                  <a:pt x="503" y="157"/>
                </a:cubicBezTo>
                <a:cubicBezTo>
                  <a:pt x="517" y="178"/>
                  <a:pt x="519" y="207"/>
                  <a:pt x="528" y="230"/>
                </a:cubicBezTo>
                <a:cubicBezTo>
                  <a:pt x="538" y="258"/>
                  <a:pt x="552" y="285"/>
                  <a:pt x="566" y="311"/>
                </a:cubicBezTo>
                <a:cubicBezTo>
                  <a:pt x="586" y="348"/>
                  <a:pt x="606" y="385"/>
                  <a:pt x="619" y="425"/>
                </a:cubicBezTo>
                <a:cubicBezTo>
                  <a:pt x="627" y="451"/>
                  <a:pt x="630" y="474"/>
                  <a:pt x="621" y="500"/>
                </a:cubicBezTo>
                <a:cubicBezTo>
                  <a:pt x="612" y="525"/>
                  <a:pt x="587" y="539"/>
                  <a:pt x="564" y="549"/>
                </a:cubicBezTo>
                <a:cubicBezTo>
                  <a:pt x="527" y="566"/>
                  <a:pt x="487" y="580"/>
                  <a:pt x="448" y="590"/>
                </a:cubicBezTo>
                <a:cubicBezTo>
                  <a:pt x="423" y="597"/>
                  <a:pt x="405" y="602"/>
                  <a:pt x="380" y="604"/>
                </a:cubicBezTo>
                <a:cubicBezTo>
                  <a:pt x="396" y="591"/>
                  <a:pt x="404" y="586"/>
                  <a:pt x="419" y="5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1663" y="3027363"/>
            <a:ext cx="173037" cy="241300"/>
          </a:xfrm>
          <a:custGeom>
            <a:avLst/>
            <a:gdLst>
              <a:gd name="T0" fmla="+- 0 15806 15783"/>
              <a:gd name="T1" fmla="*/ T0 w 480"/>
              <a:gd name="T2" fmla="+- 0 8638 8410"/>
              <a:gd name="T3" fmla="*/ 8638 h 670"/>
              <a:gd name="T4" fmla="+- 0 15783 15783"/>
              <a:gd name="T5" fmla="*/ T4 w 480"/>
              <a:gd name="T6" fmla="+- 0 8647 8410"/>
              <a:gd name="T7" fmla="*/ 8647 h 670"/>
              <a:gd name="T8" fmla="+- 0 15848 15783"/>
              <a:gd name="T9" fmla="*/ T8 w 480"/>
              <a:gd name="T10" fmla="+- 0 8601 8410"/>
              <a:gd name="T11" fmla="*/ 8601 h 670"/>
              <a:gd name="T12" fmla="+- 0 15940 15783"/>
              <a:gd name="T13" fmla="*/ T12 w 480"/>
              <a:gd name="T14" fmla="+- 0 8517 8410"/>
              <a:gd name="T15" fmla="*/ 8517 h 670"/>
              <a:gd name="T16" fmla="+- 0 16008 15783"/>
              <a:gd name="T17" fmla="*/ T16 w 480"/>
              <a:gd name="T18" fmla="+- 0 8442 8410"/>
              <a:gd name="T19" fmla="*/ 8442 h 670"/>
              <a:gd name="T20" fmla="+- 0 16034 15783"/>
              <a:gd name="T21" fmla="*/ T20 w 480"/>
              <a:gd name="T22" fmla="+- 0 8410 8410"/>
              <a:gd name="T23" fmla="*/ 8410 h 670"/>
              <a:gd name="T24" fmla="+- 0 16044 15783"/>
              <a:gd name="T25" fmla="*/ T24 w 480"/>
              <a:gd name="T26" fmla="+- 0 8466 8410"/>
              <a:gd name="T27" fmla="*/ 8466 h 670"/>
              <a:gd name="T28" fmla="+- 0 16052 15783"/>
              <a:gd name="T29" fmla="*/ T28 w 480"/>
              <a:gd name="T30" fmla="+- 0 8720 8410"/>
              <a:gd name="T31" fmla="*/ 8720 h 670"/>
              <a:gd name="T32" fmla="+- 0 16049 15783"/>
              <a:gd name="T33" fmla="*/ T32 w 480"/>
              <a:gd name="T34" fmla="+- 0 8873 8410"/>
              <a:gd name="T35" fmla="*/ 8873 h 670"/>
              <a:gd name="T36" fmla="+- 0 16053 15783"/>
              <a:gd name="T37" fmla="*/ T36 w 480"/>
              <a:gd name="T38" fmla="+- 0 8963 8410"/>
              <a:gd name="T39" fmla="*/ 8963 h 670"/>
              <a:gd name="T40" fmla="+- 0 16032 15783"/>
              <a:gd name="T41" fmla="*/ T40 w 480"/>
              <a:gd name="T42" fmla="+- 0 8993 8410"/>
              <a:gd name="T43" fmla="*/ 8993 h 670"/>
              <a:gd name="T44" fmla="+- 0 15844 15783"/>
              <a:gd name="T45" fmla="*/ T44 w 480"/>
              <a:gd name="T46" fmla="+- 0 9079 8410"/>
              <a:gd name="T47" fmla="*/ 9079 h 670"/>
              <a:gd name="T48" fmla="+- 0 15836 15783"/>
              <a:gd name="T49" fmla="*/ T48 w 480"/>
              <a:gd name="T50" fmla="+- 0 9059 8410"/>
              <a:gd name="T51" fmla="*/ 9059 h 670"/>
              <a:gd name="T52" fmla="+- 0 15908 15783"/>
              <a:gd name="T53" fmla="*/ T52 w 480"/>
              <a:gd name="T54" fmla="+- 0 9055 8410"/>
              <a:gd name="T55" fmla="*/ 9055 h 670"/>
              <a:gd name="T56" fmla="+- 0 16041 15783"/>
              <a:gd name="T57" fmla="*/ T56 w 480"/>
              <a:gd name="T58" fmla="+- 0 9046 8410"/>
              <a:gd name="T59" fmla="*/ 9046 h 670"/>
              <a:gd name="T60" fmla="+- 0 16170 15783"/>
              <a:gd name="T61" fmla="*/ T60 w 480"/>
              <a:gd name="T62" fmla="+- 0 9033 8410"/>
              <a:gd name="T63" fmla="*/ 9033 h 670"/>
              <a:gd name="T64" fmla="+- 0 16239 15783"/>
              <a:gd name="T65" fmla="*/ T64 w 480"/>
              <a:gd name="T66" fmla="+- 0 9027 8410"/>
              <a:gd name="T67" fmla="*/ 9027 h 670"/>
              <a:gd name="T68" fmla="+- 0 16262 15783"/>
              <a:gd name="T69" fmla="*/ T68 w 480"/>
              <a:gd name="T70" fmla="+- 0 9033 8410"/>
              <a:gd name="T71" fmla="*/ 9033 h 6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480" h="670" extrusionOk="0">
                <a:moveTo>
                  <a:pt x="23" y="228"/>
                </a:moveTo>
                <a:cubicBezTo>
                  <a:pt x="11" y="232"/>
                  <a:pt x="7" y="233"/>
                  <a:pt x="0" y="237"/>
                </a:cubicBezTo>
                <a:cubicBezTo>
                  <a:pt x="22" y="223"/>
                  <a:pt x="44" y="209"/>
                  <a:pt x="65" y="191"/>
                </a:cubicBezTo>
                <a:cubicBezTo>
                  <a:pt x="96" y="164"/>
                  <a:pt x="128" y="137"/>
                  <a:pt x="157" y="107"/>
                </a:cubicBezTo>
                <a:cubicBezTo>
                  <a:pt x="180" y="83"/>
                  <a:pt x="204" y="58"/>
                  <a:pt x="225" y="32"/>
                </a:cubicBezTo>
                <a:cubicBezTo>
                  <a:pt x="234" y="21"/>
                  <a:pt x="242" y="11"/>
                  <a:pt x="251" y="0"/>
                </a:cubicBezTo>
                <a:cubicBezTo>
                  <a:pt x="257" y="19"/>
                  <a:pt x="259" y="35"/>
                  <a:pt x="261" y="56"/>
                </a:cubicBezTo>
                <a:cubicBezTo>
                  <a:pt x="270" y="140"/>
                  <a:pt x="271" y="225"/>
                  <a:pt x="269" y="310"/>
                </a:cubicBezTo>
                <a:cubicBezTo>
                  <a:pt x="268" y="361"/>
                  <a:pt x="266" y="412"/>
                  <a:pt x="266" y="463"/>
                </a:cubicBezTo>
                <a:cubicBezTo>
                  <a:pt x="266" y="492"/>
                  <a:pt x="265" y="524"/>
                  <a:pt x="270" y="553"/>
                </a:cubicBezTo>
                <a:cubicBezTo>
                  <a:pt x="273" y="571"/>
                  <a:pt x="273" y="556"/>
                  <a:pt x="249" y="583"/>
                </a:cubicBezTo>
              </a:path>
              <a:path w="480" h="670" extrusionOk="0">
                <a:moveTo>
                  <a:pt x="61" y="669"/>
                </a:moveTo>
                <a:cubicBezTo>
                  <a:pt x="56" y="659"/>
                  <a:pt x="55" y="656"/>
                  <a:pt x="53" y="649"/>
                </a:cubicBezTo>
                <a:cubicBezTo>
                  <a:pt x="77" y="648"/>
                  <a:pt x="101" y="646"/>
                  <a:pt x="125" y="645"/>
                </a:cubicBezTo>
                <a:cubicBezTo>
                  <a:pt x="170" y="643"/>
                  <a:pt x="214" y="640"/>
                  <a:pt x="258" y="636"/>
                </a:cubicBezTo>
                <a:cubicBezTo>
                  <a:pt x="301" y="633"/>
                  <a:pt x="344" y="628"/>
                  <a:pt x="387" y="623"/>
                </a:cubicBezTo>
                <a:cubicBezTo>
                  <a:pt x="410" y="621"/>
                  <a:pt x="433" y="616"/>
                  <a:pt x="456" y="617"/>
                </a:cubicBezTo>
                <a:cubicBezTo>
                  <a:pt x="468" y="618"/>
                  <a:pt x="472" y="618"/>
                  <a:pt x="479" y="6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69013" y="3006725"/>
            <a:ext cx="241300" cy="219075"/>
          </a:xfrm>
          <a:custGeom>
            <a:avLst/>
            <a:gdLst>
              <a:gd name="T0" fmla="+- 0 16910 16857"/>
              <a:gd name="T1" fmla="*/ T0 w 671"/>
              <a:gd name="T2" fmla="+- 0 8591 8352"/>
              <a:gd name="T3" fmla="*/ 8591 h 607"/>
              <a:gd name="T4" fmla="+- 0 16857 16857"/>
              <a:gd name="T5" fmla="*/ T4 w 671"/>
              <a:gd name="T6" fmla="+- 0 8624 8352"/>
              <a:gd name="T7" fmla="*/ 8624 h 607"/>
              <a:gd name="T8" fmla="+- 0 16929 16857"/>
              <a:gd name="T9" fmla="*/ T8 w 671"/>
              <a:gd name="T10" fmla="+- 0 8538 8352"/>
              <a:gd name="T11" fmla="*/ 8538 h 607"/>
              <a:gd name="T12" fmla="+- 0 17048 16857"/>
              <a:gd name="T13" fmla="*/ T12 w 671"/>
              <a:gd name="T14" fmla="+- 0 8437 8352"/>
              <a:gd name="T15" fmla="*/ 8437 h 607"/>
              <a:gd name="T16" fmla="+- 0 17153 16857"/>
              <a:gd name="T17" fmla="*/ T16 w 671"/>
              <a:gd name="T18" fmla="+- 0 8393 8352"/>
              <a:gd name="T19" fmla="*/ 8393 h 607"/>
              <a:gd name="T20" fmla="+- 0 17163 16857"/>
              <a:gd name="T21" fmla="*/ T20 w 671"/>
              <a:gd name="T22" fmla="+- 0 8455 8352"/>
              <a:gd name="T23" fmla="*/ 8455 h 607"/>
              <a:gd name="T24" fmla="+- 0 17129 16857"/>
              <a:gd name="T25" fmla="*/ T24 w 671"/>
              <a:gd name="T26" fmla="+- 0 8541 8352"/>
              <a:gd name="T27" fmla="*/ 8541 h 607"/>
              <a:gd name="T28" fmla="+- 0 17131 16857"/>
              <a:gd name="T29" fmla="*/ T28 w 671"/>
              <a:gd name="T30" fmla="+- 0 8623 8352"/>
              <a:gd name="T31" fmla="*/ 8623 h 607"/>
              <a:gd name="T32" fmla="+- 0 17194 16857"/>
              <a:gd name="T33" fmla="*/ T32 w 671"/>
              <a:gd name="T34" fmla="+- 0 8683 8352"/>
              <a:gd name="T35" fmla="*/ 8683 h 607"/>
              <a:gd name="T36" fmla="+- 0 17265 16857"/>
              <a:gd name="T37" fmla="*/ T36 w 671"/>
              <a:gd name="T38" fmla="+- 0 8760 8352"/>
              <a:gd name="T39" fmla="*/ 8760 h 607"/>
              <a:gd name="T40" fmla="+- 0 17241 16857"/>
              <a:gd name="T41" fmla="*/ T40 w 671"/>
              <a:gd name="T42" fmla="+- 0 8850 8352"/>
              <a:gd name="T43" fmla="*/ 8850 h 607"/>
              <a:gd name="T44" fmla="+- 0 17061 16857"/>
              <a:gd name="T45" fmla="*/ T44 w 671"/>
              <a:gd name="T46" fmla="+- 0 8923 8352"/>
              <a:gd name="T47" fmla="*/ 8923 h 607"/>
              <a:gd name="T48" fmla="+- 0 16968 16857"/>
              <a:gd name="T49" fmla="*/ T48 w 671"/>
              <a:gd name="T50" fmla="+- 0 8907 8352"/>
              <a:gd name="T51" fmla="*/ 8907 h 607"/>
              <a:gd name="T52" fmla="+- 0 16915 16857"/>
              <a:gd name="T53" fmla="*/ T52 w 671"/>
              <a:gd name="T54" fmla="+- 0 8870 8352"/>
              <a:gd name="T55" fmla="*/ 8870 h 607"/>
              <a:gd name="T56" fmla="+- 0 16982 16857"/>
              <a:gd name="T57" fmla="*/ T56 w 671"/>
              <a:gd name="T58" fmla="+- 0 8809 8352"/>
              <a:gd name="T59" fmla="*/ 8809 h 607"/>
              <a:gd name="T60" fmla="+- 0 17470 16857"/>
              <a:gd name="T61" fmla="*/ T60 w 671"/>
              <a:gd name="T62" fmla="+- 0 8381 8352"/>
              <a:gd name="T63" fmla="*/ 8381 h 607"/>
              <a:gd name="T64" fmla="+- 0 17498 16857"/>
              <a:gd name="T65" fmla="*/ T64 w 671"/>
              <a:gd name="T66" fmla="+- 0 8352 8352"/>
              <a:gd name="T67" fmla="*/ 8352 h 607"/>
              <a:gd name="T68" fmla="+- 0 17504 16857"/>
              <a:gd name="T69" fmla="*/ T68 w 671"/>
              <a:gd name="T70" fmla="+- 0 8447 8352"/>
              <a:gd name="T71" fmla="*/ 8447 h 607"/>
              <a:gd name="T72" fmla="+- 0 17505 16857"/>
              <a:gd name="T73" fmla="*/ T72 w 671"/>
              <a:gd name="T74" fmla="+- 0 8642 8352"/>
              <a:gd name="T75" fmla="*/ 8642 h 607"/>
              <a:gd name="T76" fmla="+- 0 17515 16857"/>
              <a:gd name="T77" fmla="*/ T76 w 671"/>
              <a:gd name="T78" fmla="+- 0 8829 8352"/>
              <a:gd name="T79" fmla="*/ 8829 h 607"/>
              <a:gd name="T80" fmla="+- 0 17526 16857"/>
              <a:gd name="T81" fmla="*/ T80 w 671"/>
              <a:gd name="T82" fmla="+- 0 8932 8352"/>
              <a:gd name="T83" fmla="*/ 8932 h 607"/>
              <a:gd name="T84" fmla="+- 0 17516 16857"/>
              <a:gd name="T85" fmla="*/ T84 w 671"/>
              <a:gd name="T86" fmla="+- 0 8950 8352"/>
              <a:gd name="T87" fmla="*/ 8950 h 6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71" h="607" extrusionOk="0">
                <a:moveTo>
                  <a:pt x="53" y="239"/>
                </a:moveTo>
                <a:cubicBezTo>
                  <a:pt x="36" y="251"/>
                  <a:pt x="18" y="261"/>
                  <a:pt x="0" y="272"/>
                </a:cubicBezTo>
                <a:cubicBezTo>
                  <a:pt x="18" y="237"/>
                  <a:pt x="44" y="215"/>
                  <a:pt x="72" y="186"/>
                </a:cubicBezTo>
                <a:cubicBezTo>
                  <a:pt x="108" y="148"/>
                  <a:pt x="149" y="116"/>
                  <a:pt x="191" y="85"/>
                </a:cubicBezTo>
                <a:cubicBezTo>
                  <a:pt x="212" y="70"/>
                  <a:pt x="266" y="24"/>
                  <a:pt x="296" y="41"/>
                </a:cubicBezTo>
                <a:cubicBezTo>
                  <a:pt x="317" y="53"/>
                  <a:pt x="311" y="84"/>
                  <a:pt x="306" y="103"/>
                </a:cubicBezTo>
                <a:cubicBezTo>
                  <a:pt x="299" y="133"/>
                  <a:pt x="283" y="161"/>
                  <a:pt x="272" y="189"/>
                </a:cubicBezTo>
                <a:cubicBezTo>
                  <a:pt x="259" y="220"/>
                  <a:pt x="255" y="242"/>
                  <a:pt x="274" y="271"/>
                </a:cubicBezTo>
                <a:cubicBezTo>
                  <a:pt x="290" y="296"/>
                  <a:pt x="315" y="312"/>
                  <a:pt x="337" y="331"/>
                </a:cubicBezTo>
                <a:cubicBezTo>
                  <a:pt x="362" y="352"/>
                  <a:pt x="395" y="376"/>
                  <a:pt x="408" y="408"/>
                </a:cubicBezTo>
                <a:cubicBezTo>
                  <a:pt x="422" y="442"/>
                  <a:pt x="408" y="473"/>
                  <a:pt x="384" y="498"/>
                </a:cubicBezTo>
                <a:cubicBezTo>
                  <a:pt x="338" y="546"/>
                  <a:pt x="269" y="569"/>
                  <a:pt x="204" y="571"/>
                </a:cubicBezTo>
                <a:cubicBezTo>
                  <a:pt x="173" y="572"/>
                  <a:pt x="140" y="566"/>
                  <a:pt x="111" y="555"/>
                </a:cubicBezTo>
                <a:cubicBezTo>
                  <a:pt x="83" y="545"/>
                  <a:pt x="77" y="539"/>
                  <a:pt x="58" y="518"/>
                </a:cubicBezTo>
                <a:cubicBezTo>
                  <a:pt x="78" y="494"/>
                  <a:pt x="100" y="476"/>
                  <a:pt x="125" y="457"/>
                </a:cubicBezTo>
              </a:path>
              <a:path w="671" h="607" extrusionOk="0">
                <a:moveTo>
                  <a:pt x="613" y="29"/>
                </a:moveTo>
                <a:cubicBezTo>
                  <a:pt x="623" y="14"/>
                  <a:pt x="626" y="9"/>
                  <a:pt x="641" y="0"/>
                </a:cubicBezTo>
                <a:cubicBezTo>
                  <a:pt x="650" y="30"/>
                  <a:pt x="647" y="62"/>
                  <a:pt x="647" y="95"/>
                </a:cubicBezTo>
                <a:cubicBezTo>
                  <a:pt x="648" y="160"/>
                  <a:pt x="646" y="225"/>
                  <a:pt x="648" y="290"/>
                </a:cubicBezTo>
                <a:cubicBezTo>
                  <a:pt x="650" y="352"/>
                  <a:pt x="654" y="415"/>
                  <a:pt x="658" y="477"/>
                </a:cubicBezTo>
                <a:cubicBezTo>
                  <a:pt x="660" y="512"/>
                  <a:pt x="666" y="546"/>
                  <a:pt x="669" y="580"/>
                </a:cubicBezTo>
                <a:cubicBezTo>
                  <a:pt x="671" y="602"/>
                  <a:pt x="678" y="604"/>
                  <a:pt x="659" y="5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95950" y="3805238"/>
            <a:ext cx="179388" cy="184150"/>
          </a:xfrm>
          <a:custGeom>
            <a:avLst/>
            <a:gdLst>
              <a:gd name="T0" fmla="+- 0 15822 15822"/>
              <a:gd name="T1" fmla="*/ T0 w 500"/>
              <a:gd name="T2" fmla="+- 0 10625 10569"/>
              <a:gd name="T3" fmla="*/ 10625 h 512"/>
              <a:gd name="T4" fmla="+- 0 15842 15822"/>
              <a:gd name="T5" fmla="*/ T4 w 500"/>
              <a:gd name="T6" fmla="+- 0 10609 10569"/>
              <a:gd name="T7" fmla="*/ 10609 h 512"/>
              <a:gd name="T8" fmla="+- 0 15856 15822"/>
              <a:gd name="T9" fmla="*/ T8 w 500"/>
              <a:gd name="T10" fmla="+- 0 10599 10569"/>
              <a:gd name="T11" fmla="*/ 10599 h 512"/>
              <a:gd name="T12" fmla="+- 0 15884 15822"/>
              <a:gd name="T13" fmla="*/ T12 w 500"/>
              <a:gd name="T14" fmla="+- 0 10591 10569"/>
              <a:gd name="T15" fmla="*/ 10591 h 512"/>
              <a:gd name="T16" fmla="+- 0 15929 15822"/>
              <a:gd name="T17" fmla="*/ T16 w 500"/>
              <a:gd name="T18" fmla="+- 0 10578 10569"/>
              <a:gd name="T19" fmla="*/ 10578 h 512"/>
              <a:gd name="T20" fmla="+- 0 15982 15822"/>
              <a:gd name="T21" fmla="*/ T20 w 500"/>
              <a:gd name="T22" fmla="+- 0 10569 10569"/>
              <a:gd name="T23" fmla="*/ 10569 h 512"/>
              <a:gd name="T24" fmla="+- 0 16029 15822"/>
              <a:gd name="T25" fmla="*/ T24 w 500"/>
              <a:gd name="T26" fmla="+- 0 10569 10569"/>
              <a:gd name="T27" fmla="*/ 10569 h 512"/>
              <a:gd name="T28" fmla="+- 0 16069 15822"/>
              <a:gd name="T29" fmla="*/ T28 w 500"/>
              <a:gd name="T30" fmla="+- 0 10569 10569"/>
              <a:gd name="T31" fmla="*/ 10569 h 512"/>
              <a:gd name="T32" fmla="+- 0 16128 15822"/>
              <a:gd name="T33" fmla="*/ T32 w 500"/>
              <a:gd name="T34" fmla="+- 0 10574 10569"/>
              <a:gd name="T35" fmla="*/ 10574 h 512"/>
              <a:gd name="T36" fmla="+- 0 16156 15822"/>
              <a:gd name="T37" fmla="*/ T36 w 500"/>
              <a:gd name="T38" fmla="+- 0 10607 10569"/>
              <a:gd name="T39" fmla="*/ 10607 h 512"/>
              <a:gd name="T40" fmla="+- 0 16189 15822"/>
              <a:gd name="T41" fmla="*/ T40 w 500"/>
              <a:gd name="T42" fmla="+- 0 10645 10569"/>
              <a:gd name="T43" fmla="*/ 10645 h 512"/>
              <a:gd name="T44" fmla="+- 0 16161 15822"/>
              <a:gd name="T45" fmla="*/ T44 w 500"/>
              <a:gd name="T46" fmla="+- 0 10706 10569"/>
              <a:gd name="T47" fmla="*/ 10706 h 512"/>
              <a:gd name="T48" fmla="+- 0 16144 15822"/>
              <a:gd name="T49" fmla="*/ T48 w 500"/>
              <a:gd name="T50" fmla="+- 0 10744 10569"/>
              <a:gd name="T51" fmla="*/ 10744 h 512"/>
              <a:gd name="T52" fmla="+- 0 16116 15822"/>
              <a:gd name="T53" fmla="*/ T52 w 500"/>
              <a:gd name="T54" fmla="+- 0 10806 10569"/>
              <a:gd name="T55" fmla="*/ 10806 h 512"/>
              <a:gd name="T56" fmla="+- 0 16078 15822"/>
              <a:gd name="T57" fmla="*/ T56 w 500"/>
              <a:gd name="T58" fmla="+- 0 10864 10569"/>
              <a:gd name="T59" fmla="*/ 10864 h 512"/>
              <a:gd name="T60" fmla="+- 0 16047 15822"/>
              <a:gd name="T61" fmla="*/ T60 w 500"/>
              <a:gd name="T62" fmla="+- 0 10925 10569"/>
              <a:gd name="T63" fmla="*/ 10925 h 512"/>
              <a:gd name="T64" fmla="+- 0 16030 15822"/>
              <a:gd name="T65" fmla="*/ T64 w 500"/>
              <a:gd name="T66" fmla="+- 0 10958 10569"/>
              <a:gd name="T67" fmla="*/ 10958 h 512"/>
              <a:gd name="T68" fmla="+- 0 16001 15822"/>
              <a:gd name="T69" fmla="*/ T68 w 500"/>
              <a:gd name="T70" fmla="+- 0 11007 10569"/>
              <a:gd name="T71" fmla="*/ 11007 h 512"/>
              <a:gd name="T72" fmla="+- 0 16031 15822"/>
              <a:gd name="T73" fmla="*/ T72 w 500"/>
              <a:gd name="T74" fmla="+- 0 11042 10569"/>
              <a:gd name="T75" fmla="*/ 11042 h 512"/>
              <a:gd name="T76" fmla="+- 0 16061 15822"/>
              <a:gd name="T77" fmla="*/ T76 w 500"/>
              <a:gd name="T78" fmla="+- 0 11077 10569"/>
              <a:gd name="T79" fmla="*/ 11077 h 512"/>
              <a:gd name="T80" fmla="+- 0 16125 15822"/>
              <a:gd name="T81" fmla="*/ T80 w 500"/>
              <a:gd name="T82" fmla="+- 0 11077 10569"/>
              <a:gd name="T83" fmla="*/ 11077 h 512"/>
              <a:gd name="T84" fmla="+- 0 16166 15822"/>
              <a:gd name="T85" fmla="*/ T84 w 500"/>
              <a:gd name="T86" fmla="+- 0 11078 10569"/>
              <a:gd name="T87" fmla="*/ 11078 h 512"/>
              <a:gd name="T88" fmla="+- 0 16218 15822"/>
              <a:gd name="T89" fmla="*/ T88 w 500"/>
              <a:gd name="T90" fmla="+- 0 11079 10569"/>
              <a:gd name="T91" fmla="*/ 11079 h 512"/>
              <a:gd name="T92" fmla="+- 0 16269 15822"/>
              <a:gd name="T93" fmla="*/ T92 w 500"/>
              <a:gd name="T94" fmla="+- 0 11079 10569"/>
              <a:gd name="T95" fmla="*/ 11079 h 512"/>
              <a:gd name="T96" fmla="+- 0 16321 15822"/>
              <a:gd name="T97" fmla="*/ T96 w 500"/>
              <a:gd name="T98" fmla="+- 0 11080 10569"/>
              <a:gd name="T99" fmla="*/ 11080 h 5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500" h="512" extrusionOk="0">
                <a:moveTo>
                  <a:pt x="0" y="56"/>
                </a:moveTo>
                <a:cubicBezTo>
                  <a:pt x="20" y="40"/>
                  <a:pt x="34" y="30"/>
                  <a:pt x="62" y="22"/>
                </a:cubicBezTo>
                <a:cubicBezTo>
                  <a:pt x="107" y="9"/>
                  <a:pt x="160" y="0"/>
                  <a:pt x="207" y="0"/>
                </a:cubicBezTo>
                <a:cubicBezTo>
                  <a:pt x="247" y="0"/>
                  <a:pt x="306" y="5"/>
                  <a:pt x="334" y="38"/>
                </a:cubicBezTo>
                <a:cubicBezTo>
                  <a:pt x="367" y="76"/>
                  <a:pt x="339" y="137"/>
                  <a:pt x="322" y="175"/>
                </a:cubicBezTo>
                <a:cubicBezTo>
                  <a:pt x="294" y="237"/>
                  <a:pt x="256" y="295"/>
                  <a:pt x="225" y="356"/>
                </a:cubicBezTo>
                <a:cubicBezTo>
                  <a:pt x="208" y="389"/>
                  <a:pt x="179" y="438"/>
                  <a:pt x="209" y="473"/>
                </a:cubicBezTo>
                <a:cubicBezTo>
                  <a:pt x="239" y="508"/>
                  <a:pt x="303" y="508"/>
                  <a:pt x="344" y="509"/>
                </a:cubicBezTo>
                <a:cubicBezTo>
                  <a:pt x="396" y="510"/>
                  <a:pt x="447" y="510"/>
                  <a:pt x="499" y="5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9175" y="3802063"/>
            <a:ext cx="193675" cy="244475"/>
          </a:xfrm>
          <a:custGeom>
            <a:avLst/>
            <a:gdLst>
              <a:gd name="T0" fmla="+- 0 16954 16940"/>
              <a:gd name="T1" fmla="*/ T0 w 538"/>
              <a:gd name="T2" fmla="+- 0 10605 10563"/>
              <a:gd name="T3" fmla="*/ 10605 h 677"/>
              <a:gd name="T4" fmla="+- 0 16942 16940"/>
              <a:gd name="T5" fmla="*/ T4 w 538"/>
              <a:gd name="T6" fmla="+- 0 10565 10563"/>
              <a:gd name="T7" fmla="*/ 10565 h 677"/>
              <a:gd name="T8" fmla="+- 0 16991 16940"/>
              <a:gd name="T9" fmla="*/ T8 w 538"/>
              <a:gd name="T10" fmla="+- 0 10567 10563"/>
              <a:gd name="T11" fmla="*/ 10567 h 677"/>
              <a:gd name="T12" fmla="+- 0 17053 16940"/>
              <a:gd name="T13" fmla="*/ T12 w 538"/>
              <a:gd name="T14" fmla="+- 0 10624 10563"/>
              <a:gd name="T15" fmla="*/ 10624 h 677"/>
              <a:gd name="T16" fmla="+- 0 17074 16940"/>
              <a:gd name="T17" fmla="*/ T16 w 538"/>
              <a:gd name="T18" fmla="+- 0 10731 10563"/>
              <a:gd name="T19" fmla="*/ 10731 h 677"/>
              <a:gd name="T20" fmla="+- 0 17131 16940"/>
              <a:gd name="T21" fmla="*/ T20 w 538"/>
              <a:gd name="T22" fmla="+- 0 10973 10563"/>
              <a:gd name="T23" fmla="*/ 10973 h 677"/>
              <a:gd name="T24" fmla="+- 0 17163 16940"/>
              <a:gd name="T25" fmla="*/ T24 w 538"/>
              <a:gd name="T26" fmla="+- 0 11113 10563"/>
              <a:gd name="T27" fmla="*/ 11113 h 677"/>
              <a:gd name="T28" fmla="+- 0 17070 16940"/>
              <a:gd name="T29" fmla="*/ T28 w 538"/>
              <a:gd name="T30" fmla="+- 0 11225 10563"/>
              <a:gd name="T31" fmla="*/ 11225 h 677"/>
              <a:gd name="T32" fmla="+- 0 16979 16940"/>
              <a:gd name="T33" fmla="*/ T32 w 538"/>
              <a:gd name="T34" fmla="+- 0 11231 10563"/>
              <a:gd name="T35" fmla="*/ 11231 h 677"/>
              <a:gd name="T36" fmla="+- 0 16952 16940"/>
              <a:gd name="T37" fmla="*/ T36 w 538"/>
              <a:gd name="T38" fmla="+- 0 11170 10563"/>
              <a:gd name="T39" fmla="*/ 11170 h 677"/>
              <a:gd name="T40" fmla="+- 0 16985 16940"/>
              <a:gd name="T41" fmla="*/ T40 w 538"/>
              <a:gd name="T42" fmla="+- 0 11061 10563"/>
              <a:gd name="T43" fmla="*/ 11061 h 677"/>
              <a:gd name="T44" fmla="+- 0 17003 16940"/>
              <a:gd name="T45" fmla="*/ T44 w 538"/>
              <a:gd name="T46" fmla="+- 0 11029 10563"/>
              <a:gd name="T47" fmla="*/ 11029 h 677"/>
              <a:gd name="T48" fmla="+- 0 17285 16940"/>
              <a:gd name="T49" fmla="*/ T48 w 538"/>
              <a:gd name="T50" fmla="+- 0 10724 10563"/>
              <a:gd name="T51" fmla="*/ 10724 h 677"/>
              <a:gd name="T52" fmla="+- 0 17386 16940"/>
              <a:gd name="T53" fmla="*/ T52 w 538"/>
              <a:gd name="T54" fmla="+- 0 10665 10563"/>
              <a:gd name="T55" fmla="*/ 10665 h 677"/>
              <a:gd name="T56" fmla="+- 0 17402 16940"/>
              <a:gd name="T57" fmla="*/ T56 w 538"/>
              <a:gd name="T58" fmla="+- 0 10666 10563"/>
              <a:gd name="T59" fmla="*/ 10666 h 677"/>
              <a:gd name="T60" fmla="+- 0 17380 16940"/>
              <a:gd name="T61" fmla="*/ T60 w 538"/>
              <a:gd name="T62" fmla="+- 0 10775 10563"/>
              <a:gd name="T63" fmla="*/ 10775 h 677"/>
              <a:gd name="T64" fmla="+- 0 17438 16940"/>
              <a:gd name="T65" fmla="*/ T64 w 538"/>
              <a:gd name="T66" fmla="+- 0 10875 10563"/>
              <a:gd name="T67" fmla="*/ 10875 h 677"/>
              <a:gd name="T68" fmla="+- 0 17477 16940"/>
              <a:gd name="T69" fmla="*/ T68 w 538"/>
              <a:gd name="T70" fmla="+- 0 10991 10563"/>
              <a:gd name="T71" fmla="*/ 10991 h 677"/>
              <a:gd name="T72" fmla="+- 0 17429 16940"/>
              <a:gd name="T73" fmla="*/ T72 w 538"/>
              <a:gd name="T74" fmla="+- 0 11102 10563"/>
              <a:gd name="T75" fmla="*/ 11102 h 677"/>
              <a:gd name="T76" fmla="+- 0 17377 16940"/>
              <a:gd name="T77" fmla="*/ T76 w 538"/>
              <a:gd name="T78" fmla="+- 0 11161 10563"/>
              <a:gd name="T79" fmla="*/ 11161 h 677"/>
              <a:gd name="T80" fmla="+- 0 17335 16940"/>
              <a:gd name="T81" fmla="*/ T80 w 538"/>
              <a:gd name="T82" fmla="+- 0 11192 10563"/>
              <a:gd name="T83" fmla="*/ 11192 h 677"/>
              <a:gd name="T84" fmla="+- 0 17325 16940"/>
              <a:gd name="T85" fmla="*/ T84 w 538"/>
              <a:gd name="T86" fmla="+- 0 11186 10563"/>
              <a:gd name="T87" fmla="*/ 11186 h 6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538" h="677" extrusionOk="0">
                <a:moveTo>
                  <a:pt x="14" y="42"/>
                </a:moveTo>
                <a:cubicBezTo>
                  <a:pt x="5" y="25"/>
                  <a:pt x="5" y="19"/>
                  <a:pt x="2" y="2"/>
                </a:cubicBezTo>
                <a:cubicBezTo>
                  <a:pt x="18" y="1"/>
                  <a:pt x="35" y="-2"/>
                  <a:pt x="51" y="4"/>
                </a:cubicBezTo>
                <a:cubicBezTo>
                  <a:pt x="77" y="14"/>
                  <a:pt x="100" y="37"/>
                  <a:pt x="113" y="61"/>
                </a:cubicBezTo>
                <a:cubicBezTo>
                  <a:pt x="131" y="93"/>
                  <a:pt x="133" y="133"/>
                  <a:pt x="134" y="168"/>
                </a:cubicBezTo>
                <a:cubicBezTo>
                  <a:pt x="137" y="257"/>
                  <a:pt x="158" y="328"/>
                  <a:pt x="191" y="410"/>
                </a:cubicBezTo>
                <a:cubicBezTo>
                  <a:pt x="209" y="455"/>
                  <a:pt x="230" y="500"/>
                  <a:pt x="223" y="550"/>
                </a:cubicBezTo>
                <a:cubicBezTo>
                  <a:pt x="216" y="601"/>
                  <a:pt x="174" y="641"/>
                  <a:pt x="130" y="662"/>
                </a:cubicBezTo>
                <a:cubicBezTo>
                  <a:pt x="101" y="675"/>
                  <a:pt x="68" y="683"/>
                  <a:pt x="39" y="668"/>
                </a:cubicBezTo>
                <a:cubicBezTo>
                  <a:pt x="10" y="653"/>
                  <a:pt x="12" y="633"/>
                  <a:pt x="12" y="607"/>
                </a:cubicBezTo>
                <a:cubicBezTo>
                  <a:pt x="11" y="565"/>
                  <a:pt x="25" y="535"/>
                  <a:pt x="45" y="498"/>
                </a:cubicBezTo>
                <a:cubicBezTo>
                  <a:pt x="51" y="487"/>
                  <a:pt x="57" y="477"/>
                  <a:pt x="63" y="466"/>
                </a:cubicBezTo>
              </a:path>
              <a:path w="538" h="677" extrusionOk="0">
                <a:moveTo>
                  <a:pt x="345" y="161"/>
                </a:moveTo>
                <a:cubicBezTo>
                  <a:pt x="376" y="141"/>
                  <a:pt x="410" y="107"/>
                  <a:pt x="446" y="102"/>
                </a:cubicBezTo>
                <a:cubicBezTo>
                  <a:pt x="451" y="102"/>
                  <a:pt x="457" y="103"/>
                  <a:pt x="462" y="103"/>
                </a:cubicBezTo>
                <a:cubicBezTo>
                  <a:pt x="447" y="138"/>
                  <a:pt x="432" y="173"/>
                  <a:pt x="440" y="212"/>
                </a:cubicBezTo>
                <a:cubicBezTo>
                  <a:pt x="448" y="250"/>
                  <a:pt x="478" y="281"/>
                  <a:pt x="498" y="312"/>
                </a:cubicBezTo>
                <a:cubicBezTo>
                  <a:pt x="521" y="349"/>
                  <a:pt x="539" y="383"/>
                  <a:pt x="537" y="428"/>
                </a:cubicBezTo>
                <a:cubicBezTo>
                  <a:pt x="535" y="470"/>
                  <a:pt x="513" y="506"/>
                  <a:pt x="489" y="539"/>
                </a:cubicBezTo>
                <a:cubicBezTo>
                  <a:pt x="474" y="561"/>
                  <a:pt x="454" y="578"/>
                  <a:pt x="437" y="598"/>
                </a:cubicBezTo>
                <a:cubicBezTo>
                  <a:pt x="426" y="610"/>
                  <a:pt x="416" y="634"/>
                  <a:pt x="395" y="629"/>
                </a:cubicBezTo>
                <a:cubicBezTo>
                  <a:pt x="392" y="627"/>
                  <a:pt x="388" y="625"/>
                  <a:pt x="385" y="6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32225" y="4632325"/>
            <a:ext cx="147638" cy="277813"/>
          </a:xfrm>
          <a:custGeom>
            <a:avLst/>
            <a:gdLst>
              <a:gd name="T0" fmla="+- 0 10723 10646"/>
              <a:gd name="T1" fmla="*/ T0 w 407"/>
              <a:gd name="T2" fmla="+- 0 13170 12869"/>
              <a:gd name="T3" fmla="*/ 13170 h 769"/>
              <a:gd name="T4" fmla="+- 0 10707 10646"/>
              <a:gd name="T5" fmla="*/ T4 w 407"/>
              <a:gd name="T6" fmla="+- 0 13172 12869"/>
              <a:gd name="T7" fmla="*/ 13172 h 769"/>
              <a:gd name="T8" fmla="+- 0 10695 10646"/>
              <a:gd name="T9" fmla="*/ T8 w 407"/>
              <a:gd name="T10" fmla="+- 0 13174 12869"/>
              <a:gd name="T11" fmla="*/ 13174 h 769"/>
              <a:gd name="T12" fmla="+- 0 10680 10646"/>
              <a:gd name="T13" fmla="*/ T12 w 407"/>
              <a:gd name="T14" fmla="+- 0 13177 12869"/>
              <a:gd name="T15" fmla="*/ 13177 h 769"/>
              <a:gd name="T16" fmla="+- 0 10700 10646"/>
              <a:gd name="T17" fmla="*/ T16 w 407"/>
              <a:gd name="T18" fmla="+- 0 13162 12869"/>
              <a:gd name="T19" fmla="*/ 13162 h 769"/>
              <a:gd name="T20" fmla="+- 0 10720 10646"/>
              <a:gd name="T21" fmla="*/ T20 w 407"/>
              <a:gd name="T22" fmla="+- 0 13146 12869"/>
              <a:gd name="T23" fmla="*/ 13146 h 769"/>
              <a:gd name="T24" fmla="+- 0 10739 10646"/>
              <a:gd name="T25" fmla="*/ T24 w 407"/>
              <a:gd name="T26" fmla="+- 0 13128 12869"/>
              <a:gd name="T27" fmla="*/ 13128 h 769"/>
              <a:gd name="T28" fmla="+- 0 10822 10646"/>
              <a:gd name="T29" fmla="*/ T28 w 407"/>
              <a:gd name="T30" fmla="+- 0 13053 12869"/>
              <a:gd name="T31" fmla="*/ 13053 h 769"/>
              <a:gd name="T32" fmla="+- 0 10903 10646"/>
              <a:gd name="T33" fmla="*/ T32 w 407"/>
              <a:gd name="T34" fmla="+- 0 12974 12869"/>
              <a:gd name="T35" fmla="*/ 12974 h 769"/>
              <a:gd name="T36" fmla="+- 0 10980 10646"/>
              <a:gd name="T37" fmla="*/ T36 w 407"/>
              <a:gd name="T38" fmla="+- 0 12892 12869"/>
              <a:gd name="T39" fmla="*/ 12892 h 769"/>
              <a:gd name="T40" fmla="+- 0 10992 10646"/>
              <a:gd name="T41" fmla="*/ T40 w 407"/>
              <a:gd name="T42" fmla="+- 0 12880 12869"/>
              <a:gd name="T43" fmla="*/ 12880 h 769"/>
              <a:gd name="T44" fmla="+- 0 10994 10646"/>
              <a:gd name="T45" fmla="*/ T44 w 407"/>
              <a:gd name="T46" fmla="+- 0 12876 12869"/>
              <a:gd name="T47" fmla="*/ 12876 h 769"/>
              <a:gd name="T48" fmla="+- 0 11002 10646"/>
              <a:gd name="T49" fmla="*/ T48 w 407"/>
              <a:gd name="T50" fmla="+- 0 12869 12869"/>
              <a:gd name="T51" fmla="*/ 12869 h 769"/>
              <a:gd name="T52" fmla="+- 0 11003 10646"/>
              <a:gd name="T53" fmla="*/ T52 w 407"/>
              <a:gd name="T54" fmla="+- 0 12902 12869"/>
              <a:gd name="T55" fmla="*/ 12902 h 769"/>
              <a:gd name="T56" fmla="+- 0 10999 10646"/>
              <a:gd name="T57" fmla="*/ T56 w 407"/>
              <a:gd name="T58" fmla="+- 0 12930 12869"/>
              <a:gd name="T59" fmla="*/ 12930 h 769"/>
              <a:gd name="T60" fmla="+- 0 10990 10646"/>
              <a:gd name="T61" fmla="*/ T60 w 407"/>
              <a:gd name="T62" fmla="+- 0 12966 12869"/>
              <a:gd name="T63" fmla="*/ 12966 h 769"/>
              <a:gd name="T64" fmla="+- 0 10971 10646"/>
              <a:gd name="T65" fmla="*/ T64 w 407"/>
              <a:gd name="T66" fmla="+- 0 13041 12869"/>
              <a:gd name="T67" fmla="*/ 13041 h 769"/>
              <a:gd name="T68" fmla="+- 0 10953 10646"/>
              <a:gd name="T69" fmla="*/ T68 w 407"/>
              <a:gd name="T70" fmla="+- 0 13115 12869"/>
              <a:gd name="T71" fmla="*/ 13115 h 769"/>
              <a:gd name="T72" fmla="+- 0 10933 10646"/>
              <a:gd name="T73" fmla="*/ T72 w 407"/>
              <a:gd name="T74" fmla="+- 0 13190 12869"/>
              <a:gd name="T75" fmla="*/ 13190 h 769"/>
              <a:gd name="T76" fmla="+- 0 10896 10646"/>
              <a:gd name="T77" fmla="*/ T76 w 407"/>
              <a:gd name="T78" fmla="+- 0 13330 12869"/>
              <a:gd name="T79" fmla="*/ 13330 h 769"/>
              <a:gd name="T80" fmla="+- 0 10853 10646"/>
              <a:gd name="T81" fmla="*/ T80 w 407"/>
              <a:gd name="T82" fmla="+- 0 13469 12869"/>
              <a:gd name="T83" fmla="*/ 13469 h 769"/>
              <a:gd name="T84" fmla="+- 0 10821 10646"/>
              <a:gd name="T85" fmla="*/ T84 w 407"/>
              <a:gd name="T86" fmla="+- 0 13610 12869"/>
              <a:gd name="T87" fmla="*/ 13610 h 769"/>
              <a:gd name="T88" fmla="+- 0 10818 10646"/>
              <a:gd name="T89" fmla="*/ T88 w 407"/>
              <a:gd name="T90" fmla="+- 0 13624 12869"/>
              <a:gd name="T91" fmla="*/ 13624 h 769"/>
              <a:gd name="T92" fmla="+- 0 10817 10646"/>
              <a:gd name="T93" fmla="*/ T92 w 407"/>
              <a:gd name="T94" fmla="+- 0 13628 12869"/>
              <a:gd name="T95" fmla="*/ 13628 h 769"/>
              <a:gd name="T96" fmla="+- 0 10815 10646"/>
              <a:gd name="T97" fmla="*/ T96 w 407"/>
              <a:gd name="T98" fmla="+- 0 13637 12869"/>
              <a:gd name="T99" fmla="*/ 13637 h 769"/>
              <a:gd name="T100" fmla="+- 0 10799 10646"/>
              <a:gd name="T101" fmla="*/ T100 w 407"/>
              <a:gd name="T102" fmla="+- 0 13609 12869"/>
              <a:gd name="T103" fmla="*/ 13609 h 769"/>
              <a:gd name="T104" fmla="+- 0 10790 10646"/>
              <a:gd name="T105" fmla="*/ T104 w 407"/>
              <a:gd name="T106" fmla="+- 0 13596 12869"/>
              <a:gd name="T107" fmla="*/ 13596 h 769"/>
              <a:gd name="T108" fmla="+- 0 10761 10646"/>
              <a:gd name="T109" fmla="*/ T108 w 407"/>
              <a:gd name="T110" fmla="+- 0 13585 12869"/>
              <a:gd name="T111" fmla="*/ 13585 h 769"/>
              <a:gd name="T112" fmla="+- 0 10739 10646"/>
              <a:gd name="T113" fmla="*/ T112 w 407"/>
              <a:gd name="T114" fmla="+- 0 13577 12869"/>
              <a:gd name="T115" fmla="*/ 13577 h 769"/>
              <a:gd name="T116" fmla="+- 0 10708 10646"/>
              <a:gd name="T117" fmla="*/ T116 w 407"/>
              <a:gd name="T118" fmla="+- 0 13587 12869"/>
              <a:gd name="T119" fmla="*/ 13587 h 769"/>
              <a:gd name="T120" fmla="+- 0 10687 10646"/>
              <a:gd name="T121" fmla="*/ T120 w 407"/>
              <a:gd name="T122" fmla="+- 0 13593 12869"/>
              <a:gd name="T123" fmla="*/ 13593 h 769"/>
              <a:gd name="T124" fmla="+- 0 10673 10646"/>
              <a:gd name="T125" fmla="*/ T124 w 407"/>
              <a:gd name="T126" fmla="+- 0 13597 12869"/>
              <a:gd name="T127" fmla="*/ 13597 h 769"/>
              <a:gd name="T128" fmla="+- 0 10661 10646"/>
              <a:gd name="T129" fmla="*/ T128 w 407"/>
              <a:gd name="T130" fmla="+- 0 13604 12869"/>
              <a:gd name="T131" fmla="*/ 13604 h 769"/>
              <a:gd name="T132" fmla="+- 0 10646 10646"/>
              <a:gd name="T133" fmla="*/ T132 w 407"/>
              <a:gd name="T134" fmla="+- 0 13607 12869"/>
              <a:gd name="T135" fmla="*/ 13607 h 769"/>
              <a:gd name="T136" fmla="+- 0 10672 10646"/>
              <a:gd name="T137" fmla="*/ T136 w 407"/>
              <a:gd name="T138" fmla="+- 0 13598 12869"/>
              <a:gd name="T139" fmla="*/ 13598 h 769"/>
              <a:gd name="T140" fmla="+- 0 10697 10646"/>
              <a:gd name="T141" fmla="*/ T140 w 407"/>
              <a:gd name="T142" fmla="+- 0 13587 12869"/>
              <a:gd name="T143" fmla="*/ 13587 h 769"/>
              <a:gd name="T144" fmla="+- 0 10723 10646"/>
              <a:gd name="T145" fmla="*/ T144 w 407"/>
              <a:gd name="T146" fmla="+- 0 13577 12869"/>
              <a:gd name="T147" fmla="*/ 13577 h 769"/>
              <a:gd name="T148" fmla="+- 0 10759 10646"/>
              <a:gd name="T149" fmla="*/ T148 w 407"/>
              <a:gd name="T150" fmla="+- 0 13563 12869"/>
              <a:gd name="T151" fmla="*/ 13563 h 769"/>
              <a:gd name="T152" fmla="+- 0 10797 10646"/>
              <a:gd name="T153" fmla="*/ T152 w 407"/>
              <a:gd name="T154" fmla="+- 0 13550 12869"/>
              <a:gd name="T155" fmla="*/ 13550 h 769"/>
              <a:gd name="T156" fmla="+- 0 10834 10646"/>
              <a:gd name="T157" fmla="*/ T156 w 407"/>
              <a:gd name="T158" fmla="+- 0 13539 12869"/>
              <a:gd name="T159" fmla="*/ 13539 h 769"/>
              <a:gd name="T160" fmla="+- 0 10868 10646"/>
              <a:gd name="T161" fmla="*/ T160 w 407"/>
              <a:gd name="T162" fmla="+- 0 13529 12869"/>
              <a:gd name="T163" fmla="*/ 13529 h 769"/>
              <a:gd name="T164" fmla="+- 0 10898 10646"/>
              <a:gd name="T165" fmla="*/ T164 w 407"/>
              <a:gd name="T166" fmla="+- 0 13517 12869"/>
              <a:gd name="T167" fmla="*/ 13517 h 769"/>
              <a:gd name="T168" fmla="+- 0 10930 10646"/>
              <a:gd name="T169" fmla="*/ T168 w 407"/>
              <a:gd name="T170" fmla="+- 0 13505 12869"/>
              <a:gd name="T171" fmla="*/ 13505 h 769"/>
              <a:gd name="T172" fmla="+- 0 10971 10646"/>
              <a:gd name="T173" fmla="*/ T172 w 407"/>
              <a:gd name="T174" fmla="+- 0 13489 12869"/>
              <a:gd name="T175" fmla="*/ 13489 h 769"/>
              <a:gd name="T176" fmla="+- 0 11011 10646"/>
              <a:gd name="T177" fmla="*/ T176 w 407"/>
              <a:gd name="T178" fmla="+- 0 13472 12869"/>
              <a:gd name="T179" fmla="*/ 13472 h 769"/>
              <a:gd name="T180" fmla="+- 0 11052 10646"/>
              <a:gd name="T181" fmla="*/ T180 w 407"/>
              <a:gd name="T182" fmla="+- 0 13454 12869"/>
              <a:gd name="T183" fmla="*/ 13454 h 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407" h="769" extrusionOk="0">
                <a:moveTo>
                  <a:pt x="77" y="301"/>
                </a:moveTo>
                <a:cubicBezTo>
                  <a:pt x="61" y="303"/>
                  <a:pt x="49" y="305"/>
                  <a:pt x="34" y="308"/>
                </a:cubicBezTo>
                <a:cubicBezTo>
                  <a:pt x="54" y="293"/>
                  <a:pt x="74" y="277"/>
                  <a:pt x="93" y="259"/>
                </a:cubicBezTo>
                <a:cubicBezTo>
                  <a:pt x="176" y="184"/>
                  <a:pt x="257" y="105"/>
                  <a:pt x="334" y="23"/>
                </a:cubicBezTo>
                <a:cubicBezTo>
                  <a:pt x="346" y="11"/>
                  <a:pt x="348" y="7"/>
                  <a:pt x="356" y="0"/>
                </a:cubicBezTo>
                <a:cubicBezTo>
                  <a:pt x="357" y="33"/>
                  <a:pt x="353" y="61"/>
                  <a:pt x="344" y="97"/>
                </a:cubicBezTo>
                <a:cubicBezTo>
                  <a:pt x="325" y="172"/>
                  <a:pt x="307" y="246"/>
                  <a:pt x="287" y="321"/>
                </a:cubicBezTo>
                <a:cubicBezTo>
                  <a:pt x="250" y="461"/>
                  <a:pt x="207" y="600"/>
                  <a:pt x="175" y="741"/>
                </a:cubicBezTo>
                <a:cubicBezTo>
                  <a:pt x="172" y="755"/>
                  <a:pt x="171" y="759"/>
                  <a:pt x="169" y="768"/>
                </a:cubicBezTo>
                <a:cubicBezTo>
                  <a:pt x="153" y="740"/>
                  <a:pt x="144" y="727"/>
                  <a:pt x="115" y="716"/>
                </a:cubicBezTo>
                <a:cubicBezTo>
                  <a:pt x="93" y="708"/>
                  <a:pt x="62" y="718"/>
                  <a:pt x="41" y="724"/>
                </a:cubicBezTo>
                <a:cubicBezTo>
                  <a:pt x="27" y="728"/>
                  <a:pt x="15" y="735"/>
                  <a:pt x="0" y="738"/>
                </a:cubicBezTo>
                <a:cubicBezTo>
                  <a:pt x="26" y="729"/>
                  <a:pt x="51" y="718"/>
                  <a:pt x="77" y="708"/>
                </a:cubicBezTo>
                <a:cubicBezTo>
                  <a:pt x="113" y="694"/>
                  <a:pt x="151" y="681"/>
                  <a:pt x="188" y="670"/>
                </a:cubicBezTo>
                <a:cubicBezTo>
                  <a:pt x="222" y="660"/>
                  <a:pt x="252" y="648"/>
                  <a:pt x="284" y="636"/>
                </a:cubicBezTo>
                <a:cubicBezTo>
                  <a:pt x="325" y="620"/>
                  <a:pt x="365" y="603"/>
                  <a:pt x="406" y="5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7988" y="4645025"/>
            <a:ext cx="207962" cy="214313"/>
          </a:xfrm>
          <a:custGeom>
            <a:avLst/>
            <a:gdLst>
              <a:gd name="T0" fmla="+- 0 11804 11718"/>
              <a:gd name="T1" fmla="*/ T0 w 578"/>
              <a:gd name="T2" fmla="+- 0 12984 12901"/>
              <a:gd name="T3" fmla="*/ 12984 h 596"/>
              <a:gd name="T4" fmla="+- 0 11806 11718"/>
              <a:gd name="T5" fmla="*/ T4 w 578"/>
              <a:gd name="T6" fmla="+- 0 12933 12901"/>
              <a:gd name="T7" fmla="*/ 12933 h 596"/>
              <a:gd name="T8" fmla="+- 0 11867 11718"/>
              <a:gd name="T9" fmla="*/ T8 w 578"/>
              <a:gd name="T10" fmla="+- 0 12901 12901"/>
              <a:gd name="T11" fmla="*/ 12901 h 596"/>
              <a:gd name="T12" fmla="+- 0 11956 11718"/>
              <a:gd name="T13" fmla="*/ T12 w 578"/>
              <a:gd name="T14" fmla="+- 0 12936 12901"/>
              <a:gd name="T15" fmla="*/ 12936 h 596"/>
              <a:gd name="T16" fmla="+- 0 11991 11718"/>
              <a:gd name="T17" fmla="*/ T16 w 578"/>
              <a:gd name="T18" fmla="+- 0 13037 12901"/>
              <a:gd name="T19" fmla="*/ 13037 h 596"/>
              <a:gd name="T20" fmla="+- 0 11936 11718"/>
              <a:gd name="T21" fmla="*/ T20 w 578"/>
              <a:gd name="T22" fmla="+- 0 13154 12901"/>
              <a:gd name="T23" fmla="*/ 13154 h 596"/>
              <a:gd name="T24" fmla="+- 0 11884 11718"/>
              <a:gd name="T25" fmla="*/ T24 w 578"/>
              <a:gd name="T26" fmla="+- 0 13237 12901"/>
              <a:gd name="T27" fmla="*/ 13237 h 596"/>
              <a:gd name="T28" fmla="+- 0 11936 11718"/>
              <a:gd name="T29" fmla="*/ T28 w 578"/>
              <a:gd name="T30" fmla="+- 0 13283 12901"/>
              <a:gd name="T31" fmla="*/ 13283 h 596"/>
              <a:gd name="T32" fmla="+- 0 12003 11718"/>
              <a:gd name="T33" fmla="*/ T32 w 578"/>
              <a:gd name="T34" fmla="+- 0 13334 12901"/>
              <a:gd name="T35" fmla="*/ 13334 h 596"/>
              <a:gd name="T36" fmla="+- 0 12025 11718"/>
              <a:gd name="T37" fmla="*/ T36 w 578"/>
              <a:gd name="T38" fmla="+- 0 13397 12901"/>
              <a:gd name="T39" fmla="*/ 13397 h 596"/>
              <a:gd name="T40" fmla="+- 0 11973 11718"/>
              <a:gd name="T41" fmla="*/ T40 w 578"/>
              <a:gd name="T42" fmla="+- 0 13460 12901"/>
              <a:gd name="T43" fmla="*/ 13460 h 596"/>
              <a:gd name="T44" fmla="+- 0 11877 11718"/>
              <a:gd name="T45" fmla="*/ T44 w 578"/>
              <a:gd name="T46" fmla="+- 0 13484 12901"/>
              <a:gd name="T47" fmla="*/ 13484 h 596"/>
              <a:gd name="T48" fmla="+- 0 11775 11718"/>
              <a:gd name="T49" fmla="*/ T48 w 578"/>
              <a:gd name="T50" fmla="+- 0 13451 12901"/>
              <a:gd name="T51" fmla="*/ 13451 h 596"/>
              <a:gd name="T52" fmla="+- 0 11718 11718"/>
              <a:gd name="T53" fmla="*/ T52 w 578"/>
              <a:gd name="T54" fmla="+- 0 13399 12901"/>
              <a:gd name="T55" fmla="*/ 13399 h 596"/>
              <a:gd name="T56" fmla="+- 0 11734 11718"/>
              <a:gd name="T57" fmla="*/ T56 w 578"/>
              <a:gd name="T58" fmla="+- 0 13372 12901"/>
              <a:gd name="T59" fmla="*/ 13372 h 596"/>
              <a:gd name="T60" fmla="+- 0 12273 11718"/>
              <a:gd name="T61" fmla="*/ T60 w 578"/>
              <a:gd name="T62" fmla="+- 0 12948 12901"/>
              <a:gd name="T63" fmla="*/ 12948 h 596"/>
              <a:gd name="T64" fmla="+- 0 12294 11718"/>
              <a:gd name="T65" fmla="*/ T64 w 578"/>
              <a:gd name="T66" fmla="+- 0 12928 12901"/>
              <a:gd name="T67" fmla="*/ 12928 h 596"/>
              <a:gd name="T68" fmla="+- 0 12294 11718"/>
              <a:gd name="T69" fmla="*/ T68 w 578"/>
              <a:gd name="T70" fmla="+- 0 13028 12901"/>
              <a:gd name="T71" fmla="*/ 13028 h 596"/>
              <a:gd name="T72" fmla="+- 0 12286 11718"/>
              <a:gd name="T73" fmla="*/ T72 w 578"/>
              <a:gd name="T74" fmla="+- 0 13405 12901"/>
              <a:gd name="T75" fmla="*/ 13405 h 596"/>
              <a:gd name="T76" fmla="+- 0 12283 11718"/>
              <a:gd name="T77" fmla="*/ T76 w 578"/>
              <a:gd name="T78" fmla="+- 0 13481 12901"/>
              <a:gd name="T79" fmla="*/ 13481 h 596"/>
              <a:gd name="T80" fmla="+- 0 12290 11718"/>
              <a:gd name="T81" fmla="*/ T80 w 578"/>
              <a:gd name="T82" fmla="+- 0 13485 12901"/>
              <a:gd name="T83" fmla="*/ 13485 h 5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578" h="596" extrusionOk="0">
                <a:moveTo>
                  <a:pt x="86" y="83"/>
                </a:moveTo>
                <a:cubicBezTo>
                  <a:pt x="86" y="72"/>
                  <a:pt x="84" y="41"/>
                  <a:pt x="88" y="32"/>
                </a:cubicBezTo>
                <a:cubicBezTo>
                  <a:pt x="100" y="7"/>
                  <a:pt x="125" y="1"/>
                  <a:pt x="149" y="0"/>
                </a:cubicBezTo>
                <a:cubicBezTo>
                  <a:pt x="182" y="-2"/>
                  <a:pt x="214" y="13"/>
                  <a:pt x="238" y="35"/>
                </a:cubicBezTo>
                <a:cubicBezTo>
                  <a:pt x="267" y="61"/>
                  <a:pt x="278" y="98"/>
                  <a:pt x="273" y="136"/>
                </a:cubicBezTo>
                <a:cubicBezTo>
                  <a:pt x="267" y="179"/>
                  <a:pt x="242" y="218"/>
                  <a:pt x="218" y="253"/>
                </a:cubicBezTo>
                <a:cubicBezTo>
                  <a:pt x="208" y="269"/>
                  <a:pt x="160" y="313"/>
                  <a:pt x="166" y="336"/>
                </a:cubicBezTo>
                <a:cubicBezTo>
                  <a:pt x="173" y="359"/>
                  <a:pt x="199" y="370"/>
                  <a:pt x="218" y="382"/>
                </a:cubicBezTo>
                <a:cubicBezTo>
                  <a:pt x="242" y="397"/>
                  <a:pt x="266" y="412"/>
                  <a:pt x="285" y="433"/>
                </a:cubicBezTo>
                <a:cubicBezTo>
                  <a:pt x="302" y="451"/>
                  <a:pt x="314" y="470"/>
                  <a:pt x="307" y="496"/>
                </a:cubicBezTo>
                <a:cubicBezTo>
                  <a:pt x="300" y="522"/>
                  <a:pt x="276" y="545"/>
                  <a:pt x="255" y="559"/>
                </a:cubicBezTo>
                <a:cubicBezTo>
                  <a:pt x="226" y="578"/>
                  <a:pt x="193" y="585"/>
                  <a:pt x="159" y="583"/>
                </a:cubicBezTo>
                <a:cubicBezTo>
                  <a:pt x="122" y="581"/>
                  <a:pt x="90" y="565"/>
                  <a:pt x="57" y="550"/>
                </a:cubicBezTo>
                <a:cubicBezTo>
                  <a:pt x="36" y="541"/>
                  <a:pt x="-1" y="526"/>
                  <a:pt x="0" y="498"/>
                </a:cubicBezTo>
                <a:cubicBezTo>
                  <a:pt x="3" y="483"/>
                  <a:pt x="6" y="477"/>
                  <a:pt x="16" y="471"/>
                </a:cubicBezTo>
              </a:path>
              <a:path w="578" h="596" extrusionOk="0">
                <a:moveTo>
                  <a:pt x="555" y="47"/>
                </a:moveTo>
                <a:cubicBezTo>
                  <a:pt x="565" y="37"/>
                  <a:pt x="569" y="33"/>
                  <a:pt x="576" y="27"/>
                </a:cubicBezTo>
                <a:cubicBezTo>
                  <a:pt x="576" y="60"/>
                  <a:pt x="576" y="94"/>
                  <a:pt x="576" y="127"/>
                </a:cubicBezTo>
                <a:cubicBezTo>
                  <a:pt x="576" y="253"/>
                  <a:pt x="574" y="378"/>
                  <a:pt x="568" y="504"/>
                </a:cubicBezTo>
                <a:cubicBezTo>
                  <a:pt x="567" y="529"/>
                  <a:pt x="563" y="555"/>
                  <a:pt x="565" y="580"/>
                </a:cubicBezTo>
                <a:cubicBezTo>
                  <a:pt x="567" y="594"/>
                  <a:pt x="567" y="600"/>
                  <a:pt x="572" y="5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14888" y="4729163"/>
            <a:ext cx="146050" cy="244475"/>
          </a:xfrm>
          <a:custGeom>
            <a:avLst/>
            <a:gdLst>
              <a:gd name="T0" fmla="+- 0 13383 13374"/>
              <a:gd name="T1" fmla="*/ T0 w 405"/>
              <a:gd name="T2" fmla="+- 0 13226 13138"/>
              <a:gd name="T3" fmla="*/ 13226 h 678"/>
              <a:gd name="T4" fmla="+- 0 13389 13374"/>
              <a:gd name="T5" fmla="*/ T4 w 405"/>
              <a:gd name="T6" fmla="+- 0 13212 13138"/>
              <a:gd name="T7" fmla="*/ 13212 h 678"/>
              <a:gd name="T8" fmla="+- 0 13394 13374"/>
              <a:gd name="T9" fmla="*/ T8 w 405"/>
              <a:gd name="T10" fmla="+- 0 13200 13138"/>
              <a:gd name="T11" fmla="*/ 13200 h 678"/>
              <a:gd name="T12" fmla="+- 0 13426 13374"/>
              <a:gd name="T13" fmla="*/ T12 w 405"/>
              <a:gd name="T14" fmla="+- 0 13185 13138"/>
              <a:gd name="T15" fmla="*/ 13185 h 678"/>
              <a:gd name="T16" fmla="+- 0 13468 13374"/>
              <a:gd name="T17" fmla="*/ T16 w 405"/>
              <a:gd name="T18" fmla="+- 0 13165 13138"/>
              <a:gd name="T19" fmla="*/ 13165 h 678"/>
              <a:gd name="T20" fmla="+- 0 13517 13374"/>
              <a:gd name="T21" fmla="*/ T20 w 405"/>
              <a:gd name="T22" fmla="+- 0 13145 13138"/>
              <a:gd name="T23" fmla="*/ 13145 h 678"/>
              <a:gd name="T24" fmla="+- 0 13563 13374"/>
              <a:gd name="T25" fmla="*/ T24 w 405"/>
              <a:gd name="T26" fmla="+- 0 13139 13138"/>
              <a:gd name="T27" fmla="*/ 13139 h 678"/>
              <a:gd name="T28" fmla="+- 0 13608 13374"/>
              <a:gd name="T29" fmla="*/ T28 w 405"/>
              <a:gd name="T30" fmla="+- 0 13133 13138"/>
              <a:gd name="T31" fmla="*/ 13133 h 678"/>
              <a:gd name="T32" fmla="+- 0 13644 13374"/>
              <a:gd name="T33" fmla="*/ T32 w 405"/>
              <a:gd name="T34" fmla="+- 0 13144 13138"/>
              <a:gd name="T35" fmla="*/ 13144 h 678"/>
              <a:gd name="T36" fmla="+- 0 13650 13374"/>
              <a:gd name="T37" fmla="*/ T36 w 405"/>
              <a:gd name="T38" fmla="+- 0 13194 13138"/>
              <a:gd name="T39" fmla="*/ 13194 h 678"/>
              <a:gd name="T40" fmla="+- 0 13659 13374"/>
              <a:gd name="T41" fmla="*/ T40 w 405"/>
              <a:gd name="T42" fmla="+- 0 13269 13138"/>
              <a:gd name="T43" fmla="*/ 13269 h 678"/>
              <a:gd name="T44" fmla="+- 0 13619 13374"/>
              <a:gd name="T45" fmla="*/ T44 w 405"/>
              <a:gd name="T46" fmla="+- 0 13355 13138"/>
              <a:gd name="T47" fmla="*/ 13355 h 678"/>
              <a:gd name="T48" fmla="+- 0 13593 13374"/>
              <a:gd name="T49" fmla="*/ T48 w 405"/>
              <a:gd name="T50" fmla="+- 0 13422 13138"/>
              <a:gd name="T51" fmla="*/ 13422 h 678"/>
              <a:gd name="T52" fmla="+- 0 13552 13374"/>
              <a:gd name="T53" fmla="*/ T52 w 405"/>
              <a:gd name="T54" fmla="+- 0 13528 13138"/>
              <a:gd name="T55" fmla="*/ 13528 h 678"/>
              <a:gd name="T56" fmla="+- 0 13497 13374"/>
              <a:gd name="T57" fmla="*/ T56 w 405"/>
              <a:gd name="T58" fmla="+- 0 13630 13138"/>
              <a:gd name="T59" fmla="*/ 13630 h 678"/>
              <a:gd name="T60" fmla="+- 0 13461 13374"/>
              <a:gd name="T61" fmla="*/ T60 w 405"/>
              <a:gd name="T62" fmla="+- 0 13738 13138"/>
              <a:gd name="T63" fmla="*/ 13738 h 678"/>
              <a:gd name="T64" fmla="+- 0 13451 13374"/>
              <a:gd name="T65" fmla="*/ T64 w 405"/>
              <a:gd name="T66" fmla="+- 0 13770 13138"/>
              <a:gd name="T67" fmla="*/ 13770 h 678"/>
              <a:gd name="T68" fmla="+- 0 13448 13374"/>
              <a:gd name="T69" fmla="*/ T68 w 405"/>
              <a:gd name="T70" fmla="+- 0 13778 13138"/>
              <a:gd name="T71" fmla="*/ 13778 h 678"/>
              <a:gd name="T72" fmla="+- 0 13451 13374"/>
              <a:gd name="T73" fmla="*/ T72 w 405"/>
              <a:gd name="T74" fmla="+- 0 13799 13138"/>
              <a:gd name="T75" fmla="*/ 13799 h 678"/>
              <a:gd name="T76" fmla="+- 0 13479 13374"/>
              <a:gd name="T77" fmla="*/ T76 w 405"/>
              <a:gd name="T78" fmla="+- 0 13824 13138"/>
              <a:gd name="T79" fmla="*/ 13824 h 678"/>
              <a:gd name="T80" fmla="+- 0 13501 13374"/>
              <a:gd name="T81" fmla="*/ T80 w 405"/>
              <a:gd name="T82" fmla="+- 0 13813 13138"/>
              <a:gd name="T83" fmla="*/ 13813 h 678"/>
              <a:gd name="T84" fmla="+- 0 13534 13374"/>
              <a:gd name="T85" fmla="*/ T84 w 405"/>
              <a:gd name="T86" fmla="+- 0 13793 13138"/>
              <a:gd name="T87" fmla="*/ 13793 h 678"/>
              <a:gd name="T88" fmla="+- 0 13626 13374"/>
              <a:gd name="T89" fmla="*/ T88 w 405"/>
              <a:gd name="T90" fmla="+- 0 13738 13138"/>
              <a:gd name="T91" fmla="*/ 13738 h 678"/>
              <a:gd name="T92" fmla="+- 0 13702 13374"/>
              <a:gd name="T93" fmla="*/ T92 w 405"/>
              <a:gd name="T94" fmla="+- 0 13656 13138"/>
              <a:gd name="T95" fmla="*/ 13656 h 678"/>
              <a:gd name="T96" fmla="+- 0 13778 13374"/>
              <a:gd name="T97" fmla="*/ T96 w 405"/>
              <a:gd name="T98" fmla="+- 0 13582 13138"/>
              <a:gd name="T99" fmla="*/ 13582 h 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05" h="678" extrusionOk="0">
                <a:moveTo>
                  <a:pt x="9" y="88"/>
                </a:moveTo>
                <a:cubicBezTo>
                  <a:pt x="15" y="74"/>
                  <a:pt x="20" y="62"/>
                  <a:pt x="52" y="47"/>
                </a:cubicBezTo>
                <a:cubicBezTo>
                  <a:pt x="94" y="27"/>
                  <a:pt x="143" y="7"/>
                  <a:pt x="189" y="1"/>
                </a:cubicBezTo>
                <a:cubicBezTo>
                  <a:pt x="234" y="-5"/>
                  <a:pt x="270" y="6"/>
                  <a:pt x="276" y="56"/>
                </a:cubicBezTo>
                <a:cubicBezTo>
                  <a:pt x="285" y="131"/>
                  <a:pt x="245" y="217"/>
                  <a:pt x="219" y="284"/>
                </a:cubicBezTo>
                <a:cubicBezTo>
                  <a:pt x="178" y="390"/>
                  <a:pt x="123" y="492"/>
                  <a:pt x="87" y="600"/>
                </a:cubicBezTo>
                <a:cubicBezTo>
                  <a:pt x="77" y="632"/>
                  <a:pt x="74" y="640"/>
                  <a:pt x="77" y="661"/>
                </a:cubicBezTo>
                <a:cubicBezTo>
                  <a:pt x="105" y="686"/>
                  <a:pt x="127" y="675"/>
                  <a:pt x="160" y="655"/>
                </a:cubicBezTo>
                <a:cubicBezTo>
                  <a:pt x="252" y="600"/>
                  <a:pt x="328" y="518"/>
                  <a:pt x="404" y="4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1913" y="4702175"/>
            <a:ext cx="266700" cy="288925"/>
          </a:xfrm>
          <a:custGeom>
            <a:avLst/>
            <a:gdLst>
              <a:gd name="T0" fmla="+- 0 14350 14285"/>
              <a:gd name="T1" fmla="*/ T0 w 738"/>
              <a:gd name="T2" fmla="+- 0 13145 13063"/>
              <a:gd name="T3" fmla="*/ 13145 h 799"/>
              <a:gd name="T4" fmla="+- 0 14428 14285"/>
              <a:gd name="T5" fmla="*/ T4 w 738"/>
              <a:gd name="T6" fmla="+- 0 13157 13063"/>
              <a:gd name="T7" fmla="*/ 13157 h 799"/>
              <a:gd name="T8" fmla="+- 0 14487 14285"/>
              <a:gd name="T9" fmla="*/ T8 w 738"/>
              <a:gd name="T10" fmla="+- 0 13229 13063"/>
              <a:gd name="T11" fmla="*/ 13229 h 799"/>
              <a:gd name="T12" fmla="+- 0 14450 14285"/>
              <a:gd name="T13" fmla="*/ T12 w 738"/>
              <a:gd name="T14" fmla="+- 0 13392 13063"/>
              <a:gd name="T15" fmla="*/ 13392 h 799"/>
              <a:gd name="T16" fmla="+- 0 14441 14285"/>
              <a:gd name="T17" fmla="*/ T16 w 738"/>
              <a:gd name="T18" fmla="+- 0 13604 13063"/>
              <a:gd name="T19" fmla="*/ 13604 h 799"/>
              <a:gd name="T20" fmla="+- 0 14552 14285"/>
              <a:gd name="T21" fmla="*/ T20 w 738"/>
              <a:gd name="T22" fmla="+- 0 13706 13063"/>
              <a:gd name="T23" fmla="*/ 13706 h 799"/>
              <a:gd name="T24" fmla="+- 0 14584 14285"/>
              <a:gd name="T25" fmla="*/ T24 w 738"/>
              <a:gd name="T26" fmla="+- 0 13768 13063"/>
              <a:gd name="T27" fmla="*/ 13768 h 799"/>
              <a:gd name="T28" fmla="+- 0 14452 14285"/>
              <a:gd name="T29" fmla="*/ T28 w 738"/>
              <a:gd name="T30" fmla="+- 0 13822 13063"/>
              <a:gd name="T31" fmla="*/ 13822 h 799"/>
              <a:gd name="T32" fmla="+- 0 14311 14285"/>
              <a:gd name="T33" fmla="*/ T32 w 738"/>
              <a:gd name="T34" fmla="+- 0 13857 13063"/>
              <a:gd name="T35" fmla="*/ 13857 h 799"/>
              <a:gd name="T36" fmla="+- 0 14285 14285"/>
              <a:gd name="T37" fmla="*/ T36 w 738"/>
              <a:gd name="T38" fmla="+- 0 13852 13063"/>
              <a:gd name="T39" fmla="*/ 13852 h 799"/>
              <a:gd name="T40" fmla="+- 0 14358 14285"/>
              <a:gd name="T41" fmla="*/ T40 w 738"/>
              <a:gd name="T42" fmla="+- 0 13784 13063"/>
              <a:gd name="T43" fmla="*/ 13784 h 799"/>
              <a:gd name="T44" fmla="+- 0 14798 14285"/>
              <a:gd name="T45" fmla="*/ T44 w 738"/>
              <a:gd name="T46" fmla="+- 0 13103 13063"/>
              <a:gd name="T47" fmla="*/ 13103 h 799"/>
              <a:gd name="T48" fmla="+- 0 14777 14285"/>
              <a:gd name="T49" fmla="*/ T48 w 738"/>
              <a:gd name="T50" fmla="+- 0 13072 13063"/>
              <a:gd name="T51" fmla="*/ 13072 h 799"/>
              <a:gd name="T52" fmla="+- 0 14839 14285"/>
              <a:gd name="T53" fmla="*/ T52 w 738"/>
              <a:gd name="T54" fmla="+- 0 13068 13063"/>
              <a:gd name="T55" fmla="*/ 13068 h 799"/>
              <a:gd name="T56" fmla="+- 0 14893 14285"/>
              <a:gd name="T57" fmla="*/ T56 w 738"/>
              <a:gd name="T58" fmla="+- 0 13145 13063"/>
              <a:gd name="T59" fmla="*/ 13145 h 799"/>
              <a:gd name="T60" fmla="+- 0 14921 14285"/>
              <a:gd name="T61" fmla="*/ T60 w 738"/>
              <a:gd name="T62" fmla="+- 0 13283 13063"/>
              <a:gd name="T63" fmla="*/ 13283 h 799"/>
              <a:gd name="T64" fmla="+- 0 14998 14285"/>
              <a:gd name="T65" fmla="*/ T64 w 738"/>
              <a:gd name="T66" fmla="+- 0 13430 13063"/>
              <a:gd name="T67" fmla="*/ 13430 h 799"/>
              <a:gd name="T68" fmla="+- 0 14939 14285"/>
              <a:gd name="T69" fmla="*/ T68 w 738"/>
              <a:gd name="T70" fmla="+- 0 13701 13063"/>
              <a:gd name="T71" fmla="*/ 13701 h 799"/>
              <a:gd name="T72" fmla="+- 0 14823 14285"/>
              <a:gd name="T73" fmla="*/ T72 w 738"/>
              <a:gd name="T74" fmla="+- 0 13775 13063"/>
              <a:gd name="T75" fmla="*/ 13775 h 799"/>
              <a:gd name="T76" fmla="+- 0 14778 14285"/>
              <a:gd name="T77" fmla="*/ T76 w 738"/>
              <a:gd name="T78" fmla="+- 0 13765 13063"/>
              <a:gd name="T79" fmla="*/ 13765 h 799"/>
              <a:gd name="T80" fmla="+- 0 14833 14285"/>
              <a:gd name="T81" fmla="*/ T80 w 738"/>
              <a:gd name="T82" fmla="+- 0 13699 13063"/>
              <a:gd name="T83" fmla="*/ 13699 h 7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738" h="799" extrusionOk="0">
                <a:moveTo>
                  <a:pt x="65" y="82"/>
                </a:moveTo>
                <a:cubicBezTo>
                  <a:pt x="91" y="89"/>
                  <a:pt x="117" y="86"/>
                  <a:pt x="143" y="94"/>
                </a:cubicBezTo>
                <a:cubicBezTo>
                  <a:pt x="177" y="104"/>
                  <a:pt x="199" y="131"/>
                  <a:pt x="202" y="166"/>
                </a:cubicBezTo>
                <a:cubicBezTo>
                  <a:pt x="207" y="221"/>
                  <a:pt x="181" y="278"/>
                  <a:pt x="165" y="329"/>
                </a:cubicBezTo>
                <a:cubicBezTo>
                  <a:pt x="143" y="397"/>
                  <a:pt x="120" y="473"/>
                  <a:pt x="156" y="541"/>
                </a:cubicBezTo>
                <a:cubicBezTo>
                  <a:pt x="180" y="586"/>
                  <a:pt x="226" y="614"/>
                  <a:pt x="267" y="643"/>
                </a:cubicBezTo>
                <a:cubicBezTo>
                  <a:pt x="289" y="659"/>
                  <a:pt x="322" y="676"/>
                  <a:pt x="299" y="705"/>
                </a:cubicBezTo>
                <a:cubicBezTo>
                  <a:pt x="274" y="737"/>
                  <a:pt x="203" y="747"/>
                  <a:pt x="167" y="759"/>
                </a:cubicBezTo>
                <a:cubicBezTo>
                  <a:pt x="125" y="773"/>
                  <a:pt x="71" y="795"/>
                  <a:pt x="26" y="794"/>
                </a:cubicBezTo>
                <a:cubicBezTo>
                  <a:pt x="12" y="798"/>
                  <a:pt x="7" y="799"/>
                  <a:pt x="0" y="789"/>
                </a:cubicBezTo>
                <a:cubicBezTo>
                  <a:pt x="25" y="766"/>
                  <a:pt x="49" y="744"/>
                  <a:pt x="73" y="721"/>
                </a:cubicBezTo>
              </a:path>
              <a:path w="738" h="799" extrusionOk="0">
                <a:moveTo>
                  <a:pt x="513" y="40"/>
                </a:moveTo>
                <a:cubicBezTo>
                  <a:pt x="495" y="23"/>
                  <a:pt x="500" y="32"/>
                  <a:pt x="492" y="9"/>
                </a:cubicBezTo>
                <a:cubicBezTo>
                  <a:pt x="514" y="3"/>
                  <a:pt x="530" y="-4"/>
                  <a:pt x="554" y="5"/>
                </a:cubicBezTo>
                <a:cubicBezTo>
                  <a:pt x="587" y="18"/>
                  <a:pt x="601" y="49"/>
                  <a:pt x="608" y="82"/>
                </a:cubicBezTo>
                <a:cubicBezTo>
                  <a:pt x="618" y="127"/>
                  <a:pt x="620" y="176"/>
                  <a:pt x="636" y="220"/>
                </a:cubicBezTo>
                <a:cubicBezTo>
                  <a:pt x="655" y="273"/>
                  <a:pt x="689" y="317"/>
                  <a:pt x="713" y="367"/>
                </a:cubicBezTo>
                <a:cubicBezTo>
                  <a:pt x="761" y="468"/>
                  <a:pt x="734" y="563"/>
                  <a:pt x="654" y="638"/>
                </a:cubicBezTo>
                <a:cubicBezTo>
                  <a:pt x="622" y="668"/>
                  <a:pt x="581" y="698"/>
                  <a:pt x="538" y="712"/>
                </a:cubicBezTo>
                <a:cubicBezTo>
                  <a:pt x="509" y="722"/>
                  <a:pt x="514" y="714"/>
                  <a:pt x="493" y="702"/>
                </a:cubicBezTo>
                <a:cubicBezTo>
                  <a:pt x="510" y="679"/>
                  <a:pt x="528" y="658"/>
                  <a:pt x="548" y="6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81425" y="3821113"/>
            <a:ext cx="382588" cy="255587"/>
          </a:xfrm>
          <a:custGeom>
            <a:avLst/>
            <a:gdLst>
              <a:gd name="T0" fmla="+- 0 10506 10506"/>
              <a:gd name="T1" fmla="*/ T0 w 1059"/>
              <a:gd name="T2" fmla="+- 0 10706 10613"/>
              <a:gd name="T3" fmla="*/ 10706 h 710"/>
              <a:gd name="T4" fmla="+- 0 10543 10506"/>
              <a:gd name="T5" fmla="*/ T4 w 1059"/>
              <a:gd name="T6" fmla="+- 0 10705 10613"/>
              <a:gd name="T7" fmla="*/ 10705 h 710"/>
              <a:gd name="T8" fmla="+- 0 10565 10506"/>
              <a:gd name="T9" fmla="*/ T8 w 1059"/>
              <a:gd name="T10" fmla="+- 0 10699 10613"/>
              <a:gd name="T11" fmla="*/ 10699 h 710"/>
              <a:gd name="T12" fmla="+- 0 10605 10506"/>
              <a:gd name="T13" fmla="*/ T12 w 1059"/>
              <a:gd name="T14" fmla="+- 0 10683 10613"/>
              <a:gd name="T15" fmla="*/ 10683 h 710"/>
              <a:gd name="T16" fmla="+- 0 10687 10506"/>
              <a:gd name="T17" fmla="*/ T16 w 1059"/>
              <a:gd name="T18" fmla="+- 0 10650 10613"/>
              <a:gd name="T19" fmla="*/ 10650 h 710"/>
              <a:gd name="T20" fmla="+- 0 10788 10506"/>
              <a:gd name="T21" fmla="*/ T20 w 1059"/>
              <a:gd name="T22" fmla="+- 0 10602 10613"/>
              <a:gd name="T23" fmla="*/ 10602 h 710"/>
              <a:gd name="T24" fmla="+- 0 10879 10506"/>
              <a:gd name="T25" fmla="*/ T24 w 1059"/>
              <a:gd name="T26" fmla="+- 0 10613 10613"/>
              <a:gd name="T27" fmla="*/ 10613 h 710"/>
              <a:gd name="T28" fmla="+- 0 10940 10506"/>
              <a:gd name="T29" fmla="*/ T28 w 1059"/>
              <a:gd name="T30" fmla="+- 0 10620 10613"/>
              <a:gd name="T31" fmla="*/ 10620 h 710"/>
              <a:gd name="T32" fmla="+- 0 10945 10506"/>
              <a:gd name="T33" fmla="*/ T32 w 1059"/>
              <a:gd name="T34" fmla="+- 0 10670 10613"/>
              <a:gd name="T35" fmla="*/ 10670 h 710"/>
              <a:gd name="T36" fmla="+- 0 10935 10506"/>
              <a:gd name="T37" fmla="*/ T36 w 1059"/>
              <a:gd name="T38" fmla="+- 0 10721 10613"/>
              <a:gd name="T39" fmla="*/ 10721 h 710"/>
              <a:gd name="T40" fmla="+- 0 10910 10506"/>
              <a:gd name="T41" fmla="*/ T40 w 1059"/>
              <a:gd name="T42" fmla="+- 0 10844 10613"/>
              <a:gd name="T43" fmla="*/ 10844 h 710"/>
              <a:gd name="T44" fmla="+- 0 10843 10506"/>
              <a:gd name="T45" fmla="*/ T44 w 1059"/>
              <a:gd name="T46" fmla="+- 0 10962 10613"/>
              <a:gd name="T47" fmla="*/ 10962 h 710"/>
              <a:gd name="T48" fmla="+- 0 10794 10506"/>
              <a:gd name="T49" fmla="*/ T48 w 1059"/>
              <a:gd name="T50" fmla="+- 0 11076 10613"/>
              <a:gd name="T51" fmla="*/ 11076 h 710"/>
              <a:gd name="T52" fmla="+- 0 10770 10506"/>
              <a:gd name="T53" fmla="*/ T52 w 1059"/>
              <a:gd name="T54" fmla="+- 0 11132 10613"/>
              <a:gd name="T55" fmla="*/ 11132 h 710"/>
              <a:gd name="T56" fmla="+- 0 10715 10506"/>
              <a:gd name="T57" fmla="*/ T56 w 1059"/>
              <a:gd name="T58" fmla="+- 0 11226 10613"/>
              <a:gd name="T59" fmla="*/ 11226 h 710"/>
              <a:gd name="T60" fmla="+- 0 10740 10506"/>
              <a:gd name="T61" fmla="*/ T60 w 1059"/>
              <a:gd name="T62" fmla="+- 0 11290 10613"/>
              <a:gd name="T63" fmla="*/ 11290 h 710"/>
              <a:gd name="T64" fmla="+- 0 10761 10506"/>
              <a:gd name="T65" fmla="*/ T64 w 1059"/>
              <a:gd name="T66" fmla="+- 0 11346 10613"/>
              <a:gd name="T67" fmla="*/ 11346 h 710"/>
              <a:gd name="T68" fmla="+- 0 10844 10506"/>
              <a:gd name="T69" fmla="*/ T68 w 1059"/>
              <a:gd name="T70" fmla="+- 0 11314 10613"/>
              <a:gd name="T71" fmla="*/ 11314 h 710"/>
              <a:gd name="T72" fmla="+- 0 10881 10506"/>
              <a:gd name="T73" fmla="*/ T72 w 1059"/>
              <a:gd name="T74" fmla="+- 0 11302 10613"/>
              <a:gd name="T75" fmla="*/ 11302 h 710"/>
              <a:gd name="T76" fmla="+- 0 10988 10506"/>
              <a:gd name="T77" fmla="*/ T76 w 1059"/>
              <a:gd name="T78" fmla="+- 0 11267 10613"/>
              <a:gd name="T79" fmla="*/ 11267 h 710"/>
              <a:gd name="T80" fmla="+- 0 11088 10506"/>
              <a:gd name="T81" fmla="*/ T80 w 1059"/>
              <a:gd name="T82" fmla="+- 0 11217 10613"/>
              <a:gd name="T83" fmla="*/ 11217 h 710"/>
              <a:gd name="T84" fmla="+- 0 11193 10506"/>
              <a:gd name="T85" fmla="*/ T84 w 1059"/>
              <a:gd name="T86" fmla="+- 0 11179 10613"/>
              <a:gd name="T87" fmla="*/ 11179 h 710"/>
              <a:gd name="T88" fmla="+- 0 11315 10506"/>
              <a:gd name="T89" fmla="*/ T88 w 1059"/>
              <a:gd name="T90" fmla="+- 0 11135 10613"/>
              <a:gd name="T91" fmla="*/ 11135 h 710"/>
              <a:gd name="T92" fmla="+- 0 11437 10506"/>
              <a:gd name="T93" fmla="*/ T92 w 1059"/>
              <a:gd name="T94" fmla="+- 0 11110 10613"/>
              <a:gd name="T95" fmla="*/ 11110 h 710"/>
              <a:gd name="T96" fmla="+- 0 11564 10506"/>
              <a:gd name="T97" fmla="*/ T96 w 1059"/>
              <a:gd name="T98" fmla="+- 0 11083 10613"/>
              <a:gd name="T99" fmla="*/ 11083 h 7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059" h="710" extrusionOk="0">
                <a:moveTo>
                  <a:pt x="0" y="93"/>
                </a:moveTo>
                <a:cubicBezTo>
                  <a:pt x="37" y="92"/>
                  <a:pt x="59" y="86"/>
                  <a:pt x="99" y="70"/>
                </a:cubicBezTo>
                <a:cubicBezTo>
                  <a:pt x="181" y="37"/>
                  <a:pt x="282" y="-11"/>
                  <a:pt x="373" y="0"/>
                </a:cubicBezTo>
                <a:cubicBezTo>
                  <a:pt x="434" y="7"/>
                  <a:pt x="439" y="57"/>
                  <a:pt x="429" y="108"/>
                </a:cubicBezTo>
                <a:cubicBezTo>
                  <a:pt x="404" y="231"/>
                  <a:pt x="337" y="349"/>
                  <a:pt x="288" y="463"/>
                </a:cubicBezTo>
                <a:cubicBezTo>
                  <a:pt x="264" y="519"/>
                  <a:pt x="209" y="613"/>
                  <a:pt x="234" y="677"/>
                </a:cubicBezTo>
                <a:cubicBezTo>
                  <a:pt x="255" y="733"/>
                  <a:pt x="338" y="701"/>
                  <a:pt x="375" y="689"/>
                </a:cubicBezTo>
                <a:cubicBezTo>
                  <a:pt x="482" y="654"/>
                  <a:pt x="582" y="604"/>
                  <a:pt x="687" y="566"/>
                </a:cubicBezTo>
                <a:cubicBezTo>
                  <a:pt x="809" y="522"/>
                  <a:pt x="931" y="497"/>
                  <a:pt x="1058" y="4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2438" y="3824288"/>
            <a:ext cx="227012" cy="271462"/>
          </a:xfrm>
          <a:custGeom>
            <a:avLst/>
            <a:gdLst>
              <a:gd name="T0" fmla="+- 0 11884 11838"/>
              <a:gd name="T1" fmla="*/ T0 w 634"/>
              <a:gd name="T2" fmla="+- 0 10809 10623"/>
              <a:gd name="T3" fmla="*/ 10809 h 756"/>
              <a:gd name="T4" fmla="+- 0 11902 11838"/>
              <a:gd name="T5" fmla="*/ T4 w 634"/>
              <a:gd name="T6" fmla="+- 0 10761 10623"/>
              <a:gd name="T7" fmla="*/ 10761 h 756"/>
              <a:gd name="T8" fmla="+- 0 11982 11838"/>
              <a:gd name="T9" fmla="*/ T8 w 634"/>
              <a:gd name="T10" fmla="+- 0 10741 10623"/>
              <a:gd name="T11" fmla="*/ 10741 h 756"/>
              <a:gd name="T12" fmla="+- 0 12075 11838"/>
              <a:gd name="T13" fmla="*/ T12 w 634"/>
              <a:gd name="T14" fmla="+- 0 10808 10623"/>
              <a:gd name="T15" fmla="*/ 10808 h 756"/>
              <a:gd name="T16" fmla="+- 0 12076 11838"/>
              <a:gd name="T17" fmla="*/ T16 w 634"/>
              <a:gd name="T18" fmla="+- 0 10975 10623"/>
              <a:gd name="T19" fmla="*/ 10975 h 756"/>
              <a:gd name="T20" fmla="+- 0 12039 11838"/>
              <a:gd name="T21" fmla="*/ T20 w 634"/>
              <a:gd name="T22" fmla="+- 0 11145 10623"/>
              <a:gd name="T23" fmla="*/ 11145 h 756"/>
              <a:gd name="T24" fmla="+- 0 12106 11838"/>
              <a:gd name="T25" fmla="*/ T24 w 634"/>
              <a:gd name="T26" fmla="+- 0 11250 10623"/>
              <a:gd name="T27" fmla="*/ 11250 h 756"/>
              <a:gd name="T28" fmla="+- 0 12202 11838"/>
              <a:gd name="T29" fmla="*/ T28 w 634"/>
              <a:gd name="T30" fmla="+- 0 11303 10623"/>
              <a:gd name="T31" fmla="*/ 11303 h 756"/>
              <a:gd name="T32" fmla="+- 0 12108 11838"/>
              <a:gd name="T33" fmla="*/ T32 w 634"/>
              <a:gd name="T34" fmla="+- 0 11346 10623"/>
              <a:gd name="T35" fmla="*/ 11346 h 756"/>
              <a:gd name="T36" fmla="+- 0 11927 11838"/>
              <a:gd name="T37" fmla="*/ T36 w 634"/>
              <a:gd name="T38" fmla="+- 0 11376 10623"/>
              <a:gd name="T39" fmla="*/ 11376 h 756"/>
              <a:gd name="T40" fmla="+- 0 11840 11838"/>
              <a:gd name="T41" fmla="*/ T40 w 634"/>
              <a:gd name="T42" fmla="+- 0 11369 10623"/>
              <a:gd name="T43" fmla="*/ 11369 h 756"/>
              <a:gd name="T44" fmla="+- 0 11873 11838"/>
              <a:gd name="T45" fmla="*/ T44 w 634"/>
              <a:gd name="T46" fmla="+- 0 11288 10623"/>
              <a:gd name="T47" fmla="*/ 11288 h 756"/>
              <a:gd name="T48" fmla="+- 0 12214 11838"/>
              <a:gd name="T49" fmla="*/ T48 w 634"/>
              <a:gd name="T50" fmla="+- 0 10652 10623"/>
              <a:gd name="T51" fmla="*/ 10652 h 756"/>
              <a:gd name="T52" fmla="+- 0 12323 11838"/>
              <a:gd name="T53" fmla="*/ T52 w 634"/>
              <a:gd name="T54" fmla="+- 0 10627 10623"/>
              <a:gd name="T55" fmla="*/ 10627 h 756"/>
              <a:gd name="T56" fmla="+- 0 12444 11838"/>
              <a:gd name="T57" fmla="*/ T56 w 634"/>
              <a:gd name="T58" fmla="+- 0 10646 10623"/>
              <a:gd name="T59" fmla="*/ 10646 h 756"/>
              <a:gd name="T60" fmla="+- 0 12470 11838"/>
              <a:gd name="T61" fmla="*/ T60 w 634"/>
              <a:gd name="T62" fmla="+- 0 10750 10623"/>
              <a:gd name="T63" fmla="*/ 10750 h 756"/>
              <a:gd name="T64" fmla="+- 0 12464 11838"/>
              <a:gd name="T65" fmla="*/ T64 w 634"/>
              <a:gd name="T66" fmla="+- 0 11007 10623"/>
              <a:gd name="T67" fmla="*/ 11007 h 756"/>
              <a:gd name="T68" fmla="+- 0 12444 11838"/>
              <a:gd name="T69" fmla="*/ T68 w 634"/>
              <a:gd name="T70" fmla="+- 0 11123 10623"/>
              <a:gd name="T71" fmla="*/ 11123 h 756"/>
              <a:gd name="T72" fmla="+- 0 12346 11838"/>
              <a:gd name="T73" fmla="*/ T72 w 634"/>
              <a:gd name="T74" fmla="+- 0 11225 10623"/>
              <a:gd name="T75" fmla="*/ 11225 h 756"/>
              <a:gd name="T76" fmla="+- 0 12212 11838"/>
              <a:gd name="T77" fmla="*/ T76 w 634"/>
              <a:gd name="T78" fmla="+- 0 11253 10623"/>
              <a:gd name="T79" fmla="*/ 11253 h 756"/>
              <a:gd name="T80" fmla="+- 0 12225 11838"/>
              <a:gd name="T81" fmla="*/ T80 w 634"/>
              <a:gd name="T82" fmla="+- 0 11118 10623"/>
              <a:gd name="T83" fmla="*/ 11118 h 756"/>
              <a:gd name="T84" fmla="+- 0 12258 11838"/>
              <a:gd name="T85" fmla="*/ T84 w 634"/>
              <a:gd name="T86" fmla="+- 0 11057 10623"/>
              <a:gd name="T87" fmla="*/ 11057 h 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34" h="756" extrusionOk="0">
                <a:moveTo>
                  <a:pt x="46" y="186"/>
                </a:moveTo>
                <a:cubicBezTo>
                  <a:pt x="46" y="159"/>
                  <a:pt x="44" y="159"/>
                  <a:pt x="64" y="138"/>
                </a:cubicBezTo>
                <a:cubicBezTo>
                  <a:pt x="81" y="119"/>
                  <a:pt x="121" y="115"/>
                  <a:pt x="144" y="118"/>
                </a:cubicBezTo>
                <a:cubicBezTo>
                  <a:pt x="184" y="123"/>
                  <a:pt x="220" y="148"/>
                  <a:pt x="237" y="185"/>
                </a:cubicBezTo>
                <a:cubicBezTo>
                  <a:pt x="259" y="234"/>
                  <a:pt x="249" y="301"/>
                  <a:pt x="238" y="352"/>
                </a:cubicBezTo>
                <a:cubicBezTo>
                  <a:pt x="226" y="407"/>
                  <a:pt x="200" y="465"/>
                  <a:pt x="201" y="522"/>
                </a:cubicBezTo>
                <a:cubicBezTo>
                  <a:pt x="201" y="568"/>
                  <a:pt x="233" y="601"/>
                  <a:pt x="268" y="627"/>
                </a:cubicBezTo>
                <a:cubicBezTo>
                  <a:pt x="297" y="649"/>
                  <a:pt x="332" y="663"/>
                  <a:pt x="364" y="680"/>
                </a:cubicBezTo>
                <a:cubicBezTo>
                  <a:pt x="346" y="711"/>
                  <a:pt x="308" y="715"/>
                  <a:pt x="270" y="723"/>
                </a:cubicBezTo>
                <a:cubicBezTo>
                  <a:pt x="210" y="736"/>
                  <a:pt x="150" y="749"/>
                  <a:pt x="89" y="753"/>
                </a:cubicBezTo>
                <a:cubicBezTo>
                  <a:pt x="55" y="755"/>
                  <a:pt x="34" y="755"/>
                  <a:pt x="2" y="746"/>
                </a:cubicBezTo>
                <a:cubicBezTo>
                  <a:pt x="7" y="711"/>
                  <a:pt x="14" y="697"/>
                  <a:pt x="35" y="665"/>
                </a:cubicBezTo>
              </a:path>
              <a:path w="634" h="756" extrusionOk="0">
                <a:moveTo>
                  <a:pt x="376" y="29"/>
                </a:moveTo>
                <a:cubicBezTo>
                  <a:pt x="412" y="15"/>
                  <a:pt x="447" y="9"/>
                  <a:pt x="485" y="4"/>
                </a:cubicBezTo>
                <a:cubicBezTo>
                  <a:pt x="523" y="-1"/>
                  <a:pt x="574" y="-4"/>
                  <a:pt x="606" y="23"/>
                </a:cubicBezTo>
                <a:cubicBezTo>
                  <a:pt x="635" y="47"/>
                  <a:pt x="635" y="93"/>
                  <a:pt x="632" y="127"/>
                </a:cubicBezTo>
                <a:cubicBezTo>
                  <a:pt x="624" y="216"/>
                  <a:pt x="617" y="294"/>
                  <a:pt x="626" y="384"/>
                </a:cubicBezTo>
                <a:cubicBezTo>
                  <a:pt x="630" y="426"/>
                  <a:pt x="627" y="463"/>
                  <a:pt x="606" y="500"/>
                </a:cubicBezTo>
                <a:cubicBezTo>
                  <a:pt x="583" y="540"/>
                  <a:pt x="546" y="577"/>
                  <a:pt x="508" y="602"/>
                </a:cubicBezTo>
                <a:cubicBezTo>
                  <a:pt x="479" y="621"/>
                  <a:pt x="409" y="659"/>
                  <a:pt x="374" y="630"/>
                </a:cubicBezTo>
                <a:cubicBezTo>
                  <a:pt x="334" y="596"/>
                  <a:pt x="370" y="529"/>
                  <a:pt x="387" y="495"/>
                </a:cubicBezTo>
                <a:cubicBezTo>
                  <a:pt x="398" y="475"/>
                  <a:pt x="409" y="454"/>
                  <a:pt x="420" y="4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8063" y="3592513"/>
            <a:ext cx="1271587" cy="2787650"/>
          </a:xfrm>
          <a:custGeom>
            <a:avLst/>
            <a:gdLst>
              <a:gd name="T0" fmla="+- 0 7735 6328"/>
              <a:gd name="T1" fmla="*/ T0 w 3530"/>
              <a:gd name="T2" fmla="+- 0 12002 9981"/>
              <a:gd name="T3" fmla="*/ 12002 h 7743"/>
              <a:gd name="T4" fmla="+- 0 7533 6328"/>
              <a:gd name="T5" fmla="*/ T4 w 3530"/>
              <a:gd name="T6" fmla="+- 0 12555 9981"/>
              <a:gd name="T7" fmla="*/ 12555 h 7743"/>
              <a:gd name="T8" fmla="+- 0 7761 6328"/>
              <a:gd name="T9" fmla="*/ T8 w 3530"/>
              <a:gd name="T10" fmla="+- 0 13040 9981"/>
              <a:gd name="T11" fmla="*/ 13040 h 7743"/>
              <a:gd name="T12" fmla="+- 0 8013 6328"/>
              <a:gd name="T13" fmla="*/ T12 w 3530"/>
              <a:gd name="T14" fmla="+- 0 12704 9981"/>
              <a:gd name="T15" fmla="*/ 12704 h 7743"/>
              <a:gd name="T16" fmla="+- 0 7878 6328"/>
              <a:gd name="T17" fmla="*/ T16 w 3530"/>
              <a:gd name="T18" fmla="+- 0 12702 9981"/>
              <a:gd name="T19" fmla="*/ 12702 h 7743"/>
              <a:gd name="T20" fmla="+- 0 7755 6328"/>
              <a:gd name="T21" fmla="*/ T20 w 3530"/>
              <a:gd name="T22" fmla="+- 0 13050 9981"/>
              <a:gd name="T23" fmla="*/ 13050 h 7743"/>
              <a:gd name="T24" fmla="+- 0 7012 6328"/>
              <a:gd name="T25" fmla="*/ T24 w 3530"/>
              <a:gd name="T26" fmla="+- 0 10762 9981"/>
              <a:gd name="T27" fmla="*/ 10762 h 7743"/>
              <a:gd name="T28" fmla="+- 0 7212 6328"/>
              <a:gd name="T29" fmla="*/ T28 w 3530"/>
              <a:gd name="T30" fmla="+- 0 10677 9981"/>
              <a:gd name="T31" fmla="*/ 10677 h 7743"/>
              <a:gd name="T32" fmla="+- 0 7284 6328"/>
              <a:gd name="T33" fmla="*/ T32 w 3530"/>
              <a:gd name="T34" fmla="+- 0 10892 9981"/>
              <a:gd name="T35" fmla="*/ 10892 h 7743"/>
              <a:gd name="T36" fmla="+- 0 7299 6328"/>
              <a:gd name="T37" fmla="*/ T36 w 3530"/>
              <a:gd name="T38" fmla="+- 0 11315 9981"/>
              <a:gd name="T39" fmla="*/ 11315 h 7743"/>
              <a:gd name="T40" fmla="+- 0 7102 6328"/>
              <a:gd name="T41" fmla="*/ T40 w 3530"/>
              <a:gd name="T42" fmla="+- 0 11367 9981"/>
              <a:gd name="T43" fmla="*/ 11367 h 7743"/>
              <a:gd name="T44" fmla="+- 0 7099 6328"/>
              <a:gd name="T45" fmla="*/ T44 w 3530"/>
              <a:gd name="T46" fmla="+- 0 11257 9981"/>
              <a:gd name="T47" fmla="*/ 11257 h 7743"/>
              <a:gd name="T48" fmla="+- 0 7678 6328"/>
              <a:gd name="T49" fmla="*/ T48 w 3530"/>
              <a:gd name="T50" fmla="+- 0 10645 9981"/>
              <a:gd name="T51" fmla="*/ 10645 h 7743"/>
              <a:gd name="T52" fmla="+- 0 7809 6328"/>
              <a:gd name="T53" fmla="*/ T52 w 3530"/>
              <a:gd name="T54" fmla="+- 0 10979 9981"/>
              <a:gd name="T55" fmla="*/ 10979 h 7743"/>
              <a:gd name="T56" fmla="+- 0 7883 6328"/>
              <a:gd name="T57" fmla="*/ T56 w 3530"/>
              <a:gd name="T58" fmla="+- 0 11265 9981"/>
              <a:gd name="T59" fmla="*/ 11265 h 7743"/>
              <a:gd name="T60" fmla="+- 0 7745 6328"/>
              <a:gd name="T61" fmla="*/ T60 w 3530"/>
              <a:gd name="T62" fmla="+- 0 11306 9981"/>
              <a:gd name="T63" fmla="*/ 11306 h 7743"/>
              <a:gd name="T64" fmla="+- 0 6694 6328"/>
              <a:gd name="T65" fmla="*/ T64 w 3530"/>
              <a:gd name="T66" fmla="+- 0 13344 9981"/>
              <a:gd name="T67" fmla="*/ 13344 h 7743"/>
              <a:gd name="T68" fmla="+- 0 7473 6328"/>
              <a:gd name="T69" fmla="*/ T68 w 3530"/>
              <a:gd name="T70" fmla="+- 0 13353 9981"/>
              <a:gd name="T71" fmla="*/ 13353 h 7743"/>
              <a:gd name="T72" fmla="+- 0 8178 6328"/>
              <a:gd name="T73" fmla="*/ T72 w 3530"/>
              <a:gd name="T74" fmla="+- 0 13297 9981"/>
              <a:gd name="T75" fmla="*/ 13297 h 7743"/>
              <a:gd name="T76" fmla="+- 0 7041 6328"/>
              <a:gd name="T77" fmla="*/ T76 w 3530"/>
              <a:gd name="T78" fmla="+- 0 10010 9981"/>
              <a:gd name="T79" fmla="*/ 10010 h 7743"/>
              <a:gd name="T80" fmla="+- 0 7087 6328"/>
              <a:gd name="T81" fmla="*/ T80 w 3530"/>
              <a:gd name="T82" fmla="+- 0 10073 9981"/>
              <a:gd name="T83" fmla="*/ 10073 h 7743"/>
              <a:gd name="T84" fmla="+- 0 7065 6328"/>
              <a:gd name="T85" fmla="*/ T84 w 3530"/>
              <a:gd name="T86" fmla="+- 0 10755 9981"/>
              <a:gd name="T87" fmla="*/ 10755 h 7743"/>
              <a:gd name="T88" fmla="+- 0 7961 6328"/>
              <a:gd name="T89" fmla="*/ T88 w 3530"/>
              <a:gd name="T90" fmla="+- 0 14020 9981"/>
              <a:gd name="T91" fmla="*/ 14020 h 7743"/>
              <a:gd name="T92" fmla="+- 0 7695 6328"/>
              <a:gd name="T93" fmla="*/ T92 w 3530"/>
              <a:gd name="T94" fmla="+- 0 14409 9981"/>
              <a:gd name="T95" fmla="*/ 14409 h 7743"/>
              <a:gd name="T96" fmla="+- 0 7977 6328"/>
              <a:gd name="T97" fmla="*/ T96 w 3530"/>
              <a:gd name="T98" fmla="+- 0 15022 9981"/>
              <a:gd name="T99" fmla="*/ 15022 h 7743"/>
              <a:gd name="T100" fmla="+- 0 7741 6328"/>
              <a:gd name="T101" fmla="*/ T100 w 3530"/>
              <a:gd name="T102" fmla="+- 0 14771 9981"/>
              <a:gd name="T103" fmla="*/ 14771 h 7743"/>
              <a:gd name="T104" fmla="+- 0 8023 6328"/>
              <a:gd name="T105" fmla="*/ T104 w 3530"/>
              <a:gd name="T106" fmla="+- 0 14255 9981"/>
              <a:gd name="T107" fmla="*/ 14255 h 7743"/>
              <a:gd name="T108" fmla="+- 0 6708 6328"/>
              <a:gd name="T109" fmla="*/ T108 w 3530"/>
              <a:gd name="T110" fmla="+- 0 14042 9981"/>
              <a:gd name="T111" fmla="*/ 14042 h 7743"/>
              <a:gd name="T112" fmla="+- 0 6671 6328"/>
              <a:gd name="T113" fmla="*/ T112 w 3530"/>
              <a:gd name="T114" fmla="+- 0 14439 9981"/>
              <a:gd name="T115" fmla="*/ 14439 h 7743"/>
              <a:gd name="T116" fmla="+- 0 6684 6328"/>
              <a:gd name="T117" fmla="*/ T116 w 3530"/>
              <a:gd name="T118" fmla="+- 0 14758 9981"/>
              <a:gd name="T119" fmla="*/ 14758 h 7743"/>
              <a:gd name="T120" fmla="+- 0 6694 6328"/>
              <a:gd name="T121" fmla="*/ T120 w 3530"/>
              <a:gd name="T122" fmla="+- 0 14788 9981"/>
              <a:gd name="T123" fmla="*/ 14788 h 7743"/>
              <a:gd name="T124" fmla="+- 0 7168 6328"/>
              <a:gd name="T125" fmla="*/ T124 w 3530"/>
              <a:gd name="T126" fmla="+- 0 13940 9981"/>
              <a:gd name="T127" fmla="*/ 13940 h 7743"/>
              <a:gd name="T128" fmla="+- 0 7063 6328"/>
              <a:gd name="T129" fmla="*/ T128 w 3530"/>
              <a:gd name="T130" fmla="+- 0 14201 9981"/>
              <a:gd name="T131" fmla="*/ 14201 h 7743"/>
              <a:gd name="T132" fmla="+- 0 7265 6328"/>
              <a:gd name="T133" fmla="*/ T132 w 3530"/>
              <a:gd name="T134" fmla="+- 0 14364 9981"/>
              <a:gd name="T135" fmla="*/ 14364 h 7743"/>
              <a:gd name="T136" fmla="+- 0 7226 6328"/>
              <a:gd name="T137" fmla="*/ T136 w 3530"/>
              <a:gd name="T138" fmla="+- 0 15036 9981"/>
              <a:gd name="T139" fmla="*/ 15036 h 7743"/>
              <a:gd name="T140" fmla="+- 0 7757 6328"/>
              <a:gd name="T141" fmla="*/ T140 w 3530"/>
              <a:gd name="T142" fmla="+- 0 15333 9981"/>
              <a:gd name="T143" fmla="*/ 15333 h 7743"/>
              <a:gd name="T144" fmla="+- 0 7802 6328"/>
              <a:gd name="T145" fmla="*/ T144 w 3530"/>
              <a:gd name="T146" fmla="+- 0 15697 9981"/>
              <a:gd name="T147" fmla="*/ 15697 h 7743"/>
              <a:gd name="T148" fmla="+- 0 7942 6328"/>
              <a:gd name="T149" fmla="*/ T148 w 3530"/>
              <a:gd name="T150" fmla="+- 0 15573 9981"/>
              <a:gd name="T151" fmla="*/ 15573 h 7743"/>
              <a:gd name="T152" fmla="+- 0 8112 6328"/>
              <a:gd name="T153" fmla="*/ T152 w 3530"/>
              <a:gd name="T154" fmla="+- 0 15456 9981"/>
              <a:gd name="T155" fmla="*/ 15456 h 7743"/>
              <a:gd name="T156" fmla="+- 0 7954 6328"/>
              <a:gd name="T157" fmla="*/ T156 w 3530"/>
              <a:gd name="T158" fmla="+- 0 16265 9981"/>
              <a:gd name="T159" fmla="*/ 16265 h 7743"/>
              <a:gd name="T160" fmla="+- 0 6680 6328"/>
              <a:gd name="T161" fmla="*/ T160 w 3530"/>
              <a:gd name="T162" fmla="+- 0 16493 9981"/>
              <a:gd name="T163" fmla="*/ 16493 h 7743"/>
              <a:gd name="T164" fmla="+- 0 7489 6328"/>
              <a:gd name="T165" fmla="*/ T164 w 3530"/>
              <a:gd name="T166" fmla="+- 0 16392 9981"/>
              <a:gd name="T167" fmla="*/ 16392 h 7743"/>
              <a:gd name="T168" fmla="+- 0 8576 6328"/>
              <a:gd name="T169" fmla="*/ T168 w 3530"/>
              <a:gd name="T170" fmla="+- 0 16316 9981"/>
              <a:gd name="T171" fmla="*/ 16316 h 7743"/>
              <a:gd name="T172" fmla="+- 0 6497 6328"/>
              <a:gd name="T173" fmla="*/ T172 w 3530"/>
              <a:gd name="T174" fmla="+- 0 15928 9981"/>
              <a:gd name="T175" fmla="*/ 15928 h 7743"/>
              <a:gd name="T176" fmla="+- 0 6898 6328"/>
              <a:gd name="T177" fmla="*/ T176 w 3530"/>
              <a:gd name="T178" fmla="+- 0 15924 9981"/>
              <a:gd name="T179" fmla="*/ 15924 h 7743"/>
              <a:gd name="T180" fmla="+- 0 7772 6328"/>
              <a:gd name="T181" fmla="*/ T180 w 3530"/>
              <a:gd name="T182" fmla="+- 0 16749 9981"/>
              <a:gd name="T183" fmla="*/ 16749 h 7743"/>
              <a:gd name="T184" fmla="+- 0 7798 6328"/>
              <a:gd name="T185" fmla="*/ T184 w 3530"/>
              <a:gd name="T186" fmla="+- 0 17214 9981"/>
              <a:gd name="T187" fmla="*/ 17214 h 7743"/>
              <a:gd name="T188" fmla="+- 0 8302 6328"/>
              <a:gd name="T189" fmla="*/ T188 w 3530"/>
              <a:gd name="T190" fmla="+- 0 16749 9981"/>
              <a:gd name="T191" fmla="*/ 16749 h 7743"/>
              <a:gd name="T192" fmla="+- 0 8082 6328"/>
              <a:gd name="T193" fmla="*/ T192 w 3530"/>
              <a:gd name="T194" fmla="+- 0 16854 9981"/>
              <a:gd name="T195" fmla="*/ 16854 h 7743"/>
              <a:gd name="T196" fmla="+- 0 8188 6328"/>
              <a:gd name="T197" fmla="*/ T196 w 3530"/>
              <a:gd name="T198" fmla="+- 0 16863 9981"/>
              <a:gd name="T199" fmla="*/ 16863 h 7743"/>
              <a:gd name="T200" fmla="+- 0 8346 6328"/>
              <a:gd name="T201" fmla="*/ T200 w 3530"/>
              <a:gd name="T202" fmla="+- 0 17050 9981"/>
              <a:gd name="T203" fmla="*/ 17050 h 7743"/>
              <a:gd name="T204" fmla="+- 0 8397 6328"/>
              <a:gd name="T205" fmla="*/ T204 w 3530"/>
              <a:gd name="T206" fmla="+- 0 17258 9981"/>
              <a:gd name="T207" fmla="*/ 17258 h 7743"/>
              <a:gd name="T208" fmla="+- 0 8655 6328"/>
              <a:gd name="T209" fmla="*/ T208 w 3530"/>
              <a:gd name="T210" fmla="+- 0 16638 9981"/>
              <a:gd name="T211" fmla="*/ 16638 h 7743"/>
              <a:gd name="T212" fmla="+- 0 8703 6328"/>
              <a:gd name="T213" fmla="*/ T212 w 3530"/>
              <a:gd name="T214" fmla="+- 0 16940 9981"/>
              <a:gd name="T215" fmla="*/ 16940 h 7743"/>
              <a:gd name="T216" fmla="+- 0 8874 6328"/>
              <a:gd name="T217" fmla="*/ T216 w 3530"/>
              <a:gd name="T218" fmla="+- 0 16759 9981"/>
              <a:gd name="T219" fmla="*/ 16759 h 7743"/>
              <a:gd name="T220" fmla="+- 0 8896 6328"/>
              <a:gd name="T221" fmla="*/ T220 w 3530"/>
              <a:gd name="T222" fmla="+- 0 16871 9981"/>
              <a:gd name="T223" fmla="*/ 16871 h 7743"/>
              <a:gd name="T224" fmla="+- 0 8974 6328"/>
              <a:gd name="T225" fmla="*/ T224 w 3530"/>
              <a:gd name="T226" fmla="+- 0 17289 9981"/>
              <a:gd name="T227" fmla="*/ 17289 h 7743"/>
              <a:gd name="T228" fmla="+- 0 8710 6328"/>
              <a:gd name="T229" fmla="*/ T228 w 3530"/>
              <a:gd name="T230" fmla="+- 0 16233 9981"/>
              <a:gd name="T231" fmla="*/ 16233 h 7743"/>
              <a:gd name="T232" fmla="+- 0 7272 6328"/>
              <a:gd name="T233" fmla="*/ T232 w 3530"/>
              <a:gd name="T234" fmla="+- 0 17410 9981"/>
              <a:gd name="T235" fmla="*/ 17410 h 7743"/>
              <a:gd name="T236" fmla="+- 0 8732 6328"/>
              <a:gd name="T237" fmla="*/ T236 w 3530"/>
              <a:gd name="T238" fmla="+- 0 17694 9981"/>
              <a:gd name="T239" fmla="*/ 17694 h 7743"/>
              <a:gd name="T240" fmla="+- 0 9843 6328"/>
              <a:gd name="T241" fmla="*/ T240 w 3530"/>
              <a:gd name="T242" fmla="+- 0 16716 9981"/>
              <a:gd name="T243" fmla="*/ 16716 h 7743"/>
              <a:gd name="T244" fmla="+- 0 8746 6328"/>
              <a:gd name="T245" fmla="*/ T244 w 3530"/>
              <a:gd name="T246" fmla="+- 0 16372 9981"/>
              <a:gd name="T247" fmla="*/ 16372 h 77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3530" h="7743" extrusionOk="0">
                <a:moveTo>
                  <a:pt x="1463" y="2019"/>
                </a:moveTo>
                <a:cubicBezTo>
                  <a:pt x="1430" y="2010"/>
                  <a:pt x="1441" y="1998"/>
                  <a:pt x="1407" y="2021"/>
                </a:cubicBezTo>
                <a:cubicBezTo>
                  <a:pt x="1357" y="2056"/>
                  <a:pt x="1332" y="2155"/>
                  <a:pt x="1311" y="2207"/>
                </a:cubicBezTo>
                <a:cubicBezTo>
                  <a:pt x="1264" y="2325"/>
                  <a:pt x="1228" y="2449"/>
                  <a:pt x="1205" y="2574"/>
                </a:cubicBezTo>
                <a:cubicBezTo>
                  <a:pt x="1182" y="2702"/>
                  <a:pt x="1161" y="2857"/>
                  <a:pt x="1219" y="2980"/>
                </a:cubicBezTo>
                <a:cubicBezTo>
                  <a:pt x="1260" y="3066"/>
                  <a:pt x="1347" y="3088"/>
                  <a:pt x="1433" y="3059"/>
                </a:cubicBezTo>
                <a:cubicBezTo>
                  <a:pt x="1507" y="3034"/>
                  <a:pt x="1576" y="2975"/>
                  <a:pt x="1621" y="2913"/>
                </a:cubicBezTo>
                <a:cubicBezTo>
                  <a:pt x="1660" y="2860"/>
                  <a:pt x="1688" y="2790"/>
                  <a:pt x="1685" y="2723"/>
                </a:cubicBezTo>
                <a:cubicBezTo>
                  <a:pt x="1679" y="2692"/>
                  <a:pt x="1678" y="2683"/>
                  <a:pt x="1662" y="2669"/>
                </a:cubicBezTo>
                <a:cubicBezTo>
                  <a:pt x="1609" y="2658"/>
                  <a:pt x="1585" y="2677"/>
                  <a:pt x="1550" y="2721"/>
                </a:cubicBezTo>
                <a:cubicBezTo>
                  <a:pt x="1504" y="2779"/>
                  <a:pt x="1473" y="2856"/>
                  <a:pt x="1452" y="2926"/>
                </a:cubicBezTo>
                <a:cubicBezTo>
                  <a:pt x="1441" y="2963"/>
                  <a:pt x="1419" y="3030"/>
                  <a:pt x="1427" y="3069"/>
                </a:cubicBezTo>
                <a:cubicBezTo>
                  <a:pt x="1436" y="3038"/>
                  <a:pt x="1439" y="3024"/>
                  <a:pt x="1440" y="3000"/>
                </a:cubicBezTo>
              </a:path>
              <a:path w="3530" h="7743" extrusionOk="0">
                <a:moveTo>
                  <a:pt x="684" y="781"/>
                </a:moveTo>
                <a:cubicBezTo>
                  <a:pt x="689" y="753"/>
                  <a:pt x="690" y="744"/>
                  <a:pt x="730" y="729"/>
                </a:cubicBezTo>
                <a:cubicBezTo>
                  <a:pt x="778" y="711"/>
                  <a:pt x="833" y="699"/>
                  <a:pt x="884" y="696"/>
                </a:cubicBezTo>
                <a:cubicBezTo>
                  <a:pt x="926" y="693"/>
                  <a:pt x="985" y="696"/>
                  <a:pt x="999" y="746"/>
                </a:cubicBezTo>
                <a:cubicBezTo>
                  <a:pt x="1014" y="797"/>
                  <a:pt x="972" y="865"/>
                  <a:pt x="956" y="911"/>
                </a:cubicBezTo>
                <a:cubicBezTo>
                  <a:pt x="925" y="1001"/>
                  <a:pt x="900" y="1085"/>
                  <a:pt x="915" y="1181"/>
                </a:cubicBezTo>
                <a:cubicBezTo>
                  <a:pt x="924" y="1236"/>
                  <a:pt x="951" y="1283"/>
                  <a:pt x="971" y="1334"/>
                </a:cubicBezTo>
                <a:cubicBezTo>
                  <a:pt x="980" y="1358"/>
                  <a:pt x="991" y="1391"/>
                  <a:pt x="963" y="1407"/>
                </a:cubicBezTo>
                <a:cubicBezTo>
                  <a:pt x="912" y="1437"/>
                  <a:pt x="821" y="1415"/>
                  <a:pt x="774" y="1386"/>
                </a:cubicBezTo>
                <a:cubicBezTo>
                  <a:pt x="748" y="1370"/>
                  <a:pt x="730" y="1350"/>
                  <a:pt x="742" y="1319"/>
                </a:cubicBezTo>
                <a:cubicBezTo>
                  <a:pt x="755" y="1297"/>
                  <a:pt x="759" y="1289"/>
                  <a:pt x="771" y="1276"/>
                </a:cubicBezTo>
              </a:path>
              <a:path w="3530" h="7743" extrusionOk="0">
                <a:moveTo>
                  <a:pt x="1334" y="680"/>
                </a:moveTo>
                <a:cubicBezTo>
                  <a:pt x="1338" y="668"/>
                  <a:pt x="1339" y="664"/>
                  <a:pt x="1350" y="664"/>
                </a:cubicBezTo>
                <a:cubicBezTo>
                  <a:pt x="1374" y="698"/>
                  <a:pt x="1378" y="733"/>
                  <a:pt x="1384" y="774"/>
                </a:cubicBezTo>
                <a:cubicBezTo>
                  <a:pt x="1397" y="859"/>
                  <a:pt x="1425" y="932"/>
                  <a:pt x="1481" y="998"/>
                </a:cubicBezTo>
                <a:cubicBezTo>
                  <a:pt x="1526" y="1051"/>
                  <a:pt x="1630" y="1114"/>
                  <a:pt x="1633" y="1191"/>
                </a:cubicBezTo>
                <a:cubicBezTo>
                  <a:pt x="1635" y="1237"/>
                  <a:pt x="1591" y="1266"/>
                  <a:pt x="1555" y="1284"/>
                </a:cubicBezTo>
                <a:cubicBezTo>
                  <a:pt x="1512" y="1306"/>
                  <a:pt x="1467" y="1314"/>
                  <a:pt x="1420" y="1319"/>
                </a:cubicBezTo>
                <a:cubicBezTo>
                  <a:pt x="1389" y="1322"/>
                  <a:pt x="1381" y="1314"/>
                  <a:pt x="1417" y="1325"/>
                </a:cubicBezTo>
              </a:path>
              <a:path w="3530" h="7743" extrusionOk="0">
                <a:moveTo>
                  <a:pt x="341" y="3321"/>
                </a:moveTo>
                <a:cubicBezTo>
                  <a:pt x="341" y="3347"/>
                  <a:pt x="313" y="3349"/>
                  <a:pt x="366" y="3363"/>
                </a:cubicBezTo>
                <a:cubicBezTo>
                  <a:pt x="448" y="3385"/>
                  <a:pt x="557" y="3378"/>
                  <a:pt x="641" y="3380"/>
                </a:cubicBezTo>
                <a:cubicBezTo>
                  <a:pt x="809" y="3383"/>
                  <a:pt x="977" y="3380"/>
                  <a:pt x="1145" y="3372"/>
                </a:cubicBezTo>
                <a:cubicBezTo>
                  <a:pt x="1303" y="3365"/>
                  <a:pt x="1461" y="3353"/>
                  <a:pt x="1618" y="3340"/>
                </a:cubicBezTo>
                <a:cubicBezTo>
                  <a:pt x="1691" y="3334"/>
                  <a:pt x="1779" y="3336"/>
                  <a:pt x="1850" y="3316"/>
                </a:cubicBezTo>
                <a:cubicBezTo>
                  <a:pt x="1876" y="3309"/>
                  <a:pt x="1872" y="3304"/>
                  <a:pt x="1890" y="3293"/>
                </a:cubicBezTo>
              </a:path>
              <a:path w="3530" h="7743" extrusionOk="0">
                <a:moveTo>
                  <a:pt x="713" y="29"/>
                </a:moveTo>
                <a:cubicBezTo>
                  <a:pt x="727" y="12"/>
                  <a:pt x="730" y="7"/>
                  <a:pt x="742" y="0"/>
                </a:cubicBezTo>
                <a:cubicBezTo>
                  <a:pt x="758" y="29"/>
                  <a:pt x="761" y="48"/>
                  <a:pt x="759" y="92"/>
                </a:cubicBezTo>
                <a:cubicBezTo>
                  <a:pt x="754" y="186"/>
                  <a:pt x="736" y="279"/>
                  <a:pt x="728" y="372"/>
                </a:cubicBezTo>
                <a:cubicBezTo>
                  <a:pt x="716" y="508"/>
                  <a:pt x="724" y="639"/>
                  <a:pt x="737" y="774"/>
                </a:cubicBezTo>
              </a:path>
              <a:path w="3530" h="7743" extrusionOk="0">
                <a:moveTo>
                  <a:pt x="1739" y="4282"/>
                </a:moveTo>
                <a:cubicBezTo>
                  <a:pt x="1759" y="4179"/>
                  <a:pt x="1745" y="4083"/>
                  <a:pt x="1633" y="4039"/>
                </a:cubicBezTo>
                <a:cubicBezTo>
                  <a:pt x="1528" y="3998"/>
                  <a:pt x="1371" y="4021"/>
                  <a:pt x="1319" y="4132"/>
                </a:cubicBezTo>
                <a:cubicBezTo>
                  <a:pt x="1274" y="4228"/>
                  <a:pt x="1326" y="4342"/>
                  <a:pt x="1367" y="4428"/>
                </a:cubicBezTo>
                <a:cubicBezTo>
                  <a:pt x="1448" y="4598"/>
                  <a:pt x="1592" y="4739"/>
                  <a:pt x="1657" y="4916"/>
                </a:cubicBezTo>
                <a:cubicBezTo>
                  <a:pt x="1677" y="4972"/>
                  <a:pt x="1671" y="4993"/>
                  <a:pt x="1649" y="5041"/>
                </a:cubicBezTo>
                <a:cubicBezTo>
                  <a:pt x="1590" y="5069"/>
                  <a:pt x="1546" y="5075"/>
                  <a:pt x="1490" y="5029"/>
                </a:cubicBezTo>
                <a:cubicBezTo>
                  <a:pt x="1419" y="4971"/>
                  <a:pt x="1406" y="4876"/>
                  <a:pt x="1413" y="4790"/>
                </a:cubicBezTo>
                <a:cubicBezTo>
                  <a:pt x="1422" y="4680"/>
                  <a:pt x="1472" y="4574"/>
                  <a:pt x="1533" y="4484"/>
                </a:cubicBezTo>
                <a:cubicBezTo>
                  <a:pt x="1583" y="4411"/>
                  <a:pt x="1647" y="4348"/>
                  <a:pt x="1695" y="4274"/>
                </a:cubicBezTo>
                <a:cubicBezTo>
                  <a:pt x="1714" y="4241"/>
                  <a:pt x="1720" y="4232"/>
                  <a:pt x="1719" y="4206"/>
                </a:cubicBezTo>
              </a:path>
              <a:path w="3530" h="7743" extrusionOk="0">
                <a:moveTo>
                  <a:pt x="380" y="4061"/>
                </a:moveTo>
                <a:cubicBezTo>
                  <a:pt x="386" y="4098"/>
                  <a:pt x="371" y="4149"/>
                  <a:pt x="367" y="4190"/>
                </a:cubicBezTo>
                <a:cubicBezTo>
                  <a:pt x="358" y="4279"/>
                  <a:pt x="349" y="4369"/>
                  <a:pt x="343" y="4458"/>
                </a:cubicBezTo>
                <a:cubicBezTo>
                  <a:pt x="338" y="4531"/>
                  <a:pt x="338" y="4604"/>
                  <a:pt x="341" y="4677"/>
                </a:cubicBezTo>
                <a:cubicBezTo>
                  <a:pt x="343" y="4712"/>
                  <a:pt x="348" y="4743"/>
                  <a:pt x="356" y="4777"/>
                </a:cubicBezTo>
                <a:cubicBezTo>
                  <a:pt x="359" y="4790"/>
                  <a:pt x="380" y="4861"/>
                  <a:pt x="369" y="4818"/>
                </a:cubicBezTo>
                <a:cubicBezTo>
                  <a:pt x="368" y="4814"/>
                  <a:pt x="367" y="4811"/>
                  <a:pt x="366" y="4807"/>
                </a:cubicBezTo>
              </a:path>
              <a:path w="3530" h="7743" extrusionOk="0">
                <a:moveTo>
                  <a:pt x="1027" y="4126"/>
                </a:moveTo>
                <a:cubicBezTo>
                  <a:pt x="980" y="4057"/>
                  <a:pt x="936" y="3963"/>
                  <a:pt x="840" y="3959"/>
                </a:cubicBezTo>
                <a:cubicBezTo>
                  <a:pt x="761" y="3956"/>
                  <a:pt x="697" y="4028"/>
                  <a:pt x="683" y="4101"/>
                </a:cubicBezTo>
                <a:cubicBezTo>
                  <a:pt x="674" y="4149"/>
                  <a:pt x="694" y="4194"/>
                  <a:pt x="735" y="4220"/>
                </a:cubicBezTo>
                <a:cubicBezTo>
                  <a:pt x="780" y="4249"/>
                  <a:pt x="880" y="4229"/>
                  <a:pt x="913" y="4265"/>
                </a:cubicBezTo>
                <a:cubicBezTo>
                  <a:pt x="945" y="4299"/>
                  <a:pt x="940" y="4339"/>
                  <a:pt x="937" y="4383"/>
                </a:cubicBezTo>
                <a:cubicBezTo>
                  <a:pt x="925" y="4592"/>
                  <a:pt x="866" y="4817"/>
                  <a:pt x="892" y="5026"/>
                </a:cubicBezTo>
                <a:cubicBezTo>
                  <a:pt x="894" y="5036"/>
                  <a:pt x="896" y="5045"/>
                  <a:pt x="898" y="5055"/>
                </a:cubicBezTo>
              </a:path>
              <a:path w="3530" h="7743" extrusionOk="0">
                <a:moveTo>
                  <a:pt x="1441" y="5238"/>
                </a:moveTo>
                <a:cubicBezTo>
                  <a:pt x="1456" y="5273"/>
                  <a:pt x="1436" y="5313"/>
                  <a:pt x="1429" y="5352"/>
                </a:cubicBezTo>
                <a:cubicBezTo>
                  <a:pt x="1415" y="5425"/>
                  <a:pt x="1410" y="5501"/>
                  <a:pt x="1416" y="5575"/>
                </a:cubicBezTo>
                <a:cubicBezTo>
                  <a:pt x="1419" y="5615"/>
                  <a:pt x="1428" y="5698"/>
                  <a:pt x="1474" y="5716"/>
                </a:cubicBezTo>
                <a:cubicBezTo>
                  <a:pt x="1516" y="5733"/>
                  <a:pt x="1565" y="5666"/>
                  <a:pt x="1583" y="5641"/>
                </a:cubicBezTo>
                <a:cubicBezTo>
                  <a:pt x="1593" y="5625"/>
                  <a:pt x="1604" y="5608"/>
                  <a:pt x="1614" y="5592"/>
                </a:cubicBezTo>
              </a:path>
              <a:path w="3530" h="7743" extrusionOk="0">
                <a:moveTo>
                  <a:pt x="1816" y="5276"/>
                </a:moveTo>
                <a:cubicBezTo>
                  <a:pt x="1823" y="5341"/>
                  <a:pt x="1801" y="5411"/>
                  <a:pt x="1784" y="5475"/>
                </a:cubicBezTo>
                <a:cubicBezTo>
                  <a:pt x="1750" y="5604"/>
                  <a:pt x="1718" y="5733"/>
                  <a:pt x="1690" y="5863"/>
                </a:cubicBezTo>
                <a:cubicBezTo>
                  <a:pt x="1660" y="6002"/>
                  <a:pt x="1633" y="6142"/>
                  <a:pt x="1626" y="6284"/>
                </a:cubicBezTo>
                <a:cubicBezTo>
                  <a:pt x="1624" y="6318"/>
                  <a:pt x="1626" y="6350"/>
                  <a:pt x="1627" y="6384"/>
                </a:cubicBezTo>
              </a:path>
              <a:path w="3530" h="7743" extrusionOk="0">
                <a:moveTo>
                  <a:pt x="352" y="6512"/>
                </a:moveTo>
                <a:cubicBezTo>
                  <a:pt x="383" y="6522"/>
                  <a:pt x="453" y="6509"/>
                  <a:pt x="520" y="6497"/>
                </a:cubicBezTo>
                <a:cubicBezTo>
                  <a:pt x="732" y="6459"/>
                  <a:pt x="947" y="6433"/>
                  <a:pt x="1161" y="6411"/>
                </a:cubicBezTo>
                <a:cubicBezTo>
                  <a:pt x="1396" y="6386"/>
                  <a:pt x="1631" y="6377"/>
                  <a:pt x="1867" y="6367"/>
                </a:cubicBezTo>
                <a:cubicBezTo>
                  <a:pt x="1997" y="6362"/>
                  <a:pt x="2123" y="6363"/>
                  <a:pt x="2248" y="6335"/>
                </a:cubicBezTo>
              </a:path>
              <a:path w="3530" h="7743" extrusionOk="0">
                <a:moveTo>
                  <a:pt x="0" y="6008"/>
                </a:moveTo>
                <a:cubicBezTo>
                  <a:pt x="53" y="5977"/>
                  <a:pt x="108" y="5958"/>
                  <a:pt x="169" y="5947"/>
                </a:cubicBezTo>
                <a:cubicBezTo>
                  <a:pt x="251" y="5932"/>
                  <a:pt x="336" y="5932"/>
                  <a:pt x="419" y="5934"/>
                </a:cubicBezTo>
                <a:cubicBezTo>
                  <a:pt x="470" y="5935"/>
                  <a:pt x="520" y="5939"/>
                  <a:pt x="570" y="5943"/>
                </a:cubicBezTo>
              </a:path>
              <a:path w="3530" h="7743" extrusionOk="0">
                <a:moveTo>
                  <a:pt x="1410" y="6702"/>
                </a:moveTo>
                <a:cubicBezTo>
                  <a:pt x="1449" y="6703"/>
                  <a:pt x="1440" y="6729"/>
                  <a:pt x="1444" y="6768"/>
                </a:cubicBezTo>
                <a:cubicBezTo>
                  <a:pt x="1451" y="6835"/>
                  <a:pt x="1455" y="6903"/>
                  <a:pt x="1458" y="6970"/>
                </a:cubicBezTo>
                <a:cubicBezTo>
                  <a:pt x="1462" y="7057"/>
                  <a:pt x="1469" y="7146"/>
                  <a:pt x="1470" y="7233"/>
                </a:cubicBezTo>
                <a:cubicBezTo>
                  <a:pt x="1470" y="7259"/>
                  <a:pt x="1465" y="7297"/>
                  <a:pt x="1488" y="7304"/>
                </a:cubicBezTo>
              </a:path>
              <a:path w="3530" h="7743" extrusionOk="0">
                <a:moveTo>
                  <a:pt x="1974" y="6768"/>
                </a:moveTo>
                <a:cubicBezTo>
                  <a:pt x="1963" y="6728"/>
                  <a:pt x="1927" y="6744"/>
                  <a:pt x="1890" y="6760"/>
                </a:cubicBezTo>
                <a:cubicBezTo>
                  <a:pt x="1843" y="6780"/>
                  <a:pt x="1768" y="6819"/>
                  <a:pt x="1754" y="6873"/>
                </a:cubicBezTo>
                <a:cubicBezTo>
                  <a:pt x="1755" y="6877"/>
                  <a:pt x="1756" y="6881"/>
                  <a:pt x="1757" y="6885"/>
                </a:cubicBezTo>
                <a:cubicBezTo>
                  <a:pt x="1794" y="6894"/>
                  <a:pt x="1822" y="6885"/>
                  <a:pt x="1860" y="6882"/>
                </a:cubicBezTo>
                <a:cubicBezTo>
                  <a:pt x="1904" y="6879"/>
                  <a:pt x="1942" y="6882"/>
                  <a:pt x="1971" y="6918"/>
                </a:cubicBezTo>
                <a:cubicBezTo>
                  <a:pt x="2004" y="6958"/>
                  <a:pt x="2009" y="7020"/>
                  <a:pt x="2018" y="7069"/>
                </a:cubicBezTo>
                <a:cubicBezTo>
                  <a:pt x="2027" y="7119"/>
                  <a:pt x="2034" y="7170"/>
                  <a:pt x="2043" y="7220"/>
                </a:cubicBezTo>
                <a:cubicBezTo>
                  <a:pt x="2048" y="7246"/>
                  <a:pt x="2052" y="7258"/>
                  <a:pt x="2069" y="7277"/>
                </a:cubicBezTo>
                <a:cubicBezTo>
                  <a:pt x="2081" y="7261"/>
                  <a:pt x="2085" y="7254"/>
                  <a:pt x="2092" y="7241"/>
                </a:cubicBezTo>
              </a:path>
              <a:path w="3530" h="7743" extrusionOk="0">
                <a:moveTo>
                  <a:pt x="2327" y="6657"/>
                </a:moveTo>
                <a:cubicBezTo>
                  <a:pt x="2336" y="6705"/>
                  <a:pt x="2332" y="6751"/>
                  <a:pt x="2333" y="6800"/>
                </a:cubicBezTo>
                <a:cubicBezTo>
                  <a:pt x="2334" y="6836"/>
                  <a:pt x="2329" y="6943"/>
                  <a:pt x="2375" y="6959"/>
                </a:cubicBezTo>
                <a:cubicBezTo>
                  <a:pt x="2409" y="6971"/>
                  <a:pt x="2452" y="6921"/>
                  <a:pt x="2469" y="6900"/>
                </a:cubicBezTo>
                <a:cubicBezTo>
                  <a:pt x="2499" y="6863"/>
                  <a:pt x="2523" y="6819"/>
                  <a:pt x="2546" y="6778"/>
                </a:cubicBezTo>
                <a:cubicBezTo>
                  <a:pt x="2549" y="6772"/>
                  <a:pt x="2552" y="6767"/>
                  <a:pt x="2555" y="6761"/>
                </a:cubicBezTo>
                <a:cubicBezTo>
                  <a:pt x="2573" y="6801"/>
                  <a:pt x="2567" y="6846"/>
                  <a:pt x="2568" y="6890"/>
                </a:cubicBezTo>
                <a:cubicBezTo>
                  <a:pt x="2571" y="6990"/>
                  <a:pt x="2576" y="7090"/>
                  <a:pt x="2595" y="7188"/>
                </a:cubicBezTo>
                <a:cubicBezTo>
                  <a:pt x="2604" y="7235"/>
                  <a:pt x="2614" y="7273"/>
                  <a:pt x="2646" y="7308"/>
                </a:cubicBezTo>
              </a:path>
              <a:path w="3530" h="7743" extrusionOk="0">
                <a:moveTo>
                  <a:pt x="2811" y="6502"/>
                </a:moveTo>
                <a:cubicBezTo>
                  <a:pt x="2690" y="6344"/>
                  <a:pt x="2592" y="6282"/>
                  <a:pt x="2382" y="6252"/>
                </a:cubicBezTo>
                <a:cubicBezTo>
                  <a:pt x="1883" y="6180"/>
                  <a:pt x="1323" y="6329"/>
                  <a:pt x="1022" y="6756"/>
                </a:cubicBezTo>
                <a:cubicBezTo>
                  <a:pt x="887" y="6947"/>
                  <a:pt x="808" y="7218"/>
                  <a:pt x="944" y="7429"/>
                </a:cubicBezTo>
                <a:cubicBezTo>
                  <a:pt x="1062" y="7611"/>
                  <a:pt x="1313" y="7675"/>
                  <a:pt x="1511" y="7710"/>
                </a:cubicBezTo>
                <a:cubicBezTo>
                  <a:pt x="1802" y="7762"/>
                  <a:pt x="2112" y="7753"/>
                  <a:pt x="2404" y="7713"/>
                </a:cubicBezTo>
                <a:cubicBezTo>
                  <a:pt x="2634" y="7682"/>
                  <a:pt x="2864" y="7613"/>
                  <a:pt x="3069" y="7504"/>
                </a:cubicBezTo>
                <a:cubicBezTo>
                  <a:pt x="3341" y="7359"/>
                  <a:pt x="3587" y="7063"/>
                  <a:pt x="3515" y="6735"/>
                </a:cubicBezTo>
                <a:cubicBezTo>
                  <a:pt x="3465" y="6507"/>
                  <a:pt x="3269" y="6391"/>
                  <a:pt x="3055" y="6347"/>
                </a:cubicBezTo>
                <a:cubicBezTo>
                  <a:pt x="2843" y="6304"/>
                  <a:pt x="2624" y="6338"/>
                  <a:pt x="2418" y="6391"/>
                </a:cubicBezTo>
                <a:cubicBezTo>
                  <a:pt x="2275" y="6434"/>
                  <a:pt x="2230" y="6446"/>
                  <a:pt x="2140" y="64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3657600"/>
            <a:ext cx="194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Try all subsets...?</a:t>
            </a:r>
            <a:endParaRPr lang="en-US"/>
          </a:p>
        </p:txBody>
      </p:sp>
      <p:sp>
        <p:nvSpPr>
          <p:cNvPr id="4813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21200" y="2765425"/>
            <a:ext cx="587375" cy="747713"/>
          </a:xfrm>
          <a:custGeom>
            <a:avLst/>
            <a:gdLst>
              <a:gd name="T0" fmla="+- 0 12771 12558"/>
              <a:gd name="T1" fmla="*/ T0 w 1634"/>
              <a:gd name="T2" fmla="+- 0 8749 7681"/>
              <a:gd name="T3" fmla="*/ 8749 h 2078"/>
              <a:gd name="T4" fmla="+- 0 12768 12558"/>
              <a:gd name="T5" fmla="*/ T4 w 1634"/>
              <a:gd name="T6" fmla="+- 0 8609 7681"/>
              <a:gd name="T7" fmla="*/ 8609 h 2078"/>
              <a:gd name="T8" fmla="+- 0 12891 12558"/>
              <a:gd name="T9" fmla="*/ T8 w 1634"/>
              <a:gd name="T10" fmla="+- 0 8418 7681"/>
              <a:gd name="T11" fmla="*/ 8418 h 2078"/>
              <a:gd name="T12" fmla="+- 0 13096 12558"/>
              <a:gd name="T13" fmla="*/ T12 w 1634"/>
              <a:gd name="T14" fmla="+- 0 8251 7681"/>
              <a:gd name="T15" fmla="*/ 8251 h 2078"/>
              <a:gd name="T16" fmla="+- 0 13328 12558"/>
              <a:gd name="T17" fmla="*/ T16 w 1634"/>
              <a:gd name="T18" fmla="+- 0 8244 7681"/>
              <a:gd name="T19" fmla="*/ 8244 h 2078"/>
              <a:gd name="T20" fmla="+- 0 13401 12558"/>
              <a:gd name="T21" fmla="*/ T20 w 1634"/>
              <a:gd name="T22" fmla="+- 0 8543 7681"/>
              <a:gd name="T23" fmla="*/ 8543 h 2078"/>
              <a:gd name="T24" fmla="+- 0 13114 12558"/>
              <a:gd name="T25" fmla="*/ T24 w 1634"/>
              <a:gd name="T26" fmla="+- 0 9367 7681"/>
              <a:gd name="T27" fmla="*/ 9367 h 2078"/>
              <a:gd name="T28" fmla="+- 0 12695 12558"/>
              <a:gd name="T29" fmla="*/ T28 w 1634"/>
              <a:gd name="T30" fmla="+- 0 9747 7681"/>
              <a:gd name="T31" fmla="*/ 9747 h 2078"/>
              <a:gd name="T32" fmla="+- 0 12560 12558"/>
              <a:gd name="T33" fmla="*/ T32 w 1634"/>
              <a:gd name="T34" fmla="+- 0 9676 7681"/>
              <a:gd name="T35" fmla="*/ 9676 h 2078"/>
              <a:gd name="T36" fmla="+- 0 12607 12558"/>
              <a:gd name="T37" fmla="*/ T36 w 1634"/>
              <a:gd name="T38" fmla="+- 0 9474 7681"/>
              <a:gd name="T39" fmla="*/ 9474 h 2078"/>
              <a:gd name="T40" fmla="+- 0 12865 12558"/>
              <a:gd name="T41" fmla="*/ T40 w 1634"/>
              <a:gd name="T42" fmla="+- 0 9445 7681"/>
              <a:gd name="T43" fmla="*/ 9445 h 2078"/>
              <a:gd name="T44" fmla="+- 0 13277 12558"/>
              <a:gd name="T45" fmla="*/ T44 w 1634"/>
              <a:gd name="T46" fmla="+- 0 9677 7681"/>
              <a:gd name="T47" fmla="*/ 9677 h 2078"/>
              <a:gd name="T48" fmla="+- 0 13326 12558"/>
              <a:gd name="T49" fmla="*/ T48 w 1634"/>
              <a:gd name="T50" fmla="+- 0 9648 7681"/>
              <a:gd name="T51" fmla="*/ 9648 h 2078"/>
              <a:gd name="T52" fmla="+- 0 13681 12558"/>
              <a:gd name="T53" fmla="*/ T52 w 1634"/>
              <a:gd name="T54" fmla="+- 0 8208 7681"/>
              <a:gd name="T55" fmla="*/ 8208 h 2078"/>
              <a:gd name="T56" fmla="+- 0 13677 12558"/>
              <a:gd name="T57" fmla="*/ T56 w 1634"/>
              <a:gd name="T58" fmla="+- 0 8240 7681"/>
              <a:gd name="T59" fmla="*/ 8240 h 2078"/>
              <a:gd name="T60" fmla="+- 0 13680 12558"/>
              <a:gd name="T61" fmla="*/ T60 w 1634"/>
              <a:gd name="T62" fmla="+- 0 8178 7681"/>
              <a:gd name="T63" fmla="*/ 8178 h 2078"/>
              <a:gd name="T64" fmla="+- 0 13690 12558"/>
              <a:gd name="T65" fmla="*/ T64 w 1634"/>
              <a:gd name="T66" fmla="+- 0 8013 7681"/>
              <a:gd name="T67" fmla="*/ 8013 h 2078"/>
              <a:gd name="T68" fmla="+- 0 13701 12558"/>
              <a:gd name="T69" fmla="*/ T68 w 1634"/>
              <a:gd name="T70" fmla="+- 0 7885 7681"/>
              <a:gd name="T71" fmla="*/ 7885 h 2078"/>
              <a:gd name="T72" fmla="+- 0 13705 12558"/>
              <a:gd name="T73" fmla="*/ T72 w 1634"/>
              <a:gd name="T74" fmla="+- 0 7849 7681"/>
              <a:gd name="T75" fmla="*/ 7849 h 2078"/>
              <a:gd name="T76" fmla="+- 0 13764 12558"/>
              <a:gd name="T77" fmla="*/ T76 w 1634"/>
              <a:gd name="T78" fmla="+- 0 7976 7681"/>
              <a:gd name="T79" fmla="*/ 7976 h 2078"/>
              <a:gd name="T80" fmla="+- 0 13885 12558"/>
              <a:gd name="T81" fmla="*/ T80 w 1634"/>
              <a:gd name="T82" fmla="+- 0 8178 7681"/>
              <a:gd name="T83" fmla="*/ 8178 h 2078"/>
              <a:gd name="T84" fmla="+- 0 14110 12558"/>
              <a:gd name="T85" fmla="*/ T84 w 1634"/>
              <a:gd name="T86" fmla="+- 0 8310 7681"/>
              <a:gd name="T87" fmla="*/ 8310 h 2078"/>
              <a:gd name="T88" fmla="+- 0 14186 12558"/>
              <a:gd name="T89" fmla="*/ T88 w 1634"/>
              <a:gd name="T90" fmla="+- 0 8217 7681"/>
              <a:gd name="T91" fmla="*/ 8217 h 2078"/>
              <a:gd name="T92" fmla="+- 0 14175 12558"/>
              <a:gd name="T93" fmla="*/ T92 w 1634"/>
              <a:gd name="T94" fmla="+- 0 7974 7681"/>
              <a:gd name="T95" fmla="*/ 7974 h 2078"/>
              <a:gd name="T96" fmla="+- 0 14108 12558"/>
              <a:gd name="T97" fmla="*/ T96 w 1634"/>
              <a:gd name="T98" fmla="+- 0 7751 7681"/>
              <a:gd name="T99" fmla="*/ 7751 h 2078"/>
              <a:gd name="T100" fmla="+- 0 14056 12558"/>
              <a:gd name="T101" fmla="*/ T100 w 1634"/>
              <a:gd name="T102" fmla="+- 0 7687 7681"/>
              <a:gd name="T103" fmla="*/ 7687 h 2078"/>
              <a:gd name="T104" fmla="+- 0 14071 12558"/>
              <a:gd name="T105" fmla="*/ T104 w 1634"/>
              <a:gd name="T106" fmla="+- 0 7718 7681"/>
              <a:gd name="T107" fmla="*/ 7718 h 20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634" h="2078" extrusionOk="0">
                <a:moveTo>
                  <a:pt x="213" y="1068"/>
                </a:moveTo>
                <a:cubicBezTo>
                  <a:pt x="197" y="1015"/>
                  <a:pt x="189" y="987"/>
                  <a:pt x="210" y="928"/>
                </a:cubicBezTo>
                <a:cubicBezTo>
                  <a:pt x="234" y="860"/>
                  <a:pt x="286" y="790"/>
                  <a:pt x="333" y="737"/>
                </a:cubicBezTo>
                <a:cubicBezTo>
                  <a:pt x="392" y="670"/>
                  <a:pt x="460" y="613"/>
                  <a:pt x="538" y="570"/>
                </a:cubicBezTo>
                <a:cubicBezTo>
                  <a:pt x="608" y="531"/>
                  <a:pt x="704" y="493"/>
                  <a:pt x="770" y="563"/>
                </a:cubicBezTo>
                <a:cubicBezTo>
                  <a:pt x="842" y="639"/>
                  <a:pt x="844" y="766"/>
                  <a:pt x="843" y="862"/>
                </a:cubicBezTo>
                <a:cubicBezTo>
                  <a:pt x="840" y="1156"/>
                  <a:pt x="722" y="1447"/>
                  <a:pt x="556" y="1686"/>
                </a:cubicBezTo>
                <a:cubicBezTo>
                  <a:pt x="455" y="1831"/>
                  <a:pt x="310" y="2004"/>
                  <a:pt x="137" y="2066"/>
                </a:cubicBezTo>
                <a:cubicBezTo>
                  <a:pt x="74" y="2089"/>
                  <a:pt x="17" y="2063"/>
                  <a:pt x="2" y="1995"/>
                </a:cubicBezTo>
                <a:cubicBezTo>
                  <a:pt x="-12" y="1931"/>
                  <a:pt x="11" y="1845"/>
                  <a:pt x="49" y="1793"/>
                </a:cubicBezTo>
                <a:cubicBezTo>
                  <a:pt x="112" y="1706"/>
                  <a:pt x="221" y="1730"/>
                  <a:pt x="307" y="1764"/>
                </a:cubicBezTo>
                <a:cubicBezTo>
                  <a:pt x="419" y="1809"/>
                  <a:pt x="597" y="2007"/>
                  <a:pt x="719" y="1996"/>
                </a:cubicBezTo>
                <a:cubicBezTo>
                  <a:pt x="748" y="1990"/>
                  <a:pt x="758" y="1987"/>
                  <a:pt x="768" y="1967"/>
                </a:cubicBezTo>
              </a:path>
              <a:path w="1634" h="2078" extrusionOk="0">
                <a:moveTo>
                  <a:pt x="1123" y="527"/>
                </a:moveTo>
                <a:cubicBezTo>
                  <a:pt x="1120" y="540"/>
                  <a:pt x="1120" y="546"/>
                  <a:pt x="1119" y="559"/>
                </a:cubicBezTo>
                <a:cubicBezTo>
                  <a:pt x="1120" y="539"/>
                  <a:pt x="1121" y="518"/>
                  <a:pt x="1122" y="497"/>
                </a:cubicBezTo>
                <a:cubicBezTo>
                  <a:pt x="1124" y="442"/>
                  <a:pt x="1128" y="387"/>
                  <a:pt x="1132" y="332"/>
                </a:cubicBezTo>
                <a:cubicBezTo>
                  <a:pt x="1135" y="289"/>
                  <a:pt x="1138" y="247"/>
                  <a:pt x="1143" y="204"/>
                </a:cubicBezTo>
                <a:cubicBezTo>
                  <a:pt x="1146" y="185"/>
                  <a:pt x="1146" y="180"/>
                  <a:pt x="1147" y="168"/>
                </a:cubicBezTo>
                <a:cubicBezTo>
                  <a:pt x="1173" y="207"/>
                  <a:pt x="1187" y="251"/>
                  <a:pt x="1206" y="295"/>
                </a:cubicBezTo>
                <a:cubicBezTo>
                  <a:pt x="1237" y="369"/>
                  <a:pt x="1275" y="435"/>
                  <a:pt x="1327" y="497"/>
                </a:cubicBezTo>
                <a:cubicBezTo>
                  <a:pt x="1380" y="560"/>
                  <a:pt x="1461" y="639"/>
                  <a:pt x="1552" y="629"/>
                </a:cubicBezTo>
                <a:cubicBezTo>
                  <a:pt x="1602" y="624"/>
                  <a:pt x="1620" y="580"/>
                  <a:pt x="1628" y="536"/>
                </a:cubicBezTo>
                <a:cubicBezTo>
                  <a:pt x="1642" y="458"/>
                  <a:pt x="1631" y="370"/>
                  <a:pt x="1617" y="293"/>
                </a:cubicBezTo>
                <a:cubicBezTo>
                  <a:pt x="1603" y="217"/>
                  <a:pt x="1581" y="141"/>
                  <a:pt x="1550" y="70"/>
                </a:cubicBezTo>
                <a:cubicBezTo>
                  <a:pt x="1537" y="41"/>
                  <a:pt x="1500" y="-25"/>
                  <a:pt x="1498" y="6"/>
                </a:cubicBezTo>
                <a:cubicBezTo>
                  <a:pt x="1504" y="21"/>
                  <a:pt x="1507" y="27"/>
                  <a:pt x="1513" y="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7150" y="892175"/>
            <a:ext cx="2068513" cy="2306638"/>
          </a:xfrm>
          <a:custGeom>
            <a:avLst/>
            <a:gdLst>
              <a:gd name="T0" fmla="+- 0 13655 10744"/>
              <a:gd name="T1" fmla="*/ T0 w 5743"/>
              <a:gd name="T2" fmla="+- 0 3270 2479"/>
              <a:gd name="T3" fmla="*/ 3270 h 6408"/>
              <a:gd name="T4" fmla="+- 0 13393 10744"/>
              <a:gd name="T5" fmla="*/ T4 w 5743"/>
              <a:gd name="T6" fmla="+- 0 2840 2479"/>
              <a:gd name="T7" fmla="*/ 2840 h 6408"/>
              <a:gd name="T8" fmla="+- 0 12464 10744"/>
              <a:gd name="T9" fmla="*/ T8 w 5743"/>
              <a:gd name="T10" fmla="+- 0 2485 2479"/>
              <a:gd name="T11" fmla="*/ 2485 h 6408"/>
              <a:gd name="T12" fmla="+- 0 10801 10744"/>
              <a:gd name="T13" fmla="*/ T12 w 5743"/>
              <a:gd name="T14" fmla="+- 0 3387 2479"/>
              <a:gd name="T15" fmla="*/ 3387 h 6408"/>
              <a:gd name="T16" fmla="+- 0 10873 10744"/>
              <a:gd name="T17" fmla="*/ T16 w 5743"/>
              <a:gd name="T18" fmla="+- 0 4008 2479"/>
              <a:gd name="T19" fmla="*/ 4008 h 6408"/>
              <a:gd name="T20" fmla="+- 0 11891 10744"/>
              <a:gd name="T21" fmla="*/ T20 w 5743"/>
              <a:gd name="T22" fmla="+- 0 4376 2479"/>
              <a:gd name="T23" fmla="*/ 4376 h 6408"/>
              <a:gd name="T24" fmla="+- 0 13947 10744"/>
              <a:gd name="T25" fmla="*/ T24 w 5743"/>
              <a:gd name="T26" fmla="+- 0 3849 2479"/>
              <a:gd name="T27" fmla="*/ 3849 h 6408"/>
              <a:gd name="T28" fmla="+- 0 14253 10744"/>
              <a:gd name="T29" fmla="*/ T28 w 5743"/>
              <a:gd name="T30" fmla="+- 0 3396 2479"/>
              <a:gd name="T31" fmla="*/ 3396 h 6408"/>
              <a:gd name="T32" fmla="+- 0 13765 10744"/>
              <a:gd name="T33" fmla="*/ T32 w 5743"/>
              <a:gd name="T34" fmla="+- 0 2961 2479"/>
              <a:gd name="T35" fmla="*/ 2961 h 6408"/>
              <a:gd name="T36" fmla="+- 0 13555 10744"/>
              <a:gd name="T37" fmla="*/ T36 w 5743"/>
              <a:gd name="T38" fmla="+- 0 3022 2479"/>
              <a:gd name="T39" fmla="*/ 3022 h 6408"/>
              <a:gd name="T40" fmla="+- 0 14250 10744"/>
              <a:gd name="T41" fmla="*/ T40 w 5743"/>
              <a:gd name="T42" fmla="+- 0 4314 2479"/>
              <a:gd name="T43" fmla="*/ 4314 h 6408"/>
              <a:gd name="T44" fmla="+- 0 14197 10744"/>
              <a:gd name="T45" fmla="*/ T44 w 5743"/>
              <a:gd name="T46" fmla="+- 0 4301 2479"/>
              <a:gd name="T47" fmla="*/ 4301 h 6408"/>
              <a:gd name="T48" fmla="+- 0 14337 10744"/>
              <a:gd name="T49" fmla="*/ T48 w 5743"/>
              <a:gd name="T50" fmla="+- 0 4291 2479"/>
              <a:gd name="T51" fmla="*/ 4291 h 6408"/>
              <a:gd name="T52" fmla="+- 0 16352 10744"/>
              <a:gd name="T53" fmla="*/ T52 w 5743"/>
              <a:gd name="T54" fmla="+- 0 5461 2479"/>
              <a:gd name="T55" fmla="*/ 5461 h 6408"/>
              <a:gd name="T56" fmla="+- 0 16295 10744"/>
              <a:gd name="T57" fmla="*/ T56 w 5743"/>
              <a:gd name="T58" fmla="+- 0 6593 2479"/>
              <a:gd name="T59" fmla="*/ 6593 h 6408"/>
              <a:gd name="T60" fmla="+- 0 14849 10744"/>
              <a:gd name="T61" fmla="*/ T60 w 5743"/>
              <a:gd name="T62" fmla="+- 0 7666 2479"/>
              <a:gd name="T63" fmla="*/ 7666 h 6408"/>
              <a:gd name="T64" fmla="+- 0 14711 10744"/>
              <a:gd name="T65" fmla="*/ T64 w 5743"/>
              <a:gd name="T66" fmla="+- 0 7738 2479"/>
              <a:gd name="T67" fmla="*/ 7738 h 6408"/>
              <a:gd name="T68" fmla="+- 0 14757 10744"/>
              <a:gd name="T69" fmla="*/ T68 w 5743"/>
              <a:gd name="T70" fmla="+- 0 7682 2479"/>
              <a:gd name="T71" fmla="*/ 7682 h 6408"/>
              <a:gd name="T72" fmla="+- 0 14902 10744"/>
              <a:gd name="T73" fmla="*/ T72 w 5743"/>
              <a:gd name="T74" fmla="+- 0 7454 2479"/>
              <a:gd name="T75" fmla="*/ 7454 h 6408"/>
              <a:gd name="T76" fmla="+- 0 14813 10744"/>
              <a:gd name="T77" fmla="*/ T76 w 5743"/>
              <a:gd name="T78" fmla="+- 0 7533 2479"/>
              <a:gd name="T79" fmla="*/ 7533 h 6408"/>
              <a:gd name="T80" fmla="+- 0 14467 10744"/>
              <a:gd name="T81" fmla="*/ T80 w 5743"/>
              <a:gd name="T82" fmla="+- 0 7891 2479"/>
              <a:gd name="T83" fmla="*/ 7891 h 6408"/>
              <a:gd name="T84" fmla="+- 0 14476 10744"/>
              <a:gd name="T85" fmla="*/ T84 w 5743"/>
              <a:gd name="T86" fmla="+- 0 7905 2479"/>
              <a:gd name="T87" fmla="*/ 7905 h 6408"/>
              <a:gd name="T88" fmla="+- 0 14645 10744"/>
              <a:gd name="T89" fmla="*/ T88 w 5743"/>
              <a:gd name="T90" fmla="+- 0 7918 2479"/>
              <a:gd name="T91" fmla="*/ 7918 h 6408"/>
              <a:gd name="T92" fmla="+- 0 15019 10744"/>
              <a:gd name="T93" fmla="*/ T92 w 5743"/>
              <a:gd name="T94" fmla="+- 0 7887 2479"/>
              <a:gd name="T95" fmla="*/ 7887 h 6408"/>
              <a:gd name="T96" fmla="+- 0 15136 10744"/>
              <a:gd name="T97" fmla="*/ T96 w 5743"/>
              <a:gd name="T98" fmla="+- 0 7887 2479"/>
              <a:gd name="T99" fmla="*/ 7887 h 6408"/>
              <a:gd name="T100" fmla="+- 0 15199 10744"/>
              <a:gd name="T101" fmla="*/ T100 w 5743"/>
              <a:gd name="T102" fmla="+- 0 7969 2479"/>
              <a:gd name="T103" fmla="*/ 7969 h 6408"/>
              <a:gd name="T104" fmla="+- 0 15237 10744"/>
              <a:gd name="T105" fmla="*/ T104 w 5743"/>
              <a:gd name="T106" fmla="+- 0 7898 2479"/>
              <a:gd name="T107" fmla="*/ 7898 h 6408"/>
              <a:gd name="T108" fmla="+- 0 15318 10744"/>
              <a:gd name="T109" fmla="*/ T108 w 5743"/>
              <a:gd name="T110" fmla="+- 0 7854 2479"/>
              <a:gd name="T111" fmla="*/ 7854 h 6408"/>
              <a:gd name="T112" fmla="+- 0 15385 10744"/>
              <a:gd name="T113" fmla="*/ T112 w 5743"/>
              <a:gd name="T114" fmla="+- 0 7906 2479"/>
              <a:gd name="T115" fmla="*/ 7906 h 6408"/>
              <a:gd name="T116" fmla="+- 0 15340 10744"/>
              <a:gd name="T117" fmla="*/ T116 w 5743"/>
              <a:gd name="T118" fmla="+- 0 8088 2479"/>
              <a:gd name="T119" fmla="*/ 8088 h 6408"/>
              <a:gd name="T120" fmla="+- 0 15284 10744"/>
              <a:gd name="T121" fmla="*/ T120 w 5743"/>
              <a:gd name="T122" fmla="+- 0 8238 2479"/>
              <a:gd name="T123" fmla="*/ 8238 h 6408"/>
              <a:gd name="T124" fmla="+- 0 15325 10744"/>
              <a:gd name="T125" fmla="*/ T124 w 5743"/>
              <a:gd name="T126" fmla="+- 0 8376 2479"/>
              <a:gd name="T127" fmla="*/ 8376 h 6408"/>
              <a:gd name="T128" fmla="+- 0 15313 10744"/>
              <a:gd name="T129" fmla="*/ T128 w 5743"/>
              <a:gd name="T130" fmla="+- 0 8442 2479"/>
              <a:gd name="T131" fmla="*/ 8442 h 6408"/>
              <a:gd name="T132" fmla="+- 0 15182 10744"/>
              <a:gd name="T133" fmla="*/ T132 w 5743"/>
              <a:gd name="T134" fmla="+- 0 8490 2479"/>
              <a:gd name="T135" fmla="*/ 8490 h 6408"/>
              <a:gd name="T136" fmla="+- 0 15054 10744"/>
              <a:gd name="T137" fmla="*/ T136 w 5743"/>
              <a:gd name="T138" fmla="+- 0 8505 2479"/>
              <a:gd name="T139" fmla="*/ 8505 h 6408"/>
              <a:gd name="T140" fmla="+- 0 15037 10744"/>
              <a:gd name="T141" fmla="*/ T140 w 5743"/>
              <a:gd name="T142" fmla="+- 0 8488 2479"/>
              <a:gd name="T143" fmla="*/ 8488 h 6408"/>
              <a:gd name="T144" fmla="+- 0 15086 10744"/>
              <a:gd name="T145" fmla="*/ T144 w 5743"/>
              <a:gd name="T146" fmla="+- 0 8395 2479"/>
              <a:gd name="T147" fmla="*/ 8395 h 6408"/>
              <a:gd name="T148" fmla="+- 0 15620 10744"/>
              <a:gd name="T149" fmla="*/ T148 w 5743"/>
              <a:gd name="T150" fmla="+- 0 7837 2479"/>
              <a:gd name="T151" fmla="*/ 7837 h 6408"/>
              <a:gd name="T152" fmla="+- 0 15620 10744"/>
              <a:gd name="T153" fmla="*/ T152 w 5743"/>
              <a:gd name="T154" fmla="+- 0 7922 2479"/>
              <a:gd name="T155" fmla="*/ 7922 h 6408"/>
              <a:gd name="T156" fmla="+- 0 15645 10744"/>
              <a:gd name="T157" fmla="*/ T156 w 5743"/>
              <a:gd name="T158" fmla="+- 0 8059 2479"/>
              <a:gd name="T159" fmla="*/ 8059 h 6408"/>
              <a:gd name="T160" fmla="+- 0 15749 10744"/>
              <a:gd name="T161" fmla="*/ T160 w 5743"/>
              <a:gd name="T162" fmla="+- 0 8094 2479"/>
              <a:gd name="T163" fmla="*/ 8094 h 6408"/>
              <a:gd name="T164" fmla="+- 0 15918 10744"/>
              <a:gd name="T165" fmla="*/ T164 w 5743"/>
              <a:gd name="T166" fmla="+- 0 7961 2479"/>
              <a:gd name="T167" fmla="*/ 7961 h 6408"/>
              <a:gd name="T168" fmla="+- 0 15980 10744"/>
              <a:gd name="T169" fmla="*/ T168 w 5743"/>
              <a:gd name="T170" fmla="+- 0 7780 2479"/>
              <a:gd name="T171" fmla="*/ 7780 h 6408"/>
              <a:gd name="T172" fmla="+- 0 15976 10744"/>
              <a:gd name="T173" fmla="*/ T172 w 5743"/>
              <a:gd name="T174" fmla="+- 0 7733 2479"/>
              <a:gd name="T175" fmla="*/ 7733 h 6408"/>
              <a:gd name="T176" fmla="+- 0 15930 10744"/>
              <a:gd name="T177" fmla="*/ T176 w 5743"/>
              <a:gd name="T178" fmla="+- 0 7859 2479"/>
              <a:gd name="T179" fmla="*/ 7859 h 6408"/>
              <a:gd name="T180" fmla="+- 0 15883 10744"/>
              <a:gd name="T181" fmla="*/ T180 w 5743"/>
              <a:gd name="T182" fmla="+- 0 8170 2479"/>
              <a:gd name="T183" fmla="*/ 8170 h 6408"/>
              <a:gd name="T184" fmla="+- 0 15864 10744"/>
              <a:gd name="T185" fmla="*/ T184 w 5743"/>
              <a:gd name="T186" fmla="+- 0 8423 2479"/>
              <a:gd name="T187" fmla="*/ 8423 h 6408"/>
              <a:gd name="T188" fmla="+- 0 15839 10744"/>
              <a:gd name="T189" fmla="*/ T188 w 5743"/>
              <a:gd name="T190" fmla="+- 0 8542 2479"/>
              <a:gd name="T191" fmla="*/ 8542 h 6408"/>
              <a:gd name="T192" fmla="+- 0 15824 10744"/>
              <a:gd name="T193" fmla="*/ T192 w 5743"/>
              <a:gd name="T194" fmla="+- 0 8549 2479"/>
              <a:gd name="T195" fmla="*/ 8549 h 6408"/>
              <a:gd name="T196" fmla="+- 0 15153 10744"/>
              <a:gd name="T197" fmla="*/ T196 w 5743"/>
              <a:gd name="T198" fmla="+- 0 8735 2479"/>
              <a:gd name="T199" fmla="*/ 8735 h 6408"/>
              <a:gd name="T200" fmla="+- 0 15338 10744"/>
              <a:gd name="T201" fmla="*/ T200 w 5743"/>
              <a:gd name="T202" fmla="+- 0 8735 2479"/>
              <a:gd name="T203" fmla="*/ 8735 h 6408"/>
              <a:gd name="T204" fmla="+- 0 15722 10744"/>
              <a:gd name="T205" fmla="*/ T204 w 5743"/>
              <a:gd name="T206" fmla="+- 0 8647 2479"/>
              <a:gd name="T207" fmla="*/ 8647 h 6408"/>
              <a:gd name="T208" fmla="+- 0 16012 10744"/>
              <a:gd name="T209" fmla="*/ T208 w 5743"/>
              <a:gd name="T210" fmla="+- 0 8547 2479"/>
              <a:gd name="T211" fmla="*/ 8547 h 6408"/>
              <a:gd name="T212" fmla="+- 0 15998 10744"/>
              <a:gd name="T213" fmla="*/ T212 w 5743"/>
              <a:gd name="T214" fmla="+- 0 8546 2479"/>
              <a:gd name="T215" fmla="*/ 8546 h 6408"/>
              <a:gd name="T216" fmla="+- 0 15509 10744"/>
              <a:gd name="T217" fmla="*/ T216 w 5743"/>
              <a:gd name="T218" fmla="+- 0 8775 2479"/>
              <a:gd name="T219" fmla="*/ 8775 h 6408"/>
              <a:gd name="T220" fmla="+- 0 15414 10744"/>
              <a:gd name="T221" fmla="*/ T220 w 5743"/>
              <a:gd name="T222" fmla="+- 0 8878 2479"/>
              <a:gd name="T223" fmla="*/ 8878 h 6408"/>
              <a:gd name="T224" fmla="+- 0 15598 10744"/>
              <a:gd name="T225" fmla="*/ T224 w 5743"/>
              <a:gd name="T226" fmla="+- 0 8874 2479"/>
              <a:gd name="T227" fmla="*/ 8874 h 6408"/>
              <a:gd name="T228" fmla="+- 0 15897 10744"/>
              <a:gd name="T229" fmla="*/ T228 w 5743"/>
              <a:gd name="T230" fmla="+- 0 8812 2479"/>
              <a:gd name="T231" fmla="*/ 8812 h 6408"/>
              <a:gd name="T232" fmla="+- 0 16088 10744"/>
              <a:gd name="T233" fmla="*/ T232 w 5743"/>
              <a:gd name="T234" fmla="+- 0 8761 2479"/>
              <a:gd name="T235" fmla="*/ 8761 h 6408"/>
              <a:gd name="T236" fmla="+- 0 16132 10744"/>
              <a:gd name="T237" fmla="*/ T236 w 5743"/>
              <a:gd name="T238" fmla="+- 0 8745 2479"/>
              <a:gd name="T239" fmla="*/ 8745 h 6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5743" h="6408" extrusionOk="0">
                <a:moveTo>
                  <a:pt x="2911" y="791"/>
                </a:moveTo>
                <a:cubicBezTo>
                  <a:pt x="2855" y="615"/>
                  <a:pt x="2786" y="491"/>
                  <a:pt x="2649" y="361"/>
                </a:cubicBezTo>
                <a:cubicBezTo>
                  <a:pt x="2414" y="139"/>
                  <a:pt x="2033" y="32"/>
                  <a:pt x="1720" y="6"/>
                </a:cubicBezTo>
                <a:cubicBezTo>
                  <a:pt x="1086" y="-47"/>
                  <a:pt x="316" y="297"/>
                  <a:pt x="57" y="908"/>
                </a:cubicBezTo>
                <a:cubicBezTo>
                  <a:pt x="-32" y="1119"/>
                  <a:pt x="-21" y="1349"/>
                  <a:pt x="129" y="1529"/>
                </a:cubicBezTo>
                <a:cubicBezTo>
                  <a:pt x="363" y="1809"/>
                  <a:pt x="805" y="1883"/>
                  <a:pt x="1147" y="1897"/>
                </a:cubicBezTo>
                <a:cubicBezTo>
                  <a:pt x="1823" y="1924"/>
                  <a:pt x="2637" y="1754"/>
                  <a:pt x="3203" y="1370"/>
                </a:cubicBezTo>
                <a:cubicBezTo>
                  <a:pt x="3351" y="1269"/>
                  <a:pt x="3520" y="1115"/>
                  <a:pt x="3509" y="917"/>
                </a:cubicBezTo>
                <a:cubicBezTo>
                  <a:pt x="3496" y="690"/>
                  <a:pt x="3213" y="532"/>
                  <a:pt x="3021" y="482"/>
                </a:cubicBezTo>
                <a:cubicBezTo>
                  <a:pt x="2891" y="448"/>
                  <a:pt x="2890" y="495"/>
                  <a:pt x="2811" y="543"/>
                </a:cubicBezTo>
              </a:path>
              <a:path w="5743" h="6408" extrusionOk="0">
                <a:moveTo>
                  <a:pt x="3506" y="1835"/>
                </a:moveTo>
                <a:cubicBezTo>
                  <a:pt x="3478" y="1828"/>
                  <a:pt x="3471" y="1826"/>
                  <a:pt x="3453" y="1822"/>
                </a:cubicBezTo>
                <a:cubicBezTo>
                  <a:pt x="3481" y="1821"/>
                  <a:pt x="3550" y="1809"/>
                  <a:pt x="3593" y="1812"/>
                </a:cubicBezTo>
                <a:cubicBezTo>
                  <a:pt x="4370" y="1862"/>
                  <a:pt x="5237" y="2268"/>
                  <a:pt x="5608" y="2982"/>
                </a:cubicBezTo>
                <a:cubicBezTo>
                  <a:pt x="5800" y="3352"/>
                  <a:pt x="5780" y="3767"/>
                  <a:pt x="5551" y="4114"/>
                </a:cubicBezTo>
                <a:cubicBezTo>
                  <a:pt x="5220" y="4617"/>
                  <a:pt x="4620" y="4911"/>
                  <a:pt x="4105" y="5187"/>
                </a:cubicBezTo>
                <a:cubicBezTo>
                  <a:pt x="4060" y="5211"/>
                  <a:pt x="4012" y="5236"/>
                  <a:pt x="3967" y="5259"/>
                </a:cubicBezTo>
                <a:cubicBezTo>
                  <a:pt x="3982" y="5239"/>
                  <a:pt x="3998" y="5225"/>
                  <a:pt x="4013" y="5203"/>
                </a:cubicBezTo>
                <a:cubicBezTo>
                  <a:pt x="4064" y="5128"/>
                  <a:pt x="4112" y="5052"/>
                  <a:pt x="4158" y="4975"/>
                </a:cubicBezTo>
                <a:cubicBezTo>
                  <a:pt x="4132" y="4999"/>
                  <a:pt x="4097" y="5027"/>
                  <a:pt x="4069" y="5054"/>
                </a:cubicBezTo>
                <a:cubicBezTo>
                  <a:pt x="3956" y="5164"/>
                  <a:pt x="3802" y="5275"/>
                  <a:pt x="3723" y="5412"/>
                </a:cubicBezTo>
                <a:cubicBezTo>
                  <a:pt x="3726" y="5417"/>
                  <a:pt x="3729" y="5421"/>
                  <a:pt x="3732" y="5426"/>
                </a:cubicBezTo>
                <a:cubicBezTo>
                  <a:pt x="3788" y="5431"/>
                  <a:pt x="3841" y="5442"/>
                  <a:pt x="3901" y="5439"/>
                </a:cubicBezTo>
                <a:cubicBezTo>
                  <a:pt x="4026" y="5433"/>
                  <a:pt x="4151" y="5416"/>
                  <a:pt x="4275" y="5408"/>
                </a:cubicBezTo>
                <a:cubicBezTo>
                  <a:pt x="4315" y="5406"/>
                  <a:pt x="4353" y="5408"/>
                  <a:pt x="4392" y="5408"/>
                </a:cubicBezTo>
              </a:path>
              <a:path w="5743" h="6408" extrusionOk="0">
                <a:moveTo>
                  <a:pt x="4455" y="5490"/>
                </a:moveTo>
                <a:cubicBezTo>
                  <a:pt x="4464" y="5461"/>
                  <a:pt x="4474" y="5442"/>
                  <a:pt x="4493" y="5419"/>
                </a:cubicBezTo>
                <a:cubicBezTo>
                  <a:pt x="4514" y="5394"/>
                  <a:pt x="4540" y="5376"/>
                  <a:pt x="4574" y="5375"/>
                </a:cubicBezTo>
                <a:cubicBezTo>
                  <a:pt x="4607" y="5374"/>
                  <a:pt x="4633" y="5396"/>
                  <a:pt x="4641" y="5427"/>
                </a:cubicBezTo>
                <a:cubicBezTo>
                  <a:pt x="4657" y="5487"/>
                  <a:pt x="4620" y="5557"/>
                  <a:pt x="4596" y="5609"/>
                </a:cubicBezTo>
                <a:cubicBezTo>
                  <a:pt x="4573" y="5659"/>
                  <a:pt x="4545" y="5703"/>
                  <a:pt x="4540" y="5759"/>
                </a:cubicBezTo>
                <a:cubicBezTo>
                  <a:pt x="4535" y="5812"/>
                  <a:pt x="4560" y="5851"/>
                  <a:pt x="4581" y="5897"/>
                </a:cubicBezTo>
                <a:cubicBezTo>
                  <a:pt x="4594" y="5925"/>
                  <a:pt x="4598" y="5944"/>
                  <a:pt x="4569" y="5963"/>
                </a:cubicBezTo>
                <a:cubicBezTo>
                  <a:pt x="4531" y="5989"/>
                  <a:pt x="4481" y="6000"/>
                  <a:pt x="4438" y="6011"/>
                </a:cubicBezTo>
                <a:cubicBezTo>
                  <a:pt x="4407" y="6019"/>
                  <a:pt x="4343" y="6042"/>
                  <a:pt x="4310" y="6026"/>
                </a:cubicBezTo>
                <a:cubicBezTo>
                  <a:pt x="4300" y="6020"/>
                  <a:pt x="4296" y="6018"/>
                  <a:pt x="4293" y="6009"/>
                </a:cubicBezTo>
                <a:cubicBezTo>
                  <a:pt x="4306" y="5973"/>
                  <a:pt x="4321" y="5949"/>
                  <a:pt x="4342" y="5916"/>
                </a:cubicBezTo>
              </a:path>
              <a:path w="5743" h="6408" extrusionOk="0">
                <a:moveTo>
                  <a:pt x="4876" y="5358"/>
                </a:moveTo>
                <a:cubicBezTo>
                  <a:pt x="4879" y="5385"/>
                  <a:pt x="4877" y="5413"/>
                  <a:pt x="4876" y="5443"/>
                </a:cubicBezTo>
                <a:cubicBezTo>
                  <a:pt x="4874" y="5487"/>
                  <a:pt x="4877" y="5541"/>
                  <a:pt x="4901" y="5580"/>
                </a:cubicBezTo>
                <a:cubicBezTo>
                  <a:pt x="4923" y="5617"/>
                  <a:pt x="4966" y="5624"/>
                  <a:pt x="5005" y="5615"/>
                </a:cubicBezTo>
                <a:cubicBezTo>
                  <a:pt x="5076" y="5598"/>
                  <a:pt x="5137" y="5543"/>
                  <a:pt x="5174" y="5482"/>
                </a:cubicBezTo>
                <a:cubicBezTo>
                  <a:pt x="5207" y="5429"/>
                  <a:pt x="5229" y="5363"/>
                  <a:pt x="5236" y="5301"/>
                </a:cubicBezTo>
                <a:cubicBezTo>
                  <a:pt x="5236" y="5275"/>
                  <a:pt x="5237" y="5269"/>
                  <a:pt x="5232" y="5254"/>
                </a:cubicBezTo>
                <a:cubicBezTo>
                  <a:pt x="5208" y="5291"/>
                  <a:pt x="5197" y="5329"/>
                  <a:pt x="5186" y="5380"/>
                </a:cubicBezTo>
                <a:cubicBezTo>
                  <a:pt x="5165" y="5483"/>
                  <a:pt x="5150" y="5587"/>
                  <a:pt x="5139" y="5691"/>
                </a:cubicBezTo>
                <a:cubicBezTo>
                  <a:pt x="5130" y="5775"/>
                  <a:pt x="5123" y="5860"/>
                  <a:pt x="5120" y="5944"/>
                </a:cubicBezTo>
                <a:cubicBezTo>
                  <a:pt x="5119" y="5978"/>
                  <a:pt x="5125" y="6037"/>
                  <a:pt x="5095" y="6063"/>
                </a:cubicBezTo>
                <a:cubicBezTo>
                  <a:pt x="5090" y="6065"/>
                  <a:pt x="5085" y="6068"/>
                  <a:pt x="5080" y="6070"/>
                </a:cubicBezTo>
              </a:path>
              <a:path w="5743" h="6408" extrusionOk="0">
                <a:moveTo>
                  <a:pt x="4409" y="6256"/>
                </a:moveTo>
                <a:cubicBezTo>
                  <a:pt x="4470" y="6269"/>
                  <a:pt x="4524" y="6268"/>
                  <a:pt x="4594" y="6256"/>
                </a:cubicBezTo>
                <a:cubicBezTo>
                  <a:pt x="4723" y="6234"/>
                  <a:pt x="4852" y="6203"/>
                  <a:pt x="4978" y="6168"/>
                </a:cubicBezTo>
                <a:cubicBezTo>
                  <a:pt x="5078" y="6141"/>
                  <a:pt x="5171" y="6102"/>
                  <a:pt x="5268" y="6068"/>
                </a:cubicBezTo>
                <a:cubicBezTo>
                  <a:pt x="5352" y="6039"/>
                  <a:pt x="5305" y="6050"/>
                  <a:pt x="5254" y="6067"/>
                </a:cubicBezTo>
              </a:path>
              <a:path w="5743" h="6408" extrusionOk="0">
                <a:moveTo>
                  <a:pt x="4765" y="6296"/>
                </a:moveTo>
                <a:cubicBezTo>
                  <a:pt x="4720" y="6326"/>
                  <a:pt x="4665" y="6345"/>
                  <a:pt x="4670" y="6399"/>
                </a:cubicBezTo>
                <a:cubicBezTo>
                  <a:pt x="4732" y="6408"/>
                  <a:pt x="4792" y="6405"/>
                  <a:pt x="4854" y="6395"/>
                </a:cubicBezTo>
                <a:cubicBezTo>
                  <a:pt x="4955" y="6380"/>
                  <a:pt x="5054" y="6355"/>
                  <a:pt x="5153" y="6333"/>
                </a:cubicBezTo>
                <a:cubicBezTo>
                  <a:pt x="5218" y="6318"/>
                  <a:pt x="5280" y="6299"/>
                  <a:pt x="5344" y="6282"/>
                </a:cubicBezTo>
                <a:cubicBezTo>
                  <a:pt x="5366" y="6276"/>
                  <a:pt x="5370" y="6274"/>
                  <a:pt x="5388" y="62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4675" y="3032125"/>
            <a:ext cx="219075" cy="339725"/>
          </a:xfrm>
          <a:custGeom>
            <a:avLst/>
            <a:gdLst>
              <a:gd name="T0" fmla="+- 0 9022 8651"/>
              <a:gd name="T1" fmla="*/ T0 w 610"/>
              <a:gd name="T2" fmla="+- 0 8519 8421"/>
              <a:gd name="T3" fmla="*/ 8519 h 947"/>
              <a:gd name="T4" fmla="+- 0 9003 8651"/>
              <a:gd name="T5" fmla="*/ T4 w 610"/>
              <a:gd name="T6" fmla="+- 0 8550 8421"/>
              <a:gd name="T7" fmla="*/ 8550 h 947"/>
              <a:gd name="T8" fmla="+- 0 8982 8651"/>
              <a:gd name="T9" fmla="*/ T8 w 610"/>
              <a:gd name="T10" fmla="+- 0 8585 8421"/>
              <a:gd name="T11" fmla="*/ 8585 h 947"/>
              <a:gd name="T12" fmla="+- 0 8963 8651"/>
              <a:gd name="T13" fmla="*/ T12 w 610"/>
              <a:gd name="T14" fmla="+- 0 8618 8421"/>
              <a:gd name="T15" fmla="*/ 8618 h 947"/>
              <a:gd name="T16" fmla="+- 0 8913 8651"/>
              <a:gd name="T17" fmla="*/ T16 w 610"/>
              <a:gd name="T18" fmla="+- 0 8706 8421"/>
              <a:gd name="T19" fmla="*/ 8706 h 947"/>
              <a:gd name="T20" fmla="+- 0 8862 8651"/>
              <a:gd name="T21" fmla="*/ T20 w 610"/>
              <a:gd name="T22" fmla="+- 0 8794 8421"/>
              <a:gd name="T23" fmla="*/ 8794 h 947"/>
              <a:gd name="T24" fmla="+- 0 8818 8651"/>
              <a:gd name="T25" fmla="*/ T24 w 610"/>
              <a:gd name="T26" fmla="+- 0 8885 8421"/>
              <a:gd name="T27" fmla="*/ 8885 h 947"/>
              <a:gd name="T28" fmla="+- 0 8771 8651"/>
              <a:gd name="T29" fmla="*/ T28 w 610"/>
              <a:gd name="T30" fmla="+- 0 8982 8421"/>
              <a:gd name="T31" fmla="*/ 8982 h 947"/>
              <a:gd name="T32" fmla="+- 0 8725 8651"/>
              <a:gd name="T33" fmla="*/ T32 w 610"/>
              <a:gd name="T34" fmla="+- 0 9079 8421"/>
              <a:gd name="T35" fmla="*/ 9079 h 947"/>
              <a:gd name="T36" fmla="+- 0 8687 8651"/>
              <a:gd name="T37" fmla="*/ T36 w 610"/>
              <a:gd name="T38" fmla="+- 0 9180 8421"/>
              <a:gd name="T39" fmla="*/ 9180 h 947"/>
              <a:gd name="T40" fmla="+- 0 8673 8651"/>
              <a:gd name="T41" fmla="*/ T40 w 610"/>
              <a:gd name="T42" fmla="+- 0 9217 8421"/>
              <a:gd name="T43" fmla="*/ 9217 h 947"/>
              <a:gd name="T44" fmla="+- 0 8661 8651"/>
              <a:gd name="T45" fmla="*/ T44 w 610"/>
              <a:gd name="T46" fmla="+- 0 9254 8421"/>
              <a:gd name="T47" fmla="*/ 9254 h 947"/>
              <a:gd name="T48" fmla="+- 0 8651 8651"/>
              <a:gd name="T49" fmla="*/ T48 w 610"/>
              <a:gd name="T50" fmla="+- 0 9292 8421"/>
              <a:gd name="T51" fmla="*/ 9292 h 947"/>
              <a:gd name="T52" fmla="+- 0 8674 8651"/>
              <a:gd name="T53" fmla="*/ T52 w 610"/>
              <a:gd name="T54" fmla="+- 0 9268 8421"/>
              <a:gd name="T55" fmla="*/ 9268 h 947"/>
              <a:gd name="T56" fmla="+- 0 8703 8651"/>
              <a:gd name="T57" fmla="*/ T56 w 610"/>
              <a:gd name="T58" fmla="+- 0 9224 8421"/>
              <a:gd name="T59" fmla="*/ 9224 h 947"/>
              <a:gd name="T60" fmla="+- 0 8724 8651"/>
              <a:gd name="T61" fmla="*/ T60 w 610"/>
              <a:gd name="T62" fmla="+- 0 9183 8421"/>
              <a:gd name="T63" fmla="*/ 9183 h 947"/>
              <a:gd name="T64" fmla="+- 0 8845 8651"/>
              <a:gd name="T65" fmla="*/ T64 w 610"/>
              <a:gd name="T66" fmla="+- 0 8944 8421"/>
              <a:gd name="T67" fmla="*/ 8944 h 947"/>
              <a:gd name="T68" fmla="+- 0 8899 8651"/>
              <a:gd name="T69" fmla="*/ T68 w 610"/>
              <a:gd name="T70" fmla="+- 0 8655 8421"/>
              <a:gd name="T71" fmla="*/ 8655 h 947"/>
              <a:gd name="T72" fmla="+- 0 9033 8651"/>
              <a:gd name="T73" fmla="*/ T72 w 610"/>
              <a:gd name="T74" fmla="+- 0 8428 8421"/>
              <a:gd name="T75" fmla="*/ 8428 h 947"/>
              <a:gd name="T76" fmla="+- 0 9036 8651"/>
              <a:gd name="T77" fmla="*/ T76 w 610"/>
              <a:gd name="T78" fmla="+- 0 8426 8421"/>
              <a:gd name="T79" fmla="*/ 8426 h 947"/>
              <a:gd name="T80" fmla="+- 0 9040 8651"/>
              <a:gd name="T81" fmla="*/ T80 w 610"/>
              <a:gd name="T82" fmla="+- 0 8423 8421"/>
              <a:gd name="T83" fmla="*/ 8423 h 947"/>
              <a:gd name="T84" fmla="+- 0 9043 8651"/>
              <a:gd name="T85" fmla="*/ T84 w 610"/>
              <a:gd name="T86" fmla="+- 0 8421 8421"/>
              <a:gd name="T87" fmla="*/ 8421 h 947"/>
              <a:gd name="T88" fmla="+- 0 9055 8651"/>
              <a:gd name="T89" fmla="*/ T88 w 610"/>
              <a:gd name="T90" fmla="+- 0 8486 8421"/>
              <a:gd name="T91" fmla="*/ 8486 h 947"/>
              <a:gd name="T92" fmla="+- 0 9060 8651"/>
              <a:gd name="T93" fmla="*/ T92 w 610"/>
              <a:gd name="T94" fmla="+- 0 8551 8421"/>
              <a:gd name="T95" fmla="*/ 8551 h 947"/>
              <a:gd name="T96" fmla="+- 0 9067 8651"/>
              <a:gd name="T97" fmla="*/ T96 w 610"/>
              <a:gd name="T98" fmla="+- 0 8618 8421"/>
              <a:gd name="T99" fmla="*/ 8618 h 947"/>
              <a:gd name="T100" fmla="+- 0 9084 8651"/>
              <a:gd name="T101" fmla="*/ T100 w 610"/>
              <a:gd name="T102" fmla="+- 0 8784 8421"/>
              <a:gd name="T103" fmla="*/ 8784 h 947"/>
              <a:gd name="T104" fmla="+- 0 9110 8651"/>
              <a:gd name="T105" fmla="*/ T104 w 610"/>
              <a:gd name="T106" fmla="+- 0 8951 8421"/>
              <a:gd name="T107" fmla="*/ 8951 h 947"/>
              <a:gd name="T108" fmla="+- 0 9156 8651"/>
              <a:gd name="T109" fmla="*/ T108 w 610"/>
              <a:gd name="T110" fmla="+- 0 9112 8421"/>
              <a:gd name="T111" fmla="*/ 9112 h 947"/>
              <a:gd name="T112" fmla="+- 0 9179 8651"/>
              <a:gd name="T113" fmla="*/ T112 w 610"/>
              <a:gd name="T114" fmla="+- 0 9193 8421"/>
              <a:gd name="T115" fmla="*/ 9193 h 947"/>
              <a:gd name="T116" fmla="+- 0 9209 8651"/>
              <a:gd name="T117" fmla="*/ T116 w 610"/>
              <a:gd name="T118" fmla="+- 0 9272 8421"/>
              <a:gd name="T119" fmla="*/ 9272 h 947"/>
              <a:gd name="T120" fmla="+- 0 9248 8651"/>
              <a:gd name="T121" fmla="*/ T120 w 610"/>
              <a:gd name="T122" fmla="+- 0 9346 8421"/>
              <a:gd name="T123" fmla="*/ 9346 h 947"/>
              <a:gd name="T124" fmla="+- 0 9252 8651"/>
              <a:gd name="T125" fmla="*/ T124 w 610"/>
              <a:gd name="T126" fmla="+- 0 9353 8421"/>
              <a:gd name="T127" fmla="*/ 9353 h 947"/>
              <a:gd name="T128" fmla="+- 0 9256 8651"/>
              <a:gd name="T129" fmla="*/ T128 w 610"/>
              <a:gd name="T130" fmla="+- 0 9360 8421"/>
              <a:gd name="T131" fmla="*/ 9360 h 947"/>
              <a:gd name="T132" fmla="+- 0 9260 8651"/>
              <a:gd name="T133" fmla="*/ T132 w 610"/>
              <a:gd name="T134" fmla="+- 0 9367 8421"/>
              <a:gd name="T135" fmla="*/ 9367 h 947"/>
              <a:gd name="T136" fmla="+- 0 9213 8651"/>
              <a:gd name="T137" fmla="*/ T136 w 610"/>
              <a:gd name="T138" fmla="+- 0 9339 8421"/>
              <a:gd name="T139" fmla="*/ 9339 h 947"/>
              <a:gd name="T140" fmla="+- 0 9172 8651"/>
              <a:gd name="T141" fmla="*/ T140 w 610"/>
              <a:gd name="T142" fmla="+- 0 9304 8421"/>
              <a:gd name="T143" fmla="*/ 9304 h 947"/>
              <a:gd name="T144" fmla="+- 0 9128 8651"/>
              <a:gd name="T145" fmla="*/ T144 w 610"/>
              <a:gd name="T146" fmla="+- 0 9271 8421"/>
              <a:gd name="T147" fmla="*/ 9271 h 947"/>
              <a:gd name="T148" fmla="+- 0 9067 8651"/>
              <a:gd name="T149" fmla="*/ T148 w 610"/>
              <a:gd name="T150" fmla="+- 0 9225 8421"/>
              <a:gd name="T151" fmla="*/ 9225 h 947"/>
              <a:gd name="T152" fmla="+- 0 9005 8651"/>
              <a:gd name="T153" fmla="*/ T152 w 610"/>
              <a:gd name="T154" fmla="+- 0 9178 8421"/>
              <a:gd name="T155" fmla="*/ 9178 h 947"/>
              <a:gd name="T156" fmla="+- 0 8936 8651"/>
              <a:gd name="T157" fmla="*/ T156 w 610"/>
              <a:gd name="T158" fmla="+- 0 9146 8421"/>
              <a:gd name="T159" fmla="*/ 9146 h 947"/>
              <a:gd name="T160" fmla="+- 0 8916 8651"/>
              <a:gd name="T161" fmla="*/ T160 w 610"/>
              <a:gd name="T162" fmla="+- 0 9137 8421"/>
              <a:gd name="T163" fmla="*/ 9137 h 947"/>
              <a:gd name="T164" fmla="+- 0 8913 8651"/>
              <a:gd name="T165" fmla="*/ T164 w 610"/>
              <a:gd name="T166" fmla="+- 0 9136 8421"/>
              <a:gd name="T167" fmla="*/ 9136 h 947"/>
              <a:gd name="T168" fmla="+- 0 8902 8651"/>
              <a:gd name="T169" fmla="*/ T168 w 610"/>
              <a:gd name="T170" fmla="+- 0 9130 8421"/>
              <a:gd name="T171" fmla="*/ 9130 h 9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610" h="947" extrusionOk="0">
                <a:moveTo>
                  <a:pt x="371" y="98"/>
                </a:moveTo>
                <a:cubicBezTo>
                  <a:pt x="352" y="129"/>
                  <a:pt x="331" y="164"/>
                  <a:pt x="312" y="197"/>
                </a:cubicBezTo>
                <a:cubicBezTo>
                  <a:pt x="262" y="285"/>
                  <a:pt x="211" y="373"/>
                  <a:pt x="167" y="464"/>
                </a:cubicBezTo>
                <a:cubicBezTo>
                  <a:pt x="120" y="561"/>
                  <a:pt x="74" y="658"/>
                  <a:pt x="36" y="759"/>
                </a:cubicBezTo>
                <a:cubicBezTo>
                  <a:pt x="22" y="796"/>
                  <a:pt x="10" y="833"/>
                  <a:pt x="0" y="871"/>
                </a:cubicBezTo>
                <a:cubicBezTo>
                  <a:pt x="23" y="847"/>
                  <a:pt x="52" y="803"/>
                  <a:pt x="73" y="762"/>
                </a:cubicBezTo>
                <a:cubicBezTo>
                  <a:pt x="194" y="523"/>
                  <a:pt x="248" y="234"/>
                  <a:pt x="382" y="7"/>
                </a:cubicBezTo>
                <a:cubicBezTo>
                  <a:pt x="385" y="5"/>
                  <a:pt x="389" y="2"/>
                  <a:pt x="392" y="0"/>
                </a:cubicBezTo>
                <a:cubicBezTo>
                  <a:pt x="404" y="65"/>
                  <a:pt x="409" y="130"/>
                  <a:pt x="416" y="197"/>
                </a:cubicBezTo>
                <a:cubicBezTo>
                  <a:pt x="433" y="363"/>
                  <a:pt x="459" y="530"/>
                  <a:pt x="505" y="691"/>
                </a:cubicBezTo>
                <a:cubicBezTo>
                  <a:pt x="528" y="772"/>
                  <a:pt x="558" y="851"/>
                  <a:pt x="597" y="925"/>
                </a:cubicBezTo>
                <a:cubicBezTo>
                  <a:pt x="601" y="932"/>
                  <a:pt x="605" y="939"/>
                  <a:pt x="609" y="946"/>
                </a:cubicBezTo>
                <a:cubicBezTo>
                  <a:pt x="562" y="918"/>
                  <a:pt x="521" y="883"/>
                  <a:pt x="477" y="850"/>
                </a:cubicBezTo>
                <a:cubicBezTo>
                  <a:pt x="416" y="804"/>
                  <a:pt x="354" y="757"/>
                  <a:pt x="285" y="725"/>
                </a:cubicBezTo>
                <a:cubicBezTo>
                  <a:pt x="265" y="716"/>
                  <a:pt x="262" y="715"/>
                  <a:pt x="251" y="70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25800" y="3654425"/>
            <a:ext cx="157163" cy="309563"/>
          </a:xfrm>
          <a:custGeom>
            <a:avLst/>
            <a:gdLst>
              <a:gd name="T0" fmla="+- 0 9032 8962"/>
              <a:gd name="T1" fmla="*/ T0 w 436"/>
              <a:gd name="T2" fmla="+- 0 10359 10152"/>
              <a:gd name="T3" fmla="*/ 10359 h 860"/>
              <a:gd name="T4" fmla="+- 0 9016 8962"/>
              <a:gd name="T5" fmla="*/ T4 w 436"/>
              <a:gd name="T6" fmla="+- 0 10365 10152"/>
              <a:gd name="T7" fmla="*/ 10365 h 860"/>
              <a:gd name="T8" fmla="+- 0 9014 8962"/>
              <a:gd name="T9" fmla="*/ T8 w 436"/>
              <a:gd name="T10" fmla="+- 0 10367 10152"/>
              <a:gd name="T11" fmla="*/ 10367 h 860"/>
              <a:gd name="T12" fmla="+- 0 9011 8962"/>
              <a:gd name="T13" fmla="*/ T12 w 436"/>
              <a:gd name="T14" fmla="+- 0 10413 10152"/>
              <a:gd name="T15" fmla="*/ 10413 h 860"/>
              <a:gd name="T16" fmla="+- 0 9000 8962"/>
              <a:gd name="T17" fmla="*/ T16 w 436"/>
              <a:gd name="T18" fmla="+- 0 10588 10152"/>
              <a:gd name="T19" fmla="*/ 10588 h 860"/>
              <a:gd name="T20" fmla="+- 0 9017 8962"/>
              <a:gd name="T21" fmla="*/ T20 w 436"/>
              <a:gd name="T22" fmla="+- 0 10764 10152"/>
              <a:gd name="T23" fmla="*/ 10764 h 860"/>
              <a:gd name="T24" fmla="+- 0 9010 8962"/>
              <a:gd name="T25" fmla="*/ T24 w 436"/>
              <a:gd name="T26" fmla="+- 0 10938 10152"/>
              <a:gd name="T27" fmla="*/ 10938 h 860"/>
              <a:gd name="T28" fmla="+- 0 8990 8962"/>
              <a:gd name="T29" fmla="*/ T28 w 436"/>
              <a:gd name="T30" fmla="+- 0 10891 10152"/>
              <a:gd name="T31" fmla="*/ 10891 h 860"/>
              <a:gd name="T32" fmla="+- 0 8981 8962"/>
              <a:gd name="T33" fmla="*/ T32 w 436"/>
              <a:gd name="T34" fmla="+- 0 10841 10152"/>
              <a:gd name="T35" fmla="*/ 10841 h 860"/>
              <a:gd name="T36" fmla="+- 0 8974 8962"/>
              <a:gd name="T37" fmla="*/ T36 w 436"/>
              <a:gd name="T38" fmla="+- 0 10790 10152"/>
              <a:gd name="T39" fmla="*/ 10790 h 860"/>
              <a:gd name="T40" fmla="+- 0 8960 8962"/>
              <a:gd name="T41" fmla="*/ T40 w 436"/>
              <a:gd name="T42" fmla="+- 0 10686 10152"/>
              <a:gd name="T43" fmla="*/ 10686 h 860"/>
              <a:gd name="T44" fmla="+- 0 8955 8962"/>
              <a:gd name="T45" fmla="*/ T44 w 436"/>
              <a:gd name="T46" fmla="+- 0 10578 10152"/>
              <a:gd name="T47" fmla="*/ 10578 h 860"/>
              <a:gd name="T48" fmla="+- 0 8972 8962"/>
              <a:gd name="T49" fmla="*/ T48 w 436"/>
              <a:gd name="T50" fmla="+- 0 10474 10152"/>
              <a:gd name="T51" fmla="*/ 10474 h 860"/>
              <a:gd name="T52" fmla="+- 0 8989 8962"/>
              <a:gd name="T53" fmla="*/ T52 w 436"/>
              <a:gd name="T54" fmla="+- 0 10371 10152"/>
              <a:gd name="T55" fmla="*/ 10371 h 860"/>
              <a:gd name="T56" fmla="+- 0 9030 8962"/>
              <a:gd name="T57" fmla="*/ T56 w 436"/>
              <a:gd name="T58" fmla="+- 0 10236 10152"/>
              <a:gd name="T59" fmla="*/ 10236 h 860"/>
              <a:gd name="T60" fmla="+- 0 9116 8962"/>
              <a:gd name="T61" fmla="*/ T60 w 436"/>
              <a:gd name="T62" fmla="+- 0 10168 10152"/>
              <a:gd name="T63" fmla="*/ 10168 h 860"/>
              <a:gd name="T64" fmla="+- 0 9145 8962"/>
              <a:gd name="T65" fmla="*/ T64 w 436"/>
              <a:gd name="T66" fmla="+- 0 10153 10152"/>
              <a:gd name="T67" fmla="*/ 10153 h 860"/>
              <a:gd name="T68" fmla="+- 0 9152 8962"/>
              <a:gd name="T69" fmla="*/ T68 w 436"/>
              <a:gd name="T70" fmla="+- 0 10148 10152"/>
              <a:gd name="T71" fmla="*/ 10148 h 860"/>
              <a:gd name="T72" fmla="+- 0 9174 8962"/>
              <a:gd name="T73" fmla="*/ T72 w 436"/>
              <a:gd name="T74" fmla="+- 0 10152 10152"/>
              <a:gd name="T75" fmla="*/ 10152 h 860"/>
              <a:gd name="T76" fmla="+- 0 9203 8962"/>
              <a:gd name="T77" fmla="*/ T76 w 436"/>
              <a:gd name="T78" fmla="+- 0 10197 10152"/>
              <a:gd name="T79" fmla="*/ 10197 h 860"/>
              <a:gd name="T80" fmla="+- 0 9190 8962"/>
              <a:gd name="T81" fmla="*/ T80 w 436"/>
              <a:gd name="T82" fmla="+- 0 10234 10152"/>
              <a:gd name="T83" fmla="*/ 10234 h 860"/>
              <a:gd name="T84" fmla="+- 0 9182 8962"/>
              <a:gd name="T85" fmla="*/ T84 w 436"/>
              <a:gd name="T86" fmla="+- 0 10288 10152"/>
              <a:gd name="T87" fmla="*/ 10288 h 860"/>
              <a:gd name="T88" fmla="+- 0 9160 8962"/>
              <a:gd name="T89" fmla="*/ T88 w 436"/>
              <a:gd name="T90" fmla="+- 0 10429 10152"/>
              <a:gd name="T91" fmla="*/ 10429 h 860"/>
              <a:gd name="T92" fmla="+- 0 9164 8962"/>
              <a:gd name="T93" fmla="*/ T92 w 436"/>
              <a:gd name="T94" fmla="+- 0 10536 10152"/>
              <a:gd name="T95" fmla="*/ 10536 h 860"/>
              <a:gd name="T96" fmla="+- 0 9243 8962"/>
              <a:gd name="T97" fmla="*/ T96 w 436"/>
              <a:gd name="T98" fmla="+- 0 10659 10152"/>
              <a:gd name="T99" fmla="*/ 10659 h 860"/>
              <a:gd name="T100" fmla="+- 0 9290 8962"/>
              <a:gd name="T101" fmla="*/ T100 w 436"/>
              <a:gd name="T102" fmla="+- 0 10731 10152"/>
              <a:gd name="T103" fmla="*/ 10731 h 860"/>
              <a:gd name="T104" fmla="+- 0 9385 8962"/>
              <a:gd name="T105" fmla="*/ T104 w 436"/>
              <a:gd name="T106" fmla="+- 0 10806 10152"/>
              <a:gd name="T107" fmla="*/ 10806 h 860"/>
              <a:gd name="T108" fmla="+- 0 9397 8962"/>
              <a:gd name="T109" fmla="*/ T108 w 436"/>
              <a:gd name="T110" fmla="+- 0 10896 10152"/>
              <a:gd name="T111" fmla="*/ 10896 h 860"/>
              <a:gd name="T112" fmla="+- 0 9405 8962"/>
              <a:gd name="T113" fmla="*/ T112 w 436"/>
              <a:gd name="T114" fmla="+- 0 10951 10152"/>
              <a:gd name="T115" fmla="*/ 10951 h 860"/>
              <a:gd name="T116" fmla="+- 0 9349 8962"/>
              <a:gd name="T117" fmla="*/ T116 w 436"/>
              <a:gd name="T118" fmla="+- 0 10985 10152"/>
              <a:gd name="T119" fmla="*/ 10985 h 860"/>
              <a:gd name="T120" fmla="+- 0 9304 8962"/>
              <a:gd name="T121" fmla="*/ T120 w 436"/>
              <a:gd name="T122" fmla="+- 0 10999 10152"/>
              <a:gd name="T123" fmla="*/ 10999 h 860"/>
              <a:gd name="T124" fmla="+- 0 9257 8962"/>
              <a:gd name="T125" fmla="*/ T124 w 436"/>
              <a:gd name="T126" fmla="+- 0 11013 10152"/>
              <a:gd name="T127" fmla="*/ 11013 h 860"/>
              <a:gd name="T128" fmla="+- 0 9201 8962"/>
              <a:gd name="T129" fmla="*/ T128 w 436"/>
              <a:gd name="T130" fmla="+- 0 11015 10152"/>
              <a:gd name="T131" fmla="*/ 11015 h 860"/>
              <a:gd name="T132" fmla="+- 0 9154 8962"/>
              <a:gd name="T133" fmla="*/ T132 w 436"/>
              <a:gd name="T134" fmla="+- 0 11001 10152"/>
              <a:gd name="T135" fmla="*/ 11001 h 860"/>
              <a:gd name="T136" fmla="+- 0 9124 8962"/>
              <a:gd name="T137" fmla="*/ T136 w 436"/>
              <a:gd name="T138" fmla="+- 0 10992 10152"/>
              <a:gd name="T139" fmla="*/ 10992 h 860"/>
              <a:gd name="T140" fmla="+- 0 9129 8962"/>
              <a:gd name="T141" fmla="*/ T140 w 436"/>
              <a:gd name="T142" fmla="+- 0 10985 10152"/>
              <a:gd name="T143" fmla="*/ 10985 h 860"/>
              <a:gd name="T144" fmla="+- 0 9113 8962"/>
              <a:gd name="T145" fmla="*/ T144 w 436"/>
              <a:gd name="T146" fmla="+- 0 10966 10152"/>
              <a:gd name="T147" fmla="*/ 10966 h 8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436" h="860" extrusionOk="0">
                <a:moveTo>
                  <a:pt x="70" y="207"/>
                </a:moveTo>
                <a:cubicBezTo>
                  <a:pt x="54" y="213"/>
                  <a:pt x="52" y="215"/>
                  <a:pt x="49" y="261"/>
                </a:cubicBezTo>
                <a:cubicBezTo>
                  <a:pt x="38" y="436"/>
                  <a:pt x="55" y="612"/>
                  <a:pt x="48" y="786"/>
                </a:cubicBezTo>
                <a:cubicBezTo>
                  <a:pt x="28" y="739"/>
                  <a:pt x="19" y="689"/>
                  <a:pt x="12" y="638"/>
                </a:cubicBezTo>
                <a:cubicBezTo>
                  <a:pt x="-2" y="534"/>
                  <a:pt x="-7" y="426"/>
                  <a:pt x="10" y="322"/>
                </a:cubicBezTo>
                <a:cubicBezTo>
                  <a:pt x="27" y="219"/>
                  <a:pt x="68" y="84"/>
                  <a:pt x="154" y="16"/>
                </a:cubicBezTo>
                <a:cubicBezTo>
                  <a:pt x="183" y="1"/>
                  <a:pt x="190" y="-4"/>
                  <a:pt x="212" y="0"/>
                </a:cubicBezTo>
                <a:cubicBezTo>
                  <a:pt x="241" y="45"/>
                  <a:pt x="228" y="82"/>
                  <a:pt x="220" y="136"/>
                </a:cubicBezTo>
                <a:cubicBezTo>
                  <a:pt x="198" y="277"/>
                  <a:pt x="202" y="384"/>
                  <a:pt x="281" y="507"/>
                </a:cubicBezTo>
                <a:cubicBezTo>
                  <a:pt x="328" y="579"/>
                  <a:pt x="423" y="654"/>
                  <a:pt x="435" y="744"/>
                </a:cubicBezTo>
                <a:cubicBezTo>
                  <a:pt x="443" y="799"/>
                  <a:pt x="387" y="833"/>
                  <a:pt x="342" y="847"/>
                </a:cubicBezTo>
                <a:cubicBezTo>
                  <a:pt x="295" y="861"/>
                  <a:pt x="239" y="863"/>
                  <a:pt x="192" y="849"/>
                </a:cubicBezTo>
                <a:cubicBezTo>
                  <a:pt x="162" y="840"/>
                  <a:pt x="167" y="833"/>
                  <a:pt x="151" y="8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4688" y="4279900"/>
            <a:ext cx="265112" cy="300038"/>
          </a:xfrm>
          <a:custGeom>
            <a:avLst/>
            <a:gdLst>
              <a:gd name="T0" fmla="+- 0 9388 8931"/>
              <a:gd name="T1" fmla="*/ T0 w 736"/>
              <a:gd name="T2" fmla="+- 0 11997 11887"/>
              <a:gd name="T3" fmla="*/ 11997 h 837"/>
              <a:gd name="T4" fmla="+- 0 9409 8931"/>
              <a:gd name="T5" fmla="*/ T4 w 736"/>
              <a:gd name="T6" fmla="+- 0 11967 11887"/>
              <a:gd name="T7" fmla="*/ 11967 h 837"/>
              <a:gd name="T8" fmla="+- 0 9417 8931"/>
              <a:gd name="T9" fmla="*/ T8 w 736"/>
              <a:gd name="T10" fmla="+- 0 11959 11887"/>
              <a:gd name="T11" fmla="*/ 11959 h 837"/>
              <a:gd name="T12" fmla="+- 0 9427 8931"/>
              <a:gd name="T13" fmla="*/ T12 w 736"/>
              <a:gd name="T14" fmla="+- 0 11922 11887"/>
              <a:gd name="T15" fmla="*/ 11922 h 837"/>
              <a:gd name="T16" fmla="+- 0 9388 8931"/>
              <a:gd name="T17" fmla="*/ T16 w 736"/>
              <a:gd name="T18" fmla="+- 0 11890 11887"/>
              <a:gd name="T19" fmla="*/ 11890 h 837"/>
              <a:gd name="T20" fmla="+- 0 9377 8931"/>
              <a:gd name="T21" fmla="*/ T20 w 736"/>
              <a:gd name="T22" fmla="+- 0 11877 11887"/>
              <a:gd name="T23" fmla="*/ 11877 h 837"/>
              <a:gd name="T24" fmla="+- 0 9317 8931"/>
              <a:gd name="T25" fmla="*/ T24 w 736"/>
              <a:gd name="T26" fmla="+- 0 11896 11887"/>
              <a:gd name="T27" fmla="*/ 11896 h 837"/>
              <a:gd name="T28" fmla="+- 0 9222 8931"/>
              <a:gd name="T29" fmla="*/ T28 w 736"/>
              <a:gd name="T30" fmla="+- 0 11926 11887"/>
              <a:gd name="T31" fmla="*/ 11926 h 837"/>
              <a:gd name="T32" fmla="+- 0 9140 8931"/>
              <a:gd name="T33" fmla="*/ T32 w 736"/>
              <a:gd name="T34" fmla="+- 0 12004 11887"/>
              <a:gd name="T35" fmla="*/ 12004 h 837"/>
              <a:gd name="T36" fmla="+- 0 9079 8931"/>
              <a:gd name="T37" fmla="*/ T36 w 736"/>
              <a:gd name="T38" fmla="+- 0 12081 11887"/>
              <a:gd name="T39" fmla="*/ 12081 h 837"/>
              <a:gd name="T40" fmla="+- 0 9001 8931"/>
              <a:gd name="T41" fmla="*/ T40 w 736"/>
              <a:gd name="T42" fmla="+- 0 12179 11887"/>
              <a:gd name="T43" fmla="*/ 12179 h 837"/>
              <a:gd name="T44" fmla="+- 0 8939 8931"/>
              <a:gd name="T45" fmla="*/ T44 w 736"/>
              <a:gd name="T46" fmla="+- 0 12300 11887"/>
              <a:gd name="T47" fmla="*/ 12300 h 837"/>
              <a:gd name="T48" fmla="+- 0 8931 8931"/>
              <a:gd name="T49" fmla="*/ T48 w 736"/>
              <a:gd name="T50" fmla="+- 0 12427 11887"/>
              <a:gd name="T51" fmla="*/ 12427 h 837"/>
              <a:gd name="T52" fmla="+- 0 8922 8931"/>
              <a:gd name="T53" fmla="*/ T52 w 736"/>
              <a:gd name="T54" fmla="+- 0 12572 11887"/>
              <a:gd name="T55" fmla="*/ 12572 h 837"/>
              <a:gd name="T56" fmla="+- 0 9010 8931"/>
              <a:gd name="T57" fmla="*/ T56 w 736"/>
              <a:gd name="T58" fmla="+- 0 12666 11887"/>
              <a:gd name="T59" fmla="*/ 12666 h 837"/>
              <a:gd name="T60" fmla="+- 0 9143 8931"/>
              <a:gd name="T61" fmla="*/ T60 w 736"/>
              <a:gd name="T62" fmla="+- 0 12706 11887"/>
              <a:gd name="T63" fmla="*/ 12706 h 837"/>
              <a:gd name="T64" fmla="+- 0 9246 8931"/>
              <a:gd name="T65" fmla="*/ T64 w 736"/>
              <a:gd name="T66" fmla="+- 0 12737 11887"/>
              <a:gd name="T67" fmla="*/ 12737 h 837"/>
              <a:gd name="T68" fmla="+- 0 9357 8931"/>
              <a:gd name="T69" fmla="*/ T68 w 736"/>
              <a:gd name="T70" fmla="+- 0 12726 11887"/>
              <a:gd name="T71" fmla="*/ 12726 h 837"/>
              <a:gd name="T72" fmla="+- 0 9460 8931"/>
              <a:gd name="T73" fmla="*/ T72 w 736"/>
              <a:gd name="T74" fmla="+- 0 12703 11887"/>
              <a:gd name="T75" fmla="*/ 12703 h 837"/>
              <a:gd name="T76" fmla="+- 0 9535 8931"/>
              <a:gd name="T77" fmla="*/ T76 w 736"/>
              <a:gd name="T78" fmla="+- 0 12686 11887"/>
              <a:gd name="T79" fmla="*/ 12686 h 837"/>
              <a:gd name="T80" fmla="+- 0 9581 8931"/>
              <a:gd name="T81" fmla="*/ T80 w 736"/>
              <a:gd name="T82" fmla="+- 0 12649 11887"/>
              <a:gd name="T83" fmla="*/ 12649 h 837"/>
              <a:gd name="T84" fmla="+- 0 9643 8931"/>
              <a:gd name="T85" fmla="*/ T84 w 736"/>
              <a:gd name="T86" fmla="+- 0 12617 11887"/>
              <a:gd name="T87" fmla="*/ 12617 h 837"/>
              <a:gd name="T88" fmla="+- 0 9654 8931"/>
              <a:gd name="T89" fmla="*/ T88 w 736"/>
              <a:gd name="T90" fmla="+- 0 12612 11887"/>
              <a:gd name="T91" fmla="*/ 12612 h 837"/>
              <a:gd name="T92" fmla="+- 0 9658 8931"/>
              <a:gd name="T93" fmla="*/ T92 w 736"/>
              <a:gd name="T94" fmla="+- 0 12611 11887"/>
              <a:gd name="T95" fmla="*/ 12611 h 837"/>
              <a:gd name="T96" fmla="+- 0 9666 8931"/>
              <a:gd name="T97" fmla="*/ T96 w 736"/>
              <a:gd name="T98" fmla="+- 0 12612 11887"/>
              <a:gd name="T99" fmla="*/ 12612 h 8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736" h="837" extrusionOk="0">
                <a:moveTo>
                  <a:pt x="457" y="110"/>
                </a:moveTo>
                <a:cubicBezTo>
                  <a:pt x="478" y="80"/>
                  <a:pt x="486" y="72"/>
                  <a:pt x="496" y="35"/>
                </a:cubicBezTo>
                <a:cubicBezTo>
                  <a:pt x="457" y="3"/>
                  <a:pt x="446" y="-10"/>
                  <a:pt x="386" y="9"/>
                </a:cubicBezTo>
                <a:cubicBezTo>
                  <a:pt x="291" y="39"/>
                  <a:pt x="209" y="117"/>
                  <a:pt x="148" y="194"/>
                </a:cubicBezTo>
                <a:cubicBezTo>
                  <a:pt x="70" y="292"/>
                  <a:pt x="8" y="413"/>
                  <a:pt x="0" y="540"/>
                </a:cubicBezTo>
                <a:cubicBezTo>
                  <a:pt x="-9" y="685"/>
                  <a:pt x="79" y="779"/>
                  <a:pt x="212" y="819"/>
                </a:cubicBezTo>
                <a:cubicBezTo>
                  <a:pt x="315" y="850"/>
                  <a:pt x="426" y="839"/>
                  <a:pt x="529" y="816"/>
                </a:cubicBezTo>
                <a:cubicBezTo>
                  <a:pt x="604" y="799"/>
                  <a:pt x="650" y="762"/>
                  <a:pt x="712" y="730"/>
                </a:cubicBezTo>
                <a:cubicBezTo>
                  <a:pt x="723" y="725"/>
                  <a:pt x="727" y="724"/>
                  <a:pt x="735" y="7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13475" y="4138613"/>
            <a:ext cx="722313" cy="407987"/>
          </a:xfrm>
          <a:custGeom>
            <a:avLst/>
            <a:gdLst>
              <a:gd name="T0" fmla="+- 0 17697 17258"/>
              <a:gd name="T1" fmla="*/ T0 w 2008"/>
              <a:gd name="T2" fmla="+- 0 11749 11497"/>
              <a:gd name="T3" fmla="*/ 11749 h 1131"/>
              <a:gd name="T4" fmla="+- 0 17652 17258"/>
              <a:gd name="T5" fmla="*/ T4 w 2008"/>
              <a:gd name="T6" fmla="+- 0 11817 11497"/>
              <a:gd name="T7" fmla="*/ 11817 h 1131"/>
              <a:gd name="T8" fmla="+- 0 17561 17258"/>
              <a:gd name="T9" fmla="*/ T8 w 2008"/>
              <a:gd name="T10" fmla="+- 0 12030 11497"/>
              <a:gd name="T11" fmla="*/ 12030 h 1131"/>
              <a:gd name="T12" fmla="+- 0 17420 17258"/>
              <a:gd name="T13" fmla="*/ T12 w 2008"/>
              <a:gd name="T14" fmla="+- 0 12334 11497"/>
              <a:gd name="T15" fmla="*/ 12334 h 1131"/>
              <a:gd name="T16" fmla="+- 0 17269 17258"/>
              <a:gd name="T17" fmla="*/ T16 w 2008"/>
              <a:gd name="T18" fmla="+- 0 12612 11497"/>
              <a:gd name="T19" fmla="*/ 12612 h 1131"/>
              <a:gd name="T20" fmla="+- 0 17269 17258"/>
              <a:gd name="T21" fmla="*/ T20 w 2008"/>
              <a:gd name="T22" fmla="+- 0 12579 11497"/>
              <a:gd name="T23" fmla="*/ 12579 h 1131"/>
              <a:gd name="T24" fmla="+- 0 17623 17258"/>
              <a:gd name="T25" fmla="*/ T24 w 2008"/>
              <a:gd name="T26" fmla="+- 0 11714 11497"/>
              <a:gd name="T27" fmla="*/ 11714 h 1131"/>
              <a:gd name="T28" fmla="+- 0 17656 17258"/>
              <a:gd name="T29" fmla="*/ T28 w 2008"/>
              <a:gd name="T30" fmla="+- 0 11668 11497"/>
              <a:gd name="T31" fmla="*/ 11668 h 1131"/>
              <a:gd name="T32" fmla="+- 0 17684 17258"/>
              <a:gd name="T33" fmla="*/ T32 w 2008"/>
              <a:gd name="T34" fmla="+- 0 11748 11497"/>
              <a:gd name="T35" fmla="*/ 11748 h 1131"/>
              <a:gd name="T36" fmla="+- 0 17763 17258"/>
              <a:gd name="T37" fmla="*/ T36 w 2008"/>
              <a:gd name="T38" fmla="+- 0 11972 11497"/>
              <a:gd name="T39" fmla="*/ 11972 h 1131"/>
              <a:gd name="T40" fmla="+- 0 17876 17258"/>
              <a:gd name="T41" fmla="*/ T40 w 2008"/>
              <a:gd name="T42" fmla="+- 0 12328 11497"/>
              <a:gd name="T43" fmla="*/ 12328 h 1131"/>
              <a:gd name="T44" fmla="+- 0 17927 17258"/>
              <a:gd name="T45" fmla="*/ T44 w 2008"/>
              <a:gd name="T46" fmla="+- 0 12499 11497"/>
              <a:gd name="T47" fmla="*/ 12499 h 1131"/>
              <a:gd name="T48" fmla="+- 0 17942 17258"/>
              <a:gd name="T49" fmla="*/ T48 w 2008"/>
              <a:gd name="T50" fmla="+- 0 12566 11497"/>
              <a:gd name="T51" fmla="*/ 12566 h 1131"/>
              <a:gd name="T52" fmla="+- 0 17927 17258"/>
              <a:gd name="T53" fmla="*/ T52 w 2008"/>
              <a:gd name="T54" fmla="+- 0 12548 11497"/>
              <a:gd name="T55" fmla="*/ 12548 h 1131"/>
              <a:gd name="T56" fmla="+- 0 17574 17258"/>
              <a:gd name="T57" fmla="*/ T56 w 2008"/>
              <a:gd name="T58" fmla="+- 0 12212 11497"/>
              <a:gd name="T59" fmla="*/ 12212 h 1131"/>
              <a:gd name="T60" fmla="+- 0 17639 17258"/>
              <a:gd name="T61" fmla="*/ T60 w 2008"/>
              <a:gd name="T62" fmla="+- 0 12183 11497"/>
              <a:gd name="T63" fmla="*/ 12183 h 1131"/>
              <a:gd name="T64" fmla="+- 0 17770 17258"/>
              <a:gd name="T65" fmla="*/ T64 w 2008"/>
              <a:gd name="T66" fmla="+- 0 12177 11497"/>
              <a:gd name="T67" fmla="*/ 12177 h 1131"/>
              <a:gd name="T68" fmla="+- 0 17878 17258"/>
              <a:gd name="T69" fmla="*/ T68 w 2008"/>
              <a:gd name="T70" fmla="+- 0 12182 11497"/>
              <a:gd name="T71" fmla="*/ 12182 h 1131"/>
              <a:gd name="T72" fmla="+- 0 17901 17258"/>
              <a:gd name="T73" fmla="*/ T72 w 2008"/>
              <a:gd name="T74" fmla="+- 0 12178 11497"/>
              <a:gd name="T75" fmla="*/ 12178 h 1131"/>
              <a:gd name="T76" fmla="+- 0 18146 17258"/>
              <a:gd name="T77" fmla="*/ T76 w 2008"/>
              <a:gd name="T78" fmla="+- 0 11938 11497"/>
              <a:gd name="T79" fmla="*/ 11938 h 1131"/>
              <a:gd name="T80" fmla="+- 0 18167 17258"/>
              <a:gd name="T81" fmla="*/ T80 w 2008"/>
              <a:gd name="T82" fmla="+- 0 12129 11497"/>
              <a:gd name="T83" fmla="*/ 12129 h 1131"/>
              <a:gd name="T84" fmla="+- 0 18192 17258"/>
              <a:gd name="T85" fmla="*/ T84 w 2008"/>
              <a:gd name="T86" fmla="+- 0 12402 11497"/>
              <a:gd name="T87" fmla="*/ 12402 h 1131"/>
              <a:gd name="T88" fmla="+- 0 18217 17258"/>
              <a:gd name="T89" fmla="*/ T88 w 2008"/>
              <a:gd name="T90" fmla="+- 0 12594 11497"/>
              <a:gd name="T91" fmla="*/ 12594 h 1131"/>
              <a:gd name="T92" fmla="+- 0 18224 17258"/>
              <a:gd name="T93" fmla="*/ T92 w 2008"/>
              <a:gd name="T94" fmla="+- 0 12627 11497"/>
              <a:gd name="T95" fmla="*/ 12627 h 1131"/>
              <a:gd name="T96" fmla="+- 0 18194 17258"/>
              <a:gd name="T97" fmla="*/ T96 w 2008"/>
              <a:gd name="T98" fmla="+- 0 12517 11497"/>
              <a:gd name="T99" fmla="*/ 12517 h 1131"/>
              <a:gd name="T100" fmla="+- 0 18116 17258"/>
              <a:gd name="T101" fmla="*/ T100 w 2008"/>
              <a:gd name="T102" fmla="+- 0 12231 11497"/>
              <a:gd name="T103" fmla="*/ 12231 h 1131"/>
              <a:gd name="T104" fmla="+- 0 18131 17258"/>
              <a:gd name="T105" fmla="*/ T104 w 2008"/>
              <a:gd name="T106" fmla="+- 0 11772 11497"/>
              <a:gd name="T107" fmla="*/ 11772 h 1131"/>
              <a:gd name="T108" fmla="+- 0 18428 17258"/>
              <a:gd name="T109" fmla="*/ T108 w 2008"/>
              <a:gd name="T110" fmla="+- 0 11669 11497"/>
              <a:gd name="T111" fmla="*/ 11669 h 1131"/>
              <a:gd name="T112" fmla="+- 0 18461 17258"/>
              <a:gd name="T113" fmla="*/ T112 w 2008"/>
              <a:gd name="T114" fmla="+- 0 11843 11497"/>
              <a:gd name="T115" fmla="*/ 11843 h 1131"/>
              <a:gd name="T116" fmla="+- 0 18332 17258"/>
              <a:gd name="T117" fmla="*/ T116 w 2008"/>
              <a:gd name="T118" fmla="+- 0 12172 11497"/>
              <a:gd name="T119" fmla="*/ 12172 h 1131"/>
              <a:gd name="T120" fmla="+- 0 18515 17258"/>
              <a:gd name="T121" fmla="*/ T120 w 2008"/>
              <a:gd name="T122" fmla="+- 0 12424 11497"/>
              <a:gd name="T123" fmla="*/ 12424 h 1131"/>
              <a:gd name="T124" fmla="+- 0 18647 17258"/>
              <a:gd name="T125" fmla="*/ T124 w 2008"/>
              <a:gd name="T126" fmla="+- 0 12566 11497"/>
              <a:gd name="T127" fmla="*/ 12566 h 1131"/>
              <a:gd name="T128" fmla="+- 0 18536 17258"/>
              <a:gd name="T129" fmla="*/ T128 w 2008"/>
              <a:gd name="T130" fmla="+- 0 12622 11497"/>
              <a:gd name="T131" fmla="*/ 12622 h 1131"/>
              <a:gd name="T132" fmla="+- 0 18293 17258"/>
              <a:gd name="T133" fmla="*/ T132 w 2008"/>
              <a:gd name="T134" fmla="+- 0 12604 11497"/>
              <a:gd name="T135" fmla="*/ 12604 h 1131"/>
              <a:gd name="T136" fmla="+- 0 18166 17258"/>
              <a:gd name="T137" fmla="*/ T136 w 2008"/>
              <a:gd name="T138" fmla="+- 0 12533 11497"/>
              <a:gd name="T139" fmla="*/ 12533 h 1131"/>
              <a:gd name="T140" fmla="+- 0 18169 17258"/>
              <a:gd name="T141" fmla="*/ T140 w 2008"/>
              <a:gd name="T142" fmla="+- 0 12505 11497"/>
              <a:gd name="T143" fmla="*/ 12505 h 1131"/>
              <a:gd name="T144" fmla="+- 0 19121 17258"/>
              <a:gd name="T145" fmla="*/ T144 w 2008"/>
              <a:gd name="T146" fmla="+- 0 11629 11497"/>
              <a:gd name="T147" fmla="*/ 11629 h 1131"/>
              <a:gd name="T148" fmla="+- 0 19122 17258"/>
              <a:gd name="T149" fmla="*/ T148 w 2008"/>
              <a:gd name="T150" fmla="+- 0 11506 11497"/>
              <a:gd name="T151" fmla="*/ 11506 h 1131"/>
              <a:gd name="T152" fmla="+- 0 18975 17258"/>
              <a:gd name="T153" fmla="*/ T152 w 2008"/>
              <a:gd name="T154" fmla="+- 0 11564 11497"/>
              <a:gd name="T155" fmla="*/ 11564 h 1131"/>
              <a:gd name="T156" fmla="+- 0 18756 17258"/>
              <a:gd name="T157" fmla="*/ T156 w 2008"/>
              <a:gd name="T158" fmla="+- 0 11878 11497"/>
              <a:gd name="T159" fmla="*/ 11878 h 1131"/>
              <a:gd name="T160" fmla="+- 0 18702 17258"/>
              <a:gd name="T161" fmla="*/ T160 w 2008"/>
              <a:gd name="T162" fmla="+- 0 12249 11497"/>
              <a:gd name="T163" fmla="*/ 12249 h 1131"/>
              <a:gd name="T164" fmla="+- 0 18946 17258"/>
              <a:gd name="T165" fmla="*/ T164 w 2008"/>
              <a:gd name="T166" fmla="+- 0 12473 11497"/>
              <a:gd name="T167" fmla="*/ 12473 h 1131"/>
              <a:gd name="T168" fmla="+- 0 19153 17258"/>
              <a:gd name="T169" fmla="*/ T168 w 2008"/>
              <a:gd name="T170" fmla="+- 0 12504 11497"/>
              <a:gd name="T171" fmla="*/ 12504 h 1131"/>
              <a:gd name="T172" fmla="+- 0 19241 17258"/>
              <a:gd name="T173" fmla="*/ T172 w 2008"/>
              <a:gd name="T174" fmla="+- 0 12493 11497"/>
              <a:gd name="T175" fmla="*/ 12493 h 1131"/>
              <a:gd name="T176" fmla="+- 0 19257 17258"/>
              <a:gd name="T177" fmla="*/ T176 w 2008"/>
              <a:gd name="T178" fmla="+- 0 12441 11497"/>
              <a:gd name="T179" fmla="*/ 12441 h 1131"/>
              <a:gd name="T180" fmla="+- 0 19265 17258"/>
              <a:gd name="T181" fmla="*/ T180 w 2008"/>
              <a:gd name="T182" fmla="+- 0 12426 11497"/>
              <a:gd name="T183" fmla="*/ 12426 h 11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2008" h="1131" extrusionOk="0">
                <a:moveTo>
                  <a:pt x="439" y="252"/>
                </a:moveTo>
                <a:cubicBezTo>
                  <a:pt x="418" y="275"/>
                  <a:pt x="407" y="290"/>
                  <a:pt x="394" y="320"/>
                </a:cubicBezTo>
                <a:cubicBezTo>
                  <a:pt x="363" y="391"/>
                  <a:pt x="333" y="462"/>
                  <a:pt x="303" y="533"/>
                </a:cubicBezTo>
                <a:cubicBezTo>
                  <a:pt x="259" y="636"/>
                  <a:pt x="212" y="737"/>
                  <a:pt x="162" y="837"/>
                </a:cubicBezTo>
                <a:cubicBezTo>
                  <a:pt x="132" y="898"/>
                  <a:pt x="72" y="1077"/>
                  <a:pt x="11" y="1115"/>
                </a:cubicBezTo>
                <a:cubicBezTo>
                  <a:pt x="-17" y="1132"/>
                  <a:pt x="8" y="1096"/>
                  <a:pt x="11" y="1082"/>
                </a:cubicBezTo>
              </a:path>
              <a:path w="2008" h="1131" extrusionOk="0">
                <a:moveTo>
                  <a:pt x="365" y="217"/>
                </a:moveTo>
                <a:cubicBezTo>
                  <a:pt x="376" y="199"/>
                  <a:pt x="384" y="187"/>
                  <a:pt x="398" y="171"/>
                </a:cubicBezTo>
                <a:cubicBezTo>
                  <a:pt x="406" y="198"/>
                  <a:pt x="416" y="224"/>
                  <a:pt x="426" y="251"/>
                </a:cubicBezTo>
                <a:cubicBezTo>
                  <a:pt x="454" y="325"/>
                  <a:pt x="480" y="400"/>
                  <a:pt x="505" y="475"/>
                </a:cubicBezTo>
                <a:cubicBezTo>
                  <a:pt x="544" y="593"/>
                  <a:pt x="579" y="713"/>
                  <a:pt x="618" y="831"/>
                </a:cubicBezTo>
                <a:cubicBezTo>
                  <a:pt x="637" y="888"/>
                  <a:pt x="655" y="944"/>
                  <a:pt x="669" y="1002"/>
                </a:cubicBezTo>
                <a:cubicBezTo>
                  <a:pt x="675" y="1024"/>
                  <a:pt x="707" y="1067"/>
                  <a:pt x="684" y="1069"/>
                </a:cubicBezTo>
                <a:cubicBezTo>
                  <a:pt x="673" y="1063"/>
                  <a:pt x="669" y="1061"/>
                  <a:pt x="669" y="1051"/>
                </a:cubicBezTo>
              </a:path>
              <a:path w="2008" h="1131" extrusionOk="0">
                <a:moveTo>
                  <a:pt x="316" y="715"/>
                </a:moveTo>
                <a:cubicBezTo>
                  <a:pt x="325" y="685"/>
                  <a:pt x="350" y="690"/>
                  <a:pt x="381" y="686"/>
                </a:cubicBezTo>
                <a:cubicBezTo>
                  <a:pt x="423" y="681"/>
                  <a:pt x="470" y="677"/>
                  <a:pt x="512" y="680"/>
                </a:cubicBezTo>
                <a:cubicBezTo>
                  <a:pt x="551" y="683"/>
                  <a:pt x="581" y="690"/>
                  <a:pt x="620" y="685"/>
                </a:cubicBezTo>
                <a:cubicBezTo>
                  <a:pt x="628" y="684"/>
                  <a:pt x="635" y="682"/>
                  <a:pt x="643" y="681"/>
                </a:cubicBezTo>
              </a:path>
              <a:path w="2008" h="1131" extrusionOk="0">
                <a:moveTo>
                  <a:pt x="888" y="441"/>
                </a:moveTo>
                <a:cubicBezTo>
                  <a:pt x="892" y="505"/>
                  <a:pt x="903" y="568"/>
                  <a:pt x="909" y="632"/>
                </a:cubicBezTo>
                <a:cubicBezTo>
                  <a:pt x="918" y="723"/>
                  <a:pt x="926" y="814"/>
                  <a:pt x="934" y="905"/>
                </a:cubicBezTo>
                <a:cubicBezTo>
                  <a:pt x="940" y="969"/>
                  <a:pt x="947" y="1034"/>
                  <a:pt x="959" y="1097"/>
                </a:cubicBezTo>
                <a:cubicBezTo>
                  <a:pt x="963" y="1115"/>
                  <a:pt x="963" y="1119"/>
                  <a:pt x="966" y="1130"/>
                </a:cubicBezTo>
                <a:cubicBezTo>
                  <a:pt x="957" y="1093"/>
                  <a:pt x="946" y="1057"/>
                  <a:pt x="936" y="1020"/>
                </a:cubicBezTo>
                <a:cubicBezTo>
                  <a:pt x="910" y="925"/>
                  <a:pt x="880" y="830"/>
                  <a:pt x="858" y="734"/>
                </a:cubicBezTo>
                <a:cubicBezTo>
                  <a:pt x="824" y="588"/>
                  <a:pt x="789" y="411"/>
                  <a:pt x="873" y="275"/>
                </a:cubicBezTo>
                <a:cubicBezTo>
                  <a:pt x="929" y="184"/>
                  <a:pt x="1069" y="115"/>
                  <a:pt x="1170" y="172"/>
                </a:cubicBezTo>
                <a:cubicBezTo>
                  <a:pt x="1233" y="207"/>
                  <a:pt x="1222" y="289"/>
                  <a:pt x="1203" y="346"/>
                </a:cubicBezTo>
                <a:cubicBezTo>
                  <a:pt x="1166" y="457"/>
                  <a:pt x="1061" y="550"/>
                  <a:pt x="1074" y="675"/>
                </a:cubicBezTo>
                <a:cubicBezTo>
                  <a:pt x="1085" y="780"/>
                  <a:pt x="1185" y="861"/>
                  <a:pt x="1257" y="927"/>
                </a:cubicBezTo>
                <a:cubicBezTo>
                  <a:pt x="1307" y="973"/>
                  <a:pt x="1353" y="1011"/>
                  <a:pt x="1389" y="1069"/>
                </a:cubicBezTo>
                <a:cubicBezTo>
                  <a:pt x="1353" y="1111"/>
                  <a:pt x="1345" y="1118"/>
                  <a:pt x="1278" y="1125"/>
                </a:cubicBezTo>
                <a:cubicBezTo>
                  <a:pt x="1195" y="1134"/>
                  <a:pt x="1116" y="1122"/>
                  <a:pt x="1035" y="1107"/>
                </a:cubicBezTo>
                <a:cubicBezTo>
                  <a:pt x="997" y="1100"/>
                  <a:pt x="919" y="1085"/>
                  <a:pt x="908" y="1036"/>
                </a:cubicBezTo>
                <a:cubicBezTo>
                  <a:pt x="909" y="1027"/>
                  <a:pt x="910" y="1017"/>
                  <a:pt x="911" y="1008"/>
                </a:cubicBezTo>
              </a:path>
              <a:path w="2008" h="1131" extrusionOk="0">
                <a:moveTo>
                  <a:pt x="1863" y="132"/>
                </a:moveTo>
                <a:cubicBezTo>
                  <a:pt x="1870" y="110"/>
                  <a:pt x="1907" y="26"/>
                  <a:pt x="1864" y="9"/>
                </a:cubicBezTo>
                <a:cubicBezTo>
                  <a:pt x="1807" y="-13"/>
                  <a:pt x="1758" y="29"/>
                  <a:pt x="1717" y="67"/>
                </a:cubicBezTo>
                <a:cubicBezTo>
                  <a:pt x="1622" y="153"/>
                  <a:pt x="1549" y="264"/>
                  <a:pt x="1498" y="381"/>
                </a:cubicBezTo>
                <a:cubicBezTo>
                  <a:pt x="1449" y="494"/>
                  <a:pt x="1414" y="629"/>
                  <a:pt x="1444" y="752"/>
                </a:cubicBezTo>
                <a:cubicBezTo>
                  <a:pt x="1473" y="871"/>
                  <a:pt x="1578" y="940"/>
                  <a:pt x="1688" y="976"/>
                </a:cubicBezTo>
                <a:cubicBezTo>
                  <a:pt x="1754" y="998"/>
                  <a:pt x="1826" y="1006"/>
                  <a:pt x="1895" y="1007"/>
                </a:cubicBezTo>
                <a:cubicBezTo>
                  <a:pt x="1913" y="1007"/>
                  <a:pt x="1968" y="1011"/>
                  <a:pt x="1983" y="996"/>
                </a:cubicBezTo>
                <a:cubicBezTo>
                  <a:pt x="1999" y="980"/>
                  <a:pt x="1990" y="965"/>
                  <a:pt x="1999" y="944"/>
                </a:cubicBezTo>
                <a:cubicBezTo>
                  <a:pt x="2002" y="939"/>
                  <a:pt x="2004" y="934"/>
                  <a:pt x="2007" y="9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7725" y="4297363"/>
            <a:ext cx="169863" cy="104775"/>
          </a:xfrm>
          <a:custGeom>
            <a:avLst/>
            <a:gdLst>
              <a:gd name="T0" fmla="+- 0 19999 19992"/>
              <a:gd name="T1" fmla="*/ T0 w 473"/>
              <a:gd name="T2" fmla="+- 0 11938 11937"/>
              <a:gd name="T3" fmla="*/ 11938 h 290"/>
              <a:gd name="T4" fmla="+- 0 20062 19992"/>
              <a:gd name="T5" fmla="*/ T4 w 473"/>
              <a:gd name="T6" fmla="+- 0 11968 11937"/>
              <a:gd name="T7" fmla="*/ 11968 h 290"/>
              <a:gd name="T8" fmla="+- 0 20221 19992"/>
              <a:gd name="T9" fmla="*/ T8 w 473"/>
              <a:gd name="T10" fmla="+- 0 11972 11937"/>
              <a:gd name="T11" fmla="*/ 11972 h 290"/>
              <a:gd name="T12" fmla="+- 0 20349 19992"/>
              <a:gd name="T13" fmla="*/ T12 w 473"/>
              <a:gd name="T14" fmla="+- 0 11948 11937"/>
              <a:gd name="T15" fmla="*/ 11948 h 290"/>
              <a:gd name="T16" fmla="+- 0 20399 19992"/>
              <a:gd name="T17" fmla="*/ T16 w 473"/>
              <a:gd name="T18" fmla="+- 0 11937 11937"/>
              <a:gd name="T19" fmla="*/ 11937 h 290"/>
              <a:gd name="T20" fmla="+- 0 20009 19992"/>
              <a:gd name="T21" fmla="*/ T20 w 473"/>
              <a:gd name="T22" fmla="+- 0 12158 11937"/>
              <a:gd name="T23" fmla="*/ 12158 h 290"/>
              <a:gd name="T24" fmla="+- 0 19992 19992"/>
              <a:gd name="T25" fmla="*/ T24 w 473"/>
              <a:gd name="T26" fmla="+- 0 12203 11937"/>
              <a:gd name="T27" fmla="*/ 12203 h 290"/>
              <a:gd name="T28" fmla="+- 0 20096 19992"/>
              <a:gd name="T29" fmla="*/ T28 w 473"/>
              <a:gd name="T30" fmla="+- 0 12224 11937"/>
              <a:gd name="T31" fmla="*/ 12224 h 290"/>
              <a:gd name="T32" fmla="+- 0 20288 19992"/>
              <a:gd name="T33" fmla="*/ T32 w 473"/>
              <a:gd name="T34" fmla="+- 0 12163 11937"/>
              <a:gd name="T35" fmla="*/ 12163 h 290"/>
              <a:gd name="T36" fmla="+- 0 20464 19992"/>
              <a:gd name="T37" fmla="*/ T36 w 473"/>
              <a:gd name="T38" fmla="+- 0 12079 11937"/>
              <a:gd name="T39" fmla="*/ 12079 h 2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73" h="290" extrusionOk="0">
                <a:moveTo>
                  <a:pt x="7" y="1"/>
                </a:moveTo>
                <a:cubicBezTo>
                  <a:pt x="6" y="27"/>
                  <a:pt x="42" y="28"/>
                  <a:pt x="70" y="31"/>
                </a:cubicBezTo>
                <a:cubicBezTo>
                  <a:pt x="122" y="37"/>
                  <a:pt x="177" y="39"/>
                  <a:pt x="229" y="35"/>
                </a:cubicBezTo>
                <a:cubicBezTo>
                  <a:pt x="273" y="32"/>
                  <a:pt x="314" y="19"/>
                  <a:pt x="357" y="11"/>
                </a:cubicBezTo>
                <a:cubicBezTo>
                  <a:pt x="376" y="8"/>
                  <a:pt x="389" y="6"/>
                  <a:pt x="407" y="0"/>
                </a:cubicBezTo>
              </a:path>
              <a:path w="473" h="290" extrusionOk="0">
                <a:moveTo>
                  <a:pt x="17" y="221"/>
                </a:moveTo>
                <a:cubicBezTo>
                  <a:pt x="3" y="243"/>
                  <a:pt x="-1" y="249"/>
                  <a:pt x="0" y="266"/>
                </a:cubicBezTo>
                <a:cubicBezTo>
                  <a:pt x="33" y="292"/>
                  <a:pt x="62" y="292"/>
                  <a:pt x="104" y="287"/>
                </a:cubicBezTo>
                <a:cubicBezTo>
                  <a:pt x="169" y="279"/>
                  <a:pt x="237" y="253"/>
                  <a:pt x="296" y="226"/>
                </a:cubicBezTo>
                <a:cubicBezTo>
                  <a:pt x="355" y="199"/>
                  <a:pt x="413" y="170"/>
                  <a:pt x="472" y="1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70788" y="4079875"/>
            <a:ext cx="295275" cy="404813"/>
          </a:xfrm>
          <a:custGeom>
            <a:avLst/>
            <a:gdLst>
              <a:gd name="T0" fmla="+- 0 21263 21031"/>
              <a:gd name="T1" fmla="*/ T0 w 817"/>
              <a:gd name="T2" fmla="+- 0 11591 11334"/>
              <a:gd name="T3" fmla="*/ 11591 h 1124"/>
              <a:gd name="T4" fmla="+- 0 21241 21031"/>
              <a:gd name="T5" fmla="*/ T4 w 817"/>
              <a:gd name="T6" fmla="+- 0 11605 11334"/>
              <a:gd name="T7" fmla="*/ 11605 h 1124"/>
              <a:gd name="T8" fmla="+- 0 21220 21031"/>
              <a:gd name="T9" fmla="*/ T8 w 817"/>
              <a:gd name="T10" fmla="+- 0 11615 11334"/>
              <a:gd name="T11" fmla="*/ 11615 h 1124"/>
              <a:gd name="T12" fmla="+- 0 21202 21031"/>
              <a:gd name="T13" fmla="*/ T12 w 817"/>
              <a:gd name="T14" fmla="+- 0 11623 11334"/>
              <a:gd name="T15" fmla="*/ 11623 h 1124"/>
              <a:gd name="T16" fmla="+- 0 21222 21031"/>
              <a:gd name="T17" fmla="*/ T16 w 817"/>
              <a:gd name="T18" fmla="+- 0 11590 11334"/>
              <a:gd name="T19" fmla="*/ 11590 h 1124"/>
              <a:gd name="T20" fmla="+- 0 21242 21031"/>
              <a:gd name="T21" fmla="*/ T20 w 817"/>
              <a:gd name="T22" fmla="+- 0 11560 11334"/>
              <a:gd name="T23" fmla="*/ 11560 h 1124"/>
              <a:gd name="T24" fmla="+- 0 21267 21031"/>
              <a:gd name="T25" fmla="*/ T24 w 817"/>
              <a:gd name="T26" fmla="+- 0 11529 11334"/>
              <a:gd name="T27" fmla="*/ 11529 h 1124"/>
              <a:gd name="T28" fmla="+- 0 21307 21031"/>
              <a:gd name="T29" fmla="*/ T28 w 817"/>
              <a:gd name="T30" fmla="+- 0 11479 11334"/>
              <a:gd name="T31" fmla="*/ 11479 h 1124"/>
              <a:gd name="T32" fmla="+- 0 21351 21031"/>
              <a:gd name="T33" fmla="*/ T32 w 817"/>
              <a:gd name="T34" fmla="+- 0 11431 11334"/>
              <a:gd name="T35" fmla="*/ 11431 h 1124"/>
              <a:gd name="T36" fmla="+- 0 21402 21031"/>
              <a:gd name="T37" fmla="*/ T36 w 817"/>
              <a:gd name="T38" fmla="+- 0 11391 11334"/>
              <a:gd name="T39" fmla="*/ 11391 h 1124"/>
              <a:gd name="T40" fmla="+- 0 21440 21031"/>
              <a:gd name="T41" fmla="*/ T40 w 817"/>
              <a:gd name="T42" fmla="+- 0 11361 11334"/>
              <a:gd name="T43" fmla="*/ 11361 h 1124"/>
              <a:gd name="T44" fmla="+- 0 21491 21031"/>
              <a:gd name="T45" fmla="*/ T44 w 817"/>
              <a:gd name="T46" fmla="+- 0 11322 11334"/>
              <a:gd name="T47" fmla="*/ 11322 h 1124"/>
              <a:gd name="T48" fmla="+- 0 21543 21031"/>
              <a:gd name="T49" fmla="*/ T48 w 817"/>
              <a:gd name="T50" fmla="+- 0 11337 11334"/>
              <a:gd name="T51" fmla="*/ 11337 h 1124"/>
              <a:gd name="T52" fmla="+- 0 21614 21031"/>
              <a:gd name="T53" fmla="*/ T52 w 817"/>
              <a:gd name="T54" fmla="+- 0 11358 11334"/>
              <a:gd name="T55" fmla="*/ 11358 h 1124"/>
              <a:gd name="T56" fmla="+- 0 21633 21031"/>
              <a:gd name="T57" fmla="*/ T56 w 817"/>
              <a:gd name="T58" fmla="+- 0 11463 11334"/>
              <a:gd name="T59" fmla="*/ 11463 h 1124"/>
              <a:gd name="T60" fmla="+- 0 21642 21031"/>
              <a:gd name="T61" fmla="*/ T60 w 817"/>
              <a:gd name="T62" fmla="+- 0 11523 11334"/>
              <a:gd name="T63" fmla="*/ 11523 h 1124"/>
              <a:gd name="T64" fmla="+- 0 21663 21031"/>
              <a:gd name="T65" fmla="*/ T64 w 817"/>
              <a:gd name="T66" fmla="+- 0 11664 11334"/>
              <a:gd name="T67" fmla="*/ 11664 h 1124"/>
              <a:gd name="T68" fmla="+- 0 21643 21031"/>
              <a:gd name="T69" fmla="*/ T68 w 817"/>
              <a:gd name="T70" fmla="+- 0 11813 11334"/>
              <a:gd name="T71" fmla="*/ 11813 h 1124"/>
              <a:gd name="T72" fmla="+- 0 21606 21031"/>
              <a:gd name="T73" fmla="*/ T72 w 817"/>
              <a:gd name="T74" fmla="+- 0 11950 11334"/>
              <a:gd name="T75" fmla="*/ 11950 h 1124"/>
              <a:gd name="T76" fmla="+- 0 21558 21031"/>
              <a:gd name="T77" fmla="*/ T76 w 817"/>
              <a:gd name="T78" fmla="+- 0 12128 11334"/>
              <a:gd name="T79" fmla="*/ 12128 h 1124"/>
              <a:gd name="T80" fmla="+- 0 21457 21031"/>
              <a:gd name="T81" fmla="*/ T80 w 817"/>
              <a:gd name="T82" fmla="+- 0 12328 11334"/>
              <a:gd name="T83" fmla="*/ 12328 h 1124"/>
              <a:gd name="T84" fmla="+- 0 21292 21031"/>
              <a:gd name="T85" fmla="*/ T84 w 817"/>
              <a:gd name="T86" fmla="+- 0 12424 11334"/>
              <a:gd name="T87" fmla="*/ 12424 h 1124"/>
              <a:gd name="T88" fmla="+- 0 21219 21031"/>
              <a:gd name="T89" fmla="*/ T88 w 817"/>
              <a:gd name="T90" fmla="+- 0 12466 11334"/>
              <a:gd name="T91" fmla="*/ 12466 h 1124"/>
              <a:gd name="T92" fmla="+- 0 21120 21031"/>
              <a:gd name="T93" fmla="*/ T92 w 817"/>
              <a:gd name="T94" fmla="+- 0 12474 11334"/>
              <a:gd name="T95" fmla="*/ 12474 h 1124"/>
              <a:gd name="T96" fmla="+- 0 21061 21031"/>
              <a:gd name="T97" fmla="*/ T96 w 817"/>
              <a:gd name="T98" fmla="+- 0 12405 11334"/>
              <a:gd name="T99" fmla="*/ 12405 h 1124"/>
              <a:gd name="T100" fmla="+- 0 21024 21031"/>
              <a:gd name="T101" fmla="*/ T100 w 817"/>
              <a:gd name="T102" fmla="+- 0 12362 11334"/>
              <a:gd name="T103" fmla="*/ 12362 h 1124"/>
              <a:gd name="T104" fmla="+- 0 21013 21031"/>
              <a:gd name="T105" fmla="*/ T104 w 817"/>
              <a:gd name="T106" fmla="+- 0 12280 11334"/>
              <a:gd name="T107" fmla="*/ 12280 h 1124"/>
              <a:gd name="T108" fmla="+- 0 21080 21031"/>
              <a:gd name="T109" fmla="*/ T108 w 817"/>
              <a:gd name="T110" fmla="+- 0 12260 11334"/>
              <a:gd name="T111" fmla="*/ 12260 h 1124"/>
              <a:gd name="T112" fmla="+- 0 21155 21031"/>
              <a:gd name="T113" fmla="*/ T112 w 817"/>
              <a:gd name="T114" fmla="+- 0 12238 11334"/>
              <a:gd name="T115" fmla="*/ 12238 h 1124"/>
              <a:gd name="T116" fmla="+- 0 21246 21031"/>
              <a:gd name="T117" fmla="*/ T116 w 817"/>
              <a:gd name="T118" fmla="+- 0 12284 11334"/>
              <a:gd name="T119" fmla="*/ 12284 h 1124"/>
              <a:gd name="T120" fmla="+- 0 21313 21031"/>
              <a:gd name="T121" fmla="*/ T120 w 817"/>
              <a:gd name="T122" fmla="+- 0 12309 11334"/>
              <a:gd name="T123" fmla="*/ 12309 h 1124"/>
              <a:gd name="T124" fmla="+- 0 21436 21031"/>
              <a:gd name="T125" fmla="*/ T124 w 817"/>
              <a:gd name="T126" fmla="+- 0 12354 11334"/>
              <a:gd name="T127" fmla="*/ 12354 h 1124"/>
              <a:gd name="T128" fmla="+- 0 21593 21031"/>
              <a:gd name="T129" fmla="*/ T128 w 817"/>
              <a:gd name="T130" fmla="+- 0 12443 11334"/>
              <a:gd name="T131" fmla="*/ 12443 h 1124"/>
              <a:gd name="T132" fmla="+- 0 21728 21031"/>
              <a:gd name="T133" fmla="*/ T132 w 817"/>
              <a:gd name="T134" fmla="+- 0 12418 11334"/>
              <a:gd name="T135" fmla="*/ 12418 h 1124"/>
              <a:gd name="T136" fmla="+- 0 21830 21031"/>
              <a:gd name="T137" fmla="*/ T136 w 817"/>
              <a:gd name="T138" fmla="+- 0 12399 11334"/>
              <a:gd name="T139" fmla="*/ 12399 h 1124"/>
              <a:gd name="T140" fmla="+- 0 21829 21031"/>
              <a:gd name="T141" fmla="*/ T140 w 817"/>
              <a:gd name="T142" fmla="+- 0 12288 11334"/>
              <a:gd name="T143" fmla="*/ 12288 h 1124"/>
              <a:gd name="T144" fmla="+- 0 21847 21031"/>
              <a:gd name="T145" fmla="*/ T144 w 817"/>
              <a:gd name="T146" fmla="+- 0 12206 11334"/>
              <a:gd name="T147" fmla="*/ 12206 h 11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17" h="1124" extrusionOk="0">
                <a:moveTo>
                  <a:pt x="232" y="257"/>
                </a:moveTo>
                <a:cubicBezTo>
                  <a:pt x="210" y="271"/>
                  <a:pt x="189" y="281"/>
                  <a:pt x="171" y="289"/>
                </a:cubicBezTo>
                <a:cubicBezTo>
                  <a:pt x="191" y="256"/>
                  <a:pt x="211" y="226"/>
                  <a:pt x="236" y="195"/>
                </a:cubicBezTo>
                <a:cubicBezTo>
                  <a:pt x="276" y="145"/>
                  <a:pt x="320" y="97"/>
                  <a:pt x="371" y="57"/>
                </a:cubicBezTo>
                <a:cubicBezTo>
                  <a:pt x="409" y="27"/>
                  <a:pt x="460" y="-12"/>
                  <a:pt x="512" y="3"/>
                </a:cubicBezTo>
                <a:cubicBezTo>
                  <a:pt x="583" y="24"/>
                  <a:pt x="602" y="129"/>
                  <a:pt x="611" y="189"/>
                </a:cubicBezTo>
                <a:cubicBezTo>
                  <a:pt x="632" y="330"/>
                  <a:pt x="612" y="479"/>
                  <a:pt x="575" y="616"/>
                </a:cubicBezTo>
                <a:cubicBezTo>
                  <a:pt x="527" y="794"/>
                  <a:pt x="426" y="994"/>
                  <a:pt x="261" y="1090"/>
                </a:cubicBezTo>
                <a:cubicBezTo>
                  <a:pt x="188" y="1132"/>
                  <a:pt x="89" y="1140"/>
                  <a:pt x="30" y="1071"/>
                </a:cubicBezTo>
                <a:cubicBezTo>
                  <a:pt x="-7" y="1028"/>
                  <a:pt x="-18" y="946"/>
                  <a:pt x="49" y="926"/>
                </a:cubicBezTo>
                <a:cubicBezTo>
                  <a:pt x="124" y="904"/>
                  <a:pt x="215" y="950"/>
                  <a:pt x="282" y="975"/>
                </a:cubicBezTo>
                <a:cubicBezTo>
                  <a:pt x="405" y="1020"/>
                  <a:pt x="562" y="1109"/>
                  <a:pt x="697" y="1084"/>
                </a:cubicBezTo>
                <a:cubicBezTo>
                  <a:pt x="799" y="1065"/>
                  <a:pt x="798" y="954"/>
                  <a:pt x="816" y="8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4651375"/>
            <a:ext cx="446088" cy="338138"/>
          </a:xfrm>
          <a:custGeom>
            <a:avLst/>
            <a:gdLst>
              <a:gd name="T0" fmla="+- 0 17783 17464"/>
              <a:gd name="T1" fmla="*/ T0 w 1238"/>
              <a:gd name="T2" fmla="+- 0 13176 12919"/>
              <a:gd name="T3" fmla="*/ 13176 h 940"/>
              <a:gd name="T4" fmla="+- 0 17736 17464"/>
              <a:gd name="T5" fmla="*/ T4 w 1238"/>
              <a:gd name="T6" fmla="+- 0 13240 12919"/>
              <a:gd name="T7" fmla="*/ 13240 h 940"/>
              <a:gd name="T8" fmla="+- 0 17646 17464"/>
              <a:gd name="T9" fmla="*/ T8 w 1238"/>
              <a:gd name="T10" fmla="+- 0 13449 12919"/>
              <a:gd name="T11" fmla="*/ 13449 h 940"/>
              <a:gd name="T12" fmla="+- 0 17534 17464"/>
              <a:gd name="T13" fmla="*/ T12 w 1238"/>
              <a:gd name="T14" fmla="+- 0 13704 12919"/>
              <a:gd name="T15" fmla="*/ 13704 h 940"/>
              <a:gd name="T16" fmla="+- 0 17471 17464"/>
              <a:gd name="T17" fmla="*/ T16 w 1238"/>
              <a:gd name="T18" fmla="+- 0 13844 12919"/>
              <a:gd name="T19" fmla="*/ 13844 h 940"/>
              <a:gd name="T20" fmla="+- 0 17464 17464"/>
              <a:gd name="T21" fmla="*/ T20 w 1238"/>
              <a:gd name="T22" fmla="+- 0 13858 12919"/>
              <a:gd name="T23" fmla="*/ 13858 h 940"/>
              <a:gd name="T24" fmla="+- 0 17515 17464"/>
              <a:gd name="T25" fmla="*/ T24 w 1238"/>
              <a:gd name="T26" fmla="+- 0 13685 12919"/>
              <a:gd name="T27" fmla="*/ 13685 h 940"/>
              <a:gd name="T28" fmla="+- 0 17755 17464"/>
              <a:gd name="T29" fmla="*/ T28 w 1238"/>
              <a:gd name="T30" fmla="+- 0 13020 12919"/>
              <a:gd name="T31" fmla="*/ 13020 h 940"/>
              <a:gd name="T32" fmla="+- 0 17831 17464"/>
              <a:gd name="T33" fmla="*/ T32 w 1238"/>
              <a:gd name="T34" fmla="+- 0 12919 12919"/>
              <a:gd name="T35" fmla="*/ 12919 h 940"/>
              <a:gd name="T36" fmla="+- 0 17916 17464"/>
              <a:gd name="T37" fmla="*/ T36 w 1238"/>
              <a:gd name="T38" fmla="+- 0 13044 12919"/>
              <a:gd name="T39" fmla="*/ 13044 h 940"/>
              <a:gd name="T40" fmla="+- 0 17984 17464"/>
              <a:gd name="T41" fmla="*/ T40 w 1238"/>
              <a:gd name="T42" fmla="+- 0 13367 12919"/>
              <a:gd name="T43" fmla="*/ 13367 h 940"/>
              <a:gd name="T44" fmla="+- 0 18054 17464"/>
              <a:gd name="T45" fmla="*/ T44 w 1238"/>
              <a:gd name="T46" fmla="+- 0 13709 12919"/>
              <a:gd name="T47" fmla="*/ 13709 h 940"/>
              <a:gd name="T48" fmla="+- 0 18074 17464"/>
              <a:gd name="T49" fmla="*/ T48 w 1238"/>
              <a:gd name="T50" fmla="+- 0 13792 12919"/>
              <a:gd name="T51" fmla="*/ 13792 h 940"/>
              <a:gd name="T52" fmla="+- 0 17981 17464"/>
              <a:gd name="T53" fmla="*/ T52 w 1238"/>
              <a:gd name="T54" fmla="+- 0 13711 12919"/>
              <a:gd name="T55" fmla="*/ 13711 h 940"/>
              <a:gd name="T56" fmla="+- 0 17770 17464"/>
              <a:gd name="T57" fmla="*/ T56 w 1238"/>
              <a:gd name="T58" fmla="+- 0 13537 12919"/>
              <a:gd name="T59" fmla="*/ 13537 h 940"/>
              <a:gd name="T60" fmla="+- 0 17637 17464"/>
              <a:gd name="T61" fmla="*/ T60 w 1238"/>
              <a:gd name="T62" fmla="+- 0 13469 12919"/>
              <a:gd name="T63" fmla="*/ 13469 h 940"/>
              <a:gd name="T64" fmla="+- 0 17618 17464"/>
              <a:gd name="T65" fmla="*/ T64 w 1238"/>
              <a:gd name="T66" fmla="+- 0 13448 12919"/>
              <a:gd name="T67" fmla="*/ 13448 h 940"/>
              <a:gd name="T68" fmla="+- 0 18232 17464"/>
              <a:gd name="T69" fmla="*/ T68 w 1238"/>
              <a:gd name="T70" fmla="+- 0 13105 12919"/>
              <a:gd name="T71" fmla="*/ 13105 h 940"/>
              <a:gd name="T72" fmla="+- 0 18277 17464"/>
              <a:gd name="T73" fmla="*/ T72 w 1238"/>
              <a:gd name="T74" fmla="+- 0 13216 12919"/>
              <a:gd name="T75" fmla="*/ 13216 h 940"/>
              <a:gd name="T76" fmla="+- 0 18316 17464"/>
              <a:gd name="T77" fmla="*/ T76 w 1238"/>
              <a:gd name="T78" fmla="+- 0 13438 12919"/>
              <a:gd name="T79" fmla="*/ 13438 h 940"/>
              <a:gd name="T80" fmla="+- 0 18343 17464"/>
              <a:gd name="T81" fmla="*/ T80 w 1238"/>
              <a:gd name="T82" fmla="+- 0 13638 12919"/>
              <a:gd name="T83" fmla="*/ 13638 h 940"/>
              <a:gd name="T84" fmla="+- 0 18352 17464"/>
              <a:gd name="T85" fmla="*/ T84 w 1238"/>
              <a:gd name="T86" fmla="+- 0 13688 12919"/>
              <a:gd name="T87" fmla="*/ 13688 h 940"/>
              <a:gd name="T88" fmla="+- 0 18318 17464"/>
              <a:gd name="T89" fmla="*/ T88 w 1238"/>
              <a:gd name="T90" fmla="+- 0 13562 12919"/>
              <a:gd name="T91" fmla="*/ 13562 h 940"/>
              <a:gd name="T92" fmla="+- 0 18300 17464"/>
              <a:gd name="T93" fmla="*/ T92 w 1238"/>
              <a:gd name="T94" fmla="+- 0 13293 12919"/>
              <a:gd name="T95" fmla="*/ 13293 h 940"/>
              <a:gd name="T96" fmla="+- 0 18426 17464"/>
              <a:gd name="T97" fmla="*/ T96 w 1238"/>
              <a:gd name="T98" fmla="+- 0 12945 12919"/>
              <a:gd name="T99" fmla="*/ 12945 h 940"/>
              <a:gd name="T100" fmla="+- 0 18523 17464"/>
              <a:gd name="T101" fmla="*/ T100 w 1238"/>
              <a:gd name="T102" fmla="+- 0 12956 12919"/>
              <a:gd name="T103" fmla="*/ 12956 h 940"/>
              <a:gd name="T104" fmla="+- 0 18543 17464"/>
              <a:gd name="T105" fmla="*/ T104 w 1238"/>
              <a:gd name="T106" fmla="+- 0 13101 12919"/>
              <a:gd name="T107" fmla="*/ 13101 h 940"/>
              <a:gd name="T108" fmla="+- 0 18597 17464"/>
              <a:gd name="T109" fmla="*/ T108 w 1238"/>
              <a:gd name="T110" fmla="+- 0 13339 12919"/>
              <a:gd name="T111" fmla="*/ 13339 h 940"/>
              <a:gd name="T112" fmla="+- 0 18701 17464"/>
              <a:gd name="T113" fmla="*/ T112 w 1238"/>
              <a:gd name="T114" fmla="+- 0 13592 12919"/>
              <a:gd name="T115" fmla="*/ 13592 h 940"/>
              <a:gd name="T116" fmla="+- 0 18639 17464"/>
              <a:gd name="T117" fmla="*/ T116 w 1238"/>
              <a:gd name="T118" fmla="+- 0 13711 12919"/>
              <a:gd name="T119" fmla="*/ 13711 h 940"/>
              <a:gd name="T120" fmla="+- 0 18555 17464"/>
              <a:gd name="T121" fmla="*/ T120 w 1238"/>
              <a:gd name="T122" fmla="+- 0 13731 12919"/>
              <a:gd name="T123" fmla="*/ 13731 h 940"/>
              <a:gd name="T124" fmla="+- 0 18539 17464"/>
              <a:gd name="T125" fmla="*/ T124 w 1238"/>
              <a:gd name="T126" fmla="+- 0 13656 12919"/>
              <a:gd name="T127" fmla="*/ 13656 h 940"/>
              <a:gd name="T128" fmla="+- 0 18598 17464"/>
              <a:gd name="T129" fmla="*/ T128 w 1238"/>
              <a:gd name="T130" fmla="+- 0 13549 12919"/>
              <a:gd name="T131" fmla="*/ 13549 h 9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238" h="940" extrusionOk="0">
                <a:moveTo>
                  <a:pt x="319" y="257"/>
                </a:moveTo>
                <a:cubicBezTo>
                  <a:pt x="302" y="274"/>
                  <a:pt x="288" y="286"/>
                  <a:pt x="272" y="321"/>
                </a:cubicBezTo>
                <a:cubicBezTo>
                  <a:pt x="241" y="390"/>
                  <a:pt x="212" y="460"/>
                  <a:pt x="182" y="530"/>
                </a:cubicBezTo>
                <a:cubicBezTo>
                  <a:pt x="145" y="615"/>
                  <a:pt x="108" y="700"/>
                  <a:pt x="70" y="785"/>
                </a:cubicBezTo>
                <a:cubicBezTo>
                  <a:pt x="49" y="832"/>
                  <a:pt x="28" y="879"/>
                  <a:pt x="7" y="925"/>
                </a:cubicBezTo>
                <a:cubicBezTo>
                  <a:pt x="5" y="930"/>
                  <a:pt x="2" y="934"/>
                  <a:pt x="0" y="939"/>
                </a:cubicBezTo>
                <a:cubicBezTo>
                  <a:pt x="16" y="881"/>
                  <a:pt x="33" y="823"/>
                  <a:pt x="51" y="766"/>
                </a:cubicBezTo>
                <a:cubicBezTo>
                  <a:pt x="121" y="543"/>
                  <a:pt x="187" y="311"/>
                  <a:pt x="291" y="101"/>
                </a:cubicBezTo>
                <a:cubicBezTo>
                  <a:pt x="313" y="57"/>
                  <a:pt x="331" y="31"/>
                  <a:pt x="367" y="0"/>
                </a:cubicBezTo>
                <a:cubicBezTo>
                  <a:pt x="421" y="22"/>
                  <a:pt x="434" y="68"/>
                  <a:pt x="452" y="125"/>
                </a:cubicBezTo>
                <a:cubicBezTo>
                  <a:pt x="484" y="230"/>
                  <a:pt x="500" y="340"/>
                  <a:pt x="520" y="448"/>
                </a:cubicBezTo>
                <a:cubicBezTo>
                  <a:pt x="541" y="562"/>
                  <a:pt x="563" y="677"/>
                  <a:pt x="590" y="790"/>
                </a:cubicBezTo>
                <a:cubicBezTo>
                  <a:pt x="597" y="818"/>
                  <a:pt x="603" y="845"/>
                  <a:pt x="610" y="873"/>
                </a:cubicBezTo>
                <a:cubicBezTo>
                  <a:pt x="574" y="850"/>
                  <a:pt x="550" y="825"/>
                  <a:pt x="517" y="792"/>
                </a:cubicBezTo>
                <a:cubicBezTo>
                  <a:pt x="453" y="728"/>
                  <a:pt x="384" y="664"/>
                  <a:pt x="306" y="618"/>
                </a:cubicBezTo>
                <a:cubicBezTo>
                  <a:pt x="265" y="594"/>
                  <a:pt x="210" y="579"/>
                  <a:pt x="173" y="550"/>
                </a:cubicBezTo>
                <a:cubicBezTo>
                  <a:pt x="161" y="541"/>
                  <a:pt x="157" y="539"/>
                  <a:pt x="154" y="529"/>
                </a:cubicBezTo>
              </a:path>
              <a:path w="1238" h="940" extrusionOk="0">
                <a:moveTo>
                  <a:pt x="768" y="186"/>
                </a:moveTo>
                <a:cubicBezTo>
                  <a:pt x="792" y="220"/>
                  <a:pt x="804" y="255"/>
                  <a:pt x="813" y="297"/>
                </a:cubicBezTo>
                <a:cubicBezTo>
                  <a:pt x="828" y="370"/>
                  <a:pt x="842" y="445"/>
                  <a:pt x="852" y="519"/>
                </a:cubicBezTo>
                <a:cubicBezTo>
                  <a:pt x="861" y="586"/>
                  <a:pt x="870" y="652"/>
                  <a:pt x="879" y="719"/>
                </a:cubicBezTo>
                <a:cubicBezTo>
                  <a:pt x="883" y="746"/>
                  <a:pt x="883" y="753"/>
                  <a:pt x="888" y="769"/>
                </a:cubicBezTo>
                <a:cubicBezTo>
                  <a:pt x="874" y="728"/>
                  <a:pt x="862" y="687"/>
                  <a:pt x="854" y="643"/>
                </a:cubicBezTo>
                <a:cubicBezTo>
                  <a:pt x="837" y="554"/>
                  <a:pt x="830" y="465"/>
                  <a:pt x="836" y="374"/>
                </a:cubicBezTo>
                <a:cubicBezTo>
                  <a:pt x="844" y="258"/>
                  <a:pt x="869" y="107"/>
                  <a:pt x="962" y="26"/>
                </a:cubicBezTo>
                <a:cubicBezTo>
                  <a:pt x="994" y="-2"/>
                  <a:pt x="1036" y="-3"/>
                  <a:pt x="1059" y="37"/>
                </a:cubicBezTo>
                <a:cubicBezTo>
                  <a:pt x="1083" y="78"/>
                  <a:pt x="1079" y="136"/>
                  <a:pt x="1079" y="182"/>
                </a:cubicBezTo>
                <a:cubicBezTo>
                  <a:pt x="1078" y="273"/>
                  <a:pt x="1088" y="340"/>
                  <a:pt x="1133" y="420"/>
                </a:cubicBezTo>
                <a:cubicBezTo>
                  <a:pt x="1178" y="500"/>
                  <a:pt x="1239" y="577"/>
                  <a:pt x="1237" y="673"/>
                </a:cubicBezTo>
                <a:cubicBezTo>
                  <a:pt x="1236" y="721"/>
                  <a:pt x="1212" y="762"/>
                  <a:pt x="1175" y="792"/>
                </a:cubicBezTo>
                <a:cubicBezTo>
                  <a:pt x="1143" y="818"/>
                  <a:pt x="1125" y="813"/>
                  <a:pt x="1091" y="812"/>
                </a:cubicBezTo>
                <a:cubicBezTo>
                  <a:pt x="1078" y="787"/>
                  <a:pt x="1065" y="770"/>
                  <a:pt x="1075" y="737"/>
                </a:cubicBezTo>
                <a:cubicBezTo>
                  <a:pt x="1087" y="699"/>
                  <a:pt x="1113" y="663"/>
                  <a:pt x="1134" y="63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69125" y="4703763"/>
            <a:ext cx="155575" cy="92075"/>
          </a:xfrm>
          <a:custGeom>
            <a:avLst/>
            <a:gdLst>
              <a:gd name="T0" fmla="+- 0 19357 19357"/>
              <a:gd name="T1" fmla="*/ T0 w 435"/>
              <a:gd name="T2" fmla="+- 0 13079 13067"/>
              <a:gd name="T3" fmla="*/ 13079 h 254"/>
              <a:gd name="T4" fmla="+- 0 19427 19357"/>
              <a:gd name="T5" fmla="*/ T4 w 435"/>
              <a:gd name="T6" fmla="+- 0 13111 13067"/>
              <a:gd name="T7" fmla="*/ 13111 h 254"/>
              <a:gd name="T8" fmla="+- 0 19552 19357"/>
              <a:gd name="T9" fmla="*/ T8 w 435"/>
              <a:gd name="T10" fmla="+- 0 13106 13067"/>
              <a:gd name="T11" fmla="*/ 13106 h 254"/>
              <a:gd name="T12" fmla="+- 0 19680 19357"/>
              <a:gd name="T13" fmla="*/ T12 w 435"/>
              <a:gd name="T14" fmla="+- 0 13075 13067"/>
              <a:gd name="T15" fmla="*/ 13075 h 254"/>
              <a:gd name="T16" fmla="+- 0 19716 19357"/>
              <a:gd name="T17" fmla="*/ T16 w 435"/>
              <a:gd name="T18" fmla="+- 0 13067 13067"/>
              <a:gd name="T19" fmla="*/ 13067 h 254"/>
              <a:gd name="T20" fmla="+- 0 19533 19357"/>
              <a:gd name="T21" fmla="*/ T20 w 435"/>
              <a:gd name="T22" fmla="+- 0 13304 13067"/>
              <a:gd name="T23" fmla="*/ 13304 h 254"/>
              <a:gd name="T24" fmla="+- 0 19675 19357"/>
              <a:gd name="T25" fmla="*/ T24 w 435"/>
              <a:gd name="T26" fmla="+- 0 13307 13067"/>
              <a:gd name="T27" fmla="*/ 13307 h 254"/>
              <a:gd name="T28" fmla="+- 0 19791 19357"/>
              <a:gd name="T29" fmla="*/ T28 w 435"/>
              <a:gd name="T30" fmla="+- 0 13263 13067"/>
              <a:gd name="T31" fmla="*/ 13263 h 2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435" h="254" extrusionOk="0">
                <a:moveTo>
                  <a:pt x="0" y="12"/>
                </a:moveTo>
                <a:cubicBezTo>
                  <a:pt x="22" y="32"/>
                  <a:pt x="40" y="40"/>
                  <a:pt x="70" y="44"/>
                </a:cubicBezTo>
                <a:cubicBezTo>
                  <a:pt x="113" y="49"/>
                  <a:pt x="153" y="45"/>
                  <a:pt x="195" y="39"/>
                </a:cubicBezTo>
                <a:cubicBezTo>
                  <a:pt x="239" y="33"/>
                  <a:pt x="280" y="18"/>
                  <a:pt x="323" y="8"/>
                </a:cubicBezTo>
                <a:cubicBezTo>
                  <a:pt x="342" y="4"/>
                  <a:pt x="347" y="4"/>
                  <a:pt x="359" y="0"/>
                </a:cubicBezTo>
              </a:path>
              <a:path w="435" h="254" extrusionOk="0">
                <a:moveTo>
                  <a:pt x="176" y="237"/>
                </a:moveTo>
                <a:cubicBezTo>
                  <a:pt x="221" y="258"/>
                  <a:pt x="267" y="254"/>
                  <a:pt x="318" y="240"/>
                </a:cubicBezTo>
                <a:cubicBezTo>
                  <a:pt x="375" y="219"/>
                  <a:pt x="396" y="212"/>
                  <a:pt x="434" y="1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0450" y="4618038"/>
            <a:ext cx="223838" cy="244475"/>
          </a:xfrm>
          <a:custGeom>
            <a:avLst/>
            <a:gdLst>
              <a:gd name="T0" fmla="+- 0 20585 20585"/>
              <a:gd name="T1" fmla="*/ T0 w 621"/>
              <a:gd name="T2" fmla="+- 0 13076 12830"/>
              <a:gd name="T3" fmla="*/ 13076 h 676"/>
              <a:gd name="T4" fmla="+- 0 20629 20585"/>
              <a:gd name="T5" fmla="*/ T4 w 621"/>
              <a:gd name="T6" fmla="+- 0 13099 12830"/>
              <a:gd name="T7" fmla="*/ 13099 h 676"/>
              <a:gd name="T8" fmla="+- 0 20760 20585"/>
              <a:gd name="T9" fmla="*/ T8 w 621"/>
              <a:gd name="T10" fmla="+- 0 13065 12830"/>
              <a:gd name="T11" fmla="*/ 13065 h 676"/>
              <a:gd name="T12" fmla="+- 0 20889 20585"/>
              <a:gd name="T13" fmla="*/ T12 w 621"/>
              <a:gd name="T14" fmla="+- 0 12965 12830"/>
              <a:gd name="T15" fmla="*/ 12965 h 676"/>
              <a:gd name="T16" fmla="+- 0 20918 20585"/>
              <a:gd name="T17" fmla="*/ T16 w 621"/>
              <a:gd name="T18" fmla="+- 0 12935 12830"/>
              <a:gd name="T19" fmla="*/ 12935 h 676"/>
              <a:gd name="T20" fmla="+- 0 21188 20585"/>
              <a:gd name="T21" fmla="*/ T20 w 621"/>
              <a:gd name="T22" fmla="+- 0 12830 12830"/>
              <a:gd name="T23" fmla="*/ 12830 h 676"/>
              <a:gd name="T24" fmla="+- 0 21205 20585"/>
              <a:gd name="T25" fmla="*/ T24 w 621"/>
              <a:gd name="T26" fmla="+- 0 13043 12830"/>
              <a:gd name="T27" fmla="*/ 13043 h 676"/>
              <a:gd name="T28" fmla="+- 0 21170 20585"/>
              <a:gd name="T29" fmla="*/ T28 w 621"/>
              <a:gd name="T30" fmla="+- 0 13315 12830"/>
              <a:gd name="T31" fmla="*/ 13315 h 676"/>
              <a:gd name="T32" fmla="+- 0 21132 20585"/>
              <a:gd name="T33" fmla="*/ T32 w 621"/>
              <a:gd name="T34" fmla="+- 0 13485 12830"/>
              <a:gd name="T35" fmla="*/ 13485 h 676"/>
              <a:gd name="T36" fmla="+- 0 21130 20585"/>
              <a:gd name="T37" fmla="*/ T36 w 621"/>
              <a:gd name="T38" fmla="+- 0 13505 12830"/>
              <a:gd name="T39" fmla="*/ 13505 h 6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621" h="676" extrusionOk="0">
                <a:moveTo>
                  <a:pt x="0" y="246"/>
                </a:moveTo>
                <a:cubicBezTo>
                  <a:pt x="5" y="271"/>
                  <a:pt x="18" y="271"/>
                  <a:pt x="44" y="269"/>
                </a:cubicBezTo>
                <a:cubicBezTo>
                  <a:pt x="87" y="265"/>
                  <a:pt x="137" y="257"/>
                  <a:pt x="175" y="235"/>
                </a:cubicBezTo>
                <a:cubicBezTo>
                  <a:pt x="220" y="209"/>
                  <a:pt x="266" y="171"/>
                  <a:pt x="304" y="135"/>
                </a:cubicBezTo>
                <a:cubicBezTo>
                  <a:pt x="314" y="125"/>
                  <a:pt x="323" y="115"/>
                  <a:pt x="333" y="105"/>
                </a:cubicBezTo>
              </a:path>
              <a:path w="621" h="676" extrusionOk="0">
                <a:moveTo>
                  <a:pt x="603" y="0"/>
                </a:moveTo>
                <a:cubicBezTo>
                  <a:pt x="615" y="71"/>
                  <a:pt x="623" y="141"/>
                  <a:pt x="620" y="213"/>
                </a:cubicBezTo>
                <a:cubicBezTo>
                  <a:pt x="616" y="304"/>
                  <a:pt x="602" y="395"/>
                  <a:pt x="585" y="485"/>
                </a:cubicBezTo>
                <a:cubicBezTo>
                  <a:pt x="574" y="542"/>
                  <a:pt x="558" y="599"/>
                  <a:pt x="547" y="655"/>
                </a:cubicBezTo>
                <a:cubicBezTo>
                  <a:pt x="546" y="662"/>
                  <a:pt x="546" y="668"/>
                  <a:pt x="545" y="6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00788" y="5043488"/>
            <a:ext cx="592137" cy="706437"/>
          </a:xfrm>
          <a:custGeom>
            <a:avLst/>
            <a:gdLst>
              <a:gd name="T0" fmla="+- 0 17762 17500"/>
              <a:gd name="T1" fmla="*/ T0 w 1646"/>
              <a:gd name="T2" fmla="+- 0 14180 14011"/>
              <a:gd name="T3" fmla="*/ 14180 h 1963"/>
              <a:gd name="T4" fmla="+- 0 17719 17500"/>
              <a:gd name="T5" fmla="*/ T4 w 1646"/>
              <a:gd name="T6" fmla="+- 0 14299 14011"/>
              <a:gd name="T7" fmla="*/ 14299 h 1963"/>
              <a:gd name="T8" fmla="+- 0 17626 17500"/>
              <a:gd name="T9" fmla="*/ T8 w 1646"/>
              <a:gd name="T10" fmla="+- 0 14523 14011"/>
              <a:gd name="T11" fmla="*/ 14523 h 1963"/>
              <a:gd name="T12" fmla="+- 0 17539 17500"/>
              <a:gd name="T13" fmla="*/ T12 w 1646"/>
              <a:gd name="T14" fmla="+- 0 14730 14011"/>
              <a:gd name="T15" fmla="*/ 14730 h 1963"/>
              <a:gd name="T16" fmla="+- 0 17500 17500"/>
              <a:gd name="T17" fmla="*/ T16 w 1646"/>
              <a:gd name="T18" fmla="+- 0 14838 14011"/>
              <a:gd name="T19" fmla="*/ 14838 h 1963"/>
              <a:gd name="T20" fmla="+- 0 17543 17500"/>
              <a:gd name="T21" fmla="*/ T20 w 1646"/>
              <a:gd name="T22" fmla="+- 0 14748 14011"/>
              <a:gd name="T23" fmla="*/ 14748 h 1963"/>
              <a:gd name="T24" fmla="+- 0 17743 17500"/>
              <a:gd name="T25" fmla="*/ T24 w 1646"/>
              <a:gd name="T26" fmla="+- 0 14254 14011"/>
              <a:gd name="T27" fmla="*/ 14254 h 1963"/>
              <a:gd name="T28" fmla="+- 0 17828 17500"/>
              <a:gd name="T29" fmla="*/ T28 w 1646"/>
              <a:gd name="T30" fmla="+- 0 14037 14011"/>
              <a:gd name="T31" fmla="*/ 14037 h 1963"/>
              <a:gd name="T32" fmla="+- 0 17842 17500"/>
              <a:gd name="T33" fmla="*/ T32 w 1646"/>
              <a:gd name="T34" fmla="+- 0 14016 14011"/>
              <a:gd name="T35" fmla="*/ 14016 h 1963"/>
              <a:gd name="T36" fmla="+- 0 17898 17500"/>
              <a:gd name="T37" fmla="*/ T36 w 1646"/>
              <a:gd name="T38" fmla="+- 0 14089 14011"/>
              <a:gd name="T39" fmla="*/ 14089 h 1963"/>
              <a:gd name="T40" fmla="+- 0 17983 17500"/>
              <a:gd name="T41" fmla="*/ T40 w 1646"/>
              <a:gd name="T42" fmla="+- 0 14347 14011"/>
              <a:gd name="T43" fmla="*/ 14347 h 1963"/>
              <a:gd name="T44" fmla="+- 0 18127 17500"/>
              <a:gd name="T45" fmla="*/ T44 w 1646"/>
              <a:gd name="T46" fmla="+- 0 14656 14011"/>
              <a:gd name="T47" fmla="*/ 14656 h 1963"/>
              <a:gd name="T48" fmla="+- 0 18152 17500"/>
              <a:gd name="T49" fmla="*/ T48 w 1646"/>
              <a:gd name="T50" fmla="+- 0 14754 14011"/>
              <a:gd name="T51" fmla="*/ 14754 h 1963"/>
              <a:gd name="T52" fmla="+- 0 17968 17500"/>
              <a:gd name="T53" fmla="*/ T52 w 1646"/>
              <a:gd name="T54" fmla="+- 0 14715 14011"/>
              <a:gd name="T55" fmla="*/ 14715 h 1963"/>
              <a:gd name="T56" fmla="+- 0 17785 17500"/>
              <a:gd name="T57" fmla="*/ T56 w 1646"/>
              <a:gd name="T58" fmla="+- 0 14634 14011"/>
              <a:gd name="T59" fmla="*/ 14634 h 1963"/>
              <a:gd name="T60" fmla="+- 0 17707 17500"/>
              <a:gd name="T61" fmla="*/ T60 w 1646"/>
              <a:gd name="T62" fmla="+- 0 14571 14011"/>
              <a:gd name="T63" fmla="*/ 14571 h 1963"/>
              <a:gd name="T64" fmla="+- 0 17739 17500"/>
              <a:gd name="T65" fmla="*/ T64 w 1646"/>
              <a:gd name="T66" fmla="+- 0 15201 14011"/>
              <a:gd name="T67" fmla="*/ 15201 h 1963"/>
              <a:gd name="T68" fmla="+- 0 17727 17500"/>
              <a:gd name="T69" fmla="*/ T68 w 1646"/>
              <a:gd name="T70" fmla="+- 0 15254 14011"/>
              <a:gd name="T71" fmla="*/ 15254 h 1963"/>
              <a:gd name="T72" fmla="+- 0 17744 17500"/>
              <a:gd name="T73" fmla="*/ T72 w 1646"/>
              <a:gd name="T74" fmla="+- 0 15474 14011"/>
              <a:gd name="T75" fmla="*/ 15474 h 1963"/>
              <a:gd name="T76" fmla="+- 0 17763 17500"/>
              <a:gd name="T77" fmla="*/ T76 w 1646"/>
              <a:gd name="T78" fmla="+- 0 15744 14011"/>
              <a:gd name="T79" fmla="*/ 15744 h 1963"/>
              <a:gd name="T80" fmla="+- 0 17768 17500"/>
              <a:gd name="T81" fmla="*/ T80 w 1646"/>
              <a:gd name="T82" fmla="+- 0 15879 14011"/>
              <a:gd name="T83" fmla="*/ 15879 h 1963"/>
              <a:gd name="T84" fmla="+- 0 17750 17500"/>
              <a:gd name="T85" fmla="*/ T84 w 1646"/>
              <a:gd name="T86" fmla="+- 0 15844 14011"/>
              <a:gd name="T87" fmla="*/ 15844 h 1963"/>
              <a:gd name="T88" fmla="+- 0 17648 17500"/>
              <a:gd name="T89" fmla="*/ T88 w 1646"/>
              <a:gd name="T90" fmla="+- 0 15406 14011"/>
              <a:gd name="T91" fmla="*/ 15406 h 1963"/>
              <a:gd name="T92" fmla="+- 0 17651 17500"/>
              <a:gd name="T93" fmla="*/ T92 w 1646"/>
              <a:gd name="T94" fmla="+- 0 15180 14011"/>
              <a:gd name="T95" fmla="*/ 15180 h 1963"/>
              <a:gd name="T96" fmla="+- 0 17783 17500"/>
              <a:gd name="T97" fmla="*/ T96 w 1646"/>
              <a:gd name="T98" fmla="+- 0 15062 14011"/>
              <a:gd name="T99" fmla="*/ 15062 h 1963"/>
              <a:gd name="T100" fmla="+- 0 17948 17500"/>
              <a:gd name="T101" fmla="*/ T100 w 1646"/>
              <a:gd name="T102" fmla="+- 0 15095 14011"/>
              <a:gd name="T103" fmla="*/ 15095 h 1963"/>
              <a:gd name="T104" fmla="+- 0 17897 17500"/>
              <a:gd name="T105" fmla="*/ T104 w 1646"/>
              <a:gd name="T106" fmla="+- 0 15244 14011"/>
              <a:gd name="T107" fmla="*/ 15244 h 1963"/>
              <a:gd name="T108" fmla="+- 0 17861 17500"/>
              <a:gd name="T109" fmla="*/ T108 w 1646"/>
              <a:gd name="T110" fmla="+- 0 15439 14011"/>
              <a:gd name="T111" fmla="*/ 15439 h 1963"/>
              <a:gd name="T112" fmla="+- 0 18032 17500"/>
              <a:gd name="T113" fmla="*/ T112 w 1646"/>
              <a:gd name="T114" fmla="+- 0 15661 14011"/>
              <a:gd name="T115" fmla="*/ 15661 h 1963"/>
              <a:gd name="T116" fmla="+- 0 18216 17500"/>
              <a:gd name="T117" fmla="*/ T116 w 1646"/>
              <a:gd name="T118" fmla="+- 0 15894 14011"/>
              <a:gd name="T119" fmla="*/ 15894 h 1963"/>
              <a:gd name="T120" fmla="+- 0 18114 17500"/>
              <a:gd name="T121" fmla="*/ T120 w 1646"/>
              <a:gd name="T122" fmla="+- 0 15970 14011"/>
              <a:gd name="T123" fmla="*/ 15970 h 1963"/>
              <a:gd name="T124" fmla="+- 0 17933 17500"/>
              <a:gd name="T125" fmla="*/ T124 w 1646"/>
              <a:gd name="T126" fmla="+- 0 15916 14011"/>
              <a:gd name="T127" fmla="*/ 15916 h 1963"/>
              <a:gd name="T128" fmla="+- 0 17885 17500"/>
              <a:gd name="T129" fmla="*/ T128 w 1646"/>
              <a:gd name="T130" fmla="+- 0 15850 14011"/>
              <a:gd name="T131" fmla="*/ 15850 h 1963"/>
              <a:gd name="T132" fmla="+- 0 18676 17500"/>
              <a:gd name="T133" fmla="*/ T132 w 1646"/>
              <a:gd name="T134" fmla="+- 0 15169 14011"/>
              <a:gd name="T135" fmla="*/ 15169 h 1963"/>
              <a:gd name="T136" fmla="+- 0 18704 17500"/>
              <a:gd name="T137" fmla="*/ T136 w 1646"/>
              <a:gd name="T138" fmla="+- 0 15142 14011"/>
              <a:gd name="T139" fmla="*/ 15142 h 1963"/>
              <a:gd name="T140" fmla="+- 0 18488 17500"/>
              <a:gd name="T141" fmla="*/ T140 w 1646"/>
              <a:gd name="T142" fmla="+- 0 15298 14011"/>
              <a:gd name="T143" fmla="*/ 15298 h 1963"/>
              <a:gd name="T144" fmla="+- 0 18432 17500"/>
              <a:gd name="T145" fmla="*/ T144 w 1646"/>
              <a:gd name="T146" fmla="+- 0 15605 14011"/>
              <a:gd name="T147" fmla="*/ 15605 h 1963"/>
              <a:gd name="T148" fmla="+- 0 18654 17500"/>
              <a:gd name="T149" fmla="*/ T148 w 1646"/>
              <a:gd name="T150" fmla="+- 0 15751 14011"/>
              <a:gd name="T151" fmla="*/ 15751 h 1963"/>
              <a:gd name="T152" fmla="+- 0 18945 17500"/>
              <a:gd name="T153" fmla="*/ T152 w 1646"/>
              <a:gd name="T154" fmla="+- 0 15757 14011"/>
              <a:gd name="T155" fmla="*/ 15757 h 1963"/>
              <a:gd name="T156" fmla="+- 0 19145 17500"/>
              <a:gd name="T157" fmla="*/ T156 w 1646"/>
              <a:gd name="T158" fmla="+- 0 15693 14011"/>
              <a:gd name="T159" fmla="*/ 15693 h 19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646" h="1963" extrusionOk="0">
                <a:moveTo>
                  <a:pt x="262" y="169"/>
                </a:moveTo>
                <a:cubicBezTo>
                  <a:pt x="253" y="212"/>
                  <a:pt x="235" y="247"/>
                  <a:pt x="219" y="288"/>
                </a:cubicBezTo>
                <a:cubicBezTo>
                  <a:pt x="189" y="363"/>
                  <a:pt x="158" y="438"/>
                  <a:pt x="126" y="512"/>
                </a:cubicBezTo>
                <a:cubicBezTo>
                  <a:pt x="96" y="581"/>
                  <a:pt x="67" y="649"/>
                  <a:pt x="39" y="719"/>
                </a:cubicBezTo>
                <a:cubicBezTo>
                  <a:pt x="25" y="755"/>
                  <a:pt x="11" y="790"/>
                  <a:pt x="0" y="827"/>
                </a:cubicBezTo>
                <a:cubicBezTo>
                  <a:pt x="15" y="797"/>
                  <a:pt x="29" y="767"/>
                  <a:pt x="43" y="737"/>
                </a:cubicBezTo>
                <a:cubicBezTo>
                  <a:pt x="116" y="575"/>
                  <a:pt x="182" y="410"/>
                  <a:pt x="243" y="243"/>
                </a:cubicBezTo>
                <a:cubicBezTo>
                  <a:pt x="269" y="171"/>
                  <a:pt x="293" y="94"/>
                  <a:pt x="328" y="26"/>
                </a:cubicBezTo>
                <a:cubicBezTo>
                  <a:pt x="333" y="19"/>
                  <a:pt x="337" y="12"/>
                  <a:pt x="342" y="5"/>
                </a:cubicBezTo>
                <a:cubicBezTo>
                  <a:pt x="373" y="21"/>
                  <a:pt x="382" y="29"/>
                  <a:pt x="398" y="78"/>
                </a:cubicBezTo>
                <a:cubicBezTo>
                  <a:pt x="425" y="165"/>
                  <a:pt x="451" y="251"/>
                  <a:pt x="483" y="336"/>
                </a:cubicBezTo>
                <a:cubicBezTo>
                  <a:pt x="523" y="443"/>
                  <a:pt x="572" y="545"/>
                  <a:pt x="627" y="645"/>
                </a:cubicBezTo>
                <a:cubicBezTo>
                  <a:pt x="651" y="688"/>
                  <a:pt x="655" y="703"/>
                  <a:pt x="652" y="743"/>
                </a:cubicBezTo>
                <a:cubicBezTo>
                  <a:pt x="587" y="741"/>
                  <a:pt x="530" y="728"/>
                  <a:pt x="468" y="704"/>
                </a:cubicBezTo>
                <a:cubicBezTo>
                  <a:pt x="408" y="681"/>
                  <a:pt x="341" y="654"/>
                  <a:pt x="285" y="623"/>
                </a:cubicBezTo>
                <a:cubicBezTo>
                  <a:pt x="251" y="604"/>
                  <a:pt x="231" y="586"/>
                  <a:pt x="207" y="560"/>
                </a:cubicBezTo>
              </a:path>
              <a:path w="1646" h="1963" extrusionOk="0">
                <a:moveTo>
                  <a:pt x="239" y="1190"/>
                </a:moveTo>
                <a:cubicBezTo>
                  <a:pt x="216" y="1202"/>
                  <a:pt x="224" y="1207"/>
                  <a:pt x="227" y="1243"/>
                </a:cubicBezTo>
                <a:cubicBezTo>
                  <a:pt x="233" y="1316"/>
                  <a:pt x="238" y="1390"/>
                  <a:pt x="244" y="1463"/>
                </a:cubicBezTo>
                <a:cubicBezTo>
                  <a:pt x="251" y="1553"/>
                  <a:pt x="257" y="1643"/>
                  <a:pt x="263" y="1733"/>
                </a:cubicBezTo>
                <a:cubicBezTo>
                  <a:pt x="264" y="1742"/>
                  <a:pt x="279" y="1864"/>
                  <a:pt x="268" y="1868"/>
                </a:cubicBezTo>
                <a:cubicBezTo>
                  <a:pt x="257" y="1872"/>
                  <a:pt x="258" y="1857"/>
                  <a:pt x="250" y="1833"/>
                </a:cubicBezTo>
              </a:path>
              <a:path w="1646" h="1963" extrusionOk="0">
                <a:moveTo>
                  <a:pt x="148" y="1395"/>
                </a:moveTo>
                <a:cubicBezTo>
                  <a:pt x="137" y="1316"/>
                  <a:pt x="124" y="1245"/>
                  <a:pt x="151" y="1169"/>
                </a:cubicBezTo>
                <a:cubicBezTo>
                  <a:pt x="173" y="1106"/>
                  <a:pt x="222" y="1073"/>
                  <a:pt x="283" y="1051"/>
                </a:cubicBezTo>
                <a:cubicBezTo>
                  <a:pt x="332" y="1034"/>
                  <a:pt x="427" y="1016"/>
                  <a:pt x="448" y="1084"/>
                </a:cubicBezTo>
                <a:cubicBezTo>
                  <a:pt x="463" y="1133"/>
                  <a:pt x="416" y="1193"/>
                  <a:pt x="397" y="1233"/>
                </a:cubicBezTo>
                <a:cubicBezTo>
                  <a:pt x="367" y="1297"/>
                  <a:pt x="339" y="1357"/>
                  <a:pt x="361" y="1428"/>
                </a:cubicBezTo>
                <a:cubicBezTo>
                  <a:pt x="389" y="1516"/>
                  <a:pt x="470" y="1587"/>
                  <a:pt x="532" y="1650"/>
                </a:cubicBezTo>
                <a:cubicBezTo>
                  <a:pt x="591" y="1710"/>
                  <a:pt x="707" y="1791"/>
                  <a:pt x="716" y="1883"/>
                </a:cubicBezTo>
                <a:cubicBezTo>
                  <a:pt x="721" y="1938"/>
                  <a:pt x="653" y="1953"/>
                  <a:pt x="614" y="1959"/>
                </a:cubicBezTo>
                <a:cubicBezTo>
                  <a:pt x="552" y="1968"/>
                  <a:pt x="482" y="1944"/>
                  <a:pt x="433" y="1905"/>
                </a:cubicBezTo>
                <a:cubicBezTo>
                  <a:pt x="404" y="1875"/>
                  <a:pt x="395" y="1866"/>
                  <a:pt x="385" y="1839"/>
                </a:cubicBezTo>
              </a:path>
              <a:path w="1646" h="1963" extrusionOk="0">
                <a:moveTo>
                  <a:pt x="1176" y="1158"/>
                </a:moveTo>
                <a:cubicBezTo>
                  <a:pt x="1196" y="1145"/>
                  <a:pt x="1203" y="1146"/>
                  <a:pt x="1204" y="1131"/>
                </a:cubicBezTo>
                <a:cubicBezTo>
                  <a:pt x="1118" y="1162"/>
                  <a:pt x="1046" y="1214"/>
                  <a:pt x="988" y="1287"/>
                </a:cubicBezTo>
                <a:cubicBezTo>
                  <a:pt x="919" y="1374"/>
                  <a:pt x="877" y="1489"/>
                  <a:pt x="932" y="1594"/>
                </a:cubicBezTo>
                <a:cubicBezTo>
                  <a:pt x="975" y="1677"/>
                  <a:pt x="1068" y="1718"/>
                  <a:pt x="1154" y="1740"/>
                </a:cubicBezTo>
                <a:cubicBezTo>
                  <a:pt x="1247" y="1764"/>
                  <a:pt x="1352" y="1763"/>
                  <a:pt x="1445" y="1746"/>
                </a:cubicBezTo>
                <a:cubicBezTo>
                  <a:pt x="1515" y="1733"/>
                  <a:pt x="1579" y="1706"/>
                  <a:pt x="1645" y="168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40563" y="5084763"/>
            <a:ext cx="252412" cy="504825"/>
          </a:xfrm>
          <a:custGeom>
            <a:avLst/>
            <a:gdLst>
              <a:gd name="T0" fmla="+- 0 19556 19556"/>
              <a:gd name="T1" fmla="*/ T0 w 704"/>
              <a:gd name="T2" fmla="+- 0 14187 14125"/>
              <a:gd name="T3" fmla="*/ 14187 h 1402"/>
              <a:gd name="T4" fmla="+- 0 19611 19556"/>
              <a:gd name="T5" fmla="*/ T4 w 704"/>
              <a:gd name="T6" fmla="+- 0 14188 14125"/>
              <a:gd name="T7" fmla="*/ 14188 h 1402"/>
              <a:gd name="T8" fmla="+- 0 19720 19556"/>
              <a:gd name="T9" fmla="*/ T8 w 704"/>
              <a:gd name="T10" fmla="+- 0 14169 14125"/>
              <a:gd name="T11" fmla="*/ 14169 h 1402"/>
              <a:gd name="T12" fmla="+- 0 19844 19556"/>
              <a:gd name="T13" fmla="*/ T12 w 704"/>
              <a:gd name="T14" fmla="+- 0 14134 14125"/>
              <a:gd name="T15" fmla="*/ 14134 h 1402"/>
              <a:gd name="T16" fmla="+- 0 19891 19556"/>
              <a:gd name="T17" fmla="*/ T16 w 704"/>
              <a:gd name="T18" fmla="+- 0 14127 14125"/>
              <a:gd name="T19" fmla="*/ 14127 h 1402"/>
              <a:gd name="T20" fmla="+- 0 19646 19556"/>
              <a:gd name="T21" fmla="*/ T20 w 704"/>
              <a:gd name="T22" fmla="+- 0 14344 14125"/>
              <a:gd name="T23" fmla="*/ 14344 h 1402"/>
              <a:gd name="T24" fmla="+- 0 19618 19556"/>
              <a:gd name="T25" fmla="*/ T24 w 704"/>
              <a:gd name="T26" fmla="+- 0 14396 14125"/>
              <a:gd name="T27" fmla="*/ 14396 h 1402"/>
              <a:gd name="T28" fmla="+- 0 19729 19556"/>
              <a:gd name="T29" fmla="*/ T28 w 704"/>
              <a:gd name="T30" fmla="+- 0 14401 14125"/>
              <a:gd name="T31" fmla="*/ 14401 h 1402"/>
              <a:gd name="T32" fmla="+- 0 19896 19556"/>
              <a:gd name="T33" fmla="*/ T32 w 704"/>
              <a:gd name="T34" fmla="+- 0 14365 14125"/>
              <a:gd name="T35" fmla="*/ 14365 h 1402"/>
              <a:gd name="T36" fmla="+- 0 20075 19556"/>
              <a:gd name="T37" fmla="*/ T36 w 704"/>
              <a:gd name="T38" fmla="+- 0 14314 14125"/>
              <a:gd name="T39" fmla="*/ 14314 h 1402"/>
              <a:gd name="T40" fmla="+- 0 19818 19556"/>
              <a:gd name="T41" fmla="*/ T40 w 704"/>
              <a:gd name="T42" fmla="+- 0 15280 14125"/>
              <a:gd name="T43" fmla="*/ 15280 h 1402"/>
              <a:gd name="T44" fmla="+- 0 19940 19556"/>
              <a:gd name="T45" fmla="*/ T44 w 704"/>
              <a:gd name="T46" fmla="+- 0 15273 14125"/>
              <a:gd name="T47" fmla="*/ 15273 h 1402"/>
              <a:gd name="T48" fmla="+- 0 20102 19556"/>
              <a:gd name="T49" fmla="*/ T48 w 704"/>
              <a:gd name="T50" fmla="+- 0 15249 14125"/>
              <a:gd name="T51" fmla="*/ 15249 h 1402"/>
              <a:gd name="T52" fmla="+- 0 20149 19556"/>
              <a:gd name="T53" fmla="*/ T52 w 704"/>
              <a:gd name="T54" fmla="+- 0 15235 14125"/>
              <a:gd name="T55" fmla="*/ 15235 h 1402"/>
              <a:gd name="T56" fmla="+- 0 19917 19556"/>
              <a:gd name="T57" fmla="*/ T56 w 704"/>
              <a:gd name="T58" fmla="+- 0 15466 14125"/>
              <a:gd name="T59" fmla="*/ 15466 h 1402"/>
              <a:gd name="T60" fmla="+- 0 19973 19556"/>
              <a:gd name="T61" fmla="*/ T60 w 704"/>
              <a:gd name="T62" fmla="+- 0 15526 14125"/>
              <a:gd name="T63" fmla="*/ 15526 h 1402"/>
              <a:gd name="T64" fmla="+- 0 20124 19556"/>
              <a:gd name="T65" fmla="*/ T64 w 704"/>
              <a:gd name="T66" fmla="+- 0 15486 14125"/>
              <a:gd name="T67" fmla="*/ 15486 h 1402"/>
              <a:gd name="T68" fmla="+- 0 20259 19556"/>
              <a:gd name="T69" fmla="*/ T68 w 704"/>
              <a:gd name="T70" fmla="+- 0 15417 14125"/>
              <a:gd name="T71" fmla="*/ 15417 h 14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704" h="1402" extrusionOk="0">
                <a:moveTo>
                  <a:pt x="0" y="62"/>
                </a:moveTo>
                <a:cubicBezTo>
                  <a:pt x="19" y="62"/>
                  <a:pt x="35" y="65"/>
                  <a:pt x="55" y="63"/>
                </a:cubicBezTo>
                <a:cubicBezTo>
                  <a:pt x="92" y="59"/>
                  <a:pt x="128" y="52"/>
                  <a:pt x="164" y="44"/>
                </a:cubicBezTo>
                <a:cubicBezTo>
                  <a:pt x="207" y="34"/>
                  <a:pt x="248" y="23"/>
                  <a:pt x="288" y="9"/>
                </a:cubicBezTo>
                <a:cubicBezTo>
                  <a:pt x="305" y="3"/>
                  <a:pt x="318" y="1"/>
                  <a:pt x="335" y="2"/>
                </a:cubicBezTo>
              </a:path>
              <a:path w="704" h="1402" extrusionOk="0">
                <a:moveTo>
                  <a:pt x="90" y="219"/>
                </a:moveTo>
                <a:cubicBezTo>
                  <a:pt x="74" y="240"/>
                  <a:pt x="65" y="248"/>
                  <a:pt x="62" y="271"/>
                </a:cubicBezTo>
                <a:cubicBezTo>
                  <a:pt x="100" y="280"/>
                  <a:pt x="133" y="280"/>
                  <a:pt x="173" y="276"/>
                </a:cubicBezTo>
                <a:cubicBezTo>
                  <a:pt x="231" y="270"/>
                  <a:pt x="284" y="254"/>
                  <a:pt x="340" y="240"/>
                </a:cubicBezTo>
                <a:cubicBezTo>
                  <a:pt x="400" y="225"/>
                  <a:pt x="459" y="207"/>
                  <a:pt x="519" y="189"/>
                </a:cubicBezTo>
              </a:path>
              <a:path w="704" h="1402" extrusionOk="0">
                <a:moveTo>
                  <a:pt x="262" y="1155"/>
                </a:moveTo>
                <a:cubicBezTo>
                  <a:pt x="303" y="1155"/>
                  <a:pt x="343" y="1151"/>
                  <a:pt x="384" y="1148"/>
                </a:cubicBezTo>
                <a:cubicBezTo>
                  <a:pt x="440" y="1144"/>
                  <a:pt x="492" y="1140"/>
                  <a:pt x="546" y="1124"/>
                </a:cubicBezTo>
                <a:cubicBezTo>
                  <a:pt x="570" y="1115"/>
                  <a:pt x="577" y="1112"/>
                  <a:pt x="593" y="1110"/>
                </a:cubicBezTo>
              </a:path>
              <a:path w="704" h="1402" extrusionOk="0">
                <a:moveTo>
                  <a:pt x="361" y="1341"/>
                </a:moveTo>
                <a:cubicBezTo>
                  <a:pt x="364" y="1381"/>
                  <a:pt x="371" y="1398"/>
                  <a:pt x="417" y="1401"/>
                </a:cubicBezTo>
                <a:cubicBezTo>
                  <a:pt x="466" y="1404"/>
                  <a:pt x="524" y="1379"/>
                  <a:pt x="568" y="1361"/>
                </a:cubicBezTo>
                <a:cubicBezTo>
                  <a:pt x="615" y="1341"/>
                  <a:pt x="658" y="1316"/>
                  <a:pt x="703" y="12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2525" y="5080000"/>
            <a:ext cx="92075" cy="596900"/>
          </a:xfrm>
          <a:custGeom>
            <a:avLst/>
            <a:gdLst>
              <a:gd name="T0" fmla="+- 0 20881 20839"/>
              <a:gd name="T1" fmla="*/ T0 w 255"/>
              <a:gd name="T2" fmla="+- 0 14109 14109"/>
              <a:gd name="T3" fmla="*/ 14109 h 1661"/>
              <a:gd name="T4" fmla="+- 0 20894 20839"/>
              <a:gd name="T5" fmla="*/ T4 w 255"/>
              <a:gd name="T6" fmla="+- 0 14200 14109"/>
              <a:gd name="T7" fmla="*/ 14200 h 1661"/>
              <a:gd name="T8" fmla="+- 0 20885 20839"/>
              <a:gd name="T9" fmla="*/ T8 w 255"/>
              <a:gd name="T10" fmla="+- 0 14409 14109"/>
              <a:gd name="T11" fmla="*/ 14409 h 1661"/>
              <a:gd name="T12" fmla="+- 0 20861 20839"/>
              <a:gd name="T13" fmla="*/ T12 w 255"/>
              <a:gd name="T14" fmla="+- 0 14623 14109"/>
              <a:gd name="T15" fmla="*/ 14623 h 1661"/>
              <a:gd name="T16" fmla="+- 0 20841 20839"/>
              <a:gd name="T17" fmla="*/ T16 w 255"/>
              <a:gd name="T18" fmla="+- 0 14734 14109"/>
              <a:gd name="T19" fmla="*/ 14734 h 1661"/>
              <a:gd name="T20" fmla="+- 0 20839 20839"/>
              <a:gd name="T21" fmla="*/ T20 w 255"/>
              <a:gd name="T22" fmla="+- 0 14744 14109"/>
              <a:gd name="T23" fmla="*/ 14744 h 1661"/>
              <a:gd name="T24" fmla="+- 0 21059 20839"/>
              <a:gd name="T25" fmla="*/ T24 w 255"/>
              <a:gd name="T26" fmla="+- 0 15117 14109"/>
              <a:gd name="T27" fmla="*/ 15117 h 1661"/>
              <a:gd name="T28" fmla="+- 0 21064 20839"/>
              <a:gd name="T29" fmla="*/ T28 w 255"/>
              <a:gd name="T30" fmla="+- 0 15201 14109"/>
              <a:gd name="T31" fmla="*/ 15201 h 1661"/>
              <a:gd name="T32" fmla="+- 0 21071 20839"/>
              <a:gd name="T33" fmla="*/ T32 w 255"/>
              <a:gd name="T34" fmla="+- 0 15406 14109"/>
              <a:gd name="T35" fmla="*/ 15406 h 1661"/>
              <a:gd name="T36" fmla="+- 0 21080 20839"/>
              <a:gd name="T37" fmla="*/ T36 w 255"/>
              <a:gd name="T38" fmla="+- 0 15630 14109"/>
              <a:gd name="T39" fmla="*/ 15630 h 1661"/>
              <a:gd name="T40" fmla="+- 0 21093 20839"/>
              <a:gd name="T41" fmla="*/ T40 w 255"/>
              <a:gd name="T42" fmla="+- 0 15755 14109"/>
              <a:gd name="T43" fmla="*/ 15755 h 1661"/>
              <a:gd name="T44" fmla="+- 0 21091 20839"/>
              <a:gd name="T45" fmla="*/ T44 w 255"/>
              <a:gd name="T46" fmla="+- 0 15769 14109"/>
              <a:gd name="T47" fmla="*/ 15769 h 16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255" h="1661" extrusionOk="0">
                <a:moveTo>
                  <a:pt x="42" y="0"/>
                </a:moveTo>
                <a:cubicBezTo>
                  <a:pt x="56" y="29"/>
                  <a:pt x="55" y="56"/>
                  <a:pt x="55" y="91"/>
                </a:cubicBezTo>
                <a:cubicBezTo>
                  <a:pt x="55" y="160"/>
                  <a:pt x="52" y="231"/>
                  <a:pt x="46" y="300"/>
                </a:cubicBezTo>
                <a:cubicBezTo>
                  <a:pt x="40" y="372"/>
                  <a:pt x="31" y="443"/>
                  <a:pt x="22" y="514"/>
                </a:cubicBezTo>
                <a:cubicBezTo>
                  <a:pt x="17" y="552"/>
                  <a:pt x="11" y="588"/>
                  <a:pt x="2" y="625"/>
                </a:cubicBezTo>
                <a:cubicBezTo>
                  <a:pt x="1" y="628"/>
                  <a:pt x="1" y="632"/>
                  <a:pt x="0" y="635"/>
                </a:cubicBezTo>
              </a:path>
              <a:path w="255" h="1661" extrusionOk="0">
                <a:moveTo>
                  <a:pt x="220" y="1008"/>
                </a:moveTo>
                <a:cubicBezTo>
                  <a:pt x="223" y="1036"/>
                  <a:pt x="224" y="1064"/>
                  <a:pt x="225" y="1092"/>
                </a:cubicBezTo>
                <a:cubicBezTo>
                  <a:pt x="228" y="1160"/>
                  <a:pt x="229" y="1229"/>
                  <a:pt x="232" y="1297"/>
                </a:cubicBezTo>
                <a:cubicBezTo>
                  <a:pt x="235" y="1372"/>
                  <a:pt x="236" y="1446"/>
                  <a:pt x="241" y="1521"/>
                </a:cubicBezTo>
                <a:cubicBezTo>
                  <a:pt x="244" y="1562"/>
                  <a:pt x="253" y="1605"/>
                  <a:pt x="254" y="1646"/>
                </a:cubicBezTo>
                <a:cubicBezTo>
                  <a:pt x="253" y="1651"/>
                  <a:pt x="253" y="1655"/>
                  <a:pt x="252" y="16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40500" y="5883275"/>
            <a:ext cx="211138" cy="371475"/>
          </a:xfrm>
          <a:custGeom>
            <a:avLst/>
            <a:gdLst>
              <a:gd name="T0" fmla="+- 0 18635 18167"/>
              <a:gd name="T1" fmla="*/ T0 w 587"/>
              <a:gd name="T2" fmla="+- 0 16625 16344"/>
              <a:gd name="T3" fmla="*/ 16625 h 1031"/>
              <a:gd name="T4" fmla="+- 0 18566 18167"/>
              <a:gd name="T5" fmla="*/ T4 w 587"/>
              <a:gd name="T6" fmla="+- 0 16571 16344"/>
              <a:gd name="T7" fmla="*/ 16571 h 1031"/>
              <a:gd name="T8" fmla="+- 0 18454 18167"/>
              <a:gd name="T9" fmla="*/ T8 w 587"/>
              <a:gd name="T10" fmla="+- 0 16527 16344"/>
              <a:gd name="T11" fmla="*/ 16527 h 1031"/>
              <a:gd name="T12" fmla="+- 0 18286 18167"/>
              <a:gd name="T13" fmla="*/ T12 w 587"/>
              <a:gd name="T14" fmla="+- 0 16603 16344"/>
              <a:gd name="T15" fmla="*/ 16603 h 1031"/>
              <a:gd name="T16" fmla="+- 0 18170 18167"/>
              <a:gd name="T17" fmla="*/ T16 w 587"/>
              <a:gd name="T18" fmla="+- 0 16852 16344"/>
              <a:gd name="T19" fmla="*/ 16852 h 1031"/>
              <a:gd name="T20" fmla="+- 0 18237 18167"/>
              <a:gd name="T21" fmla="*/ T20 w 587"/>
              <a:gd name="T22" fmla="+- 0 17089 16344"/>
              <a:gd name="T23" fmla="*/ 17089 h 1031"/>
              <a:gd name="T24" fmla="+- 0 18465 18167"/>
              <a:gd name="T25" fmla="*/ T24 w 587"/>
              <a:gd name="T26" fmla="+- 0 17136 16344"/>
              <a:gd name="T27" fmla="*/ 17136 h 1031"/>
              <a:gd name="T28" fmla="+- 0 18688 18167"/>
              <a:gd name="T29" fmla="*/ T28 w 587"/>
              <a:gd name="T30" fmla="+- 0 17027 16344"/>
              <a:gd name="T31" fmla="*/ 17027 h 1031"/>
              <a:gd name="T32" fmla="+- 0 18680 18167"/>
              <a:gd name="T33" fmla="*/ T32 w 587"/>
              <a:gd name="T34" fmla="+- 0 16680 16344"/>
              <a:gd name="T35" fmla="*/ 16680 h 1031"/>
              <a:gd name="T36" fmla="+- 0 18604 18167"/>
              <a:gd name="T37" fmla="*/ T36 w 587"/>
              <a:gd name="T38" fmla="+- 0 16635 16344"/>
              <a:gd name="T39" fmla="*/ 16635 h 1031"/>
              <a:gd name="T40" fmla="+- 0 18670 18167"/>
              <a:gd name="T41" fmla="*/ T40 w 587"/>
              <a:gd name="T42" fmla="+- 0 16356 16344"/>
              <a:gd name="T43" fmla="*/ 16356 h 1031"/>
              <a:gd name="T44" fmla="+- 0 18637 18167"/>
              <a:gd name="T45" fmla="*/ T44 w 587"/>
              <a:gd name="T46" fmla="+- 0 16446 16344"/>
              <a:gd name="T47" fmla="*/ 16446 h 1031"/>
              <a:gd name="T48" fmla="+- 0 18501 18167"/>
              <a:gd name="T49" fmla="*/ T48 w 587"/>
              <a:gd name="T50" fmla="+- 0 16861 16344"/>
              <a:gd name="T51" fmla="*/ 16861 h 1031"/>
              <a:gd name="T52" fmla="+- 0 18370 18167"/>
              <a:gd name="T53" fmla="*/ T52 w 587"/>
              <a:gd name="T54" fmla="+- 0 17201 16344"/>
              <a:gd name="T55" fmla="*/ 17201 h 1031"/>
              <a:gd name="T56" fmla="+- 0 18279 18167"/>
              <a:gd name="T57" fmla="*/ T56 w 587"/>
              <a:gd name="T58" fmla="+- 0 17361 16344"/>
              <a:gd name="T59" fmla="*/ 17361 h 1031"/>
              <a:gd name="T60" fmla="+- 0 18280 18167"/>
              <a:gd name="T61" fmla="*/ T60 w 587"/>
              <a:gd name="T62" fmla="+- 0 17333 16344"/>
              <a:gd name="T63" fmla="*/ 17333 h 10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587" h="1031" extrusionOk="0">
                <a:moveTo>
                  <a:pt x="468" y="281"/>
                </a:moveTo>
                <a:cubicBezTo>
                  <a:pt x="444" y="264"/>
                  <a:pt x="422" y="245"/>
                  <a:pt x="399" y="227"/>
                </a:cubicBezTo>
                <a:cubicBezTo>
                  <a:pt x="368" y="203"/>
                  <a:pt x="327" y="183"/>
                  <a:pt x="287" y="183"/>
                </a:cubicBezTo>
                <a:cubicBezTo>
                  <a:pt x="224" y="183"/>
                  <a:pt x="163" y="214"/>
                  <a:pt x="119" y="259"/>
                </a:cubicBezTo>
                <a:cubicBezTo>
                  <a:pt x="56" y="323"/>
                  <a:pt x="16" y="420"/>
                  <a:pt x="3" y="508"/>
                </a:cubicBezTo>
                <a:cubicBezTo>
                  <a:pt x="-9" y="592"/>
                  <a:pt x="7" y="684"/>
                  <a:pt x="70" y="745"/>
                </a:cubicBezTo>
                <a:cubicBezTo>
                  <a:pt x="129" y="802"/>
                  <a:pt x="222" y="803"/>
                  <a:pt x="298" y="792"/>
                </a:cubicBezTo>
                <a:cubicBezTo>
                  <a:pt x="382" y="779"/>
                  <a:pt x="461" y="746"/>
                  <a:pt x="521" y="683"/>
                </a:cubicBezTo>
                <a:cubicBezTo>
                  <a:pt x="612" y="587"/>
                  <a:pt x="607" y="428"/>
                  <a:pt x="513" y="336"/>
                </a:cubicBezTo>
                <a:cubicBezTo>
                  <a:pt x="492" y="315"/>
                  <a:pt x="463" y="304"/>
                  <a:pt x="437" y="291"/>
                </a:cubicBezTo>
              </a:path>
              <a:path w="587" h="1031" extrusionOk="0">
                <a:moveTo>
                  <a:pt x="503" y="12"/>
                </a:moveTo>
                <a:cubicBezTo>
                  <a:pt x="488" y="49"/>
                  <a:pt x="484" y="64"/>
                  <a:pt x="470" y="102"/>
                </a:cubicBezTo>
                <a:cubicBezTo>
                  <a:pt x="421" y="239"/>
                  <a:pt x="381" y="379"/>
                  <a:pt x="334" y="517"/>
                </a:cubicBezTo>
                <a:cubicBezTo>
                  <a:pt x="295" y="632"/>
                  <a:pt x="253" y="747"/>
                  <a:pt x="203" y="857"/>
                </a:cubicBezTo>
                <a:cubicBezTo>
                  <a:pt x="182" y="903"/>
                  <a:pt x="152" y="983"/>
                  <a:pt x="112" y="1017"/>
                </a:cubicBezTo>
                <a:cubicBezTo>
                  <a:pt x="80" y="1044"/>
                  <a:pt x="108" y="1005"/>
                  <a:pt x="113" y="9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77100" y="5999163"/>
            <a:ext cx="114300" cy="106362"/>
          </a:xfrm>
          <a:custGeom>
            <a:avLst/>
            <a:gdLst>
              <a:gd name="T0" fmla="+- 0 20223 20213"/>
              <a:gd name="T1" fmla="*/ T0 w 319"/>
              <a:gd name="T2" fmla="+- 0 16728 16664"/>
              <a:gd name="T3" fmla="*/ 16728 h 295"/>
              <a:gd name="T4" fmla="+- 0 20213 20213"/>
              <a:gd name="T5" fmla="*/ T4 w 319"/>
              <a:gd name="T6" fmla="+- 0 16719 16664"/>
              <a:gd name="T7" fmla="*/ 16719 h 295"/>
              <a:gd name="T8" fmla="+- 0 20292 20213"/>
              <a:gd name="T9" fmla="*/ T8 w 319"/>
              <a:gd name="T10" fmla="+- 0 16716 16664"/>
              <a:gd name="T11" fmla="*/ 16716 h 295"/>
              <a:gd name="T12" fmla="+- 0 20432 20213"/>
              <a:gd name="T13" fmla="*/ T12 w 319"/>
              <a:gd name="T14" fmla="+- 0 16693 16664"/>
              <a:gd name="T15" fmla="*/ 16693 h 295"/>
              <a:gd name="T16" fmla="+- 0 20531 20213"/>
              <a:gd name="T17" fmla="*/ T16 w 319"/>
              <a:gd name="T18" fmla="+- 0 16664 16664"/>
              <a:gd name="T19" fmla="*/ 16664 h 295"/>
              <a:gd name="T20" fmla="+- 0 20216 20213"/>
              <a:gd name="T21" fmla="*/ T20 w 319"/>
              <a:gd name="T22" fmla="+- 0 16923 16664"/>
              <a:gd name="T23" fmla="*/ 16923 h 295"/>
              <a:gd name="T24" fmla="+- 0 20295 20213"/>
              <a:gd name="T25" fmla="*/ T24 w 319"/>
              <a:gd name="T26" fmla="+- 0 16955 16664"/>
              <a:gd name="T27" fmla="*/ 16955 h 295"/>
              <a:gd name="T28" fmla="+- 0 20432 20213"/>
              <a:gd name="T29" fmla="*/ T28 w 319"/>
              <a:gd name="T30" fmla="+- 0 16930 16664"/>
              <a:gd name="T31" fmla="*/ 16930 h 295"/>
              <a:gd name="T32" fmla="+- 0 20494 20213"/>
              <a:gd name="T33" fmla="*/ T32 w 319"/>
              <a:gd name="T34" fmla="+- 0 16906 16664"/>
              <a:gd name="T35" fmla="*/ 16906 h 2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319" h="295" extrusionOk="0">
                <a:moveTo>
                  <a:pt x="10" y="64"/>
                </a:moveTo>
                <a:cubicBezTo>
                  <a:pt x="7" y="61"/>
                  <a:pt x="3" y="58"/>
                  <a:pt x="0" y="55"/>
                </a:cubicBezTo>
                <a:cubicBezTo>
                  <a:pt x="26" y="52"/>
                  <a:pt x="52" y="54"/>
                  <a:pt x="79" y="52"/>
                </a:cubicBezTo>
                <a:cubicBezTo>
                  <a:pt x="127" y="48"/>
                  <a:pt x="172" y="36"/>
                  <a:pt x="219" y="29"/>
                </a:cubicBezTo>
                <a:cubicBezTo>
                  <a:pt x="256" y="23"/>
                  <a:pt x="286" y="19"/>
                  <a:pt x="318" y="0"/>
                </a:cubicBezTo>
              </a:path>
              <a:path w="319" h="295" extrusionOk="0">
                <a:moveTo>
                  <a:pt x="3" y="259"/>
                </a:moveTo>
                <a:cubicBezTo>
                  <a:pt x="26" y="298"/>
                  <a:pt x="38" y="293"/>
                  <a:pt x="82" y="291"/>
                </a:cubicBezTo>
                <a:cubicBezTo>
                  <a:pt x="129" y="289"/>
                  <a:pt x="175" y="278"/>
                  <a:pt x="219" y="266"/>
                </a:cubicBezTo>
                <a:cubicBezTo>
                  <a:pt x="251" y="257"/>
                  <a:pt x="262" y="254"/>
                  <a:pt x="281" y="2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04125" y="5889625"/>
            <a:ext cx="219075" cy="271463"/>
          </a:xfrm>
          <a:custGeom>
            <a:avLst/>
            <a:gdLst>
              <a:gd name="T0" fmla="+- 0 21234 21122"/>
              <a:gd name="T1" fmla="*/ T0 w 608"/>
              <a:gd name="T2" fmla="+- 0 16631 16359"/>
              <a:gd name="T3" fmla="*/ 16631 h 757"/>
              <a:gd name="T4" fmla="+- 0 21261 21122"/>
              <a:gd name="T5" fmla="*/ T4 w 608"/>
              <a:gd name="T6" fmla="+- 0 16632 16359"/>
              <a:gd name="T7" fmla="*/ 16632 h 757"/>
              <a:gd name="T8" fmla="+- 0 21270 21122"/>
              <a:gd name="T9" fmla="*/ T8 w 608"/>
              <a:gd name="T10" fmla="+- 0 16629 16359"/>
              <a:gd name="T11" fmla="*/ 16629 h 757"/>
              <a:gd name="T12" fmla="+- 0 21287 21122"/>
              <a:gd name="T13" fmla="*/ T12 w 608"/>
              <a:gd name="T14" fmla="+- 0 16620 16359"/>
              <a:gd name="T15" fmla="*/ 16620 h 757"/>
              <a:gd name="T16" fmla="+- 0 21271 21122"/>
              <a:gd name="T17" fmla="*/ T16 w 608"/>
              <a:gd name="T18" fmla="+- 0 16600 16359"/>
              <a:gd name="T19" fmla="*/ 16600 h 757"/>
              <a:gd name="T20" fmla="+- 0 21272 21122"/>
              <a:gd name="T21" fmla="*/ T20 w 608"/>
              <a:gd name="T22" fmla="+- 0 16589 16359"/>
              <a:gd name="T23" fmla="*/ 16589 h 757"/>
              <a:gd name="T24" fmla="+- 0 21244 21122"/>
              <a:gd name="T25" fmla="*/ T24 w 608"/>
              <a:gd name="T26" fmla="+- 0 16581 16359"/>
              <a:gd name="T27" fmla="*/ 16581 h 757"/>
              <a:gd name="T28" fmla="+- 0 21197 21122"/>
              <a:gd name="T29" fmla="*/ T28 w 608"/>
              <a:gd name="T30" fmla="+- 0 16568 16359"/>
              <a:gd name="T31" fmla="*/ 16568 h 757"/>
              <a:gd name="T32" fmla="+- 0 21164 21122"/>
              <a:gd name="T33" fmla="*/ T32 w 608"/>
              <a:gd name="T34" fmla="+- 0 16642 16359"/>
              <a:gd name="T35" fmla="*/ 16642 h 757"/>
              <a:gd name="T36" fmla="+- 0 21153 21122"/>
              <a:gd name="T37" fmla="*/ T36 w 608"/>
              <a:gd name="T38" fmla="+- 0 16671 16359"/>
              <a:gd name="T39" fmla="*/ 16671 h 757"/>
              <a:gd name="T40" fmla="+- 0 21121 21122"/>
              <a:gd name="T41" fmla="*/ T40 w 608"/>
              <a:gd name="T42" fmla="+- 0 16756 16359"/>
              <a:gd name="T43" fmla="*/ 16756 h 757"/>
              <a:gd name="T44" fmla="+- 0 21112 21122"/>
              <a:gd name="T45" fmla="*/ T44 w 608"/>
              <a:gd name="T46" fmla="+- 0 16850 16359"/>
              <a:gd name="T47" fmla="*/ 16850 h 757"/>
              <a:gd name="T48" fmla="+- 0 21132 21122"/>
              <a:gd name="T49" fmla="*/ T48 w 608"/>
              <a:gd name="T50" fmla="+- 0 16939 16359"/>
              <a:gd name="T51" fmla="*/ 16939 h 757"/>
              <a:gd name="T52" fmla="+- 0 21153 21122"/>
              <a:gd name="T53" fmla="*/ T52 w 608"/>
              <a:gd name="T54" fmla="+- 0 17032 16359"/>
              <a:gd name="T55" fmla="*/ 17032 h 757"/>
              <a:gd name="T56" fmla="+- 0 21205 21122"/>
              <a:gd name="T57" fmla="*/ T56 w 608"/>
              <a:gd name="T58" fmla="+- 0 17103 16359"/>
              <a:gd name="T59" fmla="*/ 17103 h 757"/>
              <a:gd name="T60" fmla="+- 0 21304 21122"/>
              <a:gd name="T61" fmla="*/ T60 w 608"/>
              <a:gd name="T62" fmla="+- 0 17115 16359"/>
              <a:gd name="T63" fmla="*/ 17115 h 757"/>
              <a:gd name="T64" fmla="+- 0 21414 21122"/>
              <a:gd name="T65" fmla="*/ T64 w 608"/>
              <a:gd name="T66" fmla="+- 0 17128 16359"/>
              <a:gd name="T67" fmla="*/ 17128 h 757"/>
              <a:gd name="T68" fmla="+- 0 21514 21122"/>
              <a:gd name="T69" fmla="*/ T68 w 608"/>
              <a:gd name="T70" fmla="+- 0 17069 16359"/>
              <a:gd name="T71" fmla="*/ 17069 h 757"/>
              <a:gd name="T72" fmla="+- 0 21589 21122"/>
              <a:gd name="T73" fmla="*/ T72 w 608"/>
              <a:gd name="T74" fmla="+- 0 16994 16359"/>
              <a:gd name="T75" fmla="*/ 16994 h 757"/>
              <a:gd name="T76" fmla="+- 0 21705 21122"/>
              <a:gd name="T77" fmla="*/ T76 w 608"/>
              <a:gd name="T78" fmla="+- 0 16878 16359"/>
              <a:gd name="T79" fmla="*/ 16878 h 757"/>
              <a:gd name="T80" fmla="+- 0 21754 21122"/>
              <a:gd name="T81" fmla="*/ T80 w 608"/>
              <a:gd name="T82" fmla="+- 0 16703 16359"/>
              <a:gd name="T83" fmla="*/ 16703 h 757"/>
              <a:gd name="T84" fmla="+- 0 21715 21122"/>
              <a:gd name="T85" fmla="*/ T84 w 608"/>
              <a:gd name="T86" fmla="+- 0 16544 16359"/>
              <a:gd name="T87" fmla="*/ 16544 h 757"/>
              <a:gd name="T88" fmla="+- 0 21685 21122"/>
              <a:gd name="T89" fmla="*/ T88 w 608"/>
              <a:gd name="T90" fmla="+- 0 16421 16359"/>
              <a:gd name="T91" fmla="*/ 16421 h 757"/>
              <a:gd name="T92" fmla="+- 0 21604 21122"/>
              <a:gd name="T93" fmla="*/ T92 w 608"/>
              <a:gd name="T94" fmla="+- 0 16360 16359"/>
              <a:gd name="T95" fmla="*/ 16360 h 757"/>
              <a:gd name="T96" fmla="+- 0 21479 21122"/>
              <a:gd name="T97" fmla="*/ T96 w 608"/>
              <a:gd name="T98" fmla="+- 0 16359 16359"/>
              <a:gd name="T99" fmla="*/ 16359 h 757"/>
              <a:gd name="T100" fmla="+- 0 21444 21122"/>
              <a:gd name="T101" fmla="*/ T100 w 608"/>
              <a:gd name="T102" fmla="+- 0 16363 16359"/>
              <a:gd name="T103" fmla="*/ 16363 h 757"/>
              <a:gd name="T104" fmla="+- 0 21408 21122"/>
              <a:gd name="T105" fmla="*/ T104 w 608"/>
              <a:gd name="T106" fmla="+- 0 16367 16359"/>
              <a:gd name="T107" fmla="*/ 16367 h 757"/>
              <a:gd name="T108" fmla="+- 0 21373 21122"/>
              <a:gd name="T109" fmla="*/ T108 w 608"/>
              <a:gd name="T110" fmla="+- 0 16371 16359"/>
              <a:gd name="T111" fmla="*/ 16371 h 7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608" h="757" extrusionOk="0">
                <a:moveTo>
                  <a:pt x="112" y="272"/>
                </a:moveTo>
                <a:cubicBezTo>
                  <a:pt x="139" y="273"/>
                  <a:pt x="148" y="270"/>
                  <a:pt x="165" y="261"/>
                </a:cubicBezTo>
                <a:cubicBezTo>
                  <a:pt x="149" y="241"/>
                  <a:pt x="150" y="230"/>
                  <a:pt x="122" y="222"/>
                </a:cubicBezTo>
                <a:cubicBezTo>
                  <a:pt x="75" y="209"/>
                  <a:pt x="42" y="283"/>
                  <a:pt x="31" y="312"/>
                </a:cubicBezTo>
                <a:cubicBezTo>
                  <a:pt x="-1" y="397"/>
                  <a:pt x="-10" y="491"/>
                  <a:pt x="10" y="580"/>
                </a:cubicBezTo>
                <a:cubicBezTo>
                  <a:pt x="31" y="673"/>
                  <a:pt x="83" y="744"/>
                  <a:pt x="182" y="756"/>
                </a:cubicBezTo>
                <a:cubicBezTo>
                  <a:pt x="292" y="769"/>
                  <a:pt x="392" y="710"/>
                  <a:pt x="467" y="635"/>
                </a:cubicBezTo>
                <a:cubicBezTo>
                  <a:pt x="583" y="519"/>
                  <a:pt x="632" y="344"/>
                  <a:pt x="593" y="185"/>
                </a:cubicBezTo>
                <a:cubicBezTo>
                  <a:pt x="563" y="62"/>
                  <a:pt x="482" y="1"/>
                  <a:pt x="357" y="0"/>
                </a:cubicBezTo>
                <a:cubicBezTo>
                  <a:pt x="322" y="4"/>
                  <a:pt x="286" y="8"/>
                  <a:pt x="251" y="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3657600"/>
            <a:ext cx="364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Takes too long to try all subsets...!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188369"/>
            <a:ext cx="37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How could Bin Search speed it up?</a:t>
            </a:r>
            <a:endParaRPr lang="en-US"/>
          </a:p>
        </p:txBody>
      </p:sp>
      <p:sp>
        <p:nvSpPr>
          <p:cNvPr id="4915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8750" y="881063"/>
            <a:ext cx="1949450" cy="811212"/>
          </a:xfrm>
          <a:custGeom>
            <a:avLst/>
            <a:gdLst>
              <a:gd name="T0" fmla="+- 0 13247 11025"/>
              <a:gd name="T1" fmla="*/ T0 w 5416"/>
              <a:gd name="T2" fmla="+- 0 3214 2449"/>
              <a:gd name="T3" fmla="*/ 3214 h 2250"/>
              <a:gd name="T4" fmla="+- 0 12956 11025"/>
              <a:gd name="T5" fmla="*/ T4 w 5416"/>
              <a:gd name="T6" fmla="+- 0 2844 2449"/>
              <a:gd name="T7" fmla="*/ 2844 h 2250"/>
              <a:gd name="T8" fmla="+- 0 11688 11025"/>
              <a:gd name="T9" fmla="*/ T8 w 5416"/>
              <a:gd name="T10" fmla="+- 0 2607 2449"/>
              <a:gd name="T11" fmla="*/ 2607 h 2250"/>
              <a:gd name="T12" fmla="+- 0 11025 11025"/>
              <a:gd name="T13" fmla="*/ T12 w 5416"/>
              <a:gd name="T14" fmla="+- 0 3339 2449"/>
              <a:gd name="T15" fmla="*/ 3339 h 2250"/>
              <a:gd name="T16" fmla="+- 0 11541 11025"/>
              <a:gd name="T17" fmla="*/ T16 w 5416"/>
              <a:gd name="T18" fmla="+- 0 4061 2449"/>
              <a:gd name="T19" fmla="*/ 4061 h 2250"/>
              <a:gd name="T20" fmla="+- 0 13603 11025"/>
              <a:gd name="T21" fmla="*/ T20 w 5416"/>
              <a:gd name="T22" fmla="+- 0 4010 2449"/>
              <a:gd name="T23" fmla="*/ 4010 h 2250"/>
              <a:gd name="T24" fmla="+- 0 14048 11025"/>
              <a:gd name="T25" fmla="*/ T24 w 5416"/>
              <a:gd name="T26" fmla="+- 0 3489 2449"/>
              <a:gd name="T27" fmla="*/ 3489 h 2250"/>
              <a:gd name="T28" fmla="+- 0 13656 11025"/>
              <a:gd name="T29" fmla="*/ T28 w 5416"/>
              <a:gd name="T30" fmla="+- 0 3075 2449"/>
              <a:gd name="T31" fmla="*/ 3075 h 2250"/>
              <a:gd name="T32" fmla="+- 0 12955 11025"/>
              <a:gd name="T33" fmla="*/ T32 w 5416"/>
              <a:gd name="T34" fmla="+- 0 3156 2449"/>
              <a:gd name="T35" fmla="*/ 3156 h 2250"/>
              <a:gd name="T36" fmla="+- 0 15188 11025"/>
              <a:gd name="T37" fmla="*/ T36 w 5416"/>
              <a:gd name="T38" fmla="+- 0 3666 2449"/>
              <a:gd name="T39" fmla="*/ 3666 h 2250"/>
              <a:gd name="T40" fmla="+- 0 15144 11025"/>
              <a:gd name="T41" fmla="*/ T40 w 5416"/>
              <a:gd name="T42" fmla="+- 0 3694 2449"/>
              <a:gd name="T43" fmla="*/ 3694 h 2250"/>
              <a:gd name="T44" fmla="+- 0 15206 11025"/>
              <a:gd name="T45" fmla="*/ T44 w 5416"/>
              <a:gd name="T46" fmla="+- 0 3566 2449"/>
              <a:gd name="T47" fmla="*/ 3566 h 2250"/>
              <a:gd name="T48" fmla="+- 0 15449 11025"/>
              <a:gd name="T49" fmla="*/ T48 w 5416"/>
              <a:gd name="T50" fmla="+- 0 3234 2449"/>
              <a:gd name="T51" fmla="*/ 3234 h 2250"/>
              <a:gd name="T52" fmla="+- 0 15476 11025"/>
              <a:gd name="T53" fmla="*/ T52 w 5416"/>
              <a:gd name="T54" fmla="+- 0 3219 2449"/>
              <a:gd name="T55" fmla="*/ 3219 h 2250"/>
              <a:gd name="T56" fmla="+- 0 15559 11025"/>
              <a:gd name="T57" fmla="*/ T56 w 5416"/>
              <a:gd name="T58" fmla="+- 0 3348 2449"/>
              <a:gd name="T59" fmla="*/ 3348 h 2250"/>
              <a:gd name="T60" fmla="+- 0 15172 11025"/>
              <a:gd name="T61" fmla="*/ T60 w 5416"/>
              <a:gd name="T62" fmla="+- 0 4412 2449"/>
              <a:gd name="T63" fmla="*/ 4412 h 2250"/>
              <a:gd name="T64" fmla="+- 0 15025 11025"/>
              <a:gd name="T65" fmla="*/ T64 w 5416"/>
              <a:gd name="T66" fmla="+- 0 4434 2449"/>
              <a:gd name="T67" fmla="*/ 4434 h 2250"/>
              <a:gd name="T68" fmla="+- 0 15023 11025"/>
              <a:gd name="T69" fmla="*/ T68 w 5416"/>
              <a:gd name="T70" fmla="+- 0 4303 2449"/>
              <a:gd name="T71" fmla="*/ 4303 h 2250"/>
              <a:gd name="T72" fmla="+- 0 15141 11025"/>
              <a:gd name="T73" fmla="*/ T72 w 5416"/>
              <a:gd name="T74" fmla="+- 0 4294 2449"/>
              <a:gd name="T75" fmla="*/ 4294 h 2250"/>
              <a:gd name="T76" fmla="+- 0 15339 11025"/>
              <a:gd name="T77" fmla="*/ T76 w 5416"/>
              <a:gd name="T78" fmla="+- 0 4469 2449"/>
              <a:gd name="T79" fmla="*/ 4469 h 2250"/>
              <a:gd name="T80" fmla="+- 0 15477 11025"/>
              <a:gd name="T81" fmla="*/ T80 w 5416"/>
              <a:gd name="T82" fmla="+- 0 4521 2449"/>
              <a:gd name="T83" fmla="*/ 4521 h 2250"/>
              <a:gd name="T84" fmla="+- 0 15553 11025"/>
              <a:gd name="T85" fmla="*/ T84 w 5416"/>
              <a:gd name="T86" fmla="+- 0 4447 2449"/>
              <a:gd name="T87" fmla="*/ 4447 h 2250"/>
              <a:gd name="T88" fmla="+- 0 15759 11025"/>
              <a:gd name="T89" fmla="*/ T88 w 5416"/>
              <a:gd name="T90" fmla="+- 0 3035 2449"/>
              <a:gd name="T91" fmla="*/ 3035 h 2250"/>
              <a:gd name="T92" fmla="+- 0 15747 11025"/>
              <a:gd name="T93" fmla="*/ T92 w 5416"/>
              <a:gd name="T94" fmla="+- 0 3091 2449"/>
              <a:gd name="T95" fmla="*/ 3091 h 2250"/>
              <a:gd name="T96" fmla="+- 0 15770 11025"/>
              <a:gd name="T97" fmla="*/ T96 w 5416"/>
              <a:gd name="T98" fmla="+- 0 3231 2449"/>
              <a:gd name="T99" fmla="*/ 3231 h 2250"/>
              <a:gd name="T100" fmla="+- 0 15847 11025"/>
              <a:gd name="T101" fmla="*/ T100 w 5416"/>
              <a:gd name="T102" fmla="+- 0 3324 2449"/>
              <a:gd name="T103" fmla="*/ 3324 h 2250"/>
              <a:gd name="T104" fmla="+- 0 15941 11025"/>
              <a:gd name="T105" fmla="*/ T104 w 5416"/>
              <a:gd name="T106" fmla="+- 0 3258 2449"/>
              <a:gd name="T107" fmla="*/ 3258 h 2250"/>
              <a:gd name="T108" fmla="+- 0 16037 11025"/>
              <a:gd name="T109" fmla="*/ T108 w 5416"/>
              <a:gd name="T110" fmla="+- 0 3063 2449"/>
              <a:gd name="T111" fmla="*/ 3063 h 2250"/>
              <a:gd name="T112" fmla="+- 0 16105 11025"/>
              <a:gd name="T113" fmla="*/ T112 w 5416"/>
              <a:gd name="T114" fmla="+- 0 2853 2449"/>
              <a:gd name="T115" fmla="*/ 2853 h 2250"/>
              <a:gd name="T116" fmla="+- 0 16135 11025"/>
              <a:gd name="T117" fmla="*/ T116 w 5416"/>
              <a:gd name="T118" fmla="+- 0 2783 2449"/>
              <a:gd name="T119" fmla="*/ 2783 h 2250"/>
              <a:gd name="T120" fmla="+- 0 16128 11025"/>
              <a:gd name="T121" fmla="*/ T120 w 5416"/>
              <a:gd name="T122" fmla="+- 0 2903 2449"/>
              <a:gd name="T123" fmla="*/ 2903 h 2250"/>
              <a:gd name="T124" fmla="+- 0 16103 11025"/>
              <a:gd name="T125" fmla="*/ T124 w 5416"/>
              <a:gd name="T126" fmla="+- 0 3165 2449"/>
              <a:gd name="T127" fmla="*/ 3165 h 2250"/>
              <a:gd name="T128" fmla="+- 0 16094 11025"/>
              <a:gd name="T129" fmla="*/ T128 w 5416"/>
              <a:gd name="T130" fmla="+- 0 3423 2449"/>
              <a:gd name="T131" fmla="*/ 3423 h 2250"/>
              <a:gd name="T132" fmla="+- 0 16103 11025"/>
              <a:gd name="T133" fmla="*/ T132 w 5416"/>
              <a:gd name="T134" fmla="+- 0 3645 2449"/>
              <a:gd name="T135" fmla="*/ 3645 h 2250"/>
              <a:gd name="T136" fmla="+- 0 16103 11025"/>
              <a:gd name="T137" fmla="*/ T136 w 5416"/>
              <a:gd name="T138" fmla="+- 0 3617 2449"/>
              <a:gd name="T139" fmla="*/ 3617 h 2250"/>
              <a:gd name="T140" fmla="+- 0 15493 11025"/>
              <a:gd name="T141" fmla="*/ T140 w 5416"/>
              <a:gd name="T142" fmla="+- 0 3056 2449"/>
              <a:gd name="T143" fmla="*/ 3056 h 2250"/>
              <a:gd name="T144" fmla="+- 0 15475 11025"/>
              <a:gd name="T145" fmla="*/ T144 w 5416"/>
              <a:gd name="T146" fmla="+- 0 3046 2449"/>
              <a:gd name="T147" fmla="*/ 3046 h 2250"/>
              <a:gd name="T148" fmla="+- 0 15515 11025"/>
              <a:gd name="T149" fmla="*/ T148 w 5416"/>
              <a:gd name="T150" fmla="+- 0 2999 2449"/>
              <a:gd name="T151" fmla="*/ 2999 h 2250"/>
              <a:gd name="T152" fmla="+- 0 15595 11025"/>
              <a:gd name="T153" fmla="*/ T152 w 5416"/>
              <a:gd name="T154" fmla="+- 0 2973 2449"/>
              <a:gd name="T155" fmla="*/ 2973 h 2250"/>
              <a:gd name="T156" fmla="+- 0 15667 11025"/>
              <a:gd name="T157" fmla="*/ T156 w 5416"/>
              <a:gd name="T158" fmla="+- 0 3004 2449"/>
              <a:gd name="T159" fmla="*/ 3004 h 2250"/>
              <a:gd name="T160" fmla="+- 0 15680 11025"/>
              <a:gd name="T161" fmla="*/ T160 w 5416"/>
              <a:gd name="T162" fmla="+- 0 3078 2449"/>
              <a:gd name="T163" fmla="*/ 3078 h 2250"/>
              <a:gd name="T164" fmla="+- 0 15658 11025"/>
              <a:gd name="T165" fmla="*/ T164 w 5416"/>
              <a:gd name="T166" fmla="+- 0 3209 2449"/>
              <a:gd name="T167" fmla="*/ 3209 h 2250"/>
              <a:gd name="T168" fmla="+- 0 15747 11025"/>
              <a:gd name="T169" fmla="*/ T168 w 5416"/>
              <a:gd name="T170" fmla="+- 0 3349 2449"/>
              <a:gd name="T171" fmla="*/ 3349 h 2250"/>
              <a:gd name="T172" fmla="+- 0 15789 11025"/>
              <a:gd name="T173" fmla="*/ T172 w 5416"/>
              <a:gd name="T174" fmla="+- 0 3427 2449"/>
              <a:gd name="T175" fmla="*/ 3427 h 2250"/>
              <a:gd name="T176" fmla="+- 0 15741 11025"/>
              <a:gd name="T177" fmla="*/ T176 w 5416"/>
              <a:gd name="T178" fmla="+- 0 3494 2449"/>
              <a:gd name="T179" fmla="*/ 3494 h 2250"/>
              <a:gd name="T180" fmla="+- 0 15622 11025"/>
              <a:gd name="T181" fmla="*/ T180 w 5416"/>
              <a:gd name="T182" fmla="+- 0 3544 2449"/>
              <a:gd name="T183" fmla="*/ 3544 h 2250"/>
              <a:gd name="T184" fmla="+- 0 15512 11025"/>
              <a:gd name="T185" fmla="*/ T184 w 5416"/>
              <a:gd name="T186" fmla="+- 0 3566 2449"/>
              <a:gd name="T187" fmla="*/ 3566 h 2250"/>
              <a:gd name="T188" fmla="+- 0 15481 11025"/>
              <a:gd name="T189" fmla="*/ T188 w 5416"/>
              <a:gd name="T190" fmla="+- 0 3565 2449"/>
              <a:gd name="T191" fmla="*/ 3565 h 2250"/>
              <a:gd name="T192" fmla="+- 0 15501 11025"/>
              <a:gd name="T193" fmla="*/ T192 w 5416"/>
              <a:gd name="T194" fmla="+- 0 3519 2449"/>
              <a:gd name="T195" fmla="*/ 3519 h 2250"/>
              <a:gd name="T196" fmla="+- 0 16333 11025"/>
              <a:gd name="T197" fmla="*/ T196 w 5416"/>
              <a:gd name="T198" fmla="+- 0 2639 2449"/>
              <a:gd name="T199" fmla="*/ 2639 h 2250"/>
              <a:gd name="T200" fmla="+- 0 16217 11025"/>
              <a:gd name="T201" fmla="*/ T200 w 5416"/>
              <a:gd name="T202" fmla="+- 0 2547 2449"/>
              <a:gd name="T203" fmla="*/ 2547 h 2250"/>
              <a:gd name="T204" fmla="+- 0 15948 11025"/>
              <a:gd name="T205" fmla="*/ T204 w 5416"/>
              <a:gd name="T206" fmla="+- 0 2493 2449"/>
              <a:gd name="T207" fmla="*/ 2493 h 2250"/>
              <a:gd name="T208" fmla="+- 0 15248 11025"/>
              <a:gd name="T209" fmla="*/ T208 w 5416"/>
              <a:gd name="T210" fmla="+- 0 2455 2449"/>
              <a:gd name="T211" fmla="*/ 2455 h 2250"/>
              <a:gd name="T212" fmla="+- 0 15118 11025"/>
              <a:gd name="T213" fmla="*/ T212 w 5416"/>
              <a:gd name="T214" fmla="+- 0 2591 2449"/>
              <a:gd name="T215" fmla="*/ 2591 h 2250"/>
              <a:gd name="T216" fmla="+- 0 14801 11025"/>
              <a:gd name="T217" fmla="*/ T216 w 5416"/>
              <a:gd name="T218" fmla="+- 0 3867 2449"/>
              <a:gd name="T219" fmla="*/ 3867 h 2250"/>
              <a:gd name="T220" fmla="+- 0 14604 11025"/>
              <a:gd name="T221" fmla="*/ T220 w 5416"/>
              <a:gd name="T222" fmla="+- 0 4466 2449"/>
              <a:gd name="T223" fmla="*/ 4466 h 2250"/>
              <a:gd name="T224" fmla="+- 0 14826 11025"/>
              <a:gd name="T225" fmla="*/ T224 w 5416"/>
              <a:gd name="T226" fmla="+- 0 4681 2449"/>
              <a:gd name="T227" fmla="*/ 4681 h 2250"/>
              <a:gd name="T228" fmla="+- 0 15751 11025"/>
              <a:gd name="T229" fmla="*/ T228 w 5416"/>
              <a:gd name="T230" fmla="+- 0 4665 2449"/>
              <a:gd name="T231" fmla="*/ 4665 h 2250"/>
              <a:gd name="T232" fmla="+- 0 16160 11025"/>
              <a:gd name="T233" fmla="*/ T232 w 5416"/>
              <a:gd name="T234" fmla="+- 0 4653 2449"/>
              <a:gd name="T235" fmla="*/ 4653 h 2250"/>
              <a:gd name="T236" fmla="+- 0 16295 11025"/>
              <a:gd name="T237" fmla="*/ T236 w 5416"/>
              <a:gd name="T238" fmla="+- 0 4304 2449"/>
              <a:gd name="T239" fmla="*/ 4304 h 2250"/>
              <a:gd name="T240" fmla="+- 0 16368 11025"/>
              <a:gd name="T241" fmla="*/ T240 w 5416"/>
              <a:gd name="T242" fmla="+- 0 2888 2449"/>
              <a:gd name="T243" fmla="*/ 2888 h 2250"/>
              <a:gd name="T244" fmla="+- 0 16117 11025"/>
              <a:gd name="T245" fmla="*/ T244 w 5416"/>
              <a:gd name="T246" fmla="+- 0 2640 2449"/>
              <a:gd name="T247" fmla="*/ 2640 h 2250"/>
              <a:gd name="T248" fmla="+- 0 16052 11025"/>
              <a:gd name="T249" fmla="*/ T248 w 5416"/>
              <a:gd name="T250" fmla="+- 0 2707 2449"/>
              <a:gd name="T251" fmla="*/ 2707 h 22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5416" h="2250" extrusionOk="0">
                <a:moveTo>
                  <a:pt x="2222" y="765"/>
                </a:moveTo>
                <a:cubicBezTo>
                  <a:pt x="2141" y="621"/>
                  <a:pt x="2062" y="502"/>
                  <a:pt x="1931" y="395"/>
                </a:cubicBezTo>
                <a:cubicBezTo>
                  <a:pt x="1572" y="102"/>
                  <a:pt x="1103" y="9"/>
                  <a:pt x="663" y="158"/>
                </a:cubicBezTo>
                <a:cubicBezTo>
                  <a:pt x="346" y="265"/>
                  <a:pt x="12" y="529"/>
                  <a:pt x="0" y="890"/>
                </a:cubicBezTo>
                <a:cubicBezTo>
                  <a:pt x="-10" y="1213"/>
                  <a:pt x="251" y="1469"/>
                  <a:pt x="516" y="1612"/>
                </a:cubicBezTo>
                <a:cubicBezTo>
                  <a:pt x="1126" y="1940"/>
                  <a:pt x="1980" y="1890"/>
                  <a:pt x="2578" y="1561"/>
                </a:cubicBezTo>
                <a:cubicBezTo>
                  <a:pt x="2772" y="1455"/>
                  <a:pt x="3001" y="1279"/>
                  <a:pt x="3023" y="1040"/>
                </a:cubicBezTo>
                <a:cubicBezTo>
                  <a:pt x="3043" y="817"/>
                  <a:pt x="2815" y="678"/>
                  <a:pt x="2631" y="626"/>
                </a:cubicBezTo>
                <a:cubicBezTo>
                  <a:pt x="2380" y="555"/>
                  <a:pt x="2157" y="600"/>
                  <a:pt x="1930" y="707"/>
                </a:cubicBezTo>
              </a:path>
              <a:path w="5416" h="2250" extrusionOk="0">
                <a:moveTo>
                  <a:pt x="4163" y="1217"/>
                </a:moveTo>
                <a:cubicBezTo>
                  <a:pt x="4147" y="1229"/>
                  <a:pt x="4134" y="1237"/>
                  <a:pt x="4119" y="1245"/>
                </a:cubicBezTo>
                <a:cubicBezTo>
                  <a:pt x="4133" y="1198"/>
                  <a:pt x="4156" y="1161"/>
                  <a:pt x="4181" y="1117"/>
                </a:cubicBezTo>
                <a:cubicBezTo>
                  <a:pt x="4244" y="1007"/>
                  <a:pt x="4322" y="865"/>
                  <a:pt x="4424" y="785"/>
                </a:cubicBezTo>
                <a:cubicBezTo>
                  <a:pt x="4433" y="780"/>
                  <a:pt x="4442" y="775"/>
                  <a:pt x="4451" y="770"/>
                </a:cubicBezTo>
                <a:cubicBezTo>
                  <a:pt x="4503" y="809"/>
                  <a:pt x="4518" y="822"/>
                  <a:pt x="4534" y="899"/>
                </a:cubicBezTo>
                <a:cubicBezTo>
                  <a:pt x="4609" y="1271"/>
                  <a:pt x="4454" y="1731"/>
                  <a:pt x="4147" y="1963"/>
                </a:cubicBezTo>
                <a:cubicBezTo>
                  <a:pt x="4106" y="1994"/>
                  <a:pt x="4043" y="2037"/>
                  <a:pt x="4000" y="1985"/>
                </a:cubicBezTo>
                <a:cubicBezTo>
                  <a:pt x="3973" y="1952"/>
                  <a:pt x="3979" y="1889"/>
                  <a:pt x="3998" y="1854"/>
                </a:cubicBezTo>
                <a:cubicBezTo>
                  <a:pt x="4026" y="1803"/>
                  <a:pt x="4076" y="1822"/>
                  <a:pt x="4116" y="1845"/>
                </a:cubicBezTo>
                <a:cubicBezTo>
                  <a:pt x="4192" y="1889"/>
                  <a:pt x="4245" y="1966"/>
                  <a:pt x="4314" y="2020"/>
                </a:cubicBezTo>
                <a:cubicBezTo>
                  <a:pt x="4352" y="2050"/>
                  <a:pt x="4400" y="2084"/>
                  <a:pt x="4452" y="2072"/>
                </a:cubicBezTo>
                <a:cubicBezTo>
                  <a:pt x="4493" y="2063"/>
                  <a:pt x="4507" y="2029"/>
                  <a:pt x="4528" y="1998"/>
                </a:cubicBezTo>
              </a:path>
              <a:path w="5416" h="2250" extrusionOk="0">
                <a:moveTo>
                  <a:pt x="4734" y="586"/>
                </a:moveTo>
                <a:cubicBezTo>
                  <a:pt x="4728" y="599"/>
                  <a:pt x="4721" y="608"/>
                  <a:pt x="4722" y="642"/>
                </a:cubicBezTo>
                <a:cubicBezTo>
                  <a:pt x="4723" y="690"/>
                  <a:pt x="4732" y="735"/>
                  <a:pt x="4745" y="782"/>
                </a:cubicBezTo>
                <a:cubicBezTo>
                  <a:pt x="4755" y="819"/>
                  <a:pt x="4775" y="875"/>
                  <a:pt x="4822" y="875"/>
                </a:cubicBezTo>
                <a:cubicBezTo>
                  <a:pt x="4854" y="875"/>
                  <a:pt x="4900" y="833"/>
                  <a:pt x="4916" y="809"/>
                </a:cubicBezTo>
                <a:cubicBezTo>
                  <a:pt x="4956" y="751"/>
                  <a:pt x="4988" y="680"/>
                  <a:pt x="5012" y="614"/>
                </a:cubicBezTo>
                <a:cubicBezTo>
                  <a:pt x="5037" y="545"/>
                  <a:pt x="5056" y="473"/>
                  <a:pt x="5080" y="404"/>
                </a:cubicBezTo>
                <a:cubicBezTo>
                  <a:pt x="5088" y="380"/>
                  <a:pt x="5101" y="356"/>
                  <a:pt x="5110" y="334"/>
                </a:cubicBezTo>
                <a:cubicBezTo>
                  <a:pt x="5111" y="370"/>
                  <a:pt x="5107" y="413"/>
                  <a:pt x="5103" y="454"/>
                </a:cubicBezTo>
                <a:cubicBezTo>
                  <a:pt x="5095" y="541"/>
                  <a:pt x="5085" y="629"/>
                  <a:pt x="5078" y="716"/>
                </a:cubicBezTo>
                <a:cubicBezTo>
                  <a:pt x="5071" y="802"/>
                  <a:pt x="5068" y="888"/>
                  <a:pt x="5069" y="974"/>
                </a:cubicBezTo>
                <a:cubicBezTo>
                  <a:pt x="5070" y="1048"/>
                  <a:pt x="5057" y="1267"/>
                  <a:pt x="5078" y="1196"/>
                </a:cubicBezTo>
                <a:cubicBezTo>
                  <a:pt x="5078" y="1187"/>
                  <a:pt x="5078" y="1177"/>
                  <a:pt x="5078" y="1168"/>
                </a:cubicBezTo>
              </a:path>
              <a:path w="5416" h="2250" extrusionOk="0">
                <a:moveTo>
                  <a:pt x="4468" y="607"/>
                </a:moveTo>
                <a:cubicBezTo>
                  <a:pt x="4457" y="606"/>
                  <a:pt x="4454" y="605"/>
                  <a:pt x="4450" y="597"/>
                </a:cubicBezTo>
                <a:cubicBezTo>
                  <a:pt x="4460" y="579"/>
                  <a:pt x="4472" y="563"/>
                  <a:pt x="4490" y="550"/>
                </a:cubicBezTo>
                <a:cubicBezTo>
                  <a:pt x="4514" y="534"/>
                  <a:pt x="4542" y="525"/>
                  <a:pt x="4570" y="524"/>
                </a:cubicBezTo>
                <a:cubicBezTo>
                  <a:pt x="4598" y="523"/>
                  <a:pt x="4623" y="534"/>
                  <a:pt x="4642" y="555"/>
                </a:cubicBezTo>
                <a:cubicBezTo>
                  <a:pt x="4661" y="576"/>
                  <a:pt x="4661" y="603"/>
                  <a:pt x="4655" y="629"/>
                </a:cubicBezTo>
                <a:cubicBezTo>
                  <a:pt x="4645" y="673"/>
                  <a:pt x="4623" y="714"/>
                  <a:pt x="4633" y="760"/>
                </a:cubicBezTo>
                <a:cubicBezTo>
                  <a:pt x="4644" y="815"/>
                  <a:pt x="4689" y="858"/>
                  <a:pt x="4722" y="900"/>
                </a:cubicBezTo>
                <a:cubicBezTo>
                  <a:pt x="4740" y="922"/>
                  <a:pt x="4762" y="948"/>
                  <a:pt x="4764" y="978"/>
                </a:cubicBezTo>
                <a:cubicBezTo>
                  <a:pt x="4766" y="1009"/>
                  <a:pt x="4739" y="1030"/>
                  <a:pt x="4716" y="1045"/>
                </a:cubicBezTo>
                <a:cubicBezTo>
                  <a:pt x="4681" y="1069"/>
                  <a:pt x="4637" y="1083"/>
                  <a:pt x="4597" y="1095"/>
                </a:cubicBezTo>
                <a:cubicBezTo>
                  <a:pt x="4561" y="1106"/>
                  <a:pt x="4524" y="1111"/>
                  <a:pt x="4487" y="1117"/>
                </a:cubicBezTo>
                <a:cubicBezTo>
                  <a:pt x="4472" y="1120"/>
                  <a:pt x="4466" y="1121"/>
                  <a:pt x="4456" y="1116"/>
                </a:cubicBezTo>
                <a:cubicBezTo>
                  <a:pt x="4458" y="1092"/>
                  <a:pt x="4460" y="1091"/>
                  <a:pt x="4476" y="1070"/>
                </a:cubicBezTo>
              </a:path>
              <a:path w="5416" h="2250" extrusionOk="0">
                <a:moveTo>
                  <a:pt x="5308" y="190"/>
                </a:moveTo>
                <a:cubicBezTo>
                  <a:pt x="5267" y="146"/>
                  <a:pt x="5262" y="122"/>
                  <a:pt x="5192" y="98"/>
                </a:cubicBezTo>
                <a:cubicBezTo>
                  <a:pt x="5105" y="68"/>
                  <a:pt x="5013" y="58"/>
                  <a:pt x="4923" y="44"/>
                </a:cubicBezTo>
                <a:cubicBezTo>
                  <a:pt x="4706" y="11"/>
                  <a:pt x="4443" y="-32"/>
                  <a:pt x="4223" y="6"/>
                </a:cubicBezTo>
                <a:cubicBezTo>
                  <a:pt x="4133" y="22"/>
                  <a:pt x="4118" y="60"/>
                  <a:pt x="4093" y="142"/>
                </a:cubicBezTo>
                <a:cubicBezTo>
                  <a:pt x="3962" y="563"/>
                  <a:pt x="3940" y="997"/>
                  <a:pt x="3776" y="1418"/>
                </a:cubicBezTo>
                <a:cubicBezTo>
                  <a:pt x="3703" y="1605"/>
                  <a:pt x="3582" y="1811"/>
                  <a:pt x="3579" y="2017"/>
                </a:cubicBezTo>
                <a:cubicBezTo>
                  <a:pt x="3577" y="2151"/>
                  <a:pt x="3682" y="2209"/>
                  <a:pt x="3801" y="2232"/>
                </a:cubicBezTo>
                <a:cubicBezTo>
                  <a:pt x="4098" y="2289"/>
                  <a:pt x="4427" y="2232"/>
                  <a:pt x="4726" y="2216"/>
                </a:cubicBezTo>
                <a:cubicBezTo>
                  <a:pt x="4808" y="2212"/>
                  <a:pt x="5063" y="2255"/>
                  <a:pt x="5135" y="2204"/>
                </a:cubicBezTo>
                <a:cubicBezTo>
                  <a:pt x="5204" y="2154"/>
                  <a:pt x="5248" y="1927"/>
                  <a:pt x="5270" y="1855"/>
                </a:cubicBezTo>
                <a:cubicBezTo>
                  <a:pt x="5403" y="1417"/>
                  <a:pt x="5499" y="883"/>
                  <a:pt x="5343" y="439"/>
                </a:cubicBezTo>
                <a:cubicBezTo>
                  <a:pt x="5309" y="343"/>
                  <a:pt x="5222" y="156"/>
                  <a:pt x="5092" y="191"/>
                </a:cubicBezTo>
                <a:cubicBezTo>
                  <a:pt x="5050" y="202"/>
                  <a:pt x="5054" y="235"/>
                  <a:pt x="5027" y="25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8225" y="4486275"/>
            <a:ext cx="976313" cy="677863"/>
          </a:xfrm>
          <a:custGeom>
            <a:avLst/>
            <a:gdLst>
              <a:gd name="T0" fmla="+- 0 14499 13469"/>
              <a:gd name="T1" fmla="*/ T0 w 2712"/>
              <a:gd name="T2" fmla="+- 0 13252 12460"/>
              <a:gd name="T3" fmla="*/ 13252 h 1887"/>
              <a:gd name="T4" fmla="+- 0 14470 13469"/>
              <a:gd name="T5" fmla="*/ T4 w 2712"/>
              <a:gd name="T6" fmla="+- 0 13275 12460"/>
              <a:gd name="T7" fmla="*/ 13275 h 1887"/>
              <a:gd name="T8" fmla="+- 0 14485 13469"/>
              <a:gd name="T9" fmla="*/ T8 w 2712"/>
              <a:gd name="T10" fmla="+- 0 13404 12460"/>
              <a:gd name="T11" fmla="*/ 13404 h 1887"/>
              <a:gd name="T12" fmla="+- 0 14513 13469"/>
              <a:gd name="T13" fmla="*/ T12 w 2712"/>
              <a:gd name="T14" fmla="+- 0 13657 12460"/>
              <a:gd name="T15" fmla="*/ 13657 h 1887"/>
              <a:gd name="T16" fmla="+- 0 14537 13469"/>
              <a:gd name="T17" fmla="*/ T16 w 2712"/>
              <a:gd name="T18" fmla="+- 0 13879 12460"/>
              <a:gd name="T19" fmla="*/ 13879 h 1887"/>
              <a:gd name="T20" fmla="+- 0 14545 13469"/>
              <a:gd name="T21" fmla="*/ T20 w 2712"/>
              <a:gd name="T22" fmla="+- 0 13976 12460"/>
              <a:gd name="T23" fmla="*/ 13976 h 1887"/>
              <a:gd name="T24" fmla="+- 0 14553 13469"/>
              <a:gd name="T25" fmla="*/ T24 w 2712"/>
              <a:gd name="T26" fmla="+- 0 13891 12460"/>
              <a:gd name="T27" fmla="*/ 13891 h 1887"/>
              <a:gd name="T28" fmla="+- 0 14898 13469"/>
              <a:gd name="T29" fmla="*/ T28 w 2712"/>
              <a:gd name="T30" fmla="+- 0 13334 12460"/>
              <a:gd name="T31" fmla="*/ 13334 h 1887"/>
              <a:gd name="T32" fmla="+- 0 14872 13469"/>
              <a:gd name="T33" fmla="*/ T32 w 2712"/>
              <a:gd name="T34" fmla="+- 0 13274 12460"/>
              <a:gd name="T35" fmla="*/ 13274 h 1887"/>
              <a:gd name="T36" fmla="+- 0 14906 13469"/>
              <a:gd name="T37" fmla="*/ T36 w 2712"/>
              <a:gd name="T38" fmla="+- 0 13227 12460"/>
              <a:gd name="T39" fmla="*/ 13227 h 1887"/>
              <a:gd name="T40" fmla="+- 0 15199 13469"/>
              <a:gd name="T41" fmla="*/ T40 w 2712"/>
              <a:gd name="T42" fmla="+- 0 13172 12460"/>
              <a:gd name="T43" fmla="*/ 13172 h 1887"/>
              <a:gd name="T44" fmla="+- 0 15276 13469"/>
              <a:gd name="T45" fmla="*/ T44 w 2712"/>
              <a:gd name="T46" fmla="+- 0 13156 12460"/>
              <a:gd name="T47" fmla="*/ 13156 h 1887"/>
              <a:gd name="T48" fmla="+- 0 15263 13469"/>
              <a:gd name="T49" fmla="*/ T48 w 2712"/>
              <a:gd name="T50" fmla="+- 0 13259 12460"/>
              <a:gd name="T51" fmla="*/ 13259 h 1887"/>
              <a:gd name="T52" fmla="+- 0 15245 13469"/>
              <a:gd name="T53" fmla="*/ T52 w 2712"/>
              <a:gd name="T54" fmla="+- 0 13606 12460"/>
              <a:gd name="T55" fmla="*/ 13606 h 1887"/>
              <a:gd name="T56" fmla="+- 0 15247 13469"/>
              <a:gd name="T57" fmla="*/ T56 w 2712"/>
              <a:gd name="T58" fmla="+- 0 13833 12460"/>
              <a:gd name="T59" fmla="*/ 13833 h 1887"/>
              <a:gd name="T60" fmla="+- 0 15227 13469"/>
              <a:gd name="T61" fmla="*/ T60 w 2712"/>
              <a:gd name="T62" fmla="+- 0 13865 12460"/>
              <a:gd name="T63" fmla="*/ 13865 h 1887"/>
              <a:gd name="T64" fmla="+- 0 15042 13469"/>
              <a:gd name="T65" fmla="*/ T64 w 2712"/>
              <a:gd name="T66" fmla="+- 0 13644 12460"/>
              <a:gd name="T67" fmla="*/ 13644 h 1887"/>
              <a:gd name="T68" fmla="+- 0 15000 13469"/>
              <a:gd name="T69" fmla="*/ T68 w 2712"/>
              <a:gd name="T70" fmla="+- 0 13623 12460"/>
              <a:gd name="T71" fmla="*/ 13623 h 1887"/>
              <a:gd name="T72" fmla="+- 0 15134 13469"/>
              <a:gd name="T73" fmla="*/ T72 w 2712"/>
              <a:gd name="T74" fmla="+- 0 13630 12460"/>
              <a:gd name="T75" fmla="*/ 13630 h 1887"/>
              <a:gd name="T76" fmla="+- 0 15338 13469"/>
              <a:gd name="T77" fmla="*/ T76 w 2712"/>
              <a:gd name="T78" fmla="+- 0 13605 12460"/>
              <a:gd name="T79" fmla="*/ 13605 h 1887"/>
              <a:gd name="T80" fmla="+- 0 15488 13469"/>
              <a:gd name="T81" fmla="*/ T80 w 2712"/>
              <a:gd name="T82" fmla="+- 0 13553 12460"/>
              <a:gd name="T83" fmla="*/ 13553 h 1887"/>
              <a:gd name="T84" fmla="+- 0 15517 13469"/>
              <a:gd name="T85" fmla="*/ T84 w 2712"/>
              <a:gd name="T86" fmla="+- 0 13537 12460"/>
              <a:gd name="T87" fmla="*/ 13537 h 1887"/>
              <a:gd name="T88" fmla="+- 0 15164 13469"/>
              <a:gd name="T89" fmla="*/ T88 w 2712"/>
              <a:gd name="T90" fmla="+- 0 12699 12460"/>
              <a:gd name="T91" fmla="*/ 12699 h 1887"/>
              <a:gd name="T92" fmla="+- 0 14405 13469"/>
              <a:gd name="T93" fmla="*/ T92 w 2712"/>
              <a:gd name="T94" fmla="+- 0 12485 12460"/>
              <a:gd name="T95" fmla="*/ 12485 h 1887"/>
              <a:gd name="T96" fmla="+- 0 13469 13469"/>
              <a:gd name="T97" fmla="*/ T96 w 2712"/>
              <a:gd name="T98" fmla="+- 0 13595 12460"/>
              <a:gd name="T99" fmla="*/ 13595 h 1887"/>
              <a:gd name="T100" fmla="+- 0 13789 13469"/>
              <a:gd name="T101" fmla="*/ T100 w 2712"/>
              <a:gd name="T102" fmla="+- 0 14093 12460"/>
              <a:gd name="T103" fmla="*/ 14093 h 1887"/>
              <a:gd name="T104" fmla="+- 0 15247 13469"/>
              <a:gd name="T105" fmla="*/ T104 w 2712"/>
              <a:gd name="T106" fmla="+- 0 14301 12460"/>
              <a:gd name="T107" fmla="*/ 14301 h 1887"/>
              <a:gd name="T108" fmla="+- 0 16032 13469"/>
              <a:gd name="T109" fmla="*/ T108 w 2712"/>
              <a:gd name="T110" fmla="+- 0 13751 12460"/>
              <a:gd name="T111" fmla="*/ 13751 h 1887"/>
              <a:gd name="T112" fmla="+- 0 16114 13469"/>
              <a:gd name="T113" fmla="*/ T112 w 2712"/>
              <a:gd name="T114" fmla="+- 0 12911 12460"/>
              <a:gd name="T115" fmla="*/ 12911 h 1887"/>
              <a:gd name="T116" fmla="+- 0 15458 13469"/>
              <a:gd name="T117" fmla="*/ T116 w 2712"/>
              <a:gd name="T118" fmla="+- 0 12651 12460"/>
              <a:gd name="T119" fmla="*/ 12651 h 1887"/>
              <a:gd name="T120" fmla="+- 0 15161 13469"/>
              <a:gd name="T121" fmla="*/ T120 w 2712"/>
              <a:gd name="T122" fmla="+- 0 12724 12460"/>
              <a:gd name="T123" fmla="*/ 12724 h 1887"/>
              <a:gd name="T124" fmla="+- 0 15296 13469"/>
              <a:gd name="T125" fmla="*/ T124 w 2712"/>
              <a:gd name="T126" fmla="+- 0 12784 12460"/>
              <a:gd name="T127" fmla="*/ 12784 h 18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712" h="1887" extrusionOk="0">
                <a:moveTo>
                  <a:pt x="1030" y="792"/>
                </a:moveTo>
                <a:cubicBezTo>
                  <a:pt x="1008" y="794"/>
                  <a:pt x="1004" y="784"/>
                  <a:pt x="1001" y="815"/>
                </a:cubicBezTo>
                <a:cubicBezTo>
                  <a:pt x="997" y="852"/>
                  <a:pt x="1012" y="907"/>
                  <a:pt x="1016" y="944"/>
                </a:cubicBezTo>
                <a:cubicBezTo>
                  <a:pt x="1025" y="1028"/>
                  <a:pt x="1035" y="1113"/>
                  <a:pt x="1044" y="1197"/>
                </a:cubicBezTo>
                <a:cubicBezTo>
                  <a:pt x="1052" y="1271"/>
                  <a:pt x="1060" y="1345"/>
                  <a:pt x="1068" y="1419"/>
                </a:cubicBezTo>
                <a:cubicBezTo>
                  <a:pt x="1072" y="1451"/>
                  <a:pt x="1074" y="1484"/>
                  <a:pt x="1076" y="1516"/>
                </a:cubicBezTo>
                <a:cubicBezTo>
                  <a:pt x="1072" y="1486"/>
                  <a:pt x="1078" y="1461"/>
                  <a:pt x="1084" y="1431"/>
                </a:cubicBezTo>
              </a:path>
              <a:path w="2712" h="1887" extrusionOk="0">
                <a:moveTo>
                  <a:pt x="1429" y="874"/>
                </a:moveTo>
                <a:cubicBezTo>
                  <a:pt x="1421" y="854"/>
                  <a:pt x="1410" y="834"/>
                  <a:pt x="1403" y="814"/>
                </a:cubicBezTo>
                <a:cubicBezTo>
                  <a:pt x="1391" y="778"/>
                  <a:pt x="1408" y="774"/>
                  <a:pt x="1437" y="767"/>
                </a:cubicBezTo>
                <a:cubicBezTo>
                  <a:pt x="1533" y="743"/>
                  <a:pt x="1633" y="736"/>
                  <a:pt x="1730" y="712"/>
                </a:cubicBezTo>
                <a:cubicBezTo>
                  <a:pt x="1756" y="706"/>
                  <a:pt x="1781" y="701"/>
                  <a:pt x="1807" y="696"/>
                </a:cubicBezTo>
                <a:cubicBezTo>
                  <a:pt x="1809" y="732"/>
                  <a:pt x="1799" y="763"/>
                  <a:pt x="1794" y="799"/>
                </a:cubicBezTo>
                <a:cubicBezTo>
                  <a:pt x="1777" y="914"/>
                  <a:pt x="1775" y="1030"/>
                  <a:pt x="1776" y="1146"/>
                </a:cubicBezTo>
                <a:cubicBezTo>
                  <a:pt x="1777" y="1222"/>
                  <a:pt x="1776" y="1298"/>
                  <a:pt x="1778" y="1373"/>
                </a:cubicBezTo>
                <a:cubicBezTo>
                  <a:pt x="1779" y="1412"/>
                  <a:pt x="1784" y="1421"/>
                  <a:pt x="1758" y="1405"/>
                </a:cubicBezTo>
              </a:path>
              <a:path w="2712" h="1887" extrusionOk="0">
                <a:moveTo>
                  <a:pt x="1573" y="1184"/>
                </a:moveTo>
                <a:cubicBezTo>
                  <a:pt x="1551" y="1171"/>
                  <a:pt x="1546" y="1167"/>
                  <a:pt x="1531" y="1163"/>
                </a:cubicBezTo>
                <a:cubicBezTo>
                  <a:pt x="1576" y="1166"/>
                  <a:pt x="1620" y="1171"/>
                  <a:pt x="1665" y="1170"/>
                </a:cubicBezTo>
                <a:cubicBezTo>
                  <a:pt x="1735" y="1169"/>
                  <a:pt x="1801" y="1158"/>
                  <a:pt x="1869" y="1145"/>
                </a:cubicBezTo>
                <a:cubicBezTo>
                  <a:pt x="1923" y="1135"/>
                  <a:pt x="1970" y="1118"/>
                  <a:pt x="2019" y="1093"/>
                </a:cubicBezTo>
                <a:cubicBezTo>
                  <a:pt x="2029" y="1088"/>
                  <a:pt x="2038" y="1082"/>
                  <a:pt x="2048" y="1077"/>
                </a:cubicBezTo>
              </a:path>
              <a:path w="2712" h="1887" extrusionOk="0">
                <a:moveTo>
                  <a:pt x="1695" y="239"/>
                </a:moveTo>
                <a:cubicBezTo>
                  <a:pt x="1477" y="34"/>
                  <a:pt x="1238" y="-45"/>
                  <a:pt x="936" y="25"/>
                </a:cubicBezTo>
                <a:cubicBezTo>
                  <a:pt x="449" y="138"/>
                  <a:pt x="-5" y="618"/>
                  <a:pt x="0" y="1135"/>
                </a:cubicBezTo>
                <a:cubicBezTo>
                  <a:pt x="2" y="1358"/>
                  <a:pt x="138" y="1521"/>
                  <a:pt x="320" y="1633"/>
                </a:cubicBezTo>
                <a:cubicBezTo>
                  <a:pt x="733" y="1887"/>
                  <a:pt x="1312" y="1946"/>
                  <a:pt x="1778" y="1841"/>
                </a:cubicBezTo>
                <a:cubicBezTo>
                  <a:pt x="2106" y="1767"/>
                  <a:pt x="2397" y="1589"/>
                  <a:pt x="2563" y="1291"/>
                </a:cubicBezTo>
                <a:cubicBezTo>
                  <a:pt x="2694" y="1055"/>
                  <a:pt x="2784" y="703"/>
                  <a:pt x="2645" y="451"/>
                </a:cubicBezTo>
                <a:cubicBezTo>
                  <a:pt x="2519" y="223"/>
                  <a:pt x="2223" y="182"/>
                  <a:pt x="1989" y="191"/>
                </a:cubicBezTo>
                <a:cubicBezTo>
                  <a:pt x="1934" y="193"/>
                  <a:pt x="1722" y="197"/>
                  <a:pt x="1692" y="264"/>
                </a:cubicBezTo>
                <a:cubicBezTo>
                  <a:pt x="1669" y="314"/>
                  <a:pt x="1822" y="323"/>
                  <a:pt x="1827" y="3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18200" y="5489575"/>
            <a:ext cx="666750" cy="257175"/>
          </a:xfrm>
          <a:custGeom>
            <a:avLst/>
            <a:gdLst>
              <a:gd name="T0" fmla="+- 0 16567 16440"/>
              <a:gd name="T1" fmla="*/ T0 w 1852"/>
              <a:gd name="T2" fmla="+- 0 15247 15247"/>
              <a:gd name="T3" fmla="*/ 15247 h 716"/>
              <a:gd name="T4" fmla="+- 0 16611 16440"/>
              <a:gd name="T5" fmla="*/ T4 w 1852"/>
              <a:gd name="T6" fmla="+- 0 15373 15247"/>
              <a:gd name="T7" fmla="*/ 15373 h 716"/>
              <a:gd name="T8" fmla="+- 0 16633 16440"/>
              <a:gd name="T9" fmla="*/ T8 w 1852"/>
              <a:gd name="T10" fmla="+- 0 15771 15247"/>
              <a:gd name="T11" fmla="*/ 15771 h 716"/>
              <a:gd name="T12" fmla="+- 0 16647 16440"/>
              <a:gd name="T13" fmla="*/ T12 w 1852"/>
              <a:gd name="T14" fmla="+- 0 15902 15247"/>
              <a:gd name="T15" fmla="*/ 15902 h 716"/>
              <a:gd name="T16" fmla="+- 0 16642 16440"/>
              <a:gd name="T17" fmla="*/ T16 w 1852"/>
              <a:gd name="T18" fmla="+- 0 15811 15247"/>
              <a:gd name="T19" fmla="*/ 15811 h 716"/>
              <a:gd name="T20" fmla="+- 0 16546 16440"/>
              <a:gd name="T21" fmla="*/ T20 w 1852"/>
              <a:gd name="T22" fmla="+- 0 15709 15247"/>
              <a:gd name="T23" fmla="*/ 15709 h 716"/>
              <a:gd name="T24" fmla="+- 0 16458 16440"/>
              <a:gd name="T25" fmla="*/ T24 w 1852"/>
              <a:gd name="T26" fmla="+- 0 15765 15247"/>
              <a:gd name="T27" fmla="*/ 15765 h 716"/>
              <a:gd name="T28" fmla="+- 0 16449 16440"/>
              <a:gd name="T29" fmla="*/ T28 w 1852"/>
              <a:gd name="T30" fmla="+- 0 15891 15247"/>
              <a:gd name="T31" fmla="*/ 15891 h 716"/>
              <a:gd name="T32" fmla="+- 0 16529 16440"/>
              <a:gd name="T33" fmla="*/ T32 w 1852"/>
              <a:gd name="T34" fmla="+- 0 15961 15247"/>
              <a:gd name="T35" fmla="*/ 15961 h 716"/>
              <a:gd name="T36" fmla="+- 0 16634 16440"/>
              <a:gd name="T37" fmla="*/ T36 w 1852"/>
              <a:gd name="T38" fmla="+- 0 15948 15247"/>
              <a:gd name="T39" fmla="*/ 15948 h 716"/>
              <a:gd name="T40" fmla="+- 0 16698 16440"/>
              <a:gd name="T41" fmla="*/ T40 w 1852"/>
              <a:gd name="T42" fmla="+- 0 15886 15247"/>
              <a:gd name="T43" fmla="*/ 15886 h 716"/>
              <a:gd name="T44" fmla="+- 0 17058 16440"/>
              <a:gd name="T45" fmla="*/ T44 w 1852"/>
              <a:gd name="T46" fmla="+- 0 15670 15247"/>
              <a:gd name="T47" fmla="*/ 15670 h 716"/>
              <a:gd name="T48" fmla="+- 0 17055 16440"/>
              <a:gd name="T49" fmla="*/ T48 w 1852"/>
              <a:gd name="T50" fmla="+- 0 15614 15247"/>
              <a:gd name="T51" fmla="*/ 15614 h 716"/>
              <a:gd name="T52" fmla="+- 0 16975 16440"/>
              <a:gd name="T53" fmla="*/ T52 w 1852"/>
              <a:gd name="T54" fmla="+- 0 15596 15247"/>
              <a:gd name="T55" fmla="*/ 15596 h 716"/>
              <a:gd name="T56" fmla="+- 0 16934 16440"/>
              <a:gd name="T57" fmla="*/ T56 w 1852"/>
              <a:gd name="T58" fmla="+- 0 15683 15247"/>
              <a:gd name="T59" fmla="*/ 15683 h 716"/>
              <a:gd name="T60" fmla="+- 0 17074 16440"/>
              <a:gd name="T61" fmla="*/ T60 w 1852"/>
              <a:gd name="T62" fmla="+- 0 15828 15247"/>
              <a:gd name="T63" fmla="*/ 15828 h 716"/>
              <a:gd name="T64" fmla="+- 0 17145 16440"/>
              <a:gd name="T65" fmla="*/ T64 w 1852"/>
              <a:gd name="T66" fmla="+- 0 15909 15247"/>
              <a:gd name="T67" fmla="*/ 15909 h 716"/>
              <a:gd name="T68" fmla="+- 0 17085 16440"/>
              <a:gd name="T69" fmla="*/ T68 w 1852"/>
              <a:gd name="T70" fmla="+- 0 15949 15247"/>
              <a:gd name="T71" fmla="*/ 15949 h 716"/>
              <a:gd name="T72" fmla="+- 0 16974 16440"/>
              <a:gd name="T73" fmla="*/ T72 w 1852"/>
              <a:gd name="T74" fmla="+- 0 15946 15247"/>
              <a:gd name="T75" fmla="*/ 15946 h 716"/>
              <a:gd name="T76" fmla="+- 0 16932 16440"/>
              <a:gd name="T77" fmla="*/ T76 w 1852"/>
              <a:gd name="T78" fmla="+- 0 15907 15247"/>
              <a:gd name="T79" fmla="*/ 15907 h 716"/>
              <a:gd name="T80" fmla="+- 0 17228 16440"/>
              <a:gd name="T81" fmla="*/ T80 w 1852"/>
              <a:gd name="T82" fmla="+- 0 15676 15247"/>
              <a:gd name="T83" fmla="*/ 15676 h 716"/>
              <a:gd name="T84" fmla="+- 0 17240 16440"/>
              <a:gd name="T85" fmla="*/ T84 w 1852"/>
              <a:gd name="T86" fmla="+- 0 15812 15247"/>
              <a:gd name="T87" fmla="*/ 15812 h 716"/>
              <a:gd name="T88" fmla="+- 0 17327 16440"/>
              <a:gd name="T89" fmla="*/ T88 w 1852"/>
              <a:gd name="T90" fmla="+- 0 15925 15247"/>
              <a:gd name="T91" fmla="*/ 15925 h 716"/>
              <a:gd name="T92" fmla="+- 0 17430 16440"/>
              <a:gd name="T93" fmla="*/ T92 w 1852"/>
              <a:gd name="T94" fmla="+- 0 15904 15247"/>
              <a:gd name="T95" fmla="*/ 15904 h 716"/>
              <a:gd name="T96" fmla="+- 0 17480 16440"/>
              <a:gd name="T97" fmla="*/ T96 w 1852"/>
              <a:gd name="T98" fmla="+- 0 15794 15247"/>
              <a:gd name="T99" fmla="*/ 15794 h 716"/>
              <a:gd name="T100" fmla="+- 0 17469 16440"/>
              <a:gd name="T101" fmla="*/ T100 w 1852"/>
              <a:gd name="T102" fmla="+- 0 15665 15247"/>
              <a:gd name="T103" fmla="*/ 15665 h 716"/>
              <a:gd name="T104" fmla="+- 0 17464 16440"/>
              <a:gd name="T105" fmla="*/ T104 w 1852"/>
              <a:gd name="T106" fmla="+- 0 15631 15247"/>
              <a:gd name="T107" fmla="*/ 15631 h 716"/>
              <a:gd name="T108" fmla="+- 0 17591 16440"/>
              <a:gd name="T109" fmla="*/ T108 w 1852"/>
              <a:gd name="T110" fmla="+- 0 15930 15247"/>
              <a:gd name="T111" fmla="*/ 15930 h 716"/>
              <a:gd name="T112" fmla="+- 0 17621 16440"/>
              <a:gd name="T113" fmla="*/ T112 w 1852"/>
              <a:gd name="T114" fmla="+- 0 15878 15247"/>
              <a:gd name="T115" fmla="*/ 15878 h 716"/>
              <a:gd name="T116" fmla="+- 0 17637 16440"/>
              <a:gd name="T117" fmla="*/ T116 w 1852"/>
              <a:gd name="T118" fmla="+- 0 15735 15247"/>
              <a:gd name="T119" fmla="*/ 15735 h 716"/>
              <a:gd name="T120" fmla="+- 0 17643 16440"/>
              <a:gd name="T121" fmla="*/ T120 w 1852"/>
              <a:gd name="T122" fmla="+- 0 15666 15247"/>
              <a:gd name="T123" fmla="*/ 15666 h 716"/>
              <a:gd name="T124" fmla="+- 0 17665 16440"/>
              <a:gd name="T125" fmla="*/ T124 w 1852"/>
              <a:gd name="T126" fmla="+- 0 15759 15247"/>
              <a:gd name="T127" fmla="*/ 15759 h 716"/>
              <a:gd name="T128" fmla="+- 0 17737 16440"/>
              <a:gd name="T129" fmla="*/ T128 w 1852"/>
              <a:gd name="T130" fmla="+- 0 15833 15247"/>
              <a:gd name="T131" fmla="*/ 15833 h 716"/>
              <a:gd name="T132" fmla="+- 0 17805 16440"/>
              <a:gd name="T133" fmla="*/ T132 w 1852"/>
              <a:gd name="T134" fmla="+- 0 15792 15247"/>
              <a:gd name="T135" fmla="*/ 15792 h 716"/>
              <a:gd name="T136" fmla="+- 0 17839 16440"/>
              <a:gd name="T137" fmla="*/ T136 w 1852"/>
              <a:gd name="T138" fmla="+- 0 15753 15247"/>
              <a:gd name="T139" fmla="*/ 15753 h 716"/>
              <a:gd name="T140" fmla="+- 0 17868 16440"/>
              <a:gd name="T141" fmla="*/ T140 w 1852"/>
              <a:gd name="T142" fmla="+- 0 15826 15247"/>
              <a:gd name="T143" fmla="*/ 15826 h 716"/>
              <a:gd name="T144" fmla="+- 0 17899 16440"/>
              <a:gd name="T145" fmla="*/ T144 w 1852"/>
              <a:gd name="T146" fmla="+- 0 15907 15247"/>
              <a:gd name="T147" fmla="*/ 15907 h 716"/>
              <a:gd name="T148" fmla="+- 0 17957 16440"/>
              <a:gd name="T149" fmla="*/ T148 w 1852"/>
              <a:gd name="T150" fmla="+- 0 15909 15247"/>
              <a:gd name="T151" fmla="*/ 15909 h 716"/>
              <a:gd name="T152" fmla="+- 0 17975 16440"/>
              <a:gd name="T153" fmla="*/ T152 w 1852"/>
              <a:gd name="T154" fmla="+- 0 15894 15247"/>
              <a:gd name="T155" fmla="*/ 15894 h 716"/>
              <a:gd name="T156" fmla="+- 0 18143 16440"/>
              <a:gd name="T157" fmla="*/ T156 w 1852"/>
              <a:gd name="T158" fmla="+- 0 15660 15247"/>
              <a:gd name="T159" fmla="*/ 15660 h 716"/>
              <a:gd name="T160" fmla="+- 0 18165 16440"/>
              <a:gd name="T161" fmla="*/ T160 w 1852"/>
              <a:gd name="T162" fmla="+- 0 15596 15247"/>
              <a:gd name="T163" fmla="*/ 15596 h 716"/>
              <a:gd name="T164" fmla="+- 0 18106 16440"/>
              <a:gd name="T165" fmla="*/ T164 w 1852"/>
              <a:gd name="T166" fmla="+- 0 15667 15247"/>
              <a:gd name="T167" fmla="*/ 15667 h 716"/>
              <a:gd name="T168" fmla="+- 0 18151 16440"/>
              <a:gd name="T169" fmla="*/ T168 w 1852"/>
              <a:gd name="T170" fmla="+- 0 15794 15247"/>
              <a:gd name="T171" fmla="*/ 15794 h 716"/>
              <a:gd name="T172" fmla="+- 0 18277 16440"/>
              <a:gd name="T173" fmla="*/ T172 w 1852"/>
              <a:gd name="T174" fmla="+- 0 15889 15247"/>
              <a:gd name="T175" fmla="*/ 15889 h 716"/>
              <a:gd name="T176" fmla="+- 0 18291 16440"/>
              <a:gd name="T177" fmla="*/ T176 w 1852"/>
              <a:gd name="T178" fmla="+- 0 15922 15247"/>
              <a:gd name="T179" fmla="*/ 15922 h 716"/>
              <a:gd name="T180" fmla="+- 0 18164 16440"/>
              <a:gd name="T181" fmla="*/ T180 w 1852"/>
              <a:gd name="T182" fmla="+- 0 15944 15247"/>
              <a:gd name="T183" fmla="*/ 15944 h 716"/>
              <a:gd name="T184" fmla="+- 0 18062 16440"/>
              <a:gd name="T185" fmla="*/ T184 w 1852"/>
              <a:gd name="T186" fmla="+- 0 15924 15247"/>
              <a:gd name="T187" fmla="*/ 15924 h 7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852" h="716" extrusionOk="0">
                <a:moveTo>
                  <a:pt x="127" y="0"/>
                </a:moveTo>
                <a:cubicBezTo>
                  <a:pt x="154" y="40"/>
                  <a:pt x="164" y="76"/>
                  <a:pt x="171" y="126"/>
                </a:cubicBezTo>
                <a:cubicBezTo>
                  <a:pt x="191" y="257"/>
                  <a:pt x="188" y="392"/>
                  <a:pt x="193" y="524"/>
                </a:cubicBezTo>
                <a:cubicBezTo>
                  <a:pt x="195" y="569"/>
                  <a:pt x="197" y="612"/>
                  <a:pt x="207" y="655"/>
                </a:cubicBezTo>
                <a:cubicBezTo>
                  <a:pt x="216" y="623"/>
                  <a:pt x="214" y="597"/>
                  <a:pt x="202" y="564"/>
                </a:cubicBezTo>
                <a:cubicBezTo>
                  <a:pt x="187" y="522"/>
                  <a:pt x="155" y="469"/>
                  <a:pt x="106" y="462"/>
                </a:cubicBezTo>
                <a:cubicBezTo>
                  <a:pt x="67" y="457"/>
                  <a:pt x="34" y="485"/>
                  <a:pt x="18" y="518"/>
                </a:cubicBezTo>
                <a:cubicBezTo>
                  <a:pt x="-2" y="557"/>
                  <a:pt x="-6" y="603"/>
                  <a:pt x="9" y="644"/>
                </a:cubicBezTo>
                <a:cubicBezTo>
                  <a:pt x="22" y="679"/>
                  <a:pt x="52" y="706"/>
                  <a:pt x="89" y="714"/>
                </a:cubicBezTo>
                <a:cubicBezTo>
                  <a:pt x="120" y="720"/>
                  <a:pt x="166" y="713"/>
                  <a:pt x="194" y="701"/>
                </a:cubicBezTo>
                <a:cubicBezTo>
                  <a:pt x="223" y="689"/>
                  <a:pt x="240" y="663"/>
                  <a:pt x="258" y="639"/>
                </a:cubicBezTo>
              </a:path>
              <a:path w="1852" h="716" extrusionOk="0">
                <a:moveTo>
                  <a:pt x="618" y="423"/>
                </a:moveTo>
                <a:cubicBezTo>
                  <a:pt x="636" y="401"/>
                  <a:pt x="638" y="390"/>
                  <a:pt x="615" y="367"/>
                </a:cubicBezTo>
                <a:cubicBezTo>
                  <a:pt x="595" y="347"/>
                  <a:pt x="562" y="345"/>
                  <a:pt x="535" y="349"/>
                </a:cubicBezTo>
                <a:cubicBezTo>
                  <a:pt x="489" y="356"/>
                  <a:pt x="474" y="396"/>
                  <a:pt x="494" y="436"/>
                </a:cubicBezTo>
                <a:cubicBezTo>
                  <a:pt x="524" y="496"/>
                  <a:pt x="585" y="539"/>
                  <a:pt x="634" y="581"/>
                </a:cubicBezTo>
                <a:cubicBezTo>
                  <a:pt x="656" y="600"/>
                  <a:pt x="702" y="628"/>
                  <a:pt x="705" y="662"/>
                </a:cubicBezTo>
                <a:cubicBezTo>
                  <a:pt x="708" y="690"/>
                  <a:pt x="664" y="699"/>
                  <a:pt x="645" y="702"/>
                </a:cubicBezTo>
                <a:cubicBezTo>
                  <a:pt x="610" y="708"/>
                  <a:pt x="568" y="709"/>
                  <a:pt x="534" y="699"/>
                </a:cubicBezTo>
                <a:cubicBezTo>
                  <a:pt x="509" y="692"/>
                  <a:pt x="504" y="680"/>
                  <a:pt x="492" y="660"/>
                </a:cubicBezTo>
              </a:path>
              <a:path w="1852" h="716" extrusionOk="0">
                <a:moveTo>
                  <a:pt x="788" y="429"/>
                </a:moveTo>
                <a:cubicBezTo>
                  <a:pt x="794" y="474"/>
                  <a:pt x="789" y="521"/>
                  <a:pt x="800" y="565"/>
                </a:cubicBezTo>
                <a:cubicBezTo>
                  <a:pt x="812" y="612"/>
                  <a:pt x="838" y="662"/>
                  <a:pt x="887" y="678"/>
                </a:cubicBezTo>
                <a:cubicBezTo>
                  <a:pt x="923" y="690"/>
                  <a:pt x="961" y="680"/>
                  <a:pt x="990" y="657"/>
                </a:cubicBezTo>
                <a:cubicBezTo>
                  <a:pt x="1024" y="630"/>
                  <a:pt x="1038" y="590"/>
                  <a:pt x="1040" y="547"/>
                </a:cubicBezTo>
                <a:cubicBezTo>
                  <a:pt x="1042" y="504"/>
                  <a:pt x="1035" y="460"/>
                  <a:pt x="1029" y="418"/>
                </a:cubicBezTo>
                <a:cubicBezTo>
                  <a:pt x="1025" y="399"/>
                  <a:pt x="1023" y="396"/>
                  <a:pt x="1024" y="384"/>
                </a:cubicBezTo>
              </a:path>
              <a:path w="1852" h="716" extrusionOk="0">
                <a:moveTo>
                  <a:pt x="1151" y="683"/>
                </a:moveTo>
                <a:cubicBezTo>
                  <a:pt x="1170" y="685"/>
                  <a:pt x="1177" y="652"/>
                  <a:pt x="1181" y="631"/>
                </a:cubicBezTo>
                <a:cubicBezTo>
                  <a:pt x="1189" y="585"/>
                  <a:pt x="1192" y="535"/>
                  <a:pt x="1197" y="488"/>
                </a:cubicBezTo>
                <a:cubicBezTo>
                  <a:pt x="1199" y="465"/>
                  <a:pt x="1200" y="442"/>
                  <a:pt x="1203" y="419"/>
                </a:cubicBezTo>
                <a:cubicBezTo>
                  <a:pt x="1211" y="450"/>
                  <a:pt x="1215" y="481"/>
                  <a:pt x="1225" y="512"/>
                </a:cubicBezTo>
                <a:cubicBezTo>
                  <a:pt x="1236" y="545"/>
                  <a:pt x="1256" y="587"/>
                  <a:pt x="1297" y="586"/>
                </a:cubicBezTo>
                <a:cubicBezTo>
                  <a:pt x="1325" y="585"/>
                  <a:pt x="1348" y="564"/>
                  <a:pt x="1365" y="545"/>
                </a:cubicBezTo>
                <a:cubicBezTo>
                  <a:pt x="1377" y="531"/>
                  <a:pt x="1385" y="519"/>
                  <a:pt x="1399" y="506"/>
                </a:cubicBezTo>
                <a:cubicBezTo>
                  <a:pt x="1413" y="529"/>
                  <a:pt x="1420" y="553"/>
                  <a:pt x="1428" y="579"/>
                </a:cubicBezTo>
                <a:cubicBezTo>
                  <a:pt x="1436" y="605"/>
                  <a:pt x="1441" y="638"/>
                  <a:pt x="1459" y="660"/>
                </a:cubicBezTo>
                <a:cubicBezTo>
                  <a:pt x="1480" y="685"/>
                  <a:pt x="1493" y="680"/>
                  <a:pt x="1517" y="662"/>
                </a:cubicBezTo>
                <a:cubicBezTo>
                  <a:pt x="1523" y="657"/>
                  <a:pt x="1529" y="652"/>
                  <a:pt x="1535" y="647"/>
                </a:cubicBezTo>
              </a:path>
              <a:path w="1852" h="716" extrusionOk="0">
                <a:moveTo>
                  <a:pt x="1703" y="413"/>
                </a:moveTo>
                <a:cubicBezTo>
                  <a:pt x="1715" y="388"/>
                  <a:pt x="1723" y="375"/>
                  <a:pt x="1725" y="349"/>
                </a:cubicBezTo>
                <a:cubicBezTo>
                  <a:pt x="1696" y="364"/>
                  <a:pt x="1674" y="386"/>
                  <a:pt x="1666" y="420"/>
                </a:cubicBezTo>
                <a:cubicBezTo>
                  <a:pt x="1654" y="467"/>
                  <a:pt x="1680" y="514"/>
                  <a:pt x="1711" y="547"/>
                </a:cubicBezTo>
                <a:cubicBezTo>
                  <a:pt x="1747" y="587"/>
                  <a:pt x="1798" y="606"/>
                  <a:pt x="1837" y="642"/>
                </a:cubicBezTo>
                <a:cubicBezTo>
                  <a:pt x="1849" y="658"/>
                  <a:pt x="1853" y="661"/>
                  <a:pt x="1851" y="675"/>
                </a:cubicBezTo>
                <a:cubicBezTo>
                  <a:pt x="1808" y="695"/>
                  <a:pt x="1772" y="697"/>
                  <a:pt x="1724" y="697"/>
                </a:cubicBezTo>
                <a:cubicBezTo>
                  <a:pt x="1682" y="697"/>
                  <a:pt x="1659" y="693"/>
                  <a:pt x="1622" y="6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6600" y="5570538"/>
            <a:ext cx="15875" cy="11112"/>
          </a:xfrm>
          <a:custGeom>
            <a:avLst/>
            <a:gdLst>
              <a:gd name="T0" fmla="+- 0 16161 16157"/>
              <a:gd name="T1" fmla="*/ T0 w 46"/>
              <a:gd name="T2" fmla="+- 0 15474 15474"/>
              <a:gd name="T3" fmla="*/ 15474 h 31"/>
              <a:gd name="T4" fmla="+- 0 16155 16157"/>
              <a:gd name="T5" fmla="*/ T4 w 46"/>
              <a:gd name="T6" fmla="+- 0 15496 15474"/>
              <a:gd name="T7" fmla="*/ 15496 h 31"/>
              <a:gd name="T8" fmla="+- 0 16162 16157"/>
              <a:gd name="T9" fmla="*/ T8 w 46"/>
              <a:gd name="T10" fmla="+- 0 15504 15474"/>
              <a:gd name="T11" fmla="*/ 15504 h 31"/>
              <a:gd name="T12" fmla="+- 0 16187 16157"/>
              <a:gd name="T13" fmla="*/ T12 w 46"/>
              <a:gd name="T14" fmla="+- 0 15504 15474"/>
              <a:gd name="T15" fmla="*/ 15504 h 31"/>
              <a:gd name="T16" fmla="+- 0 16192 16157"/>
              <a:gd name="T17" fmla="*/ T16 w 46"/>
              <a:gd name="T18" fmla="+- 0 15503 15474"/>
              <a:gd name="T19" fmla="*/ 15503 h 31"/>
              <a:gd name="T20" fmla="+- 0 16197 16157"/>
              <a:gd name="T21" fmla="*/ T20 w 46"/>
              <a:gd name="T22" fmla="+- 0 15503 15474"/>
              <a:gd name="T23" fmla="*/ 15503 h 31"/>
              <a:gd name="T24" fmla="+- 0 16202 16157"/>
              <a:gd name="T25" fmla="*/ T24 w 46"/>
              <a:gd name="T26" fmla="+- 0 15502 15474"/>
              <a:gd name="T27" fmla="*/ 15502 h 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6" h="31" extrusionOk="0">
                <a:moveTo>
                  <a:pt x="4" y="0"/>
                </a:moveTo>
                <a:cubicBezTo>
                  <a:pt x="-2" y="22"/>
                  <a:pt x="5" y="30"/>
                  <a:pt x="30" y="30"/>
                </a:cubicBezTo>
                <a:cubicBezTo>
                  <a:pt x="35" y="29"/>
                  <a:pt x="40" y="29"/>
                  <a:pt x="45" y="2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5575" y="4729163"/>
            <a:ext cx="1027113" cy="1000125"/>
          </a:xfrm>
          <a:custGeom>
            <a:avLst/>
            <a:gdLst>
              <a:gd name="T0" fmla="+- 0 11089 11015"/>
              <a:gd name="T1" fmla="*/ T0 w 2855"/>
              <a:gd name="T2" fmla="+- 0 13339 13135"/>
              <a:gd name="T3" fmla="*/ 13339 h 2780"/>
              <a:gd name="T4" fmla="+- 0 11019 11015"/>
              <a:gd name="T5" fmla="*/ T4 w 2855"/>
              <a:gd name="T6" fmla="+- 0 14289 13135"/>
              <a:gd name="T7" fmla="*/ 14289 h 2780"/>
              <a:gd name="T8" fmla="+- 0 11242 11015"/>
              <a:gd name="T9" fmla="*/ T8 w 2855"/>
              <a:gd name="T10" fmla="+- 0 13827 13135"/>
              <a:gd name="T11" fmla="*/ 13827 h 2780"/>
              <a:gd name="T12" fmla="+- 0 11396 11015"/>
              <a:gd name="T13" fmla="*/ T12 w 2855"/>
              <a:gd name="T14" fmla="+- 0 14254 13135"/>
              <a:gd name="T15" fmla="*/ 14254 h 2780"/>
              <a:gd name="T16" fmla="+- 0 11479 11015"/>
              <a:gd name="T17" fmla="*/ T16 w 2855"/>
              <a:gd name="T18" fmla="+- 0 13931 13135"/>
              <a:gd name="T19" fmla="*/ 13931 h 2780"/>
              <a:gd name="T20" fmla="+- 0 11917 11015"/>
              <a:gd name="T21" fmla="*/ T20 w 2855"/>
              <a:gd name="T22" fmla="+- 0 14220 13135"/>
              <a:gd name="T23" fmla="*/ 14220 h 2780"/>
              <a:gd name="T24" fmla="+- 0 11991 11015"/>
              <a:gd name="T25" fmla="*/ T24 w 2855"/>
              <a:gd name="T26" fmla="+- 0 14228 13135"/>
              <a:gd name="T27" fmla="*/ 14228 h 2780"/>
              <a:gd name="T28" fmla="+- 0 12051 11015"/>
              <a:gd name="T29" fmla="*/ T28 w 2855"/>
              <a:gd name="T30" fmla="+- 0 14686 13135"/>
              <a:gd name="T31" fmla="*/ 14686 h 2780"/>
              <a:gd name="T32" fmla="+- 0 12251 11015"/>
              <a:gd name="T33" fmla="*/ T32 w 2855"/>
              <a:gd name="T34" fmla="+- 0 14036 13135"/>
              <a:gd name="T35" fmla="*/ 14036 h 2780"/>
              <a:gd name="T36" fmla="+- 0 11221 11015"/>
              <a:gd name="T37" fmla="*/ T36 w 2855"/>
              <a:gd name="T38" fmla="+- 0 14584 13135"/>
              <a:gd name="T39" fmla="*/ 14584 h 2780"/>
              <a:gd name="T40" fmla="+- 0 11221 11015"/>
              <a:gd name="T41" fmla="*/ T40 w 2855"/>
              <a:gd name="T42" fmla="+- 0 15119 13135"/>
              <a:gd name="T43" fmla="*/ 15119 h 2780"/>
              <a:gd name="T44" fmla="+- 0 11044 11015"/>
              <a:gd name="T45" fmla="*/ T44 w 2855"/>
              <a:gd name="T46" fmla="+- 0 14975 13135"/>
              <a:gd name="T47" fmla="*/ 14975 h 2780"/>
              <a:gd name="T48" fmla="+- 0 11370 11015"/>
              <a:gd name="T49" fmla="*/ T48 w 2855"/>
              <a:gd name="T50" fmla="+- 0 14656 13135"/>
              <a:gd name="T51" fmla="*/ 14656 h 2780"/>
              <a:gd name="T52" fmla="+- 0 11462 11015"/>
              <a:gd name="T53" fmla="*/ T52 w 2855"/>
              <a:gd name="T54" fmla="+- 0 15318 13135"/>
              <a:gd name="T55" fmla="*/ 15318 h 2780"/>
              <a:gd name="T56" fmla="+- 0 11568 11015"/>
              <a:gd name="T57" fmla="*/ T56 w 2855"/>
              <a:gd name="T58" fmla="+- 0 15205 13135"/>
              <a:gd name="T59" fmla="*/ 15205 h 2780"/>
              <a:gd name="T60" fmla="+- 0 11714 11015"/>
              <a:gd name="T61" fmla="*/ T60 w 2855"/>
              <a:gd name="T62" fmla="+- 0 15068 13135"/>
              <a:gd name="T63" fmla="*/ 15068 h 2780"/>
              <a:gd name="T64" fmla="+- 0 11955 11015"/>
              <a:gd name="T65" fmla="*/ T64 w 2855"/>
              <a:gd name="T66" fmla="+- 0 15291 13135"/>
              <a:gd name="T67" fmla="*/ 15291 h 2780"/>
              <a:gd name="T68" fmla="+- 0 12008 11015"/>
              <a:gd name="T69" fmla="*/ T68 w 2855"/>
              <a:gd name="T70" fmla="+- 0 15050 13135"/>
              <a:gd name="T71" fmla="*/ 15050 h 2780"/>
              <a:gd name="T72" fmla="+- 0 12233 11015"/>
              <a:gd name="T73" fmla="*/ T72 w 2855"/>
              <a:gd name="T74" fmla="+- 0 14886 13135"/>
              <a:gd name="T75" fmla="*/ 14886 h 2780"/>
              <a:gd name="T76" fmla="+- 0 12366 11015"/>
              <a:gd name="T77" fmla="*/ T76 w 2855"/>
              <a:gd name="T78" fmla="+- 0 15017 13135"/>
              <a:gd name="T79" fmla="*/ 15017 h 2780"/>
              <a:gd name="T80" fmla="+- 0 12483 11015"/>
              <a:gd name="T81" fmla="*/ T80 w 2855"/>
              <a:gd name="T82" fmla="+- 0 14923 13135"/>
              <a:gd name="T83" fmla="*/ 14923 h 2780"/>
              <a:gd name="T84" fmla="+- 0 12416 11015"/>
              <a:gd name="T85" fmla="*/ T84 w 2855"/>
              <a:gd name="T86" fmla="+- 0 15625 13135"/>
              <a:gd name="T87" fmla="*/ 15625 h 2780"/>
              <a:gd name="T88" fmla="+- 0 12568 11015"/>
              <a:gd name="T89" fmla="*/ T88 w 2855"/>
              <a:gd name="T90" fmla="+- 0 14547 13135"/>
              <a:gd name="T91" fmla="*/ 14547 h 2780"/>
              <a:gd name="T92" fmla="+- 0 12585 11015"/>
              <a:gd name="T93" fmla="*/ T92 w 2855"/>
              <a:gd name="T94" fmla="+- 0 15125 13135"/>
              <a:gd name="T95" fmla="*/ 15125 h 2780"/>
              <a:gd name="T96" fmla="+- 0 12749 11015"/>
              <a:gd name="T97" fmla="*/ T96 w 2855"/>
              <a:gd name="T98" fmla="+- 0 15062 13135"/>
              <a:gd name="T99" fmla="*/ 15062 h 2780"/>
              <a:gd name="T100" fmla="+- 0 11897 11015"/>
              <a:gd name="T101" fmla="*/ T100 w 2855"/>
              <a:gd name="T102" fmla="+- 0 15391 13135"/>
              <a:gd name="T103" fmla="*/ 15391 h 2780"/>
              <a:gd name="T104" fmla="+- 0 11876 11015"/>
              <a:gd name="T105" fmla="*/ T104 w 2855"/>
              <a:gd name="T106" fmla="+- 0 15831 13135"/>
              <a:gd name="T107" fmla="*/ 15831 h 2780"/>
              <a:gd name="T108" fmla="+- 0 11795 11015"/>
              <a:gd name="T109" fmla="*/ T108 w 2855"/>
              <a:gd name="T110" fmla="+- 0 15666 13135"/>
              <a:gd name="T111" fmla="*/ 15666 h 2780"/>
              <a:gd name="T112" fmla="+- 0 12041 11015"/>
              <a:gd name="T113" fmla="*/ T112 w 2855"/>
              <a:gd name="T114" fmla="+- 0 15392 13135"/>
              <a:gd name="T115" fmla="*/ 15392 h 2780"/>
              <a:gd name="T116" fmla="+- 0 12174 11015"/>
              <a:gd name="T117" fmla="*/ T116 w 2855"/>
              <a:gd name="T118" fmla="+- 0 15895 13135"/>
              <a:gd name="T119" fmla="*/ 15895 h 2780"/>
              <a:gd name="T120" fmla="+- 0 12297 11015"/>
              <a:gd name="T121" fmla="*/ T120 w 2855"/>
              <a:gd name="T122" fmla="+- 0 15794 13135"/>
              <a:gd name="T123" fmla="*/ 15794 h 2780"/>
              <a:gd name="T124" fmla="+- 0 12463 11015"/>
              <a:gd name="T125" fmla="*/ T124 w 2855"/>
              <a:gd name="T126" fmla="+- 0 15880 13135"/>
              <a:gd name="T127" fmla="*/ 15880 h 2780"/>
              <a:gd name="T128" fmla="+- 0 12462 11015"/>
              <a:gd name="T129" fmla="*/ T128 w 2855"/>
              <a:gd name="T130" fmla="+- 0 15612 13135"/>
              <a:gd name="T131" fmla="*/ 15612 h 2780"/>
              <a:gd name="T132" fmla="+- 0 12636 11015"/>
              <a:gd name="T133" fmla="*/ T132 w 2855"/>
              <a:gd name="T134" fmla="+- 0 15810 13135"/>
              <a:gd name="T135" fmla="*/ 15810 h 2780"/>
              <a:gd name="T136" fmla="+- 0 12404 11015"/>
              <a:gd name="T137" fmla="*/ T136 w 2855"/>
              <a:gd name="T138" fmla="+- 0 15888 13135"/>
              <a:gd name="T139" fmla="*/ 15888 h 2780"/>
              <a:gd name="T140" fmla="+- 0 12934 11015"/>
              <a:gd name="T141" fmla="*/ T140 w 2855"/>
              <a:gd name="T142" fmla="+- 0 15449 13135"/>
              <a:gd name="T143" fmla="*/ 15449 h 2780"/>
              <a:gd name="T144" fmla="+- 0 12950 11015"/>
              <a:gd name="T145" fmla="*/ T144 w 2855"/>
              <a:gd name="T146" fmla="+- 0 15825 13135"/>
              <a:gd name="T147" fmla="*/ 15825 h 2780"/>
              <a:gd name="T148" fmla="+- 0 13124 11015"/>
              <a:gd name="T149" fmla="*/ T148 w 2855"/>
              <a:gd name="T150" fmla="+- 0 15838 13135"/>
              <a:gd name="T151" fmla="*/ 15838 h 2780"/>
              <a:gd name="T152" fmla="+- 0 13148 11015"/>
              <a:gd name="T153" fmla="*/ T152 w 2855"/>
              <a:gd name="T154" fmla="+- 0 15624 13135"/>
              <a:gd name="T155" fmla="*/ 15624 h 2780"/>
              <a:gd name="T156" fmla="+- 0 13242 11015"/>
              <a:gd name="T157" fmla="*/ T156 w 2855"/>
              <a:gd name="T158" fmla="+- 0 15858 13135"/>
              <a:gd name="T159" fmla="*/ 15858 h 2780"/>
              <a:gd name="T160" fmla="+- 0 13205 11015"/>
              <a:gd name="T161" fmla="*/ T160 w 2855"/>
              <a:gd name="T162" fmla="+- 0 15786 13135"/>
              <a:gd name="T163" fmla="*/ 15786 h 2780"/>
              <a:gd name="T164" fmla="+- 0 13330 11015"/>
              <a:gd name="T165" fmla="*/ T164 w 2855"/>
              <a:gd name="T166" fmla="+- 0 15511 13135"/>
              <a:gd name="T167" fmla="*/ 15511 h 2780"/>
              <a:gd name="T168" fmla="+- 0 13364 11015"/>
              <a:gd name="T169" fmla="*/ T168 w 2855"/>
              <a:gd name="T170" fmla="+- 0 15790 13135"/>
              <a:gd name="T171" fmla="*/ 15790 h 2780"/>
              <a:gd name="T172" fmla="+- 0 13398 11015"/>
              <a:gd name="T173" fmla="*/ T172 w 2855"/>
              <a:gd name="T174" fmla="+- 0 15658 13135"/>
              <a:gd name="T175" fmla="*/ 15658 h 2780"/>
              <a:gd name="T176" fmla="+- 0 13812 11015"/>
              <a:gd name="T177" fmla="*/ T176 w 2855"/>
              <a:gd name="T178" fmla="+- 0 14985 13135"/>
              <a:gd name="T179" fmla="*/ 14985 h 2780"/>
              <a:gd name="T180" fmla="+- 0 13606 11015"/>
              <a:gd name="T181" fmla="*/ T180 w 2855"/>
              <a:gd name="T182" fmla="+- 0 15315 13135"/>
              <a:gd name="T183" fmla="*/ 15315 h 2780"/>
              <a:gd name="T184" fmla="+- 0 13767 11015"/>
              <a:gd name="T185" fmla="*/ T184 w 2855"/>
              <a:gd name="T186" fmla="+- 0 15734 13135"/>
              <a:gd name="T187" fmla="*/ 15734 h 27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2855" h="2780" extrusionOk="0">
                <a:moveTo>
                  <a:pt x="102" y="0"/>
                </a:moveTo>
                <a:cubicBezTo>
                  <a:pt x="75" y="14"/>
                  <a:pt x="83" y="-3"/>
                  <a:pt x="76" y="33"/>
                </a:cubicBezTo>
                <a:cubicBezTo>
                  <a:pt x="65" y="87"/>
                  <a:pt x="74" y="150"/>
                  <a:pt x="74" y="204"/>
                </a:cubicBezTo>
                <a:cubicBezTo>
                  <a:pt x="73" y="317"/>
                  <a:pt x="75" y="430"/>
                  <a:pt x="72" y="543"/>
                </a:cubicBezTo>
                <a:cubicBezTo>
                  <a:pt x="68" y="680"/>
                  <a:pt x="60" y="820"/>
                  <a:pt x="42" y="956"/>
                </a:cubicBezTo>
                <a:cubicBezTo>
                  <a:pt x="33" y="1023"/>
                  <a:pt x="16" y="1088"/>
                  <a:pt x="4" y="1154"/>
                </a:cubicBezTo>
                <a:cubicBezTo>
                  <a:pt x="4" y="1159"/>
                  <a:pt x="3" y="1163"/>
                  <a:pt x="3" y="1168"/>
                </a:cubicBezTo>
                <a:cubicBezTo>
                  <a:pt x="5" y="1130"/>
                  <a:pt x="12" y="1101"/>
                  <a:pt x="23" y="1063"/>
                </a:cubicBezTo>
              </a:path>
              <a:path w="2855" h="2780" extrusionOk="0">
                <a:moveTo>
                  <a:pt x="227" y="692"/>
                </a:moveTo>
                <a:cubicBezTo>
                  <a:pt x="222" y="732"/>
                  <a:pt x="207" y="766"/>
                  <a:pt x="193" y="807"/>
                </a:cubicBezTo>
                <a:cubicBezTo>
                  <a:pt x="166" y="890"/>
                  <a:pt x="119" y="1021"/>
                  <a:pt x="176" y="1101"/>
                </a:cubicBezTo>
                <a:cubicBezTo>
                  <a:pt x="221" y="1164"/>
                  <a:pt x="321" y="1145"/>
                  <a:pt x="381" y="1119"/>
                </a:cubicBezTo>
                <a:cubicBezTo>
                  <a:pt x="464" y="1083"/>
                  <a:pt x="539" y="1007"/>
                  <a:pt x="537" y="912"/>
                </a:cubicBezTo>
                <a:cubicBezTo>
                  <a:pt x="536" y="866"/>
                  <a:pt x="518" y="815"/>
                  <a:pt x="478" y="791"/>
                </a:cubicBezTo>
                <a:cubicBezTo>
                  <a:pt x="473" y="793"/>
                  <a:pt x="469" y="794"/>
                  <a:pt x="464" y="796"/>
                </a:cubicBezTo>
                <a:cubicBezTo>
                  <a:pt x="455" y="841"/>
                  <a:pt x="450" y="874"/>
                  <a:pt x="459" y="923"/>
                </a:cubicBezTo>
                <a:cubicBezTo>
                  <a:pt x="481" y="1046"/>
                  <a:pt x="539" y="1183"/>
                  <a:pt x="662" y="1235"/>
                </a:cubicBezTo>
                <a:cubicBezTo>
                  <a:pt x="777" y="1283"/>
                  <a:pt x="891" y="1205"/>
                  <a:pt x="902" y="1085"/>
                </a:cubicBezTo>
                <a:cubicBezTo>
                  <a:pt x="919" y="906"/>
                  <a:pt x="789" y="813"/>
                  <a:pt x="672" y="714"/>
                </a:cubicBezTo>
                <a:cubicBezTo>
                  <a:pt x="677" y="716"/>
                  <a:pt x="683" y="718"/>
                  <a:pt x="688" y="720"/>
                </a:cubicBezTo>
                <a:cubicBezTo>
                  <a:pt x="828" y="814"/>
                  <a:pt x="910" y="938"/>
                  <a:pt x="976" y="1093"/>
                </a:cubicBezTo>
                <a:cubicBezTo>
                  <a:pt x="1044" y="1254"/>
                  <a:pt x="1094" y="1446"/>
                  <a:pt x="1086" y="1622"/>
                </a:cubicBezTo>
                <a:cubicBezTo>
                  <a:pt x="1082" y="1655"/>
                  <a:pt x="1081" y="1664"/>
                  <a:pt x="1074" y="1684"/>
                </a:cubicBezTo>
                <a:cubicBezTo>
                  <a:pt x="1048" y="1646"/>
                  <a:pt x="1040" y="1615"/>
                  <a:pt x="1036" y="1551"/>
                </a:cubicBezTo>
                <a:cubicBezTo>
                  <a:pt x="1020" y="1300"/>
                  <a:pt x="1018" y="914"/>
                  <a:pt x="1171" y="699"/>
                </a:cubicBezTo>
                <a:cubicBezTo>
                  <a:pt x="1207" y="649"/>
                  <a:pt x="1209" y="681"/>
                  <a:pt x="1245" y="682"/>
                </a:cubicBezTo>
                <a:cubicBezTo>
                  <a:pt x="1261" y="762"/>
                  <a:pt x="1263" y="820"/>
                  <a:pt x="1236" y="901"/>
                </a:cubicBezTo>
                <a:cubicBezTo>
                  <a:pt x="1215" y="964"/>
                  <a:pt x="1182" y="1016"/>
                  <a:pt x="1134" y="1061"/>
                </a:cubicBezTo>
                <a:cubicBezTo>
                  <a:pt x="1100" y="1093"/>
                  <a:pt x="1073" y="1094"/>
                  <a:pt x="1033" y="1108"/>
                </a:cubicBezTo>
              </a:path>
              <a:path w="2855" h="2780" extrusionOk="0">
                <a:moveTo>
                  <a:pt x="206" y="1449"/>
                </a:moveTo>
                <a:cubicBezTo>
                  <a:pt x="186" y="1453"/>
                  <a:pt x="189" y="1471"/>
                  <a:pt x="189" y="1496"/>
                </a:cubicBezTo>
                <a:cubicBezTo>
                  <a:pt x="190" y="1564"/>
                  <a:pt x="196" y="1633"/>
                  <a:pt x="199" y="1701"/>
                </a:cubicBezTo>
                <a:cubicBezTo>
                  <a:pt x="203" y="1795"/>
                  <a:pt x="203" y="1890"/>
                  <a:pt x="206" y="1984"/>
                </a:cubicBezTo>
                <a:cubicBezTo>
                  <a:pt x="208" y="2045"/>
                  <a:pt x="213" y="2105"/>
                  <a:pt x="200" y="2165"/>
                </a:cubicBezTo>
                <a:cubicBezTo>
                  <a:pt x="198" y="2170"/>
                  <a:pt x="197" y="2175"/>
                  <a:pt x="195" y="2180"/>
                </a:cubicBezTo>
              </a:path>
              <a:path w="2855" h="2780" extrusionOk="0">
                <a:moveTo>
                  <a:pt x="29" y="1840"/>
                </a:moveTo>
                <a:cubicBezTo>
                  <a:pt x="31" y="1792"/>
                  <a:pt x="17" y="1753"/>
                  <a:pt x="50" y="1709"/>
                </a:cubicBezTo>
                <a:cubicBezTo>
                  <a:pt x="80" y="1668"/>
                  <a:pt x="145" y="1634"/>
                  <a:pt x="188" y="1610"/>
                </a:cubicBezTo>
                <a:cubicBezTo>
                  <a:pt x="241" y="1580"/>
                  <a:pt x="297" y="1542"/>
                  <a:pt x="355" y="1521"/>
                </a:cubicBezTo>
                <a:cubicBezTo>
                  <a:pt x="391" y="1508"/>
                  <a:pt x="438" y="1484"/>
                  <a:pt x="466" y="1525"/>
                </a:cubicBezTo>
                <a:cubicBezTo>
                  <a:pt x="504" y="1580"/>
                  <a:pt x="492" y="1674"/>
                  <a:pt x="489" y="1736"/>
                </a:cubicBezTo>
                <a:cubicBezTo>
                  <a:pt x="483" y="1886"/>
                  <a:pt x="458" y="2034"/>
                  <a:pt x="447" y="2183"/>
                </a:cubicBezTo>
                <a:cubicBezTo>
                  <a:pt x="460" y="2152"/>
                  <a:pt x="472" y="2119"/>
                  <a:pt x="484" y="2087"/>
                </a:cubicBezTo>
                <a:cubicBezTo>
                  <a:pt x="493" y="2064"/>
                  <a:pt x="502" y="2048"/>
                  <a:pt x="513" y="2027"/>
                </a:cubicBezTo>
                <a:cubicBezTo>
                  <a:pt x="527" y="2041"/>
                  <a:pt x="539" y="2042"/>
                  <a:pt x="553" y="2070"/>
                </a:cubicBezTo>
                <a:cubicBezTo>
                  <a:pt x="568" y="2099"/>
                  <a:pt x="582" y="2130"/>
                  <a:pt x="596" y="2157"/>
                </a:cubicBezTo>
                <a:cubicBezTo>
                  <a:pt x="609" y="2120"/>
                  <a:pt x="620" y="2081"/>
                  <a:pt x="634" y="2044"/>
                </a:cubicBezTo>
                <a:cubicBezTo>
                  <a:pt x="647" y="2010"/>
                  <a:pt x="664" y="1952"/>
                  <a:pt x="699" y="1933"/>
                </a:cubicBezTo>
                <a:cubicBezTo>
                  <a:pt x="738" y="1912"/>
                  <a:pt x="764" y="1945"/>
                  <a:pt x="784" y="1976"/>
                </a:cubicBezTo>
                <a:cubicBezTo>
                  <a:pt x="818" y="2028"/>
                  <a:pt x="806" y="2114"/>
                  <a:pt x="851" y="2159"/>
                </a:cubicBezTo>
                <a:cubicBezTo>
                  <a:pt x="882" y="2191"/>
                  <a:pt x="909" y="2188"/>
                  <a:pt x="940" y="2156"/>
                </a:cubicBezTo>
                <a:cubicBezTo>
                  <a:pt x="990" y="2105"/>
                  <a:pt x="946" y="1985"/>
                  <a:pt x="937" y="1927"/>
                </a:cubicBezTo>
                <a:cubicBezTo>
                  <a:pt x="934" y="1908"/>
                  <a:pt x="935" y="1889"/>
                  <a:pt x="933" y="1870"/>
                </a:cubicBezTo>
                <a:cubicBezTo>
                  <a:pt x="953" y="1885"/>
                  <a:pt x="971" y="1889"/>
                  <a:pt x="993" y="1915"/>
                </a:cubicBezTo>
                <a:cubicBezTo>
                  <a:pt x="1040" y="1971"/>
                  <a:pt x="1086" y="2062"/>
                  <a:pt x="1171" y="2063"/>
                </a:cubicBezTo>
                <a:cubicBezTo>
                  <a:pt x="1216" y="2064"/>
                  <a:pt x="1241" y="2029"/>
                  <a:pt x="1249" y="1988"/>
                </a:cubicBezTo>
                <a:cubicBezTo>
                  <a:pt x="1264" y="1908"/>
                  <a:pt x="1232" y="1828"/>
                  <a:pt x="1218" y="1751"/>
                </a:cubicBezTo>
                <a:cubicBezTo>
                  <a:pt x="1220" y="1739"/>
                  <a:pt x="1221" y="1735"/>
                  <a:pt x="1216" y="1727"/>
                </a:cubicBezTo>
                <a:cubicBezTo>
                  <a:pt x="1254" y="1757"/>
                  <a:pt x="1291" y="1787"/>
                  <a:pt x="1325" y="1822"/>
                </a:cubicBezTo>
                <a:cubicBezTo>
                  <a:pt x="1358" y="1857"/>
                  <a:pt x="1346" y="1845"/>
                  <a:pt x="1351" y="1882"/>
                </a:cubicBezTo>
                <a:cubicBezTo>
                  <a:pt x="1357" y="1927"/>
                  <a:pt x="1354" y="1979"/>
                  <a:pt x="1358" y="2022"/>
                </a:cubicBezTo>
                <a:cubicBezTo>
                  <a:pt x="1373" y="2008"/>
                  <a:pt x="1389" y="2002"/>
                  <a:pt x="1402" y="1983"/>
                </a:cubicBezTo>
                <a:cubicBezTo>
                  <a:pt x="1443" y="1926"/>
                  <a:pt x="1455" y="1855"/>
                  <a:pt x="1468" y="1788"/>
                </a:cubicBezTo>
                <a:cubicBezTo>
                  <a:pt x="1495" y="1932"/>
                  <a:pt x="1545" y="2069"/>
                  <a:pt x="1579" y="2212"/>
                </a:cubicBezTo>
                <a:cubicBezTo>
                  <a:pt x="1599" y="2297"/>
                  <a:pt x="1613" y="2421"/>
                  <a:pt x="1534" y="2482"/>
                </a:cubicBezTo>
                <a:cubicBezTo>
                  <a:pt x="1487" y="2519"/>
                  <a:pt x="1451" y="2511"/>
                  <a:pt x="1401" y="2490"/>
                </a:cubicBezTo>
                <a:cubicBezTo>
                  <a:pt x="1310" y="2451"/>
                  <a:pt x="1322" y="2280"/>
                  <a:pt x="1332" y="2208"/>
                </a:cubicBezTo>
                <a:cubicBezTo>
                  <a:pt x="1344" y="2133"/>
                  <a:pt x="1349" y="2108"/>
                  <a:pt x="1364" y="2059"/>
                </a:cubicBezTo>
              </a:path>
              <a:path w="2855" h="2780" extrusionOk="0">
                <a:moveTo>
                  <a:pt x="1553" y="1412"/>
                </a:moveTo>
                <a:cubicBezTo>
                  <a:pt x="1585" y="1397"/>
                  <a:pt x="1570" y="1483"/>
                  <a:pt x="1569" y="1517"/>
                </a:cubicBezTo>
                <a:cubicBezTo>
                  <a:pt x="1568" y="1610"/>
                  <a:pt x="1563" y="1703"/>
                  <a:pt x="1561" y="1796"/>
                </a:cubicBezTo>
                <a:cubicBezTo>
                  <a:pt x="1560" y="1854"/>
                  <a:pt x="1550" y="1934"/>
                  <a:pt x="1570" y="1990"/>
                </a:cubicBezTo>
                <a:cubicBezTo>
                  <a:pt x="1574" y="1995"/>
                  <a:pt x="1577" y="2000"/>
                  <a:pt x="1581" y="2005"/>
                </a:cubicBezTo>
                <a:cubicBezTo>
                  <a:pt x="1609" y="1995"/>
                  <a:pt x="1623" y="1987"/>
                  <a:pt x="1648" y="1965"/>
                </a:cubicBezTo>
                <a:cubicBezTo>
                  <a:pt x="1671" y="1945"/>
                  <a:pt x="1700" y="1920"/>
                  <a:pt x="1734" y="1927"/>
                </a:cubicBezTo>
                <a:cubicBezTo>
                  <a:pt x="1766" y="1934"/>
                  <a:pt x="1781" y="1966"/>
                  <a:pt x="1797" y="1990"/>
                </a:cubicBezTo>
                <a:cubicBezTo>
                  <a:pt x="1813" y="2014"/>
                  <a:pt x="1827" y="2035"/>
                  <a:pt x="1847" y="2056"/>
                </a:cubicBezTo>
              </a:path>
              <a:path w="2855" h="2780" extrusionOk="0">
                <a:moveTo>
                  <a:pt x="882" y="2256"/>
                </a:moveTo>
                <a:cubicBezTo>
                  <a:pt x="852" y="2259"/>
                  <a:pt x="863" y="2262"/>
                  <a:pt x="865" y="2305"/>
                </a:cubicBezTo>
                <a:cubicBezTo>
                  <a:pt x="867" y="2369"/>
                  <a:pt x="872" y="2432"/>
                  <a:pt x="873" y="2496"/>
                </a:cubicBezTo>
                <a:cubicBezTo>
                  <a:pt x="874" y="2564"/>
                  <a:pt x="872" y="2629"/>
                  <a:pt x="861" y="2696"/>
                </a:cubicBezTo>
                <a:cubicBezTo>
                  <a:pt x="858" y="2721"/>
                  <a:pt x="860" y="2729"/>
                  <a:pt x="844" y="2736"/>
                </a:cubicBezTo>
                <a:cubicBezTo>
                  <a:pt x="807" y="2723"/>
                  <a:pt x="798" y="2702"/>
                  <a:pt x="786" y="2661"/>
                </a:cubicBezTo>
                <a:cubicBezTo>
                  <a:pt x="774" y="2620"/>
                  <a:pt x="768" y="2573"/>
                  <a:pt x="780" y="2531"/>
                </a:cubicBezTo>
                <a:cubicBezTo>
                  <a:pt x="793" y="2483"/>
                  <a:pt x="828" y="2435"/>
                  <a:pt x="858" y="2396"/>
                </a:cubicBezTo>
                <a:cubicBezTo>
                  <a:pt x="892" y="2353"/>
                  <a:pt x="930" y="2306"/>
                  <a:pt x="971" y="2269"/>
                </a:cubicBezTo>
                <a:cubicBezTo>
                  <a:pt x="1001" y="2243"/>
                  <a:pt x="997" y="2255"/>
                  <a:pt x="1026" y="2257"/>
                </a:cubicBezTo>
                <a:cubicBezTo>
                  <a:pt x="1050" y="2338"/>
                  <a:pt x="1055" y="2422"/>
                  <a:pt x="1066" y="2506"/>
                </a:cubicBezTo>
                <a:cubicBezTo>
                  <a:pt x="1075" y="2576"/>
                  <a:pt x="1084" y="2652"/>
                  <a:pt x="1112" y="2718"/>
                </a:cubicBezTo>
                <a:cubicBezTo>
                  <a:pt x="1128" y="2755"/>
                  <a:pt x="1134" y="2744"/>
                  <a:pt x="1159" y="2760"/>
                </a:cubicBezTo>
                <a:cubicBezTo>
                  <a:pt x="1184" y="2734"/>
                  <a:pt x="1198" y="2719"/>
                  <a:pt x="1211" y="2683"/>
                </a:cubicBezTo>
                <a:cubicBezTo>
                  <a:pt x="1221" y="2657"/>
                  <a:pt x="1224" y="2631"/>
                  <a:pt x="1228" y="2604"/>
                </a:cubicBezTo>
                <a:cubicBezTo>
                  <a:pt x="1242" y="2636"/>
                  <a:pt x="1248" y="2648"/>
                  <a:pt x="1282" y="2659"/>
                </a:cubicBezTo>
                <a:cubicBezTo>
                  <a:pt x="1300" y="2665"/>
                  <a:pt x="1323" y="2668"/>
                  <a:pt x="1339" y="2679"/>
                </a:cubicBezTo>
                <a:cubicBezTo>
                  <a:pt x="1360" y="2694"/>
                  <a:pt x="1402" y="2773"/>
                  <a:pt x="1422" y="2776"/>
                </a:cubicBezTo>
                <a:cubicBezTo>
                  <a:pt x="1451" y="2780"/>
                  <a:pt x="1438" y="2766"/>
                  <a:pt x="1448" y="2745"/>
                </a:cubicBezTo>
              </a:path>
              <a:path w="2855" h="2780" extrusionOk="0">
                <a:moveTo>
                  <a:pt x="1411" y="2461"/>
                </a:moveTo>
                <a:cubicBezTo>
                  <a:pt x="1406" y="2446"/>
                  <a:pt x="1405" y="2442"/>
                  <a:pt x="1401" y="2433"/>
                </a:cubicBezTo>
                <a:cubicBezTo>
                  <a:pt x="1416" y="2448"/>
                  <a:pt x="1431" y="2463"/>
                  <a:pt x="1447" y="2477"/>
                </a:cubicBezTo>
                <a:cubicBezTo>
                  <a:pt x="1464" y="2493"/>
                  <a:pt x="1480" y="2508"/>
                  <a:pt x="1490" y="2530"/>
                </a:cubicBezTo>
                <a:cubicBezTo>
                  <a:pt x="1500" y="2553"/>
                  <a:pt x="1502" y="2570"/>
                  <a:pt x="1518" y="2591"/>
                </a:cubicBezTo>
                <a:cubicBezTo>
                  <a:pt x="1546" y="2627"/>
                  <a:pt x="1586" y="2647"/>
                  <a:pt x="1621" y="2675"/>
                </a:cubicBezTo>
                <a:cubicBezTo>
                  <a:pt x="1634" y="2686"/>
                  <a:pt x="1638" y="2687"/>
                  <a:pt x="1638" y="2698"/>
                </a:cubicBezTo>
                <a:cubicBezTo>
                  <a:pt x="1614" y="2720"/>
                  <a:pt x="1577" y="2724"/>
                  <a:pt x="1544" y="2730"/>
                </a:cubicBezTo>
                <a:cubicBezTo>
                  <a:pt x="1495" y="2738"/>
                  <a:pt x="1439" y="2753"/>
                  <a:pt x="1389" y="2753"/>
                </a:cubicBezTo>
                <a:cubicBezTo>
                  <a:pt x="1333" y="2753"/>
                  <a:pt x="1388" y="2726"/>
                  <a:pt x="1401" y="2716"/>
                </a:cubicBezTo>
              </a:path>
              <a:path w="2855" h="2780" extrusionOk="0">
                <a:moveTo>
                  <a:pt x="1943" y="2234"/>
                </a:moveTo>
                <a:cubicBezTo>
                  <a:pt x="1924" y="2263"/>
                  <a:pt x="1925" y="2280"/>
                  <a:pt x="1919" y="2314"/>
                </a:cubicBezTo>
                <a:cubicBezTo>
                  <a:pt x="1907" y="2387"/>
                  <a:pt x="1896" y="2459"/>
                  <a:pt x="1888" y="2532"/>
                </a:cubicBezTo>
                <a:cubicBezTo>
                  <a:pt x="1881" y="2589"/>
                  <a:pt x="1873" y="2648"/>
                  <a:pt x="1883" y="2705"/>
                </a:cubicBezTo>
                <a:cubicBezTo>
                  <a:pt x="1904" y="2703"/>
                  <a:pt x="1915" y="2696"/>
                  <a:pt x="1935" y="2690"/>
                </a:cubicBezTo>
                <a:cubicBezTo>
                  <a:pt x="1963" y="2682"/>
                  <a:pt x="1986" y="2697"/>
                  <a:pt x="2006" y="2715"/>
                </a:cubicBezTo>
                <a:cubicBezTo>
                  <a:pt x="2024" y="2731"/>
                  <a:pt x="2034" y="2739"/>
                  <a:pt x="2055" y="2745"/>
                </a:cubicBezTo>
                <a:cubicBezTo>
                  <a:pt x="2085" y="2753"/>
                  <a:pt x="2092" y="2722"/>
                  <a:pt x="2109" y="2703"/>
                </a:cubicBezTo>
                <a:cubicBezTo>
                  <a:pt x="2133" y="2676"/>
                  <a:pt x="2161" y="2634"/>
                  <a:pt x="2169" y="2597"/>
                </a:cubicBezTo>
                <a:cubicBezTo>
                  <a:pt x="2174" y="2574"/>
                  <a:pt x="2183" y="2525"/>
                  <a:pt x="2168" y="2503"/>
                </a:cubicBezTo>
                <a:cubicBezTo>
                  <a:pt x="2153" y="2489"/>
                  <a:pt x="2148" y="2484"/>
                  <a:pt x="2133" y="2489"/>
                </a:cubicBezTo>
                <a:cubicBezTo>
                  <a:pt x="2127" y="2517"/>
                  <a:pt x="2124" y="2527"/>
                  <a:pt x="2141" y="2555"/>
                </a:cubicBezTo>
                <a:cubicBezTo>
                  <a:pt x="2161" y="2588"/>
                  <a:pt x="2189" y="2616"/>
                  <a:pt x="2211" y="2647"/>
                </a:cubicBezTo>
                <a:cubicBezTo>
                  <a:pt x="2229" y="2672"/>
                  <a:pt x="2242" y="2694"/>
                  <a:pt x="2227" y="2723"/>
                </a:cubicBezTo>
                <a:cubicBezTo>
                  <a:pt x="2217" y="2742"/>
                  <a:pt x="2186" y="2771"/>
                  <a:pt x="2162" y="2770"/>
                </a:cubicBezTo>
                <a:cubicBezTo>
                  <a:pt x="2158" y="2767"/>
                  <a:pt x="2155" y="2764"/>
                  <a:pt x="2151" y="2761"/>
                </a:cubicBezTo>
                <a:cubicBezTo>
                  <a:pt x="2160" y="2722"/>
                  <a:pt x="2174" y="2688"/>
                  <a:pt x="2190" y="2651"/>
                </a:cubicBezTo>
              </a:path>
              <a:path w="2855" h="2780" extrusionOk="0">
                <a:moveTo>
                  <a:pt x="2295" y="2283"/>
                </a:moveTo>
                <a:cubicBezTo>
                  <a:pt x="2298" y="2259"/>
                  <a:pt x="2298" y="2254"/>
                  <a:pt x="2299" y="2239"/>
                </a:cubicBezTo>
                <a:cubicBezTo>
                  <a:pt x="2302" y="2284"/>
                  <a:pt x="2309" y="2331"/>
                  <a:pt x="2315" y="2376"/>
                </a:cubicBezTo>
                <a:cubicBezTo>
                  <a:pt x="2326" y="2457"/>
                  <a:pt x="2344" y="2537"/>
                  <a:pt x="2367" y="2616"/>
                </a:cubicBezTo>
                <a:cubicBezTo>
                  <a:pt x="2380" y="2661"/>
                  <a:pt x="2396" y="2706"/>
                  <a:pt x="2415" y="2749"/>
                </a:cubicBezTo>
                <a:cubicBezTo>
                  <a:pt x="2391" y="2719"/>
                  <a:pt x="2370" y="2687"/>
                  <a:pt x="2349" y="2655"/>
                </a:cubicBezTo>
                <a:cubicBezTo>
                  <a:pt x="2331" y="2628"/>
                  <a:pt x="2305" y="2596"/>
                  <a:pt x="2302" y="2562"/>
                </a:cubicBezTo>
                <a:cubicBezTo>
                  <a:pt x="2303" y="2558"/>
                  <a:pt x="2303" y="2554"/>
                  <a:pt x="2304" y="2550"/>
                </a:cubicBezTo>
                <a:cubicBezTo>
                  <a:pt x="2329" y="2536"/>
                  <a:pt x="2356" y="2531"/>
                  <a:pt x="2383" y="2523"/>
                </a:cubicBezTo>
                <a:cubicBezTo>
                  <a:pt x="2431" y="2509"/>
                  <a:pt x="2475" y="2491"/>
                  <a:pt x="2521" y="2470"/>
                </a:cubicBezTo>
              </a:path>
              <a:path w="2855" h="2780" extrusionOk="0">
                <a:moveTo>
                  <a:pt x="2851" y="1864"/>
                </a:moveTo>
                <a:cubicBezTo>
                  <a:pt x="2838" y="1855"/>
                  <a:pt x="2829" y="1848"/>
                  <a:pt x="2797" y="1850"/>
                </a:cubicBezTo>
                <a:cubicBezTo>
                  <a:pt x="2765" y="1852"/>
                  <a:pt x="2733" y="1853"/>
                  <a:pt x="2703" y="1866"/>
                </a:cubicBezTo>
                <a:cubicBezTo>
                  <a:pt x="2654" y="1887"/>
                  <a:pt x="2632" y="1930"/>
                  <a:pt x="2620" y="1979"/>
                </a:cubicBezTo>
                <a:cubicBezTo>
                  <a:pt x="2604" y="2044"/>
                  <a:pt x="2598" y="2114"/>
                  <a:pt x="2591" y="2180"/>
                </a:cubicBezTo>
                <a:cubicBezTo>
                  <a:pt x="2580" y="2277"/>
                  <a:pt x="2563" y="2382"/>
                  <a:pt x="2571" y="2480"/>
                </a:cubicBezTo>
                <a:cubicBezTo>
                  <a:pt x="2575" y="2530"/>
                  <a:pt x="2601" y="2566"/>
                  <a:pt x="2648" y="2584"/>
                </a:cubicBezTo>
                <a:cubicBezTo>
                  <a:pt x="2682" y="2597"/>
                  <a:pt x="2716" y="2596"/>
                  <a:pt x="2752" y="2599"/>
                </a:cubicBezTo>
                <a:cubicBezTo>
                  <a:pt x="2797" y="2603"/>
                  <a:pt x="2772" y="2602"/>
                  <a:pt x="2797" y="257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2475" y="5649913"/>
            <a:ext cx="722313" cy="182562"/>
          </a:xfrm>
          <a:custGeom>
            <a:avLst/>
            <a:gdLst>
              <a:gd name="T0" fmla="+- 0 16213 16202"/>
              <a:gd name="T1" fmla="*/ T0 w 2005"/>
              <a:gd name="T2" fmla="+- 0 15692 15692"/>
              <a:gd name="T3" fmla="*/ 15692 h 510"/>
              <a:gd name="T4" fmla="+- 0 16205 16202"/>
              <a:gd name="T5" fmla="*/ T4 w 2005"/>
              <a:gd name="T6" fmla="+- 0 15780 15692"/>
              <a:gd name="T7" fmla="*/ 15780 h 510"/>
              <a:gd name="T8" fmla="+- 0 16204 16202"/>
              <a:gd name="T9" fmla="*/ T8 w 2005"/>
              <a:gd name="T10" fmla="+- 0 15888 15692"/>
              <a:gd name="T11" fmla="*/ 15888 h 510"/>
              <a:gd name="T12" fmla="+- 0 16212 16202"/>
              <a:gd name="T13" fmla="*/ T12 w 2005"/>
              <a:gd name="T14" fmla="+- 0 15898 15692"/>
              <a:gd name="T15" fmla="*/ 15898 h 510"/>
              <a:gd name="T16" fmla="+- 0 16589 16202"/>
              <a:gd name="T17" fmla="*/ T16 w 2005"/>
              <a:gd name="T18" fmla="+- 0 16151 15692"/>
              <a:gd name="T19" fmla="*/ 16151 h 510"/>
              <a:gd name="T20" fmla="+- 0 16614 16202"/>
              <a:gd name="T21" fmla="*/ T20 w 2005"/>
              <a:gd name="T22" fmla="+- 0 16169 15692"/>
              <a:gd name="T23" fmla="*/ 16169 h 510"/>
              <a:gd name="T24" fmla="+- 0 16774 16202"/>
              <a:gd name="T25" fmla="*/ T24 w 2005"/>
              <a:gd name="T26" fmla="+- 0 16198 15692"/>
              <a:gd name="T27" fmla="*/ 16198 h 510"/>
              <a:gd name="T28" fmla="+- 0 17103 16202"/>
              <a:gd name="T29" fmla="*/ T28 w 2005"/>
              <a:gd name="T30" fmla="+- 0 16191 15692"/>
              <a:gd name="T31" fmla="*/ 16191 h 510"/>
              <a:gd name="T32" fmla="+- 0 17542 16202"/>
              <a:gd name="T33" fmla="*/ T32 w 2005"/>
              <a:gd name="T34" fmla="+- 0 16153 15692"/>
              <a:gd name="T35" fmla="*/ 16153 h 510"/>
              <a:gd name="T36" fmla="+- 0 18112 16202"/>
              <a:gd name="T37" fmla="*/ T36 w 2005"/>
              <a:gd name="T38" fmla="+- 0 16118 15692"/>
              <a:gd name="T39" fmla="*/ 16118 h 510"/>
              <a:gd name="T40" fmla="+- 0 18206 16202"/>
              <a:gd name="T41" fmla="*/ T40 w 2005"/>
              <a:gd name="T42" fmla="+- 0 16115 15692"/>
              <a:gd name="T43" fmla="*/ 16115 h 510"/>
              <a:gd name="T44" fmla="+- 0 18182 16202"/>
              <a:gd name="T45" fmla="*/ T44 w 2005"/>
              <a:gd name="T46" fmla="+- 0 16085 15692"/>
              <a:gd name="T47" fmla="*/ 16085 h 5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2005" h="510" extrusionOk="0">
                <a:moveTo>
                  <a:pt x="11" y="0"/>
                </a:moveTo>
                <a:cubicBezTo>
                  <a:pt x="11" y="30"/>
                  <a:pt x="6" y="58"/>
                  <a:pt x="3" y="88"/>
                </a:cubicBezTo>
                <a:cubicBezTo>
                  <a:pt x="0" y="124"/>
                  <a:pt x="1" y="160"/>
                  <a:pt x="2" y="196"/>
                </a:cubicBezTo>
                <a:cubicBezTo>
                  <a:pt x="2" y="215"/>
                  <a:pt x="-2" y="261"/>
                  <a:pt x="10" y="206"/>
                </a:cubicBezTo>
              </a:path>
              <a:path w="2005" h="510" extrusionOk="0">
                <a:moveTo>
                  <a:pt x="387" y="459"/>
                </a:moveTo>
                <a:cubicBezTo>
                  <a:pt x="403" y="470"/>
                  <a:pt x="395" y="470"/>
                  <a:pt x="412" y="477"/>
                </a:cubicBezTo>
                <a:cubicBezTo>
                  <a:pt x="461" y="498"/>
                  <a:pt x="520" y="503"/>
                  <a:pt x="572" y="506"/>
                </a:cubicBezTo>
                <a:cubicBezTo>
                  <a:pt x="681" y="513"/>
                  <a:pt x="792" y="507"/>
                  <a:pt x="901" y="499"/>
                </a:cubicBezTo>
                <a:cubicBezTo>
                  <a:pt x="1048" y="489"/>
                  <a:pt x="1194" y="472"/>
                  <a:pt x="1340" y="461"/>
                </a:cubicBezTo>
                <a:cubicBezTo>
                  <a:pt x="1529" y="447"/>
                  <a:pt x="1720" y="431"/>
                  <a:pt x="1910" y="426"/>
                </a:cubicBezTo>
                <a:cubicBezTo>
                  <a:pt x="1911" y="426"/>
                  <a:pt x="2003" y="426"/>
                  <a:pt x="2004" y="423"/>
                </a:cubicBezTo>
                <a:cubicBezTo>
                  <a:pt x="1989" y="415"/>
                  <a:pt x="1983" y="409"/>
                  <a:pt x="1980" y="3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9313" y="4471988"/>
            <a:ext cx="839787" cy="1270000"/>
          </a:xfrm>
          <a:custGeom>
            <a:avLst/>
            <a:gdLst>
              <a:gd name="T0" fmla="+- 0 20861 20000"/>
              <a:gd name="T1" fmla="*/ T0 w 2331"/>
              <a:gd name="T2" fmla="+- 0 13217 12423"/>
              <a:gd name="T3" fmla="*/ 13217 h 3525"/>
              <a:gd name="T4" fmla="+- 0 20869 20000"/>
              <a:gd name="T5" fmla="*/ T4 w 2331"/>
              <a:gd name="T6" fmla="+- 0 13724 12423"/>
              <a:gd name="T7" fmla="*/ 13724 h 3525"/>
              <a:gd name="T8" fmla="+- 0 20881 20000"/>
              <a:gd name="T9" fmla="*/ T8 w 2331"/>
              <a:gd name="T10" fmla="+- 0 13896 12423"/>
              <a:gd name="T11" fmla="*/ 13896 h 3525"/>
              <a:gd name="T12" fmla="+- 0 21152 20000"/>
              <a:gd name="T13" fmla="*/ T12 w 2331"/>
              <a:gd name="T14" fmla="+- 0 13063 12423"/>
              <a:gd name="T15" fmla="*/ 13063 h 3525"/>
              <a:gd name="T16" fmla="+- 0 21524 20000"/>
              <a:gd name="T17" fmla="*/ T16 w 2331"/>
              <a:gd name="T18" fmla="+- 0 12984 12423"/>
              <a:gd name="T19" fmla="*/ 12984 h 3525"/>
              <a:gd name="T20" fmla="+- 0 21561 20000"/>
              <a:gd name="T21" fmla="*/ T20 w 2331"/>
              <a:gd name="T22" fmla="+- 0 13406 12423"/>
              <a:gd name="T23" fmla="*/ 13406 h 3525"/>
              <a:gd name="T24" fmla="+- 0 21482 20000"/>
              <a:gd name="T25" fmla="*/ T24 w 2331"/>
              <a:gd name="T26" fmla="+- 0 13749 12423"/>
              <a:gd name="T27" fmla="*/ 13749 h 3525"/>
              <a:gd name="T28" fmla="+- 0 21335 20000"/>
              <a:gd name="T29" fmla="*/ T28 w 2331"/>
              <a:gd name="T30" fmla="+- 0 13482 12423"/>
              <a:gd name="T31" fmla="*/ 13482 h 3525"/>
              <a:gd name="T32" fmla="+- 0 21400 20000"/>
              <a:gd name="T33" fmla="*/ T32 w 2331"/>
              <a:gd name="T34" fmla="+- 0 13443 12423"/>
              <a:gd name="T35" fmla="*/ 13443 h 3525"/>
              <a:gd name="T36" fmla="+- 0 21743 20000"/>
              <a:gd name="T37" fmla="*/ T36 w 2331"/>
              <a:gd name="T38" fmla="+- 0 13377 12423"/>
              <a:gd name="T39" fmla="*/ 13377 h 3525"/>
              <a:gd name="T40" fmla="+- 0 21521 20000"/>
              <a:gd name="T41" fmla="*/ T40 w 2331"/>
              <a:gd name="T42" fmla="+- 0 12645 12423"/>
              <a:gd name="T43" fmla="*/ 12645 h 3525"/>
              <a:gd name="T44" fmla="+- 0 20760 20000"/>
              <a:gd name="T45" fmla="*/ T44 w 2331"/>
              <a:gd name="T46" fmla="+- 0 12482 12423"/>
              <a:gd name="T47" fmla="*/ 12482 h 3525"/>
              <a:gd name="T48" fmla="+- 0 20105 20000"/>
              <a:gd name="T49" fmla="*/ T48 w 2331"/>
              <a:gd name="T50" fmla="+- 0 13788 12423"/>
              <a:gd name="T51" fmla="*/ 13788 h 3525"/>
              <a:gd name="T52" fmla="+- 0 22029 20000"/>
              <a:gd name="T53" fmla="*/ T52 w 2331"/>
              <a:gd name="T54" fmla="+- 0 14000 12423"/>
              <a:gd name="T55" fmla="*/ 14000 h 3525"/>
              <a:gd name="T56" fmla="+- 0 22056 20000"/>
              <a:gd name="T57" fmla="*/ T56 w 2331"/>
              <a:gd name="T58" fmla="+- 0 12617 12423"/>
              <a:gd name="T59" fmla="*/ 12617 h 3525"/>
              <a:gd name="T60" fmla="+- 0 21454 20000"/>
              <a:gd name="T61" fmla="*/ T60 w 2331"/>
              <a:gd name="T62" fmla="+- 0 12515 12423"/>
              <a:gd name="T63" fmla="*/ 12515 h 3525"/>
              <a:gd name="T64" fmla="+- 0 21101 20000"/>
              <a:gd name="T65" fmla="*/ T64 w 2331"/>
              <a:gd name="T66" fmla="+- 0 14824 12423"/>
              <a:gd name="T67" fmla="*/ 14824 h 3525"/>
              <a:gd name="T68" fmla="+- 0 21274 20000"/>
              <a:gd name="T69" fmla="*/ T68 w 2331"/>
              <a:gd name="T70" fmla="+- 0 14653 12423"/>
              <a:gd name="T71" fmla="*/ 14653 h 3525"/>
              <a:gd name="T72" fmla="+- 0 21194 20000"/>
              <a:gd name="T73" fmla="*/ T72 w 2331"/>
              <a:gd name="T74" fmla="+- 0 15457 12423"/>
              <a:gd name="T75" fmla="*/ 15457 h 3525"/>
              <a:gd name="T76" fmla="+- 0 20824 20000"/>
              <a:gd name="T77" fmla="*/ T76 w 2331"/>
              <a:gd name="T78" fmla="+- 0 15604 12423"/>
              <a:gd name="T79" fmla="*/ 15604 h 3525"/>
              <a:gd name="T80" fmla="+- 0 21085 20000"/>
              <a:gd name="T81" fmla="*/ T80 w 2331"/>
              <a:gd name="T82" fmla="+- 0 15451 12423"/>
              <a:gd name="T83" fmla="*/ 15451 h 3525"/>
              <a:gd name="T84" fmla="+- 0 21445 20000"/>
              <a:gd name="T85" fmla="*/ T84 w 2331"/>
              <a:gd name="T86" fmla="+- 0 15672 12423"/>
              <a:gd name="T87" fmla="*/ 15672 h 3525"/>
              <a:gd name="T88" fmla="+- 0 21596 20000"/>
              <a:gd name="T89" fmla="*/ T88 w 2331"/>
              <a:gd name="T90" fmla="+- 0 14575 12423"/>
              <a:gd name="T91" fmla="*/ 14575 h 3525"/>
              <a:gd name="T92" fmla="+- 0 21598 20000"/>
              <a:gd name="T93" fmla="*/ T92 w 2331"/>
              <a:gd name="T94" fmla="+- 0 14895 12423"/>
              <a:gd name="T95" fmla="*/ 14895 h 3525"/>
              <a:gd name="T96" fmla="+- 0 21730 20000"/>
              <a:gd name="T97" fmla="*/ T96 w 2331"/>
              <a:gd name="T98" fmla="+- 0 14447 12423"/>
              <a:gd name="T99" fmla="*/ 14447 h 3525"/>
              <a:gd name="T100" fmla="+- 0 21973 20000"/>
              <a:gd name="T101" fmla="*/ T100 w 2331"/>
              <a:gd name="T102" fmla="+- 0 14356 12423"/>
              <a:gd name="T103" fmla="*/ 14356 h 3525"/>
              <a:gd name="T104" fmla="+- 0 22066 20000"/>
              <a:gd name="T105" fmla="*/ T104 w 2331"/>
              <a:gd name="T106" fmla="+- 0 14496 12423"/>
              <a:gd name="T107" fmla="*/ 14496 h 3525"/>
              <a:gd name="T108" fmla="+- 0 22021 20000"/>
              <a:gd name="T109" fmla="*/ T108 w 2331"/>
              <a:gd name="T110" fmla="+- 0 14912 12423"/>
              <a:gd name="T111" fmla="*/ 14912 h 3525"/>
              <a:gd name="T112" fmla="+- 0 21903 20000"/>
              <a:gd name="T113" fmla="*/ T112 w 2331"/>
              <a:gd name="T114" fmla="+- 0 14642 12423"/>
              <a:gd name="T115" fmla="*/ 14642 h 3525"/>
              <a:gd name="T116" fmla="+- 0 22110 20000"/>
              <a:gd name="T117" fmla="*/ T116 w 2331"/>
              <a:gd name="T118" fmla="+- 0 14670 12423"/>
              <a:gd name="T119" fmla="*/ 14670 h 3525"/>
              <a:gd name="T120" fmla="+- 0 22024 20000"/>
              <a:gd name="T121" fmla="*/ T120 w 2331"/>
              <a:gd name="T122" fmla="+- 0 15616 12423"/>
              <a:gd name="T123" fmla="*/ 15616 h 3525"/>
              <a:gd name="T124" fmla="+- 0 22049 20000"/>
              <a:gd name="T125" fmla="*/ T124 w 2331"/>
              <a:gd name="T126" fmla="+- 0 15862 12423"/>
              <a:gd name="T127" fmla="*/ 15862 h 3525"/>
              <a:gd name="T128" fmla="+- 0 22061 20000"/>
              <a:gd name="T129" fmla="*/ T128 w 2331"/>
              <a:gd name="T130" fmla="+- 0 15909 12423"/>
              <a:gd name="T131" fmla="*/ 15909 h 35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331" h="3525" extrusionOk="0">
                <a:moveTo>
                  <a:pt x="854" y="695"/>
                </a:moveTo>
                <a:cubicBezTo>
                  <a:pt x="852" y="728"/>
                  <a:pt x="858" y="761"/>
                  <a:pt x="861" y="794"/>
                </a:cubicBezTo>
                <a:cubicBezTo>
                  <a:pt x="868" y="873"/>
                  <a:pt x="871" y="951"/>
                  <a:pt x="872" y="1030"/>
                </a:cubicBezTo>
                <a:cubicBezTo>
                  <a:pt x="874" y="1120"/>
                  <a:pt x="873" y="1211"/>
                  <a:pt x="869" y="1301"/>
                </a:cubicBezTo>
                <a:cubicBezTo>
                  <a:pt x="867" y="1358"/>
                  <a:pt x="867" y="1418"/>
                  <a:pt x="859" y="1475"/>
                </a:cubicBezTo>
                <a:cubicBezTo>
                  <a:pt x="852" y="1523"/>
                  <a:pt x="864" y="1510"/>
                  <a:pt x="881" y="1473"/>
                </a:cubicBezTo>
              </a:path>
              <a:path w="2331" h="3525" extrusionOk="0">
                <a:moveTo>
                  <a:pt x="1128" y="685"/>
                </a:moveTo>
                <a:cubicBezTo>
                  <a:pt x="1111" y="655"/>
                  <a:pt x="1104" y="661"/>
                  <a:pt x="1152" y="640"/>
                </a:cubicBezTo>
                <a:cubicBezTo>
                  <a:pt x="1212" y="613"/>
                  <a:pt x="1276" y="597"/>
                  <a:pt x="1340" y="581"/>
                </a:cubicBezTo>
                <a:cubicBezTo>
                  <a:pt x="1394" y="567"/>
                  <a:pt x="1468" y="544"/>
                  <a:pt x="1524" y="561"/>
                </a:cubicBezTo>
                <a:cubicBezTo>
                  <a:pt x="1582" y="579"/>
                  <a:pt x="1586" y="646"/>
                  <a:pt x="1588" y="695"/>
                </a:cubicBezTo>
                <a:cubicBezTo>
                  <a:pt x="1592" y="791"/>
                  <a:pt x="1575" y="888"/>
                  <a:pt x="1561" y="983"/>
                </a:cubicBezTo>
                <a:cubicBezTo>
                  <a:pt x="1549" y="1070"/>
                  <a:pt x="1530" y="1155"/>
                  <a:pt x="1516" y="1241"/>
                </a:cubicBezTo>
                <a:cubicBezTo>
                  <a:pt x="1512" y="1263"/>
                  <a:pt x="1509" y="1334"/>
                  <a:pt x="1482" y="1326"/>
                </a:cubicBezTo>
                <a:cubicBezTo>
                  <a:pt x="1478" y="1319"/>
                  <a:pt x="1475" y="1311"/>
                  <a:pt x="1471" y="1304"/>
                </a:cubicBezTo>
              </a:path>
              <a:path w="2331" h="3525" extrusionOk="0">
                <a:moveTo>
                  <a:pt x="1335" y="1059"/>
                </a:moveTo>
                <a:cubicBezTo>
                  <a:pt x="1319" y="1036"/>
                  <a:pt x="1303" y="1014"/>
                  <a:pt x="1287" y="992"/>
                </a:cubicBezTo>
                <a:cubicBezTo>
                  <a:pt x="1325" y="997"/>
                  <a:pt x="1362" y="1012"/>
                  <a:pt x="1400" y="1020"/>
                </a:cubicBezTo>
                <a:cubicBezTo>
                  <a:pt x="1467" y="1034"/>
                  <a:pt x="1524" y="1033"/>
                  <a:pt x="1590" y="1024"/>
                </a:cubicBezTo>
                <a:cubicBezTo>
                  <a:pt x="1651" y="1016"/>
                  <a:pt x="1699" y="999"/>
                  <a:pt x="1743" y="954"/>
                </a:cubicBezTo>
                <a:cubicBezTo>
                  <a:pt x="1751" y="944"/>
                  <a:pt x="1760" y="933"/>
                  <a:pt x="1768" y="923"/>
                </a:cubicBezTo>
              </a:path>
              <a:path w="2331" h="3525" extrusionOk="0">
                <a:moveTo>
                  <a:pt x="1521" y="222"/>
                </a:moveTo>
                <a:cubicBezTo>
                  <a:pt x="1386" y="109"/>
                  <a:pt x="1261" y="6"/>
                  <a:pt x="1076" y="0"/>
                </a:cubicBezTo>
                <a:cubicBezTo>
                  <a:pt x="968" y="-3"/>
                  <a:pt x="860" y="20"/>
                  <a:pt x="760" y="59"/>
                </a:cubicBezTo>
                <a:cubicBezTo>
                  <a:pt x="473" y="169"/>
                  <a:pt x="241" y="412"/>
                  <a:pt x="101" y="681"/>
                </a:cubicBezTo>
                <a:cubicBezTo>
                  <a:pt x="-13" y="901"/>
                  <a:pt x="-52" y="1156"/>
                  <a:pt x="105" y="1365"/>
                </a:cubicBezTo>
                <a:cubicBezTo>
                  <a:pt x="313" y="1642"/>
                  <a:pt x="727" y="1751"/>
                  <a:pt x="1052" y="1797"/>
                </a:cubicBezTo>
                <a:cubicBezTo>
                  <a:pt x="1390" y="1845"/>
                  <a:pt x="1770" y="1825"/>
                  <a:pt x="2029" y="1577"/>
                </a:cubicBezTo>
                <a:cubicBezTo>
                  <a:pt x="2237" y="1378"/>
                  <a:pt x="2320" y="1063"/>
                  <a:pt x="2330" y="784"/>
                </a:cubicBezTo>
                <a:cubicBezTo>
                  <a:pt x="2339" y="546"/>
                  <a:pt x="2266" y="325"/>
                  <a:pt x="2056" y="194"/>
                </a:cubicBezTo>
                <a:cubicBezTo>
                  <a:pt x="1871" y="78"/>
                  <a:pt x="1689" y="93"/>
                  <a:pt x="1483" y="96"/>
                </a:cubicBezTo>
                <a:cubicBezTo>
                  <a:pt x="1473" y="95"/>
                  <a:pt x="1464" y="93"/>
                  <a:pt x="1454" y="92"/>
                </a:cubicBezTo>
              </a:path>
              <a:path w="2331" h="3525" extrusionOk="0">
                <a:moveTo>
                  <a:pt x="1063" y="2492"/>
                </a:moveTo>
                <a:cubicBezTo>
                  <a:pt x="1073" y="2461"/>
                  <a:pt x="1081" y="2432"/>
                  <a:pt x="1101" y="2401"/>
                </a:cubicBezTo>
                <a:cubicBezTo>
                  <a:pt x="1129" y="2357"/>
                  <a:pt x="1165" y="2317"/>
                  <a:pt x="1201" y="2281"/>
                </a:cubicBezTo>
                <a:cubicBezTo>
                  <a:pt x="1225" y="2257"/>
                  <a:pt x="1247" y="2247"/>
                  <a:pt x="1274" y="2230"/>
                </a:cubicBezTo>
                <a:cubicBezTo>
                  <a:pt x="1318" y="2262"/>
                  <a:pt x="1328" y="2268"/>
                  <a:pt x="1338" y="2333"/>
                </a:cubicBezTo>
                <a:cubicBezTo>
                  <a:pt x="1375" y="2565"/>
                  <a:pt x="1310" y="2832"/>
                  <a:pt x="1194" y="3034"/>
                </a:cubicBezTo>
                <a:cubicBezTo>
                  <a:pt x="1142" y="3124"/>
                  <a:pt x="1060" y="3237"/>
                  <a:pt x="959" y="3276"/>
                </a:cubicBezTo>
                <a:cubicBezTo>
                  <a:pt x="887" y="3304"/>
                  <a:pt x="833" y="3251"/>
                  <a:pt x="824" y="3181"/>
                </a:cubicBezTo>
                <a:cubicBezTo>
                  <a:pt x="817" y="3122"/>
                  <a:pt x="836" y="3054"/>
                  <a:pt x="886" y="3018"/>
                </a:cubicBezTo>
                <a:cubicBezTo>
                  <a:pt x="944" y="2976"/>
                  <a:pt x="1026" y="3001"/>
                  <a:pt x="1085" y="3028"/>
                </a:cubicBezTo>
                <a:cubicBezTo>
                  <a:pt x="1203" y="3082"/>
                  <a:pt x="1283" y="3196"/>
                  <a:pt x="1398" y="3249"/>
                </a:cubicBezTo>
                <a:cubicBezTo>
                  <a:pt x="1422" y="3256"/>
                  <a:pt x="1429" y="3258"/>
                  <a:pt x="1445" y="3249"/>
                </a:cubicBezTo>
              </a:path>
              <a:path w="2331" h="3525" extrusionOk="0">
                <a:moveTo>
                  <a:pt x="1557" y="2073"/>
                </a:moveTo>
                <a:cubicBezTo>
                  <a:pt x="1580" y="2095"/>
                  <a:pt x="1591" y="2118"/>
                  <a:pt x="1596" y="2152"/>
                </a:cubicBezTo>
                <a:cubicBezTo>
                  <a:pt x="1605" y="2208"/>
                  <a:pt x="1604" y="2267"/>
                  <a:pt x="1605" y="2324"/>
                </a:cubicBezTo>
                <a:cubicBezTo>
                  <a:pt x="1606" y="2374"/>
                  <a:pt x="1604" y="2423"/>
                  <a:pt x="1598" y="2472"/>
                </a:cubicBezTo>
                <a:cubicBezTo>
                  <a:pt x="1598" y="2477"/>
                  <a:pt x="1597" y="2482"/>
                  <a:pt x="1597" y="2487"/>
                </a:cubicBezTo>
              </a:path>
              <a:path w="2331" h="3525" extrusionOk="0">
                <a:moveTo>
                  <a:pt x="1730" y="2024"/>
                </a:moveTo>
                <a:cubicBezTo>
                  <a:pt x="1765" y="2007"/>
                  <a:pt x="1800" y="1994"/>
                  <a:pt x="1835" y="1979"/>
                </a:cubicBezTo>
                <a:cubicBezTo>
                  <a:pt x="1881" y="1960"/>
                  <a:pt x="1924" y="1941"/>
                  <a:pt x="1973" y="1933"/>
                </a:cubicBezTo>
                <a:cubicBezTo>
                  <a:pt x="1999" y="1929"/>
                  <a:pt x="2040" y="1925"/>
                  <a:pt x="2058" y="1951"/>
                </a:cubicBezTo>
                <a:cubicBezTo>
                  <a:pt x="2079" y="1981"/>
                  <a:pt x="2069" y="2040"/>
                  <a:pt x="2066" y="2073"/>
                </a:cubicBezTo>
                <a:cubicBezTo>
                  <a:pt x="2061" y="2141"/>
                  <a:pt x="2050" y="2208"/>
                  <a:pt x="2043" y="2275"/>
                </a:cubicBezTo>
                <a:cubicBezTo>
                  <a:pt x="2035" y="2344"/>
                  <a:pt x="2022" y="2420"/>
                  <a:pt x="2021" y="2489"/>
                </a:cubicBezTo>
                <a:cubicBezTo>
                  <a:pt x="2020" y="2530"/>
                  <a:pt x="2008" y="2475"/>
                  <a:pt x="2006" y="2465"/>
                </a:cubicBezTo>
              </a:path>
              <a:path w="2331" h="3525" extrusionOk="0">
                <a:moveTo>
                  <a:pt x="1903" y="2219"/>
                </a:moveTo>
                <a:cubicBezTo>
                  <a:pt x="1894" y="2188"/>
                  <a:pt x="1940" y="2214"/>
                  <a:pt x="1967" y="2221"/>
                </a:cubicBezTo>
                <a:cubicBezTo>
                  <a:pt x="2015" y="2234"/>
                  <a:pt x="2060" y="2244"/>
                  <a:pt x="2110" y="2247"/>
                </a:cubicBezTo>
                <a:cubicBezTo>
                  <a:pt x="2148" y="2249"/>
                  <a:pt x="2172" y="2242"/>
                  <a:pt x="2208" y="2231"/>
                </a:cubicBezTo>
              </a:path>
              <a:path w="2331" h="3525" extrusionOk="0">
                <a:moveTo>
                  <a:pt x="2024" y="3193"/>
                </a:moveTo>
                <a:cubicBezTo>
                  <a:pt x="2037" y="3228"/>
                  <a:pt x="2043" y="3262"/>
                  <a:pt x="2045" y="3300"/>
                </a:cubicBezTo>
                <a:cubicBezTo>
                  <a:pt x="2047" y="3346"/>
                  <a:pt x="2047" y="3393"/>
                  <a:pt x="2049" y="3439"/>
                </a:cubicBezTo>
                <a:cubicBezTo>
                  <a:pt x="2050" y="3467"/>
                  <a:pt x="2053" y="3497"/>
                  <a:pt x="2052" y="3524"/>
                </a:cubicBezTo>
                <a:cubicBezTo>
                  <a:pt x="2059" y="3507"/>
                  <a:pt x="2061" y="3499"/>
                  <a:pt x="2061" y="34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89538" y="5172075"/>
            <a:ext cx="673100" cy="561975"/>
          </a:xfrm>
          <a:custGeom>
            <a:avLst/>
            <a:gdLst>
              <a:gd name="T0" fmla="+- 0 14767 14414"/>
              <a:gd name="T1" fmla="*/ T0 w 1869"/>
              <a:gd name="T2" fmla="+- 0 15188 14366"/>
              <a:gd name="T3" fmla="*/ 15188 h 1563"/>
              <a:gd name="T4" fmla="+- 0 14726 14414"/>
              <a:gd name="T5" fmla="*/ T4 w 1869"/>
              <a:gd name="T6" fmla="+- 0 15029 14366"/>
              <a:gd name="T7" fmla="*/ 15029 h 1563"/>
              <a:gd name="T8" fmla="+- 0 14969 14414"/>
              <a:gd name="T9" fmla="*/ T8 w 1869"/>
              <a:gd name="T10" fmla="+- 0 14677 14366"/>
              <a:gd name="T11" fmla="*/ 14677 h 1563"/>
              <a:gd name="T12" fmla="+- 0 15160 14414"/>
              <a:gd name="T13" fmla="*/ T12 w 1869"/>
              <a:gd name="T14" fmla="+- 0 14714 14366"/>
              <a:gd name="T15" fmla="*/ 14714 h 1563"/>
              <a:gd name="T16" fmla="+- 0 15296 14414"/>
              <a:gd name="T17" fmla="*/ T16 w 1869"/>
              <a:gd name="T18" fmla="+- 0 15125 14366"/>
              <a:gd name="T19" fmla="*/ 15125 h 1563"/>
              <a:gd name="T20" fmla="+- 0 15122 14414"/>
              <a:gd name="T21" fmla="*/ T20 w 1869"/>
              <a:gd name="T22" fmla="+- 0 15648 14366"/>
              <a:gd name="T23" fmla="*/ 15648 h 1563"/>
              <a:gd name="T24" fmla="+- 0 14819 14414"/>
              <a:gd name="T25" fmla="*/ T24 w 1869"/>
              <a:gd name="T26" fmla="+- 0 15898 14366"/>
              <a:gd name="T27" fmla="*/ 15898 h 1563"/>
              <a:gd name="T28" fmla="+- 0 14530 14414"/>
              <a:gd name="T29" fmla="*/ T28 w 1869"/>
              <a:gd name="T30" fmla="+- 0 15901 14366"/>
              <a:gd name="T31" fmla="*/ 15901 h 1563"/>
              <a:gd name="T32" fmla="+- 0 14414 14414"/>
              <a:gd name="T33" fmla="*/ T32 w 1869"/>
              <a:gd name="T34" fmla="+- 0 15782 14366"/>
              <a:gd name="T35" fmla="*/ 15782 h 1563"/>
              <a:gd name="T36" fmla="+- 0 14423 14414"/>
              <a:gd name="T37" fmla="*/ T36 w 1869"/>
              <a:gd name="T38" fmla="+- 0 15758 14366"/>
              <a:gd name="T39" fmla="*/ 15758 h 1563"/>
              <a:gd name="T40" fmla="+- 0 14611 14414"/>
              <a:gd name="T41" fmla="*/ T40 w 1869"/>
              <a:gd name="T42" fmla="+- 0 15746 14366"/>
              <a:gd name="T43" fmla="*/ 15746 h 1563"/>
              <a:gd name="T44" fmla="+- 0 14891 14414"/>
              <a:gd name="T45" fmla="*/ T44 w 1869"/>
              <a:gd name="T46" fmla="+- 0 15814 14366"/>
              <a:gd name="T47" fmla="*/ 15814 h 1563"/>
              <a:gd name="T48" fmla="+- 0 15093 14414"/>
              <a:gd name="T49" fmla="*/ T48 w 1869"/>
              <a:gd name="T50" fmla="+- 0 15844 14366"/>
              <a:gd name="T51" fmla="*/ 15844 h 1563"/>
              <a:gd name="T52" fmla="+- 0 15123 14414"/>
              <a:gd name="T53" fmla="*/ T52 w 1869"/>
              <a:gd name="T54" fmla="+- 0 15830 14366"/>
              <a:gd name="T55" fmla="*/ 15830 h 1563"/>
              <a:gd name="T56" fmla="+- 0 15563 14414"/>
              <a:gd name="T57" fmla="*/ T56 w 1869"/>
              <a:gd name="T58" fmla="+- 0 14505 14366"/>
              <a:gd name="T59" fmla="*/ 14505 h 1563"/>
              <a:gd name="T60" fmla="+- 0 15567 14414"/>
              <a:gd name="T61" fmla="*/ T60 w 1869"/>
              <a:gd name="T62" fmla="+- 0 14587 14366"/>
              <a:gd name="T63" fmla="*/ 14587 h 1563"/>
              <a:gd name="T64" fmla="+- 0 15570 14414"/>
              <a:gd name="T65" fmla="*/ T64 w 1869"/>
              <a:gd name="T66" fmla="+- 0 14746 14366"/>
              <a:gd name="T67" fmla="*/ 14746 h 1563"/>
              <a:gd name="T68" fmla="+- 0 15577 14414"/>
              <a:gd name="T69" fmla="*/ T68 w 1869"/>
              <a:gd name="T70" fmla="+- 0 14891 14366"/>
              <a:gd name="T71" fmla="*/ 14891 h 1563"/>
              <a:gd name="T72" fmla="+- 0 15586 14414"/>
              <a:gd name="T73" fmla="*/ T72 w 1869"/>
              <a:gd name="T74" fmla="+- 0 14960 14366"/>
              <a:gd name="T75" fmla="*/ 14960 h 1563"/>
              <a:gd name="T76" fmla="+- 0 15605 14414"/>
              <a:gd name="T77" fmla="*/ T76 w 1869"/>
              <a:gd name="T78" fmla="+- 0 14939 14366"/>
              <a:gd name="T79" fmla="*/ 14939 h 1563"/>
              <a:gd name="T80" fmla="+- 0 15794 14414"/>
              <a:gd name="T81" fmla="*/ T80 w 1869"/>
              <a:gd name="T82" fmla="+- 0 14491 14366"/>
              <a:gd name="T83" fmla="*/ 14491 h 1563"/>
              <a:gd name="T84" fmla="+- 0 15826 14414"/>
              <a:gd name="T85" fmla="*/ T84 w 1869"/>
              <a:gd name="T86" fmla="+- 0 14441 14366"/>
              <a:gd name="T87" fmla="*/ 14441 h 1563"/>
              <a:gd name="T88" fmla="+- 0 15906 14414"/>
              <a:gd name="T89" fmla="*/ T88 w 1869"/>
              <a:gd name="T90" fmla="+- 0 14417 14366"/>
              <a:gd name="T91" fmla="*/ 14417 h 1563"/>
              <a:gd name="T92" fmla="+- 0 16050 14414"/>
              <a:gd name="T93" fmla="*/ T92 w 1869"/>
              <a:gd name="T94" fmla="+- 0 14378 14366"/>
              <a:gd name="T95" fmla="*/ 14378 h 1563"/>
              <a:gd name="T96" fmla="+- 0 16175 14414"/>
              <a:gd name="T97" fmla="*/ T96 w 1869"/>
              <a:gd name="T98" fmla="+- 0 14375 14366"/>
              <a:gd name="T99" fmla="*/ 14375 h 1563"/>
              <a:gd name="T100" fmla="+- 0 16221 14414"/>
              <a:gd name="T101" fmla="*/ T100 w 1869"/>
              <a:gd name="T102" fmla="+- 0 14495 14366"/>
              <a:gd name="T103" fmla="*/ 14495 h 1563"/>
              <a:gd name="T104" fmla="+- 0 16134 14414"/>
              <a:gd name="T105" fmla="*/ T104 w 1869"/>
              <a:gd name="T106" fmla="+- 0 14906 14366"/>
              <a:gd name="T107" fmla="*/ 14906 h 1563"/>
              <a:gd name="T108" fmla="+- 0 16066 14414"/>
              <a:gd name="T109" fmla="*/ T108 w 1869"/>
              <a:gd name="T110" fmla="+- 0 14991 14366"/>
              <a:gd name="T111" fmla="*/ 14991 h 1563"/>
              <a:gd name="T112" fmla="+- 0 16024 14414"/>
              <a:gd name="T113" fmla="*/ T112 w 1869"/>
              <a:gd name="T114" fmla="+- 0 14961 14366"/>
              <a:gd name="T115" fmla="*/ 14961 h 1563"/>
              <a:gd name="T116" fmla="+- 0 15868 14414"/>
              <a:gd name="T117" fmla="*/ T116 w 1869"/>
              <a:gd name="T118" fmla="+- 0 14675 14366"/>
              <a:gd name="T119" fmla="*/ 14675 h 1563"/>
              <a:gd name="T120" fmla="+- 0 15929 14414"/>
              <a:gd name="T121" fmla="*/ T120 w 1869"/>
              <a:gd name="T122" fmla="+- 0 14679 14366"/>
              <a:gd name="T123" fmla="*/ 14679 h 1563"/>
              <a:gd name="T124" fmla="+- 0 16087 14414"/>
              <a:gd name="T125" fmla="*/ T124 w 1869"/>
              <a:gd name="T126" fmla="+- 0 14704 14366"/>
              <a:gd name="T127" fmla="*/ 14704 h 1563"/>
              <a:gd name="T128" fmla="+- 0 16221 14414"/>
              <a:gd name="T129" fmla="*/ T128 w 1869"/>
              <a:gd name="T130" fmla="+- 0 14708 14366"/>
              <a:gd name="T131" fmla="*/ 14708 h 1563"/>
              <a:gd name="T132" fmla="+- 0 16282 14414"/>
              <a:gd name="T133" fmla="*/ T132 w 1869"/>
              <a:gd name="T134" fmla="+- 0 14690 14366"/>
              <a:gd name="T135" fmla="*/ 14690 h 15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869" h="1563" extrusionOk="0">
                <a:moveTo>
                  <a:pt x="353" y="822"/>
                </a:moveTo>
                <a:cubicBezTo>
                  <a:pt x="302" y="773"/>
                  <a:pt x="293" y="742"/>
                  <a:pt x="312" y="663"/>
                </a:cubicBezTo>
                <a:cubicBezTo>
                  <a:pt x="344" y="533"/>
                  <a:pt x="429" y="371"/>
                  <a:pt x="555" y="311"/>
                </a:cubicBezTo>
                <a:cubicBezTo>
                  <a:pt x="622" y="279"/>
                  <a:pt x="693" y="298"/>
                  <a:pt x="746" y="348"/>
                </a:cubicBezTo>
                <a:cubicBezTo>
                  <a:pt x="852" y="448"/>
                  <a:pt x="882" y="620"/>
                  <a:pt x="882" y="759"/>
                </a:cubicBezTo>
                <a:cubicBezTo>
                  <a:pt x="883" y="947"/>
                  <a:pt x="817" y="1130"/>
                  <a:pt x="708" y="1282"/>
                </a:cubicBezTo>
                <a:cubicBezTo>
                  <a:pt x="632" y="1387"/>
                  <a:pt x="527" y="1484"/>
                  <a:pt x="405" y="1532"/>
                </a:cubicBezTo>
                <a:cubicBezTo>
                  <a:pt x="312" y="1568"/>
                  <a:pt x="209" y="1571"/>
                  <a:pt x="116" y="1535"/>
                </a:cubicBezTo>
                <a:cubicBezTo>
                  <a:pt x="60" y="1513"/>
                  <a:pt x="14" y="1475"/>
                  <a:pt x="0" y="1416"/>
                </a:cubicBezTo>
                <a:cubicBezTo>
                  <a:pt x="3" y="1408"/>
                  <a:pt x="6" y="1400"/>
                  <a:pt x="9" y="1392"/>
                </a:cubicBezTo>
                <a:cubicBezTo>
                  <a:pt x="78" y="1375"/>
                  <a:pt x="122" y="1369"/>
                  <a:pt x="197" y="1380"/>
                </a:cubicBezTo>
                <a:cubicBezTo>
                  <a:pt x="293" y="1395"/>
                  <a:pt x="384" y="1425"/>
                  <a:pt x="477" y="1448"/>
                </a:cubicBezTo>
                <a:cubicBezTo>
                  <a:pt x="538" y="1463"/>
                  <a:pt x="615" y="1492"/>
                  <a:pt x="679" y="1478"/>
                </a:cubicBezTo>
                <a:cubicBezTo>
                  <a:pt x="689" y="1473"/>
                  <a:pt x="699" y="1469"/>
                  <a:pt x="709" y="1464"/>
                </a:cubicBezTo>
              </a:path>
              <a:path w="1869" h="1563" extrusionOk="0">
                <a:moveTo>
                  <a:pt x="1149" y="139"/>
                </a:moveTo>
                <a:cubicBezTo>
                  <a:pt x="1157" y="167"/>
                  <a:pt x="1153" y="192"/>
                  <a:pt x="1153" y="221"/>
                </a:cubicBezTo>
                <a:cubicBezTo>
                  <a:pt x="1154" y="274"/>
                  <a:pt x="1154" y="327"/>
                  <a:pt x="1156" y="380"/>
                </a:cubicBezTo>
                <a:cubicBezTo>
                  <a:pt x="1158" y="428"/>
                  <a:pt x="1161" y="477"/>
                  <a:pt x="1163" y="525"/>
                </a:cubicBezTo>
                <a:cubicBezTo>
                  <a:pt x="1163" y="530"/>
                  <a:pt x="1163" y="593"/>
                  <a:pt x="1172" y="594"/>
                </a:cubicBezTo>
                <a:cubicBezTo>
                  <a:pt x="1182" y="584"/>
                  <a:pt x="1185" y="581"/>
                  <a:pt x="1191" y="573"/>
                </a:cubicBezTo>
              </a:path>
              <a:path w="1869" h="1563" extrusionOk="0">
                <a:moveTo>
                  <a:pt x="1380" y="125"/>
                </a:moveTo>
                <a:cubicBezTo>
                  <a:pt x="1389" y="101"/>
                  <a:pt x="1391" y="87"/>
                  <a:pt x="1412" y="75"/>
                </a:cubicBezTo>
                <a:cubicBezTo>
                  <a:pt x="1437" y="61"/>
                  <a:pt x="1465" y="59"/>
                  <a:pt x="1492" y="51"/>
                </a:cubicBezTo>
                <a:cubicBezTo>
                  <a:pt x="1540" y="38"/>
                  <a:pt x="1588" y="24"/>
                  <a:pt x="1636" y="12"/>
                </a:cubicBezTo>
                <a:cubicBezTo>
                  <a:pt x="1674" y="3"/>
                  <a:pt x="1724" y="-12"/>
                  <a:pt x="1761" y="9"/>
                </a:cubicBezTo>
                <a:cubicBezTo>
                  <a:pt x="1800" y="31"/>
                  <a:pt x="1805" y="90"/>
                  <a:pt x="1807" y="129"/>
                </a:cubicBezTo>
                <a:cubicBezTo>
                  <a:pt x="1812" y="269"/>
                  <a:pt x="1777" y="413"/>
                  <a:pt x="1720" y="540"/>
                </a:cubicBezTo>
                <a:cubicBezTo>
                  <a:pt x="1710" y="561"/>
                  <a:pt x="1683" y="627"/>
                  <a:pt x="1652" y="625"/>
                </a:cubicBezTo>
                <a:cubicBezTo>
                  <a:pt x="1627" y="624"/>
                  <a:pt x="1625" y="614"/>
                  <a:pt x="1610" y="595"/>
                </a:cubicBezTo>
              </a:path>
              <a:path w="1869" h="1563" extrusionOk="0">
                <a:moveTo>
                  <a:pt x="1454" y="309"/>
                </a:moveTo>
                <a:cubicBezTo>
                  <a:pt x="1458" y="290"/>
                  <a:pt x="1494" y="308"/>
                  <a:pt x="1515" y="313"/>
                </a:cubicBezTo>
                <a:cubicBezTo>
                  <a:pt x="1567" y="324"/>
                  <a:pt x="1620" y="333"/>
                  <a:pt x="1673" y="338"/>
                </a:cubicBezTo>
                <a:cubicBezTo>
                  <a:pt x="1716" y="342"/>
                  <a:pt x="1764" y="348"/>
                  <a:pt x="1807" y="342"/>
                </a:cubicBezTo>
                <a:cubicBezTo>
                  <a:pt x="1828" y="339"/>
                  <a:pt x="1849" y="332"/>
                  <a:pt x="1868" y="3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767675" y="103971725"/>
            <a:ext cx="0" cy="0"/>
          </a:xfrm>
          <a:custGeom>
            <a:avLst/>
            <a:gdLst>
              <a:gd name="T0" fmla="+- 0 22022 22022"/>
              <a:gd name="T1" fmla="*/ T0 w 1"/>
              <a:gd name="T2" fmla="+- 0 15495 15495"/>
              <a:gd name="T3" fmla="*/ 15495 h 1"/>
              <a:gd name="T4" fmla="+- 0 22022 22022"/>
              <a:gd name="T5" fmla="*/ T4 w 1"/>
              <a:gd name="T6" fmla="+- 0 15495 15495"/>
              <a:gd name="T7" fmla="*/ 15495 h 1"/>
              <a:gd name="T8" fmla="+- 0 22022 22022"/>
              <a:gd name="T9" fmla="*/ T8 w 1"/>
              <a:gd name="T10" fmla="+- 0 15495 15495"/>
              <a:gd name="T11" fmla="*/ 1549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1625" y="5464175"/>
            <a:ext cx="787400" cy="342900"/>
          </a:xfrm>
          <a:custGeom>
            <a:avLst/>
            <a:gdLst>
              <a:gd name="T0" fmla="+- 0 22470 22004"/>
              <a:gd name="T1" fmla="*/ T0 w 2189"/>
              <a:gd name="T2" fmla="+- 0 15182 15177"/>
              <a:gd name="T3" fmla="*/ 15182 h 953"/>
              <a:gd name="T4" fmla="+- 0 22484 22004"/>
              <a:gd name="T5" fmla="*/ T4 w 2189"/>
              <a:gd name="T6" fmla="+- 0 15256 15177"/>
              <a:gd name="T7" fmla="*/ 15256 h 953"/>
              <a:gd name="T8" fmla="+- 0 22462 22004"/>
              <a:gd name="T9" fmla="*/ T8 w 2189"/>
              <a:gd name="T10" fmla="+- 0 15471 15177"/>
              <a:gd name="T11" fmla="*/ 15471 h 953"/>
              <a:gd name="T12" fmla="+- 0 22436 22004"/>
              <a:gd name="T13" fmla="*/ T12 w 2189"/>
              <a:gd name="T14" fmla="+- 0 15712 15177"/>
              <a:gd name="T15" fmla="*/ 15712 h 953"/>
              <a:gd name="T16" fmla="+- 0 22430 22004"/>
              <a:gd name="T17" fmla="*/ T16 w 2189"/>
              <a:gd name="T18" fmla="+- 0 15822 15177"/>
              <a:gd name="T19" fmla="*/ 15822 h 953"/>
              <a:gd name="T20" fmla="+- 0 22396 22004"/>
              <a:gd name="T21" fmla="*/ T20 w 2189"/>
              <a:gd name="T22" fmla="+- 0 15746 15177"/>
              <a:gd name="T23" fmla="*/ 15746 h 953"/>
              <a:gd name="T24" fmla="+- 0 22312 22004"/>
              <a:gd name="T25" fmla="*/ T24 w 2189"/>
              <a:gd name="T26" fmla="+- 0 15658 15177"/>
              <a:gd name="T27" fmla="*/ 15658 h 953"/>
              <a:gd name="T28" fmla="+- 0 22225 22004"/>
              <a:gd name="T29" fmla="*/ T28 w 2189"/>
              <a:gd name="T30" fmla="+- 0 15721 15177"/>
              <a:gd name="T31" fmla="*/ 15721 h 953"/>
              <a:gd name="T32" fmla="+- 0 22259 22004"/>
              <a:gd name="T33" fmla="*/ T32 w 2189"/>
              <a:gd name="T34" fmla="+- 0 15846 15177"/>
              <a:gd name="T35" fmla="*/ 15846 h 953"/>
              <a:gd name="T36" fmla="+- 0 22385 22004"/>
              <a:gd name="T37" fmla="*/ T36 w 2189"/>
              <a:gd name="T38" fmla="+- 0 15905 15177"/>
              <a:gd name="T39" fmla="*/ 15905 h 953"/>
              <a:gd name="T40" fmla="+- 0 22450 22004"/>
              <a:gd name="T41" fmla="*/ T40 w 2189"/>
              <a:gd name="T42" fmla="+- 0 15861 15177"/>
              <a:gd name="T43" fmla="*/ 15861 h 953"/>
              <a:gd name="T44" fmla="+- 0 23123 22004"/>
              <a:gd name="T45" fmla="*/ T44 w 2189"/>
              <a:gd name="T46" fmla="+- 0 15519 15177"/>
              <a:gd name="T47" fmla="*/ 15519 h 953"/>
              <a:gd name="T48" fmla="+- 0 23081 22004"/>
              <a:gd name="T49" fmla="*/ T48 w 2189"/>
              <a:gd name="T50" fmla="+- 0 15525 15177"/>
              <a:gd name="T51" fmla="*/ 15525 h 953"/>
              <a:gd name="T52" fmla="+- 0 22967 22004"/>
              <a:gd name="T53" fmla="*/ T52 w 2189"/>
              <a:gd name="T54" fmla="+- 0 15617 15177"/>
              <a:gd name="T55" fmla="*/ 15617 h 953"/>
              <a:gd name="T56" fmla="+- 0 22991 22004"/>
              <a:gd name="T57" fmla="*/ T56 w 2189"/>
              <a:gd name="T58" fmla="+- 0 15747 15177"/>
              <a:gd name="T59" fmla="*/ 15747 h 953"/>
              <a:gd name="T60" fmla="+- 0 23046 22004"/>
              <a:gd name="T61" fmla="*/ T60 w 2189"/>
              <a:gd name="T62" fmla="+- 0 15874 15177"/>
              <a:gd name="T63" fmla="*/ 15874 h 953"/>
              <a:gd name="T64" fmla="+- 0 22972 22004"/>
              <a:gd name="T65" fmla="*/ T64 w 2189"/>
              <a:gd name="T66" fmla="+- 0 15891 15177"/>
              <a:gd name="T67" fmla="*/ 15891 h 953"/>
              <a:gd name="T68" fmla="+- 0 22868 22004"/>
              <a:gd name="T69" fmla="*/ T68 w 2189"/>
              <a:gd name="T70" fmla="+- 0 15845 15177"/>
              <a:gd name="T71" fmla="*/ 15845 h 953"/>
              <a:gd name="T72" fmla="+- 0 22833 22004"/>
              <a:gd name="T73" fmla="*/ T72 w 2189"/>
              <a:gd name="T74" fmla="+- 0 15783 15177"/>
              <a:gd name="T75" fmla="*/ 15783 h 953"/>
              <a:gd name="T76" fmla="+- 0 23222 22004"/>
              <a:gd name="T77" fmla="*/ T76 w 2189"/>
              <a:gd name="T78" fmla="+- 0 15674 15177"/>
              <a:gd name="T79" fmla="*/ 15674 h 953"/>
              <a:gd name="T80" fmla="+- 0 23251 22004"/>
              <a:gd name="T81" fmla="*/ T80 w 2189"/>
              <a:gd name="T82" fmla="+- 0 15793 15177"/>
              <a:gd name="T83" fmla="*/ 15793 h 953"/>
              <a:gd name="T84" fmla="+- 0 23314 22004"/>
              <a:gd name="T85" fmla="*/ T84 w 2189"/>
              <a:gd name="T86" fmla="+- 0 15883 15177"/>
              <a:gd name="T87" fmla="*/ 15883 h 953"/>
              <a:gd name="T88" fmla="+- 0 23410 22004"/>
              <a:gd name="T89" fmla="*/ T88 w 2189"/>
              <a:gd name="T90" fmla="+- 0 15880 15177"/>
              <a:gd name="T91" fmla="*/ 15880 h 953"/>
              <a:gd name="T92" fmla="+- 0 23479 22004"/>
              <a:gd name="T93" fmla="*/ T92 w 2189"/>
              <a:gd name="T94" fmla="+- 0 15775 15177"/>
              <a:gd name="T95" fmla="*/ 15775 h 953"/>
              <a:gd name="T96" fmla="+- 0 23495 22004"/>
              <a:gd name="T97" fmla="*/ T96 w 2189"/>
              <a:gd name="T98" fmla="+- 0 15626 15177"/>
              <a:gd name="T99" fmla="*/ 15626 h 953"/>
              <a:gd name="T100" fmla="+- 0 23499 22004"/>
              <a:gd name="T101" fmla="*/ T100 w 2189"/>
              <a:gd name="T102" fmla="+- 0 15556 15177"/>
              <a:gd name="T103" fmla="*/ 15556 h 953"/>
              <a:gd name="T104" fmla="+- 0 23522 22004"/>
              <a:gd name="T105" fmla="*/ T104 w 2189"/>
              <a:gd name="T106" fmla="+- 0 15768 15177"/>
              <a:gd name="T107" fmla="*/ 15768 h 953"/>
              <a:gd name="T108" fmla="+- 0 23569 22004"/>
              <a:gd name="T109" fmla="*/ T108 w 2189"/>
              <a:gd name="T110" fmla="+- 0 15779 15177"/>
              <a:gd name="T111" fmla="*/ 15779 h 953"/>
              <a:gd name="T112" fmla="+- 0 23632 22004"/>
              <a:gd name="T113" fmla="*/ T112 w 2189"/>
              <a:gd name="T114" fmla="+- 0 15708 15177"/>
              <a:gd name="T115" fmla="*/ 15708 h 953"/>
              <a:gd name="T116" fmla="+- 0 23659 22004"/>
              <a:gd name="T117" fmla="*/ T116 w 2189"/>
              <a:gd name="T118" fmla="+- 0 15637 15177"/>
              <a:gd name="T119" fmla="*/ 15637 h 953"/>
              <a:gd name="T120" fmla="+- 0 23681 22004"/>
              <a:gd name="T121" fmla="*/ T120 w 2189"/>
              <a:gd name="T122" fmla="+- 0 15703 15177"/>
              <a:gd name="T123" fmla="*/ 15703 h 953"/>
              <a:gd name="T124" fmla="+- 0 23739 22004"/>
              <a:gd name="T125" fmla="*/ T124 w 2189"/>
              <a:gd name="T126" fmla="+- 0 15707 15177"/>
              <a:gd name="T127" fmla="*/ 15707 h 953"/>
              <a:gd name="T128" fmla="+- 0 23793 22004"/>
              <a:gd name="T129" fmla="*/ T128 w 2189"/>
              <a:gd name="T130" fmla="+- 0 15672 15177"/>
              <a:gd name="T131" fmla="*/ 15672 h 953"/>
              <a:gd name="T132" fmla="+- 0 23825 22004"/>
              <a:gd name="T133" fmla="*/ T132 w 2189"/>
              <a:gd name="T134" fmla="+- 0 15723 15177"/>
              <a:gd name="T135" fmla="*/ 15723 h 953"/>
              <a:gd name="T136" fmla="+- 0 23856 22004"/>
              <a:gd name="T137" fmla="*/ T136 w 2189"/>
              <a:gd name="T138" fmla="+- 0 15801 15177"/>
              <a:gd name="T139" fmla="*/ 15801 h 953"/>
              <a:gd name="T140" fmla="+- 0 23903 22004"/>
              <a:gd name="T141" fmla="*/ T140 w 2189"/>
              <a:gd name="T142" fmla="+- 0 15794 15177"/>
              <a:gd name="T143" fmla="*/ 15794 h 953"/>
              <a:gd name="T144" fmla="+- 0 24056 22004"/>
              <a:gd name="T145" fmla="*/ T144 w 2189"/>
              <a:gd name="T146" fmla="+- 0 15607 15177"/>
              <a:gd name="T147" fmla="*/ 15607 h 953"/>
              <a:gd name="T148" fmla="+- 0 24065 22004"/>
              <a:gd name="T149" fmla="*/ T148 w 2189"/>
              <a:gd name="T150" fmla="+- 0 15535 15177"/>
              <a:gd name="T151" fmla="*/ 15535 h 953"/>
              <a:gd name="T152" fmla="+- 0 24063 22004"/>
              <a:gd name="T153" fmla="*/ T152 w 2189"/>
              <a:gd name="T154" fmla="+- 0 15615 15177"/>
              <a:gd name="T155" fmla="*/ 15615 h 953"/>
              <a:gd name="T156" fmla="+- 0 24105 22004"/>
              <a:gd name="T157" fmla="*/ T156 w 2189"/>
              <a:gd name="T158" fmla="+- 0 15750 15177"/>
              <a:gd name="T159" fmla="*/ 15750 h 953"/>
              <a:gd name="T160" fmla="+- 0 24094 22004"/>
              <a:gd name="T161" fmla="*/ T160 w 2189"/>
              <a:gd name="T162" fmla="+- 0 15852 15177"/>
              <a:gd name="T163" fmla="*/ 15852 h 953"/>
              <a:gd name="T164" fmla="+- 0 24012 22004"/>
              <a:gd name="T165" fmla="*/ T164 w 2189"/>
              <a:gd name="T166" fmla="+- 0 15889 15177"/>
              <a:gd name="T167" fmla="*/ 15889 h 953"/>
              <a:gd name="T168" fmla="+- 0 23983 22004"/>
              <a:gd name="T169" fmla="*/ T168 w 2189"/>
              <a:gd name="T170" fmla="+- 0 15891 15177"/>
              <a:gd name="T171" fmla="*/ 15891 h 953"/>
              <a:gd name="T172" fmla="+- 0 24049 22004"/>
              <a:gd name="T173" fmla="*/ T172 w 2189"/>
              <a:gd name="T174" fmla="+- 0 15875 15177"/>
              <a:gd name="T175" fmla="*/ 15875 h 953"/>
              <a:gd name="T176" fmla="+- 0 22004 22004"/>
              <a:gd name="T177" fmla="*/ T176 w 2189"/>
              <a:gd name="T178" fmla="+- 0 16123 15177"/>
              <a:gd name="T179" fmla="*/ 16123 h 953"/>
              <a:gd name="T180" fmla="+- 0 22121 22004"/>
              <a:gd name="T181" fmla="*/ T180 w 2189"/>
              <a:gd name="T182" fmla="+- 0 16124 15177"/>
              <a:gd name="T183" fmla="*/ 16124 h 953"/>
              <a:gd name="T184" fmla="+- 0 22435 22004"/>
              <a:gd name="T185" fmla="*/ T184 w 2189"/>
              <a:gd name="T186" fmla="+- 0 16128 15177"/>
              <a:gd name="T187" fmla="*/ 16128 h 953"/>
              <a:gd name="T188" fmla="+- 0 23352 22004"/>
              <a:gd name="T189" fmla="*/ T188 w 2189"/>
              <a:gd name="T190" fmla="+- 0 16097 15177"/>
              <a:gd name="T191" fmla="*/ 16097 h 953"/>
              <a:gd name="T192" fmla="+- 0 23937 22004"/>
              <a:gd name="T193" fmla="*/ T192 w 2189"/>
              <a:gd name="T194" fmla="+- 0 16079 15177"/>
              <a:gd name="T195" fmla="*/ 16079 h 953"/>
              <a:gd name="T196" fmla="+- 0 24158 22004"/>
              <a:gd name="T197" fmla="*/ T196 w 2189"/>
              <a:gd name="T198" fmla="+- 0 16085 15177"/>
              <a:gd name="T199" fmla="*/ 16085 h 953"/>
              <a:gd name="T200" fmla="+- 0 24133 22004"/>
              <a:gd name="T201" fmla="*/ T200 w 2189"/>
              <a:gd name="T202" fmla="+- 0 16070 15177"/>
              <a:gd name="T203" fmla="*/ 16070 h 9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2189" h="953" extrusionOk="0">
                <a:moveTo>
                  <a:pt x="466" y="5"/>
                </a:moveTo>
                <a:cubicBezTo>
                  <a:pt x="477" y="22"/>
                  <a:pt x="485" y="37"/>
                  <a:pt x="480" y="79"/>
                </a:cubicBezTo>
                <a:cubicBezTo>
                  <a:pt x="472" y="151"/>
                  <a:pt x="466" y="222"/>
                  <a:pt x="458" y="294"/>
                </a:cubicBezTo>
                <a:cubicBezTo>
                  <a:pt x="449" y="374"/>
                  <a:pt x="439" y="455"/>
                  <a:pt x="432" y="535"/>
                </a:cubicBezTo>
                <a:cubicBezTo>
                  <a:pt x="429" y="572"/>
                  <a:pt x="427" y="608"/>
                  <a:pt x="426" y="645"/>
                </a:cubicBezTo>
                <a:cubicBezTo>
                  <a:pt x="416" y="620"/>
                  <a:pt x="406" y="593"/>
                  <a:pt x="392" y="569"/>
                </a:cubicBezTo>
                <a:cubicBezTo>
                  <a:pt x="372" y="536"/>
                  <a:pt x="344" y="497"/>
                  <a:pt x="308" y="481"/>
                </a:cubicBezTo>
                <a:cubicBezTo>
                  <a:pt x="261" y="460"/>
                  <a:pt x="228" y="501"/>
                  <a:pt x="221" y="544"/>
                </a:cubicBezTo>
                <a:cubicBezTo>
                  <a:pt x="214" y="588"/>
                  <a:pt x="229" y="633"/>
                  <a:pt x="255" y="669"/>
                </a:cubicBezTo>
                <a:cubicBezTo>
                  <a:pt x="283" y="708"/>
                  <a:pt x="333" y="737"/>
                  <a:pt x="381" y="728"/>
                </a:cubicBezTo>
                <a:cubicBezTo>
                  <a:pt x="411" y="723"/>
                  <a:pt x="426" y="704"/>
                  <a:pt x="446" y="684"/>
                </a:cubicBezTo>
              </a:path>
              <a:path w="2189" h="953" extrusionOk="0">
                <a:moveTo>
                  <a:pt x="1119" y="342"/>
                </a:moveTo>
                <a:cubicBezTo>
                  <a:pt x="1153" y="352"/>
                  <a:pt x="1090" y="345"/>
                  <a:pt x="1077" y="348"/>
                </a:cubicBezTo>
                <a:cubicBezTo>
                  <a:pt x="1028" y="360"/>
                  <a:pt x="980" y="389"/>
                  <a:pt x="963" y="440"/>
                </a:cubicBezTo>
                <a:cubicBezTo>
                  <a:pt x="947" y="488"/>
                  <a:pt x="968" y="528"/>
                  <a:pt x="987" y="570"/>
                </a:cubicBezTo>
                <a:cubicBezTo>
                  <a:pt x="1000" y="598"/>
                  <a:pt x="1063" y="665"/>
                  <a:pt x="1042" y="697"/>
                </a:cubicBezTo>
                <a:cubicBezTo>
                  <a:pt x="1027" y="720"/>
                  <a:pt x="991" y="717"/>
                  <a:pt x="968" y="714"/>
                </a:cubicBezTo>
                <a:cubicBezTo>
                  <a:pt x="930" y="708"/>
                  <a:pt x="893" y="693"/>
                  <a:pt x="864" y="668"/>
                </a:cubicBezTo>
                <a:cubicBezTo>
                  <a:pt x="840" y="648"/>
                  <a:pt x="837" y="635"/>
                  <a:pt x="829" y="606"/>
                </a:cubicBezTo>
              </a:path>
              <a:path w="2189" h="953" extrusionOk="0">
                <a:moveTo>
                  <a:pt x="1218" y="497"/>
                </a:moveTo>
                <a:cubicBezTo>
                  <a:pt x="1226" y="538"/>
                  <a:pt x="1232" y="577"/>
                  <a:pt x="1247" y="616"/>
                </a:cubicBezTo>
                <a:cubicBezTo>
                  <a:pt x="1260" y="649"/>
                  <a:pt x="1280" y="686"/>
                  <a:pt x="1310" y="706"/>
                </a:cubicBezTo>
                <a:cubicBezTo>
                  <a:pt x="1339" y="725"/>
                  <a:pt x="1377" y="722"/>
                  <a:pt x="1406" y="703"/>
                </a:cubicBezTo>
                <a:cubicBezTo>
                  <a:pt x="1441" y="680"/>
                  <a:pt x="1463" y="637"/>
                  <a:pt x="1475" y="598"/>
                </a:cubicBezTo>
                <a:cubicBezTo>
                  <a:pt x="1489" y="550"/>
                  <a:pt x="1488" y="499"/>
                  <a:pt x="1491" y="449"/>
                </a:cubicBezTo>
                <a:cubicBezTo>
                  <a:pt x="1493" y="425"/>
                  <a:pt x="1491" y="402"/>
                  <a:pt x="1495" y="379"/>
                </a:cubicBezTo>
              </a:path>
              <a:path w="2189" h="953" extrusionOk="0">
                <a:moveTo>
                  <a:pt x="1518" y="591"/>
                </a:moveTo>
                <a:cubicBezTo>
                  <a:pt x="1538" y="611"/>
                  <a:pt x="1542" y="610"/>
                  <a:pt x="1565" y="602"/>
                </a:cubicBezTo>
                <a:cubicBezTo>
                  <a:pt x="1595" y="591"/>
                  <a:pt x="1612" y="560"/>
                  <a:pt x="1628" y="531"/>
                </a:cubicBezTo>
                <a:cubicBezTo>
                  <a:pt x="1640" y="509"/>
                  <a:pt x="1647" y="484"/>
                  <a:pt x="1655" y="460"/>
                </a:cubicBezTo>
                <a:cubicBezTo>
                  <a:pt x="1660" y="479"/>
                  <a:pt x="1662" y="511"/>
                  <a:pt x="1677" y="526"/>
                </a:cubicBezTo>
                <a:cubicBezTo>
                  <a:pt x="1692" y="541"/>
                  <a:pt x="1717" y="538"/>
                  <a:pt x="1735" y="530"/>
                </a:cubicBezTo>
                <a:cubicBezTo>
                  <a:pt x="1753" y="521"/>
                  <a:pt x="1770" y="500"/>
                  <a:pt x="1789" y="495"/>
                </a:cubicBezTo>
                <a:cubicBezTo>
                  <a:pt x="1815" y="488"/>
                  <a:pt x="1817" y="529"/>
                  <a:pt x="1821" y="546"/>
                </a:cubicBezTo>
                <a:cubicBezTo>
                  <a:pt x="1827" y="572"/>
                  <a:pt x="1830" y="605"/>
                  <a:pt x="1852" y="624"/>
                </a:cubicBezTo>
                <a:cubicBezTo>
                  <a:pt x="1861" y="632"/>
                  <a:pt x="1890" y="620"/>
                  <a:pt x="1899" y="617"/>
                </a:cubicBezTo>
              </a:path>
              <a:path w="2189" h="953" extrusionOk="0">
                <a:moveTo>
                  <a:pt x="2052" y="430"/>
                </a:moveTo>
                <a:cubicBezTo>
                  <a:pt x="2061" y="402"/>
                  <a:pt x="2071" y="385"/>
                  <a:pt x="2061" y="358"/>
                </a:cubicBezTo>
                <a:cubicBezTo>
                  <a:pt x="2041" y="387"/>
                  <a:pt x="2050" y="404"/>
                  <a:pt x="2059" y="438"/>
                </a:cubicBezTo>
                <a:cubicBezTo>
                  <a:pt x="2071" y="484"/>
                  <a:pt x="2089" y="527"/>
                  <a:pt x="2101" y="573"/>
                </a:cubicBezTo>
                <a:cubicBezTo>
                  <a:pt x="2110" y="606"/>
                  <a:pt x="2114" y="646"/>
                  <a:pt x="2090" y="675"/>
                </a:cubicBezTo>
                <a:cubicBezTo>
                  <a:pt x="2069" y="700"/>
                  <a:pt x="2038" y="706"/>
                  <a:pt x="2008" y="712"/>
                </a:cubicBezTo>
                <a:cubicBezTo>
                  <a:pt x="1992" y="715"/>
                  <a:pt x="1989" y="717"/>
                  <a:pt x="1979" y="714"/>
                </a:cubicBezTo>
                <a:cubicBezTo>
                  <a:pt x="2003" y="704"/>
                  <a:pt x="2018" y="701"/>
                  <a:pt x="2045" y="698"/>
                </a:cubicBezTo>
              </a:path>
              <a:path w="2189" h="953" extrusionOk="0">
                <a:moveTo>
                  <a:pt x="0" y="946"/>
                </a:moveTo>
                <a:cubicBezTo>
                  <a:pt x="36" y="946"/>
                  <a:pt x="78" y="945"/>
                  <a:pt x="117" y="947"/>
                </a:cubicBezTo>
                <a:cubicBezTo>
                  <a:pt x="222" y="951"/>
                  <a:pt x="326" y="952"/>
                  <a:pt x="431" y="951"/>
                </a:cubicBezTo>
                <a:cubicBezTo>
                  <a:pt x="737" y="947"/>
                  <a:pt x="1043" y="933"/>
                  <a:pt x="1348" y="920"/>
                </a:cubicBezTo>
                <a:cubicBezTo>
                  <a:pt x="1543" y="911"/>
                  <a:pt x="1738" y="904"/>
                  <a:pt x="1933" y="902"/>
                </a:cubicBezTo>
                <a:cubicBezTo>
                  <a:pt x="2006" y="901"/>
                  <a:pt x="2081" y="909"/>
                  <a:pt x="2154" y="908"/>
                </a:cubicBezTo>
                <a:cubicBezTo>
                  <a:pt x="2218" y="907"/>
                  <a:pt x="2156" y="900"/>
                  <a:pt x="2129" y="8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66183" y="115888"/>
            <a:ext cx="643832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Application-themed contest?!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pic>
        <p:nvPicPr>
          <p:cNvPr id="3" name="Picture 2" descr="codeSprint_for_A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5" y="1158147"/>
            <a:ext cx="7577817" cy="541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 lower bound: </a:t>
              </a:r>
              <a:b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</a:b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 i="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 lower bound: </a:t>
              </a:r>
              <a:br>
                <a:rPr lang="en-US" sz="2200" i="0">
                  <a:latin typeface="Comic Sans MS" pitchFamily="-106" charset="0"/>
                </a:rPr>
              </a:br>
              <a:r>
                <a:rPr lang="en-US" sz="2200" i="0"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ACM this week!?</a:t>
            </a:r>
          </a:p>
        </p:txBody>
      </p:sp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2"/>
          <a:srcRect t="13205"/>
          <a:stretch>
            <a:fillRect/>
          </a:stretch>
        </p:blipFill>
        <p:spPr>
          <a:xfrm>
            <a:off x="324381" y="1164893"/>
            <a:ext cx="8495238" cy="279949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74" y="4144581"/>
            <a:ext cx="7106717" cy="258228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338138" y="3502856"/>
            <a:ext cx="8501062" cy="32074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853442" y="152400"/>
            <a:ext cx="741250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Today's algorithms…</a:t>
            </a:r>
            <a:endParaRPr lang="en-US" sz="3600" b="1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  <a:cs typeface="Times New Roman" pitchFamily="-106" charset="0"/>
            </a:endParaRPr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38138" y="1038225"/>
            <a:ext cx="8501062" cy="180975"/>
            <a:chOff x="295" y="1311"/>
            <a:chExt cx="5177" cy="114"/>
          </a:xfrm>
        </p:grpSpPr>
        <p:sp>
          <p:nvSpPr>
            <p:cNvPr id="1133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  <p:sp>
          <p:nvSpPr>
            <p:cNvPr id="1133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92672" y="3695915"/>
            <a:ext cx="187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SSSP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0003" y="4268329"/>
            <a:ext cx="400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single-source shortest paths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376466" y="4909099"/>
            <a:ext cx="4309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Binary Search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830316" y="3964421"/>
            <a:ext cx="3645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ambria" pitchFamily="18" charset="0"/>
              </a:rPr>
              <a:t>Dijkstra's</a:t>
            </a:r>
            <a:r>
              <a:rPr lang="en-US" sz="3200" dirty="0" smtClean="0">
                <a:latin typeface="Cambria" pitchFamily="18" charset="0"/>
              </a:rPr>
              <a:t> algorithm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/>
          <a:srcRect t="24991" b="15009"/>
          <a:stretch>
            <a:fillRect/>
          </a:stretch>
        </p:blipFill>
        <p:spPr bwMode="auto">
          <a:xfrm>
            <a:off x="853442" y="1573236"/>
            <a:ext cx="3474207" cy="15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76466" y="5748798"/>
            <a:ext cx="4309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Convex Hull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7500" y="1983350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Last Time...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1875" y="3111140"/>
            <a:ext cx="19463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This time!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4995357" y="3431252"/>
            <a:ext cx="1380875" cy="3426748"/>
          </a:xfrm>
          <a:prstGeom prst="rect">
            <a:avLst/>
          </a:prstGeom>
          <a:solidFill>
            <a:srgbClr val="FFD6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763125" y="3431252"/>
            <a:ext cx="1380875" cy="3426748"/>
          </a:xfrm>
          <a:prstGeom prst="rect">
            <a:avLst/>
          </a:prstGeom>
          <a:solidFill>
            <a:srgbClr val="FFD6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089384" y="3431252"/>
            <a:ext cx="1380875" cy="3426748"/>
          </a:xfrm>
          <a:prstGeom prst="rect">
            <a:avLst/>
          </a:prstGeom>
          <a:solidFill>
            <a:srgbClr val="FFD6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4089503" y="1666400"/>
            <a:ext cx="4840756" cy="908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601" y="102852"/>
            <a:ext cx="8738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 smtClean="0">
                <a:latin typeface="Georgia" pitchFamily="-106" charset="0"/>
              </a:rPr>
              <a:t>Dijkstra's</a:t>
            </a:r>
            <a:r>
              <a:rPr lang="en-US" sz="3600" dirty="0" smtClean="0">
                <a:latin typeface="Georgia" pitchFamily="-106" charset="0"/>
              </a:rPr>
              <a:t> shortest-paths algorithm </a:t>
            </a:r>
            <a:endParaRPr lang="en-US" sz="3600" dirty="0">
              <a:latin typeface="Georgia" pitchFamily="-10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1992" y="106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</a:rPr>
              <a:t>Single-source </a:t>
            </a:r>
            <a:r>
              <a:rPr lang="en-US" dirty="0" smtClean="0">
                <a:solidFill>
                  <a:srgbClr val="008000"/>
                </a:solidFill>
              </a:rPr>
              <a:t>shortest paths to all vertices…</a:t>
            </a:r>
            <a:endParaRPr lang="en-US" b="1" i="1" dirty="0">
              <a:solidFill>
                <a:srgbClr val="008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4801" y="1337068"/>
            <a:ext cx="628670" cy="558550"/>
            <a:chOff x="344801" y="1601143"/>
            <a:chExt cx="628670" cy="558550"/>
          </a:xfrm>
        </p:grpSpPr>
        <p:sp>
          <p:nvSpPr>
            <p:cNvPr id="5" name="Oval 4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4849" y="2709227"/>
            <a:ext cx="628670" cy="558550"/>
            <a:chOff x="344801" y="1601143"/>
            <a:chExt cx="628670" cy="558550"/>
          </a:xfrm>
        </p:grpSpPr>
        <p:sp>
          <p:nvSpPr>
            <p:cNvPr id="10" name="Oval 9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81130" y="2283569"/>
            <a:ext cx="628670" cy="558550"/>
            <a:chOff x="344801" y="1601143"/>
            <a:chExt cx="628670" cy="558550"/>
          </a:xfrm>
        </p:grpSpPr>
        <p:sp>
          <p:nvSpPr>
            <p:cNvPr id="13" name="Oval 12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60288" y="1286349"/>
            <a:ext cx="628670" cy="558550"/>
            <a:chOff x="344801" y="1601143"/>
            <a:chExt cx="628670" cy="558550"/>
          </a:xfrm>
        </p:grpSpPr>
        <p:sp>
          <p:nvSpPr>
            <p:cNvPr id="16" name="Oval 15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83188" y="1836044"/>
            <a:ext cx="628670" cy="558550"/>
            <a:chOff x="344801" y="1601143"/>
            <a:chExt cx="628670" cy="558550"/>
          </a:xfrm>
        </p:grpSpPr>
        <p:sp>
          <p:nvSpPr>
            <p:cNvPr id="19" name="Oval 18"/>
            <p:cNvSpPr/>
            <p:nvPr/>
          </p:nvSpPr>
          <p:spPr bwMode="auto">
            <a:xfrm>
              <a:off x="395093" y="1626293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4801" y="1601143"/>
              <a:ext cx="6286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D</a:t>
              </a:r>
              <a:endParaRPr lang="en-US" sz="27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21" name="Straight Arrow Connector 20"/>
          <p:cNvCxnSpPr>
            <a:stCxn id="6" idx="3"/>
            <a:endCxn id="16" idx="2"/>
          </p:cNvCxnSpPr>
          <p:nvPr/>
        </p:nvCxnSpPr>
        <p:spPr bwMode="auto">
          <a:xfrm flipV="1">
            <a:off x="973471" y="1578199"/>
            <a:ext cx="737109" cy="127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endCxn id="20" idx="1"/>
          </p:cNvCxnSpPr>
          <p:nvPr/>
        </p:nvCxnSpPr>
        <p:spPr bwMode="auto">
          <a:xfrm>
            <a:off x="2243980" y="1603770"/>
            <a:ext cx="939208" cy="486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9" idx="2"/>
          </p:cNvCxnSpPr>
          <p:nvPr/>
        </p:nvCxnSpPr>
        <p:spPr bwMode="auto">
          <a:xfrm flipV="1">
            <a:off x="2164822" y="2127894"/>
            <a:ext cx="1068658" cy="420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838541" y="2709227"/>
            <a:ext cx="821747" cy="2102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11" idx="0"/>
          </p:cNvCxnSpPr>
          <p:nvPr/>
        </p:nvCxnSpPr>
        <p:spPr bwMode="auto">
          <a:xfrm flipH="1">
            <a:off x="569184" y="1895618"/>
            <a:ext cx="92609" cy="813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83519" y="1794180"/>
            <a:ext cx="827061" cy="6004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73471" y="1184632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20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1652" y="1399529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30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17171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5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22505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10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20219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21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2783925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1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15236" y="17593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Maintain a list of </a:t>
            </a:r>
            <a:r>
              <a:rPr lang="en-US" b="1" dirty="0"/>
              <a:t>A</a:t>
            </a:r>
            <a:r>
              <a:rPr lang="en-US" b="1" dirty="0" smtClean="0"/>
              <a:t>ccessible</a:t>
            </a:r>
            <a:r>
              <a:rPr lang="en-US" dirty="0" smtClean="0"/>
              <a:t> [</a:t>
            </a:r>
            <a:r>
              <a:rPr lang="en-US" dirty="0" err="1" smtClean="0"/>
              <a:t>dist</a:t>
            </a:r>
            <a:r>
              <a:rPr lang="en-US" dirty="0" smtClean="0"/>
              <a:t>, node] pairs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31107" y="2091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Expand the closest node and </a:t>
            </a:r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etire</a:t>
            </a:r>
            <a:r>
              <a:rPr lang="en-US" dirty="0" smtClean="0">
                <a:solidFill>
                  <a:srgbClr val="008000"/>
                </a:solidFill>
              </a:rPr>
              <a:t> it…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" y="1031325"/>
            <a:ext cx="72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src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-128129" y="4517084"/>
            <a:ext cx="119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Accessible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6386" y="6110845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Retired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4772" y="4100166"/>
            <a:ext cx="128112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A = [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       [</a:t>
            </a:r>
            <a:r>
              <a:rPr lang="en-US" sz="2400" b="1" dirty="0" smtClean="0">
                <a:solidFill>
                  <a:srgbClr val="0000FF"/>
                </a:solidFill>
                <a:latin typeface="Courier New"/>
                <a:cs typeface="Courier New"/>
              </a:rPr>
              <a:t>0</a:t>
            </a:r>
            <a:r>
              <a:rPr lang="en-US" sz="2400" b="1" dirty="0" smtClean="0">
                <a:latin typeface="Calibri"/>
                <a:cs typeface="Calibri"/>
              </a:rPr>
              <a:t>,S]</a:t>
            </a:r>
            <a:endParaRPr lang="en-US" sz="2400" b="1" dirty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       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1060" y="6067243"/>
            <a:ext cx="91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/>
                <a:cs typeface="Calibri"/>
              </a:rPr>
              <a:t>R = [ ]</a:t>
            </a: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16316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15924" y="3431252"/>
            <a:ext cx="7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829844" y="968262"/>
            <a:ext cx="2590119" cy="855089"/>
          </a:xfrm>
          <a:custGeom>
            <a:avLst/>
            <a:gdLst>
              <a:gd name="connsiteX0" fmla="*/ 2590119 w 2590119"/>
              <a:gd name="connsiteY0" fmla="*/ 855089 h 855089"/>
              <a:gd name="connsiteX1" fmla="*/ 2489532 w 2590119"/>
              <a:gd name="connsiteY1" fmla="*/ 729341 h 855089"/>
              <a:gd name="connsiteX2" fmla="*/ 2464385 w 2590119"/>
              <a:gd name="connsiteY2" fmla="*/ 691616 h 855089"/>
              <a:gd name="connsiteX3" fmla="*/ 2426665 w 2590119"/>
              <a:gd name="connsiteY3" fmla="*/ 653892 h 855089"/>
              <a:gd name="connsiteX4" fmla="*/ 2414091 w 2590119"/>
              <a:gd name="connsiteY4" fmla="*/ 616167 h 855089"/>
              <a:gd name="connsiteX5" fmla="*/ 2338651 w 2590119"/>
              <a:gd name="connsiteY5" fmla="*/ 528143 h 855089"/>
              <a:gd name="connsiteX6" fmla="*/ 2313504 w 2590119"/>
              <a:gd name="connsiteY6" fmla="*/ 490419 h 855089"/>
              <a:gd name="connsiteX7" fmla="*/ 2263211 w 2590119"/>
              <a:gd name="connsiteY7" fmla="*/ 465269 h 855089"/>
              <a:gd name="connsiteX8" fmla="*/ 2238064 w 2590119"/>
              <a:gd name="connsiteY8" fmla="*/ 427545 h 855089"/>
              <a:gd name="connsiteX9" fmla="*/ 2137477 w 2590119"/>
              <a:gd name="connsiteY9" fmla="*/ 339521 h 855089"/>
              <a:gd name="connsiteX10" fmla="*/ 2087183 w 2590119"/>
              <a:gd name="connsiteY10" fmla="*/ 314371 h 855089"/>
              <a:gd name="connsiteX11" fmla="*/ 2049463 w 2590119"/>
              <a:gd name="connsiteY11" fmla="*/ 276647 h 855089"/>
              <a:gd name="connsiteX12" fmla="*/ 2011743 w 2590119"/>
              <a:gd name="connsiteY12" fmla="*/ 251497 h 855089"/>
              <a:gd name="connsiteX13" fmla="*/ 1974023 w 2590119"/>
              <a:gd name="connsiteY13" fmla="*/ 213772 h 855089"/>
              <a:gd name="connsiteX14" fmla="*/ 1923729 w 2590119"/>
              <a:gd name="connsiteY14" fmla="*/ 176048 h 855089"/>
              <a:gd name="connsiteX15" fmla="*/ 1886009 w 2590119"/>
              <a:gd name="connsiteY15" fmla="*/ 138323 h 855089"/>
              <a:gd name="connsiteX16" fmla="*/ 1835715 w 2590119"/>
              <a:gd name="connsiteY16" fmla="*/ 113174 h 855089"/>
              <a:gd name="connsiteX17" fmla="*/ 1735128 w 2590119"/>
              <a:gd name="connsiteY17" fmla="*/ 75449 h 855089"/>
              <a:gd name="connsiteX18" fmla="*/ 1659688 w 2590119"/>
              <a:gd name="connsiteY18" fmla="*/ 62874 h 855089"/>
              <a:gd name="connsiteX19" fmla="*/ 1609394 w 2590119"/>
              <a:gd name="connsiteY19" fmla="*/ 50300 h 855089"/>
              <a:gd name="connsiteX20" fmla="*/ 1521380 w 2590119"/>
              <a:gd name="connsiteY20" fmla="*/ 37725 h 855089"/>
              <a:gd name="connsiteX21" fmla="*/ 1471087 w 2590119"/>
              <a:gd name="connsiteY21" fmla="*/ 25150 h 855089"/>
              <a:gd name="connsiteX22" fmla="*/ 1257339 w 2590119"/>
              <a:gd name="connsiteY22" fmla="*/ 0 h 855089"/>
              <a:gd name="connsiteX23" fmla="*/ 943004 w 2590119"/>
              <a:gd name="connsiteY23" fmla="*/ 12575 h 855089"/>
              <a:gd name="connsiteX24" fmla="*/ 754404 w 2590119"/>
              <a:gd name="connsiteY24" fmla="*/ 50300 h 855089"/>
              <a:gd name="connsiteX25" fmla="*/ 704110 w 2590119"/>
              <a:gd name="connsiteY25" fmla="*/ 62874 h 855089"/>
              <a:gd name="connsiteX26" fmla="*/ 628670 w 2590119"/>
              <a:gd name="connsiteY26" fmla="*/ 88024 h 855089"/>
              <a:gd name="connsiteX27" fmla="*/ 528082 w 2590119"/>
              <a:gd name="connsiteY27" fmla="*/ 125749 h 855089"/>
              <a:gd name="connsiteX28" fmla="*/ 440069 w 2590119"/>
              <a:gd name="connsiteY28" fmla="*/ 176048 h 855089"/>
              <a:gd name="connsiteX29" fmla="*/ 402349 w 2590119"/>
              <a:gd name="connsiteY29" fmla="*/ 188623 h 855089"/>
              <a:gd name="connsiteX30" fmla="*/ 364628 w 2590119"/>
              <a:gd name="connsiteY30" fmla="*/ 213772 h 855089"/>
              <a:gd name="connsiteX31" fmla="*/ 326908 w 2590119"/>
              <a:gd name="connsiteY31" fmla="*/ 226347 h 855089"/>
              <a:gd name="connsiteX32" fmla="*/ 276615 w 2590119"/>
              <a:gd name="connsiteY32" fmla="*/ 251497 h 855089"/>
              <a:gd name="connsiteX33" fmla="*/ 100587 w 2590119"/>
              <a:gd name="connsiteY33" fmla="*/ 301796 h 855089"/>
              <a:gd name="connsiteX34" fmla="*/ 62867 w 2590119"/>
              <a:gd name="connsiteY34" fmla="*/ 326946 h 855089"/>
              <a:gd name="connsiteX35" fmla="*/ 0 w 2590119"/>
              <a:gd name="connsiteY35" fmla="*/ 402395 h 85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90119" h="855089">
                <a:moveTo>
                  <a:pt x="2590119" y="855089"/>
                </a:moveTo>
                <a:cubicBezTo>
                  <a:pt x="2519243" y="741675"/>
                  <a:pt x="2560152" y="776426"/>
                  <a:pt x="2489532" y="729341"/>
                </a:cubicBezTo>
                <a:cubicBezTo>
                  <a:pt x="2481150" y="716766"/>
                  <a:pt x="2474059" y="703226"/>
                  <a:pt x="2464385" y="691616"/>
                </a:cubicBezTo>
                <a:cubicBezTo>
                  <a:pt x="2453002" y="677955"/>
                  <a:pt x="2436528" y="668688"/>
                  <a:pt x="2426665" y="653892"/>
                </a:cubicBezTo>
                <a:cubicBezTo>
                  <a:pt x="2419313" y="642863"/>
                  <a:pt x="2420667" y="627676"/>
                  <a:pt x="2414091" y="616167"/>
                </a:cubicBezTo>
                <a:cubicBezTo>
                  <a:pt x="2379847" y="556233"/>
                  <a:pt x="2379187" y="576792"/>
                  <a:pt x="2338651" y="528143"/>
                </a:cubicBezTo>
                <a:cubicBezTo>
                  <a:pt x="2328977" y="516533"/>
                  <a:pt x="2325113" y="500094"/>
                  <a:pt x="2313504" y="490419"/>
                </a:cubicBezTo>
                <a:cubicBezTo>
                  <a:pt x="2299105" y="478419"/>
                  <a:pt x="2279975" y="473652"/>
                  <a:pt x="2263211" y="465269"/>
                </a:cubicBezTo>
                <a:cubicBezTo>
                  <a:pt x="2254829" y="452694"/>
                  <a:pt x="2247898" y="439020"/>
                  <a:pt x="2238064" y="427545"/>
                </a:cubicBezTo>
                <a:cubicBezTo>
                  <a:pt x="2211069" y="396048"/>
                  <a:pt x="2173048" y="361755"/>
                  <a:pt x="2137477" y="339521"/>
                </a:cubicBezTo>
                <a:cubicBezTo>
                  <a:pt x="2121583" y="329586"/>
                  <a:pt x="2102435" y="325266"/>
                  <a:pt x="2087183" y="314371"/>
                </a:cubicBezTo>
                <a:cubicBezTo>
                  <a:pt x="2072713" y="304034"/>
                  <a:pt x="2063123" y="288032"/>
                  <a:pt x="2049463" y="276647"/>
                </a:cubicBezTo>
                <a:cubicBezTo>
                  <a:pt x="2037854" y="266972"/>
                  <a:pt x="2023352" y="261172"/>
                  <a:pt x="2011743" y="251497"/>
                </a:cubicBezTo>
                <a:cubicBezTo>
                  <a:pt x="1998083" y="240112"/>
                  <a:pt x="1987524" y="225345"/>
                  <a:pt x="1974023" y="213772"/>
                </a:cubicBezTo>
                <a:cubicBezTo>
                  <a:pt x="1958112" y="200133"/>
                  <a:pt x="1939640" y="189687"/>
                  <a:pt x="1923729" y="176048"/>
                </a:cubicBezTo>
                <a:cubicBezTo>
                  <a:pt x="1910228" y="164475"/>
                  <a:pt x="1900479" y="148660"/>
                  <a:pt x="1886009" y="138323"/>
                </a:cubicBezTo>
                <a:cubicBezTo>
                  <a:pt x="1870757" y="127428"/>
                  <a:pt x="1852843" y="120787"/>
                  <a:pt x="1835715" y="113174"/>
                </a:cubicBezTo>
                <a:cubicBezTo>
                  <a:pt x="1825927" y="108823"/>
                  <a:pt x="1755865" y="80058"/>
                  <a:pt x="1735128" y="75449"/>
                </a:cubicBezTo>
                <a:cubicBezTo>
                  <a:pt x="1710242" y="69918"/>
                  <a:pt x="1684686" y="67874"/>
                  <a:pt x="1659688" y="62874"/>
                </a:cubicBezTo>
                <a:cubicBezTo>
                  <a:pt x="1642743" y="59485"/>
                  <a:pt x="1626396" y="53392"/>
                  <a:pt x="1609394" y="50300"/>
                </a:cubicBezTo>
                <a:cubicBezTo>
                  <a:pt x="1580236" y="44998"/>
                  <a:pt x="1550538" y="43027"/>
                  <a:pt x="1521380" y="37725"/>
                </a:cubicBezTo>
                <a:cubicBezTo>
                  <a:pt x="1504378" y="34633"/>
                  <a:pt x="1488132" y="27991"/>
                  <a:pt x="1471087" y="25150"/>
                </a:cubicBezTo>
                <a:cubicBezTo>
                  <a:pt x="1436525" y="19389"/>
                  <a:pt x="1287627" y="3366"/>
                  <a:pt x="1257339" y="0"/>
                </a:cubicBezTo>
                <a:cubicBezTo>
                  <a:pt x="1152561" y="4192"/>
                  <a:pt x="1047346" y="2139"/>
                  <a:pt x="943004" y="12575"/>
                </a:cubicBezTo>
                <a:cubicBezTo>
                  <a:pt x="879210" y="18955"/>
                  <a:pt x="816602" y="34750"/>
                  <a:pt x="754404" y="50300"/>
                </a:cubicBezTo>
                <a:cubicBezTo>
                  <a:pt x="737639" y="54491"/>
                  <a:pt x="720662" y="57908"/>
                  <a:pt x="704110" y="62874"/>
                </a:cubicBezTo>
                <a:cubicBezTo>
                  <a:pt x="678721" y="70492"/>
                  <a:pt x="652378" y="76168"/>
                  <a:pt x="628670" y="88024"/>
                </a:cubicBezTo>
                <a:cubicBezTo>
                  <a:pt x="562920" y="120903"/>
                  <a:pt x="596560" y="108627"/>
                  <a:pt x="528082" y="125749"/>
                </a:cubicBezTo>
                <a:cubicBezTo>
                  <a:pt x="490202" y="151004"/>
                  <a:pt x="484733" y="156904"/>
                  <a:pt x="440069" y="176048"/>
                </a:cubicBezTo>
                <a:cubicBezTo>
                  <a:pt x="427887" y="181269"/>
                  <a:pt x="414203" y="182695"/>
                  <a:pt x="402349" y="188623"/>
                </a:cubicBezTo>
                <a:cubicBezTo>
                  <a:pt x="388833" y="195382"/>
                  <a:pt x="378144" y="207013"/>
                  <a:pt x="364628" y="213772"/>
                </a:cubicBezTo>
                <a:cubicBezTo>
                  <a:pt x="352774" y="219700"/>
                  <a:pt x="339090" y="221126"/>
                  <a:pt x="326908" y="226347"/>
                </a:cubicBezTo>
                <a:cubicBezTo>
                  <a:pt x="309680" y="233731"/>
                  <a:pt x="294397" y="245569"/>
                  <a:pt x="276615" y="251497"/>
                </a:cubicBezTo>
                <a:cubicBezTo>
                  <a:pt x="259853" y="257085"/>
                  <a:pt x="124801" y="285651"/>
                  <a:pt x="100587" y="301796"/>
                </a:cubicBezTo>
                <a:lnTo>
                  <a:pt x="62867" y="326946"/>
                </a:lnTo>
                <a:cubicBezTo>
                  <a:pt x="10248" y="405882"/>
                  <a:pt x="42798" y="402395"/>
                  <a:pt x="0" y="402395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7902" y="849834"/>
            <a:ext cx="6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60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48298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80280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12262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44242" y="3431252"/>
            <a:ext cx="7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601" y="293727"/>
            <a:ext cx="6513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 smtClean="0">
                <a:latin typeface="Georgia" pitchFamily="-106" charset="0"/>
              </a:rPr>
              <a:t>Dijkstra</a:t>
            </a:r>
            <a:r>
              <a:rPr lang="en-US" sz="3600" dirty="0">
                <a:latin typeface="Georgia" pitchFamily="-106" charset="0"/>
              </a:rPr>
              <a:t>?</a:t>
            </a:r>
            <a:endParaRPr lang="en-US" sz="3600" dirty="0">
              <a:latin typeface="Georgia" pitchFamily="-10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458" y="1193226"/>
            <a:ext cx="5484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APL is a mistake, carried through to perfection. It is the language of the future for the programming techniques of the past: it creates a new generation of coding bums. </a:t>
            </a:r>
          </a:p>
          <a:p>
            <a:r>
              <a:rPr lang="en-US" b="1" dirty="0" smtClean="0">
                <a:latin typeface="Calibri"/>
                <a:cs typeface="Calibri"/>
              </a:rPr>
              <a:t>	</a:t>
            </a:r>
            <a:r>
              <a:rPr lang="en-US" b="1" dirty="0" err="1" smtClean="0">
                <a:latin typeface="Calibri"/>
                <a:cs typeface="Calibri"/>
              </a:rPr>
              <a:t>Edsger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Dijkstra</a:t>
            </a:r>
            <a:r>
              <a:rPr lang="en-US" b="1" dirty="0">
                <a:latin typeface="Calibri"/>
                <a:cs typeface="Calibri"/>
              </a:rPr>
              <a:t>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Computer science is no more about computers than astronomy is about telescopes. </a:t>
            </a:r>
          </a:p>
          <a:p>
            <a:r>
              <a:rPr lang="en-US" b="1" dirty="0" smtClean="0">
                <a:latin typeface="Calibri"/>
                <a:cs typeface="Calibri"/>
              </a:rPr>
              <a:t>	</a:t>
            </a:r>
            <a:r>
              <a:rPr lang="en-US" b="1" dirty="0" err="1" smtClean="0">
                <a:latin typeface="Calibri"/>
                <a:cs typeface="Calibri"/>
              </a:rPr>
              <a:t>Edsger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Dijkstra</a:t>
            </a:r>
            <a:r>
              <a:rPr lang="en-US" b="1" dirty="0">
                <a:latin typeface="Calibri"/>
                <a:cs typeface="Calibri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8504" y="5746375"/>
            <a:ext cx="5346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You probably know that arrogance, in computer science, is measured in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nanodijkstras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	Alan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Kay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, keynote speech at OOPSLA 1997 [2]</a:t>
            </a:r>
          </a:p>
        </p:txBody>
      </p:sp>
      <p:pic>
        <p:nvPicPr>
          <p:cNvPr id="8" name="Picture 7" descr="150px-Edsger_Wybe_Dijks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18" y="580695"/>
            <a:ext cx="1905000" cy="2540000"/>
          </a:xfrm>
          <a:prstGeom prst="rect">
            <a:avLst/>
          </a:prstGeom>
        </p:spPr>
      </p:pic>
      <p:pic>
        <p:nvPicPr>
          <p:cNvPr id="13" name="Picture 12" descr="Screen shot 2011-10-04 at 6.47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9" b="83744"/>
          <a:stretch/>
        </p:blipFill>
        <p:spPr>
          <a:xfrm>
            <a:off x="990600" y="3962400"/>
            <a:ext cx="7122716" cy="13716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62200" y="5181600"/>
            <a:ext cx="4381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lang="en-US" b="1" i="1" dirty="0" smtClean="0">
                <a:solidFill>
                  <a:srgbClr val="800000"/>
                </a:solidFill>
                <a:latin typeface="Calibri"/>
                <a:cs typeface="Calibri"/>
              </a:rPr>
              <a:t>uring the "structured programming" wars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4 at 6.4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" y="391696"/>
            <a:ext cx="8400668" cy="6008893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94023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2781</Words>
  <Application>Microsoft Macintosh PowerPoint</Application>
  <PresentationFormat>On-screen Show (4:3)</PresentationFormat>
  <Paragraphs>574</Paragraphs>
  <Slides>54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Office Theme</vt:lpstr>
      <vt:lpstr>1_Blank Presentation</vt:lpstr>
      <vt:lpstr>dbllinec.ppt - Double Lines</vt:lpstr>
      <vt:lpstr>1_dbllinec.ppt - Double Lines</vt:lpstr>
      <vt:lpstr>1_Office Theme</vt:lpstr>
      <vt:lpstr>3_dbllinec.ppt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Dodds</dc:creator>
  <cp:lastModifiedBy>Zach Dodds</cp:lastModifiedBy>
  <cp:revision>124</cp:revision>
  <cp:lastPrinted>2011-10-04T22:28:50Z</cp:lastPrinted>
  <dcterms:created xsi:type="dcterms:W3CDTF">2010-10-26T22:26:56Z</dcterms:created>
  <dcterms:modified xsi:type="dcterms:W3CDTF">2011-10-04T22:39:16Z</dcterms:modified>
</cp:coreProperties>
</file>