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62" r:id="rId3"/>
    <p:sldMasterId id="2147483664" r:id="rId4"/>
  </p:sldMasterIdLst>
  <p:notesMasterIdLst>
    <p:notesMasterId r:id="rId26"/>
  </p:notesMasterIdLst>
  <p:sldIdLst>
    <p:sldId id="258" r:id="rId5"/>
    <p:sldId id="281" r:id="rId6"/>
    <p:sldId id="259" r:id="rId7"/>
    <p:sldId id="260" r:id="rId8"/>
    <p:sldId id="278" r:id="rId9"/>
    <p:sldId id="279" r:id="rId10"/>
    <p:sldId id="261" r:id="rId11"/>
    <p:sldId id="280" r:id="rId12"/>
    <p:sldId id="263" r:id="rId13"/>
    <p:sldId id="264" r:id="rId14"/>
    <p:sldId id="275" r:id="rId15"/>
    <p:sldId id="276" r:id="rId16"/>
    <p:sldId id="274" r:id="rId17"/>
    <p:sldId id="265" r:id="rId18"/>
    <p:sldId id="266" r:id="rId19"/>
    <p:sldId id="267" r:id="rId20"/>
    <p:sldId id="268" r:id="rId21"/>
    <p:sldId id="257" r:id="rId22"/>
    <p:sldId id="272" r:id="rId23"/>
    <p:sldId id="273" r:id="rId24"/>
    <p:sldId id="25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61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49538-D004-2148-8031-124DB6DAA5B7}" type="datetimeFigureOut">
              <a:rPr/>
              <a:pPr/>
              <a:t>10/26/10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5ABFB-3C30-0C4A-9365-DF557985B25F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solidFill>
            <a:srgbClr val="FFFFFF"/>
          </a:solidFill>
          <a:ln/>
        </p:spPr>
      </p:sp>
      <p:sp>
        <p:nvSpPr>
          <p:cNvPr id="71683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900">
                <a:latin typeface="Skia" pitchFamily="-106" charset="0"/>
              </a:rPr>
              <a:t>PERL stories</a:t>
            </a:r>
          </a:p>
          <a:p>
            <a:pPr>
              <a:spcBef>
                <a:spcPct val="50000"/>
              </a:spcBef>
            </a:pPr>
            <a:r>
              <a:rPr lang="en-US" sz="900">
                <a:latin typeface="Skia" pitchFamily="-106" charset="0"/>
              </a:rPr>
              <a:t>  - use in ACM</a:t>
            </a:r>
          </a:p>
          <a:p>
            <a:pPr>
              <a:spcBef>
                <a:spcPct val="50000"/>
              </a:spcBef>
            </a:pPr>
            <a:r>
              <a:rPr lang="en-US" sz="900">
                <a:latin typeface="Skia" pitchFamily="-106" charset="0"/>
              </a:rPr>
              <a:t>  - creating scripts</a:t>
            </a:r>
          </a:p>
          <a:p>
            <a:pPr>
              <a:spcBef>
                <a:spcPct val="50000"/>
              </a:spcBef>
            </a:pPr>
            <a:r>
              <a:rPr lang="en-US" sz="900">
                <a:latin typeface="Skia" pitchFamily="-106" charset="0"/>
              </a:rPr>
              <a:t>  - LTS, BOT</a:t>
            </a:r>
          </a:p>
          <a:p>
            <a:endParaRPr lang="en-US">
              <a:latin typeface="Helvetica" pitchFamily="-10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67649-8976-C64C-95BD-9255A18763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67649-8976-C64C-95BD-9255A18763A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A1BAB-C389-4F44-9802-232830486EB1}" type="datetimeFigureOut">
              <a:rPr/>
              <a:pPr/>
              <a:t>10/26/10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28F85-D452-0949-89DB-92AB7BB7E845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E87A5CF7-2028-104A-B6C7-FB68FB24452E}" type="slidenum">
              <a:rPr lang="en-US">
                <a:solidFill>
                  <a:srgbClr val="000000"/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E87A5CF7-2028-104A-B6C7-FB68FB24452E}" type="slidenum">
              <a:rPr lang="en-US">
                <a:solidFill>
                  <a:srgbClr val="000000"/>
                </a:solidFill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6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+mj-lt"/>
          <a:ea typeface="ＭＳ Ｐゴシック" pitchFamily="-106" charset="-128"/>
          <a:cs typeface="ＭＳ Ｐゴシック" pitchFamily="-106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  <a:ea typeface="ＭＳ Ｐゴシック" pitchFamily="-106" charset="-128"/>
          <a:cs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  <a:ea typeface="ＭＳ Ｐゴシック" pitchFamily="-106" charset="-128"/>
          <a:cs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  <a:ea typeface="ＭＳ Ｐゴシック" pitchFamily="-106" charset="-128"/>
          <a:cs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  <a:ea typeface="ＭＳ Ｐゴシック" pitchFamily="-106" charset="-128"/>
          <a:cs typeface="ＭＳ Ｐゴシック" pitchFamily="-106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imes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Monotype Sorts" pitchFamily="-106" charset="2"/>
        <a:buChar char=""/>
        <a:defRPr sz="3200">
          <a:solidFill>
            <a:schemeClr val="tx1"/>
          </a:solidFill>
          <a:latin typeface="+mn-lt"/>
          <a:ea typeface="ＭＳ Ｐゴシック" pitchFamily="-106" charset="-128"/>
          <a:cs typeface="ＭＳ Ｐゴシック" pitchFamily="-106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Monotype Sorts" pitchFamily="-106" charset="2"/>
        <a:buChar char="l"/>
        <a:defRPr sz="2800">
          <a:solidFill>
            <a:schemeClr val="tx1"/>
          </a:solidFill>
          <a:latin typeface="Helvetica" pitchFamily="1" charset="0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Monotype Sorts" pitchFamily="-106" charset="2"/>
        <a:buChar char="l"/>
        <a:defRPr sz="2400">
          <a:solidFill>
            <a:schemeClr val="tx1"/>
          </a:solidFill>
          <a:latin typeface="Helvetica" pitchFamily="1" charset="0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-106" charset="2"/>
        <a:buChar char="l"/>
        <a:defRPr sz="2000">
          <a:solidFill>
            <a:schemeClr val="tx1"/>
          </a:solidFill>
          <a:latin typeface="Helvetica" pitchFamily="1" charset="0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1A21"/>
        </a:buClr>
        <a:buSzPct val="45000"/>
        <a:buFont typeface="Monotype Sorts" pitchFamily="-106" charset="2"/>
        <a:buChar char="l"/>
        <a:defRPr sz="2000">
          <a:solidFill>
            <a:schemeClr val="tx1"/>
          </a:solidFill>
          <a:latin typeface="Helvetica" pitchFamily="1" charset="0"/>
          <a:ea typeface="ＭＳ Ｐゴシック" pitchFamily="-106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1A21"/>
        </a:buClr>
        <a:buSzPct val="45000"/>
        <a:buFont typeface="Monotype Sorts" pitchFamily="1" charset="2"/>
        <a:buChar char="l"/>
        <a:defRPr sz="2000">
          <a:solidFill>
            <a:schemeClr val="tx1"/>
          </a:solidFill>
          <a:latin typeface="Helvetica" pitchFamily="1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1A21"/>
        </a:buClr>
        <a:buSzPct val="45000"/>
        <a:buFont typeface="Monotype Sorts" pitchFamily="1" charset="2"/>
        <a:buChar char="l"/>
        <a:defRPr sz="2000">
          <a:solidFill>
            <a:schemeClr val="tx1"/>
          </a:solidFill>
          <a:latin typeface="Helvetica" pitchFamily="1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1A21"/>
        </a:buClr>
        <a:buSzPct val="45000"/>
        <a:buFont typeface="Monotype Sorts" pitchFamily="1" charset="2"/>
        <a:buChar char="l"/>
        <a:defRPr sz="2000">
          <a:solidFill>
            <a:schemeClr val="tx1"/>
          </a:solidFill>
          <a:latin typeface="Helvetica" pitchFamily="1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1A21"/>
        </a:buClr>
        <a:buSzPct val="45000"/>
        <a:buFont typeface="Monotype Sorts" pitchFamily="1" charset="2"/>
        <a:buChar char="l"/>
        <a:defRPr sz="2000">
          <a:solidFill>
            <a:schemeClr val="tx1"/>
          </a:solidFill>
          <a:latin typeface="Helvetica" pitchFamily="1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624013" y="31908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ACM today!</a:t>
            </a:r>
          </a:p>
        </p:txBody>
      </p:sp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00" y="1572790"/>
            <a:ext cx="3390476" cy="39365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87557" y="5597091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/>
                <a:cs typeface="Georgia"/>
              </a:rPr>
              <a:t>Nice work to everyone in the qualifiers and evening lab...</a:t>
            </a:r>
          </a:p>
        </p:txBody>
      </p:sp>
      <p:sp>
        <p:nvSpPr>
          <p:cNvPr id="7" name="Text Box 1030"/>
          <p:cNvSpPr txBox="1">
            <a:spLocks noChangeArrowheads="1"/>
          </p:cNvSpPr>
          <p:nvPr/>
        </p:nvSpPr>
        <p:spPr bwMode="auto">
          <a:xfrm>
            <a:off x="4842012" y="1496979"/>
            <a:ext cx="35399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180BFF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Today:  </a:t>
            </a: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BS!</a:t>
            </a:r>
          </a:p>
        </p:txBody>
      </p:sp>
      <p:sp>
        <p:nvSpPr>
          <p:cNvPr id="8" name="Text Box 1030"/>
          <p:cNvSpPr txBox="1">
            <a:spLocks noChangeArrowheads="1"/>
          </p:cNvSpPr>
          <p:nvPr/>
        </p:nvSpPr>
        <p:spPr bwMode="auto">
          <a:xfrm>
            <a:off x="4842012" y="3039070"/>
            <a:ext cx="36923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180BFF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Next 11/2:  </a:t>
            </a: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guest speaker...</a:t>
            </a: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4876800" y="4034135"/>
            <a:ext cx="36923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180BFF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On 11/9:  </a:t>
            </a: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final lab session</a:t>
            </a:r>
          </a:p>
        </p:txBody>
      </p:sp>
      <p:sp>
        <p:nvSpPr>
          <p:cNvPr id="10" name="Text Box 1030"/>
          <p:cNvSpPr txBox="1">
            <a:spLocks noChangeArrowheads="1"/>
          </p:cNvSpPr>
          <p:nvPr/>
        </p:nvSpPr>
        <p:spPr bwMode="auto">
          <a:xfrm>
            <a:off x="4876800" y="4872335"/>
            <a:ext cx="36923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A90E05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11/13:  </a:t>
            </a: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regionals</a:t>
            </a:r>
          </a:p>
        </p:txBody>
      </p:sp>
      <p:sp>
        <p:nvSpPr>
          <p:cNvPr id="11" name="Text Box 1030"/>
          <p:cNvSpPr txBox="1">
            <a:spLocks noChangeArrowheads="1"/>
          </p:cNvSpPr>
          <p:nvPr/>
        </p:nvSpPr>
        <p:spPr bwMode="auto">
          <a:xfrm>
            <a:off x="4876800" y="5786735"/>
            <a:ext cx="369238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180BFF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On 11/16:  </a:t>
            </a: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wrap-up</a:t>
            </a:r>
          </a:p>
        </p:txBody>
      </p:sp>
      <p:pic>
        <p:nvPicPr>
          <p:cNvPr id="12" name="Picture 11" descr="Picture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133600"/>
            <a:ext cx="4343019" cy="5338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24013" y="31908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This week's problems…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914400" y="1828800"/>
            <a:ext cx="2438400" cy="350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180BFF"/>
                </a:solidFill>
                <a:latin typeface="Courier New" pitchFamily="-106" charset="0"/>
              </a:rPr>
              <a:t>palpath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180BFF"/>
                </a:solidFill>
                <a:latin typeface="Courier New" pitchFamily="-106" charset="0"/>
              </a:rPr>
              <a:t>city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180BFF"/>
                </a:solidFill>
                <a:latin typeface="Courier New" pitchFamily="-106" charset="0"/>
              </a:rPr>
              <a:t>aggr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180BFF"/>
                </a:solidFill>
                <a:latin typeface="Courier New" pitchFamily="-106" charset="0"/>
              </a:rPr>
              <a:t>cowset</a:t>
            </a:r>
          </a:p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200" b="1">
                <a:solidFill>
                  <a:srgbClr val="180BFF"/>
                </a:solidFill>
                <a:latin typeface="Courier New" pitchFamily="-106" charset="0"/>
              </a:rPr>
              <a:t>flood2</a:t>
            </a:r>
          </a:p>
        </p:txBody>
      </p:sp>
      <p:sp>
        <p:nvSpPr>
          <p:cNvPr id="4101" name="AutoShape 5"/>
          <p:cNvSpPr>
            <a:spLocks/>
          </p:cNvSpPr>
          <p:nvPr/>
        </p:nvSpPr>
        <p:spPr bwMode="auto">
          <a:xfrm>
            <a:off x="3276600" y="2743200"/>
            <a:ext cx="609600" cy="18288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041775" y="2960688"/>
            <a:ext cx="407511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These three are all examples of problems for which </a:t>
            </a:r>
            <a:r>
              <a:rPr lang="en-US" sz="2400" i="1">
                <a:solidFill>
                  <a:srgbClr val="000000"/>
                </a:solidFill>
                <a:latin typeface="Georgia" pitchFamily="-106" charset="0"/>
              </a:rPr>
              <a:t>binary search </a:t>
            </a: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might be a good technique…</a:t>
            </a:r>
          </a:p>
        </p:txBody>
      </p:sp>
      <p:sp>
        <p:nvSpPr>
          <p:cNvPr id="8" name="Rectangle 7"/>
          <p:cNvSpPr/>
          <p:nvPr/>
        </p:nvSpPr>
        <p:spPr>
          <a:xfrm>
            <a:off x="3231258" y="4819496"/>
            <a:ext cx="35584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could be used here, too...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Text Box 2"/>
          <p:cNvSpPr txBox="1">
            <a:spLocks noChangeArrowheads="1"/>
          </p:cNvSpPr>
          <p:nvPr/>
        </p:nvSpPr>
        <p:spPr bwMode="auto">
          <a:xfrm>
            <a:off x="557213" y="1397000"/>
            <a:ext cx="80105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i="0">
                <a:solidFill>
                  <a:srgbClr val="442C70"/>
                </a:solidFill>
                <a:latin typeface="Comic Sans MS" pitchFamily="-106" charset="0"/>
              </a:rPr>
              <a:t>Problem D from the 2009 World Finals in Stockholm:</a:t>
            </a:r>
            <a:br>
              <a:rPr lang="en-US" sz="2400" i="0">
                <a:solidFill>
                  <a:srgbClr val="442C70"/>
                </a:solidFill>
                <a:latin typeface="Comic Sans MS" pitchFamily="-106" charset="0"/>
              </a:rPr>
            </a:br>
            <a:r>
              <a:rPr lang="en-US" sz="2400" i="0">
                <a:solidFill>
                  <a:srgbClr val="442C70"/>
                </a:solidFill>
                <a:latin typeface="Comic Sans MS" pitchFamily="-106" charset="0"/>
              </a:rPr>
              <a:t>Pipe Packing</a:t>
            </a:r>
          </a:p>
        </p:txBody>
      </p:sp>
      <p:sp>
        <p:nvSpPr>
          <p:cNvPr id="733187" name="Text Box 3"/>
          <p:cNvSpPr txBox="1">
            <a:spLocks noChangeArrowheads="1"/>
          </p:cNvSpPr>
          <p:nvPr/>
        </p:nvSpPr>
        <p:spPr bwMode="auto">
          <a:xfrm>
            <a:off x="693738" y="2373313"/>
            <a:ext cx="6399212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i="0">
                <a:latin typeface="Comic Sans MS" pitchFamily="-106" charset="0"/>
              </a:rPr>
              <a:t>Given a set of four wire diameters:</a:t>
            </a:r>
          </a:p>
        </p:txBody>
      </p:sp>
      <p:pic>
        <p:nvPicPr>
          <p:cNvPr id="733190" name="Picture 6" descr="circles-tit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200" y="311150"/>
            <a:ext cx="8237538" cy="1020763"/>
          </a:xfrm>
          <a:prstGeom prst="rect">
            <a:avLst/>
          </a:prstGeom>
          <a:noFill/>
        </p:spPr>
      </p:pic>
      <p:pic>
        <p:nvPicPr>
          <p:cNvPr id="733191" name="Picture 7" descr="circles-in-a-ro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820988"/>
            <a:ext cx="2952750" cy="952500"/>
          </a:xfrm>
          <a:prstGeom prst="rect">
            <a:avLst/>
          </a:prstGeom>
          <a:noFill/>
        </p:spPr>
      </p:pic>
      <p:sp>
        <p:nvSpPr>
          <p:cNvPr id="733192" name="Text Box 8"/>
          <p:cNvSpPr txBox="1">
            <a:spLocks noChangeArrowheads="1"/>
          </p:cNvSpPr>
          <p:nvPr/>
        </p:nvSpPr>
        <p:spPr bwMode="auto">
          <a:xfrm>
            <a:off x="693738" y="3922713"/>
            <a:ext cx="7599362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i="0">
                <a:latin typeface="Comic Sans MS" pitchFamily="-106" charset="0"/>
              </a:rPr>
              <a:t>What is the minimum diameter of pipe that can contain all four wires? </a:t>
            </a:r>
          </a:p>
        </p:txBody>
      </p:sp>
      <p:pic>
        <p:nvPicPr>
          <p:cNvPr id="733193" name="Picture 9" descr="circles-in-a-pip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90950" y="4467225"/>
            <a:ext cx="1724025" cy="1733550"/>
          </a:xfrm>
          <a:prstGeom prst="rect">
            <a:avLst/>
          </a:prstGeom>
          <a:noFill/>
        </p:spPr>
      </p:pic>
      <p:sp>
        <p:nvSpPr>
          <p:cNvPr id="733194" name="Text Box 10"/>
          <p:cNvSpPr txBox="1">
            <a:spLocks noChangeArrowheads="1"/>
          </p:cNvSpPr>
          <p:nvPr/>
        </p:nvSpPr>
        <p:spPr bwMode="auto">
          <a:xfrm>
            <a:off x="5708650" y="4792663"/>
            <a:ext cx="31718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Comic Sans MS" pitchFamily="-106" charset="0"/>
              </a:rPr>
              <a:t>(Constraint: pipes only come in millimeter sizes)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81075" y="1238250"/>
            <a:ext cx="2800350" cy="2984500"/>
            <a:chOff x="631" y="514"/>
            <a:chExt cx="1764" cy="1880"/>
          </a:xfrm>
        </p:grpSpPr>
        <p:pic>
          <p:nvPicPr>
            <p:cNvPr id="735237" name="Picture 5" descr="circles-in-a-pipe-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7" y="514"/>
              <a:ext cx="1086" cy="1092"/>
            </a:xfrm>
            <a:prstGeom prst="rect">
              <a:avLst/>
            </a:prstGeom>
            <a:noFill/>
          </p:spPr>
        </p:pic>
        <p:sp>
          <p:nvSpPr>
            <p:cNvPr id="735238" name="Text Box 6"/>
            <p:cNvSpPr txBox="1">
              <a:spLocks noChangeArrowheads="1"/>
            </p:cNvSpPr>
            <p:nvPr/>
          </p:nvSpPr>
          <p:spPr bwMode="auto">
            <a:xfrm>
              <a:off x="631" y="1703"/>
              <a:ext cx="1764" cy="6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i="0">
                  <a:latin typeface="Comic Sans MS" pitchFamily="-106" charset="0"/>
                </a:rPr>
                <a:t>A lower bound: </a:t>
              </a:r>
              <a:br>
                <a:rPr lang="en-US" sz="2200" i="0">
                  <a:latin typeface="Comic Sans MS" pitchFamily="-106" charset="0"/>
                </a:rPr>
              </a:br>
              <a:r>
                <a:rPr lang="en-US" sz="2200" i="0">
                  <a:latin typeface="Comic Sans MS" pitchFamily="-106" charset="0"/>
                </a:rPr>
                <a:t>sum of largest two wire-diameters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418013" y="923925"/>
            <a:ext cx="3408362" cy="3298825"/>
            <a:chOff x="2796" y="316"/>
            <a:chExt cx="2147" cy="2078"/>
          </a:xfrm>
        </p:grpSpPr>
        <p:pic>
          <p:nvPicPr>
            <p:cNvPr id="735236" name="Picture 4" descr="circles-in-a-pipe-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42" y="316"/>
              <a:ext cx="1554" cy="1566"/>
            </a:xfrm>
            <a:prstGeom prst="rect">
              <a:avLst/>
            </a:prstGeom>
            <a:noFill/>
          </p:spPr>
        </p:pic>
        <p:sp>
          <p:nvSpPr>
            <p:cNvPr id="735239" name="Text Box 7"/>
            <p:cNvSpPr txBox="1">
              <a:spLocks noChangeArrowheads="1"/>
            </p:cNvSpPr>
            <p:nvPr/>
          </p:nvSpPr>
          <p:spPr bwMode="auto">
            <a:xfrm>
              <a:off x="2796" y="1914"/>
              <a:ext cx="2147" cy="4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 i="0">
                  <a:latin typeface="Comic Sans MS" pitchFamily="-106" charset="0"/>
                </a:rPr>
                <a:t>An upper bound: sum of all four wire-diameters</a:t>
              </a:r>
            </a:p>
          </p:txBody>
        </p:sp>
      </p:grpSp>
      <p:sp>
        <p:nvSpPr>
          <p:cNvPr id="735241" name="Rectangle 9"/>
          <p:cNvSpPr>
            <a:spLocks noChangeArrowheads="1"/>
          </p:cNvSpPr>
          <p:nvPr/>
        </p:nvSpPr>
        <p:spPr bwMode="auto">
          <a:xfrm>
            <a:off x="336550" y="4552950"/>
            <a:ext cx="8255000" cy="1635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 i="0">
                <a:latin typeface="Comic Sans MS" pitchFamily="-106" charset="0"/>
                <a:ea typeface="ＭＳ Ｐゴシック" pitchFamily="-106" charset="-128"/>
              </a:rPr>
              <a:t>Binary search between lower bound and upper bound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 i="0">
                <a:latin typeface="Comic Sans MS" pitchFamily="-106" charset="0"/>
                <a:ea typeface="ＭＳ Ｐゴシック" pitchFamily="-106" charset="-128"/>
              </a:rPr>
              <a:t>Given a pipe diameter and four wire diameters, can you pack the wires inside the pipe?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 i="0">
                <a:latin typeface="Comic Sans MS" pitchFamily="-106" charset="0"/>
                <a:ea typeface="ＭＳ Ｐゴシック" pitchFamily="-106" charset="-128"/>
              </a:rPr>
              <a:t>Choose the smallest integer pipe diameter that fits</a:t>
            </a:r>
          </a:p>
        </p:txBody>
      </p:sp>
      <p:sp>
        <p:nvSpPr>
          <p:cNvPr id="735242" name="Text Box 10"/>
          <p:cNvSpPr txBox="1">
            <a:spLocks noChangeArrowheads="1"/>
          </p:cNvSpPr>
          <p:nvPr/>
        </p:nvSpPr>
        <p:spPr bwMode="auto">
          <a:xfrm>
            <a:off x="692150" y="304800"/>
            <a:ext cx="78263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0">
                <a:solidFill>
                  <a:srgbClr val="442C70"/>
                </a:solidFill>
                <a:latin typeface="Comic Sans MS" pitchFamily="-106" charset="0"/>
              </a:rPr>
              <a:t>Intuition: Solve this problem by binary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429000" cy="64135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FF"/>
                </a:solidFill>
                <a:latin typeface="Georgia" pitchFamily="-106" charset="0"/>
              </a:rPr>
              <a:t>Binary search ?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025636"/>
            <a:ext cx="732237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>
                <a:solidFill>
                  <a:srgbClr val="000000"/>
                </a:solidFill>
                <a:latin typeface="Georgia" pitchFamily="-106" charset="0"/>
              </a:rPr>
              <a:t>If a desired value is</a:t>
            </a:r>
          </a:p>
          <a:p>
            <a:pPr algn="ctr"/>
            <a:endParaRPr lang="en-US" sz="3200">
              <a:solidFill>
                <a:srgbClr val="000000"/>
              </a:solidFill>
              <a:latin typeface="Georgia" pitchFamily="-106" charset="0"/>
            </a:endParaRPr>
          </a:p>
          <a:p>
            <a:pPr algn="ctr"/>
            <a:r>
              <a:rPr lang="en-US" sz="3200">
                <a:solidFill>
                  <a:srgbClr val="800000"/>
                </a:solidFill>
                <a:latin typeface="Georgia" pitchFamily="-106" charset="0"/>
              </a:rPr>
              <a:t>difficult to compute but easy to check</a:t>
            </a:r>
          </a:p>
          <a:p>
            <a:pPr algn="ctr"/>
            <a:endParaRPr lang="en-US" sz="3200">
              <a:solidFill>
                <a:srgbClr val="000000"/>
              </a:solidFill>
              <a:latin typeface="Georgia" pitchFamily="-106" charset="0"/>
            </a:endParaRPr>
          </a:p>
          <a:p>
            <a:pPr algn="ctr"/>
            <a:r>
              <a:rPr lang="en-US" sz="3200">
                <a:solidFill>
                  <a:srgbClr val="000000"/>
                </a:solidFill>
                <a:latin typeface="Georgia" pitchFamily="-106" charset="0"/>
              </a:rPr>
              <a:t>and</a:t>
            </a:r>
          </a:p>
          <a:p>
            <a:pPr algn="ctr"/>
            <a:endParaRPr lang="en-US" sz="3200">
              <a:solidFill>
                <a:srgbClr val="000000"/>
              </a:solidFill>
              <a:latin typeface="Georgia" pitchFamily="-106" charset="0"/>
            </a:endParaRPr>
          </a:p>
          <a:p>
            <a:pPr algn="ctr"/>
            <a:r>
              <a:rPr lang="en-US" sz="3200">
                <a:solidFill>
                  <a:srgbClr val="660066"/>
                </a:solidFill>
                <a:latin typeface="Georgia" pitchFamily="-106" charset="0"/>
              </a:rPr>
              <a:t>(what other criteria do we need here?)</a:t>
            </a:r>
          </a:p>
          <a:p>
            <a:pPr algn="ctr"/>
            <a:endParaRPr lang="en-US" sz="3200">
              <a:solidFill>
                <a:srgbClr val="000000"/>
              </a:solidFill>
              <a:latin typeface="Georgia" pitchFamily="-106" charset="0"/>
            </a:endParaRPr>
          </a:p>
          <a:p>
            <a:pPr algn="ctr"/>
            <a:r>
              <a:rPr lang="en-US" sz="3200">
                <a:solidFill>
                  <a:srgbClr val="000000"/>
                </a:solidFill>
                <a:latin typeface="Georgia" pitchFamily="-106" charset="0"/>
              </a:rPr>
              <a:t>then we can </a:t>
            </a:r>
            <a:r>
              <a:rPr lang="en-US" sz="3200" b="1" i="1">
                <a:solidFill>
                  <a:srgbClr val="000000"/>
                </a:solidFill>
                <a:latin typeface="Georgia" pitchFamily="-106" charset="0"/>
              </a:rPr>
              <a:t>binary search across all the possible </a:t>
            </a:r>
            <a:r>
              <a:rPr lang="en-US" sz="3200">
                <a:solidFill>
                  <a:srgbClr val="000000"/>
                </a:solidFill>
                <a:latin typeface="Georgia" pitchFamily="-106" charset="0"/>
              </a:rPr>
              <a:t>values for it, checking as we go... ! </a:t>
            </a:r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This week:  </a:t>
            </a: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aggr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1295400"/>
            <a:ext cx="1058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Input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6804025" y="1241425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Output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09613" y="2200275"/>
            <a:ext cx="1144587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5 3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8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4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9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867025" y="5181600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619500" y="5181600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4371975" y="5181600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5124450" y="5181600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876925" y="5181600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629400" y="5181600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7381875" y="5181600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8134350" y="5181600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9" name="Rectangle 23"/>
          <p:cNvSpPr>
            <a:spLocks noChangeArrowheads="1"/>
          </p:cNvSpPr>
          <p:nvPr/>
        </p:nvSpPr>
        <p:spPr bwMode="auto">
          <a:xfrm>
            <a:off x="2114550" y="5181600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0" name="Rectangle 24"/>
          <p:cNvSpPr>
            <a:spLocks noChangeArrowheads="1"/>
          </p:cNvSpPr>
          <p:nvPr/>
        </p:nvSpPr>
        <p:spPr bwMode="auto">
          <a:xfrm>
            <a:off x="2276475" y="5830888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3028950" y="5830888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2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476750" y="5830888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4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9243" name="Rectangle 27"/>
          <p:cNvSpPr>
            <a:spLocks noChangeArrowheads="1"/>
          </p:cNvSpPr>
          <p:nvPr/>
        </p:nvSpPr>
        <p:spPr bwMode="auto">
          <a:xfrm>
            <a:off x="7524750" y="5830888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8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8286750" y="5830888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9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H="1" flipV="1">
            <a:off x="1279525" y="2927350"/>
            <a:ext cx="1304925" cy="1395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2689225" y="4216400"/>
            <a:ext cx="39782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Number of stalls in which cows can be placed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2444750" y="4665663"/>
            <a:ext cx="200183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locations of stalls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 flipH="1" flipV="1">
            <a:off x="1277938" y="3413125"/>
            <a:ext cx="1179512" cy="1331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9" name="Line 33"/>
          <p:cNvSpPr>
            <a:spLocks noChangeShapeType="1"/>
          </p:cNvSpPr>
          <p:nvPr/>
        </p:nvSpPr>
        <p:spPr bwMode="auto">
          <a:xfrm flipH="1">
            <a:off x="1214438" y="4816475"/>
            <a:ext cx="1243012" cy="928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1878013" y="2378075"/>
            <a:ext cx="38242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Number of cows to house in the new barn…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7229475" y="1714500"/>
            <a:ext cx="504825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6346825" y="2424113"/>
            <a:ext cx="204152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largest minimum spacing possible after placing the cows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aggr </a:t>
            </a: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in Python (in part)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763" y="1347788"/>
            <a:ext cx="8069262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get the # of stalls (N) and cows (C)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S = []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for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i </a:t>
            </a: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in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</a:t>
            </a:r>
            <a:r>
              <a:rPr lang="en-US" sz="1500" b="1">
                <a:solidFill>
                  <a:srgbClr val="9A0DC7"/>
                </a:solidFill>
                <a:latin typeface="Courier New" pitchFamily="-106" charset="0"/>
              </a:rPr>
              <a:t>range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(N):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S += [input()]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get the stalls' locations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S.</a:t>
            </a:r>
            <a:r>
              <a:rPr lang="en-US" sz="1500" b="1">
                <a:solidFill>
                  <a:srgbClr val="9A0DC7"/>
                </a:solidFill>
                <a:latin typeface="Courier New" pitchFamily="-106" charset="0"/>
              </a:rPr>
              <a:t>sort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()        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sort them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lo = 0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hi = max(S)-min(S)+1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16200000" flipV="1">
            <a:off x="6395244" y="1772444"/>
            <a:ext cx="817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Georgia" pitchFamily="-106" charset="0"/>
              </a:rPr>
              <a:t>input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8203" name="AutoShape 11"/>
          <p:cNvSpPr>
            <a:spLocks/>
          </p:cNvSpPr>
          <p:nvPr/>
        </p:nvSpPr>
        <p:spPr bwMode="auto">
          <a:xfrm>
            <a:off x="6210300" y="1439863"/>
            <a:ext cx="195263" cy="1192212"/>
          </a:xfrm>
          <a:prstGeom prst="rightBrace">
            <a:avLst>
              <a:gd name="adj1" fmla="val 5088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aggr </a:t>
            </a: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in Python (in part)</a:t>
            </a:r>
          </a:p>
        </p:txBody>
      </p:sp>
      <p:sp>
        <p:nvSpPr>
          <p:cNvPr id="8196" name="AutoShape 4"/>
          <p:cNvSpPr>
            <a:spLocks/>
          </p:cNvSpPr>
          <p:nvPr/>
        </p:nvSpPr>
        <p:spPr bwMode="auto">
          <a:xfrm>
            <a:off x="7391400" y="2971800"/>
            <a:ext cx="609600" cy="3048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85763" y="1347788"/>
            <a:ext cx="8069262" cy="512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get the # of stalls (N) and cows (C)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S = []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for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i </a:t>
            </a: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in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</a:t>
            </a:r>
            <a:r>
              <a:rPr lang="en-US" sz="1500" b="1">
                <a:solidFill>
                  <a:srgbClr val="9A0DC7"/>
                </a:solidFill>
                <a:latin typeface="Courier New" pitchFamily="-106" charset="0"/>
              </a:rPr>
              <a:t>range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(N):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S += [input()]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get the stalls' locations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S.</a:t>
            </a:r>
            <a:r>
              <a:rPr lang="en-US" sz="1500" b="1">
                <a:solidFill>
                  <a:srgbClr val="9A0DC7"/>
                </a:solidFill>
                <a:latin typeface="Courier New" pitchFamily="-106" charset="0"/>
              </a:rPr>
              <a:t>sort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()        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sort them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lo = 0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hi = max(S)-min(S)+1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while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True: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mid = (lo + hi)/2 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no overflow in Python, right?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if mid == hi or mid == lo: </a:t>
            </a: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break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  # does mid work?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</a:t>
            </a: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if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</a:t>
            </a:r>
            <a:r>
              <a:rPr lang="en-US" sz="1500" b="1">
                <a:solidFill>
                  <a:srgbClr val="180BFF"/>
                </a:solidFill>
                <a:latin typeface="Courier New" pitchFamily="-106" charset="0"/>
              </a:rPr>
              <a:t>CHECKS_OUT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( mid, C, S ):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  lo = mid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worked! look higher (set lo to mid)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</a:t>
            </a:r>
            <a:r>
              <a:rPr lang="en-US" sz="1500" b="1">
                <a:solidFill>
                  <a:srgbClr val="D88E04"/>
                </a:solidFill>
                <a:latin typeface="Courier New" pitchFamily="-106" charset="0"/>
              </a:rPr>
              <a:t>else</a:t>
            </a: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    hi = mid </a:t>
            </a:r>
            <a:r>
              <a:rPr lang="en-US" sz="1500" b="1">
                <a:solidFill>
                  <a:srgbClr val="A90E05"/>
                </a:solidFill>
                <a:latin typeface="Courier New" pitchFamily="-106" charset="0"/>
              </a:rPr>
              <a:t># did not work... look lower (set hi to mid)</a:t>
            </a: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00" b="1">
              <a:solidFill>
                <a:srgbClr val="000000"/>
              </a:solidFill>
              <a:latin typeface="Courier New" pitchFamily="-106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 b="1">
                <a:solidFill>
                  <a:srgbClr val="000000"/>
                </a:solidFill>
                <a:latin typeface="Courier New" pitchFamily="-106" charset="0"/>
              </a:rPr>
              <a:t>print mid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 rot="16200000" flipV="1">
            <a:off x="7549356" y="4185444"/>
            <a:ext cx="1773238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Georgia" pitchFamily="-106" charset="0"/>
              </a:rPr>
              <a:t>binary search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16200000" flipV="1">
            <a:off x="6395244" y="1772444"/>
            <a:ext cx="8175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>
                <a:solidFill>
                  <a:srgbClr val="000000"/>
                </a:solidFill>
                <a:latin typeface="Georgia" pitchFamily="-106" charset="0"/>
              </a:rPr>
              <a:t>input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8203" name="AutoShape 11"/>
          <p:cNvSpPr>
            <a:spLocks/>
          </p:cNvSpPr>
          <p:nvPr/>
        </p:nvSpPr>
        <p:spPr bwMode="auto">
          <a:xfrm>
            <a:off x="6210300" y="1439863"/>
            <a:ext cx="195263" cy="1192212"/>
          </a:xfrm>
          <a:prstGeom prst="rightBrace">
            <a:avLst>
              <a:gd name="adj1" fmla="val 5088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48364" y="6278694"/>
            <a:ext cx="2118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180BFF"/>
                </a:solidFill>
                <a:latin typeface="Georgia" pitchFamily="-106" charset="0"/>
              </a:rPr>
              <a:t>still left to do?</a:t>
            </a:r>
            <a:endParaRPr lang="en-US" sz="2400">
              <a:solidFill>
                <a:srgbClr val="180B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Last week:  </a:t>
            </a: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wifi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85800" y="1295400"/>
            <a:ext cx="1058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Input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324600" y="1295400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Output</a:t>
            </a:r>
          </a:p>
        </p:txBody>
      </p:sp>
      <p:sp>
        <p:nvSpPr>
          <p:cNvPr id="7" name="Rectangle 6"/>
          <p:cNvSpPr/>
          <p:nvPr/>
        </p:nvSpPr>
        <p:spPr>
          <a:xfrm>
            <a:off x="762000" y="236220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2 3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3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10</a:t>
            </a:r>
          </a:p>
        </p:txBody>
      </p:sp>
      <p:sp>
        <p:nvSpPr>
          <p:cNvPr id="8" name="Rectangle 31"/>
          <p:cNvSpPr>
            <a:spLocks noChangeArrowheads="1"/>
          </p:cNvSpPr>
          <p:nvPr/>
        </p:nvSpPr>
        <p:spPr bwMode="auto">
          <a:xfrm>
            <a:off x="2228591" y="2557934"/>
            <a:ext cx="374802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# of access points and the # of houses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" name="Line 32"/>
          <p:cNvSpPr>
            <a:spLocks noChangeShapeType="1"/>
          </p:cNvSpPr>
          <p:nvPr/>
        </p:nvSpPr>
        <p:spPr bwMode="auto">
          <a:xfrm flipH="1">
            <a:off x="1098811" y="2152765"/>
            <a:ext cx="981725" cy="4323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0" name="Rectangle 31"/>
          <p:cNvSpPr>
            <a:spLocks noChangeArrowheads="1"/>
          </p:cNvSpPr>
          <p:nvPr/>
        </p:nvSpPr>
        <p:spPr bwMode="auto">
          <a:xfrm>
            <a:off x="2092778" y="1953713"/>
            <a:ext cx="189214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# of test cases...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11" name="Line 32"/>
          <p:cNvSpPr>
            <a:spLocks noChangeShapeType="1"/>
          </p:cNvSpPr>
          <p:nvPr/>
        </p:nvSpPr>
        <p:spPr bwMode="auto">
          <a:xfrm flipH="1">
            <a:off x="1486096" y="2747252"/>
            <a:ext cx="738544" cy="2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2" name="Rectangle 31"/>
          <p:cNvSpPr>
            <a:spLocks noChangeArrowheads="1"/>
          </p:cNvSpPr>
          <p:nvPr/>
        </p:nvSpPr>
        <p:spPr bwMode="auto">
          <a:xfrm>
            <a:off x="2173838" y="3548022"/>
            <a:ext cx="2329841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Locations of the houses...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 flipH="1">
            <a:off x="1368297" y="3818406"/>
            <a:ext cx="738544" cy="2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552054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DAEDEF">
                  <a:lumMod val="90000"/>
                </a:srgbClr>
              </a:solidFill>
            </a:endParaRP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304529" y="5154578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3057004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DAEDEF">
                  <a:lumMod val="90000"/>
                </a:srgbClr>
              </a:solidFill>
            </a:endParaRP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809479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4561954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5314429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066904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DAEDEF">
                  <a:lumMod val="90000"/>
                </a:srgbClr>
              </a:solidFill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6819379" y="5154578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DAEDEF">
                  <a:lumMod val="90000"/>
                </a:srgbClr>
              </a:solidFill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799579" y="5154578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961504" y="5803866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2438400" y="5803866"/>
            <a:ext cx="366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3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7571339" y="5154579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638014" y="5803867"/>
            <a:ext cx="5540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10</a:t>
            </a:r>
            <a:endParaRPr lang="en-US" sz="4200" b="1">
              <a:solidFill>
                <a:srgbClr val="000000"/>
              </a:solidFill>
              <a:latin typeface="Courier New" pitchFamily="-10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598392" y="1910112"/>
            <a:ext cx="7387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/>
                <a:cs typeface="Courier New"/>
              </a:rPr>
              <a:t>1.0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118533" y="2378495"/>
            <a:ext cx="182506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smallest max distance achievable</a:t>
            </a:r>
            <a:endParaRPr lang="en-US" sz="15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4786312" y="3889375"/>
            <a:ext cx="676275" cy="647700"/>
          </a:xfrm>
          <a:prstGeom prst="rect">
            <a:avLst/>
          </a:prstGeom>
          <a:solidFill>
            <a:srgbClr val="9A0DC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657959" y="3889375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0" name="Rectangle 19"/>
          <p:cNvSpPr>
            <a:spLocks noChangeArrowheads="1"/>
          </p:cNvSpPr>
          <p:nvPr/>
        </p:nvSpPr>
        <p:spPr bwMode="auto">
          <a:xfrm>
            <a:off x="4786312" y="3089275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4786312" y="4744494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2" name="Rectangle 19"/>
          <p:cNvSpPr>
            <a:spLocks noChangeArrowheads="1"/>
          </p:cNvSpPr>
          <p:nvPr/>
        </p:nvSpPr>
        <p:spPr bwMode="auto">
          <a:xfrm>
            <a:off x="3845080" y="3889375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This week:  </a:t>
            </a: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city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1295400"/>
            <a:ext cx="1058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Input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334731" y="1163576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Output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09613" y="2200275"/>
            <a:ext cx="244719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10 20 3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22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33</a:t>
            </a:r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4800600" y="48768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0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H="1">
            <a:off x="1295400" y="14478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1600200" y="3200400"/>
            <a:ext cx="143973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cost of 1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st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story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2286000" y="1143000"/>
            <a:ext cx="189721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# of people to house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7402096" y="1636651"/>
            <a:ext cx="115432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194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6958494" y="2436751"/>
            <a:ext cx="2041525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minimium cost to house the specified # of people</a:t>
            </a:r>
          </a:p>
        </p:txBody>
      </p: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2895600" y="1600200"/>
            <a:ext cx="2939984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cost per unit distance from (0,0)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3581400" y="2133600"/>
            <a:ext cx="3130372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maximum # of stories per building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H="1">
            <a:off x="2286000" y="1905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" name="Line 29"/>
          <p:cNvSpPr>
            <a:spLocks noChangeShapeType="1"/>
          </p:cNvSpPr>
          <p:nvPr/>
        </p:nvSpPr>
        <p:spPr bwMode="auto">
          <a:xfrm flipH="1">
            <a:off x="3048000" y="2362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" y="6096000"/>
            <a:ext cx="54043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Georgia" pitchFamily="-106" charset="0"/>
              </a:rPr>
              <a:t>the central station where everyone works is at (0,0)</a:t>
            </a:r>
          </a:p>
          <a:p>
            <a:r>
              <a:rPr lang="en-US">
                <a:solidFill>
                  <a:srgbClr val="660066"/>
                </a:solidFill>
                <a:latin typeface="Georgia" pitchFamily="-106" charset="0"/>
              </a:rPr>
              <a:t>distances to it are considered to be |x|+|y|-1</a:t>
            </a:r>
            <a:endParaRPr lang="en-US">
              <a:solidFill>
                <a:srgbClr val="660066"/>
              </a:solidFill>
            </a:endParaRPr>
          </a:p>
        </p:txBody>
      </p:sp>
      <p:sp>
        <p:nvSpPr>
          <p:cNvPr id="37" name="Rectangle 26"/>
          <p:cNvSpPr>
            <a:spLocks noChangeArrowheads="1"/>
          </p:cNvSpPr>
          <p:nvPr/>
        </p:nvSpPr>
        <p:spPr bwMode="auto">
          <a:xfrm>
            <a:off x="5662446" y="39624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0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38" name="Rectangle 26"/>
          <p:cNvSpPr>
            <a:spLocks noChangeArrowheads="1"/>
          </p:cNvSpPr>
          <p:nvPr/>
        </p:nvSpPr>
        <p:spPr bwMode="auto">
          <a:xfrm>
            <a:off x="3845080" y="3963005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0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39" name="Rectangle 26"/>
          <p:cNvSpPr>
            <a:spLocks noChangeArrowheads="1"/>
          </p:cNvSpPr>
          <p:nvPr/>
        </p:nvSpPr>
        <p:spPr bwMode="auto">
          <a:xfrm>
            <a:off x="4800600" y="3178175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0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40" name="Rectangle 19"/>
          <p:cNvSpPr>
            <a:spLocks noChangeArrowheads="1"/>
          </p:cNvSpPr>
          <p:nvPr/>
        </p:nvSpPr>
        <p:spPr bwMode="auto">
          <a:xfrm>
            <a:off x="5662446" y="4744494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5676734" y="48768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6572072" y="4744494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6586360" y="48768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2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3845080" y="4744494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3859368" y="48768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71205" y="3089275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7" name="Rectangle 26"/>
          <p:cNvSpPr>
            <a:spLocks noChangeArrowheads="1"/>
          </p:cNvSpPr>
          <p:nvPr/>
        </p:nvSpPr>
        <p:spPr bwMode="auto">
          <a:xfrm>
            <a:off x="5685493" y="3221581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6572072" y="3889375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9" name="Rectangle 26"/>
          <p:cNvSpPr>
            <a:spLocks noChangeArrowheads="1"/>
          </p:cNvSpPr>
          <p:nvPr/>
        </p:nvSpPr>
        <p:spPr bwMode="auto">
          <a:xfrm>
            <a:off x="6586360" y="4021681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1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  <p:sp>
        <p:nvSpPr>
          <p:cNvPr id="50" name="Rectangle 19"/>
          <p:cNvSpPr>
            <a:spLocks noChangeArrowheads="1"/>
          </p:cNvSpPr>
          <p:nvPr/>
        </p:nvSpPr>
        <p:spPr bwMode="auto">
          <a:xfrm>
            <a:off x="7486650" y="4744494"/>
            <a:ext cx="676275" cy="647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7500938" y="4876800"/>
            <a:ext cx="64640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Courier New" pitchFamily="-106" charset="0"/>
              </a:rPr>
              <a:t>3</a:t>
            </a:r>
            <a:r>
              <a:rPr lang="en-US" sz="900" b="1">
                <a:solidFill>
                  <a:srgbClr val="000000"/>
                </a:solidFill>
                <a:latin typeface="Courier New" pitchFamily="-106" charset="0"/>
              </a:rPr>
              <a:t>dist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This week:  </a:t>
            </a: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cowset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1295400"/>
            <a:ext cx="1058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Input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133274" y="1163576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Output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09613" y="2200275"/>
            <a:ext cx="212397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3 -1 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-2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</a:t>
            </a:r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H="1">
            <a:off x="1295400" y="14478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1625566" y="3089275"/>
            <a:ext cx="147326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1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st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2286000" y="1143000"/>
            <a:ext cx="267971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# of cows available, </a:t>
            </a:r>
            <a:r>
              <a:rPr lang="en-US" sz="1500" b="1">
                <a:solidFill>
                  <a:srgbClr val="800000"/>
                </a:solidFill>
                <a:latin typeface="Georgia" pitchFamily="-106" charset="0"/>
              </a:rPr>
              <a:t>up to 34</a:t>
            </a:r>
            <a:endParaRPr lang="en-US" sz="2400" b="1">
              <a:solidFill>
                <a:srgbClr val="800000"/>
              </a:solidFill>
              <a:latin typeface="Georgia" pitchFamily="-106" charset="0"/>
            </a:endParaRP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7570943" y="1676400"/>
            <a:ext cx="50788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5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6621518" y="2436751"/>
            <a:ext cx="237850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number of subsets whose IDs sum between min and max </a:t>
            </a:r>
          </a:p>
        </p:txBody>
      </p: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2895600" y="1600200"/>
            <a:ext cx="170504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minimum ID sum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3581400" y="2133600"/>
            <a:ext cx="172909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maximum ID sum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H="1">
            <a:off x="2286000" y="1905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" name="Line 29"/>
          <p:cNvSpPr>
            <a:spLocks noChangeShapeType="1"/>
          </p:cNvSpPr>
          <p:nvPr/>
        </p:nvSpPr>
        <p:spPr bwMode="auto">
          <a:xfrm flipH="1">
            <a:off x="3048000" y="2362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8600" y="5715000"/>
            <a:ext cx="49906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Georgia" pitchFamily="-106" charset="0"/>
              </a:rPr>
              <a:t>Farmer Ran is willing to play frisbee with any subset of cows </a:t>
            </a:r>
            <a:r>
              <a:rPr lang="en-US" b="1" i="1">
                <a:solidFill>
                  <a:srgbClr val="660066"/>
                </a:solidFill>
                <a:latin typeface="Georgia" pitchFamily="-106" charset="0"/>
              </a:rPr>
              <a:t>whose IDs sum to any value between the min and max...</a:t>
            </a:r>
            <a:endParaRPr lang="en-US">
              <a:solidFill>
                <a:srgbClr val="660066"/>
              </a:solidFill>
            </a:endParaRPr>
          </a:p>
        </p:txBody>
      </p:sp>
      <p:sp>
        <p:nvSpPr>
          <p:cNvPr id="52" name="Rectangle 30"/>
          <p:cNvSpPr>
            <a:spLocks noChangeArrowheads="1"/>
          </p:cNvSpPr>
          <p:nvPr/>
        </p:nvSpPr>
        <p:spPr bwMode="auto">
          <a:xfrm>
            <a:off x="1625566" y="3727792"/>
            <a:ext cx="159530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2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nd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53" name="Rectangle 30"/>
          <p:cNvSpPr>
            <a:spLocks noChangeArrowheads="1"/>
          </p:cNvSpPr>
          <p:nvPr/>
        </p:nvSpPr>
        <p:spPr bwMode="auto">
          <a:xfrm>
            <a:off x="1625566" y="4375492"/>
            <a:ext cx="152323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3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rd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0200" y="3657600"/>
            <a:ext cx="19451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Georgia" pitchFamily="-106" charset="0"/>
              </a:rPr>
              <a:t>Try all subsets...?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624013" y="31908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ACM this week!?</a:t>
            </a:r>
          </a:p>
        </p:txBody>
      </p:sp>
      <p:pic>
        <p:nvPicPr>
          <p:cNvPr id="13" name="Picture 12" descr="Picture 5.png"/>
          <p:cNvPicPr>
            <a:picLocks noChangeAspect="1"/>
          </p:cNvPicPr>
          <p:nvPr/>
        </p:nvPicPr>
        <p:blipFill>
          <a:blip r:embed="rId2"/>
          <a:srcRect t="13205"/>
          <a:stretch>
            <a:fillRect/>
          </a:stretch>
        </p:blipFill>
        <p:spPr>
          <a:xfrm>
            <a:off x="324381" y="1164893"/>
            <a:ext cx="8495238" cy="2799490"/>
          </a:xfrm>
          <a:prstGeom prst="rect">
            <a:avLst/>
          </a:prstGeom>
          <a:ln>
            <a:solidFill>
              <a:srgbClr val="0000FF"/>
            </a:solidFill>
          </a:ln>
        </p:spPr>
      </p:pic>
      <p:pic>
        <p:nvPicPr>
          <p:cNvPr id="14" name="Picture 13" descr="Picture 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874" y="4144581"/>
            <a:ext cx="7106717" cy="2582288"/>
          </a:xfrm>
          <a:prstGeom prst="rect">
            <a:avLst/>
          </a:prstGeom>
          <a:ln>
            <a:solidFill>
              <a:srgbClr val="0000FF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1543050" y="300038"/>
            <a:ext cx="594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This week:  </a:t>
            </a:r>
            <a:r>
              <a:rPr lang="en-US" sz="3600" b="1">
                <a:solidFill>
                  <a:srgbClr val="180BFF"/>
                </a:solidFill>
                <a:latin typeface="Georgia" pitchFamily="-106" charset="0"/>
              </a:rPr>
              <a:t>cowset</a:t>
            </a:r>
            <a:endParaRPr lang="en-US" sz="3600">
              <a:solidFill>
                <a:srgbClr val="000000"/>
              </a:solidFill>
              <a:latin typeface="Georgia" pitchFamily="-106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85800" y="1295400"/>
            <a:ext cx="1058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Input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7133274" y="1163576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57910"/>
                </a:solidFill>
                <a:latin typeface="Georgia" pitchFamily="-106" charset="0"/>
              </a:rPr>
              <a:t>Output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709613" y="2200275"/>
            <a:ext cx="212397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3 -1 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1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-2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3</a:t>
            </a:r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H="1">
            <a:off x="1295400" y="14478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1625566" y="3089275"/>
            <a:ext cx="1473267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1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st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2286000" y="1143000"/>
            <a:ext cx="267971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# of cows available, </a:t>
            </a:r>
            <a:r>
              <a:rPr lang="en-US" sz="1500" b="1">
                <a:solidFill>
                  <a:srgbClr val="800000"/>
                </a:solidFill>
                <a:latin typeface="Georgia" pitchFamily="-106" charset="0"/>
              </a:rPr>
              <a:t>up to 34</a:t>
            </a:r>
            <a:endParaRPr lang="en-US" sz="2400" b="1">
              <a:solidFill>
                <a:srgbClr val="800000"/>
              </a:solidFill>
              <a:latin typeface="Georgia" pitchFamily="-106" charset="0"/>
            </a:endParaRP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7570943" y="1676400"/>
            <a:ext cx="507884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200" b="1">
                <a:solidFill>
                  <a:srgbClr val="000000"/>
                </a:solidFill>
                <a:latin typeface="Courier New" pitchFamily="-106" charset="0"/>
              </a:rPr>
              <a:t>5</a:t>
            </a:r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6621518" y="2436751"/>
            <a:ext cx="237850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The number of subsets whose IDs sum between min and max </a:t>
            </a:r>
          </a:p>
        </p:txBody>
      </p: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2895600" y="1600200"/>
            <a:ext cx="1705045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minimum ID sum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3581400" y="2133600"/>
            <a:ext cx="172909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maximum ID sum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H="1">
            <a:off x="2286000" y="19050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4" name="Line 29"/>
          <p:cNvSpPr>
            <a:spLocks noChangeShapeType="1"/>
          </p:cNvSpPr>
          <p:nvPr/>
        </p:nvSpPr>
        <p:spPr bwMode="auto">
          <a:xfrm flipH="1">
            <a:off x="3048000" y="2362200"/>
            <a:ext cx="533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8600" y="5715000"/>
            <a:ext cx="49906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660066"/>
                </a:solidFill>
                <a:latin typeface="Georgia" pitchFamily="-106" charset="0"/>
              </a:rPr>
              <a:t>Farmer Ran is willing to play frisbee with any subset of cows </a:t>
            </a:r>
            <a:r>
              <a:rPr lang="en-US" b="1" i="1">
                <a:solidFill>
                  <a:srgbClr val="660066"/>
                </a:solidFill>
                <a:latin typeface="Georgia" pitchFamily="-106" charset="0"/>
              </a:rPr>
              <a:t>whose IDs sum to any value between the min and max...</a:t>
            </a:r>
            <a:endParaRPr lang="en-US">
              <a:solidFill>
                <a:srgbClr val="660066"/>
              </a:solidFill>
            </a:endParaRPr>
          </a:p>
        </p:txBody>
      </p:sp>
      <p:sp>
        <p:nvSpPr>
          <p:cNvPr id="52" name="Rectangle 30"/>
          <p:cNvSpPr>
            <a:spLocks noChangeArrowheads="1"/>
          </p:cNvSpPr>
          <p:nvPr/>
        </p:nvSpPr>
        <p:spPr bwMode="auto">
          <a:xfrm>
            <a:off x="1625566" y="3727792"/>
            <a:ext cx="1595309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2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nd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53" name="Rectangle 30"/>
          <p:cNvSpPr>
            <a:spLocks noChangeArrowheads="1"/>
          </p:cNvSpPr>
          <p:nvPr/>
        </p:nvSpPr>
        <p:spPr bwMode="auto">
          <a:xfrm>
            <a:off x="1625566" y="4375492"/>
            <a:ext cx="1523236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ID # for 3</a:t>
            </a:r>
            <a:r>
              <a:rPr lang="en-US" sz="1500" baseline="30000">
                <a:solidFill>
                  <a:srgbClr val="057910"/>
                </a:solidFill>
                <a:latin typeface="Georgia" pitchFamily="-106" charset="0"/>
              </a:rPr>
              <a:t>rd</a:t>
            </a:r>
            <a:r>
              <a:rPr lang="en-US" sz="1500">
                <a:solidFill>
                  <a:srgbClr val="057910"/>
                </a:solidFill>
                <a:latin typeface="Georgia" pitchFamily="-106" charset="0"/>
              </a:rPr>
              <a:t> cow</a:t>
            </a:r>
            <a:endParaRPr lang="en-US" sz="2400" b="1">
              <a:solidFill>
                <a:srgbClr val="057910"/>
              </a:solidFill>
              <a:latin typeface="Georgia" pitchFamily="-106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8200" y="3657600"/>
            <a:ext cx="36418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Georgia" pitchFamily="-106" charset="0"/>
              </a:rPr>
              <a:t>Takes too long to try all subsets...!</a:t>
            </a: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648200" y="4188369"/>
            <a:ext cx="3717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solidFill>
                  <a:srgbClr val="800000"/>
                </a:solidFill>
                <a:latin typeface="Georgia" pitchFamily="-106" charset="0"/>
              </a:rPr>
              <a:t>How could Bin Search speed it up?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533400"/>
            <a:ext cx="68667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/>
              <a:t>Try this week's problems!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4419600"/>
            <a:ext cx="68667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>
                <a:solidFill>
                  <a:srgbClr val="0000FF"/>
                </a:solidFill>
              </a:rPr>
              <a:t>Perhaps start with aggr...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yloeStansbu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3400"/>
            <a:ext cx="9144000" cy="3699669"/>
          </a:xfrm>
          <a:prstGeom prst="rect">
            <a:avLst/>
          </a:prstGeom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791200" y="304800"/>
            <a:ext cx="28394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Next week</a:t>
            </a:r>
          </a:p>
        </p:txBody>
      </p:sp>
      <p:sp>
        <p:nvSpPr>
          <p:cNvPr id="6" name="Rectangle 5"/>
          <p:cNvSpPr/>
          <p:nvPr/>
        </p:nvSpPr>
        <p:spPr>
          <a:xfrm>
            <a:off x="3029511" y="5181600"/>
            <a:ext cx="59620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This talk is optional, but it should be good!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06493" y="5710535"/>
            <a:ext cx="61851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In addition, it's incentivized @ </a:t>
            </a:r>
            <a:r>
              <a:rPr lang="en-US" sz="2400" i="1">
                <a:solidFill>
                  <a:srgbClr val="000000"/>
                </a:solidFill>
                <a:latin typeface="Georgia" pitchFamily="-106" charset="0"/>
              </a:rPr>
              <a:t>2 problems</a:t>
            </a: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...</a:t>
            </a: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38501" y="6217235"/>
            <a:ext cx="49530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It may count as a colloquium, too...</a:t>
            </a:r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26"/>
          <p:cNvGrpSpPr>
            <a:grpSpLocks/>
          </p:cNvGrpSpPr>
          <p:nvPr/>
        </p:nvGrpSpPr>
        <p:grpSpPr bwMode="auto">
          <a:xfrm>
            <a:off x="468313" y="990600"/>
            <a:ext cx="8214096" cy="207383"/>
            <a:chOff x="295" y="1311"/>
            <a:chExt cx="5177" cy="114"/>
          </a:xfrm>
        </p:grpSpPr>
        <p:sp>
          <p:nvSpPr>
            <p:cNvPr id="1072" name="Rectangle 1027"/>
            <p:cNvSpPr>
              <a:spLocks noChangeArrowheads="1"/>
            </p:cNvSpPr>
            <p:nvPr/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solidFill>
                  <a:srgbClr val="000000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73" name="Rectangle 1028"/>
            <p:cNvSpPr>
              <a:spLocks noChangeArrowheads="1"/>
            </p:cNvSpPr>
            <p:nvPr/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400" b="1">
                <a:solidFill>
                  <a:srgbClr val="000000"/>
                </a:solidFill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049" name="Text Box 1029"/>
          <p:cNvSpPr txBox="1">
            <a:spLocks noChangeArrowheads="1"/>
          </p:cNvSpPr>
          <p:nvPr/>
        </p:nvSpPr>
        <p:spPr bwMode="auto">
          <a:xfrm>
            <a:off x="2270451" y="116371"/>
            <a:ext cx="4810125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4400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Jotto!</a:t>
            </a:r>
          </a:p>
        </p:txBody>
      </p:sp>
      <p:sp>
        <p:nvSpPr>
          <p:cNvPr id="1051" name="Text Box 1030"/>
          <p:cNvSpPr txBox="1">
            <a:spLocks noChangeArrowheads="1"/>
          </p:cNvSpPr>
          <p:nvPr/>
        </p:nvSpPr>
        <p:spPr bwMode="auto">
          <a:xfrm>
            <a:off x="762000" y="1524000"/>
            <a:ext cx="2209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Sophs</a:t>
            </a:r>
          </a:p>
        </p:txBody>
      </p:sp>
      <p:sp>
        <p:nvSpPr>
          <p:cNvPr id="1052" name="Text Box 1031"/>
          <p:cNvSpPr txBox="1">
            <a:spLocks noChangeArrowheads="1"/>
          </p:cNvSpPr>
          <p:nvPr/>
        </p:nvSpPr>
        <p:spPr bwMode="auto">
          <a:xfrm>
            <a:off x="2667000" y="1524000"/>
            <a:ext cx="2209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Jrs</a:t>
            </a:r>
          </a:p>
        </p:txBody>
      </p:sp>
      <p:sp>
        <p:nvSpPr>
          <p:cNvPr id="1053" name="Text Box 1032"/>
          <p:cNvSpPr txBox="1">
            <a:spLocks noChangeArrowheads="1"/>
          </p:cNvSpPr>
          <p:nvPr/>
        </p:nvSpPr>
        <p:spPr bwMode="auto">
          <a:xfrm>
            <a:off x="4495800" y="1524000"/>
            <a:ext cx="2209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Srs</a:t>
            </a:r>
          </a:p>
        </p:txBody>
      </p:sp>
      <p:sp>
        <p:nvSpPr>
          <p:cNvPr id="1054" name="Text Box 1033"/>
          <p:cNvSpPr txBox="1">
            <a:spLocks noChangeArrowheads="1"/>
          </p:cNvSpPr>
          <p:nvPr/>
        </p:nvSpPr>
        <p:spPr bwMode="auto">
          <a:xfrm>
            <a:off x="7015945" y="1524000"/>
            <a:ext cx="99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Profs</a:t>
            </a:r>
          </a:p>
        </p:txBody>
      </p:sp>
      <p:sp>
        <p:nvSpPr>
          <p:cNvPr id="1055" name="Text Box 1035"/>
          <p:cNvSpPr txBox="1">
            <a:spLocks noChangeArrowheads="1"/>
          </p:cNvSpPr>
          <p:nvPr/>
        </p:nvSpPr>
        <p:spPr bwMode="auto">
          <a:xfrm>
            <a:off x="1106617" y="2133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pluot 1</a:t>
            </a:r>
          </a:p>
        </p:txBody>
      </p:sp>
      <p:sp>
        <p:nvSpPr>
          <p:cNvPr id="1056" name="Text Box 1036"/>
          <p:cNvSpPr txBox="1">
            <a:spLocks noChangeArrowheads="1"/>
          </p:cNvSpPr>
          <p:nvPr/>
        </p:nvSpPr>
        <p:spPr bwMode="auto">
          <a:xfrm>
            <a:off x="3124200" y="2133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pluot 2</a:t>
            </a:r>
          </a:p>
        </p:txBody>
      </p:sp>
      <p:sp>
        <p:nvSpPr>
          <p:cNvPr id="1057" name="Text Box 1037"/>
          <p:cNvSpPr txBox="1">
            <a:spLocks noChangeArrowheads="1"/>
          </p:cNvSpPr>
          <p:nvPr/>
        </p:nvSpPr>
        <p:spPr bwMode="auto">
          <a:xfrm>
            <a:off x="4929676" y="2133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pluot 1</a:t>
            </a:r>
          </a:p>
        </p:txBody>
      </p:sp>
      <p:sp>
        <p:nvSpPr>
          <p:cNvPr id="1058" name="Text Box 1038"/>
          <p:cNvSpPr txBox="1">
            <a:spLocks noChangeArrowheads="1"/>
          </p:cNvSpPr>
          <p:nvPr/>
        </p:nvSpPr>
        <p:spPr bwMode="auto">
          <a:xfrm>
            <a:off x="6863545" y="2133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pluot 2</a:t>
            </a:r>
          </a:p>
        </p:txBody>
      </p:sp>
      <p:sp>
        <p:nvSpPr>
          <p:cNvPr id="1059" name="Text Box 1035"/>
          <p:cNvSpPr txBox="1">
            <a:spLocks noChangeArrowheads="1"/>
          </p:cNvSpPr>
          <p:nvPr/>
        </p:nvSpPr>
        <p:spPr bwMode="auto">
          <a:xfrm>
            <a:off x="1106617" y="27432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squid 2</a:t>
            </a:r>
          </a:p>
        </p:txBody>
      </p:sp>
      <p:sp>
        <p:nvSpPr>
          <p:cNvPr id="1060" name="Text Box 1036"/>
          <p:cNvSpPr txBox="1">
            <a:spLocks noChangeArrowheads="1"/>
          </p:cNvSpPr>
          <p:nvPr/>
        </p:nvSpPr>
        <p:spPr bwMode="auto">
          <a:xfrm>
            <a:off x="3124200" y="27432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squid 1</a:t>
            </a:r>
          </a:p>
        </p:txBody>
      </p:sp>
      <p:sp>
        <p:nvSpPr>
          <p:cNvPr id="1061" name="Text Box 1037"/>
          <p:cNvSpPr txBox="1">
            <a:spLocks noChangeArrowheads="1"/>
          </p:cNvSpPr>
          <p:nvPr/>
        </p:nvSpPr>
        <p:spPr bwMode="auto">
          <a:xfrm>
            <a:off x="4929676" y="27432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squid 0</a:t>
            </a:r>
          </a:p>
        </p:txBody>
      </p:sp>
      <p:sp>
        <p:nvSpPr>
          <p:cNvPr id="1062" name="Text Box 1038"/>
          <p:cNvSpPr txBox="1">
            <a:spLocks noChangeArrowheads="1"/>
          </p:cNvSpPr>
          <p:nvPr/>
        </p:nvSpPr>
        <p:spPr bwMode="auto">
          <a:xfrm>
            <a:off x="6863545" y="27432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squid 1</a:t>
            </a:r>
          </a:p>
        </p:txBody>
      </p:sp>
      <p:sp>
        <p:nvSpPr>
          <p:cNvPr id="1063" name="Rectangle 26"/>
          <p:cNvSpPr>
            <a:spLocks noChangeArrowheads="1"/>
          </p:cNvSpPr>
          <p:nvPr/>
        </p:nvSpPr>
        <p:spPr bwMode="auto">
          <a:xfrm>
            <a:off x="6705600" y="533400"/>
            <a:ext cx="2238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  <a:latin typeface="Calibri" pitchFamily="-106" charset="0"/>
                <a:ea typeface="Times New Roman" pitchFamily="-106" charset="0"/>
                <a:cs typeface="Times New Roman" pitchFamily="-106" charset="0"/>
              </a:rPr>
              <a:t>sophomores remain...</a:t>
            </a:r>
            <a:endParaRPr lang="en-US" b="1">
              <a:solidFill>
                <a:srgbClr val="000000"/>
              </a:solidFill>
              <a:latin typeface="Calibri" pitchFamily="-106" charset="0"/>
              <a:ea typeface="Calibri" pitchFamily="-106" charset="0"/>
              <a:cs typeface="Calibri" pitchFamily="-106" charset="0"/>
            </a:endParaRPr>
          </a:p>
        </p:txBody>
      </p:sp>
      <p:sp>
        <p:nvSpPr>
          <p:cNvPr id="1064" name="Text Box 1035"/>
          <p:cNvSpPr txBox="1">
            <a:spLocks noChangeArrowheads="1"/>
          </p:cNvSpPr>
          <p:nvPr/>
        </p:nvSpPr>
        <p:spPr bwMode="auto">
          <a:xfrm>
            <a:off x="1106617" y="3276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fails 2</a:t>
            </a:r>
          </a:p>
        </p:txBody>
      </p:sp>
      <p:sp>
        <p:nvSpPr>
          <p:cNvPr id="1065" name="Text Box 1036"/>
          <p:cNvSpPr txBox="1">
            <a:spLocks noChangeArrowheads="1"/>
          </p:cNvSpPr>
          <p:nvPr/>
        </p:nvSpPr>
        <p:spPr bwMode="auto">
          <a:xfrm>
            <a:off x="3124200" y="3276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fails 2</a:t>
            </a:r>
          </a:p>
        </p:txBody>
      </p:sp>
      <p:sp>
        <p:nvSpPr>
          <p:cNvPr id="1066" name="Text Box 1037"/>
          <p:cNvSpPr txBox="1">
            <a:spLocks noChangeArrowheads="1"/>
          </p:cNvSpPr>
          <p:nvPr/>
        </p:nvSpPr>
        <p:spPr bwMode="auto">
          <a:xfrm>
            <a:off x="4929676" y="3276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fails 0</a:t>
            </a:r>
          </a:p>
        </p:txBody>
      </p:sp>
      <p:sp>
        <p:nvSpPr>
          <p:cNvPr id="1067" name="Text Box 1038"/>
          <p:cNvSpPr txBox="1">
            <a:spLocks noChangeArrowheads="1"/>
          </p:cNvSpPr>
          <p:nvPr/>
        </p:nvSpPr>
        <p:spPr bwMode="auto">
          <a:xfrm>
            <a:off x="6863545" y="32766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fails 2</a:t>
            </a:r>
          </a:p>
        </p:txBody>
      </p:sp>
      <p:sp>
        <p:nvSpPr>
          <p:cNvPr id="1068" name="Text Box 1035"/>
          <p:cNvSpPr txBox="1">
            <a:spLocks noChangeArrowheads="1"/>
          </p:cNvSpPr>
          <p:nvPr/>
        </p:nvSpPr>
        <p:spPr bwMode="auto">
          <a:xfrm>
            <a:off x="1106617" y="37338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cache 1</a:t>
            </a:r>
          </a:p>
        </p:txBody>
      </p:sp>
      <p:sp>
        <p:nvSpPr>
          <p:cNvPr id="1069" name="Text Box 1036"/>
          <p:cNvSpPr txBox="1">
            <a:spLocks noChangeArrowheads="1"/>
          </p:cNvSpPr>
          <p:nvPr/>
        </p:nvSpPr>
        <p:spPr bwMode="auto">
          <a:xfrm>
            <a:off x="3124200" y="37338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cache 2</a:t>
            </a:r>
          </a:p>
        </p:txBody>
      </p:sp>
      <p:sp>
        <p:nvSpPr>
          <p:cNvPr id="1070" name="Text Box 1037"/>
          <p:cNvSpPr txBox="1">
            <a:spLocks noChangeArrowheads="1"/>
          </p:cNvSpPr>
          <p:nvPr/>
        </p:nvSpPr>
        <p:spPr bwMode="auto">
          <a:xfrm>
            <a:off x="4929676" y="37338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cache 3</a:t>
            </a:r>
          </a:p>
        </p:txBody>
      </p:sp>
      <p:sp>
        <p:nvSpPr>
          <p:cNvPr id="1071" name="Text Box 1038"/>
          <p:cNvSpPr txBox="1">
            <a:spLocks noChangeArrowheads="1"/>
          </p:cNvSpPr>
          <p:nvPr/>
        </p:nvSpPr>
        <p:spPr bwMode="auto">
          <a:xfrm>
            <a:off x="6863545" y="37338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cache 0</a:t>
            </a:r>
          </a:p>
        </p:txBody>
      </p:sp>
      <p:sp>
        <p:nvSpPr>
          <p:cNvPr id="50" name="Text Box 1035"/>
          <p:cNvSpPr txBox="1">
            <a:spLocks noChangeArrowheads="1"/>
          </p:cNvSpPr>
          <p:nvPr/>
        </p:nvSpPr>
        <p:spPr bwMode="auto">
          <a:xfrm>
            <a:off x="1106617" y="4372599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china 1</a:t>
            </a:r>
          </a:p>
        </p:txBody>
      </p:sp>
      <p:sp>
        <p:nvSpPr>
          <p:cNvPr id="54" name="Text Box 1035"/>
          <p:cNvSpPr txBox="1">
            <a:spLocks noChangeArrowheads="1"/>
          </p:cNvSpPr>
          <p:nvPr/>
        </p:nvSpPr>
        <p:spPr bwMode="auto">
          <a:xfrm>
            <a:off x="1106617" y="4829799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quail 1</a:t>
            </a:r>
          </a:p>
        </p:txBody>
      </p:sp>
      <p:sp>
        <p:nvSpPr>
          <p:cNvPr id="60" name="Text Box 1035"/>
          <p:cNvSpPr txBox="1">
            <a:spLocks noChangeArrowheads="1"/>
          </p:cNvSpPr>
          <p:nvPr/>
        </p:nvSpPr>
        <p:spPr bwMode="auto">
          <a:xfrm>
            <a:off x="3124200" y="4461947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china 2</a:t>
            </a:r>
          </a:p>
        </p:txBody>
      </p:sp>
      <p:sp>
        <p:nvSpPr>
          <p:cNvPr id="61" name="Text Box 1035"/>
          <p:cNvSpPr txBox="1">
            <a:spLocks noChangeArrowheads="1"/>
          </p:cNvSpPr>
          <p:nvPr/>
        </p:nvSpPr>
        <p:spPr bwMode="auto">
          <a:xfrm>
            <a:off x="3124200" y="4919147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quail 3</a:t>
            </a:r>
          </a:p>
        </p:txBody>
      </p:sp>
      <p:sp>
        <p:nvSpPr>
          <p:cNvPr id="62" name="Text Box 1035"/>
          <p:cNvSpPr txBox="1">
            <a:spLocks noChangeArrowheads="1"/>
          </p:cNvSpPr>
          <p:nvPr/>
        </p:nvSpPr>
        <p:spPr bwMode="auto">
          <a:xfrm>
            <a:off x="4929676" y="4461222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china 3</a:t>
            </a:r>
          </a:p>
        </p:txBody>
      </p:sp>
      <p:sp>
        <p:nvSpPr>
          <p:cNvPr id="63" name="Text Box 1035"/>
          <p:cNvSpPr txBox="1">
            <a:spLocks noChangeArrowheads="1"/>
          </p:cNvSpPr>
          <p:nvPr/>
        </p:nvSpPr>
        <p:spPr bwMode="auto">
          <a:xfrm>
            <a:off x="4929676" y="4829799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quail 0</a:t>
            </a:r>
          </a:p>
        </p:txBody>
      </p:sp>
      <p:sp>
        <p:nvSpPr>
          <p:cNvPr id="64" name="Text Box 1035"/>
          <p:cNvSpPr txBox="1">
            <a:spLocks noChangeArrowheads="1"/>
          </p:cNvSpPr>
          <p:nvPr/>
        </p:nvSpPr>
        <p:spPr bwMode="auto">
          <a:xfrm>
            <a:off x="6863545" y="4343400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china 0</a:t>
            </a:r>
          </a:p>
        </p:txBody>
      </p:sp>
      <p:sp>
        <p:nvSpPr>
          <p:cNvPr id="65" name="Text Box 1035"/>
          <p:cNvSpPr txBox="1">
            <a:spLocks noChangeArrowheads="1"/>
          </p:cNvSpPr>
          <p:nvPr/>
        </p:nvSpPr>
        <p:spPr bwMode="auto">
          <a:xfrm>
            <a:off x="6863545" y="4711977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quail 2</a:t>
            </a:r>
          </a:p>
        </p:txBody>
      </p:sp>
      <p:sp>
        <p:nvSpPr>
          <p:cNvPr id="66" name="Text Box 1035"/>
          <p:cNvSpPr txBox="1">
            <a:spLocks noChangeArrowheads="1"/>
          </p:cNvSpPr>
          <p:nvPr/>
        </p:nvSpPr>
        <p:spPr bwMode="auto">
          <a:xfrm>
            <a:off x="1106617" y="5279443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conch 0</a:t>
            </a:r>
          </a:p>
        </p:txBody>
      </p:sp>
      <p:sp>
        <p:nvSpPr>
          <p:cNvPr id="67" name="Text Box 1035"/>
          <p:cNvSpPr txBox="1">
            <a:spLocks noChangeArrowheads="1"/>
          </p:cNvSpPr>
          <p:nvPr/>
        </p:nvSpPr>
        <p:spPr bwMode="auto">
          <a:xfrm>
            <a:off x="3124200" y="5368791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conch 1</a:t>
            </a:r>
          </a:p>
        </p:txBody>
      </p:sp>
      <p:sp>
        <p:nvSpPr>
          <p:cNvPr id="68" name="Text Box 1035"/>
          <p:cNvSpPr txBox="1">
            <a:spLocks noChangeArrowheads="1"/>
          </p:cNvSpPr>
          <p:nvPr/>
        </p:nvSpPr>
        <p:spPr bwMode="auto">
          <a:xfrm>
            <a:off x="4929676" y="5279443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conch 5</a:t>
            </a:r>
          </a:p>
        </p:txBody>
      </p:sp>
      <p:sp>
        <p:nvSpPr>
          <p:cNvPr id="69" name="Text Box 1035"/>
          <p:cNvSpPr txBox="1">
            <a:spLocks noChangeArrowheads="1"/>
          </p:cNvSpPr>
          <p:nvPr/>
        </p:nvSpPr>
        <p:spPr bwMode="auto">
          <a:xfrm>
            <a:off x="6863545" y="5161621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conch 0</a:t>
            </a:r>
          </a:p>
        </p:txBody>
      </p:sp>
      <p:sp>
        <p:nvSpPr>
          <p:cNvPr id="74" name="Text Box 1035"/>
          <p:cNvSpPr txBox="1">
            <a:spLocks noChangeArrowheads="1"/>
          </p:cNvSpPr>
          <p:nvPr/>
        </p:nvSpPr>
        <p:spPr bwMode="auto">
          <a:xfrm>
            <a:off x="1106617" y="5934505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laugh ?</a:t>
            </a:r>
          </a:p>
        </p:txBody>
      </p:sp>
      <p:sp>
        <p:nvSpPr>
          <p:cNvPr id="75" name="Text Box 1036"/>
          <p:cNvSpPr txBox="1">
            <a:spLocks noChangeArrowheads="1"/>
          </p:cNvSpPr>
          <p:nvPr/>
        </p:nvSpPr>
        <p:spPr bwMode="auto">
          <a:xfrm>
            <a:off x="3124200" y="5934505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laugh 5</a:t>
            </a:r>
          </a:p>
        </p:txBody>
      </p:sp>
      <p:sp>
        <p:nvSpPr>
          <p:cNvPr id="76" name="Text Box 1037"/>
          <p:cNvSpPr txBox="1">
            <a:spLocks noChangeArrowheads="1"/>
          </p:cNvSpPr>
          <p:nvPr/>
        </p:nvSpPr>
        <p:spPr bwMode="auto">
          <a:xfrm>
            <a:off x="4929676" y="5934505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laugh x</a:t>
            </a:r>
          </a:p>
        </p:txBody>
      </p:sp>
      <p:sp>
        <p:nvSpPr>
          <p:cNvPr id="77" name="Text Box 1038"/>
          <p:cNvSpPr txBox="1">
            <a:spLocks noChangeArrowheads="1"/>
          </p:cNvSpPr>
          <p:nvPr/>
        </p:nvSpPr>
        <p:spPr bwMode="auto">
          <a:xfrm>
            <a:off x="6863545" y="5934505"/>
            <a:ext cx="1295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b="1">
                <a:solidFill>
                  <a:srgbClr val="800080"/>
                </a:solidFill>
                <a:latin typeface="Times New Roman" pitchFamily="-106" charset="0"/>
                <a:ea typeface="Times New Roman" pitchFamily="-106" charset="0"/>
                <a:cs typeface="Times New Roman" pitchFamily="-106" charset="0"/>
              </a:rPr>
              <a:t>laugh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Text Box 2"/>
          <p:cNvSpPr txBox="1">
            <a:spLocks noChangeArrowheads="1"/>
          </p:cNvSpPr>
          <p:nvPr/>
        </p:nvSpPr>
        <p:spPr bwMode="auto">
          <a:xfrm>
            <a:off x="557213" y="1397000"/>
            <a:ext cx="80105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442C70"/>
                </a:solidFill>
                <a:latin typeface="Comic Sans MS" pitchFamily="-106" charset="0"/>
              </a:rPr>
              <a:t>Problem D from the 2009 World Finals in Stockholm:</a:t>
            </a:r>
            <a:br>
              <a:rPr lang="en-US" sz="2400">
                <a:solidFill>
                  <a:srgbClr val="442C70"/>
                </a:solidFill>
                <a:latin typeface="Comic Sans MS" pitchFamily="-106" charset="0"/>
              </a:rPr>
            </a:br>
            <a:r>
              <a:rPr lang="en-US" sz="2400">
                <a:solidFill>
                  <a:srgbClr val="442C70"/>
                </a:solidFill>
                <a:latin typeface="Comic Sans MS" pitchFamily="-106" charset="0"/>
              </a:rPr>
              <a:t>Pipe Packing</a:t>
            </a:r>
          </a:p>
        </p:txBody>
      </p:sp>
      <p:sp>
        <p:nvSpPr>
          <p:cNvPr id="733187" name="Text Box 3"/>
          <p:cNvSpPr txBox="1">
            <a:spLocks noChangeArrowheads="1"/>
          </p:cNvSpPr>
          <p:nvPr/>
        </p:nvSpPr>
        <p:spPr bwMode="auto">
          <a:xfrm>
            <a:off x="693738" y="2373313"/>
            <a:ext cx="6399212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  <a:latin typeface="Comic Sans MS" pitchFamily="-106" charset="0"/>
              </a:rPr>
              <a:t>Given a set of four wire diameters:</a:t>
            </a:r>
          </a:p>
        </p:txBody>
      </p:sp>
      <p:pic>
        <p:nvPicPr>
          <p:cNvPr id="733190" name="Picture 6" descr="circles-tit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200" y="311150"/>
            <a:ext cx="8237538" cy="1020763"/>
          </a:xfrm>
          <a:prstGeom prst="rect">
            <a:avLst/>
          </a:prstGeom>
          <a:noFill/>
        </p:spPr>
      </p:pic>
      <p:pic>
        <p:nvPicPr>
          <p:cNvPr id="733191" name="Picture 7" descr="circles-in-a-ro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820988"/>
            <a:ext cx="2952750" cy="952500"/>
          </a:xfrm>
          <a:prstGeom prst="rect">
            <a:avLst/>
          </a:prstGeom>
          <a:noFill/>
        </p:spPr>
      </p:pic>
      <p:sp>
        <p:nvSpPr>
          <p:cNvPr id="733192" name="Text Box 8"/>
          <p:cNvSpPr txBox="1">
            <a:spLocks noChangeArrowheads="1"/>
          </p:cNvSpPr>
          <p:nvPr/>
        </p:nvSpPr>
        <p:spPr bwMode="auto">
          <a:xfrm>
            <a:off x="693738" y="3922713"/>
            <a:ext cx="7599362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>
                <a:solidFill>
                  <a:srgbClr val="000000"/>
                </a:solidFill>
                <a:latin typeface="Comic Sans MS" pitchFamily="-106" charset="0"/>
              </a:rPr>
              <a:t>What is the minimum diameter of pipe that can contain all four wires? </a:t>
            </a:r>
          </a:p>
        </p:txBody>
      </p:sp>
      <p:pic>
        <p:nvPicPr>
          <p:cNvPr id="733193" name="Picture 9" descr="circles-in-a-pip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90950" y="4467225"/>
            <a:ext cx="1724025" cy="1733550"/>
          </a:xfrm>
          <a:prstGeom prst="rect">
            <a:avLst/>
          </a:prstGeom>
          <a:noFill/>
        </p:spPr>
      </p:pic>
      <p:sp>
        <p:nvSpPr>
          <p:cNvPr id="733194" name="Text Box 10"/>
          <p:cNvSpPr txBox="1">
            <a:spLocks noChangeArrowheads="1"/>
          </p:cNvSpPr>
          <p:nvPr/>
        </p:nvSpPr>
        <p:spPr bwMode="auto">
          <a:xfrm>
            <a:off x="5708650" y="4792663"/>
            <a:ext cx="31718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latin typeface="Comic Sans MS" pitchFamily="-106" charset="0"/>
              </a:rPr>
              <a:t>(Constraint: pipes only come in millimeter sizes)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81075" y="1238250"/>
            <a:ext cx="2800350" cy="2984500"/>
            <a:chOff x="631" y="514"/>
            <a:chExt cx="1764" cy="1880"/>
          </a:xfrm>
        </p:grpSpPr>
        <p:pic>
          <p:nvPicPr>
            <p:cNvPr id="735237" name="Picture 5" descr="circles-in-a-pipe-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27" y="514"/>
              <a:ext cx="1086" cy="1092"/>
            </a:xfrm>
            <a:prstGeom prst="rect">
              <a:avLst/>
            </a:prstGeom>
            <a:noFill/>
          </p:spPr>
        </p:pic>
        <p:sp>
          <p:nvSpPr>
            <p:cNvPr id="735238" name="Text Box 6"/>
            <p:cNvSpPr txBox="1">
              <a:spLocks noChangeArrowheads="1"/>
            </p:cNvSpPr>
            <p:nvPr/>
          </p:nvSpPr>
          <p:spPr bwMode="auto">
            <a:xfrm>
              <a:off x="631" y="1703"/>
              <a:ext cx="1764" cy="6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0000"/>
                  </a:solidFill>
                  <a:latin typeface="Comic Sans MS" pitchFamily="-106" charset="0"/>
                </a:rPr>
                <a:t>A lower bound: </a:t>
              </a:r>
              <a:br>
                <a:rPr lang="en-US" sz="2200">
                  <a:solidFill>
                    <a:srgbClr val="000000"/>
                  </a:solidFill>
                  <a:latin typeface="Comic Sans MS" pitchFamily="-106" charset="0"/>
                </a:rPr>
              </a:br>
              <a:r>
                <a:rPr lang="en-US" sz="2200">
                  <a:solidFill>
                    <a:srgbClr val="000000"/>
                  </a:solidFill>
                  <a:latin typeface="Comic Sans MS" pitchFamily="-106" charset="0"/>
                </a:rPr>
                <a:t>sum of largest two wire-diameters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418013" y="923925"/>
            <a:ext cx="3408362" cy="3298825"/>
            <a:chOff x="2796" y="316"/>
            <a:chExt cx="2147" cy="2078"/>
          </a:xfrm>
        </p:grpSpPr>
        <p:pic>
          <p:nvPicPr>
            <p:cNvPr id="735236" name="Picture 4" descr="circles-in-a-pipe-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42" y="316"/>
              <a:ext cx="1554" cy="1566"/>
            </a:xfrm>
            <a:prstGeom prst="rect">
              <a:avLst/>
            </a:prstGeom>
            <a:noFill/>
          </p:spPr>
        </p:pic>
        <p:sp>
          <p:nvSpPr>
            <p:cNvPr id="735239" name="Text Box 7"/>
            <p:cNvSpPr txBox="1">
              <a:spLocks noChangeArrowheads="1"/>
            </p:cNvSpPr>
            <p:nvPr/>
          </p:nvSpPr>
          <p:spPr bwMode="auto">
            <a:xfrm>
              <a:off x="2796" y="1914"/>
              <a:ext cx="2147" cy="48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200">
                  <a:solidFill>
                    <a:srgbClr val="000000"/>
                  </a:solidFill>
                  <a:latin typeface="Comic Sans MS" pitchFamily="-106" charset="0"/>
                </a:rPr>
                <a:t>An upper bound: sum of all four wire-diameters</a:t>
              </a:r>
            </a:p>
          </p:txBody>
        </p:sp>
      </p:grpSp>
      <p:sp>
        <p:nvSpPr>
          <p:cNvPr id="735241" name="Rectangle 9"/>
          <p:cNvSpPr>
            <a:spLocks noChangeArrowheads="1"/>
          </p:cNvSpPr>
          <p:nvPr/>
        </p:nvSpPr>
        <p:spPr bwMode="auto">
          <a:xfrm>
            <a:off x="336550" y="4552950"/>
            <a:ext cx="8255000" cy="1635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</a:bodyPr>
          <a:lstStyle/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>
                <a:solidFill>
                  <a:srgbClr val="000000"/>
                </a:solidFill>
                <a:latin typeface="Comic Sans MS" pitchFamily="-106" charset="0"/>
              </a:rPr>
              <a:t>Binary search between lower bound and upper bound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>
                <a:solidFill>
                  <a:srgbClr val="000000"/>
                </a:solidFill>
                <a:latin typeface="Comic Sans MS" pitchFamily="-106" charset="0"/>
              </a:rPr>
              <a:t>Given a pipe diameter and four wire diameters, can you pack the wires inside the pipe?</a:t>
            </a:r>
          </a:p>
          <a:p>
            <a:pPr marL="742950" lvl="1" indent="-285750">
              <a:spcBef>
                <a:spcPct val="20000"/>
              </a:spcBef>
              <a:buClr>
                <a:srgbClr val="000099"/>
              </a:buClr>
              <a:buSzPct val="80000"/>
              <a:buFont typeface="Monotype Sorts" pitchFamily="-106" charset="2"/>
              <a:buChar char="l"/>
            </a:pPr>
            <a:r>
              <a:rPr lang="en-US" sz="2100">
                <a:solidFill>
                  <a:srgbClr val="000000"/>
                </a:solidFill>
                <a:latin typeface="Comic Sans MS" pitchFamily="-106" charset="0"/>
              </a:rPr>
              <a:t>Choose the smallest integer pipe diameter that fits</a:t>
            </a:r>
          </a:p>
        </p:txBody>
      </p:sp>
      <p:sp>
        <p:nvSpPr>
          <p:cNvPr id="735242" name="Text Box 10"/>
          <p:cNvSpPr txBox="1">
            <a:spLocks noChangeArrowheads="1"/>
          </p:cNvSpPr>
          <p:nvPr/>
        </p:nvSpPr>
        <p:spPr bwMode="auto">
          <a:xfrm>
            <a:off x="692150" y="304800"/>
            <a:ext cx="7826375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442C70"/>
                </a:solidFill>
                <a:latin typeface="Comic Sans MS" pitchFamily="-106" charset="0"/>
              </a:rPr>
              <a:t>Intuition: Solve this problem by binary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81759" y="283059"/>
            <a:ext cx="683418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3600">
                <a:solidFill>
                  <a:srgbClr val="800000"/>
                </a:solidFill>
                <a:latin typeface="Georgia" pitchFamily="-106" charset="0"/>
              </a:rPr>
              <a:t>Binary search </a:t>
            </a:r>
            <a:r>
              <a:rPr lang="en-US" sz="3600">
                <a:solidFill>
                  <a:srgbClr val="000000"/>
                </a:solidFill>
                <a:latin typeface="Georgia" pitchFamily="-106" charset="0"/>
              </a:rPr>
              <a:t>in a sorted list...</a:t>
            </a:r>
          </a:p>
        </p:txBody>
      </p:sp>
      <p:sp>
        <p:nvSpPr>
          <p:cNvPr id="6" name="Rectangle 5"/>
          <p:cNvSpPr/>
          <p:nvPr/>
        </p:nvSpPr>
        <p:spPr>
          <a:xfrm>
            <a:off x="5214061" y="4650377"/>
            <a:ext cx="22615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Georgia" pitchFamily="-106" charset="0"/>
              </a:rPr>
              <a:t>What's next... ?</a:t>
            </a:r>
            <a:endParaRPr lang="en-US" sz="2400">
              <a:solidFill>
                <a:srgbClr val="000000"/>
              </a:solidFill>
            </a:endParaRPr>
          </a:p>
        </p:txBody>
      </p:sp>
      <p:pic>
        <p:nvPicPr>
          <p:cNvPr id="7" name="Picture 6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7" y="1477512"/>
            <a:ext cx="6120635" cy="20571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162800" y="1143000"/>
            <a:ext cx="15055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8000"/>
                </a:solidFill>
                <a:latin typeface="Georgia" pitchFamily="-106" charset="0"/>
              </a:rPr>
              <a:t>in Python</a:t>
            </a:r>
            <a:endParaRPr lang="en-US" sz="2400">
              <a:solidFill>
                <a:srgbClr val="008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269" y="5955721"/>
            <a:ext cx="406582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500">
                <a:solidFill>
                  <a:srgbClr val="000000"/>
                </a:solidFill>
                <a:latin typeface="Georgia" pitchFamily="-106" charset="0"/>
              </a:rPr>
              <a:t>we want to return True or False:</a:t>
            </a:r>
            <a:r>
              <a:rPr lang="en-US" sz="1500" b="1" i="1">
                <a:solidFill>
                  <a:srgbClr val="800000"/>
                </a:solidFill>
                <a:latin typeface="Georgia" pitchFamily="-106" charset="0"/>
              </a:rPr>
              <a:t> is val in S?</a:t>
            </a:r>
            <a:endParaRPr lang="en-US" sz="1500" b="1" i="1">
              <a:solidFill>
                <a:srgbClr val="80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rot="10800000" flipV="1">
            <a:off x="3332460" y="6125023"/>
            <a:ext cx="1720270" cy="42334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Screen shot 2010-10-26 at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05152" y="152400"/>
            <a:ext cx="5589588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Screen shot 2010-10-26 at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57200"/>
            <a:ext cx="8686800" cy="5092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73573" y="5872267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</a:rPr>
              <a:t>This bug went undetected in Java's libraries for years...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bllinec.ppt - Double Lines">
  <a:themeElements>
    <a:clrScheme name="dbllinec.ppt - Double Lines 8">
      <a:dk1>
        <a:srgbClr val="000000"/>
      </a:dk1>
      <a:lt1>
        <a:srgbClr val="FFFFFF"/>
      </a:lt1>
      <a:dk2>
        <a:srgbClr val="1F0B61"/>
      </a:dk2>
      <a:lt2>
        <a:srgbClr val="C0C0C0"/>
      </a:lt2>
      <a:accent1>
        <a:srgbClr val="FF0000"/>
      </a:accent1>
      <a:accent2>
        <a:srgbClr val="6C5BE9"/>
      </a:accent2>
      <a:accent3>
        <a:srgbClr val="FFFFFF"/>
      </a:accent3>
      <a:accent4>
        <a:srgbClr val="000000"/>
      </a:accent4>
      <a:accent5>
        <a:srgbClr val="FFAAAA"/>
      </a:accent5>
      <a:accent6>
        <a:srgbClr val="6152D3"/>
      </a:accent6>
      <a:hlink>
        <a:srgbClr val="00C000"/>
      </a:hlink>
      <a:folHlink>
        <a:srgbClr val="800080"/>
      </a:folHlink>
    </a:clrScheme>
    <a:fontScheme name="dbllinec.ppt - Double Lines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dbllinec.ppt - Double Lin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llinec.ppt - Double Lin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llinec.ppt - Double Lines 8">
        <a:dk1>
          <a:srgbClr val="000000"/>
        </a:dk1>
        <a:lt1>
          <a:srgbClr val="FFFFFF"/>
        </a:lt1>
        <a:dk2>
          <a:srgbClr val="1F0B61"/>
        </a:dk2>
        <a:lt2>
          <a:srgbClr val="C0C0C0"/>
        </a:lt2>
        <a:accent1>
          <a:srgbClr val="FF0000"/>
        </a:accent1>
        <a:accent2>
          <a:srgbClr val="6C5BE9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6152D3"/>
        </a:accent6>
        <a:hlink>
          <a:srgbClr val="00C0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1034</Words>
  <Application>Microsoft Office PowerPoint</Application>
  <PresentationFormat>On-screen Show (4:3)</PresentationFormat>
  <Paragraphs>231</Paragraphs>
  <Slides>21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Office Theme</vt:lpstr>
      <vt:lpstr>Blank Presentation</vt:lpstr>
      <vt:lpstr>1_Blank Presentation</vt:lpstr>
      <vt:lpstr>dbllinec.ppt - Double Lines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HMC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Zachary Dodds</dc:creator>
  <cp:lastModifiedBy>dodds</cp:lastModifiedBy>
  <cp:revision>8</cp:revision>
  <cp:lastPrinted>2010-10-26T22:50:46Z</cp:lastPrinted>
  <dcterms:created xsi:type="dcterms:W3CDTF">2010-10-26T22:26:56Z</dcterms:created>
  <dcterms:modified xsi:type="dcterms:W3CDTF">2010-10-27T00:42:16Z</dcterms:modified>
</cp:coreProperties>
</file>