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B5E8-C13E-4AC1-901F-B9A1E414A3CB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A8F-E011-40CF-AAE9-D9EB35C595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fld id="{F9CEB5E8-C13E-4AC1-901F-B9A1E414A3CB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fld id="{17E11A8F-E011-40CF-AAE9-D9EB35C595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FF00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FF00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FF00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FF00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FF00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Picking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E826F5E-634C-4935-91DD-A2FF808EEEDB}" type="datetime1">
              <a:rPr lang="en-US" smtClean="0"/>
              <a:pPr/>
              <a:t>10/27/2010</a:t>
            </a:fld>
            <a:endParaRPr lang="en-US" smtClean="0"/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379D28-A263-4429-92BC-303F0F7CFFC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3d and 3d homogenous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66800" y="1981200"/>
            <a:ext cx="2362200" cy="2209800"/>
            <a:chOff x="672" y="1296"/>
            <a:chExt cx="1488" cy="1392"/>
          </a:xfrm>
        </p:grpSpPr>
        <p:sp>
          <p:nvSpPr>
            <p:cNvPr id="50191" name="AutoShape 4"/>
            <p:cNvSpPr>
              <a:spLocks noChangeArrowheads="1"/>
            </p:cNvSpPr>
            <p:nvPr/>
          </p:nvSpPr>
          <p:spPr bwMode="auto">
            <a:xfrm>
              <a:off x="672" y="1296"/>
              <a:ext cx="1488" cy="1392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192" name="Line 5"/>
            <p:cNvSpPr>
              <a:spLocks noChangeShapeType="1"/>
            </p:cNvSpPr>
            <p:nvPr/>
          </p:nvSpPr>
          <p:spPr bwMode="auto">
            <a:xfrm flipH="1">
              <a:off x="1056" y="2352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0193" name="Line 6"/>
            <p:cNvSpPr>
              <a:spLocks noChangeShapeType="1"/>
            </p:cNvSpPr>
            <p:nvPr/>
          </p:nvSpPr>
          <p:spPr bwMode="auto">
            <a:xfrm>
              <a:off x="1056" y="1296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0194" name="Line 7"/>
            <p:cNvSpPr>
              <a:spLocks noChangeShapeType="1"/>
            </p:cNvSpPr>
            <p:nvPr/>
          </p:nvSpPr>
          <p:spPr bwMode="auto">
            <a:xfrm flipV="1">
              <a:off x="672" y="2352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0195" name="Oval 8"/>
            <p:cNvSpPr>
              <a:spLocks noChangeArrowheads="1"/>
            </p:cNvSpPr>
            <p:nvPr/>
          </p:nvSpPr>
          <p:spPr bwMode="auto">
            <a:xfrm>
              <a:off x="1200" y="2112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196" name="Text Box 9"/>
            <p:cNvSpPr txBox="1">
              <a:spLocks noChangeArrowheads="1"/>
            </p:cNvSpPr>
            <p:nvPr/>
          </p:nvSpPr>
          <p:spPr bwMode="auto">
            <a:xfrm>
              <a:off x="1152" y="1824"/>
              <a:ext cx="76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(x,y,z)</a:t>
              </a:r>
            </a:p>
          </p:txBody>
        </p:sp>
        <p:sp>
          <p:nvSpPr>
            <p:cNvPr id="50197" name="Rectangle 10"/>
            <p:cNvSpPr>
              <a:spLocks noChangeArrowheads="1"/>
            </p:cNvSpPr>
            <p:nvPr/>
          </p:nvSpPr>
          <p:spPr bwMode="auto">
            <a:xfrm>
              <a:off x="672" y="1632"/>
              <a:ext cx="1152" cy="105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0182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our universe</a:t>
            </a:r>
          </a:p>
        </p:txBody>
      </p:sp>
      <p:sp>
        <p:nvSpPr>
          <p:cNvPr id="50183" name="Text Box 12"/>
          <p:cNvSpPr txBox="1">
            <a:spLocks noChangeArrowheads="1"/>
          </p:cNvSpPr>
          <p:nvPr/>
        </p:nvSpPr>
        <p:spPr bwMode="auto">
          <a:xfrm>
            <a:off x="5029200" y="4572000"/>
            <a:ext cx="2971800" cy="15525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our universe when it comes to computing modeling transforms</a:t>
            </a:r>
          </a:p>
        </p:txBody>
      </p:sp>
      <p:sp>
        <p:nvSpPr>
          <p:cNvPr id="50184" name="AutoShape 13"/>
          <p:cNvSpPr>
            <a:spLocks noChangeArrowheads="1"/>
          </p:cNvSpPr>
          <p:nvPr/>
        </p:nvSpPr>
        <p:spPr bwMode="auto">
          <a:xfrm>
            <a:off x="5257800" y="1981200"/>
            <a:ext cx="2362200" cy="22098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5" name="Line 14"/>
          <p:cNvSpPr>
            <a:spLocks noChangeShapeType="1"/>
          </p:cNvSpPr>
          <p:nvPr/>
        </p:nvSpPr>
        <p:spPr bwMode="auto">
          <a:xfrm flipH="1">
            <a:off x="5867400" y="36576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6" name="Line 15"/>
          <p:cNvSpPr>
            <a:spLocks noChangeShapeType="1"/>
          </p:cNvSpPr>
          <p:nvPr/>
        </p:nvSpPr>
        <p:spPr bwMode="auto">
          <a:xfrm>
            <a:off x="5867400" y="19812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7" name="Line 16"/>
          <p:cNvSpPr>
            <a:spLocks noChangeShapeType="1"/>
          </p:cNvSpPr>
          <p:nvPr/>
        </p:nvSpPr>
        <p:spPr bwMode="auto">
          <a:xfrm flipV="1">
            <a:off x="5257800" y="3657600"/>
            <a:ext cx="609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8" name="Oval 17"/>
          <p:cNvSpPr>
            <a:spLocks noChangeArrowheads="1"/>
          </p:cNvSpPr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9" name="Text Box 18"/>
          <p:cNvSpPr txBox="1">
            <a:spLocks noChangeArrowheads="1"/>
          </p:cNvSpPr>
          <p:nvPr/>
        </p:nvSpPr>
        <p:spPr bwMode="auto">
          <a:xfrm>
            <a:off x="5791200" y="2819400"/>
            <a:ext cx="14478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(x,y,z,1)</a:t>
            </a:r>
          </a:p>
        </p:txBody>
      </p:sp>
      <p:sp>
        <p:nvSpPr>
          <p:cNvPr id="50190" name="Rectangle 19"/>
          <p:cNvSpPr>
            <a:spLocks noChangeArrowheads="1"/>
          </p:cNvSpPr>
          <p:nvPr/>
        </p:nvSpPr>
        <p:spPr bwMode="auto">
          <a:xfrm>
            <a:off x="5257800" y="2514600"/>
            <a:ext cx="18288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895600" y="5486400"/>
            <a:ext cx="29113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DEJA VU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transforms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3086100"/>
            <a:ext cx="1676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 </a:t>
            </a:r>
            <a:r>
              <a:rPr lang="en-US" dirty="0" err="1" smtClean="0"/>
              <a:t>xfm</a:t>
            </a:r>
            <a:r>
              <a:rPr lang="en-US" dirty="0" smtClean="0"/>
              <a:t>=M1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67400" y="3048000"/>
            <a:ext cx="833482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</a:p>
          <a:p>
            <a:pPr algn="ctr"/>
            <a:r>
              <a:rPr lang="en-US" dirty="0" smtClean="0"/>
              <a:t>y</a:t>
            </a:r>
          </a:p>
          <a:p>
            <a:pPr algn="ctr"/>
            <a:r>
              <a:rPr lang="en-US" dirty="0" smtClean="0"/>
              <a:t>z</a:t>
            </a:r>
          </a:p>
          <a:p>
            <a:pPr algn="ctr"/>
            <a:r>
              <a:rPr lang="en-US" dirty="0"/>
              <a:t>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37015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19600" y="3048000"/>
            <a:ext cx="914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M0 *v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2040523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float </a:t>
            </a:r>
            <a:r>
              <a:rPr lang="en-US" sz="1600" dirty="0">
                <a:latin typeface="Arial Unicode MS" pitchFamily="34" charset="-128"/>
                <a:cs typeface="Arial" pitchFamily="34" charset="0"/>
              </a:rPr>
              <a:t> </a:t>
            </a:r>
            <a:r>
              <a:rPr lang="en-US" sz="1600" dirty="0" smtClean="0">
                <a:latin typeface="Arial Unicode MS" pitchFamily="34" charset="-128"/>
                <a:cs typeface="Arial" pitchFamily="34" charset="0"/>
              </a:rPr>
              <a:t>M1[16]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glGetFloatv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(GL_PROJECTION_MATRIX , M0);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5029200"/>
            <a:ext cx="1351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scale by 1/w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43800" y="3048000"/>
            <a:ext cx="833482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x/w</a:t>
            </a:r>
          </a:p>
          <a:p>
            <a:pPr algn="ctr"/>
            <a:r>
              <a:rPr lang="en-US" dirty="0" smtClean="0"/>
              <a:t>y/w</a:t>
            </a:r>
          </a:p>
          <a:p>
            <a:pPr algn="ctr"/>
            <a:r>
              <a:rPr lang="en-US" dirty="0" smtClean="0"/>
              <a:t>z/w</a:t>
            </a:r>
          </a:p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858000" y="38862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viewport transform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2971800"/>
            <a:ext cx="2057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812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3200400"/>
            <a:ext cx="935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x/</a:t>
            </a:r>
            <a:r>
              <a:rPr lang="en-US" dirty="0" err="1" smtClean="0"/>
              <a:t>w,y</a:t>
            </a:r>
            <a:r>
              <a:rPr lang="en-US" dirty="0" smtClean="0"/>
              <a:t>/w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4724400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-1/2, -1/2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25908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1/2, 1/2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810000" y="3733800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791200" y="3048000"/>
            <a:ext cx="2057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226903" y="3429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455503" y="3276600"/>
            <a:ext cx="551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x’,y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62600" y="25908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767213" y="4724400"/>
            <a:ext cx="1376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width.height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181600" y="5410200"/>
            <a:ext cx="3705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r whatever you used in the viewport</a:t>
            </a:r>
          </a:p>
          <a:p>
            <a:r>
              <a:rPr lang="en-US" dirty="0" smtClean="0"/>
              <a:t>transformation!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5410200"/>
            <a:ext cx="2376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unit square centered at</a:t>
            </a:r>
          </a:p>
          <a:p>
            <a:r>
              <a:rPr lang="en-US" dirty="0" smtClean="0"/>
              <a:t>origin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2590800"/>
            <a:ext cx="33528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828800" y="3276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1200" y="3581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447800" y="3962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14600" y="3276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81200" y="4191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438400" y="3886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00400" y="3124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971800" y="3657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>
            <a:spLocks noChangeAspect="1"/>
          </p:cNvSpPr>
          <p:nvPr/>
        </p:nvSpPr>
        <p:spPr>
          <a:xfrm rot="19500000">
            <a:off x="4654668" y="3816468"/>
            <a:ext cx="249365" cy="2493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86400" y="3429000"/>
            <a:ext cx="211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Picking small objects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811 L -0.15226 -0.0696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III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438400"/>
            <a:ext cx="38862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5000" y="32004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05400" y="3048000"/>
            <a:ext cx="3581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Pick a small region of interest (e.g. near cursor)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Draw objects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Selection mode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With names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names of objects in region of interest are returned</a:t>
            </a:r>
          </a:p>
        </p:txBody>
      </p:sp>
      <p:sp>
        <p:nvSpPr>
          <p:cNvPr id="7" name="Oval 6"/>
          <p:cNvSpPr/>
          <p:nvPr/>
        </p:nvSpPr>
        <p:spPr>
          <a:xfrm>
            <a:off x="1828800" y="3276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81200" y="3581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47800" y="3962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4600" y="3276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981200" y="4191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438400" y="3886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00400" y="3124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971800" y="3657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133600"/>
            <a:ext cx="4114800" cy="289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1524000" y="2971800"/>
            <a:ext cx="1066800" cy="990600"/>
          </a:xfrm>
          <a:prstGeom prst="cub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3429000" y="2971800"/>
            <a:ext cx="990600" cy="1143000"/>
          </a:xfrm>
          <a:prstGeom prst="ca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n 7"/>
          <p:cNvSpPr/>
          <p:nvPr/>
        </p:nvSpPr>
        <p:spPr>
          <a:xfrm>
            <a:off x="3429000" y="2971800"/>
            <a:ext cx="990600" cy="1143000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-2100000">
            <a:off x="6096000" y="4184557"/>
            <a:ext cx="323850" cy="32385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25 -0.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133600"/>
            <a:ext cx="4114800" cy="289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1524000" y="2971800"/>
            <a:ext cx="1066800" cy="990600"/>
          </a:xfrm>
          <a:prstGeom prst="cub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3429000" y="2971800"/>
            <a:ext cx="990600" cy="1143000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-2100000">
            <a:off x="3873592" y="3492594"/>
            <a:ext cx="323850" cy="32385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638800" y="3352800"/>
            <a:ext cx="278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Big object, </a:t>
            </a:r>
            <a:r>
              <a:rPr lang="en-US" smtClean="0"/>
              <a:t>double buffering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I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022602" y="2133602"/>
            <a:ext cx="3168398" cy="2229612"/>
            <a:chOff x="1054921" y="2133600"/>
            <a:chExt cx="4114800" cy="2895600"/>
          </a:xfrm>
        </p:grpSpPr>
        <p:sp>
          <p:nvSpPr>
            <p:cNvPr id="4" name="Rectangle 3"/>
            <p:cNvSpPr/>
            <p:nvPr/>
          </p:nvSpPr>
          <p:spPr>
            <a:xfrm>
              <a:off x="1054921" y="2133600"/>
              <a:ext cx="4114800" cy="2895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ube 4"/>
            <p:cNvSpPr/>
            <p:nvPr/>
          </p:nvSpPr>
          <p:spPr>
            <a:xfrm>
              <a:off x="1524000" y="2971800"/>
              <a:ext cx="1066800" cy="990600"/>
            </a:xfrm>
            <a:prstGeom prst="cub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an 5"/>
            <p:cNvSpPr/>
            <p:nvPr/>
          </p:nvSpPr>
          <p:spPr>
            <a:xfrm>
              <a:off x="3429000" y="2971800"/>
              <a:ext cx="990600" cy="1143000"/>
            </a:xfrm>
            <a:prstGeom prst="can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>
              <a:spLocks noChangeAspect="1"/>
            </p:cNvSpPr>
            <p:nvPr/>
          </p:nvSpPr>
          <p:spPr>
            <a:xfrm rot="-2100000">
              <a:off x="3873592" y="3492594"/>
              <a:ext cx="323850" cy="32385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4985002" y="2133600"/>
            <a:ext cx="3168398" cy="2229612"/>
            <a:chOff x="1054921" y="2133600"/>
            <a:chExt cx="4114800" cy="2895600"/>
          </a:xfrm>
        </p:grpSpPr>
        <p:sp>
          <p:nvSpPr>
            <p:cNvPr id="15" name="Rectangle 14"/>
            <p:cNvSpPr/>
            <p:nvPr/>
          </p:nvSpPr>
          <p:spPr>
            <a:xfrm>
              <a:off x="1054921" y="2133600"/>
              <a:ext cx="4114800" cy="2895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ube 15"/>
            <p:cNvSpPr/>
            <p:nvPr/>
          </p:nvSpPr>
          <p:spPr>
            <a:xfrm>
              <a:off x="1524000" y="2971800"/>
              <a:ext cx="1066800" cy="990600"/>
            </a:xfrm>
            <a:prstGeom prst="cub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an 16"/>
            <p:cNvSpPr/>
            <p:nvPr/>
          </p:nvSpPr>
          <p:spPr>
            <a:xfrm>
              <a:off x="3429000" y="2971800"/>
              <a:ext cx="990600" cy="1143000"/>
            </a:xfrm>
            <a:prstGeom prst="can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>
              <a:spLocks noChangeAspect="1"/>
            </p:cNvSpPr>
            <p:nvPr/>
          </p:nvSpPr>
          <p:spPr>
            <a:xfrm rot="-2100000">
              <a:off x="3873592" y="3492594"/>
              <a:ext cx="323850" cy="32385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28800" y="4495800"/>
            <a:ext cx="1275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front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91200" y="4495800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600200" y="5029200"/>
            <a:ext cx="63777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redraw scene in back buffer with unique colors for each object</a:t>
            </a:r>
          </a:p>
          <a:p>
            <a:pPr marL="342900" indent="-342900">
              <a:buAutoNum type="arabicPeriod"/>
            </a:pPr>
            <a:r>
              <a:rPr lang="en-US" dirty="0" smtClean="0"/>
              <a:t>read cursor position</a:t>
            </a:r>
          </a:p>
          <a:p>
            <a:pPr marL="342900" indent="-342900">
              <a:buAutoNum type="arabicPeriod"/>
            </a:pPr>
            <a:r>
              <a:rPr lang="en-US" dirty="0" smtClean="0"/>
              <a:t>read color in back buffer at cursor position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994692" y="6172200"/>
            <a:ext cx="5472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(Don’t swap buffers until back buffer redrawn correctly!)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52600" y="1447800"/>
            <a:ext cx="5728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We’ll talk more about reading/writing to buffers next week!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II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22602" y="2133602"/>
            <a:ext cx="3168398" cy="22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2209800" y="2743200"/>
            <a:ext cx="1524000" cy="6858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048000" y="3124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19500000">
            <a:off x="4468567" y="3630365"/>
            <a:ext cx="249365" cy="2493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876800" y="3048000"/>
            <a:ext cx="3912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Picking a point on a large planar surface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811 L -0.15226 -0.0696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II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22602" y="2133602"/>
            <a:ext cx="3168398" cy="22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2209800" y="2743200"/>
            <a:ext cx="1524000" cy="6858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19500000">
            <a:off x="3096966" y="3173167"/>
            <a:ext cx="249365" cy="2493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572000" y="26670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Compute cursor position in </a:t>
            </a:r>
            <a:r>
              <a:rPr lang="en-US" dirty="0" err="1" smtClean="0"/>
              <a:t>barycentric</a:t>
            </a:r>
            <a:r>
              <a:rPr lang="en-US" dirty="0" smtClean="0"/>
              <a:t> screen coordinates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Find corresponding position in 3D space</a:t>
            </a:r>
            <a:endParaRPr lang="en-US" dirty="0"/>
          </a:p>
        </p:txBody>
      </p:sp>
      <p:cxnSp>
        <p:nvCxnSpPr>
          <p:cNvPr id="9" name="Straight Arrow Connector 8"/>
          <p:cNvCxnSpPr>
            <a:stCxn id="24" idx="2"/>
          </p:cNvCxnSpPr>
          <p:nvPr/>
        </p:nvCxnSpPr>
        <p:spPr>
          <a:xfrm rot="16200000" flipH="1">
            <a:off x="2552700" y="3086100"/>
            <a:ext cx="1588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 flipV="1">
            <a:off x="2895600" y="3195715"/>
            <a:ext cx="254534" cy="2332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Transforms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19100" y="3314700"/>
            <a:ext cx="1905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71600" y="42672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457200" y="4267200"/>
            <a:ext cx="914400" cy="60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9"/>
          <p:cNvSpPr/>
          <p:nvPr/>
        </p:nvSpPr>
        <p:spPr>
          <a:xfrm>
            <a:off x="1219200" y="3276600"/>
            <a:ext cx="1524000" cy="7620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9050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43000" y="3962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667000" y="3962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429000" y="3505200"/>
            <a:ext cx="1905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594602" y="2570988"/>
            <a:ext cx="3168398" cy="22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781800" y="3180586"/>
            <a:ext cx="1524000" cy="6858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467600" y="3124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705600" y="3733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229600" y="3733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352800" y="4343400"/>
            <a:ext cx="20420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modeling transform</a:t>
            </a:r>
          </a:p>
          <a:p>
            <a:r>
              <a:rPr lang="en-US" dirty="0" smtClean="0"/>
              <a:t>project transform</a:t>
            </a:r>
          </a:p>
          <a:p>
            <a:r>
              <a:rPr lang="en-US" dirty="0" smtClean="0"/>
              <a:t>viewport transform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5486400"/>
            <a:ext cx="64598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get the three transforms from OpenGL</a:t>
            </a:r>
          </a:p>
          <a:p>
            <a:pPr marL="342900" indent="-342900">
              <a:buAutoNum type="arabicPeriod"/>
            </a:pPr>
            <a:r>
              <a:rPr lang="en-US" dirty="0" smtClean="0"/>
              <a:t>apply to 3D vertices to compute their locations in screen space 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      (a little trick is involved here!) 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transforms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3086100"/>
            <a:ext cx="1676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</a:t>
            </a:r>
            <a:r>
              <a:rPr lang="en-US" dirty="0" err="1" smtClean="0"/>
              <a:t>xfm</a:t>
            </a:r>
            <a:r>
              <a:rPr lang="en-US" dirty="0" smtClean="0"/>
              <a:t>=M0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48200" y="3048000"/>
            <a:ext cx="6858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37015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867400" y="3048000"/>
            <a:ext cx="914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M0 *v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2040523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float </a:t>
            </a:r>
            <a:r>
              <a:rPr lang="en-US" sz="1600" dirty="0">
                <a:latin typeface="Arial Unicode MS" pitchFamily="34" charset="-128"/>
                <a:cs typeface="Arial" pitchFamily="34" charset="0"/>
              </a:rPr>
              <a:t> </a:t>
            </a:r>
            <a:r>
              <a:rPr lang="en-US" sz="1600" dirty="0" smtClean="0">
                <a:latin typeface="Arial Unicode MS" pitchFamily="34" charset="-128"/>
                <a:cs typeface="Arial" pitchFamily="34" charset="0"/>
              </a:rPr>
              <a:t>M0[16]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glGetFloatv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(GL_MODELVIEW_MATRIX , M0);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1752600"/>
            <a:ext cx="2889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M0 is given in column-order!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transforms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3086100"/>
            <a:ext cx="1676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 </a:t>
            </a:r>
            <a:r>
              <a:rPr lang="en-US" dirty="0" err="1" smtClean="0"/>
              <a:t>xfm</a:t>
            </a:r>
            <a:r>
              <a:rPr lang="en-US" dirty="0" smtClean="0"/>
              <a:t>=M1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67400" y="3048000"/>
            <a:ext cx="833482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M1* M0*v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7015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19600" y="3048000"/>
            <a:ext cx="914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M0 *v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2040523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float </a:t>
            </a:r>
            <a:r>
              <a:rPr lang="en-US" sz="1600" dirty="0">
                <a:latin typeface="Arial Unicode MS" pitchFamily="34" charset="-128"/>
                <a:cs typeface="Arial" pitchFamily="34" charset="0"/>
              </a:rPr>
              <a:t> </a:t>
            </a:r>
            <a:r>
              <a:rPr lang="en-US" sz="1600" dirty="0" smtClean="0">
                <a:latin typeface="Arial Unicode MS" pitchFamily="34" charset="-128"/>
                <a:cs typeface="Arial" pitchFamily="34" charset="0"/>
              </a:rPr>
              <a:t>M1[16]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glGetFloatv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(GL_PROJECTION_MATRIX , M0);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5257800"/>
            <a:ext cx="259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last element usually not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280</Words>
  <Application>Microsoft Office PowerPoint</Application>
  <PresentationFormat>On-screen Show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Picking</vt:lpstr>
      <vt:lpstr>Picking</vt:lpstr>
      <vt:lpstr>Picking I</vt:lpstr>
      <vt:lpstr>Picking I</vt:lpstr>
      <vt:lpstr>Picking II</vt:lpstr>
      <vt:lpstr>Picking II</vt:lpstr>
      <vt:lpstr>Pipeline Transforms</vt:lpstr>
      <vt:lpstr>model transforms</vt:lpstr>
      <vt:lpstr>projection transforms</vt:lpstr>
      <vt:lpstr>3d and 3d homogenous</vt:lpstr>
      <vt:lpstr>projection transforms</vt:lpstr>
      <vt:lpstr>viewport transform</vt:lpstr>
      <vt:lpstr>Picking III</vt:lpstr>
      <vt:lpstr>Picking III Overview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Picking</dc:title>
  <dc:creator>z</dc:creator>
  <cp:lastModifiedBy>z</cp:lastModifiedBy>
  <cp:revision>7</cp:revision>
  <dcterms:created xsi:type="dcterms:W3CDTF">2010-10-27T17:51:57Z</dcterms:created>
  <dcterms:modified xsi:type="dcterms:W3CDTF">2010-10-27T19:03:55Z</dcterms:modified>
</cp:coreProperties>
</file>