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5" r:id="rId8"/>
    <p:sldId id="262" r:id="rId9"/>
    <p:sldId id="263" r:id="rId10"/>
    <p:sldId id="268" r:id="rId11"/>
    <p:sldId id="267" r:id="rId12"/>
    <p:sldId id="269" r:id="rId13"/>
    <p:sldId id="284" r:id="rId14"/>
    <p:sldId id="289" r:id="rId15"/>
    <p:sldId id="285" r:id="rId16"/>
    <p:sldId id="286" r:id="rId17"/>
    <p:sldId id="287" r:id="rId18"/>
    <p:sldId id="288" r:id="rId19"/>
    <p:sldId id="283" r:id="rId20"/>
    <p:sldId id="270" r:id="rId21"/>
    <p:sldId id="271" r:id="rId22"/>
    <p:sldId id="277" r:id="rId23"/>
    <p:sldId id="272" r:id="rId24"/>
    <p:sldId id="278" r:id="rId25"/>
    <p:sldId id="273" r:id="rId26"/>
    <p:sldId id="276" r:id="rId27"/>
    <p:sldId id="282" r:id="rId28"/>
    <p:sldId id="274" r:id="rId29"/>
    <p:sldId id="275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3" autoAdjust="0"/>
    <p:restoredTop sz="94660"/>
  </p:normalViewPr>
  <p:slideViewPr>
    <p:cSldViewPr>
      <p:cViewPr>
        <p:scale>
          <a:sx n="66" d="100"/>
          <a:sy n="66" d="100"/>
        </p:scale>
        <p:origin x="-91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71C084D1-5C72-41D1-AD95-3E5AE8B3D0CF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D12C7E5-EB38-4A24-BB08-3D1B19C90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watc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watchLuxo.htm" TargetMode="External"/><Relationship Id="rId4" Type="http://schemas.openxmlformats.org/officeDocument/2006/relationships/hyperlink" Target="YouTube%20(raven67854)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hmc.edu/courses/2010/fall/cs15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CS155 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1: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Making it move</a:t>
            </a:r>
          </a:p>
          <a:p>
            <a:pPr lvl="1"/>
            <a:r>
              <a:rPr lang="en-US" dirty="0" smtClean="0"/>
              <a:t>Key frame</a:t>
            </a:r>
          </a:p>
          <a:p>
            <a:pPr lvl="1"/>
            <a:r>
              <a:rPr lang="en-US" dirty="0" smtClean="0"/>
              <a:t>Kinematics</a:t>
            </a:r>
          </a:p>
          <a:p>
            <a:pPr lvl="1"/>
            <a:r>
              <a:rPr lang="en-US" dirty="0" smtClean="0"/>
              <a:t>Path planning</a:t>
            </a:r>
          </a:p>
          <a:p>
            <a:pPr lvl="1"/>
            <a:r>
              <a:rPr lang="en-US" dirty="0" smtClean="0"/>
              <a:t>Physical simulation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Examples</a:t>
            </a:r>
            <a:endParaRPr lang="en-US" dirty="0"/>
          </a:p>
        </p:txBody>
      </p:sp>
      <p:pic>
        <p:nvPicPr>
          <p:cNvPr id="8" name="Picture 7" descr="clothMesh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60802"/>
            <a:ext cx="2971800" cy="2228850"/>
          </a:xfrm>
          <a:prstGeom prst="rect">
            <a:avLst/>
          </a:prstGeom>
        </p:spPr>
      </p:pic>
      <p:sp>
        <p:nvSpPr>
          <p:cNvPr id="9" name="TextBox 8">
            <a:hlinkClick r:id="rId4" action="ppaction://hlinkfile"/>
          </p:cNvPr>
          <p:cNvSpPr txBox="1"/>
          <p:nvPr/>
        </p:nvSpPr>
        <p:spPr>
          <a:xfrm>
            <a:off x="5775021" y="5237202"/>
            <a:ext cx="1692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cloth simulation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youTube</a:t>
            </a:r>
            <a:r>
              <a:rPr lang="en-US" sz="1200" dirty="0" smtClean="0"/>
              <a:t> raven67854)</a:t>
            </a:r>
            <a:endParaRPr lang="en-US" sz="1200" dirty="0"/>
          </a:p>
        </p:txBody>
      </p:sp>
      <p:pic>
        <p:nvPicPr>
          <p:cNvPr id="19" name="Picture 18" descr="luxoJr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1600200"/>
            <a:ext cx="3048000" cy="228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8800" y="3429000"/>
            <a:ext cx="86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Luxo</a:t>
            </a:r>
            <a:r>
              <a:rPr lang="en-US" dirty="0" smtClean="0"/>
              <a:t> Jr.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pic>
        <p:nvPicPr>
          <p:cNvPr id="7" name="Picture 6" descr="toy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143000"/>
            <a:ext cx="4800600" cy="2986136"/>
          </a:xfrm>
          <a:prstGeom prst="rect">
            <a:avLst/>
          </a:prstGeom>
        </p:spPr>
      </p:pic>
      <p:pic>
        <p:nvPicPr>
          <p:cNvPr id="8" name="Picture 7" descr="hal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962400"/>
            <a:ext cx="4038600" cy="2665476"/>
          </a:xfrm>
          <a:prstGeom prst="rect">
            <a:avLst/>
          </a:prstGeom>
        </p:spPr>
      </p:pic>
      <p:pic>
        <p:nvPicPr>
          <p:cNvPr id="5" name="Content Placeholder 4" descr="u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2133600"/>
            <a:ext cx="2959100" cy="3937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pic>
        <p:nvPicPr>
          <p:cNvPr id="4" name="Content Placeholder 3" descr="Assembled &amp; Forgot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Rectangle 4"/>
          <p:cNvSpPr/>
          <p:nvPr/>
        </p:nvSpPr>
        <p:spPr>
          <a:xfrm>
            <a:off x="2362200" y="6248400"/>
            <a:ext cx="413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Helga Schmitt </a:t>
            </a:r>
            <a:r>
              <a:rPr lang="en-US" b="1" dirty="0" err="1" smtClean="0"/>
              <a:t>Pullach</a:t>
            </a:r>
            <a:r>
              <a:rPr lang="en-US" b="1" dirty="0" smtClean="0"/>
              <a:t> at MOCA, Brooklyn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aided design</a:t>
            </a:r>
            <a:endParaRPr lang="en-US" dirty="0"/>
          </a:p>
        </p:txBody>
      </p:sp>
      <p:pic>
        <p:nvPicPr>
          <p:cNvPr id="5" name="Picture 4" descr="cad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057400"/>
            <a:ext cx="2619375" cy="1743075"/>
          </a:xfrm>
          <a:prstGeom prst="rect">
            <a:avLst/>
          </a:prstGeom>
        </p:spPr>
      </p:pic>
      <p:pic>
        <p:nvPicPr>
          <p:cNvPr id="6" name="Picture 5" descr="cadR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962400"/>
            <a:ext cx="3322320" cy="2493264"/>
          </a:xfrm>
          <a:prstGeom prst="rect">
            <a:avLst/>
          </a:prstGeom>
        </p:spPr>
      </p:pic>
      <p:pic>
        <p:nvPicPr>
          <p:cNvPr id="4" name="Content Placeholder 3" descr="eam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05400" y="1828800"/>
            <a:ext cx="2000250" cy="2295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visualization</a:t>
            </a:r>
            <a:endParaRPr lang="en-US" dirty="0"/>
          </a:p>
        </p:txBody>
      </p:sp>
      <p:pic>
        <p:nvPicPr>
          <p:cNvPr id="5" name="Picture 4" descr="scientificVi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3810868" cy="3607622"/>
          </a:xfrm>
          <a:prstGeom prst="rect">
            <a:avLst/>
          </a:prstGeom>
        </p:spPr>
      </p:pic>
      <p:pic>
        <p:nvPicPr>
          <p:cNvPr id="4" name="Content Placeholder 3" descr="20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3177382" cy="3177382"/>
          </a:xfrm>
        </p:spPr>
      </p:pic>
      <p:pic>
        <p:nvPicPr>
          <p:cNvPr id="6" name="Picture 5" descr="heat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495800"/>
            <a:ext cx="3200400" cy="21297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pic>
        <p:nvPicPr>
          <p:cNvPr id="7" name="Picture 6" descr="b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762500" cy="3308129"/>
          </a:xfrm>
          <a:prstGeom prst="rect">
            <a:avLst/>
          </a:prstGeom>
        </p:spPr>
      </p:pic>
      <p:pic>
        <p:nvPicPr>
          <p:cNvPr id="4" name="Content Placeholder 3" descr="flightSi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012301" cy="2667000"/>
          </a:xfrm>
        </p:spPr>
      </p:pic>
      <p:pic>
        <p:nvPicPr>
          <p:cNvPr id="10" name="Picture 9" descr="hect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886200"/>
            <a:ext cx="3810000" cy="25987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pic>
        <p:nvPicPr>
          <p:cNvPr id="4" name="Content Placeholder 3" descr="Second L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929614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r>
              <a:rPr lang="en-US" dirty="0" smtClean="0"/>
              <a:t>Ray tracing</a:t>
            </a:r>
          </a:p>
          <a:p>
            <a:r>
              <a:rPr lang="en-US" dirty="0" smtClean="0"/>
              <a:t>Pipeline rendering</a:t>
            </a:r>
          </a:p>
          <a:p>
            <a:r>
              <a:rPr lang="en-US" dirty="0" smtClean="0"/>
              <a:t>Introduction to Modeling</a:t>
            </a:r>
          </a:p>
          <a:p>
            <a:r>
              <a:rPr lang="en-US" dirty="0" smtClean="0"/>
              <a:t>GPUs</a:t>
            </a:r>
          </a:p>
          <a:p>
            <a:r>
              <a:rPr lang="en-US" dirty="0" smtClean="0"/>
              <a:t>Misc. 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Processor</a:t>
            </a:r>
          </a:p>
          <a:p>
            <a:r>
              <a:rPr lang="en-US" dirty="0" smtClean="0"/>
              <a:t>Ray Tracer</a:t>
            </a:r>
          </a:p>
          <a:p>
            <a:r>
              <a:rPr lang="en-US" dirty="0" smtClean="0"/>
              <a:t>OpenGL modeling tool</a:t>
            </a:r>
          </a:p>
          <a:p>
            <a:r>
              <a:rPr lang="en-US" dirty="0" smtClean="0"/>
              <a:t>GPU project</a:t>
            </a:r>
          </a:p>
          <a:p>
            <a:r>
              <a:rPr lang="en-US" dirty="0" smtClean="0"/>
              <a:t>Final project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15%	Image processor</a:t>
            </a:r>
          </a:p>
          <a:p>
            <a:pPr>
              <a:buNone/>
            </a:pPr>
            <a:r>
              <a:rPr lang="en-US" dirty="0" smtClean="0"/>
              <a:t>20%	Ray tracer</a:t>
            </a:r>
          </a:p>
          <a:p>
            <a:pPr>
              <a:buNone/>
            </a:pPr>
            <a:r>
              <a:rPr lang="en-US" dirty="0" smtClean="0"/>
              <a:t>15%	OpenGL modeling tool</a:t>
            </a:r>
          </a:p>
          <a:p>
            <a:pPr>
              <a:buNone/>
            </a:pPr>
            <a:r>
              <a:rPr lang="en-US" dirty="0" smtClean="0"/>
              <a:t>15%	GPU project</a:t>
            </a:r>
          </a:p>
          <a:p>
            <a:pPr>
              <a:buNone/>
            </a:pPr>
            <a:r>
              <a:rPr lang="en-US" dirty="0" smtClean="0"/>
              <a:t>20%	Final project</a:t>
            </a:r>
          </a:p>
          <a:p>
            <a:pPr>
              <a:buNone/>
            </a:pPr>
            <a:r>
              <a:rPr lang="en-US" dirty="0" smtClean="0"/>
              <a:t>10%	Labs</a:t>
            </a:r>
          </a:p>
          <a:p>
            <a:pPr>
              <a:buNone/>
            </a:pPr>
            <a:r>
              <a:rPr lang="en-US" dirty="0" smtClean="0"/>
              <a:t> 5%	Class participation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10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406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days</a:t>
            </a:r>
          </a:p>
          <a:p>
            <a:r>
              <a:rPr lang="en-US" dirty="0" smtClean="0"/>
              <a:t>Basic requirement for passing</a:t>
            </a:r>
          </a:p>
          <a:p>
            <a:r>
              <a:rPr lang="en-US" dirty="0" smtClean="0"/>
              <a:t>How to submit</a:t>
            </a:r>
          </a:p>
          <a:p>
            <a:r>
              <a:rPr lang="en-US" dirty="0" smtClean="0"/>
              <a:t>Honor code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Two late days for each project  </a:t>
            </a:r>
          </a:p>
          <a:p>
            <a:r>
              <a:rPr lang="en-US" dirty="0" smtClean="0"/>
              <a:t>Use to extend intermediate or final deadlines</a:t>
            </a:r>
          </a:p>
          <a:p>
            <a:pPr>
              <a:buNone/>
            </a:pPr>
            <a:r>
              <a:rPr lang="en-US" dirty="0" smtClean="0"/>
              <a:t>	(email me at submission time with # used)</a:t>
            </a:r>
          </a:p>
          <a:p>
            <a:r>
              <a:rPr lang="en-US" dirty="0" smtClean="0"/>
              <a:t>Bank them</a:t>
            </a:r>
          </a:p>
          <a:p>
            <a:r>
              <a:rPr lang="en-US" dirty="0" smtClean="0"/>
              <a:t>No extensions beyond Dec. 18</a:t>
            </a:r>
          </a:p>
          <a:p>
            <a:r>
              <a:rPr lang="en-US" dirty="0" smtClean="0"/>
              <a:t>Lose 10% per day after the deadline + extensions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requirement for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must complete at least 50% of each project in order to pass.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Final submission no later than 12/18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Zipped folder containing</a:t>
            </a:r>
          </a:p>
          <a:p>
            <a:pPr lvl="2"/>
            <a:r>
              <a:rPr lang="en-US" dirty="0" smtClean="0"/>
              <a:t>visual studio project folder with source code (no object/executable code)</a:t>
            </a:r>
          </a:p>
          <a:p>
            <a:pPr lvl="2"/>
            <a:r>
              <a:rPr lang="en-US" dirty="0" smtClean="0"/>
              <a:t>project write up</a:t>
            </a:r>
          </a:p>
          <a:p>
            <a:pPr lvl="2"/>
            <a:r>
              <a:rPr lang="en-US" dirty="0" smtClean="0"/>
              <a:t>images, movies, etc.</a:t>
            </a:r>
          </a:p>
          <a:p>
            <a:pPr lvl="1"/>
            <a:r>
              <a:rPr lang="en-US" dirty="0" smtClean="0"/>
              <a:t>Attach to your wiki page</a:t>
            </a:r>
          </a:p>
          <a:p>
            <a:r>
              <a:rPr lang="en-US" dirty="0" smtClean="0"/>
              <a:t>Labs:  self-reporting on wiki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skeleton code provided</a:t>
            </a:r>
          </a:p>
          <a:p>
            <a:r>
              <a:rPr lang="en-US" dirty="0" smtClean="0"/>
              <a:t>Do not use code from other sources unless explicit permission is obtained</a:t>
            </a:r>
          </a:p>
          <a:p>
            <a:r>
              <a:rPr lang="en-US" dirty="0" smtClean="0"/>
              <a:t>You may discuss problems with classmates but you may not view or use their code!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graphics?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Computer graphics is the study of creating images with a computer</a:t>
            </a:r>
          </a:p>
          <a:p>
            <a:pPr lvl="1"/>
            <a:r>
              <a:rPr lang="en-US" dirty="0" smtClean="0"/>
              <a:t>Image Processing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Rendering</a:t>
            </a:r>
          </a:p>
          <a:p>
            <a:pPr lvl="1"/>
            <a:r>
              <a:rPr lang="en-US" dirty="0" smtClean="0"/>
              <a:t>Animation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graphics?</a:t>
            </a:r>
          </a:p>
          <a:p>
            <a:r>
              <a:rPr lang="en-US" dirty="0" smtClean="0"/>
              <a:t>What is this class about? 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10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406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50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M&amp;W 2:30-4:00</a:t>
            </a:r>
          </a:p>
          <a:p>
            <a:pPr lvl="1"/>
            <a:r>
              <a:rPr lang="en-US" dirty="0" smtClean="0"/>
              <a:t>by appointment (no Fridays)</a:t>
            </a:r>
          </a:p>
          <a:p>
            <a:r>
              <a:rPr lang="en-US" dirty="0" smtClean="0"/>
              <a:t>Web page:  </a:t>
            </a:r>
            <a:r>
              <a:rPr lang="en-US" dirty="0" smtClean="0">
                <a:hlinkClick r:id="rId2"/>
              </a:rPr>
              <a:t>www.cs.hmc.edu/courses/2010/fall/cs155</a:t>
            </a:r>
            <a:endParaRPr lang="en-US" dirty="0" smtClean="0"/>
          </a:p>
          <a:p>
            <a:r>
              <a:rPr lang="en-US" dirty="0" smtClean="0"/>
              <a:t>wiki:  see course web page for link</a:t>
            </a:r>
          </a:p>
          <a:p>
            <a:r>
              <a:rPr lang="en-US" dirty="0" smtClean="0"/>
              <a:t>Accounts</a:t>
            </a:r>
          </a:p>
          <a:p>
            <a:pPr lvl="1"/>
            <a:r>
              <a:rPr lang="en-US" dirty="0" err="1" smtClean="0"/>
              <a:t>charlie</a:t>
            </a:r>
            <a:endParaRPr lang="en-US" dirty="0" smtClean="0"/>
          </a:p>
          <a:p>
            <a:pPr lvl="1"/>
            <a:r>
              <a:rPr lang="en-US" dirty="0" err="1" smtClean="0"/>
              <a:t>knuth</a:t>
            </a:r>
            <a:endParaRPr lang="en-US" dirty="0" smtClean="0"/>
          </a:p>
          <a:p>
            <a:pPr lvl="1"/>
            <a:r>
              <a:rPr lang="en-US" dirty="0" smtClean="0"/>
              <a:t>wiki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computer graphic?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What is this class about?</a:t>
            </a:r>
          </a:p>
          <a:p>
            <a:r>
              <a:rPr lang="en-US" dirty="0" smtClean="0"/>
              <a:t>Grading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Administrative matters</a:t>
            </a:r>
          </a:p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594" y="1764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214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10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406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502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6598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 pitchFamily="2" charset="2"/>
                <a:sym typeface="Wingdings"/>
              </a:rPr>
              <a:t>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</a:p>
          <a:p>
            <a:r>
              <a:rPr lang="en-US" dirty="0" smtClean="0"/>
              <a:t>Correct</a:t>
            </a:r>
          </a:p>
          <a:p>
            <a:r>
              <a:rPr lang="en-US" dirty="0" smtClean="0"/>
              <a:t>Enhance</a:t>
            </a:r>
          </a:p>
          <a:p>
            <a:r>
              <a:rPr lang="en-US" dirty="0" smtClean="0"/>
              <a:t>Synthesize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Examples</a:t>
            </a:r>
            <a:endParaRPr lang="en-US" dirty="0"/>
          </a:p>
        </p:txBody>
      </p:sp>
      <p:pic>
        <p:nvPicPr>
          <p:cNvPr id="4" name="Content Placeholder 3" descr="denois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524000"/>
            <a:ext cx="4457700" cy="1442887"/>
          </a:xfrm>
        </p:spPr>
      </p:pic>
      <p:sp>
        <p:nvSpPr>
          <p:cNvPr id="5" name="TextBox 4"/>
          <p:cNvSpPr txBox="1"/>
          <p:nvPr/>
        </p:nvSpPr>
        <p:spPr>
          <a:xfrm>
            <a:off x="838200" y="2590800"/>
            <a:ext cx="254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Denoising</a:t>
            </a:r>
            <a:r>
              <a:rPr lang="en-US" dirty="0" smtClean="0"/>
              <a:t>  (</a:t>
            </a:r>
            <a:r>
              <a:rPr lang="en-US" dirty="0" err="1" smtClean="0"/>
              <a:t>Portilla</a:t>
            </a:r>
            <a:r>
              <a:rPr lang="en-US" dirty="0" smtClean="0"/>
              <a:t> 2004)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1524000"/>
            <a:ext cx="4419600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67200" y="4572000"/>
            <a:ext cx="4495800" cy="1616242"/>
            <a:chOff x="4267200" y="4572000"/>
            <a:chExt cx="4495800" cy="1616242"/>
          </a:xfrm>
        </p:grpSpPr>
        <p:sp>
          <p:nvSpPr>
            <p:cNvPr id="13" name="Rectangle 12"/>
            <p:cNvSpPr/>
            <p:nvPr/>
          </p:nvSpPr>
          <p:spPr>
            <a:xfrm>
              <a:off x="6705600" y="4572000"/>
              <a:ext cx="152400" cy="16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267200" y="4572000"/>
              <a:ext cx="4495800" cy="1616242"/>
              <a:chOff x="533400" y="3352800"/>
              <a:chExt cx="4495800" cy="161624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3400" y="3352800"/>
                <a:ext cx="4495800" cy="1616242"/>
                <a:chOff x="533400" y="3352800"/>
                <a:chExt cx="4495800" cy="1616242"/>
              </a:xfrm>
            </p:grpSpPr>
            <p:pic>
              <p:nvPicPr>
                <p:cNvPr id="6" name="Picture 5" descr="seamCarving1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33400" y="3352801"/>
                  <a:ext cx="2417855" cy="1600199"/>
                </a:xfrm>
                <a:prstGeom prst="rect">
                  <a:avLst/>
                </a:prstGeom>
              </p:spPr>
            </p:pic>
            <p:pic>
              <p:nvPicPr>
                <p:cNvPr id="7" name="Picture 6" descr="seamCarving2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048000" y="3352800"/>
                  <a:ext cx="1981200" cy="1616242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1066800" y="4343400"/>
                <a:ext cx="3558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Seam Carving (</a:t>
                </a:r>
                <a:r>
                  <a:rPr lang="en-US" dirty="0" err="1" smtClean="0"/>
                  <a:t>Avidan</a:t>
                </a:r>
                <a:r>
                  <a:rPr lang="en-US" dirty="0" smtClean="0"/>
                  <a:t>/Shamir 2007)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33400" y="3352800"/>
                <a:ext cx="4495800" cy="16002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876800" y="1143000"/>
            <a:ext cx="3707027" cy="2804984"/>
            <a:chOff x="4267200" y="762000"/>
            <a:chExt cx="3707027" cy="2804984"/>
          </a:xfrm>
        </p:grpSpPr>
        <p:pic>
          <p:nvPicPr>
            <p:cNvPr id="14" name="Picture 13" descr="composit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762000"/>
              <a:ext cx="3707027" cy="280498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76800" y="3048000"/>
              <a:ext cx="262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Compositing (</a:t>
              </a:r>
              <a:r>
                <a:rPr lang="en-US" dirty="0" err="1" smtClean="0"/>
                <a:t>Gragg</a:t>
              </a:r>
              <a:r>
                <a:rPr lang="en-US" dirty="0" smtClean="0"/>
                <a:t> 2009)</a:t>
              </a:r>
              <a:endParaRPr lang="en-US" dirty="0"/>
            </a:p>
          </p:txBody>
        </p:sp>
      </p:grpSp>
      <p:pic>
        <p:nvPicPr>
          <p:cNvPr id="17" name="Picture 16" descr="artEmil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352800"/>
            <a:ext cx="2667000" cy="30114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6019800"/>
            <a:ext cx="291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Misc. effects (Fujimoto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 of shape, lighting, material properties, etc. </a:t>
            </a:r>
          </a:p>
          <a:p>
            <a:r>
              <a:rPr lang="en-US" dirty="0" smtClean="0"/>
              <a:t>Creation of models</a:t>
            </a:r>
          </a:p>
          <a:p>
            <a:r>
              <a:rPr lang="en-US" dirty="0" smtClean="0"/>
              <a:t>Manipulation of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Examples</a:t>
            </a:r>
            <a:endParaRPr lang="en-US" dirty="0"/>
          </a:p>
        </p:txBody>
      </p:sp>
      <p:pic>
        <p:nvPicPr>
          <p:cNvPr id="6" name="Content Placeholder 5" descr="stanfordBunnyWirefr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7062" y="1143000"/>
            <a:ext cx="2495550" cy="2971800"/>
          </a:xfrm>
        </p:spPr>
      </p:pic>
      <p:sp>
        <p:nvSpPr>
          <p:cNvPr id="7" name="TextBox 6"/>
          <p:cNvSpPr txBox="1"/>
          <p:nvPr/>
        </p:nvSpPr>
        <p:spPr>
          <a:xfrm>
            <a:off x="1260862" y="3810000"/>
            <a:ext cx="263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Stanford bunny wireframe</a:t>
            </a:r>
            <a:endParaRPr lang="en-US" dirty="0"/>
          </a:p>
        </p:txBody>
      </p:sp>
      <p:pic>
        <p:nvPicPr>
          <p:cNvPr id="11" name="Picture 10" descr="scanner-head-and-david-head-smallic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9462" y="1600200"/>
            <a:ext cx="2209800" cy="1377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8462" y="2971800"/>
            <a:ext cx="338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Standford’s</a:t>
            </a:r>
            <a:r>
              <a:rPr lang="en-US" dirty="0" smtClean="0"/>
              <a:t> </a:t>
            </a:r>
            <a:r>
              <a:rPr lang="en-US" dirty="0" err="1" smtClean="0"/>
              <a:t>Michealangelo</a:t>
            </a:r>
            <a:r>
              <a:rPr lang="en-US" dirty="0" smtClean="0"/>
              <a:t> project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99462" y="3505200"/>
            <a:ext cx="2514600" cy="2743200"/>
            <a:chOff x="685800" y="2895600"/>
            <a:chExt cx="3810000" cy="3733800"/>
          </a:xfrm>
        </p:grpSpPr>
        <p:pic>
          <p:nvPicPr>
            <p:cNvPr id="13" name="Picture 12" descr="subdivision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895600"/>
              <a:ext cx="1905000" cy="1905000"/>
            </a:xfrm>
            <a:prstGeom prst="rect">
              <a:avLst/>
            </a:prstGeom>
          </p:spPr>
        </p:pic>
        <p:pic>
          <p:nvPicPr>
            <p:cNvPr id="14" name="Picture 13" descr="subdivision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800" y="2895600"/>
              <a:ext cx="1905000" cy="1905000"/>
            </a:xfrm>
            <a:prstGeom prst="rect">
              <a:avLst/>
            </a:prstGeom>
          </p:spPr>
        </p:pic>
        <p:pic>
          <p:nvPicPr>
            <p:cNvPr id="15" name="Picture 14" descr="subdivision3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0" y="4724400"/>
              <a:ext cx="1905000" cy="1905000"/>
            </a:xfrm>
            <a:prstGeom prst="rect">
              <a:avLst/>
            </a:prstGeom>
          </p:spPr>
        </p:pic>
        <p:pic>
          <p:nvPicPr>
            <p:cNvPr id="16" name="Picture 15" descr="subdivision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800" y="4724400"/>
              <a:ext cx="1905000" cy="19050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528062" y="6260068"/>
            <a:ext cx="20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Subdivision surfaces</a:t>
            </a:r>
            <a:endParaRPr lang="en-US" dirty="0"/>
          </a:p>
        </p:txBody>
      </p:sp>
      <p:pic>
        <p:nvPicPr>
          <p:cNvPr id="21" name="Picture 20" descr="fractalLandscap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4343400"/>
            <a:ext cx="3175000" cy="2120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2600" y="6019800"/>
            <a:ext cx="18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Fractal landscape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Creating an image of a “virtual” scene.</a:t>
            </a:r>
          </a:p>
          <a:p>
            <a:pPr marL="514350" indent="-514350">
              <a:buAutoNum type="arabicPeriod"/>
            </a:pPr>
            <a:r>
              <a:rPr lang="en-US" dirty="0" smtClean="0"/>
              <a:t>pipeline</a:t>
            </a:r>
          </a:p>
          <a:p>
            <a:pPr marL="514350" indent="-514350">
              <a:buAutoNum type="arabicPeriod"/>
            </a:pPr>
            <a:r>
              <a:rPr lang="en-US" dirty="0" smtClean="0"/>
              <a:t>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 examples</a:t>
            </a:r>
            <a:endParaRPr lang="en-US" dirty="0"/>
          </a:p>
        </p:txBody>
      </p:sp>
      <p:pic>
        <p:nvPicPr>
          <p:cNvPr id="4" name="Content Placeholder 3" descr="rend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300" y="3962400"/>
            <a:ext cx="2857500" cy="2143125"/>
          </a:xfrm>
        </p:spPr>
      </p:pic>
      <p:sp>
        <p:nvSpPr>
          <p:cNvPr id="5" name="TextBox 4"/>
          <p:cNvSpPr txBox="1"/>
          <p:nvPr/>
        </p:nvSpPr>
        <p:spPr>
          <a:xfrm>
            <a:off x="1790700" y="6172200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pic>
        <p:nvPicPr>
          <p:cNvPr id="6" name="Picture 5" descr="openGLwirefra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2114436" cy="1595438"/>
          </a:xfrm>
          <a:prstGeom prst="rect">
            <a:avLst/>
          </a:prstGeom>
        </p:spPr>
      </p:pic>
      <p:pic>
        <p:nvPicPr>
          <p:cNvPr id="7" name="Picture 6" descr="openglCover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734456"/>
            <a:ext cx="2114550" cy="161925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 flipV="1">
            <a:off x="2419236" y="2544081"/>
            <a:ext cx="323964" cy="6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3429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</a:t>
            </a:r>
            <a:endParaRPr lang="en-US" dirty="0"/>
          </a:p>
        </p:txBody>
      </p:sp>
      <p:pic>
        <p:nvPicPr>
          <p:cNvPr id="11" name="Picture 10" descr="radios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124200"/>
            <a:ext cx="2857500" cy="2105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800" y="5257800"/>
            <a:ext cx="358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radiosity</a:t>
            </a:r>
            <a:r>
              <a:rPr lang="en-US" dirty="0" smtClean="0"/>
              <a:t> renderer based on OpenGL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525</Words>
  <Application>Microsoft Office PowerPoint</Application>
  <PresentationFormat>On-screen Show (4:3)</PresentationFormat>
  <Paragraphs>192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CS155 Computer Graphics</vt:lpstr>
      <vt:lpstr>Overview</vt:lpstr>
      <vt:lpstr>What is computer graphics?</vt:lpstr>
      <vt:lpstr>Image Processing</vt:lpstr>
      <vt:lpstr>Image Processing Examples</vt:lpstr>
      <vt:lpstr>Modeling</vt:lpstr>
      <vt:lpstr>Modeling Examples</vt:lpstr>
      <vt:lpstr>Rendering</vt:lpstr>
      <vt:lpstr>Render examples</vt:lpstr>
      <vt:lpstr>Animation</vt:lpstr>
      <vt:lpstr>Animation Examples</vt:lpstr>
      <vt:lpstr>Overview</vt:lpstr>
      <vt:lpstr>Entertainment</vt:lpstr>
      <vt:lpstr>Art</vt:lpstr>
      <vt:lpstr>Computer aided design</vt:lpstr>
      <vt:lpstr>Scientific visualization</vt:lpstr>
      <vt:lpstr>Education and Training</vt:lpstr>
      <vt:lpstr>e-commerce</vt:lpstr>
      <vt:lpstr>Overview</vt:lpstr>
      <vt:lpstr>Course overview</vt:lpstr>
      <vt:lpstr>Projects</vt:lpstr>
      <vt:lpstr>Overview</vt:lpstr>
      <vt:lpstr>Grades</vt:lpstr>
      <vt:lpstr>Overview</vt:lpstr>
      <vt:lpstr>Policies</vt:lpstr>
      <vt:lpstr>Late days</vt:lpstr>
      <vt:lpstr>Basic requirement for passing</vt:lpstr>
      <vt:lpstr>Submissions</vt:lpstr>
      <vt:lpstr>Honor code</vt:lpstr>
      <vt:lpstr>Overview</vt:lpstr>
      <vt:lpstr>Administrative</vt:lpstr>
      <vt:lpstr>Overview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CS155 Computer Graphics</dc:title>
  <dc:creator>z</dc:creator>
  <cp:lastModifiedBy>z</cp:lastModifiedBy>
  <cp:revision>43</cp:revision>
  <dcterms:created xsi:type="dcterms:W3CDTF">2010-08-20T21:21:22Z</dcterms:created>
  <dcterms:modified xsi:type="dcterms:W3CDTF">2010-08-30T23:33:20Z</dcterms:modified>
</cp:coreProperties>
</file>