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60" r:id="rId6"/>
    <p:sldId id="259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438" y="-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CDB21-C93E-4C30-A9EA-77119C7BD20B}" type="datetimeFigureOut">
              <a:rPr lang="en-US" smtClean="0"/>
              <a:t>9/18/2010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1BA04-4AA6-4ECE-A5E3-B0BD00F33E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CDB21-C93E-4C30-A9EA-77119C7BD20B}" type="datetimeFigureOut">
              <a:rPr lang="en-US" smtClean="0"/>
              <a:t>9/18/2010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1BA04-4AA6-4ECE-A5E3-B0BD00F33E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CDB21-C93E-4C30-A9EA-77119C7BD20B}" type="datetimeFigureOut">
              <a:rPr lang="en-US" smtClean="0"/>
              <a:t>9/18/2010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1BA04-4AA6-4ECE-A5E3-B0BD00F33E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omic Sans MS" pitchFamily="66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omic Sans MS" pitchFamily="66" charset="0"/>
              </a:defRPr>
            </a:lvl1pPr>
            <a:lvl2pPr>
              <a:defRPr>
                <a:latin typeface="Comic Sans MS" pitchFamily="66" charset="0"/>
              </a:defRPr>
            </a:lvl2pPr>
            <a:lvl3pPr>
              <a:defRPr>
                <a:latin typeface="Comic Sans MS" pitchFamily="66" charset="0"/>
              </a:defRPr>
            </a:lvl3pPr>
            <a:lvl4pPr>
              <a:defRPr>
                <a:latin typeface="Comic Sans MS" pitchFamily="66" charset="0"/>
              </a:defRPr>
            </a:lvl4pPr>
            <a:lvl5pPr>
              <a:defRPr>
                <a:latin typeface="Comic Sans MS" pitchFamily="66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omic Sans MS" pitchFamily="66" charset="0"/>
              </a:defRPr>
            </a:lvl1pPr>
          </a:lstStyle>
          <a:p>
            <a:fld id="{FBCCDB21-C93E-4C30-A9EA-77119C7BD20B}" type="datetimeFigureOut">
              <a:rPr lang="en-US" smtClean="0"/>
              <a:pPr/>
              <a:t>9/18/2010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omic Sans MS" pitchFamily="66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omic Sans MS" pitchFamily="66" charset="0"/>
              </a:defRPr>
            </a:lvl1pPr>
          </a:lstStyle>
          <a:p>
            <a:fld id="{1491BA04-4AA6-4ECE-A5E3-B0BD00F33E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CDB21-C93E-4C30-A9EA-77119C7BD20B}" type="datetimeFigureOut">
              <a:rPr lang="en-US" smtClean="0"/>
              <a:t>9/18/2010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1BA04-4AA6-4ECE-A5E3-B0BD00F33E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CDB21-C93E-4C30-A9EA-77119C7BD20B}" type="datetimeFigureOut">
              <a:rPr lang="en-US" smtClean="0"/>
              <a:t>9/18/2010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1BA04-4AA6-4ECE-A5E3-B0BD00F33E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CDB21-C93E-4C30-A9EA-77119C7BD20B}" type="datetimeFigureOut">
              <a:rPr lang="en-US" smtClean="0"/>
              <a:t>9/18/2010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1BA04-4AA6-4ECE-A5E3-B0BD00F33E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CDB21-C93E-4C30-A9EA-77119C7BD20B}" type="datetimeFigureOut">
              <a:rPr lang="en-US" smtClean="0"/>
              <a:t>9/18/2010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1BA04-4AA6-4ECE-A5E3-B0BD00F33E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CDB21-C93E-4C30-A9EA-77119C7BD20B}" type="datetimeFigureOut">
              <a:rPr lang="en-US" smtClean="0"/>
              <a:t>9/18/2010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1BA04-4AA6-4ECE-A5E3-B0BD00F33E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CDB21-C93E-4C30-A9EA-77119C7BD20B}" type="datetimeFigureOut">
              <a:rPr lang="en-US" smtClean="0"/>
              <a:t>9/18/2010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1BA04-4AA6-4ECE-A5E3-B0BD00F33E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CDB21-C93E-4C30-A9EA-77119C7BD20B}" type="datetimeFigureOut">
              <a:rPr lang="en-US" smtClean="0"/>
              <a:t>9/18/2010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1BA04-4AA6-4ECE-A5E3-B0BD00F33E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9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CCDB21-C93E-4C30-A9EA-77119C7BD20B}" type="datetimeFigureOut">
              <a:rPr lang="en-US" smtClean="0"/>
              <a:t>9/18/2010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91BA04-4AA6-4ECE-A5E3-B0BD00F33E5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wiki/Gamma_correction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hyperlink" Target="http://homepages.inf.ed.ac.uk/rbf/CVonline/LOCAL_COPIES/MANDUCHI1/Bilateral_Filtering.html" TargetMode="Externa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Comic Sans MS" pitchFamily="66" charset="0"/>
              </a:rPr>
              <a:t>image processing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latin typeface="Comic Sans MS" pitchFamily="66" charset="0"/>
              </a:rPr>
              <a:t>misc. </a:t>
            </a:r>
            <a:r>
              <a:rPr lang="en-US" dirty="0" err="1" smtClean="0">
                <a:latin typeface="Comic Sans MS" pitchFamily="66" charset="0"/>
              </a:rPr>
              <a:t>techniqes</a:t>
            </a:r>
            <a:endParaRPr lang="en-US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gamma correction (5 pts)</a:t>
            </a:r>
          </a:p>
          <a:p>
            <a:r>
              <a:rPr lang="en-US" dirty="0" err="1" smtClean="0"/>
              <a:t>nxn</a:t>
            </a:r>
            <a:r>
              <a:rPr lang="en-US" dirty="0" smtClean="0"/>
              <a:t> median filter (5 pts)</a:t>
            </a:r>
          </a:p>
          <a:p>
            <a:r>
              <a:rPr lang="en-US" dirty="0" err="1" smtClean="0"/>
              <a:t>nxn</a:t>
            </a:r>
            <a:r>
              <a:rPr lang="en-US" dirty="0" smtClean="0"/>
              <a:t> bilateral filter (8 pts)</a:t>
            </a:r>
          </a:p>
          <a:p>
            <a:r>
              <a:rPr lang="en-US" dirty="0" err="1" smtClean="0"/>
              <a:t>nxn</a:t>
            </a:r>
            <a:r>
              <a:rPr lang="en-US" dirty="0" smtClean="0"/>
              <a:t> </a:t>
            </a:r>
            <a:r>
              <a:rPr lang="en-US" dirty="0" err="1" smtClean="0"/>
              <a:t>sobel</a:t>
            </a:r>
            <a:r>
              <a:rPr lang="en-US" dirty="0" smtClean="0"/>
              <a:t> operator (5 pts)</a:t>
            </a:r>
          </a:p>
          <a:p>
            <a:r>
              <a:rPr lang="en-US" dirty="0" smtClean="0"/>
              <a:t>painterly filters (0-10 pts depending on difficulty and execution)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gamma correction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gamma correction corrects for non-linearity in </a:t>
            </a:r>
            <a:r>
              <a:rPr lang="en-US" dirty="0" err="1" smtClean="0"/>
              <a:t>crt</a:t>
            </a:r>
            <a:r>
              <a:rPr lang="en-US" dirty="0" smtClean="0"/>
              <a:t> displays.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for more info check </a:t>
            </a:r>
            <a:r>
              <a:rPr lang="en-US" dirty="0" err="1" smtClean="0"/>
              <a:t>wikipedia</a:t>
            </a:r>
            <a:r>
              <a:rPr lang="en-US" dirty="0" smtClean="0"/>
              <a:t>: </a:t>
            </a:r>
            <a:r>
              <a:rPr lang="en-US" sz="2400" dirty="0" smtClean="0">
                <a:hlinkClick r:id="rId2"/>
              </a:rPr>
              <a:t>http://en.wikipedia.org/wiki/Gamma_correction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median filter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334000" cy="4525963"/>
          </a:xfrm>
        </p:spPr>
        <p:txBody>
          <a:bodyPr/>
          <a:lstStyle/>
          <a:p>
            <a:r>
              <a:rPr lang="en-US" dirty="0" smtClean="0"/>
              <a:t>removes noise but preserves edges better than box or </a:t>
            </a:r>
            <a:r>
              <a:rPr lang="en-US" dirty="0" err="1" smtClean="0"/>
              <a:t>gaussian</a:t>
            </a:r>
            <a:r>
              <a:rPr lang="en-US" dirty="0" smtClean="0"/>
              <a:t> blur</a:t>
            </a:r>
          </a:p>
          <a:p>
            <a:r>
              <a:rPr lang="en-US" dirty="0" smtClean="0"/>
              <a:t>algorithm: replace center of each </a:t>
            </a:r>
            <a:r>
              <a:rPr lang="en-US" dirty="0" err="1" smtClean="0"/>
              <a:t>nxn</a:t>
            </a:r>
            <a:r>
              <a:rPr lang="en-US" dirty="0" smtClean="0"/>
              <a:t> (n odd) windows by median pixel value in that window</a:t>
            </a:r>
            <a:endParaRPr lang="en-US" dirty="0"/>
          </a:p>
        </p:txBody>
      </p:sp>
      <p:pic>
        <p:nvPicPr>
          <p:cNvPr id="4" name="Picture 3" descr="545px-Median_filter_exampl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943600" y="1676400"/>
            <a:ext cx="2667000" cy="2936147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37"/>
          <p:cNvGrpSpPr>
            <a:grpSpLocks/>
          </p:cNvGrpSpPr>
          <p:nvPr/>
        </p:nvGrpSpPr>
        <p:grpSpPr bwMode="auto">
          <a:xfrm>
            <a:off x="3635375" y="2286000"/>
            <a:ext cx="2335213" cy="4114800"/>
            <a:chOff x="2290" y="1440"/>
            <a:chExt cx="1471" cy="2592"/>
          </a:xfrm>
        </p:grpSpPr>
        <p:grpSp>
          <p:nvGrpSpPr>
            <p:cNvPr id="6" name="Group 26"/>
            <p:cNvGrpSpPr>
              <a:grpSpLocks/>
            </p:cNvGrpSpPr>
            <p:nvPr/>
          </p:nvGrpSpPr>
          <p:grpSpPr bwMode="auto">
            <a:xfrm>
              <a:off x="2290" y="1680"/>
              <a:ext cx="1471" cy="2352"/>
              <a:chOff x="2290" y="1392"/>
              <a:chExt cx="1471" cy="2352"/>
            </a:xfrm>
          </p:grpSpPr>
          <p:grpSp>
            <p:nvGrpSpPr>
              <p:cNvPr id="8" name="Group 7"/>
              <p:cNvGrpSpPr>
                <a:grpSpLocks/>
              </p:cNvGrpSpPr>
              <p:nvPr/>
            </p:nvGrpSpPr>
            <p:grpSpPr bwMode="auto">
              <a:xfrm>
                <a:off x="2449" y="2592"/>
                <a:ext cx="1152" cy="1152"/>
                <a:chOff x="2112" y="2592"/>
                <a:chExt cx="1152" cy="1152"/>
              </a:xfrm>
            </p:grpSpPr>
            <p:sp>
              <p:nvSpPr>
                <p:cNvPr id="12" name="Rectangle 8"/>
                <p:cNvSpPr>
                  <a:spLocks noChangeArrowheads="1"/>
                </p:cNvSpPr>
                <p:nvPr/>
              </p:nvSpPr>
              <p:spPr bwMode="auto">
                <a:xfrm>
                  <a:off x="2112" y="2592"/>
                  <a:ext cx="1152" cy="1152"/>
                </a:xfrm>
                <a:prstGeom prst="rect">
                  <a:avLst/>
                </a:prstGeom>
                <a:solidFill>
                  <a:srgbClr val="000000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pic>
              <p:nvPicPr>
                <p:cNvPr id="13" name="Picture 9" descr="BIG_gaussian"/>
                <p:cNvPicPr>
                  <a:picLocks noChangeAspect="1" noChangeArrowheads="1"/>
                </p:cNvPicPr>
                <p:nvPr/>
              </p:nvPicPr>
              <p:blipFill>
                <a:blip r:embed="rId3" cstate="print">
                  <a:lum contrast="6000"/>
                </a:blip>
                <a:srcRect/>
                <a:stretch>
                  <a:fillRect/>
                </a:stretch>
              </p:blipFill>
              <p:spPr bwMode="auto">
                <a:xfrm>
                  <a:off x="2400" y="2880"/>
                  <a:ext cx="576" cy="57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sp>
            <p:nvSpPr>
              <p:cNvPr id="9" name="Rectangle 10"/>
              <p:cNvSpPr>
                <a:spLocks noChangeArrowheads="1"/>
              </p:cNvSpPr>
              <p:nvPr/>
            </p:nvSpPr>
            <p:spPr bwMode="auto">
              <a:xfrm>
                <a:off x="2290" y="1392"/>
                <a:ext cx="1471" cy="464"/>
              </a:xfrm>
              <a:prstGeom prst="rect">
                <a:avLst/>
              </a:prstGeom>
              <a:solidFill>
                <a:srgbClr val="FF99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" name="Line 11"/>
              <p:cNvSpPr>
                <a:spLocks noChangeShapeType="1"/>
              </p:cNvSpPr>
              <p:nvPr/>
            </p:nvSpPr>
            <p:spPr bwMode="auto">
              <a:xfrm>
                <a:off x="3024" y="1800"/>
                <a:ext cx="3" cy="480"/>
              </a:xfrm>
              <a:prstGeom prst="line">
                <a:avLst/>
              </a:prstGeom>
              <a:noFill/>
              <a:ln w="76200">
                <a:solidFill>
                  <a:srgbClr val="FF9900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Text Box 12"/>
              <p:cNvSpPr txBox="1">
                <a:spLocks noChangeArrowheads="1"/>
              </p:cNvSpPr>
              <p:nvPr/>
            </p:nvSpPr>
            <p:spPr bwMode="auto">
              <a:xfrm>
                <a:off x="2492" y="2328"/>
                <a:ext cx="1077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000" b="1" i="1"/>
                  <a:t>space</a:t>
                </a:r>
                <a:r>
                  <a:rPr lang="en-US" sz="2000"/>
                  <a:t> weight</a:t>
                </a:r>
              </a:p>
            </p:txBody>
          </p:sp>
        </p:grpSp>
        <p:sp>
          <p:nvSpPr>
            <p:cNvPr id="7" name="Text Box 29"/>
            <p:cNvSpPr txBox="1">
              <a:spLocks noChangeArrowheads="1"/>
            </p:cNvSpPr>
            <p:nvPr/>
          </p:nvSpPr>
          <p:spPr bwMode="auto">
            <a:xfrm>
              <a:off x="2715" y="1440"/>
              <a:ext cx="62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>
                  <a:solidFill>
                    <a:schemeClr val="bg2"/>
                  </a:solidFill>
                </a:rPr>
                <a:t>not new</a:t>
              </a:r>
              <a:endParaRPr lang="en-US">
                <a:solidFill>
                  <a:schemeClr val="bg2"/>
                </a:solidFill>
              </a:endParaRPr>
            </a:p>
          </p:txBody>
        </p:sp>
      </p:grpSp>
      <p:grpSp>
        <p:nvGrpSpPr>
          <p:cNvPr id="14" name="Group 38"/>
          <p:cNvGrpSpPr>
            <a:grpSpLocks/>
          </p:cNvGrpSpPr>
          <p:nvPr/>
        </p:nvGrpSpPr>
        <p:grpSpPr bwMode="auto">
          <a:xfrm>
            <a:off x="6019800" y="2286000"/>
            <a:ext cx="2382838" cy="3940175"/>
            <a:chOff x="3792" y="1440"/>
            <a:chExt cx="1501" cy="2482"/>
          </a:xfrm>
        </p:grpSpPr>
        <p:grpSp>
          <p:nvGrpSpPr>
            <p:cNvPr id="15" name="Group 27"/>
            <p:cNvGrpSpPr>
              <a:grpSpLocks/>
            </p:cNvGrpSpPr>
            <p:nvPr/>
          </p:nvGrpSpPr>
          <p:grpSpPr bwMode="auto">
            <a:xfrm>
              <a:off x="3792" y="1680"/>
              <a:ext cx="1501" cy="2242"/>
              <a:chOff x="3792" y="1392"/>
              <a:chExt cx="1501" cy="2242"/>
            </a:xfrm>
          </p:grpSpPr>
          <p:sp>
            <p:nvSpPr>
              <p:cNvPr id="17" name="Rectangle 13"/>
              <p:cNvSpPr>
                <a:spLocks noChangeArrowheads="1"/>
              </p:cNvSpPr>
              <p:nvPr/>
            </p:nvSpPr>
            <p:spPr bwMode="auto">
              <a:xfrm>
                <a:off x="3792" y="1392"/>
                <a:ext cx="1501" cy="464"/>
              </a:xfrm>
              <a:prstGeom prst="rect">
                <a:avLst/>
              </a:prstGeom>
              <a:solidFill>
                <a:srgbClr val="0099CC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Line 14"/>
              <p:cNvSpPr>
                <a:spLocks noChangeShapeType="1"/>
              </p:cNvSpPr>
              <p:nvPr/>
            </p:nvSpPr>
            <p:spPr bwMode="auto">
              <a:xfrm>
                <a:off x="4541" y="1800"/>
                <a:ext cx="3" cy="480"/>
              </a:xfrm>
              <a:prstGeom prst="line">
                <a:avLst/>
              </a:prstGeom>
              <a:noFill/>
              <a:ln w="76200">
                <a:solidFill>
                  <a:srgbClr val="0099CC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" name="Text Box 15"/>
              <p:cNvSpPr txBox="1">
                <a:spLocks noChangeArrowheads="1"/>
              </p:cNvSpPr>
              <p:nvPr/>
            </p:nvSpPr>
            <p:spPr bwMode="auto">
              <a:xfrm>
                <a:off x="4015" y="2328"/>
                <a:ext cx="1059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000" b="1" i="1"/>
                  <a:t>range</a:t>
                </a:r>
                <a:r>
                  <a:rPr lang="en-US" sz="2000"/>
                  <a:t> weight</a:t>
                </a:r>
              </a:p>
            </p:txBody>
          </p:sp>
          <p:grpSp>
            <p:nvGrpSpPr>
              <p:cNvPr id="20" name="Group 21"/>
              <p:cNvGrpSpPr>
                <a:grpSpLocks/>
              </p:cNvGrpSpPr>
              <p:nvPr/>
            </p:nvGrpSpPr>
            <p:grpSpPr bwMode="auto">
              <a:xfrm>
                <a:off x="4272" y="2640"/>
                <a:ext cx="480" cy="994"/>
                <a:chOff x="4272" y="2640"/>
                <a:chExt cx="480" cy="994"/>
              </a:xfrm>
            </p:grpSpPr>
            <p:pic>
              <p:nvPicPr>
                <p:cNvPr id="21" name="Picture 17"/>
                <p:cNvPicPr>
                  <a:picLocks noChangeAspect="1" noChangeArrowheads="1"/>
                </p:cNvPicPr>
                <p:nvPr/>
              </p:nvPicPr>
              <p:blipFill>
                <a:blip r:embed="rId4" cstate="print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</a:blip>
                <a:srcRect/>
                <a:stretch>
                  <a:fillRect/>
                </a:stretch>
              </p:blipFill>
              <p:spPr bwMode="auto">
                <a:xfrm rot="5400000">
                  <a:off x="4197" y="3044"/>
                  <a:ext cx="856" cy="25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sp>
              <p:nvSpPr>
                <p:cNvPr id="22" name="Line 18"/>
                <p:cNvSpPr>
                  <a:spLocks noChangeShapeType="1"/>
                </p:cNvSpPr>
                <p:nvPr/>
              </p:nvSpPr>
              <p:spPr bwMode="auto">
                <a:xfrm rot="5400000">
                  <a:off x="3975" y="3177"/>
                  <a:ext cx="912" cy="1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 type="triangle" w="med" len="med"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4272" y="2640"/>
                  <a:ext cx="164" cy="23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en-US" i="1">
                      <a:solidFill>
                        <a:srgbClr val="000000"/>
                      </a:solidFill>
                      <a:latin typeface="Times New Roman" pitchFamily="18" charset="0"/>
                    </a:rPr>
                    <a:t>I</a:t>
                  </a:r>
                </a:p>
              </p:txBody>
            </p:sp>
            <p:sp>
              <p:nvSpPr>
                <p:cNvPr id="24" name="Line 20"/>
                <p:cNvSpPr>
                  <a:spLocks noChangeShapeType="1"/>
                </p:cNvSpPr>
                <p:nvPr/>
              </p:nvSpPr>
              <p:spPr bwMode="auto">
                <a:xfrm>
                  <a:off x="4394" y="3168"/>
                  <a:ext cx="70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16" name="Text Box 30"/>
            <p:cNvSpPr txBox="1">
              <a:spLocks noChangeArrowheads="1"/>
            </p:cNvSpPr>
            <p:nvPr/>
          </p:nvSpPr>
          <p:spPr bwMode="auto">
            <a:xfrm>
              <a:off x="4352" y="1440"/>
              <a:ext cx="38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>
                  <a:solidFill>
                    <a:schemeClr val="bg2"/>
                  </a:solidFill>
                </a:rPr>
                <a:t>new</a:t>
              </a:r>
              <a:endParaRPr lang="en-US">
                <a:solidFill>
                  <a:schemeClr val="bg2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bilateral filter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1600" dirty="0" smtClean="0"/>
              <a:t>bilateral:  </a:t>
            </a:r>
            <a:r>
              <a:rPr lang="en-US" sz="1600" dirty="0" err="1" smtClean="0"/>
              <a:t>gaussian</a:t>
            </a:r>
            <a:r>
              <a:rPr lang="en-US" sz="1600" dirty="0" smtClean="0"/>
              <a:t> blur modified to preserve edges; the </a:t>
            </a:r>
            <a:r>
              <a:rPr lang="en-US" sz="1600" dirty="0" err="1" smtClean="0"/>
              <a:t>gaussian</a:t>
            </a:r>
            <a:r>
              <a:rPr lang="en-US" sz="1600" dirty="0" smtClean="0"/>
              <a:t> weights are multiplied by an intensity factor.  for more info check this link  </a:t>
            </a:r>
            <a:r>
              <a:rPr lang="en-US" sz="1600" dirty="0" smtClean="0">
                <a:hlinkClick r:id="rId5"/>
              </a:rPr>
              <a:t>bilateral tutorial</a:t>
            </a:r>
            <a:endParaRPr lang="en-US" sz="1600" dirty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381000" y="2514600"/>
          <a:ext cx="8534400" cy="1174750"/>
        </p:xfrm>
        <a:graphic>
          <a:graphicData uri="http://schemas.openxmlformats.org/presentationml/2006/ole">
            <p:oleObj spid="_x0000_s1026" name="Equation" r:id="rId6" imgW="2946240" imgH="4442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sobel</a:t>
            </a:r>
            <a:r>
              <a:rPr lang="en-US" dirty="0" smtClean="0"/>
              <a:t> operator</a:t>
            </a:r>
            <a:endParaRPr lang="en-US" dirty="0"/>
          </a:p>
        </p:txBody>
      </p:sp>
      <p:pic>
        <p:nvPicPr>
          <p:cNvPr id="4" name="Content Placeholder 3" descr="200px-Bikesgray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953000" y="1828800"/>
            <a:ext cx="1828800" cy="1371600"/>
          </a:xfrm>
        </p:spPr>
      </p:pic>
      <p:pic>
        <p:nvPicPr>
          <p:cNvPr id="5" name="Picture 4" descr="200px-Bikesgraygh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010400" y="3886200"/>
            <a:ext cx="1828800" cy="1371600"/>
          </a:xfrm>
          <a:prstGeom prst="rect">
            <a:avLst/>
          </a:prstGeom>
        </p:spPr>
      </p:pic>
      <p:pic>
        <p:nvPicPr>
          <p:cNvPr id="6" name="Picture 5" descr="200px-Bikesgraygv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953000" y="3886200"/>
            <a:ext cx="1828800" cy="1371600"/>
          </a:xfrm>
          <a:prstGeom prst="rect">
            <a:avLst/>
          </a:prstGeom>
        </p:spPr>
      </p:pic>
      <p:pic>
        <p:nvPicPr>
          <p:cNvPr id="7" name="Picture 6" descr="200px-Bikesgraysobel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010400" y="1828800"/>
            <a:ext cx="1828800" cy="137160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457200" y="1295400"/>
            <a:ext cx="388620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Comic Sans MS" pitchFamily="66" charset="0"/>
              </a:rPr>
              <a:t>Improved edge detection:</a:t>
            </a:r>
          </a:p>
          <a:p>
            <a:endParaRPr lang="en-US" sz="2000" dirty="0" smtClean="0">
              <a:latin typeface="Comic Sans MS" pitchFamily="66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>
                <a:latin typeface="Comic Sans MS" pitchFamily="66" charset="0"/>
              </a:rPr>
              <a:t>Convolve with vertical and horizontal derivatives matrices</a:t>
            </a:r>
          </a:p>
          <a:p>
            <a:pPr marL="457200" indent="-457200">
              <a:buFont typeface="+mj-lt"/>
              <a:buAutoNum type="arabicPeriod"/>
            </a:pPr>
            <a:endParaRPr lang="en-US" sz="2000" dirty="0">
              <a:latin typeface="Comic Sans MS" pitchFamily="66" charset="0"/>
            </a:endParaRPr>
          </a:p>
          <a:p>
            <a:pPr marL="457200" indent="-457200">
              <a:buFont typeface="+mj-lt"/>
              <a:buAutoNum type="arabicPeriod"/>
            </a:pPr>
            <a:endParaRPr lang="en-US" sz="2000" dirty="0" smtClean="0">
              <a:latin typeface="Comic Sans MS" pitchFamily="66" charset="0"/>
            </a:endParaRPr>
          </a:p>
          <a:p>
            <a:pPr marL="457200" indent="-457200">
              <a:buFont typeface="+mj-lt"/>
              <a:buAutoNum type="arabicPeriod"/>
            </a:pPr>
            <a:endParaRPr lang="en-US" sz="2000" dirty="0">
              <a:latin typeface="Comic Sans MS" pitchFamily="66" charset="0"/>
            </a:endParaRPr>
          </a:p>
          <a:p>
            <a:pPr marL="457200" indent="-457200">
              <a:buFont typeface="+mj-lt"/>
              <a:buAutoNum type="arabicPeriod"/>
            </a:pPr>
            <a:endParaRPr lang="en-US" sz="2000" dirty="0" smtClean="0">
              <a:latin typeface="Comic Sans MS" pitchFamily="66" charset="0"/>
            </a:endParaRPr>
          </a:p>
          <a:p>
            <a:pPr marL="457200" indent="-457200">
              <a:buFont typeface="+mj-lt"/>
              <a:buAutoNum type="arabicPeriod"/>
            </a:pPr>
            <a:endParaRPr lang="en-US" sz="2000" dirty="0">
              <a:latin typeface="Comic Sans MS" pitchFamily="66" charset="0"/>
            </a:endParaRPr>
          </a:p>
          <a:p>
            <a:pPr marL="457200" indent="-457200">
              <a:buFont typeface="+mj-lt"/>
              <a:buAutoNum type="arabicPeriod"/>
            </a:pPr>
            <a:endParaRPr lang="en-US" sz="2000" dirty="0" smtClean="0">
              <a:latin typeface="Comic Sans MS" pitchFamily="66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>
                <a:latin typeface="Comic Sans MS" pitchFamily="66" charset="0"/>
              </a:rPr>
              <a:t>Compute final derivative:  </a:t>
            </a:r>
          </a:p>
          <a:p>
            <a:pPr marL="457200" indent="-457200"/>
            <a:r>
              <a:rPr lang="en-US" sz="2000" dirty="0">
                <a:latin typeface="Comic Sans MS" pitchFamily="66" charset="0"/>
              </a:rPr>
              <a:t>	</a:t>
            </a:r>
            <a:r>
              <a:rPr lang="en-US" sz="2000" dirty="0" smtClean="0">
                <a:latin typeface="Comic Sans MS" pitchFamily="66" charset="0"/>
              </a:rPr>
              <a:t>(v</a:t>
            </a:r>
            <a:r>
              <a:rPr lang="en-US" sz="2000" baseline="-25000" dirty="0">
                <a:latin typeface="Comic Sans MS" pitchFamily="66" charset="0"/>
              </a:rPr>
              <a:t>x</a:t>
            </a:r>
            <a:r>
              <a:rPr lang="en-US" sz="2000" baseline="30000" dirty="0" smtClean="0">
                <a:latin typeface="Comic Sans MS" pitchFamily="66" charset="0"/>
              </a:rPr>
              <a:t>2</a:t>
            </a:r>
            <a:r>
              <a:rPr lang="en-US" sz="2000" dirty="0" smtClean="0">
                <a:latin typeface="Comic Sans MS" pitchFamily="66" charset="0"/>
              </a:rPr>
              <a:t> + v</a:t>
            </a:r>
            <a:r>
              <a:rPr lang="en-US" sz="2000" baseline="-25000" dirty="0">
                <a:latin typeface="Comic Sans MS" pitchFamily="66" charset="0"/>
              </a:rPr>
              <a:t>y</a:t>
            </a:r>
            <a:r>
              <a:rPr lang="en-US" sz="2000" baseline="30000" dirty="0" smtClean="0">
                <a:latin typeface="Comic Sans MS" pitchFamily="66" charset="0"/>
              </a:rPr>
              <a:t>2</a:t>
            </a:r>
            <a:r>
              <a:rPr lang="en-US" sz="2000" dirty="0" smtClean="0">
                <a:latin typeface="Comic Sans MS" pitchFamily="66" charset="0"/>
              </a:rPr>
              <a:t>)</a:t>
            </a:r>
            <a:r>
              <a:rPr lang="en-US" sz="2000" baseline="30000" dirty="0" smtClean="0">
                <a:latin typeface="Comic Sans MS" pitchFamily="66" charset="0"/>
              </a:rPr>
              <a:t>1/2</a:t>
            </a:r>
            <a:r>
              <a:rPr lang="en-US" sz="2000" dirty="0" smtClean="0">
                <a:latin typeface="Comic Sans MS" pitchFamily="66" charset="0"/>
              </a:rPr>
              <a:t> , where </a:t>
            </a:r>
            <a:r>
              <a:rPr lang="en-US" sz="2000" dirty="0" err="1" smtClean="0">
                <a:latin typeface="Comic Sans MS" pitchFamily="66" charset="0"/>
              </a:rPr>
              <a:t>v</a:t>
            </a:r>
            <a:r>
              <a:rPr lang="en-US" sz="2000" baseline="-25000" dirty="0" err="1" smtClean="0">
                <a:latin typeface="Comic Sans MS" pitchFamily="66" charset="0"/>
              </a:rPr>
              <a:t>x</a:t>
            </a:r>
            <a:r>
              <a:rPr lang="en-US" sz="2000" dirty="0" smtClean="0">
                <a:latin typeface="Comic Sans MS" pitchFamily="66" charset="0"/>
              </a:rPr>
              <a:t> and </a:t>
            </a:r>
            <a:r>
              <a:rPr lang="en-US" sz="2000" dirty="0" err="1" smtClean="0">
                <a:latin typeface="Comic Sans MS" pitchFamily="66" charset="0"/>
              </a:rPr>
              <a:t>v</a:t>
            </a:r>
            <a:r>
              <a:rPr lang="en-US" sz="2000" baseline="-25000" dirty="0" err="1" smtClean="0">
                <a:latin typeface="Comic Sans MS" pitchFamily="66" charset="0"/>
              </a:rPr>
              <a:t>y</a:t>
            </a:r>
            <a:r>
              <a:rPr lang="en-US" sz="2000" dirty="0" smtClean="0">
                <a:latin typeface="Comic Sans MS" pitchFamily="66" charset="0"/>
              </a:rPr>
              <a:t> are pixel values in in the two convolved images from step 1</a:t>
            </a:r>
          </a:p>
          <a:p>
            <a:endParaRPr lang="en-US" sz="2000" dirty="0">
              <a:latin typeface="Comic Sans MS" pitchFamily="66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533400" y="2895600"/>
          <a:ext cx="1905000" cy="16713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5000"/>
                <a:gridCol w="635000"/>
                <a:gridCol w="635000"/>
              </a:tblGrid>
              <a:tr h="557107"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-1</a:t>
                      </a:r>
                      <a:endParaRPr lang="en-US" b="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0</a:t>
                      </a:r>
                      <a:endParaRPr lang="en-US" b="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1</a:t>
                      </a:r>
                      <a:endParaRPr lang="en-US" b="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noFill/>
                  </a:tcPr>
                </a:tc>
              </a:tr>
              <a:tr h="557107"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-2</a:t>
                      </a:r>
                      <a:endParaRPr lang="en-US" b="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0</a:t>
                      </a:r>
                      <a:endParaRPr lang="en-US" b="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2</a:t>
                      </a:r>
                      <a:endParaRPr lang="en-US" b="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noFill/>
                  </a:tcPr>
                </a:tc>
              </a:tr>
              <a:tr h="557107"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-1</a:t>
                      </a:r>
                      <a:endParaRPr lang="en-US" b="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0</a:t>
                      </a:r>
                      <a:endParaRPr lang="en-US" b="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1</a:t>
                      </a:r>
                      <a:endParaRPr lang="en-US" b="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2743200" y="2895600"/>
          <a:ext cx="1905000" cy="16713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5000"/>
                <a:gridCol w="635000"/>
                <a:gridCol w="635000"/>
              </a:tblGrid>
              <a:tr h="557107"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-1</a:t>
                      </a:r>
                      <a:endParaRPr lang="en-US" b="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-2</a:t>
                      </a:r>
                      <a:endParaRPr lang="en-US" b="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-1</a:t>
                      </a:r>
                      <a:endParaRPr lang="en-US" b="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noFill/>
                  </a:tcPr>
                </a:tc>
              </a:tr>
              <a:tr h="557107"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0</a:t>
                      </a:r>
                      <a:endParaRPr lang="en-US" b="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0</a:t>
                      </a:r>
                      <a:endParaRPr lang="en-US" b="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0</a:t>
                      </a:r>
                      <a:endParaRPr lang="en-US" b="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noFill/>
                  </a:tcPr>
                </a:tc>
              </a:tr>
              <a:tr h="557107"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1</a:t>
                      </a:r>
                      <a:endParaRPr lang="en-US" b="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2</a:t>
                      </a:r>
                      <a:endParaRPr lang="en-US" b="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1</a:t>
                      </a:r>
                      <a:endParaRPr lang="en-US" b="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4800600" y="5410200"/>
            <a:ext cx="40046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Comic Sans MS" pitchFamily="66" charset="0"/>
              </a:rPr>
              <a:t>derivates in horizontal and vertical directions</a:t>
            </a:r>
            <a:endParaRPr lang="en-US" sz="1400" dirty="0">
              <a:latin typeface="Comic Sans MS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334000" y="3276600"/>
            <a:ext cx="7954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Comic Sans MS" pitchFamily="66" charset="0"/>
              </a:rPr>
              <a:t>original</a:t>
            </a:r>
            <a:endParaRPr lang="en-US" sz="1400" dirty="0">
              <a:latin typeface="Comic Sans MS" pitchFamily="66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467600" y="3276600"/>
            <a:ext cx="11576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latin typeface="Comic Sans MS" pitchFamily="66" charset="0"/>
              </a:rPr>
              <a:t>sobel</a:t>
            </a:r>
            <a:r>
              <a:rPr lang="en-US" sz="1400" dirty="0" smtClean="0">
                <a:latin typeface="Comic Sans MS" pitchFamily="66" charset="0"/>
              </a:rPr>
              <a:t> edges</a:t>
            </a:r>
            <a:endParaRPr lang="en-US" sz="14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painterly filters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incorporates a range of techniques available in </a:t>
            </a:r>
            <a:r>
              <a:rPr lang="en-US" dirty="0" err="1" smtClean="0"/>
              <a:t>photoshop</a:t>
            </a:r>
            <a:r>
              <a:rPr lang="en-US" dirty="0" smtClean="0"/>
              <a:t>, gimp, etc.</a:t>
            </a:r>
            <a:endParaRPr lang="en-US" dirty="0"/>
          </a:p>
        </p:txBody>
      </p:sp>
      <p:pic>
        <p:nvPicPr>
          <p:cNvPr id="4" name="Picture 3" descr="spamRe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62747" y="2514600"/>
            <a:ext cx="2776053" cy="2743200"/>
          </a:xfrm>
          <a:prstGeom prst="rect">
            <a:avLst/>
          </a:prstGeom>
        </p:spPr>
      </p:pic>
      <p:pic>
        <p:nvPicPr>
          <p:cNvPr id="7" name="Picture 6" descr="spamRegSplatter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667000"/>
            <a:ext cx="2776054" cy="2743200"/>
          </a:xfrm>
          <a:prstGeom prst="rect">
            <a:avLst/>
          </a:prstGeom>
        </p:spPr>
      </p:pic>
      <p:pic>
        <p:nvPicPr>
          <p:cNvPr id="9" name="Picture 8" descr="spamRegCharcoal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943600" y="2743200"/>
            <a:ext cx="2776054" cy="2743200"/>
          </a:xfrm>
          <a:prstGeom prst="rect">
            <a:avLst/>
          </a:prstGeom>
        </p:spPr>
      </p:pic>
      <p:pic>
        <p:nvPicPr>
          <p:cNvPr id="10" name="Picture 9" descr="spamRegGlass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267200" y="4419600"/>
            <a:ext cx="2776054" cy="2743200"/>
          </a:xfrm>
          <a:prstGeom prst="rect">
            <a:avLst/>
          </a:prstGeom>
        </p:spPr>
      </p:pic>
      <p:pic>
        <p:nvPicPr>
          <p:cNvPr id="5" name="Picture 4" descr="spamRegDab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143000" y="4419600"/>
            <a:ext cx="2776054" cy="27432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197</Words>
  <Application>Microsoft Office PowerPoint</Application>
  <PresentationFormat>On-screen Show (4:3)</PresentationFormat>
  <Paragraphs>56</Paragraphs>
  <Slides>7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Office Theme</vt:lpstr>
      <vt:lpstr>Microsoft Equation 3.0</vt:lpstr>
      <vt:lpstr>image processing</vt:lpstr>
      <vt:lpstr>Slide 2</vt:lpstr>
      <vt:lpstr>gamma correction</vt:lpstr>
      <vt:lpstr>median filter</vt:lpstr>
      <vt:lpstr>bilateral filter</vt:lpstr>
      <vt:lpstr>sobel operator</vt:lpstr>
      <vt:lpstr>painterly filters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image processing</dc:title>
  <dc:creator>z</dc:creator>
  <cp:lastModifiedBy>z</cp:lastModifiedBy>
  <cp:revision>8</cp:revision>
  <dcterms:created xsi:type="dcterms:W3CDTF">2010-09-18T15:41:18Z</dcterms:created>
  <dcterms:modified xsi:type="dcterms:W3CDTF">2010-09-18T16:55:05Z</dcterms:modified>
</cp:coreProperties>
</file>