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7" r:id="rId10"/>
    <p:sldId id="263" r:id="rId11"/>
    <p:sldId id="273" r:id="rId12"/>
    <p:sldId id="274" r:id="rId13"/>
    <p:sldId id="275" r:id="rId14"/>
    <p:sldId id="269" r:id="rId15"/>
    <p:sldId id="271" r:id="rId16"/>
    <p:sldId id="270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fld id="{D9A115BB-38A9-42A6-A29F-09C74479918F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Pipeline rendering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view volume</a:t>
            </a:r>
            <a:endParaRPr lang="en-US" sz="3200"/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 flipV="1">
            <a:off x="4038600" y="2971800"/>
            <a:ext cx="1371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2895600" y="4267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2438400" y="4495800"/>
            <a:ext cx="1752600" cy="7016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viewpoint (0,0,0)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219200" y="4724400"/>
            <a:ext cx="9144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Comic Sans MS" pitchFamily="66" charset="0"/>
              </a:rPr>
              <a:t>+z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2819400" y="2667000"/>
            <a:ext cx="1676400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omic Sans MS" pitchFamily="66" charset="0"/>
              </a:rPr>
              <a:t>(l,t,-n)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4114800" y="4267200"/>
            <a:ext cx="2209800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omic Sans MS" pitchFamily="66" charset="0"/>
              </a:rPr>
              <a:t>(r,b,-n)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1066800" y="3276600"/>
            <a:ext cx="1219200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V="1">
            <a:off x="4953000" y="3505200"/>
            <a:ext cx="1371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1" name="Freeform 11"/>
          <p:cNvSpPr>
            <a:spLocks/>
          </p:cNvSpPr>
          <p:nvPr/>
        </p:nvSpPr>
        <p:spPr bwMode="auto">
          <a:xfrm>
            <a:off x="5410200" y="2286000"/>
            <a:ext cx="9144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32"/>
              </a:cxn>
              <a:cxn ang="0">
                <a:pos x="576" y="768"/>
              </a:cxn>
              <a:cxn ang="0">
                <a:pos x="576" y="288"/>
              </a:cxn>
              <a:cxn ang="0">
                <a:pos x="0" y="0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432"/>
                </a:lnTo>
                <a:lnTo>
                  <a:pt x="576" y="768"/>
                </a:lnTo>
                <a:lnTo>
                  <a:pt x="576" y="288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V="1">
            <a:off x="4495800" y="2438400"/>
            <a:ext cx="2209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3" name="Freeform 13"/>
          <p:cNvSpPr>
            <a:spLocks/>
          </p:cNvSpPr>
          <p:nvPr/>
        </p:nvSpPr>
        <p:spPr bwMode="auto">
          <a:xfrm>
            <a:off x="4038600" y="2286000"/>
            <a:ext cx="2286000" cy="19050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0" y="864"/>
              </a:cxn>
              <a:cxn ang="0">
                <a:pos x="576" y="1200"/>
              </a:cxn>
              <a:cxn ang="0">
                <a:pos x="1440" y="768"/>
              </a:cxn>
              <a:cxn ang="0">
                <a:pos x="1440" y="288"/>
              </a:cxn>
              <a:cxn ang="0">
                <a:pos x="864" y="0"/>
              </a:cxn>
              <a:cxn ang="0">
                <a:pos x="0" y="432"/>
              </a:cxn>
            </a:cxnLst>
            <a:rect l="0" t="0" r="r" b="b"/>
            <a:pathLst>
              <a:path w="1440" h="1200">
                <a:moveTo>
                  <a:pt x="0" y="432"/>
                </a:moveTo>
                <a:lnTo>
                  <a:pt x="0" y="864"/>
                </a:lnTo>
                <a:lnTo>
                  <a:pt x="576" y="1200"/>
                </a:lnTo>
                <a:lnTo>
                  <a:pt x="1440" y="768"/>
                </a:lnTo>
                <a:lnTo>
                  <a:pt x="1440" y="288"/>
                </a:lnTo>
                <a:lnTo>
                  <a:pt x="864" y="0"/>
                </a:lnTo>
                <a:lnTo>
                  <a:pt x="0" y="432"/>
                </a:lnTo>
                <a:close/>
              </a:path>
            </a:pathLst>
          </a:custGeom>
          <a:solidFill>
            <a:srgbClr val="DDDDDD">
              <a:alpha val="50000"/>
            </a:srgbClr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4038600" y="2971800"/>
            <a:ext cx="914400" cy="457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5" name="Freeform 15"/>
          <p:cNvSpPr>
            <a:spLocks/>
          </p:cNvSpPr>
          <p:nvPr/>
        </p:nvSpPr>
        <p:spPr bwMode="auto">
          <a:xfrm>
            <a:off x="4038600" y="2971800"/>
            <a:ext cx="9144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32"/>
              </a:cxn>
              <a:cxn ang="0">
                <a:pos x="576" y="768"/>
              </a:cxn>
              <a:cxn ang="0">
                <a:pos x="576" y="288"/>
              </a:cxn>
              <a:cxn ang="0">
                <a:pos x="0" y="0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432"/>
                </a:lnTo>
                <a:lnTo>
                  <a:pt x="576" y="768"/>
                </a:lnTo>
                <a:lnTo>
                  <a:pt x="576" y="288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6" name="Oval 16"/>
          <p:cNvSpPr>
            <a:spLocks noChangeArrowheads="1"/>
          </p:cNvSpPr>
          <p:nvPr/>
        </p:nvSpPr>
        <p:spPr bwMode="auto">
          <a:xfrm>
            <a:off x="4876800" y="4114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7" name="Oval 17"/>
          <p:cNvSpPr>
            <a:spLocks noChangeArrowheads="1"/>
          </p:cNvSpPr>
          <p:nvPr/>
        </p:nvSpPr>
        <p:spPr bwMode="auto">
          <a:xfrm>
            <a:off x="3962400" y="2895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V="1">
            <a:off x="4038600" y="2286000"/>
            <a:ext cx="1371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 flipV="1">
            <a:off x="4953000" y="2743200"/>
            <a:ext cx="1371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60" name="Freeform 20"/>
          <p:cNvSpPr>
            <a:spLocks/>
          </p:cNvSpPr>
          <p:nvPr/>
        </p:nvSpPr>
        <p:spPr bwMode="auto">
          <a:xfrm>
            <a:off x="4038600" y="2971800"/>
            <a:ext cx="914400" cy="121920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0" y="432"/>
              </a:cxn>
              <a:cxn ang="0">
                <a:pos x="576" y="768"/>
              </a:cxn>
              <a:cxn ang="0">
                <a:pos x="576" y="288"/>
              </a:cxn>
              <a:cxn ang="0">
                <a:pos x="48" y="0"/>
              </a:cxn>
            </a:cxnLst>
            <a:rect l="0" t="0" r="r" b="b"/>
            <a:pathLst>
              <a:path w="576" h="768">
                <a:moveTo>
                  <a:pt x="0" y="48"/>
                </a:moveTo>
                <a:lnTo>
                  <a:pt x="0" y="432"/>
                </a:lnTo>
                <a:lnTo>
                  <a:pt x="576" y="768"/>
                </a:lnTo>
                <a:lnTo>
                  <a:pt x="576" y="288"/>
                </a:lnTo>
                <a:lnTo>
                  <a:pt x="48" y="0"/>
                </a:lnTo>
              </a:path>
            </a:pathLst>
          </a:custGeom>
          <a:solidFill>
            <a:schemeClr val="bg2">
              <a:alpha val="50000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 flipV="1">
            <a:off x="2286000" y="3429000"/>
            <a:ext cx="19050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 flipV="1">
            <a:off x="1905000" y="3581400"/>
            <a:ext cx="2590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63" name="Oval 23"/>
          <p:cNvSpPr>
            <a:spLocks noChangeArrowheads="1"/>
          </p:cNvSpPr>
          <p:nvPr/>
        </p:nvSpPr>
        <p:spPr bwMode="auto">
          <a:xfrm>
            <a:off x="4419600" y="3505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5" name="Oval 25"/>
          <p:cNvSpPr>
            <a:spLocks noChangeArrowheads="1"/>
          </p:cNvSpPr>
          <p:nvPr/>
        </p:nvSpPr>
        <p:spPr bwMode="auto">
          <a:xfrm>
            <a:off x="6248400" y="3429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5562600" y="3505200"/>
            <a:ext cx="2209800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omic Sans MS" pitchFamily="66" charset="0"/>
              </a:rPr>
              <a:t>(r,b,-f)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sosceles Triangle 12"/>
          <p:cNvSpPr/>
          <p:nvPr/>
        </p:nvSpPr>
        <p:spPr>
          <a:xfrm>
            <a:off x="6019800" y="3505200"/>
            <a:ext cx="1905000" cy="1447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685800" y="3505200"/>
            <a:ext cx="2971800" cy="2209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100350" y="34290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Clipping</a:t>
            </a:r>
            <a:endParaRPr lang="en-US" dirty="0"/>
          </a:p>
        </p:txBody>
      </p:sp>
      <p:sp>
        <p:nvSpPr>
          <p:cNvPr id="3" name="Cube 2"/>
          <p:cNvSpPr/>
          <p:nvPr/>
        </p:nvSpPr>
        <p:spPr>
          <a:xfrm>
            <a:off x="990600" y="2362200"/>
            <a:ext cx="3124200" cy="2590800"/>
          </a:xfrm>
          <a:prstGeom prst="cube">
            <a:avLst/>
          </a:prstGeom>
          <a:solidFill>
            <a:schemeClr val="accent1">
              <a:alpha val="7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81400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9600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900950" y="34290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5791200" y="2362200"/>
            <a:ext cx="3124200" cy="2590800"/>
          </a:xfrm>
          <a:prstGeom prst="cube">
            <a:avLst/>
          </a:prstGeom>
          <a:solidFill>
            <a:schemeClr val="accent1">
              <a:alpha val="7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848600" y="4876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943600" y="4876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419600" y="33528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>
          <a:xfrm>
            <a:off x="800100" y="2667000"/>
            <a:ext cx="571500" cy="666750"/>
            <a:chOff x="914400" y="2362200"/>
            <a:chExt cx="2286000" cy="2667000"/>
          </a:xfrm>
        </p:grpSpPr>
        <p:sp>
          <p:nvSpPr>
            <p:cNvPr id="4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186291" y="1600200"/>
            <a:ext cx="2717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</a:t>
            </a:r>
          </a:p>
          <a:p>
            <a:pPr algn="ctr"/>
            <a:r>
              <a:rPr lang="en-US" dirty="0" smtClean="0"/>
              <a:t>3D world/view coordinates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57400" y="3048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4208" y="1600200"/>
            <a:ext cx="223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 </a:t>
            </a:r>
          </a:p>
          <a:p>
            <a:pPr algn="ctr"/>
            <a:r>
              <a:rPr lang="en-US" dirty="0" smtClean="0"/>
              <a:t>3D object coordinates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47800" y="3657600"/>
            <a:ext cx="265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25" name="Cube 24"/>
          <p:cNvSpPr/>
          <p:nvPr/>
        </p:nvSpPr>
        <p:spPr>
          <a:xfrm>
            <a:off x="457200" y="2286000"/>
            <a:ext cx="1371600" cy="1143000"/>
          </a:xfrm>
          <a:prstGeom prst="cub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33"/>
          <p:cNvGrpSpPr/>
          <p:nvPr/>
        </p:nvGrpSpPr>
        <p:grpSpPr>
          <a:xfrm>
            <a:off x="3810000" y="2362200"/>
            <a:ext cx="1371600" cy="1143000"/>
            <a:chOff x="3810000" y="2362200"/>
            <a:chExt cx="1371600" cy="1143000"/>
          </a:xfrm>
        </p:grpSpPr>
        <p:grpSp>
          <p:nvGrpSpPr>
            <p:cNvPr id="9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16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Cube 25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5638800" y="29718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35398" y="1447800"/>
            <a:ext cx="1880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clipped vertices in</a:t>
            </a:r>
          </a:p>
          <a:p>
            <a:pPr algn="ctr"/>
            <a:r>
              <a:rPr lang="en-US" dirty="0" smtClean="0"/>
              <a:t>3D world/view </a:t>
            </a:r>
          </a:p>
          <a:p>
            <a:pPr algn="ctr"/>
            <a:r>
              <a:rPr lang="en-US" dirty="0" smtClean="0"/>
              <a:t>coordinates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78618" y="3886200"/>
            <a:ext cx="2565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Projection matrix</a:t>
            </a:r>
            <a:endParaRPr lang="en-US" dirty="0"/>
          </a:p>
        </p:txBody>
      </p:sp>
      <p:grpSp>
        <p:nvGrpSpPr>
          <p:cNvPr id="11" name="Group 6"/>
          <p:cNvGrpSpPr>
            <a:grpSpLocks noChangeAspect="1"/>
          </p:cNvGrpSpPr>
          <p:nvPr/>
        </p:nvGrpSpPr>
        <p:grpSpPr>
          <a:xfrm rot="2820000">
            <a:off x="7636034" y="2667000"/>
            <a:ext cx="571500" cy="666750"/>
            <a:chOff x="914400" y="2362200"/>
            <a:chExt cx="2286000" cy="2667000"/>
          </a:xfrm>
        </p:grpSpPr>
        <p:sp>
          <p:nvSpPr>
            <p:cNvPr id="38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Cube 36"/>
          <p:cNvSpPr/>
          <p:nvPr/>
        </p:nvSpPr>
        <p:spPr>
          <a:xfrm>
            <a:off x="7315200" y="2362200"/>
            <a:ext cx="1371600" cy="1143000"/>
          </a:xfrm>
          <a:prstGeom prst="cub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467600" y="5257800"/>
            <a:ext cx="1066800" cy="1143000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6"/>
          <p:cNvGrpSpPr>
            <a:grpSpLocks noChangeAspect="1"/>
          </p:cNvGrpSpPr>
          <p:nvPr/>
        </p:nvGrpSpPr>
        <p:grpSpPr>
          <a:xfrm rot="2820000">
            <a:off x="7733753" y="5436971"/>
            <a:ext cx="571500" cy="666750"/>
            <a:chOff x="914400" y="2362200"/>
            <a:chExt cx="2286000" cy="2667000"/>
          </a:xfrm>
        </p:grpSpPr>
        <p:sp>
          <p:nvSpPr>
            <p:cNvPr id="42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469664" y="4572000"/>
            <a:ext cx="1137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projected </a:t>
            </a:r>
          </a:p>
          <a:p>
            <a:pPr algn="ctr"/>
            <a:r>
              <a:rPr lang="en-US" dirty="0" smtClean="0"/>
              <a:t>vertices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rot="5400000">
            <a:off x="7429500" y="40767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>
          <a:xfrm>
            <a:off x="800100" y="2667000"/>
            <a:ext cx="571500" cy="666750"/>
            <a:chOff x="914400" y="2362200"/>
            <a:chExt cx="2286000" cy="2667000"/>
          </a:xfrm>
        </p:grpSpPr>
        <p:sp>
          <p:nvSpPr>
            <p:cNvPr id="4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186291" y="1600200"/>
            <a:ext cx="2717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</a:t>
            </a:r>
          </a:p>
          <a:p>
            <a:pPr algn="ctr"/>
            <a:r>
              <a:rPr lang="en-US" dirty="0" smtClean="0"/>
              <a:t>3D world/view coordinates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57400" y="3048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4208" y="1600200"/>
            <a:ext cx="223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 </a:t>
            </a:r>
          </a:p>
          <a:p>
            <a:pPr algn="ctr"/>
            <a:r>
              <a:rPr lang="en-US" dirty="0" smtClean="0"/>
              <a:t>3D object coordinates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47800" y="3657600"/>
            <a:ext cx="265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25" name="Cube 24"/>
          <p:cNvSpPr/>
          <p:nvPr/>
        </p:nvSpPr>
        <p:spPr>
          <a:xfrm>
            <a:off x="457200" y="2286000"/>
            <a:ext cx="1371600" cy="1143000"/>
          </a:xfrm>
          <a:prstGeom prst="cub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33"/>
          <p:cNvGrpSpPr/>
          <p:nvPr/>
        </p:nvGrpSpPr>
        <p:grpSpPr>
          <a:xfrm>
            <a:off x="3810000" y="2362200"/>
            <a:ext cx="1371600" cy="1143000"/>
            <a:chOff x="3810000" y="2362200"/>
            <a:chExt cx="1371600" cy="1143000"/>
          </a:xfrm>
        </p:grpSpPr>
        <p:grpSp>
          <p:nvGrpSpPr>
            <p:cNvPr id="9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16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Cube 25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5638800" y="29718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35398" y="1447800"/>
            <a:ext cx="1880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clipped vertices in</a:t>
            </a:r>
          </a:p>
          <a:p>
            <a:pPr algn="ctr"/>
            <a:r>
              <a:rPr lang="en-US" dirty="0" smtClean="0"/>
              <a:t>3D world/view </a:t>
            </a:r>
          </a:p>
          <a:p>
            <a:pPr algn="ctr"/>
            <a:r>
              <a:rPr lang="en-US" dirty="0" smtClean="0"/>
              <a:t>coordinates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78618" y="3886200"/>
            <a:ext cx="2565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Projection matrix</a:t>
            </a:r>
            <a:endParaRPr lang="en-US" dirty="0"/>
          </a:p>
        </p:txBody>
      </p:sp>
      <p:grpSp>
        <p:nvGrpSpPr>
          <p:cNvPr id="10" name="Group 34"/>
          <p:cNvGrpSpPr/>
          <p:nvPr/>
        </p:nvGrpSpPr>
        <p:grpSpPr>
          <a:xfrm>
            <a:off x="7315200" y="2362200"/>
            <a:ext cx="1371600" cy="1143000"/>
            <a:chOff x="3810000" y="2362200"/>
            <a:chExt cx="1371600" cy="1143000"/>
          </a:xfrm>
        </p:grpSpPr>
        <p:grpSp>
          <p:nvGrpSpPr>
            <p:cNvPr id="11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38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Cube 36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/>
          <p:cNvSpPr/>
          <p:nvPr/>
        </p:nvSpPr>
        <p:spPr>
          <a:xfrm>
            <a:off x="7467600" y="5257800"/>
            <a:ext cx="1066800" cy="1143000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6"/>
          <p:cNvGrpSpPr>
            <a:grpSpLocks noChangeAspect="1"/>
          </p:cNvGrpSpPr>
          <p:nvPr/>
        </p:nvGrpSpPr>
        <p:grpSpPr>
          <a:xfrm rot="2820000">
            <a:off x="7733753" y="5436971"/>
            <a:ext cx="571500" cy="666750"/>
            <a:chOff x="914400" y="2362200"/>
            <a:chExt cx="2286000" cy="2667000"/>
          </a:xfrm>
        </p:grpSpPr>
        <p:sp>
          <p:nvSpPr>
            <p:cNvPr id="42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469664" y="4572000"/>
            <a:ext cx="1137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projected </a:t>
            </a:r>
          </a:p>
          <a:p>
            <a:pPr algn="ctr"/>
            <a:r>
              <a:rPr lang="en-US" dirty="0" smtClean="0"/>
              <a:t>vertices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rot="5400000">
            <a:off x="7429500" y="40767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906647" y="5257800"/>
            <a:ext cx="1066800" cy="1143000"/>
          </a:xfrm>
          <a:prstGeom prst="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6"/>
          <p:cNvGrpSpPr>
            <a:grpSpLocks noChangeAspect="1"/>
          </p:cNvGrpSpPr>
          <p:nvPr/>
        </p:nvGrpSpPr>
        <p:grpSpPr>
          <a:xfrm rot="2820000">
            <a:off x="4172800" y="5436971"/>
            <a:ext cx="571500" cy="666750"/>
            <a:chOff x="914400" y="2362200"/>
            <a:chExt cx="2286000" cy="2667000"/>
          </a:xfrm>
        </p:grpSpPr>
        <p:sp>
          <p:nvSpPr>
            <p:cNvPr id="41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544890" y="4267200"/>
            <a:ext cx="1909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vertices in 2D</a:t>
            </a:r>
          </a:p>
          <a:p>
            <a:pPr algn="ctr"/>
            <a:r>
              <a:rPr lang="en-US" dirty="0" smtClean="0"/>
              <a:t>image coordinates</a:t>
            </a:r>
            <a:endParaRPr lang="en-US" dirty="0"/>
          </a:p>
        </p:txBody>
      </p:sp>
      <p:cxnSp>
        <p:nvCxnSpPr>
          <p:cNvPr id="51" name="Straight Arrow Connector 50"/>
          <p:cNvCxnSpPr/>
          <p:nvPr/>
        </p:nvCxnSpPr>
        <p:spPr>
          <a:xfrm rot="10800000">
            <a:off x="5638800" y="57150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562600" y="5867400"/>
            <a:ext cx="1789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Current viewport</a:t>
            </a:r>
          </a:p>
          <a:p>
            <a:pPr algn="ctr"/>
            <a:r>
              <a:rPr lang="en-US" dirty="0" smtClean="0"/>
              <a:t>transformation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838200" y="3048000"/>
            <a:ext cx="1600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930" name="AutoShape 2"/>
          <p:cNvSpPr>
            <a:spLocks noChangeArrowheads="1"/>
          </p:cNvSpPr>
          <p:nvPr/>
        </p:nvSpPr>
        <p:spPr bwMode="auto">
          <a:xfrm>
            <a:off x="5562600" y="1981200"/>
            <a:ext cx="3200400" cy="32004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viewport </a:t>
            </a:r>
            <a:r>
              <a:rPr lang="en-US" sz="4000" dirty="0" smtClean="0"/>
              <a:t>transformation</a:t>
            </a:r>
            <a:endParaRPr lang="en-US" sz="4000" dirty="0"/>
          </a:p>
        </p:txBody>
      </p:sp>
      <p:sp>
        <p:nvSpPr>
          <p:cNvPr id="124943" name="Rectangle 15"/>
          <p:cNvSpPr>
            <a:spLocks noChangeArrowheads="1"/>
          </p:cNvSpPr>
          <p:nvPr/>
        </p:nvSpPr>
        <p:spPr bwMode="auto">
          <a:xfrm>
            <a:off x="6705600" y="2590800"/>
            <a:ext cx="1447800" cy="16002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4944" name="Text Box 16"/>
          <p:cNvSpPr txBox="1">
            <a:spLocks noChangeArrowheads="1"/>
          </p:cNvSpPr>
          <p:nvPr/>
        </p:nvSpPr>
        <p:spPr bwMode="auto">
          <a:xfrm>
            <a:off x="5715000" y="5410200"/>
            <a:ext cx="3100529" cy="7848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omic Sans MS" pitchFamily="66" charset="0"/>
              </a:rPr>
              <a:t>vertices in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latin typeface="Comic Sans MS" pitchFamily="66" charset="0"/>
              </a:rPr>
              <a:t>image (display) </a:t>
            </a:r>
            <a:r>
              <a:rPr lang="en-US" dirty="0">
                <a:latin typeface="Comic Sans MS" pitchFamily="66" charset="0"/>
              </a:rPr>
              <a:t>coordinates</a:t>
            </a:r>
          </a:p>
        </p:txBody>
      </p:sp>
      <p:sp>
        <p:nvSpPr>
          <p:cNvPr id="124945" name="Line 17"/>
          <p:cNvSpPr>
            <a:spLocks noChangeShapeType="1"/>
          </p:cNvSpPr>
          <p:nvPr/>
        </p:nvSpPr>
        <p:spPr bwMode="auto">
          <a:xfrm>
            <a:off x="3352800" y="3657600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0" name="Group 6"/>
          <p:cNvGrpSpPr>
            <a:grpSpLocks noChangeAspect="1"/>
          </p:cNvGrpSpPr>
          <p:nvPr/>
        </p:nvGrpSpPr>
        <p:grpSpPr>
          <a:xfrm rot="2820000">
            <a:off x="1448346" y="3379571"/>
            <a:ext cx="571500" cy="666750"/>
            <a:chOff x="914400" y="2362200"/>
            <a:chExt cx="2286000" cy="2667000"/>
          </a:xfrm>
        </p:grpSpPr>
        <p:sp>
          <p:nvSpPr>
            <p:cNvPr id="21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85800" y="2209800"/>
            <a:ext cx="2514600" cy="2362200"/>
            <a:chOff x="685800" y="2209800"/>
            <a:chExt cx="2514600" cy="2362200"/>
          </a:xfrm>
        </p:grpSpPr>
        <p:sp>
          <p:nvSpPr>
            <p:cNvPr id="25" name="Rectangle 24"/>
            <p:cNvSpPr/>
            <p:nvPr/>
          </p:nvSpPr>
          <p:spPr>
            <a:xfrm>
              <a:off x="685800" y="2209800"/>
              <a:ext cx="2514600" cy="2362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5400000" flipH="1" flipV="1">
              <a:off x="2400300" y="2247900"/>
              <a:ext cx="8382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V="1">
              <a:off x="342900" y="2552700"/>
              <a:ext cx="8382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438400" y="4419600"/>
              <a:ext cx="7620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685800" y="44196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6"/>
          <p:cNvGrpSpPr>
            <a:grpSpLocks noChangeAspect="1"/>
          </p:cNvGrpSpPr>
          <p:nvPr/>
        </p:nvGrpSpPr>
        <p:grpSpPr>
          <a:xfrm rot="2820000">
            <a:off x="7163347" y="2964079"/>
            <a:ext cx="571500" cy="666750"/>
            <a:chOff x="914400" y="2362200"/>
            <a:chExt cx="2286000" cy="2667000"/>
          </a:xfrm>
        </p:grpSpPr>
        <p:sp>
          <p:nvSpPr>
            <p:cNvPr id="35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7200" y="4953000"/>
            <a:ext cx="2687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projected vertices in world</a:t>
            </a:r>
          </a:p>
          <a:p>
            <a:pPr algn="ctr"/>
            <a:r>
              <a:rPr lang="en-US" dirty="0" smtClean="0"/>
              <a:t>coordinates</a:t>
            </a:r>
            <a:endParaRPr lang="en-US" dirty="0"/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2286000" y="5638800"/>
            <a:ext cx="3733800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aspect ratio may be different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viewport transformation</a:t>
            </a: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1219200" y="3200400"/>
            <a:ext cx="2362200" cy="12192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80" name="AutoShape 4"/>
          <p:cNvSpPr>
            <a:spLocks noChangeArrowheads="1"/>
          </p:cNvSpPr>
          <p:nvPr/>
        </p:nvSpPr>
        <p:spPr bwMode="auto">
          <a:xfrm>
            <a:off x="1981200" y="3352800"/>
            <a:ext cx="685800" cy="7620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1219200" y="25146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126982" name="Text Box 6"/>
          <p:cNvSpPr txBox="1">
            <a:spLocks noChangeArrowheads="1"/>
          </p:cNvSpPr>
          <p:nvPr/>
        </p:nvSpPr>
        <p:spPr bwMode="auto">
          <a:xfrm>
            <a:off x="5410200" y="1600200"/>
            <a:ext cx="243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display </a:t>
            </a:r>
            <a:r>
              <a:rPr lang="en-US" sz="2400" dirty="0" smtClean="0">
                <a:latin typeface="Comic Sans MS" pitchFamily="66" charset="0"/>
              </a:rPr>
              <a:t>window set by end user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26983" name="Line 7"/>
          <p:cNvSpPr>
            <a:spLocks noChangeShapeType="1"/>
          </p:cNvSpPr>
          <p:nvPr/>
        </p:nvSpPr>
        <p:spPr bwMode="auto">
          <a:xfrm>
            <a:off x="3810000" y="3810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638800" y="2514600"/>
            <a:ext cx="1981200" cy="1143000"/>
            <a:chOff x="768" y="2016"/>
            <a:chExt cx="1488" cy="768"/>
          </a:xfrm>
        </p:grpSpPr>
        <p:sp>
          <p:nvSpPr>
            <p:cNvPr id="126985" name="Rectangle 9"/>
            <p:cNvSpPr>
              <a:spLocks noChangeArrowheads="1"/>
            </p:cNvSpPr>
            <p:nvPr/>
          </p:nvSpPr>
          <p:spPr bwMode="auto">
            <a:xfrm>
              <a:off x="768" y="2016"/>
              <a:ext cx="1488" cy="768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986" name="AutoShape 10"/>
            <p:cNvSpPr>
              <a:spLocks noChangeArrowheads="1"/>
            </p:cNvSpPr>
            <p:nvPr/>
          </p:nvSpPr>
          <p:spPr bwMode="auto">
            <a:xfrm>
              <a:off x="1248" y="2112"/>
              <a:ext cx="432" cy="48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6987" name="Rectangle 11"/>
          <p:cNvSpPr>
            <a:spLocks noChangeArrowheads="1"/>
          </p:cNvSpPr>
          <p:nvPr/>
        </p:nvSpPr>
        <p:spPr bwMode="auto">
          <a:xfrm>
            <a:off x="5638800" y="2514600"/>
            <a:ext cx="1981200" cy="28194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viewport transformation</a:t>
            </a: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1219200" y="3200400"/>
            <a:ext cx="2362200" cy="12192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956" name="AutoShape 4"/>
          <p:cNvSpPr>
            <a:spLocks noChangeArrowheads="1"/>
          </p:cNvSpPr>
          <p:nvPr/>
        </p:nvSpPr>
        <p:spPr bwMode="auto">
          <a:xfrm>
            <a:off x="1981200" y="3352800"/>
            <a:ext cx="685800" cy="7620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1371600" y="25146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5562600" y="1524000"/>
            <a:ext cx="243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display </a:t>
            </a:r>
            <a:r>
              <a:rPr lang="en-US" sz="2400" dirty="0" smtClean="0">
                <a:latin typeface="Comic Sans MS" pitchFamily="66" charset="0"/>
              </a:rPr>
              <a:t>window  </a:t>
            </a:r>
            <a:r>
              <a:rPr lang="en-US" sz="2400" dirty="0">
                <a:latin typeface="Comic Sans MS" pitchFamily="66" charset="0"/>
              </a:rPr>
              <a:t>set by end-user</a:t>
            </a:r>
          </a:p>
        </p:txBody>
      </p:sp>
      <p:sp>
        <p:nvSpPr>
          <p:cNvPr id="125959" name="Line 7"/>
          <p:cNvSpPr>
            <a:spLocks noChangeShapeType="1"/>
          </p:cNvSpPr>
          <p:nvPr/>
        </p:nvSpPr>
        <p:spPr bwMode="auto">
          <a:xfrm>
            <a:off x="3810000" y="3810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715000" y="2286000"/>
            <a:ext cx="1981200" cy="2819400"/>
            <a:chOff x="768" y="2016"/>
            <a:chExt cx="1488" cy="768"/>
          </a:xfrm>
        </p:grpSpPr>
        <p:sp>
          <p:nvSpPr>
            <p:cNvPr id="125961" name="Rectangle 9"/>
            <p:cNvSpPr>
              <a:spLocks noChangeArrowheads="1"/>
            </p:cNvSpPr>
            <p:nvPr/>
          </p:nvSpPr>
          <p:spPr bwMode="auto">
            <a:xfrm>
              <a:off x="768" y="2016"/>
              <a:ext cx="1488" cy="768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62" name="AutoShape 10"/>
            <p:cNvSpPr>
              <a:spLocks noChangeArrowheads="1"/>
            </p:cNvSpPr>
            <p:nvPr/>
          </p:nvSpPr>
          <p:spPr bwMode="auto">
            <a:xfrm>
              <a:off x="1248" y="2112"/>
              <a:ext cx="432" cy="48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971800" y="5562600"/>
            <a:ext cx="2893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glViewport</a:t>
            </a:r>
            <a:r>
              <a:rPr lang="en-US" dirty="0" smtClean="0"/>
              <a:t>(0,0,width,height)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Isosceles Triangle 56"/>
          <p:cNvSpPr>
            <a:spLocks noChangeAspect="1"/>
          </p:cNvSpPr>
          <p:nvPr/>
        </p:nvSpPr>
        <p:spPr>
          <a:xfrm rot="2700000">
            <a:off x="893988" y="5364806"/>
            <a:ext cx="514350" cy="6286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>
          <a:xfrm>
            <a:off x="800100" y="2667000"/>
            <a:ext cx="571500" cy="666750"/>
            <a:chOff x="914400" y="2362200"/>
            <a:chExt cx="2286000" cy="2667000"/>
          </a:xfrm>
        </p:grpSpPr>
        <p:sp>
          <p:nvSpPr>
            <p:cNvPr id="4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186291" y="1600200"/>
            <a:ext cx="2717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</a:t>
            </a:r>
          </a:p>
          <a:p>
            <a:pPr algn="ctr"/>
            <a:r>
              <a:rPr lang="en-US" dirty="0" smtClean="0"/>
              <a:t>3D world/view coordinates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57400" y="3048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4208" y="1600200"/>
            <a:ext cx="223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 </a:t>
            </a:r>
          </a:p>
          <a:p>
            <a:pPr algn="ctr"/>
            <a:r>
              <a:rPr lang="en-US" dirty="0" smtClean="0"/>
              <a:t>3D object coordinates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47800" y="3657600"/>
            <a:ext cx="265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25" name="Cube 24"/>
          <p:cNvSpPr/>
          <p:nvPr/>
        </p:nvSpPr>
        <p:spPr>
          <a:xfrm>
            <a:off x="457200" y="2286000"/>
            <a:ext cx="1371600" cy="1143000"/>
          </a:xfrm>
          <a:prstGeom prst="cub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33"/>
          <p:cNvGrpSpPr/>
          <p:nvPr/>
        </p:nvGrpSpPr>
        <p:grpSpPr>
          <a:xfrm>
            <a:off x="3810000" y="2362200"/>
            <a:ext cx="1371600" cy="1143000"/>
            <a:chOff x="3810000" y="2362200"/>
            <a:chExt cx="1371600" cy="1143000"/>
          </a:xfrm>
        </p:grpSpPr>
        <p:grpSp>
          <p:nvGrpSpPr>
            <p:cNvPr id="9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16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Cube 25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5638800" y="29718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35398" y="1447800"/>
            <a:ext cx="1880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clipped vertices in</a:t>
            </a:r>
          </a:p>
          <a:p>
            <a:pPr algn="ctr"/>
            <a:r>
              <a:rPr lang="en-US" dirty="0" smtClean="0"/>
              <a:t>3D world/view </a:t>
            </a:r>
          </a:p>
          <a:p>
            <a:pPr algn="ctr"/>
            <a:r>
              <a:rPr lang="en-US" dirty="0" smtClean="0"/>
              <a:t>coordinates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78618" y="3886200"/>
            <a:ext cx="2565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Projection matrix</a:t>
            </a:r>
            <a:endParaRPr lang="en-US" dirty="0"/>
          </a:p>
        </p:txBody>
      </p:sp>
      <p:grpSp>
        <p:nvGrpSpPr>
          <p:cNvPr id="10" name="Group 34"/>
          <p:cNvGrpSpPr/>
          <p:nvPr/>
        </p:nvGrpSpPr>
        <p:grpSpPr>
          <a:xfrm>
            <a:off x="7315200" y="2362200"/>
            <a:ext cx="1371600" cy="1143000"/>
            <a:chOff x="3810000" y="2362200"/>
            <a:chExt cx="1371600" cy="1143000"/>
          </a:xfrm>
        </p:grpSpPr>
        <p:grpSp>
          <p:nvGrpSpPr>
            <p:cNvPr id="11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38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Cube 36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/>
          <p:cNvSpPr/>
          <p:nvPr/>
        </p:nvSpPr>
        <p:spPr>
          <a:xfrm>
            <a:off x="7467600" y="5257800"/>
            <a:ext cx="1066800" cy="1143000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6"/>
          <p:cNvGrpSpPr>
            <a:grpSpLocks noChangeAspect="1"/>
          </p:cNvGrpSpPr>
          <p:nvPr/>
        </p:nvGrpSpPr>
        <p:grpSpPr>
          <a:xfrm rot="2820000">
            <a:off x="7733753" y="5436971"/>
            <a:ext cx="571500" cy="666750"/>
            <a:chOff x="914400" y="2362200"/>
            <a:chExt cx="2286000" cy="2667000"/>
          </a:xfrm>
        </p:grpSpPr>
        <p:sp>
          <p:nvSpPr>
            <p:cNvPr id="42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313372" y="4572000"/>
            <a:ext cx="1449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projected 2D </a:t>
            </a:r>
          </a:p>
          <a:p>
            <a:pPr algn="ctr"/>
            <a:r>
              <a:rPr lang="en-US" dirty="0" smtClean="0"/>
              <a:t>vertices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rot="5400000">
            <a:off x="7429500" y="40767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906647" y="5257800"/>
            <a:ext cx="1066800" cy="1143000"/>
          </a:xfrm>
          <a:prstGeom prst="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6"/>
          <p:cNvGrpSpPr>
            <a:grpSpLocks noChangeAspect="1"/>
          </p:cNvGrpSpPr>
          <p:nvPr/>
        </p:nvGrpSpPr>
        <p:grpSpPr>
          <a:xfrm rot="2820000">
            <a:off x="4172800" y="5436971"/>
            <a:ext cx="571500" cy="666750"/>
            <a:chOff x="914400" y="2362200"/>
            <a:chExt cx="2286000" cy="2667000"/>
          </a:xfrm>
        </p:grpSpPr>
        <p:sp>
          <p:nvSpPr>
            <p:cNvPr id="41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544890" y="4267200"/>
            <a:ext cx="1909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vertices in 2D</a:t>
            </a:r>
          </a:p>
          <a:p>
            <a:pPr algn="ctr"/>
            <a:r>
              <a:rPr lang="en-US" dirty="0" smtClean="0"/>
              <a:t>image coordinates</a:t>
            </a:r>
            <a:endParaRPr lang="en-US" dirty="0"/>
          </a:p>
        </p:txBody>
      </p:sp>
      <p:cxnSp>
        <p:nvCxnSpPr>
          <p:cNvPr id="51" name="Straight Arrow Connector 50"/>
          <p:cNvCxnSpPr/>
          <p:nvPr/>
        </p:nvCxnSpPr>
        <p:spPr>
          <a:xfrm rot="10800000">
            <a:off x="5638800" y="57150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590357" y="5181600"/>
            <a:ext cx="1066800" cy="1143000"/>
          </a:xfrm>
          <a:prstGeom prst="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6"/>
          <p:cNvGrpSpPr>
            <a:grpSpLocks noChangeAspect="1"/>
          </p:cNvGrpSpPr>
          <p:nvPr/>
        </p:nvGrpSpPr>
        <p:grpSpPr>
          <a:xfrm rot="2820000">
            <a:off x="856510" y="5360771"/>
            <a:ext cx="571500" cy="666750"/>
            <a:chOff x="914400" y="2362200"/>
            <a:chExt cx="2286000" cy="2667000"/>
          </a:xfrm>
        </p:grpSpPr>
        <p:sp>
          <p:nvSpPr>
            <p:cNvPr id="53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81000" y="4572000"/>
            <a:ext cx="167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conversion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rot="10800000">
            <a:off x="2133600" y="57150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562600" y="5867400"/>
            <a:ext cx="1789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Current viewport</a:t>
            </a:r>
          </a:p>
          <a:p>
            <a:pPr algn="ctr"/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2133600" y="5943600"/>
            <a:ext cx="1411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Rendering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Lighting/material properties model</a:t>
            </a:r>
          </a:p>
          <a:p>
            <a:r>
              <a:rPr lang="en-US" dirty="0" smtClean="0"/>
              <a:t>Hidden surface removal model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Isosceles Triangle 56"/>
          <p:cNvSpPr>
            <a:spLocks noChangeAspect="1"/>
          </p:cNvSpPr>
          <p:nvPr/>
        </p:nvSpPr>
        <p:spPr>
          <a:xfrm rot="2700000">
            <a:off x="893988" y="5364806"/>
            <a:ext cx="514350" cy="6286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>
          <a:xfrm>
            <a:off x="800100" y="2667000"/>
            <a:ext cx="571500" cy="666750"/>
            <a:chOff x="914400" y="2362200"/>
            <a:chExt cx="2286000" cy="2667000"/>
          </a:xfrm>
        </p:grpSpPr>
        <p:sp>
          <p:nvSpPr>
            <p:cNvPr id="4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186291" y="1600200"/>
            <a:ext cx="2717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</a:t>
            </a:r>
          </a:p>
          <a:p>
            <a:pPr algn="ctr"/>
            <a:r>
              <a:rPr lang="en-US" dirty="0" smtClean="0"/>
              <a:t>3D world/view coordinates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57400" y="3048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4208" y="1600200"/>
            <a:ext cx="223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 </a:t>
            </a:r>
          </a:p>
          <a:p>
            <a:pPr algn="ctr"/>
            <a:r>
              <a:rPr lang="en-US" dirty="0" smtClean="0"/>
              <a:t>3D object coordinates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47800" y="3657600"/>
            <a:ext cx="265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25" name="Cube 24"/>
          <p:cNvSpPr/>
          <p:nvPr/>
        </p:nvSpPr>
        <p:spPr>
          <a:xfrm>
            <a:off x="457200" y="2286000"/>
            <a:ext cx="1371600" cy="1143000"/>
          </a:xfrm>
          <a:prstGeom prst="cub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33"/>
          <p:cNvGrpSpPr/>
          <p:nvPr/>
        </p:nvGrpSpPr>
        <p:grpSpPr>
          <a:xfrm>
            <a:off x="3810000" y="2362200"/>
            <a:ext cx="1371600" cy="1143000"/>
            <a:chOff x="3810000" y="2362200"/>
            <a:chExt cx="1371600" cy="1143000"/>
          </a:xfrm>
        </p:grpSpPr>
        <p:grpSp>
          <p:nvGrpSpPr>
            <p:cNvPr id="9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16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Cube 25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5638800" y="29718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35398" y="1447800"/>
            <a:ext cx="1880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clipped vertices in</a:t>
            </a:r>
          </a:p>
          <a:p>
            <a:pPr algn="ctr"/>
            <a:r>
              <a:rPr lang="en-US" dirty="0" smtClean="0"/>
              <a:t>3D world/view </a:t>
            </a:r>
          </a:p>
          <a:p>
            <a:pPr algn="ctr"/>
            <a:r>
              <a:rPr lang="en-US" dirty="0" smtClean="0"/>
              <a:t>coordinates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78618" y="3886200"/>
            <a:ext cx="2565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Projection matrix</a:t>
            </a:r>
            <a:endParaRPr lang="en-US" dirty="0"/>
          </a:p>
        </p:txBody>
      </p:sp>
      <p:grpSp>
        <p:nvGrpSpPr>
          <p:cNvPr id="10" name="Group 34"/>
          <p:cNvGrpSpPr/>
          <p:nvPr/>
        </p:nvGrpSpPr>
        <p:grpSpPr>
          <a:xfrm>
            <a:off x="7315200" y="2362200"/>
            <a:ext cx="1371600" cy="1143000"/>
            <a:chOff x="3810000" y="2362200"/>
            <a:chExt cx="1371600" cy="1143000"/>
          </a:xfrm>
        </p:grpSpPr>
        <p:grpSp>
          <p:nvGrpSpPr>
            <p:cNvPr id="11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38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Cube 36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/>
          <p:cNvSpPr/>
          <p:nvPr/>
        </p:nvSpPr>
        <p:spPr>
          <a:xfrm>
            <a:off x="7467600" y="5257800"/>
            <a:ext cx="1066800" cy="1143000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6"/>
          <p:cNvGrpSpPr>
            <a:grpSpLocks noChangeAspect="1"/>
          </p:cNvGrpSpPr>
          <p:nvPr/>
        </p:nvGrpSpPr>
        <p:grpSpPr>
          <a:xfrm rot="2820000">
            <a:off x="7733753" y="5436971"/>
            <a:ext cx="571500" cy="666750"/>
            <a:chOff x="914400" y="2362200"/>
            <a:chExt cx="2286000" cy="2667000"/>
          </a:xfrm>
        </p:grpSpPr>
        <p:sp>
          <p:nvSpPr>
            <p:cNvPr id="42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313372" y="4572000"/>
            <a:ext cx="1449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projected 2D </a:t>
            </a:r>
          </a:p>
          <a:p>
            <a:pPr algn="ctr"/>
            <a:r>
              <a:rPr lang="en-US" dirty="0" smtClean="0"/>
              <a:t>vertices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rot="5400000">
            <a:off x="7429500" y="40767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906647" y="5257800"/>
            <a:ext cx="1066800" cy="1143000"/>
          </a:xfrm>
          <a:prstGeom prst="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6"/>
          <p:cNvGrpSpPr>
            <a:grpSpLocks noChangeAspect="1"/>
          </p:cNvGrpSpPr>
          <p:nvPr/>
        </p:nvGrpSpPr>
        <p:grpSpPr>
          <a:xfrm rot="2820000">
            <a:off x="4172800" y="5436971"/>
            <a:ext cx="571500" cy="666750"/>
            <a:chOff x="914400" y="2362200"/>
            <a:chExt cx="2286000" cy="2667000"/>
          </a:xfrm>
        </p:grpSpPr>
        <p:sp>
          <p:nvSpPr>
            <p:cNvPr id="41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544890" y="4267200"/>
            <a:ext cx="1909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vertices in 2D</a:t>
            </a:r>
          </a:p>
          <a:p>
            <a:pPr algn="ctr"/>
            <a:r>
              <a:rPr lang="en-US" dirty="0" smtClean="0"/>
              <a:t>image coordinates</a:t>
            </a:r>
            <a:endParaRPr lang="en-US" dirty="0"/>
          </a:p>
        </p:txBody>
      </p:sp>
      <p:cxnSp>
        <p:nvCxnSpPr>
          <p:cNvPr id="51" name="Straight Arrow Connector 50"/>
          <p:cNvCxnSpPr/>
          <p:nvPr/>
        </p:nvCxnSpPr>
        <p:spPr>
          <a:xfrm rot="10800000">
            <a:off x="5638800" y="57150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590357" y="5181600"/>
            <a:ext cx="1066800" cy="1143000"/>
          </a:xfrm>
          <a:prstGeom prst="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6"/>
          <p:cNvGrpSpPr>
            <a:grpSpLocks noChangeAspect="1"/>
          </p:cNvGrpSpPr>
          <p:nvPr/>
        </p:nvGrpSpPr>
        <p:grpSpPr>
          <a:xfrm rot="2820000">
            <a:off x="856510" y="5360771"/>
            <a:ext cx="571500" cy="666750"/>
            <a:chOff x="914400" y="2362200"/>
            <a:chExt cx="2286000" cy="2667000"/>
          </a:xfrm>
        </p:grpSpPr>
        <p:sp>
          <p:nvSpPr>
            <p:cNvPr id="53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81000" y="4572000"/>
            <a:ext cx="167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scan conversion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rot="10800000">
            <a:off x="2133600" y="57150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562600" y="5867400"/>
            <a:ext cx="1789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Current viewport</a:t>
            </a:r>
          </a:p>
          <a:p>
            <a:pPr algn="ctr"/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2133600" y="5943600"/>
            <a:ext cx="1411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vs. Ray tracing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Pipeline:  Fast, low quality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Ray tracing: Slow, high quality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1447800"/>
            <a:ext cx="1735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OpenGL, DirectX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2552700" y="12573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Programmer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2362200"/>
            <a:ext cx="21336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INITIALIZATION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705600" y="18288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RESHAPE</a:t>
            </a:r>
          </a:p>
          <a:p>
            <a:pPr algn="ctr"/>
            <a:r>
              <a:rPr lang="en-US" dirty="0" smtClean="0"/>
              <a:t>WINDOW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29200" y="34290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KEYBOARD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05600" y="34290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MOUSE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43600" y="50292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</a:t>
            </a:r>
            <a:br>
              <a:rPr lang="en-US" dirty="0" smtClean="0"/>
            </a:br>
            <a:r>
              <a:rPr lang="en-US" dirty="0" smtClean="0"/>
              <a:t>EVENTS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95800" y="1143000"/>
            <a:ext cx="4343400" cy="548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105400" y="1219200"/>
            <a:ext cx="3309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back functions (event driven)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29200" y="1828800"/>
            <a:ext cx="1447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</a:t>
            </a:r>
          </a:p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91400" y="1600200"/>
            <a:ext cx="1371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change viewport and/or project matrix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6464" y="4648200"/>
            <a:ext cx="175913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set up window, callbacks,</a:t>
            </a:r>
          </a:p>
          <a:p>
            <a:r>
              <a:rPr lang="en-US" sz="1200" dirty="0" smtClean="0"/>
              <a:t>static state information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676400"/>
            <a:ext cx="163705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dynamic state changes,</a:t>
            </a:r>
          </a:p>
          <a:p>
            <a:r>
              <a:rPr lang="en-US" sz="1200" dirty="0" smtClean="0"/>
              <a:t>scene objects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943600" y="4648200"/>
            <a:ext cx="157613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respond to user input,</a:t>
            </a:r>
          </a:p>
          <a:p>
            <a:r>
              <a:rPr lang="en-US" sz="1200" dirty="0" smtClean="0"/>
              <a:t>dynamic state change,</a:t>
            </a:r>
          </a:p>
          <a:p>
            <a:r>
              <a:rPr lang="en-US" sz="1200" dirty="0" smtClean="0"/>
              <a:t>redisplay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of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OpenGL tutorials – hands on learning</a:t>
            </a:r>
          </a:p>
          <a:p>
            <a:r>
              <a:rPr lang="en-US" dirty="0" smtClean="0"/>
              <a:t>Lecture – basics of pipeline algorithms</a:t>
            </a:r>
          </a:p>
          <a:p>
            <a:r>
              <a:rPr lang="en-US" dirty="0" smtClean="0"/>
              <a:t>Project – putting it into practice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Program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2362200"/>
            <a:ext cx="21336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INITIALIZATION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705600" y="18288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RESHAPE</a:t>
            </a:r>
          </a:p>
          <a:p>
            <a:pPr algn="ctr"/>
            <a:r>
              <a:rPr lang="en-US" dirty="0" smtClean="0"/>
              <a:t>WINDOW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29200" y="34290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KEYBOARD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05600" y="34290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MOUSE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43600" y="50292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EVENTS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95800" y="1143000"/>
            <a:ext cx="4343400" cy="548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105400" y="1219200"/>
            <a:ext cx="3309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back functions (event driven)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29200" y="1828800"/>
            <a:ext cx="1447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495800" y="1828800"/>
            <a:ext cx="3810000" cy="3886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066800" y="2438400"/>
            <a:ext cx="2057400" cy="2514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981200" y="2362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4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0" y="2590800"/>
            <a:ext cx="23663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glBegin</a:t>
            </a:r>
            <a:r>
              <a:rPr lang="en-US" dirty="0" smtClean="0"/>
              <a:t>(GL_TRIANGLE);</a:t>
            </a:r>
          </a:p>
          <a:p>
            <a:r>
              <a:rPr lang="en-US" dirty="0" smtClean="0"/>
              <a:t>glVertex3f(0,0,0);</a:t>
            </a:r>
          </a:p>
          <a:p>
            <a:r>
              <a:rPr lang="en-US" dirty="0" smtClean="0"/>
              <a:t>glVertex3f(1,0,0);</a:t>
            </a:r>
          </a:p>
          <a:p>
            <a:r>
              <a:rPr lang="en-US" dirty="0" smtClean="0"/>
              <a:t>glVertex3f(0,1,0);</a:t>
            </a:r>
          </a:p>
          <a:p>
            <a:r>
              <a:rPr lang="en-US" dirty="0" err="1" smtClean="0"/>
              <a:t>glEnd</a:t>
            </a:r>
            <a:r>
              <a:rPr lang="en-US" dirty="0" smtClean="0"/>
              <a:t>();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4648200"/>
            <a:ext cx="29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DRAWN BASED ON CURRENT</a:t>
            </a:r>
          </a:p>
          <a:p>
            <a:r>
              <a:rPr lang="en-US" dirty="0" smtClean="0"/>
              <a:t>OPENGL “STATE”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  <p:bldP spid="6" grpId="0" animBg="1"/>
      <p:bldP spid="7" grpId="0" animBg="1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00100" y="2667000"/>
            <a:ext cx="571500" cy="666750"/>
            <a:chOff x="914400" y="2362200"/>
            <a:chExt cx="2286000" cy="2667000"/>
          </a:xfrm>
        </p:grpSpPr>
        <p:sp>
          <p:nvSpPr>
            <p:cNvPr id="4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186291" y="1600200"/>
            <a:ext cx="2717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</a:t>
            </a:r>
          </a:p>
          <a:p>
            <a:pPr algn="ctr"/>
            <a:r>
              <a:rPr lang="en-US" dirty="0" smtClean="0"/>
              <a:t>3D world/view coordinates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57400" y="3048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4208" y="1600200"/>
            <a:ext cx="223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 </a:t>
            </a:r>
          </a:p>
          <a:p>
            <a:pPr algn="ctr"/>
            <a:r>
              <a:rPr lang="en-US" dirty="0" smtClean="0"/>
              <a:t>3D object coordinates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47800" y="3657600"/>
            <a:ext cx="265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762000" y="3995678"/>
            <a:ext cx="3272627" cy="2862322"/>
            <a:chOff x="762000" y="3995678"/>
            <a:chExt cx="3272627" cy="2862322"/>
          </a:xfrm>
        </p:grpSpPr>
        <p:sp>
          <p:nvSpPr>
            <p:cNvPr id="22" name="TextBox 21"/>
            <p:cNvSpPr txBox="1"/>
            <p:nvPr/>
          </p:nvSpPr>
          <p:spPr>
            <a:xfrm>
              <a:off x="762000" y="3995678"/>
              <a:ext cx="3272627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 smtClean="0"/>
            </a:p>
            <a:p>
              <a:endParaRPr lang="en-US" dirty="0"/>
            </a:p>
            <a:p>
              <a:r>
                <a:rPr lang="en-US" dirty="0" err="1" smtClean="0"/>
                <a:t>glMatrixMode</a:t>
              </a:r>
              <a:r>
                <a:rPr lang="en-US" dirty="0" smtClean="0"/>
                <a:t>(GL_MODELVIEW);</a:t>
              </a:r>
            </a:p>
            <a:p>
              <a:r>
                <a:rPr lang="en-US" dirty="0" err="1" smtClean="0"/>
                <a:t>glLoadIdentity</a:t>
              </a:r>
              <a:r>
                <a:rPr lang="en-US" dirty="0" smtClean="0"/>
                <a:t>();</a:t>
              </a:r>
            </a:p>
            <a:p>
              <a:r>
                <a:rPr lang="en-US" dirty="0" err="1" smtClean="0"/>
                <a:t>glRotate</a:t>
              </a:r>
              <a:r>
                <a:rPr lang="en-US" dirty="0" smtClean="0"/>
                <a:t>(45, 0, 0, 1);</a:t>
              </a:r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 err="1" smtClean="0"/>
                <a:t>glBegin</a:t>
              </a:r>
              <a:r>
                <a:rPr lang="en-US" dirty="0" smtClean="0"/>
                <a:t>(GL_TRIANGLE)</a:t>
              </a:r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1464151" y="5470049"/>
              <a:ext cx="3674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…</a:t>
              </a:r>
              <a:endParaRPr lang="en-US" sz="2000" b="1" dirty="0"/>
            </a:p>
          </p:txBody>
        </p:sp>
      </p:grpSp>
      <p:sp>
        <p:nvSpPr>
          <p:cNvPr id="25" name="Cube 24"/>
          <p:cNvSpPr/>
          <p:nvPr/>
        </p:nvSpPr>
        <p:spPr>
          <a:xfrm>
            <a:off x="457200" y="2286000"/>
            <a:ext cx="1371600" cy="1143000"/>
          </a:xfrm>
          <a:prstGeom prst="cub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3810000" y="2362200"/>
            <a:ext cx="1371600" cy="1143000"/>
            <a:chOff x="3810000" y="2362200"/>
            <a:chExt cx="1371600" cy="1143000"/>
          </a:xfrm>
        </p:grpSpPr>
        <p:grpSp>
          <p:nvGrpSpPr>
            <p:cNvPr id="15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16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Cube 25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>
          <a:xfrm>
            <a:off x="800100" y="2667000"/>
            <a:ext cx="571500" cy="666750"/>
            <a:chOff x="914400" y="2362200"/>
            <a:chExt cx="2286000" cy="2667000"/>
          </a:xfrm>
        </p:grpSpPr>
        <p:sp>
          <p:nvSpPr>
            <p:cNvPr id="4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186291" y="1600200"/>
            <a:ext cx="2717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</a:t>
            </a:r>
          </a:p>
          <a:p>
            <a:pPr algn="ctr"/>
            <a:r>
              <a:rPr lang="en-US" dirty="0" smtClean="0"/>
              <a:t>3D world/view coordinates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57400" y="3048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4208" y="1600200"/>
            <a:ext cx="223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vertices in </a:t>
            </a:r>
          </a:p>
          <a:p>
            <a:pPr algn="ctr"/>
            <a:r>
              <a:rPr lang="en-US" dirty="0" smtClean="0"/>
              <a:t>3D object coordinates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47800" y="3657600"/>
            <a:ext cx="265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25" name="Cube 24"/>
          <p:cNvSpPr/>
          <p:nvPr/>
        </p:nvSpPr>
        <p:spPr>
          <a:xfrm>
            <a:off x="457200" y="2286000"/>
            <a:ext cx="1371600" cy="1143000"/>
          </a:xfrm>
          <a:prstGeom prst="cube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3810000" y="2362200"/>
            <a:ext cx="1371600" cy="1143000"/>
            <a:chOff x="3810000" y="2362200"/>
            <a:chExt cx="1371600" cy="1143000"/>
          </a:xfrm>
        </p:grpSpPr>
        <p:grpSp>
          <p:nvGrpSpPr>
            <p:cNvPr id="10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16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Cube 25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>
            <a:off x="5638800" y="29718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35398" y="1447800"/>
            <a:ext cx="1880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clipped vertices in</a:t>
            </a:r>
          </a:p>
          <a:p>
            <a:pPr algn="ctr"/>
            <a:r>
              <a:rPr lang="en-US" dirty="0" smtClean="0"/>
              <a:t>3D world/view </a:t>
            </a:r>
          </a:p>
          <a:p>
            <a:pPr algn="ctr"/>
            <a:r>
              <a:rPr lang="en-US" dirty="0" smtClean="0"/>
              <a:t>coordinates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7315200" y="2362200"/>
            <a:ext cx="1371600" cy="1143000"/>
            <a:chOff x="3810000" y="2362200"/>
            <a:chExt cx="1371600" cy="1143000"/>
          </a:xfrm>
        </p:grpSpPr>
        <p:grpSp>
          <p:nvGrpSpPr>
            <p:cNvPr id="36" name="Group 6"/>
            <p:cNvGrpSpPr>
              <a:grpSpLocks noChangeAspect="1"/>
            </p:cNvGrpSpPr>
            <p:nvPr/>
          </p:nvGrpSpPr>
          <p:grpSpPr>
            <a:xfrm rot="2820000">
              <a:off x="4130834" y="2667000"/>
              <a:ext cx="571500" cy="666750"/>
              <a:chOff x="914400" y="2362200"/>
              <a:chExt cx="2286000" cy="2667000"/>
            </a:xfrm>
          </p:grpSpPr>
          <p:sp>
            <p:nvSpPr>
              <p:cNvPr id="38" name="Oval 3"/>
              <p:cNvSpPr/>
              <p:nvPr/>
            </p:nvSpPr>
            <p:spPr>
              <a:xfrm>
                <a:off x="1981200" y="23622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9144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2971800" y="4800600"/>
                <a:ext cx="228600" cy="228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Cube 36"/>
            <p:cNvSpPr/>
            <p:nvPr/>
          </p:nvSpPr>
          <p:spPr>
            <a:xfrm>
              <a:off x="3810000" y="2362200"/>
              <a:ext cx="1371600" cy="1143000"/>
            </a:xfrm>
            <a:prstGeom prst="cube">
              <a:avLst/>
            </a:prstGeom>
            <a:solidFill>
              <a:schemeClr val="accent1">
                <a:alpha val="4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val 2"/>
          <p:cNvSpPr>
            <a:spLocks noChangeArrowheads="1"/>
          </p:cNvSpPr>
          <p:nvPr/>
        </p:nvSpPr>
        <p:spPr bwMode="auto">
          <a:xfrm>
            <a:off x="5410200" y="3352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 flipV="1">
            <a:off x="3886200" y="2819400"/>
            <a:ext cx="28194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perspective view volume</a:t>
            </a:r>
            <a:endParaRPr lang="en-US" sz="3200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 flipV="1">
            <a:off x="2286000" y="3124200"/>
            <a:ext cx="4191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 flipV="1">
            <a:off x="2286000" y="2209800"/>
            <a:ext cx="23622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V="1">
            <a:off x="2286000" y="4648200"/>
            <a:ext cx="419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22860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3429000" y="4343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4290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4343400" y="4114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3429000" y="36576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4648200" y="37338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4648200" y="2209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V="1">
            <a:off x="6477000" y="31242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4648200" y="22098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Oval 17"/>
          <p:cNvSpPr>
            <a:spLocks noChangeArrowheads="1"/>
          </p:cNvSpPr>
          <p:nvPr/>
        </p:nvSpPr>
        <p:spPr bwMode="auto">
          <a:xfrm>
            <a:off x="2286000" y="4953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82" name="Freeform 18"/>
          <p:cNvSpPr>
            <a:spLocks/>
          </p:cNvSpPr>
          <p:nvPr/>
        </p:nvSpPr>
        <p:spPr bwMode="auto">
          <a:xfrm>
            <a:off x="3429000" y="2209800"/>
            <a:ext cx="3048000" cy="2667000"/>
          </a:xfrm>
          <a:custGeom>
            <a:avLst/>
            <a:gdLst/>
            <a:ahLst/>
            <a:cxnLst>
              <a:cxn ang="0">
                <a:pos x="0" y="912"/>
              </a:cxn>
              <a:cxn ang="0">
                <a:pos x="0" y="1344"/>
              </a:cxn>
              <a:cxn ang="0">
                <a:pos x="576" y="1680"/>
              </a:cxn>
              <a:cxn ang="0">
                <a:pos x="1920" y="1536"/>
              </a:cxn>
              <a:cxn ang="0">
                <a:pos x="1920" y="576"/>
              </a:cxn>
              <a:cxn ang="0">
                <a:pos x="768" y="0"/>
              </a:cxn>
              <a:cxn ang="0">
                <a:pos x="0" y="912"/>
              </a:cxn>
            </a:cxnLst>
            <a:rect l="0" t="0" r="r" b="b"/>
            <a:pathLst>
              <a:path w="1920" h="1680">
                <a:moveTo>
                  <a:pt x="0" y="912"/>
                </a:moveTo>
                <a:lnTo>
                  <a:pt x="0" y="1344"/>
                </a:lnTo>
                <a:lnTo>
                  <a:pt x="576" y="1680"/>
                </a:lnTo>
                <a:lnTo>
                  <a:pt x="1920" y="1536"/>
                </a:lnTo>
                <a:lnTo>
                  <a:pt x="1920" y="576"/>
                </a:lnTo>
                <a:lnTo>
                  <a:pt x="768" y="0"/>
                </a:lnTo>
                <a:lnTo>
                  <a:pt x="0" y="912"/>
                </a:lnTo>
                <a:close/>
              </a:path>
            </a:pathLst>
          </a:custGeom>
          <a:solidFill>
            <a:schemeClr val="folHlink">
              <a:alpha val="50000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 flipV="1">
            <a:off x="2362200" y="4267200"/>
            <a:ext cx="15240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7010400" y="2057400"/>
            <a:ext cx="1828800" cy="15525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frustum centerline aligned with z axis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685800" y="4343400"/>
            <a:ext cx="17526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viewpoint</a:t>
            </a: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 flipH="1">
            <a:off x="2286000" y="3124200"/>
            <a:ext cx="4191000" cy="1905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429000" y="3657600"/>
            <a:ext cx="914400" cy="457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8" name="Freeform 24"/>
          <p:cNvSpPr>
            <a:spLocks/>
          </p:cNvSpPr>
          <p:nvPr/>
        </p:nvSpPr>
        <p:spPr bwMode="auto">
          <a:xfrm>
            <a:off x="3429000" y="3657600"/>
            <a:ext cx="9144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32"/>
              </a:cxn>
              <a:cxn ang="0">
                <a:pos x="576" y="768"/>
              </a:cxn>
              <a:cxn ang="0">
                <a:pos x="576" y="288"/>
              </a:cxn>
              <a:cxn ang="0">
                <a:pos x="0" y="0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432"/>
                </a:lnTo>
                <a:lnTo>
                  <a:pt x="576" y="768"/>
                </a:lnTo>
                <a:lnTo>
                  <a:pt x="576" y="288"/>
                </a:lnTo>
                <a:lnTo>
                  <a:pt x="0" y="0"/>
                </a:lnTo>
                <a:close/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>
            <a:off x="2438400" y="3048000"/>
            <a:ext cx="914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1524000" y="2286000"/>
            <a:ext cx="1447800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V="1">
            <a:off x="2514600" y="4495800"/>
            <a:ext cx="1447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892" name="Line 28"/>
          <p:cNvSpPr>
            <a:spLocks noChangeShapeType="1"/>
          </p:cNvSpPr>
          <p:nvPr/>
        </p:nvSpPr>
        <p:spPr bwMode="auto">
          <a:xfrm flipV="1">
            <a:off x="2819400" y="4191000"/>
            <a:ext cx="2895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3276600" y="4724400"/>
            <a:ext cx="501650" cy="2778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latin typeface="Comic Sans MS" pitchFamily="66" charset="0"/>
              </a:rPr>
              <a:t>near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4792663" y="4416425"/>
            <a:ext cx="415925" cy="2778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latin typeface="Comic Sans MS" pitchFamily="66" charset="0"/>
              </a:rPr>
              <a:t>far</a:t>
            </a:r>
          </a:p>
        </p:txBody>
      </p:sp>
      <p:sp>
        <p:nvSpPr>
          <p:cNvPr id="36895" name="Oval 31"/>
          <p:cNvSpPr>
            <a:spLocks noChangeArrowheads="1"/>
          </p:cNvSpPr>
          <p:nvPr/>
        </p:nvSpPr>
        <p:spPr bwMode="auto">
          <a:xfrm>
            <a:off x="3810000" y="4191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1371600" y="4724400"/>
            <a:ext cx="8985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(0,0,0)</a:t>
            </a:r>
          </a:p>
        </p:txBody>
      </p:sp>
      <p:sp>
        <p:nvSpPr>
          <p:cNvPr id="36897" name="Line 33"/>
          <p:cNvSpPr>
            <a:spLocks noChangeShapeType="1"/>
          </p:cNvSpPr>
          <p:nvPr/>
        </p:nvSpPr>
        <p:spPr bwMode="auto">
          <a:xfrm flipV="1">
            <a:off x="1371600" y="5029200"/>
            <a:ext cx="990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1012825" y="5527675"/>
            <a:ext cx="4159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+z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the view volume</a:t>
            </a:r>
            <a:endParaRPr lang="en-US" dirty="0"/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4541628" cy="2031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Define projection mode and view volume.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Example: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glMatrixMode</a:t>
            </a:r>
            <a:r>
              <a:rPr lang="en-US" dirty="0">
                <a:latin typeface="Comic Sans MS" pitchFamily="66" charset="0"/>
              </a:rPr>
              <a:t>(GL_PROJECTION);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glLoadIdentity</a:t>
            </a:r>
            <a:r>
              <a:rPr lang="en-US" dirty="0">
                <a:latin typeface="Comic Sans MS" pitchFamily="66" charset="0"/>
              </a:rPr>
              <a:t>();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gluPerspective</a:t>
            </a:r>
            <a:r>
              <a:rPr lang="en-US" dirty="0">
                <a:latin typeface="Comic Sans MS" pitchFamily="66" charset="0"/>
              </a:rPr>
              <a:t>(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, </a:t>
            </a:r>
            <a:r>
              <a:rPr lang="en-US" dirty="0">
                <a:latin typeface="Comic Sans MS" pitchFamily="66" charset="0"/>
              </a:rPr>
              <a:t>, near, far</a:t>
            </a:r>
            <a:r>
              <a:rPr lang="en-US" dirty="0" smtClean="0">
                <a:latin typeface="Comic Sans MS" pitchFamily="66" charset="0"/>
              </a:rPr>
              <a:t>);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42340" name="Freeform 4"/>
          <p:cNvSpPr>
            <a:spLocks/>
          </p:cNvSpPr>
          <p:nvPr/>
        </p:nvSpPr>
        <p:spPr bwMode="auto">
          <a:xfrm>
            <a:off x="2438400" y="3886200"/>
            <a:ext cx="3657600" cy="2362200"/>
          </a:xfrm>
          <a:custGeom>
            <a:avLst/>
            <a:gdLst/>
            <a:ahLst/>
            <a:cxnLst>
              <a:cxn ang="0">
                <a:pos x="0" y="1488"/>
              </a:cxn>
              <a:cxn ang="0">
                <a:pos x="1488" y="0"/>
              </a:cxn>
              <a:cxn ang="0">
                <a:pos x="2304" y="384"/>
              </a:cxn>
              <a:cxn ang="0">
                <a:pos x="2304" y="1056"/>
              </a:cxn>
              <a:cxn ang="0">
                <a:pos x="0" y="1488"/>
              </a:cxn>
            </a:cxnLst>
            <a:rect l="0" t="0" r="r" b="b"/>
            <a:pathLst>
              <a:path w="2304" h="1488">
                <a:moveTo>
                  <a:pt x="0" y="1488"/>
                </a:moveTo>
                <a:lnTo>
                  <a:pt x="1488" y="0"/>
                </a:lnTo>
                <a:lnTo>
                  <a:pt x="2304" y="384"/>
                </a:lnTo>
                <a:lnTo>
                  <a:pt x="2304" y="1056"/>
                </a:lnTo>
                <a:lnTo>
                  <a:pt x="0" y="1488"/>
                </a:lnTo>
                <a:close/>
              </a:path>
            </a:pathLst>
          </a:custGeom>
          <a:solidFill>
            <a:srgbClr val="DDDDDD">
              <a:alpha val="50000"/>
            </a:srgbClr>
          </a:solidFill>
          <a:ln w="28575" cap="flat" cmpd="sng">
            <a:solidFill>
              <a:srgbClr val="DDDDD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343400" y="4343400"/>
            <a:ext cx="1066800" cy="1371600"/>
            <a:chOff x="2016" y="1920"/>
            <a:chExt cx="672" cy="864"/>
          </a:xfrm>
        </p:grpSpPr>
        <p:sp>
          <p:nvSpPr>
            <p:cNvPr id="142342" name="Line 6"/>
            <p:cNvSpPr>
              <a:spLocks noChangeShapeType="1"/>
            </p:cNvSpPr>
            <p:nvPr/>
          </p:nvSpPr>
          <p:spPr bwMode="auto">
            <a:xfrm>
              <a:off x="2016" y="1920"/>
              <a:ext cx="672" cy="3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43" name="Line 7"/>
            <p:cNvSpPr>
              <a:spLocks noChangeShapeType="1"/>
            </p:cNvSpPr>
            <p:nvPr/>
          </p:nvSpPr>
          <p:spPr bwMode="auto">
            <a:xfrm>
              <a:off x="2016" y="2448"/>
              <a:ext cx="672" cy="3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44" name="Line 8"/>
            <p:cNvSpPr>
              <a:spLocks noChangeShapeType="1"/>
            </p:cNvSpPr>
            <p:nvPr/>
          </p:nvSpPr>
          <p:spPr bwMode="auto">
            <a:xfrm>
              <a:off x="2016" y="1920"/>
              <a:ext cx="0" cy="52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45" name="Line 9"/>
            <p:cNvSpPr>
              <a:spLocks noChangeShapeType="1"/>
            </p:cNvSpPr>
            <p:nvPr/>
          </p:nvSpPr>
          <p:spPr bwMode="auto">
            <a:xfrm>
              <a:off x="2688" y="2256"/>
              <a:ext cx="0" cy="52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057400" y="6019800"/>
            <a:ext cx="398463" cy="503238"/>
            <a:chOff x="720" y="2976"/>
            <a:chExt cx="432" cy="480"/>
          </a:xfrm>
        </p:grpSpPr>
        <p:sp>
          <p:nvSpPr>
            <p:cNvPr id="142347" name="Oval 11"/>
            <p:cNvSpPr>
              <a:spLocks noChangeArrowheads="1"/>
            </p:cNvSpPr>
            <p:nvPr/>
          </p:nvSpPr>
          <p:spPr bwMode="auto">
            <a:xfrm>
              <a:off x="768" y="3072"/>
              <a:ext cx="384" cy="38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42348" name="Oval 12"/>
            <p:cNvSpPr>
              <a:spLocks noChangeArrowheads="1"/>
            </p:cNvSpPr>
            <p:nvPr/>
          </p:nvSpPr>
          <p:spPr bwMode="auto">
            <a:xfrm>
              <a:off x="960" y="3168"/>
              <a:ext cx="192" cy="192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42349" name="Freeform 13"/>
            <p:cNvSpPr>
              <a:spLocks/>
            </p:cNvSpPr>
            <p:nvPr/>
          </p:nvSpPr>
          <p:spPr bwMode="auto">
            <a:xfrm>
              <a:off x="768" y="3120"/>
              <a:ext cx="336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48"/>
                </a:cxn>
                <a:cxn ang="0">
                  <a:pos x="336" y="0"/>
                </a:cxn>
              </a:cxnLst>
              <a:rect l="0" t="0" r="r" b="b"/>
              <a:pathLst>
                <a:path w="336" h="144">
                  <a:moveTo>
                    <a:pt x="0" y="144"/>
                  </a:moveTo>
                  <a:cubicBezTo>
                    <a:pt x="44" y="108"/>
                    <a:pt x="88" y="72"/>
                    <a:pt x="144" y="48"/>
                  </a:cubicBezTo>
                  <a:cubicBezTo>
                    <a:pt x="200" y="24"/>
                    <a:pt x="268" y="12"/>
                    <a:pt x="336" y="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50" name="Freeform 14"/>
            <p:cNvSpPr>
              <a:spLocks/>
            </p:cNvSpPr>
            <p:nvPr/>
          </p:nvSpPr>
          <p:spPr bwMode="auto">
            <a:xfrm>
              <a:off x="915" y="3008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51" name="Freeform 15"/>
            <p:cNvSpPr>
              <a:spLocks/>
            </p:cNvSpPr>
            <p:nvPr/>
          </p:nvSpPr>
          <p:spPr bwMode="auto">
            <a:xfrm>
              <a:off x="1008" y="2976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52" name="Freeform 16"/>
            <p:cNvSpPr>
              <a:spLocks/>
            </p:cNvSpPr>
            <p:nvPr/>
          </p:nvSpPr>
          <p:spPr bwMode="auto">
            <a:xfrm>
              <a:off x="768" y="3072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53" name="Freeform 17"/>
            <p:cNvSpPr>
              <a:spLocks/>
            </p:cNvSpPr>
            <p:nvPr/>
          </p:nvSpPr>
          <p:spPr bwMode="auto">
            <a:xfrm>
              <a:off x="837" y="3024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54" name="Freeform 18"/>
            <p:cNvSpPr>
              <a:spLocks/>
            </p:cNvSpPr>
            <p:nvPr/>
          </p:nvSpPr>
          <p:spPr bwMode="auto">
            <a:xfrm>
              <a:off x="720" y="3120"/>
              <a:ext cx="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144"/>
                </a:cxn>
              </a:cxnLst>
              <a:rect l="0" t="0" r="r" b="b"/>
              <a:pathLst>
                <a:path w="56" h="144">
                  <a:moveTo>
                    <a:pt x="0" y="0"/>
                  </a:moveTo>
                  <a:cubicBezTo>
                    <a:pt x="20" y="12"/>
                    <a:pt x="40" y="24"/>
                    <a:pt x="48" y="48"/>
                  </a:cubicBezTo>
                  <a:cubicBezTo>
                    <a:pt x="56" y="72"/>
                    <a:pt x="56" y="128"/>
                    <a:pt x="48" y="14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42355" name="Freeform 19"/>
          <p:cNvSpPr>
            <a:spLocks/>
          </p:cNvSpPr>
          <p:nvPr/>
        </p:nvSpPr>
        <p:spPr bwMode="auto">
          <a:xfrm>
            <a:off x="4343400" y="4343400"/>
            <a:ext cx="1066800" cy="137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28"/>
              </a:cxn>
              <a:cxn ang="0">
                <a:pos x="672" y="864"/>
              </a:cxn>
              <a:cxn ang="0">
                <a:pos x="672" y="336"/>
              </a:cxn>
              <a:cxn ang="0">
                <a:pos x="0" y="0"/>
              </a:cxn>
            </a:cxnLst>
            <a:rect l="0" t="0" r="r" b="b"/>
            <a:pathLst>
              <a:path w="672" h="864">
                <a:moveTo>
                  <a:pt x="0" y="0"/>
                </a:moveTo>
                <a:lnTo>
                  <a:pt x="0" y="528"/>
                </a:lnTo>
                <a:lnTo>
                  <a:pt x="672" y="864"/>
                </a:lnTo>
                <a:lnTo>
                  <a:pt x="672" y="336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50000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56" name="Line 20"/>
          <p:cNvSpPr>
            <a:spLocks noChangeShapeType="1"/>
          </p:cNvSpPr>
          <p:nvPr/>
        </p:nvSpPr>
        <p:spPr bwMode="auto">
          <a:xfrm flipV="1">
            <a:off x="2514600" y="4953000"/>
            <a:ext cx="22860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57" name="Line 21"/>
          <p:cNvSpPr>
            <a:spLocks noChangeShapeType="1"/>
          </p:cNvSpPr>
          <p:nvPr/>
        </p:nvSpPr>
        <p:spPr bwMode="auto">
          <a:xfrm flipV="1">
            <a:off x="2514600" y="48768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58" name="Line 22"/>
          <p:cNvSpPr>
            <a:spLocks noChangeShapeType="1"/>
          </p:cNvSpPr>
          <p:nvPr/>
        </p:nvSpPr>
        <p:spPr bwMode="auto">
          <a:xfrm>
            <a:off x="2514600" y="6248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59" name="Line 23"/>
          <p:cNvSpPr>
            <a:spLocks noChangeShapeType="1"/>
          </p:cNvSpPr>
          <p:nvPr/>
        </p:nvSpPr>
        <p:spPr bwMode="auto">
          <a:xfrm flipV="1">
            <a:off x="2514600" y="4572000"/>
            <a:ext cx="22860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2360" name="Text Box 24"/>
          <p:cNvSpPr txBox="1">
            <a:spLocks noChangeArrowheads="1"/>
          </p:cNvSpPr>
          <p:nvPr/>
        </p:nvSpPr>
        <p:spPr bwMode="auto">
          <a:xfrm>
            <a:off x="3886200" y="5081588"/>
            <a:ext cx="315913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</a:t>
            </a:r>
          </a:p>
        </p:txBody>
      </p:sp>
      <p:sp>
        <p:nvSpPr>
          <p:cNvPr id="142361" name="Line 25"/>
          <p:cNvSpPr>
            <a:spLocks noChangeShapeType="1"/>
          </p:cNvSpPr>
          <p:nvPr/>
        </p:nvSpPr>
        <p:spPr bwMode="auto">
          <a:xfrm>
            <a:off x="4800600" y="4572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2362" name="Text Box 26"/>
          <p:cNvSpPr txBox="1">
            <a:spLocks noChangeArrowheads="1"/>
          </p:cNvSpPr>
          <p:nvPr/>
        </p:nvSpPr>
        <p:spPr bwMode="auto">
          <a:xfrm>
            <a:off x="4887913" y="4876800"/>
            <a:ext cx="184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latin typeface="Comic Sans MS" pitchFamily="66" charset="0"/>
            </a:endParaRPr>
          </a:p>
        </p:txBody>
      </p:sp>
      <p:sp>
        <p:nvSpPr>
          <p:cNvPr id="142363" name="Text Box 27"/>
          <p:cNvSpPr txBox="1">
            <a:spLocks noChangeArrowheads="1"/>
          </p:cNvSpPr>
          <p:nvPr/>
        </p:nvSpPr>
        <p:spPr bwMode="auto">
          <a:xfrm>
            <a:off x="4800600" y="4191000"/>
            <a:ext cx="785813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Lucida Console" pitchFamily="49" charset="0"/>
                <a:sym typeface="Symbol" pitchFamily="18" charset="2"/>
              </a:rPr>
              <a:t>w=</a:t>
            </a:r>
            <a:r>
              <a:rPr lang="en-US">
                <a:latin typeface="Comic Sans MS" pitchFamily="66" charset="0"/>
                <a:sym typeface="Symbol" pitchFamily="18" charset="2"/>
              </a:rPr>
              <a:t> h</a:t>
            </a:r>
          </a:p>
        </p:txBody>
      </p:sp>
      <p:sp>
        <p:nvSpPr>
          <p:cNvPr id="142364" name="Text Box 28"/>
          <p:cNvSpPr txBox="1">
            <a:spLocks noChangeArrowheads="1"/>
          </p:cNvSpPr>
          <p:nvPr/>
        </p:nvSpPr>
        <p:spPr bwMode="auto">
          <a:xfrm>
            <a:off x="3716338" y="5562600"/>
            <a:ext cx="184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latin typeface="Lucida Console" pitchFamily="49" charset="0"/>
            </a:endParaRPr>
          </a:p>
        </p:txBody>
      </p:sp>
      <p:sp>
        <p:nvSpPr>
          <p:cNvPr id="142365" name="Text Box 29"/>
          <p:cNvSpPr txBox="1">
            <a:spLocks noChangeArrowheads="1"/>
          </p:cNvSpPr>
          <p:nvPr/>
        </p:nvSpPr>
        <p:spPr bwMode="auto">
          <a:xfrm>
            <a:off x="6381750" y="5105400"/>
            <a:ext cx="184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latin typeface="Lucida Console" pitchFamily="49" charset="0"/>
            </a:endParaRPr>
          </a:p>
        </p:txBody>
      </p:sp>
      <p:sp>
        <p:nvSpPr>
          <p:cNvPr id="142366" name="Line 30"/>
          <p:cNvSpPr>
            <a:spLocks noChangeShapeType="1"/>
          </p:cNvSpPr>
          <p:nvPr/>
        </p:nvSpPr>
        <p:spPr bwMode="auto">
          <a:xfrm>
            <a:off x="5486400" y="48768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2367" name="Line 31"/>
          <p:cNvSpPr>
            <a:spLocks noChangeShapeType="1"/>
          </p:cNvSpPr>
          <p:nvPr/>
        </p:nvSpPr>
        <p:spPr bwMode="auto">
          <a:xfrm>
            <a:off x="4495800" y="42672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2368" name="Freeform 32"/>
          <p:cNvSpPr>
            <a:spLocks/>
          </p:cNvSpPr>
          <p:nvPr/>
        </p:nvSpPr>
        <p:spPr bwMode="auto">
          <a:xfrm>
            <a:off x="3784600" y="5257800"/>
            <a:ext cx="177800" cy="177800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96" y="16"/>
              </a:cxn>
              <a:cxn ang="0">
                <a:pos x="96" y="112"/>
              </a:cxn>
            </a:cxnLst>
            <a:rect l="0" t="0" r="r" b="b"/>
            <a:pathLst>
              <a:path w="112" h="112">
                <a:moveTo>
                  <a:pt x="0" y="16"/>
                </a:moveTo>
                <a:cubicBezTo>
                  <a:pt x="40" y="8"/>
                  <a:pt x="80" y="0"/>
                  <a:pt x="96" y="16"/>
                </a:cubicBezTo>
                <a:cubicBezTo>
                  <a:pt x="112" y="32"/>
                  <a:pt x="104" y="72"/>
                  <a:pt x="96" y="11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sm" len="sm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69" name="Line 33"/>
          <p:cNvSpPr>
            <a:spLocks noChangeShapeType="1"/>
          </p:cNvSpPr>
          <p:nvPr/>
        </p:nvSpPr>
        <p:spPr bwMode="auto">
          <a:xfrm flipV="1">
            <a:off x="2895600" y="5334000"/>
            <a:ext cx="18288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0" name="Text Box 34"/>
          <p:cNvSpPr txBox="1">
            <a:spLocks noChangeArrowheads="1"/>
          </p:cNvSpPr>
          <p:nvPr/>
        </p:nvSpPr>
        <p:spPr bwMode="auto">
          <a:xfrm>
            <a:off x="3733800" y="5791200"/>
            <a:ext cx="655638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near</a:t>
            </a:r>
          </a:p>
        </p:txBody>
      </p:sp>
      <p:sp>
        <p:nvSpPr>
          <p:cNvPr id="142371" name="Line 35"/>
          <p:cNvSpPr>
            <a:spLocks noChangeShapeType="1"/>
          </p:cNvSpPr>
          <p:nvPr/>
        </p:nvSpPr>
        <p:spPr bwMode="auto">
          <a:xfrm flipV="1">
            <a:off x="4343400" y="38862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2" name="Line 36"/>
          <p:cNvSpPr>
            <a:spLocks noChangeShapeType="1"/>
          </p:cNvSpPr>
          <p:nvPr/>
        </p:nvSpPr>
        <p:spPr bwMode="auto">
          <a:xfrm flipV="1">
            <a:off x="5410200" y="4495800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3" name="Line 37"/>
          <p:cNvSpPr>
            <a:spLocks noChangeShapeType="1"/>
          </p:cNvSpPr>
          <p:nvPr/>
        </p:nvSpPr>
        <p:spPr bwMode="auto">
          <a:xfrm>
            <a:off x="4800600" y="3886200"/>
            <a:ext cx="12954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4" name="Line 38"/>
          <p:cNvSpPr>
            <a:spLocks noChangeShapeType="1"/>
          </p:cNvSpPr>
          <p:nvPr/>
        </p:nvSpPr>
        <p:spPr bwMode="auto">
          <a:xfrm>
            <a:off x="6096000" y="4495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5" name="Line 39"/>
          <p:cNvSpPr>
            <a:spLocks noChangeShapeType="1"/>
          </p:cNvSpPr>
          <p:nvPr/>
        </p:nvSpPr>
        <p:spPr bwMode="auto">
          <a:xfrm flipV="1">
            <a:off x="5410200" y="5562600"/>
            <a:ext cx="685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6" name="Line 40"/>
          <p:cNvSpPr>
            <a:spLocks noChangeShapeType="1"/>
          </p:cNvSpPr>
          <p:nvPr/>
        </p:nvSpPr>
        <p:spPr bwMode="auto">
          <a:xfrm flipH="1">
            <a:off x="5943600" y="3048000"/>
            <a:ext cx="9144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7" name="Text Box 41"/>
          <p:cNvSpPr txBox="1">
            <a:spLocks noChangeArrowheads="1"/>
          </p:cNvSpPr>
          <p:nvPr/>
        </p:nvSpPr>
        <p:spPr bwMode="auto">
          <a:xfrm>
            <a:off x="6477000" y="2438400"/>
            <a:ext cx="2471738" cy="915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frustum:  view volume in perspective mode</a:t>
            </a:r>
          </a:p>
        </p:txBody>
      </p:sp>
      <p:sp>
        <p:nvSpPr>
          <p:cNvPr id="142378" name="Text Box 42"/>
          <p:cNvSpPr txBox="1">
            <a:spLocks noChangeArrowheads="1"/>
          </p:cNvSpPr>
          <p:nvPr/>
        </p:nvSpPr>
        <p:spPr bwMode="auto">
          <a:xfrm>
            <a:off x="5548313" y="5105400"/>
            <a:ext cx="2081212" cy="395288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  <a:sym typeface="Symbol" pitchFamily="18" charset="2"/>
              </a:rPr>
              <a:t>h = 2*near*tan()</a:t>
            </a:r>
          </a:p>
        </p:txBody>
      </p:sp>
      <p:sp>
        <p:nvSpPr>
          <p:cNvPr id="142379" name="Line 43"/>
          <p:cNvSpPr>
            <a:spLocks noChangeShapeType="1"/>
          </p:cNvSpPr>
          <p:nvPr/>
        </p:nvSpPr>
        <p:spPr bwMode="auto">
          <a:xfrm flipV="1">
            <a:off x="3962400" y="5715000"/>
            <a:ext cx="2057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80" name="Text Box 44"/>
          <p:cNvSpPr txBox="1">
            <a:spLocks noChangeArrowheads="1"/>
          </p:cNvSpPr>
          <p:nvPr/>
        </p:nvSpPr>
        <p:spPr bwMode="auto">
          <a:xfrm>
            <a:off x="5300663" y="6137275"/>
            <a:ext cx="5270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Variations</a:t>
            </a:r>
            <a:endParaRPr lang="en-US" dirty="0"/>
          </a:p>
        </p:txBody>
      </p:sp>
      <p:sp>
        <p:nvSpPr>
          <p:cNvPr id="143363" name="Line 3"/>
          <p:cNvSpPr>
            <a:spLocks noChangeShapeType="1"/>
          </p:cNvSpPr>
          <p:nvPr/>
        </p:nvSpPr>
        <p:spPr bwMode="auto">
          <a:xfrm>
            <a:off x="4495800" y="42672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6400800" y="3962400"/>
            <a:ext cx="1589088" cy="11922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glFrustum(...)</a:t>
            </a:r>
          </a:p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or</a:t>
            </a:r>
          </a:p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glOrtho(...)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914400" y="2438400"/>
            <a:ext cx="4498975" cy="24304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Define projection mode and view volume.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Example: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glMatrixMode</a:t>
            </a:r>
            <a:r>
              <a:rPr lang="en-US" dirty="0">
                <a:latin typeface="Comic Sans MS" pitchFamily="66" charset="0"/>
              </a:rPr>
              <a:t>(GL_PROJECTION);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glLoadIdentity</a:t>
            </a:r>
            <a:r>
              <a:rPr lang="en-US" dirty="0">
                <a:latin typeface="Comic Sans MS" pitchFamily="66" charset="0"/>
              </a:rPr>
              <a:t>();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gluPerspective</a:t>
            </a:r>
            <a:r>
              <a:rPr lang="en-US" dirty="0">
                <a:latin typeface="Comic Sans MS" pitchFamily="66" charset="0"/>
              </a:rPr>
              <a:t>(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, </a:t>
            </a:r>
            <a:r>
              <a:rPr lang="en-US" dirty="0">
                <a:latin typeface="Comic Sans MS" pitchFamily="66" charset="0"/>
              </a:rPr>
              <a:t>, near, far);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glMatrixMode</a:t>
            </a:r>
            <a:r>
              <a:rPr lang="en-US" dirty="0">
                <a:latin typeface="Comic Sans MS" pitchFamily="66" charset="0"/>
              </a:rPr>
              <a:t>(GL_MODELVIEW);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486</Words>
  <Application>Microsoft Office PowerPoint</Application>
  <PresentationFormat>On-screen Show (4:3)</PresentationFormat>
  <Paragraphs>191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Pipeline rendering</vt:lpstr>
      <vt:lpstr>Pipeline vs. Ray tracing</vt:lpstr>
      <vt:lpstr>Pipeline Program Overview</vt:lpstr>
      <vt:lpstr>Display</vt:lpstr>
      <vt:lpstr>Pipeline</vt:lpstr>
      <vt:lpstr>Pipeline</vt:lpstr>
      <vt:lpstr>perspective view volume</vt:lpstr>
      <vt:lpstr>Setting up the view volume</vt:lpstr>
      <vt:lpstr>Variations</vt:lpstr>
      <vt:lpstr>orthographic view volume</vt:lpstr>
      <vt:lpstr>Clipping</vt:lpstr>
      <vt:lpstr>Pipeline</vt:lpstr>
      <vt:lpstr>Pipeline</vt:lpstr>
      <vt:lpstr>viewport transformation</vt:lpstr>
      <vt:lpstr>viewport transformation</vt:lpstr>
      <vt:lpstr>viewport transformation</vt:lpstr>
      <vt:lpstr>Pipeline</vt:lpstr>
      <vt:lpstr>Rendering state</vt:lpstr>
      <vt:lpstr>Pipeline</vt:lpstr>
      <vt:lpstr>Pipeline Programmer</vt:lpstr>
      <vt:lpstr>Plan of attack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</dc:creator>
  <cp:lastModifiedBy>z</cp:lastModifiedBy>
  <cp:revision>11</cp:revision>
  <dcterms:created xsi:type="dcterms:W3CDTF">2010-10-06T15:40:06Z</dcterms:created>
  <dcterms:modified xsi:type="dcterms:W3CDTF">2010-10-06T17:20:29Z</dcterms:modified>
</cp:coreProperties>
</file>