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72" r:id="rId9"/>
    <p:sldId id="260" r:id="rId10"/>
    <p:sldId id="266" r:id="rId11"/>
    <p:sldId id="268" r:id="rId12"/>
    <p:sldId id="269" r:id="rId13"/>
    <p:sldId id="273" r:id="rId14"/>
    <p:sldId id="265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411" autoAdjust="0"/>
  </p:normalViewPr>
  <p:slideViewPr>
    <p:cSldViewPr>
      <p:cViewPr varScale="1">
        <p:scale>
          <a:sx n="58" d="100"/>
          <a:sy n="58" d="100"/>
        </p:scale>
        <p:origin x="-42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omic Sans MS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1EBAE-1FEA-4A71-819B-C0E538F8D8EE}" type="datetimeFigureOut">
              <a:rPr lang="en-US" smtClean="0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68ECD-4DA0-4393-8074-0AD923D48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OpenGL Programming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OpenGL state initialization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 volume/projection mode</a:t>
            </a:r>
          </a:p>
          <a:p>
            <a:r>
              <a:rPr lang="en-US" dirty="0" err="1" smtClean="0"/>
              <a:t>glClearColor</a:t>
            </a:r>
            <a:r>
              <a:rPr lang="en-US" dirty="0" smtClean="0"/>
              <a:t> (0,0,0,0)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486400" y="2286000"/>
            <a:ext cx="2535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background color (RGBA)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OpenGL state initialization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 volume/projection mode</a:t>
            </a:r>
          </a:p>
          <a:p>
            <a:r>
              <a:rPr lang="en-US" dirty="0" err="1" smtClean="0"/>
              <a:t>glClearColor</a:t>
            </a:r>
            <a:r>
              <a:rPr lang="en-US" dirty="0" smtClean="0"/>
              <a:t> (0,0,0,0)</a:t>
            </a:r>
          </a:p>
          <a:p>
            <a:r>
              <a:rPr lang="en-US" dirty="0" err="1" smtClean="0"/>
              <a:t>glEnable</a:t>
            </a:r>
            <a:r>
              <a:rPr lang="en-US" dirty="0" smtClean="0"/>
              <a:t>(GL_DEPTH_TEST)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562600" y="2895600"/>
            <a:ext cx="3162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sets  up hidden surface removal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OpenGL state initialization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 volume/projection mode</a:t>
            </a:r>
          </a:p>
          <a:p>
            <a:r>
              <a:rPr lang="en-US" dirty="0" err="1" smtClean="0"/>
              <a:t>glClearColor</a:t>
            </a:r>
            <a:r>
              <a:rPr lang="en-US" dirty="0" smtClean="0"/>
              <a:t> (0,0,0,0)</a:t>
            </a:r>
          </a:p>
          <a:p>
            <a:r>
              <a:rPr lang="en-US" dirty="0" err="1" smtClean="0"/>
              <a:t>glEnable</a:t>
            </a:r>
            <a:r>
              <a:rPr lang="en-US" dirty="0" smtClean="0"/>
              <a:t>(GL_DEPTH_TEST)</a:t>
            </a:r>
          </a:p>
          <a:p>
            <a:r>
              <a:rPr lang="en-US" dirty="0" smtClean="0"/>
              <a:t>more to come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pipeline</a:t>
            </a:r>
          </a:p>
          <a:p>
            <a:r>
              <a:rPr lang="en-US" dirty="0" smtClean="0"/>
              <a:t>Lab:</a:t>
            </a:r>
          </a:p>
          <a:p>
            <a:pPr lvl="1"/>
            <a:r>
              <a:rPr lang="en-US" dirty="0" smtClean="0"/>
              <a:t>Window set up</a:t>
            </a:r>
          </a:p>
          <a:p>
            <a:pPr lvl="1"/>
            <a:r>
              <a:rPr lang="en-US" dirty="0" smtClean="0"/>
              <a:t>OpenGL state initialization</a:t>
            </a:r>
          </a:p>
          <a:p>
            <a:pPr lvl="1"/>
            <a:r>
              <a:rPr lang="en-US" dirty="0" smtClean="0"/>
              <a:t>Callback functions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back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display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0" y="1676400"/>
            <a:ext cx="1409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render scene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590800"/>
            <a:ext cx="5782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glClear</a:t>
            </a:r>
            <a:r>
              <a:rPr lang="en-US" dirty="0" smtClean="0"/>
              <a:t>(GL_COLOR_BUFFER_BIT |  GL_DEPTH_BUFFER_BIT);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10400" y="2590800"/>
            <a:ext cx="1352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clear buffers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276600"/>
            <a:ext cx="4115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glMatrixMode</a:t>
            </a:r>
            <a:r>
              <a:rPr lang="en-US" dirty="0" smtClean="0"/>
              <a:t>(GL_MODELVIEW_MATRIX);</a:t>
            </a:r>
          </a:p>
          <a:p>
            <a:r>
              <a:rPr lang="en-US" dirty="0" err="1" smtClean="0"/>
              <a:t>glLoadIdentity</a:t>
            </a:r>
            <a:r>
              <a:rPr lang="en-US" dirty="0" smtClean="0"/>
              <a:t>();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98789" y="3276600"/>
            <a:ext cx="2645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initalize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modelview</a:t>
            </a:r>
            <a:r>
              <a:rPr lang="en-US" dirty="0" smtClean="0">
                <a:solidFill>
                  <a:srgbClr val="FF0000"/>
                </a:solidFill>
              </a:rPr>
              <a:t> matrix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4267200"/>
            <a:ext cx="2960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gluLookAt</a:t>
            </a:r>
            <a:r>
              <a:rPr lang="en-US" dirty="0" smtClean="0"/>
              <a:t>(0,0,0, 0,0,-1,0,1,1);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05600" y="4191000"/>
            <a:ext cx="188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initalize</a:t>
            </a:r>
            <a:r>
              <a:rPr lang="en-US" dirty="0" smtClean="0">
                <a:solidFill>
                  <a:srgbClr val="FF0000"/>
                </a:solidFill>
              </a:rPr>
              <a:t> viewpoint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5029200"/>
            <a:ext cx="1249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draw scene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back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display</a:t>
            </a:r>
          </a:p>
          <a:p>
            <a:r>
              <a:rPr lang="en-US" dirty="0" smtClean="0"/>
              <a:t>reshape</a:t>
            </a:r>
          </a:p>
          <a:p>
            <a:r>
              <a:rPr lang="en-US" dirty="0" smtClean="0"/>
              <a:t>idle</a:t>
            </a:r>
          </a:p>
          <a:p>
            <a:r>
              <a:rPr lang="en-US" dirty="0" smtClean="0"/>
              <a:t>mouse</a:t>
            </a:r>
          </a:p>
          <a:p>
            <a:r>
              <a:rPr lang="en-US" dirty="0" smtClean="0"/>
              <a:t>keyboard</a:t>
            </a:r>
          </a:p>
          <a:p>
            <a:r>
              <a:rPr lang="en-US" dirty="0" smtClean="0"/>
              <a:t>motion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Lighting</a:t>
            </a:r>
          </a:p>
          <a:p>
            <a:r>
              <a:rPr lang="en-US" smtClean="0"/>
              <a:t>Camera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pipeline</a:t>
            </a:r>
          </a:p>
          <a:p>
            <a:r>
              <a:rPr lang="en-US" dirty="0" smtClean="0"/>
              <a:t>Lab:</a:t>
            </a:r>
          </a:p>
          <a:p>
            <a:pPr lvl="1"/>
            <a:r>
              <a:rPr lang="en-US" dirty="0" smtClean="0"/>
              <a:t>Window set up</a:t>
            </a:r>
          </a:p>
          <a:p>
            <a:pPr lvl="1"/>
            <a:r>
              <a:rPr lang="en-US" dirty="0" smtClean="0"/>
              <a:t>OpenGL state initialization</a:t>
            </a:r>
          </a:p>
          <a:p>
            <a:pPr lvl="1"/>
            <a:r>
              <a:rPr lang="en-US" dirty="0" smtClean="0"/>
              <a:t>Callback functions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7086600" cy="8683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Window set up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5562600" y="2209800"/>
            <a:ext cx="3276600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OpenGL</a:t>
            </a:r>
          </a:p>
          <a:p>
            <a:pPr algn="ctr"/>
            <a:r>
              <a:rPr lang="en-US" dirty="0" smtClean="0"/>
              <a:t>(device independent)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90800" y="2514600"/>
            <a:ext cx="2362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GLUT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2590800"/>
            <a:ext cx="1447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hardware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905000" y="3200400"/>
            <a:ext cx="609600" cy="158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953000" y="3200400"/>
            <a:ext cx="609600" cy="158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3010694" y="1789906"/>
            <a:ext cx="1447800" cy="158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371600" y="4876800"/>
            <a:ext cx="723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</a:t>
            </a:r>
            <a:r>
              <a:rPr lang="en-US" dirty="0" err="1" smtClean="0"/>
              <a:t>glutInitWindowSize</a:t>
            </a:r>
            <a:r>
              <a:rPr lang="en-US" dirty="0" smtClean="0"/>
              <a:t>(400, 400);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glutInit</a:t>
            </a:r>
            <a:r>
              <a:rPr lang="en-US" dirty="0" smtClean="0"/>
              <a:t>(&amp;</a:t>
            </a:r>
            <a:r>
              <a:rPr lang="en-US" dirty="0" err="1" smtClean="0"/>
              <a:t>argc</a:t>
            </a:r>
            <a:r>
              <a:rPr lang="en-US" dirty="0" smtClean="0"/>
              <a:t>, </a:t>
            </a:r>
            <a:r>
              <a:rPr lang="en-US" dirty="0" err="1" smtClean="0"/>
              <a:t>argv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glutInitDisplayMode</a:t>
            </a:r>
            <a:r>
              <a:rPr lang="en-US" dirty="0" smtClean="0"/>
              <a:t>(GLUT_DOUBLE | GLUT_RGB | GLUT_DEPTH);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glutCreateWindow</a:t>
            </a:r>
            <a:r>
              <a:rPr lang="en-US" dirty="0" smtClean="0"/>
              <a:t>(“My OPENGL APP");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301269" y="5421868"/>
            <a:ext cx="842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buffers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7848600" y="5638800"/>
            <a:ext cx="3810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Front/back buffers</a:t>
            </a:r>
          </a:p>
          <a:p>
            <a:r>
              <a:rPr lang="en-US" dirty="0" smtClean="0"/>
              <a:t>Depth buffer</a:t>
            </a:r>
          </a:p>
          <a:p>
            <a:r>
              <a:rPr lang="en-US" dirty="0" smtClean="0"/>
              <a:t>Accumulation buffer</a:t>
            </a:r>
          </a:p>
          <a:p>
            <a:r>
              <a:rPr lang="en-US" dirty="0" smtClean="0"/>
              <a:t>Stencil buffer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10200" y="3886200"/>
            <a:ext cx="2514600" cy="2057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43600" y="3352800"/>
            <a:ext cx="1523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 width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486400" y="3733800"/>
            <a:ext cx="236220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152900" y="4914900"/>
            <a:ext cx="190500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76600" y="4648200"/>
            <a:ext cx="1581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 height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Front/back buffers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1600200" y="2895600"/>
            <a:ext cx="2514600" cy="2057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53000" y="2895600"/>
            <a:ext cx="2514600" cy="2057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86000" y="5181600"/>
            <a:ext cx="1121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displayed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638800" y="5193268"/>
            <a:ext cx="1189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drawing to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581400" y="5867400"/>
            <a:ext cx="1846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glutSwapBuffers</a:t>
            </a:r>
            <a:r>
              <a:rPr lang="en-US" dirty="0" smtClean="0"/>
              <a:t>()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1066800" y="3352800"/>
            <a:ext cx="1447800" cy="7620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4800" y="2362200"/>
            <a:ext cx="12089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pixel color:</a:t>
            </a:r>
          </a:p>
          <a:p>
            <a:r>
              <a:rPr lang="en-US" dirty="0"/>
              <a:t> </a:t>
            </a:r>
            <a:r>
              <a:rPr lang="en-US" dirty="0" smtClean="0"/>
              <a:t>RGBA or</a:t>
            </a:r>
          </a:p>
          <a:p>
            <a:r>
              <a:rPr lang="en-US" dirty="0" smtClean="0"/>
              <a:t> indexed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514600" y="4038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Front/back buffers</a:t>
            </a:r>
          </a:p>
          <a:p>
            <a:r>
              <a:rPr lang="en-US" dirty="0" smtClean="0"/>
              <a:t>Depth buffer</a:t>
            </a:r>
          </a:p>
        </p:txBody>
      </p:sp>
      <p:sp>
        <p:nvSpPr>
          <p:cNvPr id="4" name="Rectangle 3"/>
          <p:cNvSpPr/>
          <p:nvPr/>
        </p:nvSpPr>
        <p:spPr>
          <a:xfrm>
            <a:off x="5410200" y="3886200"/>
            <a:ext cx="2514600" cy="2057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0" y="3886200"/>
            <a:ext cx="2514600" cy="2057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133600" y="6183868"/>
            <a:ext cx="1189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drawing to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48400" y="6096000"/>
            <a:ext cx="741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1066800" y="4343400"/>
            <a:ext cx="1447800" cy="7620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4800" y="3352800"/>
            <a:ext cx="12089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pixel color:</a:t>
            </a:r>
          </a:p>
          <a:p>
            <a:r>
              <a:rPr lang="en-US" dirty="0"/>
              <a:t> </a:t>
            </a:r>
            <a:r>
              <a:rPr lang="en-US" dirty="0" smtClean="0"/>
              <a:t>RGBA or</a:t>
            </a:r>
          </a:p>
          <a:p>
            <a:r>
              <a:rPr lang="en-US" dirty="0" smtClean="0"/>
              <a:t> indexed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14600" y="5029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rot="10800000">
            <a:off x="5029201" y="3962400"/>
            <a:ext cx="1295401" cy="10668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038600" y="3276600"/>
            <a:ext cx="1721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distance from </a:t>
            </a:r>
          </a:p>
          <a:p>
            <a:r>
              <a:rPr lang="en-US" dirty="0" smtClean="0"/>
              <a:t>projection plane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324601" y="4953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Front/back buffers</a:t>
            </a:r>
          </a:p>
          <a:p>
            <a:r>
              <a:rPr lang="en-US" dirty="0" smtClean="0"/>
              <a:t>Depth buffer</a:t>
            </a:r>
          </a:p>
          <a:p>
            <a:r>
              <a:rPr lang="en-US" dirty="0" smtClean="0"/>
              <a:t>Accumulation buffer</a:t>
            </a:r>
          </a:p>
          <a:p>
            <a:r>
              <a:rPr lang="en-US" dirty="0" smtClean="0"/>
              <a:t>Stencil buffer</a:t>
            </a:r>
            <a:endParaRPr lang="en-US" dirty="0"/>
          </a:p>
        </p:txBody>
      </p:sp>
      <p:sp>
        <p:nvSpPr>
          <p:cNvPr id="11" name="Right Brace 10"/>
          <p:cNvSpPr/>
          <p:nvPr/>
        </p:nvSpPr>
        <p:spPr>
          <a:xfrm>
            <a:off x="4572000" y="2895600"/>
            <a:ext cx="533400" cy="1066800"/>
          </a:xfrm>
          <a:prstGeom prst="rightBrace">
            <a:avLst/>
          </a:prstGeom>
          <a:ln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257800" y="3200400"/>
            <a:ext cx="2036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more on these later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pipeline</a:t>
            </a:r>
          </a:p>
          <a:p>
            <a:r>
              <a:rPr lang="en-US" dirty="0" smtClean="0"/>
              <a:t>Lab:</a:t>
            </a:r>
          </a:p>
          <a:p>
            <a:pPr lvl="1"/>
            <a:r>
              <a:rPr lang="en-US" dirty="0" smtClean="0"/>
              <a:t>Window set up</a:t>
            </a:r>
          </a:p>
          <a:p>
            <a:pPr lvl="1"/>
            <a:r>
              <a:rPr lang="en-US" dirty="0" smtClean="0"/>
              <a:t>OpenGL state initialization</a:t>
            </a:r>
          </a:p>
          <a:p>
            <a:pPr lvl="1"/>
            <a:r>
              <a:rPr lang="en-US" dirty="0" smtClean="0"/>
              <a:t>Callback functions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OpenGL state initialization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 volume/projection mode</a:t>
            </a:r>
          </a:p>
        </p:txBody>
      </p:sp>
      <p:pic>
        <p:nvPicPr>
          <p:cNvPr id="4" name="Picture 3" descr="gluPerspectiv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2438400"/>
            <a:ext cx="6502400" cy="3797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  <a:headEnd type="arrow"/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240</Words>
  <Application>Microsoft Office PowerPoint</Application>
  <PresentationFormat>On-screen Show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OpenGL Programming </vt:lpstr>
      <vt:lpstr>Last time</vt:lpstr>
      <vt:lpstr>Window set up</vt:lpstr>
      <vt:lpstr>Buffers</vt:lpstr>
      <vt:lpstr>Buffers</vt:lpstr>
      <vt:lpstr>Buffers</vt:lpstr>
      <vt:lpstr>Buffers</vt:lpstr>
      <vt:lpstr>Last time</vt:lpstr>
      <vt:lpstr>OpenGL state initialization</vt:lpstr>
      <vt:lpstr>OpenGL state initialization</vt:lpstr>
      <vt:lpstr>OpenGL state initialization</vt:lpstr>
      <vt:lpstr>OpenGL state initialization</vt:lpstr>
      <vt:lpstr>Last time</vt:lpstr>
      <vt:lpstr>Call back functions</vt:lpstr>
      <vt:lpstr>Call back functions</vt:lpstr>
      <vt:lpstr>Today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</dc:creator>
  <cp:lastModifiedBy>z</cp:lastModifiedBy>
  <cp:revision>4</cp:revision>
  <dcterms:created xsi:type="dcterms:W3CDTF">2010-10-10T21:06:49Z</dcterms:created>
  <dcterms:modified xsi:type="dcterms:W3CDTF">2010-10-11T20:08:46Z</dcterms:modified>
</cp:coreProperties>
</file>