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5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6.xml" ContentType="application/vnd.openxmlformats-officedocument.presentationml.notesSlide+xml"/>
  <Override PartName="/ppt/ink/ink3.xml" ContentType="application/inkml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7.xml" ContentType="application/vnd.openxmlformats-officedocument.presentationml.notesSlide+xml"/>
  <Override PartName="/ppt/ink/ink4.xml" ContentType="application/inkml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8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9.xml" ContentType="application/vnd.openxmlformats-officedocument.presentationml.notesSlide+xml"/>
  <Override PartName="/ppt/ink/ink7.xml" ContentType="application/inkml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13.xml" ContentType="application/vnd.openxmlformats-officedocument.presentationml.notesSlide+xml"/>
  <Override PartName="/ppt/ink/ink8.xml" ContentType="application/inkml+xml"/>
  <Override PartName="/ppt/notesSlides/notesSlide14.xml" ContentType="application/vnd.openxmlformats-officedocument.presentationml.notesSlide+xml"/>
  <Override PartName="/ppt/ink/ink9.xml" ContentType="application/inkml+xml"/>
  <Override PartName="/ppt/notesSlides/notesSlide15.xml" ContentType="application/vnd.openxmlformats-officedocument.presentationml.notesSlide+xml"/>
  <Override PartName="/ppt/ink/ink10.xml" ContentType="application/inkml+xml"/>
  <Override PartName="/ppt/notesSlides/notesSlide16.xml" ContentType="application/vnd.openxmlformats-officedocument.presentationml.notesSlide+xml"/>
  <Override PartName="/ppt/ink/ink11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9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20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21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22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23.xml" ContentType="application/vnd.openxmlformats-officedocument.presentationml.notesSlide+xml"/>
  <Override PartName="/ppt/ink/ink26.xml" ContentType="application/inkml+xml"/>
  <Override PartName="/ppt/notesSlides/notesSlide24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ink/ink30.xml" ContentType="application/inkml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25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26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27.xml" ContentType="application/vnd.openxmlformats-officedocument.presentationml.notesSlide+xml"/>
  <Override PartName="/ppt/ink/ink31.xml" ContentType="application/inkml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28.xml" ContentType="application/vnd.openxmlformats-officedocument.presentationml.notesSlide+xml"/>
  <Override PartName="/ppt/ink/ink32.xml" ContentType="application/inkml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517" r:id="rId2"/>
    <p:sldId id="714" r:id="rId3"/>
    <p:sldId id="715" r:id="rId4"/>
    <p:sldId id="716" r:id="rId5"/>
    <p:sldId id="673" r:id="rId6"/>
    <p:sldId id="674" r:id="rId7"/>
    <p:sldId id="667" r:id="rId8"/>
    <p:sldId id="675" r:id="rId9"/>
    <p:sldId id="669" r:id="rId10"/>
    <p:sldId id="670" r:id="rId11"/>
    <p:sldId id="671" r:id="rId12"/>
    <p:sldId id="672" r:id="rId13"/>
    <p:sldId id="686" r:id="rId14"/>
    <p:sldId id="676" r:id="rId15"/>
    <p:sldId id="677" r:id="rId16"/>
    <p:sldId id="678" r:id="rId17"/>
    <p:sldId id="679" r:id="rId18"/>
    <p:sldId id="687" r:id="rId19"/>
    <p:sldId id="688" r:id="rId20"/>
    <p:sldId id="689" r:id="rId21"/>
    <p:sldId id="690" r:id="rId22"/>
    <p:sldId id="691" r:id="rId23"/>
    <p:sldId id="692" r:id="rId24"/>
    <p:sldId id="694" r:id="rId25"/>
    <p:sldId id="693" r:id="rId26"/>
    <p:sldId id="695" r:id="rId27"/>
    <p:sldId id="720" r:id="rId28"/>
    <p:sldId id="721" r:id="rId29"/>
    <p:sldId id="722" r:id="rId30"/>
    <p:sldId id="723" r:id="rId31"/>
    <p:sldId id="713" r:id="rId32"/>
    <p:sldId id="696" r:id="rId33"/>
    <p:sldId id="697" r:id="rId34"/>
    <p:sldId id="698" r:id="rId35"/>
    <p:sldId id="699" r:id="rId36"/>
    <p:sldId id="700" r:id="rId37"/>
    <p:sldId id="701" r:id="rId38"/>
    <p:sldId id="702" r:id="rId39"/>
    <p:sldId id="703" r:id="rId40"/>
    <p:sldId id="704" r:id="rId41"/>
    <p:sldId id="705" r:id="rId42"/>
    <p:sldId id="706" r:id="rId43"/>
    <p:sldId id="707" r:id="rId44"/>
    <p:sldId id="708" r:id="rId45"/>
    <p:sldId id="709" r:id="rId46"/>
    <p:sldId id="710" r:id="rId47"/>
    <p:sldId id="711" r:id="rId48"/>
    <p:sldId id="712" r:id="rId49"/>
    <p:sldId id="718" r:id="rId50"/>
  </p:sldIdLst>
  <p:sldSz cx="9144000" cy="6858000" type="screen4x3"/>
  <p:notesSz cx="6985000" cy="9271000"/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9900"/>
    <a:srgbClr val="0000FF"/>
    <a:srgbClr val="FF0000"/>
    <a:srgbClr val="66FF66"/>
    <a:srgbClr val="C0C0C0"/>
    <a:srgbClr val="9966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1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1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51E18C-18FC-4D98-B215-A316AC4AE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13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8-10-23T20:53:38.5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63 245 15,'-14'4'30,"3"-1"3,0-5 0,11 2-10,-18-7-7,18 7-4,0 0-4,0 0-2,-9-2-1,9 2-2,11 2 0,3 2-1,6-4-1,10 1 1,9-2 0,8 1-1,6-2 1,2 0-1,0-1 0,0 1 0,-6-3-1,-8 3 0,-7 0-1,-8-2-2,-4 5-2,-12-17-11,5 12-21,-12-13-1,2 3 0,-9-8 0</inkml:trace>
  <inkml:trace contextRef="#ctx0" brushRef="#br0" timeOffset="379">368 40 41,'0'0'32,"-5"10"0,5-10-1,12-4-24,4 4-2,1-4-2,8 4 1,-2-4-1,8 5-1,-2 0 0,1 6-1,3 0 0,0 3 0,-5 1-1,-1 4 1,-5-2-1,-4 5 1,-5-1-1,-5 0 0,-9 0 0,-11 0 1,-3 1 1,-6 0-1,-4-1-1,-4-4-1,1 1 1,-4-4-4,9 9-7,-3-9-21,11-1-2,2-7 1,13-2-2</inkml:trace>
  <inkml:trace contextRef="#ctx0" brushRef="#br0" timeOffset="800">501 0 57,'-11'9'35,"3"5"-2,4 8 0,-4 9-27,8 13-2,-1 4-4,-1 1-25,8 1-8,0-8-2,2-12-1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0-07T21:05:33.2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11608 12899 8514,'0'0'5805,"-20"39"-387,20 1-2193,-19 20-2580,19-1-645,-21 1-387,21-2-4644,0 3-129,21-22-516,-2-19-516</inkml:trace>
  <inkml:trace contextRef="#ctx0" brushRef="#br0" timeOffset="443.0254">11926 13215 1806,'0'41'5934,"0"-2"-387,0 1 0,0-20-3483,0 40-774,19-21-387,2 1-258,-2 0-129,1-21 0,20 1-258,-1 0-129,1-20 0,0-20 0,0 0 0,-1-19 0,-19-2 0,0-17 0,0 18-258,-20-20-129,0 40-1032,0-19-3870,-20 19-387,20-1-516,0 21-258</inkml:trace>
  <inkml:trace contextRef="#ctx0" brushRef="#br0" timeOffset="777.0445">12660 12641 4902,'0'39'5934,"0"1"-258,0 0-1290,-20 19-7353,20-19-2193,0 19-387,0-19-516</inkml:trace>
  <inkml:trace contextRef="#ctx0" brushRef="#br0" timeOffset="5153.2948">11132 14863 3999,'20'79'258,"-20"-39"-258,0 0-129</inkml:trace>
  <inkml:trace contextRef="#ctx0" brushRef="#br0" timeOffset="6272.3588">11628 14883 5676,'0'59'6192,"0"1"-645,0 0-258,0 19-4902,-20 20 0,20 0 0,0 1-129,0-21 0,0 20 129,-20-40-258,20-19 0,20 0 0,-20-40-129,20-20 0,0-19 129,0-1-129,-1-19 129,1-1-129,1 0 129,-2 21-129,20 18 0,-18 2 129,-1 19-129,-1 19 129,1 22-129,-20 18 129,20 1-258,-20-1 0,0 1-1161,20-1-3870,-20-39-516,20 0-387,-1-20-387</inkml:trace>
  <inkml:trace contextRef="#ctx0" brushRef="#br0" timeOffset="6506.3722">12283 14605 5547,'20'20'5934,"-20"1"-516,0 17-258,0 22-5031,0 0-5160,0-1-258,0 1-645,0-21 129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0-07T21:06:32.2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5992 16312 774,'0'20'5031,"0"-20"258,0 20-516,0-20-2967,40 0-516,-20-20-516,19 20 129,2 0-516,-2 0 0,1 0-129,-1 0 129,-19 0-258,0 0 129,-20 0 0,0 20-129,0-20 129,-20 19-129,0-19 0,-19 0-129,-1 20 0,20-20 129,-20 20-129,20-20 0,1 0-129,-1 20 129,20-20 0,0 0 0,0 0 0,20-20 0,19 20 0,-18-20 0,18 20 0,1-20 129,-1 20-129,-19 0 129,0 0-129,0 0 129,-20 0-129,0 0 129,-20 0-129,0 20 129,0-20-129,-19 20 0,19-20 0,-20 0-258,21 20-1290,-2-20-3354,1 0-516,20 0-516,0 0 1</inkml:trace>
  <inkml:trace contextRef="#ctx0" brushRef="#br0" timeOffset="1744.0997">21510 6489 4644,'-20'0'5676,"1"0"-516,19 0-2838,0-20-645,0 20-645,0 0-129,0 0-258,0 0-258,19-20 0,21 20 0,-20 0-258,19 0 258,21 0-129,0 0 129,19 20 129,1-20-129,19 0-129,0 0 129,0 20-129,0-20 129,1 0-258,-21 0 129,1 0-129,-22 0-129,2-20 129,-40 20-129,0 0-129,0 0 129,-20 0 0,0 0-129,0-20-129,0 20-258,0 0 0,0 0-516,-20 0-1290,20 0-2967,0 0-516,0 0-129</inkml:trace>
  <inkml:trace contextRef="#ctx0" brushRef="#br0" timeOffset="2075.1187">22661 6310 3354,'0'0'5805,"0"0"-387,0 0-129,20 0-3741,0 0-387,19 0-387,1 0-258,-20 20-129,20-20 129,-1 20-387,-19 0 129,20 0-129,-20-1 129,-20 1-258,0 0 129,0 0 0,0-20-129,-40 20 0,20 0 0,-19 0 129,19-20-387,-20 19-774,1 1-4128,18 0-258,2-20-387,-1 0-774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8-09-09T20:55:45.1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 0 80,'-4'13'43,"8"5"-1,-4-18 1,8 14-35,-8-14-4,0 0-5,20 7-38,-20-7-3,4-16-2,-4-1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0-07T21:07:09.0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22383 6568 2709,'0'0'5805,"0"0"0,0 0-516,0-20-2064,20 20-1935,-20 0-387,40 0-258,-20 0-258,-1-19-387,22 19-129,-22 0-645,1 19-1161,20-19-3225,-20 0-516,-20 0-387,19-19 0</inkml:trace>
  <inkml:trace contextRef="#ctx0" brushRef="#br0" timeOffset="243.0139">22761 6390 5160,'0'19'6063,"0"1"-516,0 0-129,-21 0-4257,21 20-129,0-1-129,0 1-516,0 0 0,0-1-387,21 21-1677,-21-40-3483,0 20-516,0-40-258,0 19-516</inkml:trace>
  <inkml:trace contextRef="#ctx0" brushRef="#br0" timeOffset="4221.2414">12660 10140 3612,'0'0'5805,"0"-20"-387,0 20-258,0 20-2709,0-20-1290,0 40-387,0 0-129,0-1-516,0 1-387,0 0-4773,0 19-129,19-39-645,2 0-387</inkml:trace>
  <inkml:trace contextRef="#ctx0" brushRef="#br0" timeOffset="4995.2857">12997 11073 3096,'0'40'5547,"0"-40"129,0 0-645,20 19-3096,-20-19-258,20 0-516,0-39-258,20 19-258,-20-40-129,19 1 0,-19-21-387,20-19 258,-21 20-387,1-20 258,-20 19-258,0 1 129,0 0-129,0 38 0,-20 3 129,1 17-129,-1 21 0,0 40 0,20 0 0,-20 19-129,20 21 258,20-1-129,-20 20 129,20 1-129,0-21 129,19 20-129,-19-39 129,20 19-258,0-39-516,-21-1-4386,21-19-387,-20-20-645,0 0-387</inkml:trace>
  <inkml:trace contextRef="#ctx0" brushRef="#br0" timeOffset="5356.3063">13632 10974 10965,'40'0'5934,"-20"0"-516,0-40-1806,-20 20-3096,19-20-129,2 1 0,-21-2-387,19 3 258,-19-2-387,0 20 258,-19 0-129,-2 20 0,2 0 129,-21 20-258,20 0 258,0 20-258,1-2 387,-1 23-387,20-2 258,0 1-129,20-21 0,19 0 0,1 2-129,-1-2-387,21-19-1677,0-20-3225,-21 0-129,1-20-774,-1 1-129</inkml:trace>
  <inkml:trace contextRef="#ctx0" brushRef="#br0" timeOffset="5860.3352">14148 10855 6966,'0'0'6192,"20"0"-387,0-20-129,-20 0-3354,0-1-1677,0 2-258,0 0-516,0-1 258,-20 20-129,0 0 0,0 0 0,-19 20 0,19-1 0,0 21 0,0 19 129,1-19-129,19 0 0,0 19 129,19-20-129,1 2 129,20-21-129,-20-1 0,19-19 129,1 0 0,-20 0-129,-1-19 0,2-1 0,-2 0 0,-19-1-129,0 2 129,0-1-129,-19 20 129,19 0-129,0 0 129,-21 20 0,21-1 129,0 22-129,0-2 258,21 21-129,-21 0 129,0 19-258,0-20 258,0 1-258,0-1 258,-40 1-258,20-20 0,-20-1-129,1-19 0,-21 0-129,21 1-387,-2-21-4902,2-21-129,-1 1-516,20-39-387</inkml:trace>
  <inkml:trace contextRef="#ctx0" brushRef="#br0" timeOffset="6257.3579">14506 10101 9288,'19'59'6063,"-19"-19"-774,0-1-774,0 2-9030,0-3-516,20 3-645,-20-2-774</inkml:trace>
  <inkml:trace contextRef="#ctx0" brushRef="#br0" timeOffset="10228.585">9644 12422 8643,'19'40'5805,"-19"-21"-516,0 41-2193,20-20-4515,-20 0-3483,21-1-387,-21-19-774</inkml:trace>
  <inkml:trace contextRef="#ctx0" brushRef="#br0" timeOffset="11390.6515">10100 12522 3483,'0'0'5934,"0"19"-516,0 1 0,0 20-4128,20 19-129,-20 1-258,20 19 129,-20-19-387,0 19-129,19-20-129,-19 1 0,0-20-258,21-20 129,-21 0-129,0-20 0,0-20-129,19 0 0,-19 0 129,20-19-129,0-2 0,-20 22 0,20-1 0,0 20-129,-1 0 129,1 20 0,0-1-129,0 2-129,0 18-516,-20 1-4644,19-20 0,2 0-774,-1 0-258</inkml:trace>
  <inkml:trace contextRef="#ctx0" brushRef="#br0" timeOffset="11835.6769">10973 13077 5547,'20'0'5934,"0"0"-258,0-20-516,-20-19-4257,19 18-387,-19-18-129,0 19-129,-19-19 0,-1 19-129,0 0-129,-20 20 129,1 0-129,-1 0 129,1 40 0,-2-21 0,22 21 0,-1 20 0,0-21-129,20 1 129,20 0-129,0-20 129,-1 0-129,22-1 129,-2-19-129,1 0 0,-1-19 129,1-21-258,-20 20 129,19-20 0,-18 20-129,-21-19 0,0 18 0,0 21 0,0 0-129,0 0-129,0 0-387,0 21 0,19-1-1032,-19-1-3354,0 1-258,20-20-516</inkml:trace>
  <inkml:trace contextRef="#ctx0" brushRef="#br0" timeOffset="12082.6911">11231 13018 4644,'0'0'6063,"20"20"-645,-20-1-129,0 1-3870,0-20-387,0 20-129,0-20-258,0 0-258,0 0 0,0 0 0,0-20-258,0-19 129,0 19-129,20-20-129,-20 0 0,19 20-387,22 1-1032,-22-21-3999,21 20-387,-20 0-258,0 20-516</inkml:trace>
  <inkml:trace contextRef="#ctx0" brushRef="#br0" timeOffset="12657.724">11628 12859 7611,'-20'20'6321,"20"0"-516,20 19-258,-20-19-4644,20 19-258,0-18-258,-1 18 0,1-19-258,-20 20 129,21-40-258,-2 20 0,1-20 129,-20-20-129,19 20-129,-19-40 129,21 20 0,-21 1-129,20-22 0,-20 22 129,19-1-129,1 0 129,0 20-129,0 0 129,0 0 0,20 0 0,-21-20 0,1 20 0,0 0 0,-20-19 0,20-1 0,-20-20 0,0 20 0,0 0 0,-20 1-129,20-1 129,-20-1 0,0 21 0,1 21 0,-2 18 0,2-19 0,19 40 0,0-21-129,0 1 129,19-1-129,2 2 0,-2-2-258,1-19-258,20 0-516,-20-20-2838,19-20-1419,1 0-516,-20 0-258</inkml:trace>
  <inkml:trace contextRef="#ctx0" brushRef="#br0" timeOffset="13075.7479">12243 12859 6063,'0'0'6063,"0"20"-387,0 0-258,0 19-3870,0-19-774,0 19-129,0 2-258,0-22-129,20 1 0,-20 0-129,20-20 0,0 0 0,19-20 0,-19 0-129,0 1 0,0-1 0,0-20 0,-1 20 0,-19-20 0,0 21 0,21-1-129,-21 20 0,0 0 129,0 0 0,0 0-129,0 0 129,0 20 0,19-20 0,-19 19 129,0 1 0,0 20 0,20-21 129,-20 22-129,20 18 129,-20 1 0,20-2-129,-20 22 0,0-20 0,0 0-129,0-2 0,-20 3-129,0-22 0,0-19-258,-20 0-516,21 0-1548,-1-20-3225,0 0-387,0-20-387,0-20-129</inkml:trace>
  <inkml:trace contextRef="#ctx0" brushRef="#br0" timeOffset="13275.7593">13057 12918 8127,'0'100'6579,"-20"-61"-645,0-19-129,20 0-3741,0 0-2580,0-20-4902,0-20-387,20 0-258,0-19-645</inkml:trace>
  <inkml:trace contextRef="#ctx0" brushRef="#br0" timeOffset="13421.7677">13533 12938 10449,'20'20'6063,"-20"0"-516,0-1-774,19-19-6837,-19 0-3354,21 0-387,-1-19-387,-1-1-387</inkml:trace>
  <inkml:trace contextRef="#ctx0" brushRef="#br0" timeOffset="13545.7748">13811 12918 8385,'40'40'6192,"-21"-20"-387,1-20-129,0 19-4644,-20-19-774,0 0-5160,20 0-645,0 0-516,-1-19-774</inkml:trace>
  <inkml:trace contextRef="#ctx0" brushRef="#br0" timeOffset="15150.8666">15458 12918 1935,'20'0'1419,"-1"-19"516,-19 19 387,0-20 387,20 20 258,-20-40 0,21 40-129,-21-40-774,0 21-387,19-22-516,-19 22-129,0-21-387,0 20-258,0 1-129,0-1-129,-19 0 0,-2 20-129,-18 20 129,19 0 0,-20-1-129,20 22 258,1-3-258,-2 3 129,21-2-129,21 1 129,18-20-129,1 19 0,-1-39-129,21 20-129,-21-20-516,2 0-3741,18 0-1032,-39 0-387,19-20-645</inkml:trace>
  <inkml:trace contextRef="#ctx0" brushRef="#br0" timeOffset="15886.9087">16053 12780 5547,'20'0'6192,"-20"0"-516,0 0-129,0-20-4644,0-1 0,-20 2-516,20 0-129,-40 19 0,20 0-129,1 0 0,-1 0 0,-20 38 0,20-17-129,20 18 129,0-19 0,0 20 0,20 0-129,20-21 0,-20 1 0,19 0 0,1-20 129,-20 0-258,20 20 129,-20-20 0,-1 0 129,1 0-129,-20 19 129,20 2-129,0 18 129,19 21 0,-18 0 0,-2-1 0,1 20 0,-20-19 0,20 19-258,-40-39 129,0 0-387,1-21 258,-21-19-516,20 0-258,-40-39-645,41-2-2451,-21 3-1548,20-22-387,0-20 1677,20 21 2322,0 0 1290,0-1 903,20 40 903,0-39 3096,20 39 1548,-1-1 0,1 21-1935,-1-39-1935,21 39-903,0-40-258,-21 21-258,21-21-129,-20 0-258,-20 1 0,-1-2-129,-19 3 129,0-3-258,0 2 129,-19 19-129,-1 0 129,-20 20 0,20 0 0,1 20 0,-2 0 0,1 19 129,20 2-129,20-22 129,20 21-258,-1-20-129,2-1-516,-2 1-3741,21-20-1290,-1 0-387,1-20-258</inkml:trace>
  <inkml:trace contextRef="#ctx0" brushRef="#br0" timeOffset="16121.9221">16807 12025 8643,'0'20'5676,"0"20"-387,0-20-2322,20-20-4128,-20 20-3483,0 0-774,20-20-387,-20 0 259</inkml:trace>
  <inkml:trace contextRef="#ctx0" brushRef="#br0" timeOffset="16269.9306">16966 12065 7482,'0'40'5934,"20"0"-516,-20-21-3225,0 21-6708,0-21-1032,20-19-516</inkml:trace>
  <inkml:trace contextRef="#ctx0" brushRef="#br0" timeOffset="24164.3821">11331 15399 4128,'19'0'5934,"-19"0"-387,0-40-774,0 40-3225,-19-20-645,-1 1-258,-20 19-387,20 0 0,-20 0-129,-19 19 0,19 1 0,20 1 129,-20-2-129,21 0-129,19-19 0,0 21 129,19-1-258,2-1 129,18-19 129,21 20-129,-1 20 258,-19-20-258,20 20 258,-21-1-258,-19 21 258,0-21-129,-20 1-129,-20 0 129,-20 0-129,1-21 0,-1 0-129,0-19-387,0 0-1935,1-38-2838,-1-2-387,20 0-516</inkml:trace>
  <inkml:trace contextRef="#ctx0" brushRef="#br0" timeOffset="24885.4233">12263 14863 9159,'40'0'5934,"-40"0"-516,0 0-1677,-20 0-2967,0 0-387,0 0-129,-19 0 0,-21 20-258,0-1 129,21 2-129,-21-2 129,1 1-129,19 0 129,0-20-129,21 20 0,-1 0-129,-1-20 258,21 20-129,-19-20 0,19 20 0,19-1 0,-19 1 0,0 20 129,21 0-129,-21-1 129,0 21 0,0-1-129,0-18 129,0 18 0,0 0 0,0 1 0,-21-1-129,21-19 0,-19 19 0,19-19 129,0 0-129,-20 0 0,20-20-129,0 18 258,20-17-129,-20-21 0,40 20 129,-20-20-129,19 0 0,1 0-387,-1 0-2322,1 0-2709,0-20-516,0-1-645,-1 2 130</inkml:trace>
  <inkml:trace contextRef="#ctx0" brushRef="#br0" timeOffset="26421.5112">12283 15220 5031,'-20'0'5934,"20"-19"-258,20-1-645,0-1-3483,0-17-645,19 17-129,1-18-387,-20 19 0,20 0-129,-1 20-258,-19 20 129,0 0-129,0 40 129,-1-1-129,-19 20 129,0 0 0,0 21 0,0-21-129,-19 1 0,19-2 0,0-38-258,19 0-387,-19-40-1290,20 0-3354,-20-20-258,0 0-516,0-20-129</inkml:trace>
  <inkml:trace contextRef="#ctx0" brushRef="#br0" timeOffset="26589.5208">12462 15459 6450,'0'0'5934,"0"19"-258,0-19-387,39 0-4386,-19 0-129,20 0-387,-1-19-258,1 19-645,20-20-4515,-21 20-387,1-21-258,-20 21-774</inkml:trace>
  <inkml:trace contextRef="#ctx0" brushRef="#br0" timeOffset="26875.5372">13076 15062 11094,'0'19'5805,"0"-19"-258,0 20-1806,0-20-3870,0 0-774,21 21-4386,-21-21-129,0 19-516,0-19-258</inkml:trace>
  <inkml:trace contextRef="#ctx0" brushRef="#br0" timeOffset="27045.5469">13117 15439 9030,'0'39'5805,"19"-19"-129,-19-20-387,0 20-4902,0-20-1032,0 0-4515,20-20-129,-20 20-774,20-20-516</inkml:trace>
  <inkml:trace contextRef="#ctx0" brushRef="#br0" timeOffset="28225.6144">13593 15160 5289,'0'0'5676,"0"0"-645,0 0-387,0 21-3741,0-1 0,0-1-387,0 21-129,20 20 129,-20 0-129,0-1 0,19 0-129,-19 1-387,0-1-258,20-19-774,0 0-3870,-20-21-129,20 1-645,-20-20-258</inkml:trace>
  <inkml:trace contextRef="#ctx0" brushRef="#br0" timeOffset="28580.6347">13969 15260 6321,'0'40'5805,"20"-20"-387,-20-1-387,0 22-4386,21-22-129,-2 21-129,1-1 129,0 1-387,0-20 129,19 20 0,1-20 0,0-20-129,0 0 129,-1 0 0,1-20-129,-1-20 129,-19 0-129,1 1 0,-2-21-129,-19 0 129,-19 1 0,-2 19-258,-18 1 129,-1 19-387,0-1-387,-19 21-4386,19 0-258,0 0-516,21 0-387</inkml:trace>
  <inkml:trace contextRef="#ctx0" brushRef="#br0" timeOffset="29399.6815">14446 14863 7998,'-20'-20'5547,"20"20"0,0-19-1677,39-1-2967,-18 20-129,-1-20-387,19 20-129,21 0 0,-20 0-129,-1 0 0,1 20 0,-1-20 129,-19 20 0,-20-1 0,20 1 129,-20-20-129,0 20 0,0-1 0,0 2 0,0-2-129,0 1 0,0 0-129,0 20 0,0 19 129,0 1-129,0 19 0,0-19 129,0 40 0,20-21 0,0 0 129,-1 0-129,1-20-129,1 1 129,-2 0-129,1-20 129,-20-1-129,0-20-129,0 2 129,-20-1-129,20-20-129,-40 20 0,20-20-258,-19 19-258,-1-19-1419,-19 20-3483,-1 0 0,20 0-645,-19-20-258</inkml:trace>
  <inkml:trace contextRef="#ctx0" brushRef="#br0" timeOffset="37515.1457">9762 17622 1,'0'-20'5030,"0"20"646,0-40-516,21 21-3096,-21-22-258,0 22-516,0-21 0,0 20-258,-21 0-258,2 0-258,-1 20-129,-40 0-258,21 0 129,-21 20-129,21 0 0,-21 20 0,20-20-129,21-1 0,-1 1 0,20 1 0,20-2 0,-1-19 0,21 19 0,20 2 129,-21-21-129,21 39 129,-21-19-129,2 20 0,-22 0 258,-19 20 0,0-1-129,-19 0 0,-2-19 0,-18 0 0,-1-1-129,-19-19 0,19-20-387,0 0-387,20-20-2193,-19 0-2838,39-19 0,0-1-774</inkml:trace>
  <inkml:trace contextRef="#ctx0" brushRef="#br0" timeOffset="38120.1803">10537 17086 8256,'19'-40'5934,"-19"20"-258,0 20-258,0 0-4773,-19 0-129,19 0-129,-40 0-129,20 20-129,-19 1 129,-2-21-129,2 19 0,-1 0-129,-19 1 129,19 0 0,20 0-129,-20 0 0,21-20 0,-1 20 0,0 0 0,20 19 0,0 1 0,-20 0 0,20-1 0,0 21 0,-20-1 129,20 1-129,0 0-129,0 19 258,-19-20 129,19 1-129,0 0 0,0-21 0,19 21 0,-19-21 0,0-19 258,20 20-387,-20-21 129,20 2-129,0-21 0,0 20 0,20-20 0,-21 0 129,21 0-129,-20 0-129,19-20-129,1 20 0,-20 0-774,19 0-4515,-18 0-387,-1 0-387,-1-21-516</inkml:trace>
  <inkml:trace contextRef="#ctx0" brushRef="#br0" timeOffset="38514.2029">10537 17344 6966,'0'19'6192,"0"1"-516,0 0-258,0 20-4386,-20-20-387,0 19-129,20 2-258,-20-22 0,20 21 0,0-20-129,0-1 0,0-19 0,20 20-129,0-20 129,0 0-129,-1 0 0,1 0 0,20-20 0,-20 20-258,20-19-387,-21 19-1290,1-20-3612,0-1-387,0 2-258,-20-21-387</inkml:trace>
  <inkml:trace contextRef="#ctx0" brushRef="#br0" timeOffset="38755.2166">10794 17205 6966,'20'0'6063,"-20"0"-387,0 20-387,0 0-4257,0 19-516,21 0-129,-21 21 129,0 0-258,19 19 0,-19-20 0,0 21-129,0-20-129,0-1 0,0-19-645,-19 0-5160,19-20 258,0-20-903,0 0-129</inkml:trace>
  <inkml:trace contextRef="#ctx0" brushRef="#br0" timeOffset="39467.2574">11013 17086 3870,'0'0'5934,"20"-19"-387,-1 19-1032,2 0-2838,-21 0-516,39 0-516,1-21 0,-1 21-258,-19-20 129,20 20-258,-1 0 0,-18 0-129,-1 0 0,-1 0 0,1 20 0,-20-20-129,0 21 129,0 17 0,0-18 0,0 20 0,0-20 0,0 20 0,0 19 0,0-20 0,20 1-129,0 20 129,0 0 0,-1-21 0,1 20 0,20-18-129,-20-2 129,-1 1-129,2 0 0,-21-1 0,0-18 0,0-2-258,-40 0 258,20 2-129,-20-21-129,1 20 258,-1-1-645,-19-19-2064,39 20-2838,-20-20-129,40 20-645</inkml:trace>
  <inkml:trace contextRef="#ctx0" brushRef="#br0" timeOffset="40282.304">13156 17502 6063,'20'-19'6063,"-20"-1"-516,0 0-387,0 0-3999,-20-20-387,0 20-387,-19 20-129,-1-19-129,0 19-129,-19 0 0,19 19 0,0-19 0,21 40 0,-2-20 0,21 0 0,0 0 129,21 0 0,-2 19 0,21-18-129,0-2 258,-21 21-129,21-1 0,-40 1 0,20 0-258,-40-1 258,0 21 0,-19-20 0,-1-20 129,0 19-258,-19-39-258,19 20-258,0-40-387,21 20-4386,-22-39-645,41-2-129,0 3-516</inkml:trace>
  <inkml:trace contextRef="#ctx0" brushRef="#br0" timeOffset="40988.3444">13969 16788 9159,'41'-20'5934,"-41"20"-516,0 0-1032,0 0-3741,-21-20-258,-18 40-258,-1-20 0,-19 20-129,-1 1 129,-19 17-129,19-18 0,21 20 0,-2 0 129,2 0-129,20 19 129,19-19 0,0-1 0,0 21 0,0-20 129,0 19-129,19 1 0,-19-1 0,0 21 0,0-20 0,0 19-129,0-20 0,0 1 258,0 0 0,0-1 0,0-20-129,0 1 129,0 0-129,20-20 129,20-1 0,-20 1-387,19-20 258,1 0-258,20 0 129,-1-20-258,0 20 0,-19-19-516,19 19-3741,-18-20-1290,-2 0-258,-19 0-903</inkml:trace>
  <inkml:trace contextRef="#ctx0" brushRef="#br0" timeOffset="41500.3737">14010 17205 6966,'0'0'5934,"0"20"-645,0 0 0,0 19-4515,-21 0-129,21 1-258,-20 0-129,20 20 129,0-40-129,0 19 0,0-18-129,20-21 129,1 19-258,-2-19 129,21 0 0,0 0-258,-1-19 0,1 19-129,-1-21-387,1 1-903,0 20-3612,-40-39-516,20 19-258,0-20-129</inkml:trace>
  <inkml:trace contextRef="#ctx0" brushRef="#br0" timeOffset="41756.3883">14347 17105 8901,'0'0'5676,"0"0"-258,0 20-1935,0 20-2580,0 20 0,0-1-516,0 1 129,-20 19-258,20-19-129,0 0-129,0-1-258,20-39-258,-20 19-1032,0-39-3741,19 0-387,-19 0-258,0-20-387</inkml:trace>
  <inkml:trace contextRef="#ctx0" brushRef="#br0" timeOffset="42049.4051">14744 17165 9159,'-20'20'5676,"20"-20"-258,0 20-645,20 0-6966,-20-20-2838,19 0-645,-19 0-387,20 20 1</inkml:trace>
  <inkml:trace contextRef="#ctx0" brushRef="#br0" timeOffset="42190.4131">14803 17463 5547,'0'59'5934,"0"-38"-258,0-2-1290,0 0-6966,0-19-2451,0-19-645,20 0-645</inkml:trace>
  <inkml:trace contextRef="#ctx0" brushRef="#br0" timeOffset="42899.4537">15200 17086 7611,'0'-19'5676,"0"-2"-387,0 21-1935,-20 0-2193,0 21-645,1-2 0,19 0-258,0 21 129,-21 0-129,21 0-129,21-20 129,-2 19-129,21-19 0,0-1 0,-1-19 0,1 21-129,20-2 129,-1-19-129,-19 20 129,-1 20-129,-18-20 0,-21 20 0,0-1 129,-21 1-258,1 0 129,-19-1-258,-1-19 0,1 0-516,-21-20-1032,40 0-3354,-20-20-387,21 0-129,19-40-387</inkml:trace>
  <inkml:trace contextRef="#ctx0" brushRef="#br0" timeOffset="43079.464">15180 17006 8901,'20'-39'5547,"20"19"-258,-21 0-2064,41 0-2451,-21 20-516,1-20-258,20 20-387,-21 0-774,2 0-3741,-2 0-516,1 0-387,-20 0 0</inkml:trace>
  <inkml:trace contextRef="#ctx0" brushRef="#br0" timeOffset="43605.4941">15815 16570 4257,'-79'0'5934,"59"-20"-387,0 20-516,0 0-2709,20 0-1419,0 0-129,40 0-387,-20 20 0,39-20 0,-19 20-129,19-1 0,1 1-129,-1 20 0,-19 0 0,0-1 0,0 1-129,-40 0 129,19 19 0,-19-19 129,0 20-129,0-21 129,0 21-129,20-21 0,0 1 0,0 20-129,0-21 129,-1 1 0,21 0-129,-20-1 0,0 1 129,0 0-129,0-1 0,-1 2 129,-19-22-129,0 21 0,0-20 0,-19-1 129,-1 1-258,-20 0 129,1 0 0,-1 0-129,-20 0-258,21-20-387,-1 19-4644,0-38-387,21 19-258,-2-20-774</inkml:trace>
  <inkml:trace contextRef="#ctx0" brushRef="#br0" timeOffset="45530.6042">17958 17125 6321,'20'-20'5676,"-40"1"-516,0 0-1032,1 19-3096,-1-21-645,-20 21-129,20 0-129,-20 21 0,20-2 129,1 0-129,19 1 129,19 0-129,1 0 129,20 20-129,0-20 258,0 19-258,-1 1 0,1 0 129,-1-1-258,-18 1 258,-21 0-129,0 19 0,-21-19-129,-18-21 129,-1 2-258,1-1 129,19-20-258,-20 0-387,20 0-1935,1-41-2709,19 22-387,0-41-516</inkml:trace>
  <inkml:trace contextRef="#ctx0" brushRef="#br0" timeOffset="46071.6351">18871 16649 6063,'59'-20'6192,"-38"0"-516,-21 1-258,0-1-4515,0 0 0,0 0-258,-21 20-258,2-20 0,-1 20-258,0 0 0,0 0 0,-19 20-129,-1-20 129,20 20-258,-19 0 258,18 19-129,-18-19-129,19 0 129,0 20 0,20-20 0,-20 0 0,20 19 0,-20 2 0,20-3 0,0 2 0,-19 20 129,19-1 0,0 2-129,-20-3 129,20 22-129,0-21 129,-20 0-129,20 1 129,0 0-129,20-1 0,-20-18 0,0-22 129,20 0-129,-1 2 0,1-1 0,0-20 129,0 0-129,19 0 0,2 0-129,-2 0 0,21 0-387,-21-20-387,1 20-4515,-1-21-258,-18 21-516,-2-19-387</inkml:trace>
  <inkml:trace contextRef="#ctx0" brushRef="#br0" timeOffset="46361.6517">18891 16947 7353,'20'40'5934,"-20"-21"-387,0 42-516,0-23-4644,0 22-258,0 0-258,0-1-1032,0-20-3999,0-18-258,19-2-387,-19-19-258</inkml:trace>
  <inkml:trace contextRef="#ctx0" brushRef="#br0" timeOffset="46823.6781">19268 16887 6708,'0'0'6063,"0"20"-645,0 0 0,0 20-4257,-20-1-645,20 1-258,0 19 0,-20 1 0,20 0 0,20-1 0,0-20-129,20 1-129,-21 0 129,21-20-129,20 0 129,-21-40-129,1 0 0,0-20-129,-1 0 129,-18 1 0,-2 0-129,-19-1 129,-19 0-129,-2 20 129,1 0-129,1 20 129,-1 20-129,-20 0 0,20 0 0,20 20-387,-19-20-387,19 19-4386,0 0-129,19 1-774,-19-20 129</inkml:trace>
  <inkml:trace contextRef="#ctx0" brushRef="#br0" timeOffset="47643.725">19585 16530 6063,'-20'0'5934,"20"0"-258,41 0-387,-22 0-4257,21 0-258,19-20-258,1 20-129,-21 0-129,21 0 0,-20 0-129,-1 20 0,-19 0-129,-20 0 129,0 19 0,0 1 0,-20 20 0,20-1 0,-19 1 0,19-1 129,0 21-258,19-21 129,1 1 0,0-1-129,20 1 129,-21-1-129,2 0 129,-1 1-129,-20 0 0,0-20 129,0 20-258,-20-22 129,-1 3-129,-18-2-387,19-19-1806,-20 0-3612,21-20 0,-1 0-516,0-20-257</inkml:trace>
  <inkml:trace contextRef="#ctx0" brushRef="#br0" timeOffset="48162.7547">21371 16947 5289,'20'-60'6063,"-20"40"-129,0-19-645,0 39-2709,-20-19-1677,-19 19-387,-1 0-258,-19 0-129,18 19-129,-18 0 129,19 1-129,1 0 0,19 0 0,20 20 0,0-20 0,20 19 0,19-19 0,1 21 0,19-3 129,1 2-129,-20 0 0,0 0 129,-1-1-129,-39 1 129,0 0 0,-20-21 0,1 21-258,-21-20 0,0-20-129,-20 0-774,41 0-4515,-21-20 0,20 20-645,20-40-387</inkml:trace>
  <inkml:trace contextRef="#ctx0" brushRef="#br0" timeOffset="48883.796">21986 16371 4257,'60'-39'5805,"-40"39"-387,-20-20-387,0 20-3096,-20 0-774,0 0-516,-20 0 0,21 0-258,-21 20 0,0-20-258,0 20 129,21-1-129,-21 1 0,20 0 0,0 20 0,20-1-129,-19 1 129,19 0 0,-20 19-129,-1 1 129,21-1-129,-19 21 129,19-21-129,-20 21 129,20-21-129,0 1 0,0 19 129,0-19-129,0-1 0,0 1 129,20-21-129,-1 21 0,22-40 129,-2 19-129,1-19 0,20-20 0,-21 21-129,1-21 0,19 0-258,-39 0-387,20 0-3225,0-21-1548,-20 21-258,-20-39-645</inkml:trace>
  <inkml:trace contextRef="#ctx0" brushRef="#br0" timeOffset="49148.8111">22006 16927 6837,'60'-20'5418,"-41"20"-516,22 0-774,-22 20-5031,-19-20-2967,40 0-1290,-20 0-516,0 0 258</inkml:trace>
  <inkml:trace contextRef="#ctx0" brushRef="#br0" timeOffset="49464.8292">22482 16609 7611,'0'20'5805,"0"0"-387,0 20-258,0 19-4257,-19 2-387,19-3-258,0 22-129,0-21-645,0 2-4515,0-3-387,19-18-387,1-20-516</inkml:trace>
  <inkml:trace contextRef="#ctx0" brushRef="#br0" timeOffset="50697.8997">22860 16669 10191,'0'40'5418,"0"-40"-903,0 20-3354,0-20-5934,0 0-774,0 0-258</inkml:trace>
  <inkml:trace contextRef="#ctx0" brushRef="#br0" timeOffset="50879.9101">22840 17067 8256,'0'38'5289,"0"-18"-1548,0 0-4515,0-20-4386,0 0-645,20-20 259</inkml:trace>
  <inkml:trace contextRef="#ctx0" brushRef="#br0" timeOffset="51621.9526">23038 16272 7740,'60'0'5547,"-21"0"-129,1 0-516,20 0-3741,-21-20-645,21 20-129,-21 20-258,2-20 0,-22 0 0,1 20 0,-1-20 129,2 20-129,-21 0 129,0-20-129,0 20 129,0-1-129,-21 1 0,21 20 0,0 0 0,0-1 0,0 21-129,0-1 258,0 21-258,21-1 258,-1 0-129,-1 21 129,1-21 0,0 20 0,0-19 129,0-1-129,-1 0 0,2-19-129,-2-1 129,-19-18-258,0-3 0,0-17 129,-19-1-387,-2-1 129,-18 1 0,-1-20-129,-19 20-129,-1-20-387,20 20-4773,-19-20-258,39 0-387,0-20-387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8-09-09T20:56:51.27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19 62,'0'0'43,"10"13"-2,-10-13 1,9-1-31,-9 1-4,0 0-3,0 0-1,11-10-2,-11 10-2,0 0-2,13 0-28,-13 0-11,0 0-1,-6-21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8-09-09T20:57:41.7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27 172 4,'0'0'23,"-14"-8"-1,14 8-17,0 0-14,-13 2-10,13-2-2</inkml:trace>
  <inkml:trace contextRef="#ctx0" brushRef="#br0" timeOffset="282">763 243 12,'-16'-1'15,"16"1"-9,-12 8-29</inkml:trace>
  <inkml:trace contextRef="#ctx0" brushRef="#br0" timeOffset="5072">6076 0 63,'0'0'36,"0"17"-4,0-17-10,0 0-56,-1 15 0,1-15-2,0 0 1</inkml:trace>
  <inkml:trace contextRef="#ctx0" brushRef="#br0" timeOffset="5701">7848 140 44,'-3'15'37,"3"-15"2,-2 14-4,2-14-24,0 0-42,0 0-5,0 0-1,0 0-1</inkml:trace>
  <inkml:trace contextRef="#ctx0" brushRef="#br0" timeOffset="9687">11522 206 52,'0'0'36,"0"0"-6,4 11-9,-4-11-55,0 0-2,0 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8-09-09T20:57:51.9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27-1 53,'14'22'21,"-12"-10"-20,-13-8-1,0-9-35,-10-6-3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582" units="in"/>
          <inkml:channel name="Y" type="integer" max="6456" units="in"/>
          <inkml:channel name="F" type="integer" max="1024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08-09-09T22:43:07.2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0 446,'0'28'52,"0"-28"16,0 0-48,0 0 3,0 0-9,0 0-5,0 0-4,0 0-29,0 0-44,0 0-89,0 0-164</inkml:trace>
  <inkml:trace contextRef="#ctx0" brushRef="#br0" timeOffset="162">41 175 300,'0'23'83,"0"-23"13,0 0-30,0 0-26,0 0-34,0 0-8,0 0-27,0 0-97,25 0-270</inkml:trace>
  <inkml:trace contextRef="#ctx0" brushRef="#br0" timeOffset="827">391 148 291,'0'27'85,"0"-27"1,0 0-26,0 0-36,0 0-12,0 0-3,0 0-13,0 0-42,0 0-70,0 0-110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582" units="in"/>
          <inkml:channel name="Y" type="integer" max="6456" units="in"/>
          <inkml:channel name="F" type="integer" max="1024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08-09-09T22:43:07.9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182 0 375,'0'26'45,"0"-26"15,0 0-34,0 0-10,0 0 0,0 0-6,0 0-5,0 0-1,0 0-11,0 0-44,0 22-52,0-22-77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582" units="in"/>
          <inkml:channel name="Y" type="integer" max="6456" units="in"/>
          <inkml:channel name="F" type="integer" max="1024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08-09-09T22:44:15.1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49-3 281,'0'0'243,"-25"0"-184,25 0-27,0 0-31,0 26-12,0-26-27,-24 0-37,24 0-61,0 0-150</inkml:trace>
  <inkml:trace contextRef="#ctx0" brushRef="#br0" timeOffset="2225">1200 233 315,'0'0'108,"0"0"-57,0-22-30,-25 22-17,25 0-10,0 0-36,0 0-40,0 0-109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8-10-23T20:58:30.03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190 0 57,'5'18'43,"-1"10"-2,-9 4 1,3 25-17,-9-3-19,-3 11 0,-5 8-3,-1 2-1,-4-1 0,1-2-1,-1-8-1,2-9-2,12-4-5,-8-18-29,16-7-8,-3-15 1,5-11-2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582" units="in"/>
          <inkml:channel name="Y" type="integer" max="6456" units="in"/>
          <inkml:channel name="F" type="integer" max="1024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08-09-09T22:43:07.2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0 446,'0'28'52,"0"-28"16,0 0-48,0 0 3,0 0-9,0 0-5,0 0-4,0 0-29,0 0-44,0 0-89,0 0-164</inkml:trace>
  <inkml:trace contextRef="#ctx0" brushRef="#br0" timeOffset="162">41 175 300,'0'23'83,"0"-23"13,0 0-30,0 0-26,0 0-34,0 0-8,0 0-27,0 0-97,25 0-270</inkml:trace>
  <inkml:trace contextRef="#ctx0" brushRef="#br0" timeOffset="827">391 148 291,'0'27'85,"0"-27"1,0 0-26,0 0-36,0 0-12,0 0-3,0 0-13,0 0-42,0 0-70,0 0-110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582" units="in"/>
          <inkml:channel name="Y" type="integer" max="6456" units="in"/>
          <inkml:channel name="F" type="integer" max="1024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08-09-09T22:43:07.9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467 0 375,'0'26'45,"0"-26"15,0 0-34,0 0-10,0 0 0,0 0-6,0 0-5,0 0-1,0 0-11,0 0-44,0 22-52,0-22-77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582" units="in"/>
          <inkml:channel name="Y" type="integer" max="6456" units="in"/>
          <inkml:channel name="F" type="integer" max="1024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08-09-09T22:44:15.1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49-3 281,'0'0'243,"-25"0"-184,25 0-27,0 0-31,0 26-12,0-26-27,-24 0-37,24 0-61,0 0-150</inkml:trace>
  <inkml:trace contextRef="#ctx0" brushRef="#br0" timeOffset="2225">1200 233 315,'0'0'108,"0"0"-57,0-22-30,-25 22-17,25 0-10,0 0-36,0 0-40,0 0-109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582" units="in"/>
          <inkml:channel name="Y" type="integer" max="6456" units="in"/>
          <inkml:channel name="F" type="integer" max="1024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08-09-09T22:43:07.2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0 446,'0'28'52,"0"-28"16,0 0-48,0 0 3,0 0-9,0 0-5,0 0-4,0 0-29,0 0-44,0 0-89,0 0-164</inkml:trace>
  <inkml:trace contextRef="#ctx0" brushRef="#br0" timeOffset="162">41 175 300,'0'23'83,"0"-23"13,0 0-30,0 0-26,0 0-34,0 0-8,0 0-27,0 0-97,25 0-270</inkml:trace>
  <inkml:trace contextRef="#ctx0" brushRef="#br0" timeOffset="827">391 148 291,'0'27'85,"0"-27"1,0 0-26,0 0-36,0 0-12,0 0-3,0 0-13,0 0-42,0 0-70,0 0-110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582" units="in"/>
          <inkml:channel name="Y" type="integer" max="6456" units="in"/>
          <inkml:channel name="F" type="integer" max="1024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08-09-09T22:43:07.9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807 0 375,'0'26'45,"0"-26"15,0 0-34,0 0-10,0 0 0,0 0-6,0 0-5,0 0-1,0 0-11,0 0-44,0 22-52,0-22-77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582" units="in"/>
          <inkml:channel name="Y" type="integer" max="6456" units="in"/>
          <inkml:channel name="F" type="integer" max="1024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08-09-09T22:44:15.1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49-3 281,'0'0'243,"-25"0"-184,25 0-27,0 0-31,0 26-12,0-26-27,-24 0-37,24 0-61,0 0-150</inkml:trace>
  <inkml:trace contextRef="#ctx0" brushRef="#br0" timeOffset="2225">1200 233 315,'0'0'108,"0"0"-57,0-22-30,-25 22-17,25 0-10,0 0-36,0 0-40,0 0-109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582" units="in"/>
          <inkml:channel name="Y" type="integer" max="6456" units="in"/>
          <inkml:channel name="F" type="integer" max="1024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08-09-09T22:44:15.1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49-3 281,'0'0'243,"-25"0"-184,25 0-27,0 0-31,0 26-12,0-26-27,-24 0-37,24 0-61,0 0-150</inkml:trace>
  <inkml:trace contextRef="#ctx0" brushRef="#br0" timeOffset="2225">1200 233 315,'0'0'108,"0"0"-57,0-22-30,-25 22-17,25 0-10,0 0-36,0 0-40,0 0-109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582" units="in"/>
          <inkml:channel name="Y" type="integer" max="6456" units="in"/>
          <inkml:channel name="F" type="integer" max="1024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08-09-09T22:43:07.2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0 446,'0'28'52,"0"-28"16,0 0-48,0 0 3,0 0-9,0 0-5,0 0-4,0 0-29,0 0-44,0 0-89,0 0-164</inkml:trace>
  <inkml:trace contextRef="#ctx0" brushRef="#br0" timeOffset="162">41 175 300,'0'23'83,"0"-23"13,0 0-30,0 0-26,0 0-34,0 0-8,0 0-27,0 0-97,25 0-270</inkml:trace>
  <inkml:trace contextRef="#ctx0" brushRef="#br0" timeOffset="827">391 148 291,'0'27'85,"0"-27"1,0 0-26,0 0-36,0 0-12,0 0-3,0 0-13,0 0-42,0 0-70,0 0-110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582" units="in"/>
          <inkml:channel name="Y" type="integer" max="6456" units="in"/>
          <inkml:channel name="F" type="integer" max="1024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08-09-09T22:43:07.9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177 0 375,'0'26'45,"0"-26"15,0 0-34,0 0-10,0 0 0,0 0-6,0 0-5,0 0-1,0 0-11,0 0-44,0 22-52,0-22-77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582" units="in"/>
          <inkml:channel name="Y" type="integer" max="6456" units="in"/>
          <inkml:channel name="F" type="integer" max="1024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0" units="1/dev"/>
        </inkml:channelProperties>
      </inkml:inkSource>
      <inkml:timestamp xml:id="ts0" timeString="2008-09-09T22:44:15.1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49-3 281,'0'0'243,"-25"0"-184,25 0-27,0 0-31,0 26-12,0-26-27,-24 0-37,24 0-61,0 0-150</inkml:trace>
  <inkml:trace contextRef="#ctx0" brushRef="#br0" timeOffset="2225">1200 233 315,'0'0'108,"0"0"-57,0-22-30,-25 22-17,25 0-10,0 0-36,0 0-40,0 0-109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0-07T20:31:43.1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694 5933 4902,'0'0'5418,"0"0"-258,0 0-2193,0 0-1032,0 0-387,0 0-645,40-39-258,-40 39-129,40-20 129,-40 20-387,79 0 129,-79 0-129,59 0-129,-59 0 0,60 0-258,-60 0-129,40 20-774,-40-20-2580,0 0-1419,0 0-387,0 0-645</inkml:trace>
  <inkml:trace contextRef="#ctx0" brushRef="#br0" timeOffset="324.0186">952 5755 3999,'0'0'5160,"0"0"-387,0 0 0,0 0-3741,0 0-129,0 0-258,0 0-258,39 0 0,-18 19-258,-1-19 387,19 20-387,1-20 129,-20 20-129,20 0-129,-21 0 129,-19 0 0,0 0 0,0 19-258,0-39 258,-40 40-258,40-40-387,-79 40-3483,79-40-903,-59 39-516,59-39-129</inkml:trace>
  <inkml:trace contextRef="#ctx0" brushRef="#br0" timeOffset="9730.5565">2560 6132 1419,'0'0'4515,"0"20"-1161,19-20-258,1 0-774,0 0-1032,39 0-258,-18 0 0,38 0-258,-20-20-129,20 20-258,1 0 0,19 0-129,-20 0 0,1 0-129,19 0 0,-19 20 0,-1-20-129,1 0 129,-22 19-129,22-19 129,-20 0-129,-21 20 129,21-20-258,-40 0-258,19 20-903,-19-20-3741,-20 0-387,0 0-387</inkml:trace>
  <inkml:trace contextRef="#ctx0" brushRef="#br0" timeOffset="10749.6149">5516 6171 4128,'0'0'5031,"0"0"-2709,0-19 0,20 19-645,-20-20-387,20 20-387,-20-20-129,20 20-258,-1 0-129,21 0 0,-20 0-129,19 0 0,-18 0 129,18 20-129,1-20 0,-20 0 0,19 0-129,-19 0 258,0 0-258,-20 0 0,0 0-129,0 0 129,-20 0-129,0-20 0,-19 20 0,19 0 0,-20-20 0,-20 20 0,21 0 0,-1 0-129,1 0 129,-1 0 0,20-20 0,0 20 0,1 0-129,-2 0 129,21 0 0,0 0 0,21 0 0,-2 0 0,21 20 0,0-20 129,-1 0-129,1 20 129,-1-20 0,2 0-129,-22 20 129,1-20-129,-20 0 129,0 0-129,-20 0 0,1 0 129,-22 0-129,2 0 0,-21 0 0,21 0 0,-1-20-258,1 20-903,18 0-3741,2 0-645,19 0-516</inkml:trace>
  <inkml:trace contextRef="#ctx0" brushRef="#br0" timeOffset="34268.96">3968 5854 774,'0'20'5160,"0"-20"0,0 0-1548,0 20-1548,0-20-774,0 19 0,0-19-516,20 20 129,-20-1-258,0 2 129,0-1-258,0 0-129,0-1 0,0 1 0,0-20-258,0 0 258,0 0-258,0 0 0,0 0 0,0-20 0,0-19 0,20 19-129,-20-20 129,0 1-129,20 19 129,-20-20 0,20 20-129,-1 0 129,1 0-129,-20 1 129,21 19-129,-2 0 0,1 0 129,0 0-129,-20 19 0,0 21 0,20-20 129,-20 20-129,0-20 0,0 19 129,0 1-129,0-20 0,0 19-129,0-19-129,0 0-903,0 0-4386,0-20-258,0 0-258,0 0-645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8-09-09T21:22:31.8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8 1 56,'0'0'40,"-8"13"-1,8-13-1,0 0-31,0 0-32,0 0-11,0 0-3,3-14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0-07T21:26:01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18633 6092 5031,'20'-40'5676,"-20"20"-516,0 1-2322,0 19-1032,-20 0-645,20 0-387,-40 0-258,20 19-129,1 21-129,-1-20-129,0 0 0,0 0 0,0 19-129,20-19 0,0 0 0,20 0 129,20 0-129,-1 0 129,1-1-129,19 1 0,-18 0 129,18 0 129,-19 0-258,-1 0 129,1 19 129,-40-19-129,0 20 129,0-20 0,-40 0-129,20-1 0,-19 1-129,-21-20-258,20 0-645,1-20-1677,-1 1-2709,0-21-516,21 0-387</inkml:trace>
  <inkml:trace contextRef="#ctx0" brushRef="#br0" timeOffset="184.0105">18474 6032 3870,'99'-39'5934,"-59"19"-387,19-1-645,21 2-3225,-20 19-774,-1-20-387,0 20-645,-19 0-1419,0 20-3354,-20-20-645,19 19-516</inkml:trace>
  <inkml:trace contextRef="#ctx0" brushRef="#br0" timeOffset="1457.0833">18474 8612 6966,'-20'40'5547,"20"-20"0,-20 39-1935,1 1-2709,19-1-129,-20 1-258,0-1 0,20-19-516,-20 19-387,20-19-2451,0-20-2322,0-20-516,20 0-387</inkml:trace>
  <inkml:trace contextRef="#ctx0" brushRef="#br0" timeOffset="1802.1031">18891 8711 4128,'0'0'5805,"0"0"-387,0 20-387,-20 0-4128,20 0 0,-20 20-258,20-1-129,0 1-129,0 0 0,0-1 129,0 21-129,20-21-129,20-19 0,19 0 0,1 0 0,-1-40 0,20 0-129,1 0 0,-20-39 0,-21 19 0,1-19-129,-40-1 129,-20 1-258,0-1 129,-39 21 0,-1-1-258,0 19-774,1 21-4386,0-19 0,-1 19-774,21 19-129</inkml:trace>
  <inkml:trace contextRef="#ctx0" brushRef="#br0" timeOffset="4520.2585">18335 6370 258,'20'0'5418,"-20"0"-129,0 0 0,0-20-3612,0 20-387,-20-20-387,-19 20-387,-1-20 0,0 20-129,-19 0-258,-21 0 129,1 20-129,-20 0 0,-21 20 0,-18 19 0,-1 1 0,0 19 0,-20 20 0,20 1 129,1-1-129,18 20 0,1-1-129,20 2 0,20-1 129,0 20-129,19-1 129,20 2-258,0-1 129,21 20 129,-21-21 0,20 1 0,20 0 129,0-1-129,0-18 0,20 19 129,-1-20 0,2 0 0,18 0-129,1 0 129,19 0-129,1 0 0,0 1 0,19-21 129,0 20-129,20-20 0,-19 0-129,19 0 129,-20-20-129,1 1 258,-1 0-129,0-1-258,-19-19 258,0-1-129,-1 1 0,-19-2 0,19-17 129,-19-2-258,0 1 129,-20 0 129,19-20-129,-19 19 129,0-39-129,0 0 0,-20 0 0,0 0-387,0 0-387,0-19-2838,0-1-1935,-20 0-516,20 0-387</inkml:trace>
  <inkml:trace contextRef="#ctx0" brushRef="#br0" timeOffset="4979.2848">17283 10716 3225,'-39'0'5676,"19"0"0,20 0-516,-20 0-3483,20 0-387,0 0-387,20 20 129,0-20-516,19 39 129,2-20-129,-2 22-129,1-2 0,19 1 0,-19 0-129,19 0 0,-19-1-129,20-20 129,-21 22-129,1-41 0,-1 20 0,2-20 0,-22 0 0,1-20-129,0 0 129,-20-1-129,20-18 129,-20 0-129,0 19 0,-20-20 0,20 0 0,-20 1 0,20-2 0,-20 22-129,1 0 0,19-1 0,0 20-258,0 0-387,0 0-4515,0 0-516,0 0-516,0 0-387</inkml:trace>
  <inkml:trace contextRef="#ctx0" brushRef="#br0" timeOffset="5689.3254">18176 11252 4644,'20'0'6063,"0"0"-258,-20 0-645,0 0-2967,-20 0-1290,20 0-516,-20 19 0,1-19-129,-1 20 0,20 0-129,-20 0 0,20 20 0,0-21 0,0 1-129,20 0 129,19 20-129,-19-20 129,40 19 0,-20 1 0,-1 0 0,1-1 0,0 22 0,-1-23 0,-19 22 129,-20-20-258,20 0 129,-40-1 0,0 2-129,0-41 0,-19 19-258,19-19-129,-20-40-645,1 20-2193,-1-19-2451,0-21-387,0 0-387</inkml:trace>
  <inkml:trace contextRef="#ctx0" brushRef="#br0" timeOffset="5851.3347">18037 11331 6966,'80'-20'6063,"-21"0"-387,21 20-258,-20-20-4128,-1 20-774,0 0-258,1 0-516,0 0-4644,-21 0-516,-19 20-645,0-20-387</inkml:trace>
  <inkml:trace contextRef="#ctx0" brushRef="#br0" timeOffset="6645.3801">18058 9168 5289,'0'-20'5934,"0"20"-645,-21 0-387,-18 0-4386,-1 20-258,1 20 129,-41 19-129,20 0 0,-19 21 0,-20 39 0,20 0 0,-40 20-129,19 20 129,-19 19-258,20 20 129,0 1-258,-1 0 258,1-1-129,40 20 258,-1-19-129,21-1 0,19 1 0,20-1 0,0 1 0,20-1-129,19 1 129,21-1 0,-20 0-258,39-19 129,-20 19-129,21-39 258,-1 20-129,0-40 0,21 0 129,-1 0-258,0-40 129,20 0 0,-19-20 0,-1 1-129,0-1 0,-20-39-258,-19 19-387,-21-39-387,-18 0-4257,-21-20-129,0 0-645</inkml:trace>
  <inkml:trace contextRef="#ctx0" brushRef="#br0" timeOffset="7159.4095">17541 14208 3354,'-59'-20'6063,"59"20"-258,0 0-516,-40 0-3483,40 0-387,0 0-774,20 0 258,-20 0-387,20 20-258,0 0 258,19 20-387,-19 0 258,20-1-258,0 2 258,19-3-387,-19 2 129,19 0 129,-19-20-129,0 0-129,0-20 129,-1 0 0,1-20-129,-20 0 0,-1 0 129,-19 0 0,0 0-129,0 0 0,0-18 129,0 17-129,0-19 129,0 21 0,-19-21-258,19 20 258,0 0-129,0-20 0,0 20 0,0 20 0,0-19-129,0 19 129,0 0-129,0 0 129,0 0-258,0 0 0,0 0-258,0 0-1806,0 0-3483,19 0-258,2 19-516,-21-19-258</inkml:trace>
  <inkml:trace contextRef="#ctx0" brushRef="#br0" timeOffset="7717.4414">18534 13970 7998,'0'-39'6063,"0"39"-387,0 39-387,0-19-4515,0 40-258,20-1-129,-20 20-129,0-19 0,0 19-129,19-18-129,-19-3-129,20 2-387,-20-40-903,0 20-4128,0-40-129,20 0-645,-20-20-258</inkml:trace>
  <inkml:trace contextRef="#ctx0" brushRef="#br0" timeOffset="8069.4615">18851 14050 5934,'0'39'6063,"0"-19"-387,-20-20-258,20 40-4257,0-21-258,0 21-516,0 0 0,0 0-129,0-1 129,20 22-258,0-23 0,0 2-129,19-20 258,1 0-129,0 0 0,19-20 129,-19-20-129,19-20 129,-38 0-129,18-19 0,-39 0 0,0-21-129,-19 20 129,-1 1-129,-20 19-258,-20 1-258,21 39-2451,-21-20-2838,21 20-129,-1 20-774,0 0 388</inkml:trace>
  <inkml:trace contextRef="#ctx0" brushRef="#br0" timeOffset="10869.6217">19665 11371 3225,'99'19'5805,"20"1"-129,20 20-774,20 19-3354,19 21-516,21 40-258,-20 18-258,-1 20 0,-19 41-258,-20-1 258,-40 41-129,-40-21-129,-19 20 129,-40 20-129,-40-40 129,-19 20-129,-20-39-129,-21-1 0,1-18 0,0-22 0,0 0-129,39-38 0,0-21 0,40 0-129,40 1 129,20-21 0,20 0 0,19 21 0,20-2 0,0 22-129,0 18 129,-19 1 129,-20 20-129,-21 0-129,-19 0 129,-20 19 0,0 1 0,-20 19 0,20 0 129,0 1 129,20-1-129,0 21 129,0-21 0,39-20-387,-19-18-258,-20-22-5676,39-58 516,-19-40-903,-1-60-387</inkml:trace>
  <inkml:trace contextRef="#ctx0" brushRef="#br0" timeOffset="11598.6634">20340 14228 8514,'-159'-238'6321,"119"119"-516,20-40-129,20-19-5547,40-21-129,19 1-258,21-21 129,-1 2-129,20 18-129,-39-20 0,-20 21 129,-21 19 129,-19 1 129,-39 39 0,-21 40 0,-39-1 129,-20 41 129,0-1-129,0 41 129,0-1 0,19 20-129,21-20 0,20 20-129,19-40 0,40 20-129,20-19 0,20-1 129,19 0-129,-19 1 129,19-1-129,1 40 258,-40 0-129,-20 20 129,0 39 0,-20 21-129,-20-1 129,1 40-129,-1 0 129,0 20 0,40 1-129,0 18 129,0 0-129,59 1 129,-19 0 0,20 20 0,19 19-129,-20 0 129,1 21-129,0-21 129,-21 20 129,1 1-258,-20-1 0,-20 0 129,0-19-129,-20-1 0,0-19 0,-19 19-129,19-20 0,-20 1 0,1 0 0,19 19 0,-1 1-129,2 19 0,19-19-516,0 19-4773,0-20 0,19 1-645,22-60-516</inkml:trace>
  <inkml:trace contextRef="#ctx0" brushRef="#br0" timeOffset="12626.7222">18375 11351 774,'99'-80'3225,"-39"21"-516,-1-1 129,20-19 129,1 19 129,-40 1-129,19 39-774,-19 0-516,-40 40-645,-20 20-258,-39 19 0,-21 21-387,-19-1 0,-20 20-129,0 20 0,-20 0-387,20-19 129,19-20-258,1-2-387,40 2-903,0-60-1935,38 19-2064,1-59-516,20 1-258</inkml:trace>
  <inkml:trace contextRef="#ctx0" brushRef="#br0" timeOffset="12859.7355">17998 11113 4644,'0'0'6192,"0"19"-516,0 21-258,20 20-4257,20 19-387,-1 0 0,1 40-129,-1-19-258,21 19-129,0 0 0,-1-20-258,-19-20-129,19 1-387,-19-1-2967,0-40-2064,-20-18-645,-1-2-258</inkml:trace>
  <inkml:trace contextRef="#ctx0" brushRef="#br0" timeOffset="13177.7537">18831 11390 2451,'20'40'5934,"-20"0"-387,0-1-129,0 1-2451,0 40-2451,0-21-645,-20 0-903,20 1-3741,0-20-774,0 0-129,20-21 1</inkml:trace>
  <inkml:trace contextRef="#ctx0" brushRef="#br0" timeOffset="13453.7695">19168 11549 4902,'0'-20'5934,"0"20"-516,-19 20-387,-21-20-3999,20 40-387,0 0-387,1 19 0,19 0-129,0-19 258,0 20-129,39-20 129,1-21-129,-1 1 0,21-20 0,0-20 0,-21 1-129,1-21 0,-20-20-129,-20 1-129,-20 19 0,-20-19-387,1 19-387,-1 0-2709,-19 20-1806,19 20-645,0 20-129</inkml:trace>
  <inkml:trace contextRef="#ctx0" brushRef="#br0" timeOffset="13881.794">18554 14030 4128,'19'39'6321,"1"-19"-258,20 20-645,-1 19-3225,21-19-1677,20 20-129,-21-1-258,21 1-387,-1-21-903,0 1-3999,-39-20-516,20-20-387,-41 0-129</inkml:trace>
  <inkml:trace contextRef="#ctx0" brushRef="#br0" timeOffset="14048.8035">19149 14030 7482,'-80'20'6063,"1"-1"-516,0 21-387,-1 19-5031,1-19-516,19 20-1032,1-20-3870,-1-21-258,41 1-903</inkml:trace>
  <inkml:trace contextRef="#ctx0" brushRef="#br0" timeOffset="14558.8327">19585 14188 5031,'21'-39'5934,"-42"39"-387,21 0-774,-20-40-3612,20 40-387,-19 20-258,-1-20-129,0 20-129,0 19-258,0-19 387,20 20-387,0 0 129,0-1-129,20-19 0,0 21 0,20-3 129,20-18 0,-21 20 0,1 0 0,-1 0-129,-19-21 0,0 21 0,-40-19-258,0-2-129,-39-19-258,19 0-387,-20-19-387,21-2-387,-21-19-387,41 1 258,-1-21 129,20 0 387,0 1 774,20 19 903,-1 1 903,1-21 645,20 40 387,-20-20-129,19 40 0,1-19-258,20 19-387,-1 0-774,20 0-645,1 0-5031,-21 0-516,21 0-129,-40 0-903</inkml:trace>
  <inkml:trace contextRef="#ctx0" brushRef="#br0" timeOffset="15534.8885">15141 5517 1935,'-100'0'5676,"41"19"-387,-1 1-387,0 20-2967,1 0-1290,0 18 0,39 3-129,0-2 0,20 1-129,20 18 0,39-17 0,1-2 0,19 21-129,-19-1 0,-1 0 258,1 1-258,-41 19 0,2 0 0,-42 0 0,-18-19-129,-21 20 129,-19-22-258,-1-18 129,21-1 0,0-19-129,-1-21 0,21-19 129,39 0-258,0 0 0,19 21 258,1-2-258,20 1 129,-20 0-129,19 40 258,-19-1-258,-20 21 258,0-1 0,0 0-129,-20 21 129,20-1 0,0 0 0,-20 0-129,20 1 129,0-21 0,20 20-129,-20-39 0,20 18 0,0-17 0,-20-2 0,20-19 129,-1 0-129,22-21-129,-22 1-3096,41 20-2064,-21-40-645,1 20-645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0-07T21:27:36.4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16886 15062 3612,'0'0'5547,"0"-20"-258,0 20-2064,-19 0-1161,19 0-774,0-20-129,0 0-516,19 0-258,1 0 0,1 0-258,18 1 129,1-2-258,-1 2 258,1 19-129,0 19-129,0 2 258,-21 38-129,-19 1 0,0-1-129,-19 21 129,-2-1-129,-18-19-129,-1 0 258,1-22-258,-1-17 129,0-1 0,0-20-129,20 0 129,1-20 0,-1-20-129,20 21 129,0-22 0,20 22-258,-1-1 258,22 20 0,-2 0 0,21 0 0,-1 0 0,-19 20 0,19 19-258,-19-18-516,0-2-4128,-1-19-516,-18 19-258,-2-19-516</inkml:trace>
  <inkml:trace contextRef="#ctx0" brushRef="#br0" timeOffset="1112.0636">17085 16034 645,'-20'0'5418,"20"0"258,-20-20-387,20 20-2322,-19 0-1419,19 0-387,-20 0-387,20 0-129,-20-20-129,20 0-258,20 20 0,0-19-129,19 19 0,1 0 0,-1 19 0,21 1-129,-20 0 129,-20 20-129,19 0 129,-39-1 0,0-20-129,0 22 129,-20-21-129,1 19 0,-1-39 0,-20 0 129,20 0-258,20 0 129,-19 0 0,19-20-129,19 20 129,1 0 0,0 0 0,20 0 0,-1 20-129,1 0 129,-20 20 129,-1-20-129,-19 19 129,0 1-129,0 0 0,-39-20 0,-1-1 129,1 1-258,-1 0-258,0-20-2064,0 0-2838,21-20-387,-1 20-387,0-20-129</inkml:trace>
  <inkml:trace contextRef="#ctx0" brushRef="#br0" timeOffset="1661.095">17065 16967 7998,'0'39'5547,"0"-19"129,0-20-645,0 41-4128,0-22-387,0 20 0,0-19-258,0 0 0,0 20-129,0-40 0,20 20-129,0-20 129,0 0-129,-1 0 0,21-20-129,0 0-258,0 0-774,-21 0-4257,22 0-129,-41 0-387,19-18-387</inkml:trace>
  <inkml:trace contextRef="#ctx0" brushRef="#br0" timeOffset="1842.1054">17303 16828 8514,'0'59'6063,"0"1"-387,0-20-258,0 40-4644,0-22-387,21 22-129,-21-1-387,19 0-258,1-19-1032,-1 0-3999,2-21-129,-21-18-645,0-2-387</inkml:trace>
  <inkml:trace contextRef="#ctx0" brushRef="#br0" timeOffset="2167.124">17324 17839 4902,'-21'60'6063,"21"0"129,0-20-903,0 39-2580,0-19-2193,21-1 129,-21 1-129,19-2-1161,1 3-4515,-20-61-129,0 39-516,0-39-645</inkml:trace>
  <inkml:trace contextRef="#ctx0" brushRef="#br0" timeOffset="3916.224">14962 5001 129,'0'0'4773,"20"0"-387,0 0-903,19 0-2193,1-20-258,20 20-129,-1-21-129,0 21-258,1-19-387,0 19-387,-21 0-645,1 0-1548,-20 0-2193,-1 0-258</inkml:trace>
  <inkml:trace contextRef="#ctx0" brushRef="#br0" timeOffset="4219.2413">15200 4842 258,'0'-20'4128,"0"0"516,20 20-2580,0 0-387,-1 0-645,1 0-129,20 0-129,-1 20-129,1-20 0,0 20-129,-20 0-258,19-1 129,-19 1-129,-20 1 387,0 17-258,0 3-258,-20-22 258,1 21-258,-1 0 0,-20-20-774,20-1-3870,1 1-516,-2 1-516</inkml:trace>
  <inkml:trace contextRef="#ctx0" brushRef="#br0" timeOffset="5604.3205">17264 4862 3225,'19'0'5934,"-19"0"-516,20 0-516,-20-20-3354,0 20-129,21-20-516,-2 20-387,1-20 0,-1 0-258,22 0 0,-2 20-129,21 0 0,-21 20-129,21 20 129,-40 19-129,0 1 258,-1 0-258,-19 19 129,-39-20 0,-1 1 0,0 0-258,-19-21 258,-1 1-129,0-20-129,2-20 0,-2 0 0,20 0 0,20-20 0,0 0 129,20 0 0,20 0-129,20 1 129,-1-1 129,2 20-129,17-21 0,2 21 129,0 0-129,-21 0-129,1 0-387,20 0-3096,-40 0-1548,-1 0-645,1 0-387</inkml:trace>
  <inkml:trace contextRef="#ctx0" brushRef="#br0" timeOffset="5957.3407">18058 4862 7224,'-40'-20'5934,"40"0"-129,-40 20-645,20 0-4515,0 0-129,1 20-258,-1 0 0,0-1-129,20 1-129,-20 1 129,20-2-129,0 21 129,20-20-129,0-1 0,0 21 0,19-20 0,1 20 129,-1-1-129,1 1 129,0 0-258,-40-1 258,20 1-129,-20-20-258,-20 20-129,0-20-1806,-19-20-3225,-1 0-258,20 0-516,-20-40-128</inkml:trace>
  <inkml:trace contextRef="#ctx0" brushRef="#br0" timeOffset="6122.3502">17899 4922 6837,'59'-41'6063,"-39"22"-258,20-1-516,19 20-4386,-19-20-387,19 20-516,1 0-645,-21-20-3225,2 20-1548,-2 0-516,1 0-387</inkml:trace>
  <inkml:trace contextRef="#ctx0" brushRef="#br0" timeOffset="6553.3748">18752 4881 6321,'-39'20'6063,"18"-20"-387,21 0-387,0 0-4644,21-20-258,-2 1-129,21 19-129,0 0 0,-1 0 0,21 19-129,-20 1 129,-21 20 129,1 0-129,-20 19 129,0 1-129,-20 20 0,-20-21-129,1 0 258,-21 1-258,1-20-129,0-1 129,18-19 0,-18-20 0,39 0 0,-19-20-129,39 0 129,0 1 0,0-21 0,19 20 129,21 0 0,0 0 0,20 20 129,-21 0-129,21 0 0,-1 20-258,-19-20-258,0 20-5031,-21 0-129,1-20-774,0 20-387</inkml:trace>
  <inkml:trace contextRef="#ctx0" brushRef="#br0" timeOffset="37493.1445">17065 4544 1935,'0'0'3741,"0"0"-258,0 0-645,0 0-516,0 0-645,0 0-387,0 20-129,-20 20-258,20-1-129,-19 20-129,19 1 0,0 0 129,0 19-387,0 21 129,0-21-258,0 0 129,0 21-129,0-21 0,0 0-129,0-20 129,0 1-129,0 0-129,19-20 129,-19-1-129,0 1 258,0-20-258,0 0 0,0-1 129,0 1-129,0-20 129,0 0 0,0 0-129,0 0 129,0 0-129,0 0 129,0 0 0,0 0 0,0 0-129,0-20 0,0 20 0,20 0-129,0 0 258,0 0-258,0-19 129,20 19-129,-21-20 129,21 20 0,19 0 0,-18-20-129,38 20 129,-20-21 0,20 21 0,1-19 0,19 19-129,1-19 129,-1 19 0,19 0-129,-18-20 129,19 20-129,0 0 129,0-20 0,0 20 0,0 0 0,-20-20 0,-19 20-129,-1 0 129,0 0 0,-19-20 129,-21 20-258,2 0 258,-2-20-129,1 20 0,-20 0 0,19-20 0,-19 20 0,-20-19 129,20 19-129,-20-20 0,0 20 0,20-21 0,-20 21 129,0-19-129,20-1 0,-20 0 0,0 1 0,0-21 129,20 20-129,-20-20 0,0 20 129,0-40-258,-20 22 129,20-3-129,0-18 129,0-1 0,0 0 0,0 1-129,0 0 0,0-1 258,0 20-258,0 0 258,0 1-258,20 19 258,-20 1-129,0-1 0,0 0 0,0 0 0,0 20 0,0 0 0,0-20 0,0 20 0,0 0 0,0 0 0,0 0 0,-20 0 0,0 0 0,0 0 0,0 0 0,-20 0 0,1 0 0,-40 0 0,-1-20 0,1 20 0,-41 0 0,-18 0 129,-1 0-129,-20 0 129,0 0-129,0-20 129,1 20-129,19 0 129,20-20 0,0 20-129,19 0 0,41 0 0,-20 0-129,39 0-516,1-19-4644,18 19-258,21 0-516,-20-19-516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0-07T20:35:36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5477 7680 258,'-40'0'5676,"40"0"258,0 19-516,0-19-3483,19 0-258,2 20-387,18 0-516,1-20 0,-1 20-258,21 0 129,0-20-258,19 0 0,0 0 0,1 0-129,-1-20 0,0-20 0,-19 1-129,0-21 129,-1 0-129,0 1 0,-38-20 129,-2 0-387,1 19 258,-40-20-258,20 21 129,-40-1-129,1 1 129,-1 19-129,-19-20-129,-1 40 258,0 1 0,-19 0-129,0 19 129,-1 0 0,21 19 0,-20 20 0,-1-19 0,21 40-129,-1-20 129,0 19 129,21 0-129,19 1 0,0 0 0,0 19 129,20-19-129,0 19 129,20 0-129,0-20 0,0 1 129,0 0 0,20-1 0,-1-19 129,21-1-129,-21-18 0,40-21 129,1 20-258,-1-40 258,21-1-387,-21 2 129,21-21 0,-21 1 0,0-1 0,1-20-129,-41 0 258,1 1-258,-1 0 129,-39-21 129,0 20-258,0-19 129,-39 0-258,19 19 129,-39 1 0,-1 0 0,0 19 0,-19 0-129,-20 20 258,19 20-129,-19 0 129,20 0 0,-20 20-129,19 20 129,-19 0 129,40-1-129,-21 21-129,21-1-516,19 21-4902,20-20-129,0-1-516,20 0-516</inkml:trace>
  <inkml:trace contextRef="#ctx0" brushRef="#br0" timeOffset="2204.1259">6687 7104 645,'0'19'6063,"0"2"-258,0-2-258,0 1-2580,0 0-1548,20 20-258,-20-20-387,0 19 0,20-19-516,-20 1 0,0-2 0,0-19-129,0 0-129,0 0 258,0-19-258,0-2 0,0-18 129,-20-1-258,20 0 258,0 20-258,20-19 0,-20 18 0,19-18 129,1 39 129,0-20-258,20 20 129,-20 20 129,19 0-129,-19-1 129,0 2 0,-20-2 0,20 1 0,-20 0 0,0 0-129,0-20 0,0 0 129,0-20-129,-20 0-129,20 0 129,0 1-129,0-2 129,0 2-129,0-21 129,20 40 0,-20-19 0,20-1 0,-1 20 0,1 0 0,1 20 0,18-20 0,-19 19 129,20 21 0,-21-21 0,21 21 0,-20-20 0,0 0 0,20 0 0,-21-20-129,1 0 258,20 0-387,-40-20 129,20 0-129,-1-19 129,-19-1-258,0 0 258,0 21-129,0-21 0,-19 20 0,19 20 129,-20-20 0,0 20 0,20 20 0,-20 0 0,20 0 0,0 0 129,0 19 0,20 0 0,0 1 0,0-20-129,19 20 0,-19-20-258,20 20-387,-21-40-4386,2 0-774,-1 0-258,-1-20-387</inkml:trace>
  <inkml:trace contextRef="#ctx0" brushRef="#br0" timeOffset="2793.1597">7560 6925 6966,'0'60'6192,"0"-40"-387,0 20-774,0-21-3741,0 21-645,20-21-258,-20 2-258,0-2 0,0-19 0,0 0 0,0 0-129,0 0 0,0-19 129,0-2-129,0 2 129,0-1-129,0-19 0,0-1 0,0 0 0,20 0-129,0 1 129,-1 20 0,-19-2 0,20 1 0,0 20 0,20 20 0,-40 20 0,20-1 0,0 1 129,-20 20-129,19-21 0,-19 1 129,0-21 0,20 2-129,-20-21 0,0 0 0,0 0 0,20-40 0,-20 20 0,20-19-129,-20-1 129,20 0-129,-20 0 129,19 1 0,-19 20 0,20-2 129,1 21-129,-2 0 129,1 21 0,0 17-129,0-18 129,0 20 0,-1 0 0,-19 0 0,20-1-129,-20-19 0,20-1 0,-20 2-258,0-2-516,0-19-4773,0 0-129,20 0-645,0 0-387</inkml:trace>
  <inkml:trace contextRef="#ctx0" brushRef="#br0" timeOffset="3421.1956">7302 7521 4902,'-20'20'6192,"20"-1"-516,0 22-387,-19-3-4515,19 3 0,19 18 0,-19 1-129,20-1-387,0-20-258,0 2-1032,-20-2-3999,20-39-387,-1 0-645,-19-20-258</inkml:trace>
  <inkml:trace contextRef="#ctx0" brushRef="#br0" timeOffset="3714.2124">7461 7739 2451,'0'0'5934,"0"0"-387,0 20-258,0 0-3612,0 0-516,0-1-258,0 1-258,19 0-129,2 0 129,-1-20-387,19 19 129,-19-38-258,20 19-129,-1-20 0,1 0 129,0-19-129,-20-1 0,-20 20 0,0-20-129,0 21 258,-40-1-258,20-1 129,-20 2-258,20 19-129,-19 0-1032,19 0-3870,0 19-387,20-19-387,0 0-258</inkml:trace>
  <inkml:trace contextRef="#ctx0" brushRef="#br0" timeOffset="3970.227">7997 7580 5031,'-40'0'5805,"20"0"-387,1 0-387,-2 21-4128,1-2-258,1 0-258,19 2-129,0 18 0,0-19-129,19 0 129,1 0-129,20 0 0,0 0-129,0-20-516,19 0-4386,-19-20-645,0 0-258,-21 0-387</inkml:trace>
  <inkml:trace contextRef="#ctx0" brushRef="#br0" timeOffset="4601.2631">8294 7560 3999,'0'-19'5934,"20"19"-387,-20-20-516,20 0-3354,-20-20-903,0 20-387,0 1-258,0 19-129,-20 0 129,20 0-129,-40 0 129,21 19 0,-1 21 0,0 0 129,20-1-129,-20 2 258,20-3-258,0-17 0,20 18 0,0-19 0,0 0-129,-1-20 129,1 0-129,0-20 129,0 0-129,0 1 0,-1-22 129,-19 3-129,21 17 0,-21-18-129,20 19 129,-20 0 0,0 20-129,0 0 129,0 0-129,0 20 129,0 0-129,19-1 129,-19 1-129,20 1-129,-20-2-129,20-19-129,0 0 0,0 0 0,-1-19-129,1-22 0,0 2 258,0-1 0,-20-19 516,20-1 258,-20 20 0,0-19 258,0 19-129,0 20 0,-20 0 0,20 20 0,0 20-129,0 20-387,0 0 129,0-1-129,0 20-129,0 1-516,20-20-516,-20 0-1032,0-1-2838,20-19-645,-20-20-258,0 0 2451</inkml:trace>
  <inkml:trace contextRef="#ctx0" brushRef="#br0" timeOffset="4901.2802">8652 7501 903,'0'-79'5805,"19"59"-129,-19-20-129,20 21-2193,-20-22-1419,0 41-903,20-19-258,-20 19-387,0 0-258,20 0-129,-20 0 0,20 19 0,-20 1 0,0 1 0,0-2 0,0 0 0,0 2 0,19-1 0,1-1 0,1 1 129,-2 0-129,1-20 0,20 0 0,-20 0-129,-1-20-129,1 0-129,0-19-129,-20 18 0,0-17 129,-20-3 0,0 2-129,-19 19-129,18 0-2451,2 0-1935,-1 0-387,1 0-387</inkml:trace>
  <inkml:trace contextRef="#ctx0" brushRef="#br0" timeOffset="5458.3122">9108 7123 6837,'20'0'6192,"-20"0"-645,-20 0-258,0 0-4515,0 0-258,1 0-129,-2 21-258,2-2 129,-1 1-258,0 0 129,20 20-129,0-20 258,20 0-258,0-20 0,-1 19 0,2-19 0,18 0 129,-19-19-258,0-1 258,0 0-258,-1-20 0,1 20 129,0-19-129,0-1 0,0 20 129,-1 0-129,-19 20 0,0 20 129,0 0 129,0-1 0,0 21-129,0-20 258,0 20-258,0-20 258,0 0-258,0-20 258,21 0-258,-1 0 0,-1-20 0,1 0 0,0-20-129,20 20 129,-21-20 0,21 21 0,-20-1 0,0 20 129,0 0-129,0 0 129,-1 20 0,1-1 129,0 2 0,0-2-129,19 1 129,2 0-129,-2-20-129,21 20-258,-21-40-516,21 20-4773,-20-20-129,-1 0-516,-19 1-387</inkml:trace>
  <inkml:trace contextRef="#ctx0" brushRef="#br0" timeOffset="6743.3857">4028 7283 4902,'0'0'5418,"-20"-20"-1290,20 20-1161,0 0-903,0 0-903,-20 0-258,20 20-258,0-1-129,0 22-129,0-22-129,0 21 129,-20-1 0,20-19-129,0 20 129,0-20-129,0 0-129,0-20 0,0 0 0,0 0-129,0-20 129,20 0-129,-20-20 0,20 1 0,-20 19 0,20-20 0,0 0-129,-1 1 129,-19 19-129,20 0 129,1 0-129,-2 20 129,1 0-129,-20 20 129,0 0 0,20 0 0,-20-1 0,0 22 129,0-3 0,0 3 0,-20-2-129,20-19 129,0 20-516,0-20-3870,0-1-1032,0-19-774,0 0-258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8-10-23T21:13:05.5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587202560-201326592 0,'0'0'3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0-07T20:37:06.2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3492 6469 129,'0'0'5547,"0"0"129,0 0-258,0 20-2580,0-20-1161,0 0-387,0 0-645,0 20-129,0 0-258,-20-1-129,20 1 0,0 0 0,0 20-129,0-21-258,0 21-903,0-40-3999,20 0-258,0 0-516,0-20 0</inkml:trace>
  <inkml:trace contextRef="#ctx0" brushRef="#br0" timeOffset="166.0094">3552 6310 5289,'-40'0'5934,"20"0"-258,0 0-903,20 0-5160,0 0-4257,0 0-903,0 0-387</inkml:trace>
  <inkml:trace contextRef="#ctx0" brushRef="#br0" timeOffset="1296.0741">3215 5854 258,'0'0'5031,"0"0"129,0 20-516,0-20-2709,0 20-774,-21-1-129,21 1-387,0-1 0,0 2-129,0 19 0,0-21 129,0 21-258,0-20 0,0 0-129,0 0-129,0-20 0,0 0 0,0 0-129,0-20 0,0 0 0,0 0 0,21-20 0,-21 21 0,19-21 0,-19 0 0,20 20 0,-20 1 0,20-1 0,-20 0 0,0 20 0,20 0 0,-20 0 0,20 0 129,-20 20 0,19 0 0,-19-1 0,0 1 0,0-1 0,20 22 129,-20-21-258,0-1 0,0 21-774,0-20-4257,0-20-516,0 20-258,0-20-516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0-07T20:37:33.6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4048 7302 903,'0'0'5547,"0"-19"0,0-1-1806,0 20-903,0 0-903,0 0-516,0 0-516,-20 20-258,20-1-129,0 1-129,-20 20 0,20 0-129,0-1 0,-20-19 0,20 20-129,-20-20 129,20 0-129,0-20 0,0 0 0,0-20 0,0-20 0,20 0 0,-20 1-129,20-1 129,0-20-258,0 21 129,-1-1-129,22 20 0,-22 0 129,1 20 0,20 20 0,-20 0 129,-1 20 0,-19-1 0,20 21-129,-20-20-903,0-1-4644,0 1-129,0-20-516,0-20-516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0-07T21:04:15.8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5615 16629 5934,'0'-20'5418,"0"20"-129,0 0-2193,0 20-1935,0 20-387,0 20-129,0-1-129,20 20 0,0 21 0,-20-21-129,20 0 0,-1 1-129,-19-21-129,21-19 129,-21 0-129,20-40-129,-20 0 129,19-40-258,-19 0 129,20-19 0,-20-21 0,20 22 0,0-3 0,0 22-129,-1-1 129,21 40 0,-20 0 0,0 40 129,0-1-129,0 41 0,-20-1 129,19 1-129,-19-2-387,20-18-2322,0 0-2322,0-20-645,0-21-387</inkml:trace>
  <inkml:trace contextRef="#ctx0" brushRef="#br0" timeOffset="569.0325">6389 17125 4773,'0'-39'5676,"20"20"-258,-20-2-387,0 1-3483,-20 0-1032,20 1 0,-19-1-387,-2 20 0,2 20 0,-1-1 0,0 21 129,-20 0-258,21 19 129,19 1 129,-20-20-129,20-1 0,20 0 0,-1-18-129,1-2 129,20-19-129,-1-19 129,-18-2-129,18-18 129,1 19-129,-20-19 0,-1-1 129,-19 20-129,0 20 0,0 0 0,0 0 0,0 0 0,0 20 0,0 0 0,0 20 0,0-21-129,0 21-129,20 0-903,0-21-3870,0 1-387,0-20-387,-1 20-258</inkml:trace>
  <inkml:trace contextRef="#ctx0" brushRef="#br0" timeOffset="1066.061">6746 16550 3096,'-19'0'5934,"19"20"-387,-20 0-258,20 39-2193,0-19-2580,0 39 129,0 0 0,0 1-129,0-1-129,20 20 0,-20-39-129,19 0 0,-19-1-129,20-39 129,-20-20-129,20 0-129,-20-20 129,20-19-129,-20-1 0,20-20 0,0 1-129,0-1 129,-1 21-129,1 19 0,0 0 0,0 0 129,0 40-129,-1 20 129,1-1 0,-20 2 0,21 37 0,-21-18 129,0-1-387,19-19-258,1 19-4515,-20-39-258,20-20-516,-20 0-516</inkml:trace>
  <inkml:trace contextRef="#ctx0" brushRef="#br0" timeOffset="1645.0941">7401 17105 5160,'20'0'5676,"0"-19"-645,-20 0-129,20-2-4257,-20-19-129,0 21 129,0-21-387,0 20 129,0 0 0,-20 20 0,0 0-129,20 20 129,-20 20 0,0-1-258,1 1 129,-1 19-129,20-19 0,0 20 0,0-1 0,0-19 0,20 0-129,-1-1 0,1-19 0,0-20 0,20 0 129,-21-40-129,2 21 129,-1-21 0,-1 0 0,1-19-129,-20 19 0,20 20 129,-20-20-129,0 21 0,0 19 0,0 0 0,0 0 0,0 0 0,20 0 129,-20 19-129,0 1 129,20 20 0,-20 0 0,19-20-129,-19 19 0,20 1 129,20-21-129,-20 2 0,0-2-129,0-19-129,-1 20-387,-19-20-4644,40 0-258,-40 0-516,0 0-387</inkml:trace>
  <inkml:trace contextRef="#ctx0" brushRef="#br0" timeOffset="3014.1724">8156 16689 4128,'0'0'5676,"0"0"-387,-21 40-903,21-21-2967,-19 42-258,19-3-387,-20 22-129,20-1-258,0 20 0,0-19-258,0-1 129,20-19-258,-20-21-645,19 1-645,-19-20-3741,21-20-258,-21-20-258,19 0-516</inkml:trace>
  <inkml:trace contextRef="#ctx0" brushRef="#br0" timeOffset="3225.1844">7937 17046 5031,'-19'21'5805,"38"-2"-387,1-19-258,20 0-3612,-1 0-1161,1 0-258,19 0-645,-19-19-2193,0 19-2193,0 0-645,-1 0-258</inkml:trace>
  <inkml:trace contextRef="#ctx0" brushRef="#br0" timeOffset="3653.2089">8433 16669 5676,'0'0'5805,"0"40"-258,0-20-516,20 19-3870,-20 21-516,0 19 129,0 1-258,0 0 0,20-2-258,-20 2 129,0-21-129,0-20-129,0 1 0,0-20 0,0-20-129,20-20 0,-20-20 129,20 1-129,-20 0 0,19-21-129,1 20 0,0 0 0,0 21 0,0 0 129,0 19 0,-20 19-129,20 0 129,-1 21 0,1 0-129,-20 20-258,20-1-3999,0-40-903,0 21-516,-1-20-387</inkml:trace>
  <inkml:trace contextRef="#ctx0" brushRef="#br0" timeOffset="4306.2463">9187 17225 2967,'20'-20'5160,"-20"0"-258,0 0-387,-20-20-3483,20 1-516,-20 20 129,1-2 129,-1 1-258,0 20 387,0 0-129,-19 20-129,18 20-129,2-21-129,19 41 0,0-20-129,0 0-129,0-1 0,19 0-129,2 1 0,18-20 0,-19-20 0,0 0 129,19 0-129,-19-20 0,0-20 129,0 1-129,-20 19 0,0-19 129,0 19-258,0 0 129,0 20 0,0 0 0,0 20 0,0 0-129,0 0 129,20-1 0,-20 21 0,19-21 0,22 2 0,-22-2 0,1-19-129,20 0 129,-20-19-129,-1-21 129,1 0 0,0-19-129,0-1 129,-20 1 0,0-1 0,0 1 129,0-1-129,0 20 129,-20 20-129,20 1 129,0 19 0,-20 19-129,20 1 129,0 40 0,0 0 0,20-1-129,-20 20 129,20-19-129,0 19-258,0-20-387,-20-19-3870,20-20-903,-20-20-387,0 0-516</inkml:trace>
  <inkml:trace contextRef="#ctx0" brushRef="#br0" timeOffset="4475.2559">9366 17046 6321,'40'40'6063,"-21"-40"-774,21 0-2322,0 19-7482,0-19-516,-1-19-903</inkml:trace>
  <inkml:trace contextRef="#ctx0" brushRef="#br0" timeOffset="7115.407">9822 16809 3870,'0'-21'5676,"0"21"-129,20 40-387,-20-1-3483,0 1-516,0 40-387,0 0-258,0-2 0,0 2-129,0-21-258,0 1 129,0-21-129,20-39 0,-20 0-129,20-20 129,0-20-129,-1-19 0,2 0 0,-2 19 0,1 0-129,0 20 129,0 1-129,-20 19 129,20 0 0,-20 19 0,19 21 0,-19 0 129,20 0 0,0 19-258,-20-20 0,20 1-129,0 0-645,-20-20-2709,19 0-1806,2-20-258,-2 0-645</inkml:trace>
  <inkml:trace contextRef="#ctx0" brushRef="#br0" timeOffset="7761.4439">10457 17205 5160,'0'-40'5934,"20"20"-516,-20 0-387,0 0-3999,-20-18-516,20 17-129,-19 21-129,-1 0 0,-1 0 0,2 21-129,19-2 129,-20 20-129,20 1-129,0 0 129,0 19-129,20-19 129,-1 0-129,2-1 0,-1-19 129,-1-20-129,1 0 0,0-20 0,0 0 129,0-20-129,-1 21 129,-19-21-129,0 1 0,0 19 0,0 0 0,0 0 0,0 20 0,0 20 0,0-20-129,0 40 129,20-1-129,-20 1 129,20-21 0,0 21 0,0 0 0,20-40 129,-21 20-129,21-40 0,-20 0 0,19-19 0,-19-1 0,20-19 0,-20-21 0,-1 20-129,-19-19 129,21 20 0,-21-1 0,0 0 129,0 41-129,0 0 129,0 19-129,0 38 129,0 2 129,0 0-129,0 20 0,0 20 129,0-2-129,20-18-129,-20 19 129,19-40-258,-19 21-129,20-40-258,-20 0-516,0-20-2967,0 0-1548,0-40-387,0 20-258</inkml:trace>
  <inkml:trace contextRef="#ctx0" brushRef="#br0" timeOffset="7929.4535">10695 17046 6708,'20'21'6192,"20"-21"-645,19 0-387,-19 0-5031,20 0-4902,-1 0-258,1-21-903,-1 21-387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0-07T21:05:00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9762 11450 2580,'0'20'6321,"-19"0"-645,-1-1-258,20 41-2451,-19-20-2451,19 19-387,0 1-2580,0-21-2580,19 1-387,1-20-903</inkml:trace>
  <inkml:trace contextRef="#ctx0" brushRef="#br0" timeOffset="381.0218">11211 11430 8514,'20'79'5934,"0"-19"-387,-20 0-1548,0-1-4386,0 20-4386,-20 1-774,20-21-387,-20 2-516</inkml:trace>
  <inkml:trace contextRef="#ctx0" brushRef="#br0" timeOffset="3003.1718">4048 14407 2193,'19'-19'5805,"-19"-2"-387,20 21-387,-20-20-2967,0 20-258,0 0-774,21 0-129,-21 0 0,19 0-258,-19 20-129,20 1-129,-20-2-129,0 20 129,-20-19-129,20 20 0,-19 0-129,-2-1-129,21 1 0,-20 0 129,20-21-129,0 1 0,0 0 0,0-20 129,20 0-129,1 0 0,-2 0 129,1 0-129,20-20 0,-1 20 0,1-20-129,0 20 0,0-19-258,-21 0-387,21 19-1935,-20-21-2838,0 1-387,-1-19-516,1 19 130</inkml:trace>
  <inkml:trace contextRef="#ctx0" brushRef="#br0" timeOffset="3215.1839">4464 14208 7482,'-19'-20'6321,"19"40"-645,0 0 0,0 20-4515,0 0-258,0 19-387,0 20-129,0 21-129,0-21 129,0 0-387,19 1 0,-19-21-387,0 0-903,0-19-4257,20-20-387,-20-20-516,0 0-516</inkml:trace>
  <inkml:trace contextRef="#ctx0" brushRef="#br0" timeOffset="17572.0051">13255 16847 2967,'20'20'5547,"0"-20"-129,0 0-903,-1 20-2580,2-40-645,18 20-258,1 0-387,-1-20-258,-19 1 0,20 0-129,-20-2 0,-1-19-129,-19 1 129,0-1-258,-19 20 129,-20 0-129,-2 20 0,2 0 129,-1 40-129,-20 0 0,21-1-129,19 22 129,20 17 0,0-18 0,20 19-129,0-19 0,39-21-129,1 1-774,-1-20-3999,20-20-387,-19-20-258,0-20-258</inkml:trace>
  <inkml:trace contextRef="#ctx0" brushRef="#br0" timeOffset="17843.0206">13791 16809 7998,'0'98'5547,"20"-18"0,-20-21-774,20 0-3999,-20-19-258,20 0-258,-20-20 129,0-20-258,19 0 0,-19-40-129,0 0 129,0-18-129,0-3 129,0 2-129,20-1 0,-20 20 0,20-19 0,0 39-258,19 0-258,-19 1-1935,20 19-2709,-20 0-516,0 0-258,20 19-258</inkml:trace>
  <inkml:trace contextRef="#ctx0" brushRef="#br0" timeOffset="18128.0369">14366 16987 8385,'0'80'5934,"0"-42"-516,0 2-903,0-20-3483,0 0-516,0-20 0,0 0-258,0 0 129,-19 0-129,19-40 0,0 0 0,-20 2-129,20-3 0,20-18 0,-1-1-129,1 20-129,1 1-129,18 20-129,1-22-774,-1 41-4257,1-20-129,0 20-516,-21 0-129</inkml:trace>
  <inkml:trace contextRef="#ctx0" brushRef="#br0" timeOffset="18421.0536">14704 16809 7224,'0'19'5676,"0"20"-387,0-19-129,0 20-4257,0 0-129,0-1-258,20 1-258,0 0 129,19-1 0,1-19-258,-1 0 129,2-20-129,-2 0 0,1-20 0,-1-20-129,-19 2 129,-20-3-258,0 2 258,-20-21-129,-19 40-129,-1-20 129,1 20-387,-2 1-1290,2 19-3741,19-19-129,20 19-516,0 0-516</inkml:trace>
  <inkml:trace contextRef="#ctx0" brushRef="#br0" timeOffset="18714.0704">15200 16847 5547,'20'80'6321,"-20"-20"-516,0-21-387,20 2-2451,-20-3-2580,19 2-129,1-20-129,-20-20 0,0 0-129,20-20 0,-20 0 129,-20-19 0,20-21 0,-20 1 0,20-1 0,0 0 0,0 22 0,40-23 129,-20 22-258,40-1-129,-1 20-1290,0 20-4128,1-20 0,0 20-774,-21 0-516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1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1" y="4403725"/>
            <a:ext cx="5588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1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2D8580D4-7993-4A07-9578-AEB61917CC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9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4A8C7-92EB-43A5-B9F9-905AD2413395}" type="slidenum">
              <a:rPr lang="en-US"/>
              <a:pPr/>
              <a:t>1</a:t>
            </a:fld>
            <a:endParaRPr 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05FA1-2EEB-403A-914A-4B5A522A6CDC}" type="slidenum">
              <a:rPr lang="en-US"/>
              <a:pPr/>
              <a:t>16</a:t>
            </a:fld>
            <a:endParaRPr lang="en-US"/>
          </a:p>
        </p:txBody>
      </p:sp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6913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741" y="4404151"/>
            <a:ext cx="5587519" cy="41706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2309" tIns="46154" rIns="92309" bIns="46154"/>
          <a:lstStyle/>
          <a:p>
            <a:pPr marL="39688">
              <a:spcBef>
                <a:spcPts val="413"/>
              </a:spcBef>
            </a:pPr>
            <a:endParaRPr lang="en-US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C1D1D-9082-4AEE-82D3-8482E60835A8}" type="slidenum">
              <a:rPr lang="en-US"/>
              <a:pPr/>
              <a:t>17</a:t>
            </a:fld>
            <a:endParaRPr lang="en-US"/>
          </a:p>
        </p:txBody>
      </p:sp>
      <p:sp>
        <p:nvSpPr>
          <p:cNvPr id="153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9205" y="696175"/>
            <a:ext cx="2626591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741" y="4404151"/>
            <a:ext cx="5587519" cy="41706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2309" tIns="46154" rIns="92309" bIns="46154"/>
          <a:lstStyle/>
          <a:p>
            <a:pPr marL="39688">
              <a:spcBef>
                <a:spcPts val="413"/>
              </a:spcBef>
            </a:pPr>
            <a:endParaRPr lang="en-US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01610-298C-4AC3-B24F-3FD50B574566}" type="slidenum">
              <a:rPr lang="en-US"/>
              <a:pPr/>
              <a:t>18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3E476-EB92-49AF-9F11-F78FC3BD62EB}" type="slidenum">
              <a:rPr lang="en-US"/>
              <a:pPr/>
              <a:t>19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A06623-264C-41E7-BA3F-D57504AE2234}" type="slidenum">
              <a:rPr lang="en-US"/>
              <a:pPr/>
              <a:t>20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Selena's estoy contigo</a:t>
            </a:r>
          </a:p>
          <a:p>
            <a:r>
              <a:rPr lang="en-US"/>
              <a:t>Spanish was Selena's scond language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55589-1F54-4247-9F98-FBC232819EB7}" type="slidenum">
              <a:rPr lang="en-US"/>
              <a:pPr/>
              <a:t>21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308A7-1453-4B8F-9A29-F44360FAC30E}" type="slidenum">
              <a:rPr lang="en-US"/>
              <a:pPr/>
              <a:t>22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4167" y="695325"/>
            <a:ext cx="4656667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97EFFF-B309-48DB-95A8-3DDD32E03E16}" type="slidenum">
              <a:rPr lang="en-US"/>
              <a:pPr/>
              <a:t>23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3F1FA-D27E-4588-937F-16346AF89E65}" type="slidenum">
              <a:rPr lang="en-US"/>
              <a:pPr/>
              <a:t>25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D376B-C1C0-4090-B4B8-77CAAC266CDD}" type="slidenum">
              <a:rPr lang="en-US"/>
              <a:pPr/>
              <a:t>5</a:t>
            </a:fld>
            <a:endParaRPr lang="en-US"/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E7998-5FD2-4C50-9432-F3A1ADD52D3B}" type="slidenum">
              <a:rPr lang="en-US"/>
              <a:pPr/>
              <a:t>26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E7998-5FD2-4C50-9432-F3A1ADD52D3B}" type="slidenum">
              <a:rPr lang="en-US"/>
              <a:pPr/>
              <a:t>27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E7998-5FD2-4C50-9432-F3A1ADD52D3B}" type="slidenum">
              <a:rPr lang="en-US"/>
              <a:pPr/>
              <a:t>28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E7998-5FD2-4C50-9432-F3A1ADD52D3B}" type="slidenum">
              <a:rPr lang="en-US"/>
              <a:pPr/>
              <a:t>29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E7998-5FD2-4C50-9432-F3A1ADD52D3B}" type="slidenum">
              <a:rPr lang="en-US"/>
              <a:pPr/>
              <a:t>30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14960-BBE2-4CF7-B4E3-C876F4528775}" type="slidenum">
              <a:rPr lang="en-US"/>
              <a:pPr/>
              <a:t>39</a:t>
            </a:fld>
            <a:endParaRPr lang="en-US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5869E-C027-4F9A-8439-BA8281E11D97}" type="slidenum">
              <a:rPr lang="en-US"/>
              <a:pPr/>
              <a:t>40</a:t>
            </a:fld>
            <a:endParaRPr lang="en-US"/>
          </a:p>
        </p:txBody>
      </p:sp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55E6B-01EE-4078-A211-6A9187BBA5CE}" type="slidenum">
              <a:rPr lang="en-US"/>
              <a:pPr/>
              <a:t>41</a:t>
            </a:fld>
            <a:endParaRPr lang="en-US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D454B-B2F7-4295-BF48-B39EE381FE99}" type="slidenum">
              <a:rPr lang="en-US"/>
              <a:pPr/>
              <a:t>42</a:t>
            </a:fld>
            <a:endParaRPr lang="en-US"/>
          </a:p>
        </p:txBody>
      </p:sp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FE980-2062-427F-AE7A-ADAB688C14AB}" type="slidenum">
              <a:rPr lang="en-US"/>
              <a:pPr/>
              <a:t>43</a:t>
            </a:fld>
            <a:endParaRPr lang="en-US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CBA8A3-760E-46AE-9843-675A9488BD41}" type="slidenum">
              <a:rPr lang="en-US"/>
              <a:pPr/>
              <a:t>6</a:t>
            </a:fld>
            <a:endParaRPr lang="en-US"/>
          </a:p>
        </p:txBody>
      </p:sp>
      <p:sp>
        <p:nvSpPr>
          <p:cNvPr id="134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D938FE-BC34-412E-B30D-3E936E63D7E8}" type="slidenum">
              <a:rPr lang="en-US"/>
              <a:pPr/>
              <a:t>44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01097-2ED7-4281-AADF-34456D31E4FB}" type="slidenum">
              <a:rPr lang="en-US"/>
              <a:pPr/>
              <a:t>45</a:t>
            </a:fld>
            <a:endParaRPr 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0D930-8468-45CF-9837-986BF066EA9F}" type="slidenum">
              <a:rPr lang="en-US"/>
              <a:pPr/>
              <a:t>46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1171A-CCCE-4002-A1E6-38E223DC1BBD}" type="slidenum">
              <a:rPr lang="en-US"/>
              <a:pPr/>
              <a:t>47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B4BCC-2D3D-403F-A1C0-72F44289DA22}" type="slidenum">
              <a:rPr lang="en-US"/>
              <a:pPr/>
              <a:t>48</a:t>
            </a:fld>
            <a:endParaRPr lang="en-US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A72624-8F99-419E-8328-9BD93DFC268E}" type="slidenum">
              <a:rPr lang="en-US"/>
              <a:pPr/>
              <a:t>49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09EA7-D44A-4EB5-B2E2-832357A7153C}" type="slidenum">
              <a:rPr lang="en-US"/>
              <a:pPr/>
              <a:t>7</a:t>
            </a:fld>
            <a:endParaRPr lang="en-US"/>
          </a:p>
        </p:txBody>
      </p:sp>
      <p:sp>
        <p:nvSpPr>
          <p:cNvPr id="139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BAC04-1922-4CA3-80FB-DED5E6D930FC}" type="slidenum">
              <a:rPr lang="en-US"/>
              <a:pPr/>
              <a:t>8</a:t>
            </a:fld>
            <a:endParaRPr lang="en-US"/>
          </a:p>
        </p:txBody>
      </p:sp>
      <p:sp>
        <p:nvSpPr>
          <p:cNvPr id="146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3548E-0359-4197-8B72-42C32E9BCA22}" type="slidenum">
              <a:rPr lang="en-US"/>
              <a:pPr/>
              <a:t>9</a:t>
            </a:fld>
            <a:endParaRPr lang="en-US"/>
          </a:p>
        </p:txBody>
      </p:sp>
      <p:sp>
        <p:nvSpPr>
          <p:cNvPr id="139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0C85B-2457-4ECD-9F08-834F4B7B03DE}" type="slidenum">
              <a:rPr lang="en-US"/>
              <a:pPr/>
              <a:t>10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B1696-5BB3-4792-A475-BBB2FF23445C}" type="slidenum">
              <a:rPr lang="en-US"/>
              <a:pPr/>
              <a:t>11</a:t>
            </a:fld>
            <a:endParaRPr lang="en-US"/>
          </a:p>
        </p:txBody>
      </p:sp>
      <p:sp>
        <p:nvSpPr>
          <p:cNvPr id="140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33A7E-5DAC-44E7-A2E3-9FDB50CA7DB9}" type="slidenum">
              <a:rPr lang="en-US"/>
              <a:pPr/>
              <a:t>12</a:t>
            </a:fld>
            <a:endParaRPr 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5E77-8705-40E0-ABFD-4C71D8304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2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8D8F-1415-4890-884A-15F1B51727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7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2CD0-A1C2-4D0B-85BF-C18C7A61DE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DD9CC-3517-42F5-8A7F-BDA77285E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9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7BF0-DDA5-46F9-9D4B-759D1646FA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2B98E-22A7-43FF-A494-36828CB56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7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666AC-B32B-4CB8-9907-15C61C852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2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CBDDA-F8B9-4AC2-B2F6-AA1F4CC54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7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3B371-96CF-47D9-AB31-294281C6F5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B8190-CEA0-4299-A179-5405AF1FAE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3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1C41-A87C-4205-8AAB-A1FFB6D25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28600"/>
            <a:ext cx="8229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7FC483-8EBE-4C6E-8124-C6549DF794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2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1.png"/><Relationship Id="rId2" Type="http://schemas.openxmlformats.org/officeDocument/2006/relationships/tags" Target="../tags/tag5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3.xml"/><Relationship Id="rId19" Type="http://schemas.openxmlformats.org/officeDocument/2006/relationships/image" Target="../media/image3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image" Target="../media/image7.emf"/><Relationship Id="rId2" Type="http://schemas.openxmlformats.org/officeDocument/2006/relationships/tags" Target="../tags/tag135.xml"/><Relationship Id="rId16" Type="http://schemas.openxmlformats.org/officeDocument/2006/relationships/customXml" Target="../ink/ink4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notesSlide" Target="../notesSlides/notesSlide7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customXml" Target="../ink/ink6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image" Target="../media/image70.emf"/><Relationship Id="rId2" Type="http://schemas.openxmlformats.org/officeDocument/2006/relationships/tags" Target="../tags/tag148.xml"/><Relationship Id="rId16" Type="http://schemas.openxmlformats.org/officeDocument/2006/relationships/customXml" Target="../ink/ink5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5" Type="http://schemas.openxmlformats.org/officeDocument/2006/relationships/tags" Target="../tags/tag151.xml"/><Relationship Id="rId15" Type="http://schemas.openxmlformats.org/officeDocument/2006/relationships/notesSlide" Target="../notesSlides/notesSlide8.xml"/><Relationship Id="rId10" Type="http://schemas.openxmlformats.org/officeDocument/2006/relationships/tags" Target="../tags/tag156.xml"/><Relationship Id="rId19" Type="http://schemas.openxmlformats.org/officeDocument/2006/relationships/image" Target="../media/image8.emf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image" Target="../media/image9.emf"/><Relationship Id="rId2" Type="http://schemas.openxmlformats.org/officeDocument/2006/relationships/tags" Target="../tags/tag161.xml"/><Relationship Id="rId16" Type="http://schemas.openxmlformats.org/officeDocument/2006/relationships/customXml" Target="../ink/ink7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5" Type="http://schemas.openxmlformats.org/officeDocument/2006/relationships/notesSlide" Target="../notesSlides/notesSlide9.xml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26" Type="http://schemas.openxmlformats.org/officeDocument/2006/relationships/tags" Target="../tags/tag198.xml"/><Relationship Id="rId3" Type="http://schemas.openxmlformats.org/officeDocument/2006/relationships/tags" Target="../tags/tag175.xml"/><Relationship Id="rId21" Type="http://schemas.openxmlformats.org/officeDocument/2006/relationships/tags" Target="../tags/tag193.xml"/><Relationship Id="rId34" Type="http://schemas.openxmlformats.org/officeDocument/2006/relationships/tags" Target="../tags/tag206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tags" Target="../tags/tag197.xml"/><Relationship Id="rId33" Type="http://schemas.openxmlformats.org/officeDocument/2006/relationships/tags" Target="../tags/tag205.xml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tags" Target="../tags/tag192.xml"/><Relationship Id="rId29" Type="http://schemas.openxmlformats.org/officeDocument/2006/relationships/tags" Target="../tags/tag201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tags" Target="../tags/tag196.xml"/><Relationship Id="rId32" Type="http://schemas.openxmlformats.org/officeDocument/2006/relationships/tags" Target="../tags/tag204.xml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tags" Target="../tags/tag195.xml"/><Relationship Id="rId28" Type="http://schemas.openxmlformats.org/officeDocument/2006/relationships/tags" Target="../tags/tag200.xml"/><Relationship Id="rId36" Type="http://schemas.openxmlformats.org/officeDocument/2006/relationships/notesSlide" Target="../notesSlides/notesSlide10.xml"/><Relationship Id="rId10" Type="http://schemas.openxmlformats.org/officeDocument/2006/relationships/tags" Target="../tags/tag182.xml"/><Relationship Id="rId19" Type="http://schemas.openxmlformats.org/officeDocument/2006/relationships/tags" Target="../tags/tag191.xml"/><Relationship Id="rId31" Type="http://schemas.openxmlformats.org/officeDocument/2006/relationships/tags" Target="../tags/tag203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tags" Target="../tags/tag194.xml"/><Relationship Id="rId27" Type="http://schemas.openxmlformats.org/officeDocument/2006/relationships/tags" Target="../tags/tag199.xml"/><Relationship Id="rId30" Type="http://schemas.openxmlformats.org/officeDocument/2006/relationships/tags" Target="../tags/tag202.xml"/><Relationship Id="rId35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image" Target="../media/image10.emf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customXml" Target="../ink/ink8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21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10.xml"/><Relationship Id="rId9" Type="http://schemas.openxmlformats.org/officeDocument/2006/relationships/tags" Target="../tags/tag2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customXml" Target="../ink/ink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../clipboard/media/image24.emf"/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5.emf"/><Relationship Id="rId4" Type="http://schemas.openxmlformats.org/officeDocument/2006/relationships/customXml" Target="../ink/ink12.xml"/><Relationship Id="rId14" Type="http://schemas.openxmlformats.org/officeDocument/2006/relationships/customXml" Target="../ink/ink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44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34" Type="http://schemas.openxmlformats.org/officeDocument/2006/relationships/image" Target="../../clipboard/media/image43.emf"/><Relationship Id="rId7" Type="http://schemas.openxmlformats.org/officeDocument/2006/relationships/customXml" Target="../ink/ink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../clipboard/media/image29.emf"/><Relationship Id="rId5" Type="http://schemas.openxmlformats.org/officeDocument/2006/relationships/customXml" Target="../ink/ink15.xml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51" Type="http://schemas.openxmlformats.org/officeDocument/2006/relationships/image" Target="../../clipboard/media/image88.emf"/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29" Type="http://schemas.openxmlformats.org/officeDocument/2006/relationships/image" Target="../../clipboard/media/image77.emf"/><Relationship Id="rId1" Type="http://schemas.openxmlformats.org/officeDocument/2006/relationships/slideLayout" Target="../slideLayouts/slideLayout7.xml"/><Relationship Id="rId24" Type="http://schemas.openxmlformats.org/officeDocument/2006/relationships/customXml" Target="../ink/ink18.xml"/><Relationship Id="rId23" Type="http://schemas.openxmlformats.org/officeDocument/2006/relationships/image" Target="../../clipboard/media/image74.emf"/><Relationship Id="rId4" Type="http://schemas.openxmlformats.org/officeDocument/2006/relationships/customXml" Target="../ink/ink17.xml"/><Relationship Id="rId30" Type="http://schemas.openxmlformats.org/officeDocument/2006/relationships/customXml" Target="../ink/ink19.xml"/></Relationships>
</file>

<file path=ppt/slides/_rels/slide27.xml.rels><?xml version="1.0" encoding="UTF-8" standalone="yes"?>
<Relationships xmlns="http://schemas.openxmlformats.org/package/2006/relationships"><Relationship Id="rId51" Type="http://schemas.openxmlformats.org/officeDocument/2006/relationships/image" Target="../../clipboard/media/image88.emf"/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29" Type="http://schemas.openxmlformats.org/officeDocument/2006/relationships/image" Target="../../clipboard/media/image77.emf"/><Relationship Id="rId1" Type="http://schemas.openxmlformats.org/officeDocument/2006/relationships/slideLayout" Target="../slideLayouts/slideLayout7.xml"/><Relationship Id="rId24" Type="http://schemas.openxmlformats.org/officeDocument/2006/relationships/customXml" Target="../ink/ink21.xml"/><Relationship Id="rId23" Type="http://schemas.openxmlformats.org/officeDocument/2006/relationships/image" Target="../../clipboard/media/image74.emf"/><Relationship Id="rId4" Type="http://schemas.openxmlformats.org/officeDocument/2006/relationships/customXml" Target="../ink/ink20.xml"/><Relationship Id="rId30" Type="http://schemas.openxmlformats.org/officeDocument/2006/relationships/customXml" Target="../ink/ink22.xml"/></Relationships>
</file>

<file path=ppt/slides/_rels/slide28.xml.rels><?xml version="1.0" encoding="UTF-8" standalone="yes"?>
<Relationships xmlns="http://schemas.openxmlformats.org/package/2006/relationships"><Relationship Id="rId51" Type="http://schemas.openxmlformats.org/officeDocument/2006/relationships/image" Target="../../clipboard/media/image88.emf"/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29" Type="http://schemas.openxmlformats.org/officeDocument/2006/relationships/image" Target="../../clipboard/media/image77.emf"/><Relationship Id="rId1" Type="http://schemas.openxmlformats.org/officeDocument/2006/relationships/slideLayout" Target="../slideLayouts/slideLayout7.xml"/><Relationship Id="rId24" Type="http://schemas.openxmlformats.org/officeDocument/2006/relationships/customXml" Target="../ink/ink24.xml"/><Relationship Id="rId23" Type="http://schemas.openxmlformats.org/officeDocument/2006/relationships/image" Target="../../clipboard/media/image74.emf"/><Relationship Id="rId4" Type="http://schemas.openxmlformats.org/officeDocument/2006/relationships/customXml" Target="../ink/ink23.xml"/><Relationship Id="rId30" Type="http://schemas.openxmlformats.org/officeDocument/2006/relationships/customXml" Target="../ink/ink25.xml"/></Relationships>
</file>

<file path=ppt/slides/_rels/slide29.xml.rels><?xml version="1.0" encoding="UTF-8" standalone="yes"?>
<Relationships xmlns="http://schemas.openxmlformats.org/package/2006/relationships"><Relationship Id="rId51" Type="http://schemas.openxmlformats.org/officeDocument/2006/relationships/image" Target="../../clipboard/media/image88.emf"/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0.xml.rels><?xml version="1.0" encoding="UTF-8" standalone="yes"?>
<Relationships xmlns="http://schemas.openxmlformats.org/package/2006/relationships"><Relationship Id="rId51" Type="http://schemas.openxmlformats.org/officeDocument/2006/relationships/image" Target="../../clipboard/media/image88.emf"/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29" Type="http://schemas.openxmlformats.org/officeDocument/2006/relationships/image" Target="../../clipboard/media/image77.emf"/><Relationship Id="rId1" Type="http://schemas.openxmlformats.org/officeDocument/2006/relationships/slideLayout" Target="../slideLayouts/slideLayout7.xml"/><Relationship Id="rId24" Type="http://schemas.openxmlformats.org/officeDocument/2006/relationships/customXml" Target="../ink/ink28.xml"/><Relationship Id="rId23" Type="http://schemas.openxmlformats.org/officeDocument/2006/relationships/image" Target="../../clipboard/media/image74.emf"/><Relationship Id="rId4" Type="http://schemas.openxmlformats.org/officeDocument/2006/relationships/customXml" Target="../ink/ink27.xml"/><Relationship Id="rId30" Type="http://schemas.openxmlformats.org/officeDocument/2006/relationships/customXml" Target="../ink/ink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19.xml"/><Relationship Id="rId9" Type="http://schemas.openxmlformats.org/officeDocument/2006/relationships/tags" Target="../tags/tag22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3" Type="http://schemas.openxmlformats.org/officeDocument/2006/relationships/tags" Target="../tags/tag227.xml"/><Relationship Id="rId7" Type="http://schemas.openxmlformats.org/officeDocument/2006/relationships/tags" Target="../tags/tag231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image" Target="../media/image19.wmf"/><Relationship Id="rId5" Type="http://schemas.openxmlformats.org/officeDocument/2006/relationships/tags" Target="../tags/tag229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28.xml"/><Relationship Id="rId9" Type="http://schemas.openxmlformats.org/officeDocument/2006/relationships/tags" Target="../tags/tag2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37.xml"/><Relationship Id="rId9" Type="http://schemas.openxmlformats.org/officeDocument/2006/relationships/tags" Target="../tags/tag24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91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46.xml"/><Relationship Id="rId9" Type="http://schemas.openxmlformats.org/officeDocument/2006/relationships/tags" Target="../tags/tag25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notesSlide" Target="../notesSlides/notesSlide25.xml"/><Relationship Id="rId5" Type="http://schemas.openxmlformats.org/officeDocument/2006/relationships/tags" Target="../tags/tag25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55.xml"/><Relationship Id="rId9" Type="http://schemas.openxmlformats.org/officeDocument/2006/relationships/tags" Target="../tags/tag2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26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4" Type="http://schemas.openxmlformats.org/officeDocument/2006/relationships/tags" Target="../tags/tag26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13" Type="http://schemas.openxmlformats.org/officeDocument/2006/relationships/tags" Target="../tags/tag279.xml"/><Relationship Id="rId18" Type="http://schemas.openxmlformats.org/officeDocument/2006/relationships/notesSlide" Target="../notesSlides/notesSlide27.xml"/><Relationship Id="rId3" Type="http://schemas.openxmlformats.org/officeDocument/2006/relationships/tags" Target="../tags/tag269.xml"/><Relationship Id="rId7" Type="http://schemas.openxmlformats.org/officeDocument/2006/relationships/tags" Target="../tags/tag273.xml"/><Relationship Id="rId12" Type="http://schemas.openxmlformats.org/officeDocument/2006/relationships/tags" Target="../tags/tag27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68.xml"/><Relationship Id="rId16" Type="http://schemas.openxmlformats.org/officeDocument/2006/relationships/tags" Target="../tags/tag282.xml"/><Relationship Id="rId20" Type="http://schemas.openxmlformats.org/officeDocument/2006/relationships/image" Target="../media/image20.emf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tags" Target="../tags/tag277.xml"/><Relationship Id="rId5" Type="http://schemas.openxmlformats.org/officeDocument/2006/relationships/tags" Target="../tags/tag271.xml"/><Relationship Id="rId15" Type="http://schemas.openxmlformats.org/officeDocument/2006/relationships/tags" Target="../tags/tag281.xml"/><Relationship Id="rId10" Type="http://schemas.openxmlformats.org/officeDocument/2006/relationships/tags" Target="../tags/tag276.xml"/><Relationship Id="rId19" Type="http://schemas.openxmlformats.org/officeDocument/2006/relationships/customXml" Target="../ink/ink31.xml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tags" Target="../tags/tag28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tags" Target="../tags/tag295.xml"/><Relationship Id="rId18" Type="http://schemas.openxmlformats.org/officeDocument/2006/relationships/tags" Target="../tags/tag300.xml"/><Relationship Id="rId26" Type="http://schemas.openxmlformats.org/officeDocument/2006/relationships/tags" Target="../tags/tag308.xml"/><Relationship Id="rId3" Type="http://schemas.openxmlformats.org/officeDocument/2006/relationships/tags" Target="../tags/tag285.xml"/><Relationship Id="rId21" Type="http://schemas.openxmlformats.org/officeDocument/2006/relationships/tags" Target="../tags/tag303.xml"/><Relationship Id="rId7" Type="http://schemas.openxmlformats.org/officeDocument/2006/relationships/tags" Target="../tags/tag289.xml"/><Relationship Id="rId12" Type="http://schemas.openxmlformats.org/officeDocument/2006/relationships/tags" Target="../tags/tag294.xml"/><Relationship Id="rId17" Type="http://schemas.openxmlformats.org/officeDocument/2006/relationships/tags" Target="../tags/tag299.xml"/><Relationship Id="rId25" Type="http://schemas.openxmlformats.org/officeDocument/2006/relationships/tags" Target="../tags/tag307.xml"/><Relationship Id="rId2" Type="http://schemas.openxmlformats.org/officeDocument/2006/relationships/tags" Target="../tags/tag284.xml"/><Relationship Id="rId16" Type="http://schemas.openxmlformats.org/officeDocument/2006/relationships/tags" Target="../tags/tag298.xml"/><Relationship Id="rId20" Type="http://schemas.openxmlformats.org/officeDocument/2006/relationships/tags" Target="../tags/tag302.xml"/><Relationship Id="rId29" Type="http://schemas.openxmlformats.org/officeDocument/2006/relationships/notesSlide" Target="../notesSlides/notesSlide28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tags" Target="../tags/tag293.xml"/><Relationship Id="rId24" Type="http://schemas.openxmlformats.org/officeDocument/2006/relationships/tags" Target="../tags/tag306.xml"/><Relationship Id="rId5" Type="http://schemas.openxmlformats.org/officeDocument/2006/relationships/tags" Target="../tags/tag287.xml"/><Relationship Id="rId15" Type="http://schemas.openxmlformats.org/officeDocument/2006/relationships/tags" Target="../tags/tag297.xml"/><Relationship Id="rId23" Type="http://schemas.openxmlformats.org/officeDocument/2006/relationships/tags" Target="../tags/tag305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292.xml"/><Relationship Id="rId19" Type="http://schemas.openxmlformats.org/officeDocument/2006/relationships/tags" Target="../tags/tag301.xml"/><Relationship Id="rId31" Type="http://schemas.openxmlformats.org/officeDocument/2006/relationships/image" Target="../media/image21.emf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tags" Target="../tags/tag296.xml"/><Relationship Id="rId22" Type="http://schemas.openxmlformats.org/officeDocument/2006/relationships/tags" Target="../tags/tag304.xml"/><Relationship Id="rId27" Type="http://schemas.openxmlformats.org/officeDocument/2006/relationships/tags" Target="../tags/tag309.xml"/><Relationship Id="rId30" Type="http://schemas.openxmlformats.org/officeDocument/2006/relationships/customXml" Target="../ink/ink3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3" Type="http://schemas.openxmlformats.org/officeDocument/2006/relationships/tags" Target="../tags/tag312.xml"/><Relationship Id="rId7" Type="http://schemas.openxmlformats.org/officeDocument/2006/relationships/tags" Target="../tags/tag316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notesSlide" Target="../notesSlides/notesSlide29.xml"/><Relationship Id="rId5" Type="http://schemas.openxmlformats.org/officeDocument/2006/relationships/tags" Target="../tags/tag31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13.xml"/><Relationship Id="rId9" Type="http://schemas.openxmlformats.org/officeDocument/2006/relationships/tags" Target="../tags/tag3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7" Type="http://schemas.openxmlformats.org/officeDocument/2006/relationships/notesSlide" Target="../notesSlides/notesSlide35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3.xml"/><Relationship Id="rId4" Type="http://schemas.openxmlformats.org/officeDocument/2006/relationships/tags" Target="../tags/tag3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9" Type="http://schemas.openxmlformats.org/officeDocument/2006/relationships/tags" Target="../tags/tag63.xml"/><Relationship Id="rId3" Type="http://schemas.openxmlformats.org/officeDocument/2006/relationships/tags" Target="../tags/tag27.xml"/><Relationship Id="rId21" Type="http://schemas.openxmlformats.org/officeDocument/2006/relationships/tags" Target="../tags/tag45.xml"/><Relationship Id="rId34" Type="http://schemas.openxmlformats.org/officeDocument/2006/relationships/tags" Target="../tags/tag58.xml"/><Relationship Id="rId42" Type="http://schemas.openxmlformats.org/officeDocument/2006/relationships/tags" Target="../tags/tag66.xml"/><Relationship Id="rId47" Type="http://schemas.openxmlformats.org/officeDocument/2006/relationships/tags" Target="../tags/tag71.xml"/><Relationship Id="rId50" Type="http://schemas.openxmlformats.org/officeDocument/2006/relationships/tags" Target="../tags/tag74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tags" Target="../tags/tag57.xml"/><Relationship Id="rId38" Type="http://schemas.openxmlformats.org/officeDocument/2006/relationships/tags" Target="../tags/tag62.xml"/><Relationship Id="rId46" Type="http://schemas.openxmlformats.org/officeDocument/2006/relationships/tags" Target="../tags/tag70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29" Type="http://schemas.openxmlformats.org/officeDocument/2006/relationships/tags" Target="../tags/tag53.xml"/><Relationship Id="rId41" Type="http://schemas.openxmlformats.org/officeDocument/2006/relationships/tags" Target="../tags/tag65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37" Type="http://schemas.openxmlformats.org/officeDocument/2006/relationships/tags" Target="../tags/tag61.xml"/><Relationship Id="rId40" Type="http://schemas.openxmlformats.org/officeDocument/2006/relationships/tags" Target="../tags/tag64.xml"/><Relationship Id="rId45" Type="http://schemas.openxmlformats.org/officeDocument/2006/relationships/tags" Target="../tags/tag69.xml"/><Relationship Id="rId53" Type="http://schemas.openxmlformats.org/officeDocument/2006/relationships/notesSlide" Target="../notesSlides/notesSlide3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36" Type="http://schemas.openxmlformats.org/officeDocument/2006/relationships/tags" Target="../tags/tag60.xml"/><Relationship Id="rId49" Type="http://schemas.openxmlformats.org/officeDocument/2006/relationships/tags" Target="../tags/tag73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tags" Target="../tags/tag55.xml"/><Relationship Id="rId44" Type="http://schemas.openxmlformats.org/officeDocument/2006/relationships/tags" Target="../tags/tag68.xml"/><Relationship Id="rId52" Type="http://schemas.openxmlformats.org/officeDocument/2006/relationships/slideLayout" Target="../slideLayouts/slideLayout1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Relationship Id="rId35" Type="http://schemas.openxmlformats.org/officeDocument/2006/relationships/tags" Target="../tags/tag59.xml"/><Relationship Id="rId43" Type="http://schemas.openxmlformats.org/officeDocument/2006/relationships/tags" Target="../tags/tag67.xml"/><Relationship Id="rId48" Type="http://schemas.openxmlformats.org/officeDocument/2006/relationships/tags" Target="../tags/tag72.xml"/><Relationship Id="rId8" Type="http://schemas.openxmlformats.org/officeDocument/2006/relationships/tags" Target="../tags/tag32.xml"/><Relationship Id="rId51" Type="http://schemas.openxmlformats.org/officeDocument/2006/relationships/tags" Target="../tags/tag7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tags" Target="../tags/tag101.xml"/><Relationship Id="rId3" Type="http://schemas.openxmlformats.org/officeDocument/2006/relationships/tags" Target="../tags/tag78.xml"/><Relationship Id="rId21" Type="http://schemas.openxmlformats.org/officeDocument/2006/relationships/tags" Target="../tags/tag96.xml"/><Relationship Id="rId34" Type="http://schemas.openxmlformats.org/officeDocument/2006/relationships/notesSlide" Target="../notesSlides/notesSlide4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tags" Target="../tags/tag100.xml"/><Relationship Id="rId33" Type="http://schemas.openxmlformats.org/officeDocument/2006/relationships/slideLayout" Target="../slideLayouts/slideLayout6.xml"/><Relationship Id="rId38" Type="http://schemas.openxmlformats.org/officeDocument/2006/relationships/image" Target="../media/image5.emf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29" Type="http://schemas.openxmlformats.org/officeDocument/2006/relationships/tags" Target="../tags/tag104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tags" Target="../tags/tag99.xml"/><Relationship Id="rId32" Type="http://schemas.openxmlformats.org/officeDocument/2006/relationships/tags" Target="../tags/tag107.xml"/><Relationship Id="rId37" Type="http://schemas.openxmlformats.org/officeDocument/2006/relationships/customXml" Target="../ink/ink2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tags" Target="../tags/tag103.xml"/><Relationship Id="rId36" Type="http://schemas.openxmlformats.org/officeDocument/2006/relationships/image" Target="../media/image4.emf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31" Type="http://schemas.openxmlformats.org/officeDocument/2006/relationships/tags" Target="../tags/tag106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tags" Target="../tags/tag102.xml"/><Relationship Id="rId30" Type="http://schemas.openxmlformats.org/officeDocument/2006/relationships/tags" Target="../tags/tag105.xml"/><Relationship Id="rId35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2" Type="http://schemas.openxmlformats.org/officeDocument/2006/relationships/tags" Target="../tags/tag109.xml"/><Relationship Id="rId16" Type="http://schemas.openxmlformats.org/officeDocument/2006/relationships/image" Target="../media/image4.wmf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5" Type="http://schemas.openxmlformats.org/officeDocument/2006/relationships/notesSlide" Target="../notesSlides/notesSlide5.xml"/><Relationship Id="rId10" Type="http://schemas.openxmlformats.org/officeDocument/2006/relationships/tags" Target="../tags/tag117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image" Target="../media/image6.emf"/><Relationship Id="rId2" Type="http://schemas.openxmlformats.org/officeDocument/2006/relationships/tags" Target="../tags/tag122.xml"/><Relationship Id="rId16" Type="http://schemas.openxmlformats.org/officeDocument/2006/relationships/customXml" Target="../ink/ink3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130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993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1163" y="889000"/>
            <a:ext cx="8243887" cy="174625"/>
            <a:chOff x="295" y="1311"/>
            <a:chExt cx="5177" cy="114"/>
          </a:xfrm>
        </p:grpSpPr>
        <p:sp>
          <p:nvSpPr>
            <p:cNvPr id="1319939" name="Rectangle 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40" name="Rectangle 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994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175" y="130175"/>
            <a:ext cx="77660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latin typeface="Times New Roman" pitchFamily="18" charset="0"/>
              </a:rPr>
              <a:t>CS </a:t>
            </a:r>
            <a:r>
              <a:rPr lang="en-US" sz="4200" dirty="0" smtClean="0">
                <a:latin typeface="Times New Roman" pitchFamily="18" charset="0"/>
              </a:rPr>
              <a:t>42 </a:t>
            </a:r>
            <a:r>
              <a:rPr lang="en-US" sz="4200" dirty="0">
                <a:latin typeface="Times New Roman" pitchFamily="18" charset="0"/>
              </a:rPr>
              <a:t>Today</a:t>
            </a:r>
          </a:p>
        </p:txBody>
      </p:sp>
      <p:sp>
        <p:nvSpPr>
          <p:cNvPr id="1319973" name="Text Box 3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67400" y="1132448"/>
            <a:ext cx="3048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No office hours (again) this week, but lots of </a:t>
            </a:r>
            <a:r>
              <a:rPr lang="en-US" sz="1800" dirty="0" err="1" smtClean="0">
                <a:latin typeface="Arial" charset="0"/>
              </a:rPr>
              <a:t>grutoring</a:t>
            </a:r>
            <a:r>
              <a:rPr lang="en-US" sz="1800" dirty="0" smtClean="0">
                <a:latin typeface="Arial" charset="0"/>
              </a:rPr>
              <a:t> hours as usual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5238" y="1060211"/>
            <a:ext cx="431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HW6 (still) due Monday Oct 11, 11:59pm</a:t>
            </a:r>
            <a:endParaRPr lang="en-US" dirty="0"/>
          </a:p>
        </p:txBody>
      </p:sp>
      <p:grpSp>
        <p:nvGrpSpPr>
          <p:cNvPr id="154" name="Group 7182"/>
          <p:cNvGrpSpPr>
            <a:grpSpLocks/>
          </p:cNvGrpSpPr>
          <p:nvPr/>
        </p:nvGrpSpPr>
        <p:grpSpPr bwMode="auto">
          <a:xfrm>
            <a:off x="280668" y="1016221"/>
            <a:ext cx="617537" cy="635071"/>
            <a:chOff x="1676815" y="5536974"/>
            <a:chExt cx="1066385" cy="1244825"/>
          </a:xfrm>
        </p:grpSpPr>
        <p:sp>
          <p:nvSpPr>
            <p:cNvPr id="155" name="Freeform 11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Oval 1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157" name="Straight Connector 156"/>
            <p:cNvCxnSpPr>
              <a:stCxn id="173" idx="1"/>
              <a:endCxn id="173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173" name="Oval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74" name="Oval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75" name="Straight Connector 174"/>
              <p:cNvCxnSpPr>
                <a:stCxn id="173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>
                <a:stCxn id="173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>
                <a:stCxn id="173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59" name="Freeform 158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160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168" name="Oval 1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69" name="Oval 17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70" name="Straight Connector 169"/>
              <p:cNvCxnSpPr>
                <a:stCxn id="168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>
                <a:stCxn id="168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>
                <a:stCxn id="168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163" name="Oval 14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64" name="Oval 17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65" name="Straight Connector 164"/>
              <p:cNvCxnSpPr>
                <a:stCxn id="163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>
                <a:stCxn id="163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>
                <a:stCxn id="163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62" name="AutoShape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80" name="Text Box 227"/>
          <p:cNvSpPr txBox="1">
            <a:spLocks noChangeArrowheads="1"/>
          </p:cNvSpPr>
          <p:nvPr/>
        </p:nvSpPr>
        <p:spPr bwMode="auto">
          <a:xfrm>
            <a:off x="609600" y="2068478"/>
            <a:ext cx="637866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Today: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Finish Hmmm, start Python</a:t>
            </a:r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Tuesday: Review, more Python </a:t>
            </a:r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Thursday: Exam 1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Fall BREAK!</a:t>
            </a:r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After the break: Building </a:t>
            </a:r>
            <a:r>
              <a:rPr lang="en-US" dirty="0"/>
              <a:t>more complex </a:t>
            </a:r>
            <a:r>
              <a:rPr lang="en-US" dirty="0" smtClean="0"/>
              <a:t>programs (in Python)</a:t>
            </a:r>
            <a:endParaRPr lang="en-US" dirty="0"/>
          </a:p>
        </p:txBody>
      </p:sp>
      <p:pic>
        <p:nvPicPr>
          <p:cNvPr id="181" name="Picture 22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10200"/>
            <a:ext cx="12001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2" name="Picture 22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81600"/>
            <a:ext cx="13620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" name="Picture 23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257800"/>
            <a:ext cx="1238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1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83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" y="838200"/>
            <a:ext cx="8382000" cy="193675"/>
            <a:chOff x="295" y="1311"/>
            <a:chExt cx="5177" cy="114"/>
          </a:xfrm>
        </p:grpSpPr>
        <p:sp>
          <p:nvSpPr>
            <p:cNvPr id="1400835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36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083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09850" y="92313"/>
            <a:ext cx="61531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>
                <a:latin typeface="Times New Roman" pitchFamily="18" charset="0"/>
              </a:rPr>
              <a:t>Hmmm Detectives</a:t>
            </a:r>
          </a:p>
        </p:txBody>
      </p:sp>
      <p:sp>
        <p:nvSpPr>
          <p:cNvPr id="1400856" name="Text Box 24"/>
          <p:cNvSpPr txBox="1">
            <a:spLocks noChangeArrowheads="1"/>
          </p:cNvSpPr>
          <p:nvPr/>
        </p:nvSpPr>
        <p:spPr bwMode="auto">
          <a:xfrm>
            <a:off x="901700" y="139700"/>
            <a:ext cx="1600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Hmmm, I'm not sure about this game</a:t>
            </a:r>
          </a:p>
        </p:txBody>
      </p:sp>
      <p:sp>
        <p:nvSpPr>
          <p:cNvPr id="1400857" name="Rectangle 25"/>
          <p:cNvSpPr>
            <a:spLocks noChangeArrowheads="1"/>
          </p:cNvSpPr>
          <p:nvPr/>
        </p:nvSpPr>
        <p:spPr bwMode="auto">
          <a:xfrm>
            <a:off x="381000" y="1371600"/>
            <a:ext cx="83820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latin typeface="Courier New" pitchFamily="49" charset="0"/>
              </a:rPr>
              <a:t>00 read r1          # get an integer from the user</a:t>
            </a:r>
          </a:p>
          <a:p>
            <a:pPr algn="l"/>
            <a:r>
              <a:rPr lang="en-US" sz="1800" b="1">
                <a:latin typeface="Courier New" pitchFamily="49" charset="0"/>
              </a:rPr>
              <a:t>                    # and hold it in register r1</a:t>
            </a:r>
          </a:p>
          <a:p>
            <a:pPr algn="l"/>
            <a:r>
              <a:rPr lang="en-US" sz="1800" b="1">
                <a:latin typeface="Courier New" pitchFamily="49" charset="0"/>
              </a:rPr>
              <a:t>01 loadn r2 2        # put 2 in r2</a:t>
            </a:r>
          </a:p>
          <a:p>
            <a:pPr algn="l"/>
            <a:r>
              <a:rPr lang="en-US" sz="1800" b="1">
                <a:latin typeface="Courier New" pitchFamily="49" charset="0"/>
              </a:rPr>
              <a:t>02 mul r1 r2 r1     # r1 = r1 * r2</a:t>
            </a:r>
          </a:p>
          <a:p>
            <a:pPr algn="l"/>
            <a:r>
              <a:rPr lang="en-US" sz="1800" b="1">
                <a:latin typeface="Courier New" pitchFamily="49" charset="0"/>
              </a:rPr>
              <a:t>03 load r3 42       # put 42 in r3</a:t>
            </a:r>
          </a:p>
          <a:p>
            <a:pPr algn="l"/>
            <a:r>
              <a:rPr lang="en-US" sz="1800" b="1">
                <a:latin typeface="Courier New" pitchFamily="49" charset="0"/>
              </a:rPr>
              <a:t>04 storei r1 r3     # store the value of r1 at </a:t>
            </a:r>
          </a:p>
          <a:p>
            <a:pPr algn="l"/>
            <a:r>
              <a:rPr lang="en-US" sz="1800" b="1">
                <a:latin typeface="Courier New" pitchFamily="49" charset="0"/>
              </a:rPr>
              <a:t>			# memory location 42</a:t>
            </a:r>
          </a:p>
          <a:p>
            <a:pPr algn="l"/>
            <a:r>
              <a:rPr lang="en-US" sz="1800" b="1">
                <a:latin typeface="Courier New" pitchFamily="49" charset="0"/>
              </a:rPr>
              <a:t>05 load r4 42       # load the value from memory </a:t>
            </a:r>
          </a:p>
          <a:p>
            <a:pPr algn="l"/>
            <a:r>
              <a:rPr lang="en-US" sz="1800" b="1">
                <a:latin typeface="Courier New" pitchFamily="49" charset="0"/>
              </a:rPr>
              <a:t>                    # location 42 into r4</a:t>
            </a:r>
          </a:p>
          <a:p>
            <a:pPr algn="l"/>
            <a:r>
              <a:rPr lang="en-US" sz="1800" b="1">
                <a:latin typeface="Courier New" pitchFamily="49" charset="0"/>
              </a:rPr>
              <a:t>06 write r4         # write out (print) the contents of r4</a:t>
            </a:r>
          </a:p>
          <a:p>
            <a:pPr algn="l"/>
            <a:r>
              <a:rPr lang="en-US" sz="1800" b="1">
                <a:latin typeface="Courier New" pitchFamily="49" charset="0"/>
              </a:rPr>
              <a:t>07 halt             # stop here.</a:t>
            </a:r>
          </a:p>
        </p:txBody>
      </p:sp>
      <p:sp>
        <p:nvSpPr>
          <p:cNvPr id="1400858" name="Text Box 26"/>
          <p:cNvSpPr txBox="1">
            <a:spLocks noChangeArrowheads="1"/>
          </p:cNvSpPr>
          <p:nvPr/>
        </p:nvSpPr>
        <p:spPr bwMode="auto">
          <a:xfrm>
            <a:off x="457200" y="4876800"/>
            <a:ext cx="65484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i="1"/>
              <a:t>Hmmm says:</a:t>
            </a:r>
          </a:p>
          <a:p>
            <a:pPr algn="l"/>
            <a:r>
              <a:rPr lang="en-US">
                <a:solidFill>
                  <a:srgbClr val="0508FB"/>
                </a:solidFill>
              </a:rPr>
              <a:t>Invalid store target at pc 4: 0</a:t>
            </a:r>
          </a:p>
          <a:p>
            <a:pPr algn="l"/>
            <a:r>
              <a:rPr lang="en-US">
                <a:solidFill>
                  <a:srgbClr val="0508FB"/>
                </a:solidFill>
              </a:rPr>
              <a:t>Halting program execution.</a:t>
            </a:r>
          </a:p>
        </p:txBody>
      </p:sp>
      <p:grpSp>
        <p:nvGrpSpPr>
          <p:cNvPr id="29" name="Group 7182"/>
          <p:cNvGrpSpPr>
            <a:grpSpLocks/>
          </p:cNvGrpSpPr>
          <p:nvPr/>
        </p:nvGrpSpPr>
        <p:grpSpPr bwMode="auto">
          <a:xfrm>
            <a:off x="273050" y="154337"/>
            <a:ext cx="617537" cy="635071"/>
            <a:chOff x="1676815" y="5536974"/>
            <a:chExt cx="1066385" cy="1244825"/>
          </a:xfrm>
        </p:grpSpPr>
        <p:sp>
          <p:nvSpPr>
            <p:cNvPr id="30" name="Freeform 1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2" name="Straight Connector 31"/>
            <p:cNvCxnSpPr>
              <a:stCxn id="48" idx="1"/>
              <a:endCxn id="48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8" name="Oval 1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9" name="Oval 1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0" name="Straight Connector 49"/>
              <p:cNvCxnSpPr>
                <a:stCxn id="48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8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8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4" name="Freeform 33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5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3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4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5" name="Straight Connector 44"/>
              <p:cNvCxnSpPr>
                <a:stCxn id="43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3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3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8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0" name="Straight Connector 39"/>
              <p:cNvCxnSpPr>
                <a:stCxn id="38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8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8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7" name="AutoShape 1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1428480" y="2457360"/>
              <a:ext cx="2172240" cy="414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14800" y="2443320"/>
                <a:ext cx="2189520" cy="43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10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8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" y="838200"/>
            <a:ext cx="8382000" cy="193675"/>
            <a:chOff x="295" y="1311"/>
            <a:chExt cx="5177" cy="114"/>
          </a:xfrm>
        </p:grpSpPr>
        <p:sp>
          <p:nvSpPr>
            <p:cNvPr id="1402883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884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288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39475"/>
            <a:ext cx="61531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>
                <a:latin typeface="Times New Roman" pitchFamily="18" charset="0"/>
              </a:rPr>
              <a:t>Hmmm Detectives</a:t>
            </a:r>
          </a:p>
        </p:txBody>
      </p:sp>
      <p:sp>
        <p:nvSpPr>
          <p:cNvPr id="1402904" name="Text Box 24"/>
          <p:cNvSpPr txBox="1">
            <a:spLocks noChangeArrowheads="1"/>
          </p:cNvSpPr>
          <p:nvPr/>
        </p:nvSpPr>
        <p:spPr bwMode="auto">
          <a:xfrm>
            <a:off x="901700" y="139700"/>
            <a:ext cx="1600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Hmmm, I'm not sure about this game</a:t>
            </a:r>
          </a:p>
        </p:txBody>
      </p:sp>
      <p:sp>
        <p:nvSpPr>
          <p:cNvPr id="1402905" name="Rectangle 25"/>
          <p:cNvSpPr>
            <a:spLocks noChangeArrowheads="1"/>
          </p:cNvSpPr>
          <p:nvPr/>
        </p:nvSpPr>
        <p:spPr bwMode="auto">
          <a:xfrm>
            <a:off x="304800" y="1143000"/>
            <a:ext cx="83820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>
                <a:latin typeface="Courier New" pitchFamily="49" charset="0"/>
              </a:rPr>
              <a:t>00 read r1          # get an integer from the user</a:t>
            </a:r>
          </a:p>
          <a:p>
            <a:pPr algn="l"/>
            <a:r>
              <a:rPr lang="en-US" sz="1400" b="1">
                <a:latin typeface="Courier New" pitchFamily="49" charset="0"/>
              </a:rPr>
              <a:t>                    # and hold it in register r1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01 loadn r2 2        # put 2 in r2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02 mul r1 r2 r1     # r1 = r1 * r2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03 load r3 42       # put 42 in r3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04 store r1 r3     # store the value of r1 at </a:t>
            </a:r>
          </a:p>
          <a:p>
            <a:pPr algn="l"/>
            <a:r>
              <a:rPr lang="en-US" sz="1400" b="1">
                <a:latin typeface="Courier New" pitchFamily="49" charset="0"/>
              </a:rPr>
              <a:t>			# memory location 42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05 load r4 42       # load the value from memory </a:t>
            </a:r>
          </a:p>
          <a:p>
            <a:pPr algn="l"/>
            <a:r>
              <a:rPr lang="en-US" sz="1400" b="1">
                <a:latin typeface="Courier New" pitchFamily="49" charset="0"/>
              </a:rPr>
              <a:t>                    # location 42 into r4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06 write r4         # write out (print) the contents of r4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07 halt             # stop here.</a:t>
            </a:r>
          </a:p>
        </p:txBody>
      </p:sp>
      <p:sp>
        <p:nvSpPr>
          <p:cNvPr id="1402906" name="Text Box 26"/>
          <p:cNvSpPr txBox="1">
            <a:spLocks noChangeArrowheads="1"/>
          </p:cNvSpPr>
          <p:nvPr/>
        </p:nvSpPr>
        <p:spPr bwMode="auto">
          <a:xfrm>
            <a:off x="304800" y="3581400"/>
            <a:ext cx="8305800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0508FB"/>
                </a:solidFill>
                <a:latin typeface="Courier New" pitchFamily="49" charset="0"/>
              </a:rPr>
              <a:t>ARGUMENT ERROR:</a:t>
            </a:r>
          </a:p>
          <a:p>
            <a:pPr algn="l"/>
            <a:r>
              <a:rPr lang="en-US" sz="1400" b="1">
                <a:solidFill>
                  <a:srgbClr val="0508FB"/>
                </a:solidFill>
                <a:latin typeface="Courier New" pitchFamily="49" charset="0"/>
              </a:rPr>
              <a:t>'r3' IS NOT A VALID NUMBER.</a:t>
            </a:r>
          </a:p>
          <a:p>
            <a:pPr algn="l"/>
            <a:endParaRPr lang="en-US" sz="1400" b="1">
              <a:solidFill>
                <a:srgbClr val="0508FB"/>
              </a:solidFill>
              <a:latin typeface="Courier New" pitchFamily="49" charset="0"/>
            </a:endParaRPr>
          </a:p>
          <a:p>
            <a:pPr algn="l"/>
            <a:r>
              <a:rPr lang="en-US" sz="1400" b="1">
                <a:solidFill>
                  <a:srgbClr val="0508FB"/>
                </a:solidFill>
                <a:latin typeface="Courier New" pitchFamily="49" charset="0"/>
              </a:rPr>
              <a:t>***** ASSEMBLY TERMINATED UNSUCCESSFULLY *****</a:t>
            </a:r>
          </a:p>
          <a:p>
            <a:pPr algn="l"/>
            <a:r>
              <a:rPr lang="en-US" sz="1400" b="1">
                <a:solidFill>
                  <a:srgbClr val="0508FB"/>
                </a:solidFill>
                <a:latin typeface="Courier New" pitchFamily="49" charset="0"/>
              </a:rPr>
              <a:t>              ASSEMBLY RESULTS:</a:t>
            </a:r>
          </a:p>
          <a:p>
            <a:pPr algn="l"/>
            <a:endParaRPr lang="en-US" sz="1400" b="1">
              <a:solidFill>
                <a:srgbClr val="0508FB"/>
              </a:solidFill>
              <a:latin typeface="Courier New" pitchFamily="49" charset="0"/>
            </a:endParaRPr>
          </a:p>
          <a:p>
            <a:pPr algn="l"/>
            <a:r>
              <a:rPr lang="en-US" sz="1400" b="1">
                <a:solidFill>
                  <a:srgbClr val="0508FB"/>
                </a:solidFill>
                <a:latin typeface="Courier New" pitchFamily="49" charset="0"/>
              </a:rPr>
              <a:t>0 : 0000 0001 0000 0001            00 read r1          # get an integer from</a:t>
            </a:r>
          </a:p>
          <a:p>
            <a:pPr algn="l"/>
            <a:r>
              <a:rPr lang="en-US" sz="1400" b="1">
                <a:solidFill>
                  <a:srgbClr val="0508FB"/>
                </a:solidFill>
                <a:latin typeface="Courier New" pitchFamily="49" charset="0"/>
              </a:rPr>
              <a:t>1 : 0001 0010 0000 0010            01 loadn r2 2       # put 2 in r2</a:t>
            </a:r>
          </a:p>
          <a:p>
            <a:pPr algn="l"/>
            <a:r>
              <a:rPr lang="en-US" sz="1400" b="1">
                <a:solidFill>
                  <a:srgbClr val="0508FB"/>
                </a:solidFill>
                <a:latin typeface="Courier New" pitchFamily="49" charset="0"/>
              </a:rPr>
              <a:t>2 : 1000 0001 0010 0001            02 mul r1 r2 r1     # r1 = r1 * r2</a:t>
            </a:r>
          </a:p>
          <a:p>
            <a:pPr algn="l"/>
            <a:r>
              <a:rPr lang="en-US" sz="1400" b="1">
                <a:solidFill>
                  <a:srgbClr val="0508FB"/>
                </a:solidFill>
                <a:latin typeface="Courier New" pitchFamily="49" charset="0"/>
              </a:rPr>
              <a:t>3 : 0001 0011 0010 1010            03 loadn r3 42      # put 42 in r3</a:t>
            </a:r>
          </a:p>
          <a:p>
            <a:pPr algn="l"/>
            <a:r>
              <a:rPr lang="en-US" sz="1400" b="1">
                <a:solidFill>
                  <a:srgbClr val="0508FB"/>
                </a:solidFill>
                <a:latin typeface="Courier New" pitchFamily="49" charset="0"/>
              </a:rPr>
              <a:t>4 : ***ARGUMENT ERROR HERE***      04 store r1 r3     # store the value of</a:t>
            </a:r>
          </a:p>
          <a:p>
            <a:pPr algn="l"/>
            <a:r>
              <a:rPr lang="en-US" sz="1400" b="1">
                <a:solidFill>
                  <a:srgbClr val="0508FB"/>
                </a:solidFill>
                <a:latin typeface="Courier New" pitchFamily="49" charset="0"/>
              </a:rPr>
              <a:t>5 : 0010 0100 0010 1010            05 load r4 42       # load the value from</a:t>
            </a:r>
          </a:p>
          <a:p>
            <a:pPr algn="l"/>
            <a:r>
              <a:rPr lang="en-US" sz="1400" b="1">
                <a:solidFill>
                  <a:srgbClr val="0508FB"/>
                </a:solidFill>
                <a:latin typeface="Courier New" pitchFamily="49" charset="0"/>
              </a:rPr>
              <a:t>6 : 0000 0100 0000 0010            06 write r4         # write out (print)</a:t>
            </a:r>
          </a:p>
          <a:p>
            <a:pPr algn="l"/>
            <a:r>
              <a:rPr lang="en-US" sz="1400" b="1">
                <a:solidFill>
                  <a:srgbClr val="0508FB"/>
                </a:solidFill>
                <a:latin typeface="Courier New" pitchFamily="49" charset="0"/>
              </a:rPr>
              <a:t>7 : 0000 0000 0000 0000            07 halt             # stop here.</a:t>
            </a:r>
          </a:p>
        </p:txBody>
      </p:sp>
      <p:sp>
        <p:nvSpPr>
          <p:cNvPr id="1402907" name="Line 27"/>
          <p:cNvSpPr>
            <a:spLocks noChangeShapeType="1"/>
          </p:cNvSpPr>
          <p:nvPr/>
        </p:nvSpPr>
        <p:spPr bwMode="auto">
          <a:xfrm>
            <a:off x="0" y="3505200"/>
            <a:ext cx="868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0290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9525" y="2336800"/>
              <a:ext cx="1588" cy="1588"/>
            </p14:xfrm>
          </p:contentPart>
        </mc:Choice>
        <mc:Fallback xmlns="">
          <p:pic>
            <p:nvPicPr>
              <p:cNvPr id="140290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79525" y="2336800"/>
                <a:ext cx="84164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7182"/>
          <p:cNvGrpSpPr>
            <a:grpSpLocks/>
          </p:cNvGrpSpPr>
          <p:nvPr/>
        </p:nvGrpSpPr>
        <p:grpSpPr bwMode="auto">
          <a:xfrm>
            <a:off x="273050" y="154337"/>
            <a:ext cx="617537" cy="635071"/>
            <a:chOff x="1676815" y="5536974"/>
            <a:chExt cx="1066385" cy="1244825"/>
          </a:xfrm>
        </p:grpSpPr>
        <p:sp>
          <p:nvSpPr>
            <p:cNvPr id="32" name="Freeform 1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4" name="Straight Connector 33"/>
            <p:cNvCxnSpPr>
              <a:stCxn id="50" idx="1"/>
              <a:endCxn id="50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0" name="Oval 1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1" name="Oval 1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2" name="Straight Connector 51"/>
              <p:cNvCxnSpPr>
                <a:stCxn id="50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50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0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6" name="Freeform 35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7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5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6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7" name="Straight Connector 46"/>
              <p:cNvCxnSpPr>
                <a:stCxn id="45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5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5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0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1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2" name="Straight Connector 41"/>
              <p:cNvCxnSpPr>
                <a:stCxn id="40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0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0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9" name="AutoShape 1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1149840" y="2107440"/>
              <a:ext cx="129240" cy="300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37240" y="2094480"/>
                <a:ext cx="146520" cy="32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74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697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" y="838200"/>
            <a:ext cx="8382000" cy="193675"/>
            <a:chOff x="295" y="1311"/>
            <a:chExt cx="5177" cy="114"/>
          </a:xfrm>
        </p:grpSpPr>
        <p:sp>
          <p:nvSpPr>
            <p:cNvPr id="1406979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6980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698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09850" y="0"/>
            <a:ext cx="61531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>
                <a:latin typeface="Times New Roman" pitchFamily="18" charset="0"/>
              </a:rPr>
              <a:t>Hmmm Detectives</a:t>
            </a:r>
          </a:p>
        </p:txBody>
      </p:sp>
      <p:sp>
        <p:nvSpPr>
          <p:cNvPr id="1407000" name="Text Box 24"/>
          <p:cNvSpPr txBox="1">
            <a:spLocks noChangeArrowheads="1"/>
          </p:cNvSpPr>
          <p:nvPr/>
        </p:nvSpPr>
        <p:spPr bwMode="auto">
          <a:xfrm>
            <a:off x="901700" y="139700"/>
            <a:ext cx="1600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Hmmm, I'm not sure about this game</a:t>
            </a:r>
          </a:p>
        </p:txBody>
      </p:sp>
      <p:sp>
        <p:nvSpPr>
          <p:cNvPr id="1407001" name="Rectangle 25"/>
          <p:cNvSpPr>
            <a:spLocks noChangeArrowheads="1"/>
          </p:cNvSpPr>
          <p:nvPr/>
        </p:nvSpPr>
        <p:spPr bwMode="auto">
          <a:xfrm>
            <a:off x="381000" y="1371600"/>
            <a:ext cx="83820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latin typeface="Courier New" pitchFamily="49" charset="0"/>
              </a:rPr>
              <a:t>00 read r1          # get an integer from the user</a:t>
            </a:r>
          </a:p>
          <a:p>
            <a:pPr algn="l"/>
            <a:r>
              <a:rPr lang="en-US" sz="1800" b="1">
                <a:latin typeface="Courier New" pitchFamily="49" charset="0"/>
              </a:rPr>
              <a:t>                    # and hold it in register r1</a:t>
            </a:r>
          </a:p>
          <a:p>
            <a:pPr algn="l"/>
            <a:r>
              <a:rPr lang="en-US" sz="1800" b="1">
                <a:latin typeface="Courier New" pitchFamily="49" charset="0"/>
              </a:rPr>
              <a:t>01 loadn r2 2       # put 2 in r2</a:t>
            </a:r>
          </a:p>
          <a:p>
            <a:pPr algn="l"/>
            <a:r>
              <a:rPr lang="en-US" sz="1800" b="1">
                <a:latin typeface="Courier New" pitchFamily="49" charset="0"/>
              </a:rPr>
              <a:t>02 mul r1 r2 r1     # r1 = r1 * r2</a:t>
            </a:r>
          </a:p>
          <a:p>
            <a:pPr algn="l"/>
            <a:r>
              <a:rPr lang="en-US" sz="1800" b="1">
                <a:latin typeface="Courier New" pitchFamily="49" charset="0"/>
              </a:rPr>
              <a:t>03 load r3 42       # put 42 in r3</a:t>
            </a:r>
          </a:p>
          <a:p>
            <a:pPr algn="l"/>
            <a:r>
              <a:rPr lang="en-US" sz="1800" b="1">
                <a:latin typeface="Courier New" pitchFamily="49" charset="0"/>
              </a:rPr>
              <a:t>04 storei r1 r3     # store the value of r1 at </a:t>
            </a:r>
          </a:p>
          <a:p>
            <a:pPr algn="l"/>
            <a:r>
              <a:rPr lang="en-US" sz="1800" b="1">
                <a:latin typeface="Courier New" pitchFamily="49" charset="0"/>
              </a:rPr>
              <a:t>			# memory location 42</a:t>
            </a:r>
          </a:p>
          <a:p>
            <a:pPr algn="l"/>
            <a:r>
              <a:rPr lang="en-US" sz="1800" b="1">
                <a:latin typeface="Courier New" pitchFamily="49" charset="0"/>
              </a:rPr>
              <a:t>05 load r4 42       # load the value from memory </a:t>
            </a:r>
          </a:p>
          <a:p>
            <a:pPr algn="l"/>
            <a:r>
              <a:rPr lang="en-US" sz="1800" b="1">
                <a:latin typeface="Courier New" pitchFamily="49" charset="0"/>
              </a:rPr>
              <a:t>                    # location 42 into r4</a:t>
            </a:r>
          </a:p>
          <a:p>
            <a:pPr algn="l"/>
            <a:r>
              <a:rPr lang="en-US" sz="1800" b="1">
                <a:latin typeface="Courier New" pitchFamily="49" charset="0"/>
              </a:rPr>
              <a:t>06 write r4         # write out (print) the contents of r4</a:t>
            </a:r>
          </a:p>
          <a:p>
            <a:pPr algn="l"/>
            <a:r>
              <a:rPr lang="en-US" sz="1800" b="1">
                <a:latin typeface="Courier New" pitchFamily="49" charset="0"/>
              </a:rPr>
              <a:t>07 halt             # stop here.</a:t>
            </a:r>
          </a:p>
        </p:txBody>
      </p:sp>
      <p:sp>
        <p:nvSpPr>
          <p:cNvPr id="1407002" name="Text Box 26"/>
          <p:cNvSpPr txBox="1">
            <a:spLocks noChangeArrowheads="1"/>
          </p:cNvSpPr>
          <p:nvPr/>
        </p:nvSpPr>
        <p:spPr bwMode="auto">
          <a:xfrm>
            <a:off x="457200" y="4876800"/>
            <a:ext cx="65484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i="1"/>
              <a:t>Hmmm says:</a:t>
            </a:r>
          </a:p>
          <a:p>
            <a:pPr algn="l"/>
            <a:r>
              <a:rPr lang="en-US">
                <a:solidFill>
                  <a:srgbClr val="0508FB"/>
                </a:solidFill>
              </a:rPr>
              <a:t>Invalid store target at pc 4: 6</a:t>
            </a:r>
          </a:p>
          <a:p>
            <a:pPr algn="l"/>
            <a:r>
              <a:rPr lang="en-US">
                <a:solidFill>
                  <a:srgbClr val="0508FB"/>
                </a:solidFill>
              </a:rPr>
              <a:t>Halting program execution.</a:t>
            </a:r>
          </a:p>
        </p:txBody>
      </p:sp>
      <p:grpSp>
        <p:nvGrpSpPr>
          <p:cNvPr id="34" name="Group 7182"/>
          <p:cNvGrpSpPr>
            <a:grpSpLocks/>
          </p:cNvGrpSpPr>
          <p:nvPr/>
        </p:nvGrpSpPr>
        <p:grpSpPr bwMode="auto">
          <a:xfrm>
            <a:off x="273050" y="154337"/>
            <a:ext cx="617537" cy="635071"/>
            <a:chOff x="1676815" y="5536974"/>
            <a:chExt cx="1066385" cy="1244825"/>
          </a:xfrm>
        </p:grpSpPr>
        <p:sp>
          <p:nvSpPr>
            <p:cNvPr id="35" name="Freeform 1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7" name="Straight Connector 36"/>
            <p:cNvCxnSpPr>
              <a:stCxn id="53" idx="1"/>
              <a:endCxn id="53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3" name="Oval 1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4" name="Oval 1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5" name="Straight Connector 54"/>
              <p:cNvCxnSpPr>
                <a:stCxn id="53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3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3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9" name="Freeform 38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0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8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9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0" name="Straight Connector 49"/>
              <p:cNvCxnSpPr>
                <a:stCxn id="48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8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8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3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4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5" name="Straight Connector 44"/>
              <p:cNvCxnSpPr>
                <a:stCxn id="43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3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3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2" name="AutoShape 1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1428480" y="2585880"/>
              <a:ext cx="100440" cy="129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14440" y="2571840"/>
                <a:ext cx="128520" cy="15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43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9000" y="1219200"/>
            <a:ext cx="2227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0">
                <a:latin typeface="Helvetica" pitchFamily="1" charset="0"/>
                <a:ea typeface="ＭＳ Ｐゴシック" pitchFamily="34" charset="-128"/>
              </a:rPr>
              <a:t>Programming</a:t>
            </a:r>
          </a:p>
        </p:txBody>
      </p:sp>
      <p:sp>
        <p:nvSpPr>
          <p:cNvPr id="30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9975" y="2560638"/>
            <a:ext cx="2012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latin typeface="Helvetica" pitchFamily="1" charset="0"/>
                <a:ea typeface="ＭＳ Ｐゴシック" pitchFamily="34" charset="-128"/>
              </a:rPr>
              <a:t>Declarative</a:t>
            </a:r>
          </a:p>
          <a:p>
            <a:pPr>
              <a:spcBef>
                <a:spcPct val="0"/>
              </a:spcBef>
            </a:pPr>
            <a:r>
              <a:rPr lang="en-US" b="0">
                <a:latin typeface="Helvetica" pitchFamily="1" charset="0"/>
                <a:ea typeface="ＭＳ Ｐゴシック" pitchFamily="34" charset="-128"/>
              </a:rPr>
              <a:t>Programming</a:t>
            </a:r>
          </a:p>
        </p:txBody>
      </p:sp>
      <p:sp>
        <p:nvSpPr>
          <p:cNvPr id="30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53063" y="2514600"/>
            <a:ext cx="2012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latin typeface="Helvetica" pitchFamily="1" charset="0"/>
                <a:ea typeface="ＭＳ Ｐゴシック" pitchFamily="34" charset="-128"/>
              </a:rPr>
              <a:t>Imperative</a:t>
            </a:r>
          </a:p>
          <a:p>
            <a:pPr>
              <a:spcBef>
                <a:spcPct val="0"/>
              </a:spcBef>
            </a:pPr>
            <a:r>
              <a:rPr lang="en-US" b="0">
                <a:latin typeface="Helvetica" pitchFamily="1" charset="0"/>
                <a:ea typeface="ＭＳ Ｐゴシック" pitchFamily="34" charset="-128"/>
              </a:rPr>
              <a:t>Programming</a:t>
            </a:r>
          </a:p>
        </p:txBody>
      </p:sp>
      <p:sp>
        <p:nvSpPr>
          <p:cNvPr id="307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30438" y="4689475"/>
            <a:ext cx="21891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latin typeface="Helvetica" pitchFamily="1" charset="0"/>
                <a:ea typeface="ＭＳ Ｐゴシック" pitchFamily="34" charset="-128"/>
              </a:rPr>
              <a:t>Functional Programming</a:t>
            </a:r>
          </a:p>
        </p:txBody>
      </p:sp>
      <p:sp>
        <p:nvSpPr>
          <p:cNvPr id="307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5738" y="4689475"/>
            <a:ext cx="21891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latin typeface="Helvetica" pitchFamily="1" charset="0"/>
                <a:ea typeface="ＭＳ Ｐゴシック" pitchFamily="34" charset="-128"/>
              </a:rPr>
              <a:t>Logic Programming</a:t>
            </a:r>
          </a:p>
        </p:txBody>
      </p:sp>
      <p:sp>
        <p:nvSpPr>
          <p:cNvPr id="307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95800" y="4689475"/>
            <a:ext cx="2335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latin typeface="Helvetica" pitchFamily="1" charset="0"/>
                <a:ea typeface="ＭＳ Ｐゴシック" pitchFamily="34" charset="-128"/>
              </a:rPr>
              <a:t>Object-Oriented</a:t>
            </a:r>
          </a:p>
          <a:p>
            <a:pPr>
              <a:spcBef>
                <a:spcPct val="0"/>
              </a:spcBef>
            </a:pPr>
            <a:r>
              <a:rPr lang="en-US" b="0">
                <a:latin typeface="Helvetica" pitchFamily="1" charset="0"/>
                <a:ea typeface="ＭＳ Ｐゴシック" pitchFamily="34" charset="-128"/>
              </a:rPr>
              <a:t>Programming</a:t>
            </a:r>
          </a:p>
        </p:txBody>
      </p:sp>
      <p:sp>
        <p:nvSpPr>
          <p:cNvPr id="308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04025" y="4689475"/>
            <a:ext cx="2089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latin typeface="Helvetica" pitchFamily="1" charset="0"/>
                <a:ea typeface="ＭＳ Ｐゴシック" pitchFamily="34" charset="-128"/>
              </a:rPr>
              <a:t>Low-level Programming</a:t>
            </a:r>
          </a:p>
        </p:txBody>
      </p:sp>
      <p:sp>
        <p:nvSpPr>
          <p:cNvPr id="30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701925" y="1820863"/>
            <a:ext cx="1128713" cy="70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11750" y="1811338"/>
            <a:ext cx="1128713" cy="70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1190625" y="3419475"/>
            <a:ext cx="534988" cy="127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420938" y="3384550"/>
            <a:ext cx="877887" cy="131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5686425" y="3340100"/>
            <a:ext cx="534988" cy="127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916738" y="3305175"/>
            <a:ext cx="877887" cy="131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87" name="Group 1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468313" y="982663"/>
            <a:ext cx="8218487" cy="180975"/>
            <a:chOff x="295" y="1311"/>
            <a:chExt cx="5177" cy="114"/>
          </a:xfrm>
        </p:grpSpPr>
        <p:sp>
          <p:nvSpPr>
            <p:cNvPr id="3122" name="Rectangle 1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" name="Rectangle 1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8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17563" y="230188"/>
            <a:ext cx="7556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0">
                <a:latin typeface="Times" pitchFamily="18" charset="0"/>
                <a:ea typeface="ＭＳ Ｐゴシック" pitchFamily="34" charset="-128"/>
              </a:rPr>
              <a:t>Taxonomy of Programming Models</a:t>
            </a:r>
          </a:p>
        </p:txBody>
      </p:sp>
      <p:sp>
        <p:nvSpPr>
          <p:cNvPr id="3089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14600" y="5607050"/>
            <a:ext cx="1603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" pitchFamily="18" charset="0"/>
                <a:ea typeface="ＭＳ Ｐゴシック" pitchFamily="34" charset="-128"/>
              </a:rPr>
              <a:t>Racket</a:t>
            </a:r>
          </a:p>
        </p:txBody>
      </p:sp>
      <p:sp>
        <p:nvSpPr>
          <p:cNvPr id="3090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38713" y="5607050"/>
            <a:ext cx="1341437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  <a:latin typeface="Times" pitchFamily="18" charset="0"/>
                <a:ea typeface="ＭＳ Ｐゴシック" pitchFamily="34" charset="-128"/>
              </a:rPr>
              <a:t>Python</a:t>
            </a:r>
            <a:endParaRPr lang="en-US" sz="2800" dirty="0">
              <a:solidFill>
                <a:srgbClr val="0000FF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091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86600" y="5608638"/>
            <a:ext cx="1603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" pitchFamily="18" charset="0"/>
                <a:ea typeface="ＭＳ Ｐゴシック" pitchFamily="34" charset="-128"/>
              </a:rPr>
              <a:t>Hmmm</a:t>
            </a:r>
          </a:p>
        </p:txBody>
      </p:sp>
      <p:sp>
        <p:nvSpPr>
          <p:cNvPr id="3092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7200" y="5608638"/>
            <a:ext cx="1603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B9B1BA"/>
                </a:solidFill>
                <a:latin typeface="Times" pitchFamily="18" charset="0"/>
                <a:ea typeface="ＭＳ Ｐゴシック" pitchFamily="34" charset="-128"/>
              </a:rPr>
              <a:t>Prolog</a:t>
            </a:r>
          </a:p>
        </p:txBody>
      </p:sp>
      <p:sp>
        <p:nvSpPr>
          <p:cNvPr id="3093" name="Text Box 3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935788" y="2259013"/>
            <a:ext cx="1985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 b="0">
                <a:solidFill>
                  <a:srgbClr val="04841C"/>
                </a:solidFill>
                <a:latin typeface="Arial" charset="0"/>
                <a:ea typeface="ＭＳ Ｐゴシック" pitchFamily="34" charset="-128"/>
              </a:rPr>
              <a:t>What mood am I in today? </a:t>
            </a:r>
          </a:p>
        </p:txBody>
      </p:sp>
      <p:sp>
        <p:nvSpPr>
          <p:cNvPr id="3094" name="Line 3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57200" y="6465888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Text Box 3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0963" y="6461125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000" b="0">
                <a:latin typeface="Arial" charset="0"/>
                <a:ea typeface="ＭＳ Ｐゴシック" pitchFamily="34" charset="-128"/>
              </a:rPr>
              <a:t>closer to the machine</a:t>
            </a:r>
          </a:p>
        </p:txBody>
      </p:sp>
      <p:sp>
        <p:nvSpPr>
          <p:cNvPr id="3096" name="Text Box 4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9600" y="6461125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000" b="0">
                <a:latin typeface="Arial" charset="0"/>
                <a:ea typeface="ＭＳ Ｐゴシック" pitchFamily="34" charset="-128"/>
              </a:rPr>
              <a:t>more abstraction away from the machine</a:t>
            </a:r>
          </a:p>
        </p:txBody>
      </p:sp>
      <p:grpSp>
        <p:nvGrpSpPr>
          <p:cNvPr id="3098" name="Group 7182"/>
          <p:cNvGrpSpPr>
            <a:grpSpLocks/>
          </p:cNvGrpSpPr>
          <p:nvPr/>
        </p:nvGrpSpPr>
        <p:grpSpPr bwMode="auto">
          <a:xfrm>
            <a:off x="7596188" y="1620838"/>
            <a:ext cx="504825" cy="571500"/>
            <a:chOff x="1676815" y="5536974"/>
            <a:chExt cx="1066385" cy="1244825"/>
          </a:xfrm>
        </p:grpSpPr>
        <p:sp>
          <p:nvSpPr>
            <p:cNvPr id="3099" name="Freeform 11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800890" y="5723698"/>
              <a:ext cx="841707" cy="84717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cxnSp>
          <p:nvCxnSpPr>
            <p:cNvPr id="45" name="Straight Connector 44"/>
            <p:cNvCxnSpPr>
              <a:stCxn id="3117" idx="1"/>
              <a:endCxn id="3117" idx="1"/>
            </p:cNvCxnSpPr>
            <p:nvPr/>
          </p:nvCxnSpPr>
          <p:spPr>
            <a:xfrm>
              <a:off x="2136231" y="588967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02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3117" name="Oval 14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8" name="Oval 17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63" name="Straight Connector 62"/>
              <p:cNvCxnSpPr>
                <a:stCxn id="3117" idx="1"/>
              </p:cNvCxnSpPr>
              <p:nvPr/>
            </p:nvCxnSpPr>
            <p:spPr>
              <a:xfrm flipH="1" flipV="1">
                <a:off x="1904848" y="5724749"/>
                <a:ext cx="224680" cy="24550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3117" idx="0"/>
              </p:cNvCxnSpPr>
              <p:nvPr/>
            </p:nvCxnSpPr>
            <p:spPr>
              <a:xfrm flipV="1">
                <a:off x="2230130" y="5621014"/>
                <a:ext cx="13414" cy="30774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3117" idx="7"/>
              </p:cNvCxnSpPr>
              <p:nvPr/>
            </p:nvCxnSpPr>
            <p:spPr>
              <a:xfrm flipV="1">
                <a:off x="2334084" y="5693628"/>
                <a:ext cx="191145" cy="27662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7" name="Freeform 46"/>
            <p:cNvSpPr/>
            <p:nvPr/>
          </p:nvSpPr>
          <p:spPr>
            <a:xfrm>
              <a:off x="1988681" y="6508628"/>
              <a:ext cx="466125" cy="204014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104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3112" name="Oval 14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" name="Oval 17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58" name="Straight Connector 57"/>
              <p:cNvCxnSpPr>
                <a:stCxn id="3112" idx="1"/>
              </p:cNvCxnSpPr>
              <p:nvPr/>
            </p:nvCxnSpPr>
            <p:spPr>
              <a:xfrm flipH="1" flipV="1">
                <a:off x="1912213" y="5732094"/>
                <a:ext cx="213302" cy="241495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3112" idx="0"/>
              </p:cNvCxnSpPr>
              <p:nvPr/>
            </p:nvCxnSpPr>
            <p:spPr>
              <a:xfrm flipV="1">
                <a:off x="2232163" y="5623418"/>
                <a:ext cx="9699" cy="31394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3112" idx="7"/>
              </p:cNvCxnSpPr>
              <p:nvPr/>
            </p:nvCxnSpPr>
            <p:spPr>
              <a:xfrm flipV="1">
                <a:off x="2338817" y="5695866"/>
                <a:ext cx="184213" cy="27772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105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107" name="Oval 14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Oval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53" name="Straight Connector 52"/>
              <p:cNvCxnSpPr>
                <a:stCxn id="3107" idx="1"/>
              </p:cNvCxnSpPr>
              <p:nvPr/>
            </p:nvCxnSpPr>
            <p:spPr>
              <a:xfrm flipH="1" flipV="1">
                <a:off x="1904511" y="5716547"/>
                <a:ext cx="232693" cy="25357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3107" idx="0"/>
              </p:cNvCxnSpPr>
              <p:nvPr/>
            </p:nvCxnSpPr>
            <p:spPr>
              <a:xfrm flipV="1">
                <a:off x="2224462" y="5619949"/>
                <a:ext cx="19391" cy="301872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3107" idx="7"/>
              </p:cNvCxnSpPr>
              <p:nvPr/>
            </p:nvCxnSpPr>
            <p:spPr>
              <a:xfrm flipV="1">
                <a:off x="2331116" y="5692398"/>
                <a:ext cx="193911" cy="27772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106" name="AutoShape 1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85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  <a:ln/>
        </p:spPr>
        <p:txBody>
          <a:bodyPr rIns="132080"/>
          <a:lstStyle/>
          <a:p>
            <a:r>
              <a:rPr lang="en-US"/>
              <a:t>More Powerful Languages…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7172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838200" y="1600200"/>
            <a:ext cx="3276600" cy="533400"/>
            <a:chOff x="0" y="0"/>
            <a:chExt cx="2064" cy="336"/>
          </a:xfrm>
        </p:grpSpPr>
        <p:sp>
          <p:nvSpPr>
            <p:cNvPr id="7175" name="Rectangle 7"/>
            <p:cNvSpPr>
              <a:spLocks/>
            </p:cNvSpPr>
            <p:nvPr/>
          </p:nvSpPr>
          <p:spPr bwMode="auto">
            <a:xfrm>
              <a:off x="0" y="0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Rectangle 8"/>
            <p:cNvSpPr>
              <a:spLocks/>
            </p:cNvSpPr>
            <p:nvPr/>
          </p:nvSpPr>
          <p:spPr bwMode="auto">
            <a:xfrm>
              <a:off x="0" y="0"/>
              <a:ext cx="206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>
                  <a:solidFill>
                    <a:schemeClr val="tx1"/>
                  </a:solidFill>
                  <a:cs typeface="Arial" charset="0"/>
                </a:rPr>
                <a:t>Functional Languages</a:t>
              </a:r>
            </a:p>
          </p:txBody>
        </p:sp>
      </p:grpSp>
      <p:grpSp>
        <p:nvGrpSpPr>
          <p:cNvPr id="7177" name="Group 9"/>
          <p:cNvGrpSpPr>
            <a:grpSpLocks/>
          </p:cNvGrpSpPr>
          <p:nvPr/>
        </p:nvGrpSpPr>
        <p:grpSpPr bwMode="auto">
          <a:xfrm>
            <a:off x="4800600" y="1600200"/>
            <a:ext cx="3276600" cy="533400"/>
            <a:chOff x="0" y="0"/>
            <a:chExt cx="2064" cy="336"/>
          </a:xfrm>
        </p:grpSpPr>
        <p:sp>
          <p:nvSpPr>
            <p:cNvPr id="7178" name="Rectangle 10"/>
            <p:cNvSpPr>
              <a:spLocks/>
            </p:cNvSpPr>
            <p:nvPr/>
          </p:nvSpPr>
          <p:spPr bwMode="auto">
            <a:xfrm>
              <a:off x="0" y="0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Rectangle 11"/>
            <p:cNvSpPr>
              <a:spLocks/>
            </p:cNvSpPr>
            <p:nvPr/>
          </p:nvSpPr>
          <p:spPr bwMode="auto">
            <a:xfrm>
              <a:off x="0" y="0"/>
              <a:ext cx="206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>
                  <a:solidFill>
                    <a:schemeClr val="tx1"/>
                  </a:solidFill>
                  <a:cs typeface="Arial" charset="0"/>
                </a:rPr>
                <a:t>Imperative Languages</a:t>
              </a:r>
            </a:p>
          </p:txBody>
        </p:sp>
      </p:grpSp>
      <p:sp>
        <p:nvSpPr>
          <p:cNvPr id="7180" name="Rectangle 12"/>
          <p:cNvSpPr>
            <a:spLocks/>
          </p:cNvSpPr>
          <p:nvPr/>
        </p:nvSpPr>
        <p:spPr bwMode="auto">
          <a:xfrm>
            <a:off x="838200" y="2590800"/>
            <a:ext cx="31496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Simple, elegant syntax</a:t>
            </a:r>
          </a:p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“Bootstrapping”</a:t>
            </a:r>
          </a:p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No “side effects”</a:t>
            </a:r>
          </a:p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No: </a:t>
            </a:r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for, while, =</a:t>
            </a:r>
          </a:p>
        </p:txBody>
      </p:sp>
      <p:sp>
        <p:nvSpPr>
          <p:cNvPr id="7181" name="Rectangle 13"/>
          <p:cNvSpPr>
            <a:spLocks/>
          </p:cNvSpPr>
          <p:nvPr/>
        </p:nvSpPr>
        <p:spPr bwMode="auto">
          <a:xfrm>
            <a:off x="4799013" y="2590800"/>
            <a:ext cx="3319462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“Large” syntax</a:t>
            </a:r>
          </a:p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“What’s bootstrapping?”</a:t>
            </a:r>
          </a:p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Major “side effects”</a:t>
            </a:r>
          </a:p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Yes: </a:t>
            </a:r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for, while, =</a:t>
            </a:r>
          </a:p>
        </p:txBody>
      </p:sp>
    </p:spTree>
    <p:extLst>
      <p:ext uri="{BB962C8B-B14F-4D97-AF65-F5344CB8AC3E}">
        <p14:creationId xmlns:p14="http://schemas.microsoft.com/office/powerpoint/2010/main" val="376127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/>
          </p:cNvSpPr>
          <p:nvPr/>
        </p:nvSpPr>
        <p:spPr bwMode="auto">
          <a:xfrm>
            <a:off x="0" y="5486400"/>
            <a:ext cx="3657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  <a:ln/>
        </p:spPr>
        <p:txBody>
          <a:bodyPr rIns="132080"/>
          <a:lstStyle/>
          <a:p>
            <a:r>
              <a:rPr lang="en-US"/>
              <a:t>More Powerful Languages…</a:t>
            </a:r>
          </a:p>
        </p:txBody>
      </p:sp>
      <p:grpSp>
        <p:nvGrpSpPr>
          <p:cNvPr id="146436" name="Group 4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146437" name="Rectangle 5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38" name="Rectangle 6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439" name="Group 7"/>
          <p:cNvGrpSpPr>
            <a:grpSpLocks/>
          </p:cNvGrpSpPr>
          <p:nvPr/>
        </p:nvGrpSpPr>
        <p:grpSpPr bwMode="auto">
          <a:xfrm>
            <a:off x="838200" y="1600200"/>
            <a:ext cx="3276600" cy="533400"/>
            <a:chOff x="0" y="0"/>
            <a:chExt cx="2064" cy="336"/>
          </a:xfrm>
        </p:grpSpPr>
        <p:sp>
          <p:nvSpPr>
            <p:cNvPr id="146440" name="Rectangle 8"/>
            <p:cNvSpPr>
              <a:spLocks/>
            </p:cNvSpPr>
            <p:nvPr/>
          </p:nvSpPr>
          <p:spPr bwMode="auto">
            <a:xfrm>
              <a:off x="0" y="0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41" name="Rectangle 9"/>
            <p:cNvSpPr>
              <a:spLocks/>
            </p:cNvSpPr>
            <p:nvPr/>
          </p:nvSpPr>
          <p:spPr bwMode="auto">
            <a:xfrm>
              <a:off x="0" y="0"/>
              <a:ext cx="206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>
                  <a:solidFill>
                    <a:schemeClr val="tx1"/>
                  </a:solidFill>
                  <a:cs typeface="Arial" charset="0"/>
                </a:rPr>
                <a:t>Functional Languages</a:t>
              </a:r>
            </a:p>
          </p:txBody>
        </p:sp>
      </p:grpSp>
      <p:grpSp>
        <p:nvGrpSpPr>
          <p:cNvPr id="146442" name="Group 10"/>
          <p:cNvGrpSpPr>
            <a:grpSpLocks/>
          </p:cNvGrpSpPr>
          <p:nvPr/>
        </p:nvGrpSpPr>
        <p:grpSpPr bwMode="auto">
          <a:xfrm>
            <a:off x="4800600" y="1600200"/>
            <a:ext cx="3276600" cy="533400"/>
            <a:chOff x="0" y="0"/>
            <a:chExt cx="2064" cy="336"/>
          </a:xfrm>
        </p:grpSpPr>
        <p:sp>
          <p:nvSpPr>
            <p:cNvPr id="146443" name="Rectangle 11"/>
            <p:cNvSpPr>
              <a:spLocks/>
            </p:cNvSpPr>
            <p:nvPr/>
          </p:nvSpPr>
          <p:spPr bwMode="auto">
            <a:xfrm>
              <a:off x="0" y="0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44" name="Rectangle 12"/>
            <p:cNvSpPr>
              <a:spLocks/>
            </p:cNvSpPr>
            <p:nvPr/>
          </p:nvSpPr>
          <p:spPr bwMode="auto">
            <a:xfrm>
              <a:off x="0" y="0"/>
              <a:ext cx="206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>
                  <a:solidFill>
                    <a:schemeClr val="tx1"/>
                  </a:solidFill>
                  <a:cs typeface="Arial" charset="0"/>
                </a:rPr>
                <a:t>Imperative Languages</a:t>
              </a:r>
            </a:p>
          </p:txBody>
        </p:sp>
      </p:grpSp>
      <p:sp>
        <p:nvSpPr>
          <p:cNvPr id="146445" name="Rectangle 13"/>
          <p:cNvSpPr>
            <a:spLocks/>
          </p:cNvSpPr>
          <p:nvPr/>
        </p:nvSpPr>
        <p:spPr bwMode="auto">
          <a:xfrm>
            <a:off x="838200" y="2590800"/>
            <a:ext cx="31496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Simple, elegant syntax</a:t>
            </a:r>
          </a:p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“Bootstrapping”</a:t>
            </a:r>
          </a:p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No “side effects”</a:t>
            </a:r>
          </a:p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No: </a:t>
            </a:r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for, while, =</a:t>
            </a:r>
          </a:p>
        </p:txBody>
      </p:sp>
      <p:sp>
        <p:nvSpPr>
          <p:cNvPr id="146446" name="Rectangle 14"/>
          <p:cNvSpPr>
            <a:spLocks/>
          </p:cNvSpPr>
          <p:nvPr/>
        </p:nvSpPr>
        <p:spPr bwMode="auto">
          <a:xfrm>
            <a:off x="4799013" y="2590800"/>
            <a:ext cx="3319462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“Large” syntax</a:t>
            </a:r>
          </a:p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“What’s bootstrapping?”</a:t>
            </a:r>
          </a:p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Major “side effects”</a:t>
            </a:r>
          </a:p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Yes: </a:t>
            </a:r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for, while, =</a:t>
            </a:r>
          </a:p>
        </p:txBody>
      </p:sp>
      <p:sp>
        <p:nvSpPr>
          <p:cNvPr id="146447" name="Rectangle 15"/>
          <p:cNvSpPr>
            <a:spLocks/>
          </p:cNvSpPr>
          <p:nvPr/>
        </p:nvSpPr>
        <p:spPr bwMode="auto">
          <a:xfrm>
            <a:off x="836613" y="4191000"/>
            <a:ext cx="28527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ML, Lisp, Scheme, </a:t>
            </a:r>
          </a:p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Haskell, </a:t>
            </a:r>
            <a:r>
              <a:rPr lang="en-US">
                <a:solidFill>
                  <a:srgbClr val="F48E2E"/>
                </a:solidFill>
                <a:cs typeface="Arial" charset="0"/>
              </a:rPr>
              <a:t>Python</a:t>
            </a:r>
          </a:p>
        </p:txBody>
      </p:sp>
      <p:sp>
        <p:nvSpPr>
          <p:cNvPr id="146448" name="Rectangle 16"/>
          <p:cNvSpPr>
            <a:spLocks/>
          </p:cNvSpPr>
          <p:nvPr/>
        </p:nvSpPr>
        <p:spPr bwMode="auto">
          <a:xfrm>
            <a:off x="4800600" y="4191000"/>
            <a:ext cx="3190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Java, C, C++, Pascal,</a:t>
            </a:r>
          </a:p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Fortran, </a:t>
            </a:r>
            <a:r>
              <a:rPr lang="en-US">
                <a:solidFill>
                  <a:srgbClr val="F48E2E"/>
                </a:solidFill>
                <a:cs typeface="Arial" charset="0"/>
              </a:rPr>
              <a:t>Python</a:t>
            </a:r>
          </a:p>
        </p:txBody>
      </p:sp>
      <p:grpSp>
        <p:nvGrpSpPr>
          <p:cNvPr id="146449" name="Group 17"/>
          <p:cNvGrpSpPr>
            <a:grpSpLocks/>
          </p:cNvGrpSpPr>
          <p:nvPr/>
        </p:nvGrpSpPr>
        <p:grpSpPr bwMode="auto">
          <a:xfrm>
            <a:off x="6553200" y="5562600"/>
            <a:ext cx="1524000" cy="685800"/>
            <a:chOff x="0" y="0"/>
            <a:chExt cx="960" cy="432"/>
          </a:xfrm>
        </p:grpSpPr>
        <p:sp>
          <p:nvSpPr>
            <p:cNvPr id="146450" name="AutoShape 18"/>
            <p:cNvSpPr>
              <a:spLocks/>
            </p:cNvSpPr>
            <p:nvPr/>
          </p:nvSpPr>
          <p:spPr bwMode="auto">
            <a:xfrm>
              <a:off x="0" y="0"/>
              <a:ext cx="960" cy="4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51" name="Rectangle 19"/>
            <p:cNvSpPr>
              <a:spLocks/>
            </p:cNvSpPr>
            <p:nvPr/>
          </p:nvSpPr>
          <p:spPr bwMode="auto">
            <a:xfrm>
              <a:off x="21" y="21"/>
              <a:ext cx="920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89432" bIns="38100"/>
            <a:lstStyle/>
            <a:p>
              <a:pPr marL="50800"/>
              <a:r>
                <a:rPr lang="en-US" sz="2800">
                  <a:solidFill>
                    <a:schemeClr val="tx1"/>
                  </a:solidFill>
                  <a:cs typeface="Arial" charset="0"/>
                </a:rPr>
                <a:t>demo!</a:t>
              </a:r>
            </a:p>
          </p:txBody>
        </p:sp>
      </p:grpSp>
      <p:sp>
        <p:nvSpPr>
          <p:cNvPr id="146452" name="Line 20"/>
          <p:cNvSpPr>
            <a:spLocks noChangeShapeType="1"/>
          </p:cNvSpPr>
          <p:nvPr/>
        </p:nvSpPr>
        <p:spPr bwMode="auto">
          <a:xfrm rot="10800000" flipH="1">
            <a:off x="1981200" y="50292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53" name="Rectangle 21"/>
          <p:cNvSpPr>
            <a:spLocks/>
          </p:cNvSpPr>
          <p:nvPr/>
        </p:nvSpPr>
        <p:spPr bwMode="auto">
          <a:xfrm>
            <a:off x="0" y="5595938"/>
            <a:ext cx="3632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cs typeface="Arial" charset="0"/>
              </a:rPr>
              <a:t>Legal disclaimer:</a:t>
            </a:r>
          </a:p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cs typeface="Arial" charset="0"/>
              </a:rPr>
              <a:t>Python can be viewed as “functional” if we restrict our attention to a subset of its syntax. May not be considered functional in some states.  </a:t>
            </a:r>
          </a:p>
        </p:txBody>
      </p:sp>
    </p:spTree>
    <p:extLst>
      <p:ext uri="{BB962C8B-B14F-4D97-AF65-F5344CB8AC3E}">
        <p14:creationId xmlns:p14="http://schemas.microsoft.com/office/powerpoint/2010/main" val="38076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  <a:ln/>
        </p:spPr>
        <p:txBody>
          <a:bodyPr rIns="132080"/>
          <a:lstStyle/>
          <a:p>
            <a:r>
              <a:rPr lang="en-US"/>
              <a:t>Beyond Integers…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2292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3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8" name="Rectangle 10"/>
          <p:cNvSpPr>
            <a:spLocks/>
          </p:cNvSpPr>
          <p:nvPr/>
        </p:nvSpPr>
        <p:spPr bwMode="auto">
          <a:xfrm>
            <a:off x="746125" y="1520825"/>
            <a:ext cx="4237038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3/4</a:t>
            </a:r>
          </a:p>
          <a:p>
            <a:pPr marL="39688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0</a:t>
            </a:r>
          </a:p>
          <a:p>
            <a:pPr marL="39688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3.0/4</a:t>
            </a:r>
          </a:p>
          <a:p>
            <a:pPr marL="39688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0.75</a:t>
            </a:r>
          </a:p>
          <a:p>
            <a:pPr marL="39688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3+2j</a:t>
            </a:r>
          </a:p>
          <a:p>
            <a:pPr marL="39688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(3+2j)</a:t>
            </a:r>
          </a:p>
          <a:p>
            <a:pPr marL="39688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(3+2j)*(1-j)</a:t>
            </a:r>
          </a:p>
          <a:p>
            <a:pPr marL="39688"/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Traceback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(most recent call last):</a:t>
            </a:r>
          </a:p>
          <a:p>
            <a:pPr marL="39688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 File "&lt;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stdin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&gt;", line 1, in ?</a:t>
            </a:r>
          </a:p>
          <a:p>
            <a:pPr marL="39688"/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NameError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: name 'j' is not defined</a:t>
            </a:r>
          </a:p>
          <a:p>
            <a:pPr marL="39688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(3+2j)*(1-1j)</a:t>
            </a:r>
          </a:p>
          <a:p>
            <a:pPr marL="39688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(5-1j)</a:t>
            </a:r>
          </a:p>
          <a:p>
            <a:pPr marL="39688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 = "spam</a:t>
            </a:r>
            <a:r>
              <a:rPr lang="en-US" sz="1600" b="1" dirty="0">
                <a:solidFill>
                  <a:schemeClr val="tx1"/>
                </a:solidFill>
                <a:cs typeface="Arial" charset="0"/>
              </a:rPr>
              <a:t>"</a:t>
            </a:r>
          </a:p>
          <a:p>
            <a:pPr marL="39688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 + "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mer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"</a:t>
            </a:r>
          </a:p>
          <a:p>
            <a:pPr marL="39688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'spammer'</a:t>
            </a:r>
          </a:p>
          <a:p>
            <a:pPr marL="39688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3*S</a:t>
            </a:r>
          </a:p>
          <a:p>
            <a:pPr marL="39688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'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spamspamspam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'</a:t>
            </a:r>
          </a:p>
          <a:p>
            <a:pPr marL="39688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S*3</a:t>
            </a:r>
          </a:p>
          <a:p>
            <a:pPr marL="39688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'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spamspamspam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' </a:t>
            </a:r>
          </a:p>
          <a:p>
            <a:pPr marL="39688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(S)</a:t>
            </a:r>
          </a:p>
          <a:p>
            <a:pPr marL="39688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4</a:t>
            </a: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2667000" y="4648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2057400" y="4724400"/>
            <a:ext cx="3276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Rectangle 13"/>
          <p:cNvSpPr>
            <a:spLocks/>
          </p:cNvSpPr>
          <p:nvPr/>
        </p:nvSpPr>
        <p:spPr bwMode="auto">
          <a:xfrm>
            <a:off x="5410200" y="4267200"/>
            <a:ext cx="2870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1800">
                <a:solidFill>
                  <a:srgbClr val="F48E2E"/>
                </a:solidFill>
                <a:cs typeface="Arial" charset="0"/>
              </a:rPr>
              <a:t>single quotes and double quotes are the same!</a:t>
            </a:r>
          </a:p>
        </p:txBody>
      </p:sp>
    </p:spTree>
    <p:extLst>
      <p:ext uri="{BB962C8B-B14F-4D97-AF65-F5344CB8AC3E}">
        <p14:creationId xmlns:p14="http://schemas.microsoft.com/office/powerpoint/2010/main" val="121878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00" grpId="0" animBg="1"/>
      <p:bldP spid="123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  <a:ln/>
        </p:spPr>
        <p:txBody>
          <a:bodyPr rIns="132080"/>
          <a:lstStyle/>
          <a:p>
            <a:r>
              <a:rPr lang="en-US"/>
              <a:t>Booleans</a:t>
            </a:r>
          </a:p>
        </p:txBody>
      </p:sp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4339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0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1" name="Rectangle 5"/>
          <p:cNvSpPr>
            <a:spLocks/>
          </p:cNvSpPr>
          <p:nvPr/>
        </p:nvSpPr>
        <p:spPr bwMode="auto">
          <a:xfrm>
            <a:off x="914400" y="1600200"/>
            <a:ext cx="226536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3 == 1+2</a:t>
            </a:r>
          </a:p>
          <a:p>
            <a:pPr marL="39688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True</a:t>
            </a:r>
          </a:p>
          <a:p>
            <a:pPr marL="39688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42 == "spam"</a:t>
            </a:r>
          </a:p>
          <a:p>
            <a:pPr marL="39688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False</a:t>
            </a:r>
          </a:p>
          <a:p>
            <a:pPr marL="39688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True == 1</a:t>
            </a:r>
          </a:p>
          <a:p>
            <a:pPr marL="39688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True</a:t>
            </a:r>
          </a:p>
          <a:p>
            <a:pPr marL="39688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False == 0</a:t>
            </a:r>
          </a:p>
          <a:p>
            <a:pPr marL="39688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True</a:t>
            </a:r>
          </a:p>
        </p:txBody>
      </p:sp>
      <p:pic>
        <p:nvPicPr>
          <p:cNvPr id="14342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286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19891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8"/>
          <p:cNvSpPr>
            <a:spLocks/>
          </p:cNvSpPr>
          <p:nvPr/>
        </p:nvSpPr>
        <p:spPr bwMode="auto">
          <a:xfrm>
            <a:off x="6399213" y="2590800"/>
            <a:ext cx="16557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cs typeface="Arial" charset="0"/>
              </a:rPr>
              <a:t>George Boole</a:t>
            </a:r>
          </a:p>
          <a:p>
            <a:pPr marL="39688"/>
            <a:r>
              <a:rPr lang="en-US" sz="1800">
                <a:solidFill>
                  <a:schemeClr val="tx1"/>
                </a:solidFill>
                <a:cs typeface="Arial" charset="0"/>
              </a:rPr>
              <a:t>1815-1864</a:t>
            </a:r>
          </a:p>
        </p:txBody>
      </p:sp>
    </p:spTree>
    <p:extLst>
      <p:ext uri="{BB962C8B-B14F-4D97-AF65-F5344CB8AC3E}">
        <p14:creationId xmlns:p14="http://schemas.microsoft.com/office/powerpoint/2010/main" val="311269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2150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828800" y="228600"/>
            <a:ext cx="57150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str</a:t>
            </a:r>
            <a:r>
              <a:rPr lang="en-US" sz="4200">
                <a:latin typeface="Times" pitchFamily="1" charset="0"/>
              </a:rPr>
              <a:t>ing functions</a:t>
            </a:r>
            <a:endParaRPr lang="en-US" sz="4000">
              <a:latin typeface="Times" pitchFamily="1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09600" y="1600200"/>
            <a:ext cx="51054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str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len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+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*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876800" y="1571625"/>
            <a:ext cx="266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converts input to a string 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875213" y="1960563"/>
            <a:ext cx="266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returns the string’s length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600200" y="1571625"/>
            <a:ext cx="2333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str(42)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>
                <a:latin typeface="Times" pitchFamily="1" charset="0"/>
              </a:rPr>
              <a:t>returns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'42'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600200" y="1960563"/>
            <a:ext cx="2211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len('42')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>
                <a:latin typeface="Times" pitchFamily="1" charset="0"/>
              </a:rPr>
              <a:t>returns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600200" y="2349500"/>
            <a:ext cx="309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'XL' + 'II'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>
                <a:latin typeface="Times" pitchFamily="1" charset="0"/>
              </a:rPr>
              <a:t>returns  </a:t>
            </a: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'XLII'</a:t>
            </a:r>
            <a:r>
              <a:rPr lang="en-US" sz="1600">
                <a:latin typeface="Times" pitchFamily="1" charset="0"/>
              </a:rPr>
              <a:t> 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1600200" y="2740025"/>
            <a:ext cx="3705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'VI'*7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>
                <a:latin typeface="Times" pitchFamily="1" charset="0"/>
              </a:rPr>
              <a:t>returns  </a:t>
            </a: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'VIVIVIVIVIVIVI'</a:t>
            </a:r>
            <a:r>
              <a:rPr lang="en-US" sz="1600">
                <a:latin typeface="Times" pitchFamily="1" charset="0"/>
              </a:rPr>
              <a:t> 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4876800" y="2349500"/>
            <a:ext cx="266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Times New Roman" pitchFamily="18" charset="0"/>
              </a:rPr>
              <a:t>concatenates </a:t>
            </a:r>
            <a:r>
              <a:rPr lang="en-US" sz="1600">
                <a:latin typeface="Times New Roman" pitchFamily="18" charset="0"/>
              </a:rPr>
              <a:t>strings</a:t>
            </a:r>
            <a:endParaRPr lang="en-US" sz="1600" i="1">
              <a:latin typeface="Times New Roman" pitchFamily="18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751513" y="2740025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Times New Roman" pitchFamily="18" charset="0"/>
              </a:rPr>
              <a:t>repeats </a:t>
            </a:r>
            <a:r>
              <a:rPr lang="en-US" sz="1600">
                <a:latin typeface="Times New Roman" pitchFamily="18" charset="0"/>
              </a:rPr>
              <a:t>strings</a:t>
            </a:r>
            <a:endParaRPr lang="en-US" sz="1600" i="1">
              <a:latin typeface="Times New Roman" pitchFamily="18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200400" y="3381375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67B0E"/>
                </a:solidFill>
                <a:latin typeface="Courier New" pitchFamily="49" charset="0"/>
              </a:rPr>
              <a:t>s1 = "ha"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200400" y="383857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67B0E"/>
                </a:solidFill>
                <a:latin typeface="Courier New" pitchFamily="49" charset="0"/>
              </a:rPr>
              <a:t>s2 = "t"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81000" y="3581400"/>
            <a:ext cx="3138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pitchFamily="1" charset="0"/>
              </a:rPr>
              <a:t>Given these strings</a:t>
            </a: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609600" y="32766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7315200" y="5562600"/>
            <a:ext cx="167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What did you say!?!</a:t>
            </a:r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1905000" y="4648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67B0E"/>
                </a:solidFill>
                <a:latin typeface="Courier New" pitchFamily="49" charset="0"/>
              </a:rPr>
              <a:t>s1 + s2</a:t>
            </a: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1905000" y="5486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67B0E"/>
                </a:solidFill>
                <a:latin typeface="Courier New" pitchFamily="49" charset="0"/>
              </a:rPr>
              <a:t>2*s1 + s2 + 2*(s1+s2)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381000" y="4629150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pitchFamily="1" charset="0"/>
              </a:rPr>
              <a:t>What are </a:t>
            </a:r>
          </a:p>
        </p:txBody>
      </p:sp>
      <p:sp>
        <p:nvSpPr>
          <p:cNvPr id="21543" name="AutoShape 39"/>
          <p:cNvSpPr>
            <a:spLocks/>
          </p:cNvSpPr>
          <p:nvPr/>
        </p:nvSpPr>
        <p:spPr bwMode="auto">
          <a:xfrm>
            <a:off x="2971800" y="3468688"/>
            <a:ext cx="141288" cy="701675"/>
          </a:xfrm>
          <a:prstGeom prst="leftBrace">
            <a:avLst>
              <a:gd name="adj1" fmla="val 4138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" name="Group 7182"/>
          <p:cNvGrpSpPr>
            <a:grpSpLocks/>
          </p:cNvGrpSpPr>
          <p:nvPr/>
        </p:nvGrpSpPr>
        <p:grpSpPr bwMode="auto">
          <a:xfrm>
            <a:off x="7844631" y="5943550"/>
            <a:ext cx="617537" cy="635071"/>
            <a:chOff x="1676815" y="5536974"/>
            <a:chExt cx="1066385" cy="1244825"/>
          </a:xfrm>
        </p:grpSpPr>
        <p:sp>
          <p:nvSpPr>
            <p:cNvPr id="39" name="Freeform 11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41" name="Straight Connector 40"/>
            <p:cNvCxnSpPr>
              <a:stCxn id="57" idx="1"/>
              <a:endCxn id="57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7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8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9" name="Straight Connector 58"/>
              <p:cNvCxnSpPr>
                <a:stCxn id="57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7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57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3" name="Freeform 42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4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52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3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4" name="Straight Connector 53"/>
              <p:cNvCxnSpPr>
                <a:stCxn id="52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52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2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7" name="Oval 1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8" name="Oval 1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9" name="Straight Connector 48"/>
              <p:cNvCxnSpPr>
                <a:stCxn id="47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7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7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6" name="AutoShape 1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2021400" y="5958000"/>
              <a:ext cx="1972080" cy="343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09160" y="5951520"/>
                <a:ext cx="1987560" cy="35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11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2355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743200" y="228600"/>
            <a:ext cx="38100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>
                <a:latin typeface="Times" pitchFamily="1" charset="0"/>
              </a:rPr>
              <a:t>String surgery</a:t>
            </a:r>
            <a:endParaRPr lang="en-US" sz="4000">
              <a:latin typeface="Times" pitchFamily="1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828675" y="2543175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s[ ]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133600" y="2647950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 dirty="0">
                <a:solidFill>
                  <a:srgbClr val="FF111C"/>
                </a:solidFill>
                <a:latin typeface="Times New Roman" pitchFamily="18" charset="0"/>
              </a:rPr>
              <a:t>indexes</a:t>
            </a:r>
            <a:r>
              <a:rPr lang="en-US" sz="1800" b="1" i="1" dirty="0">
                <a:latin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</a:rPr>
              <a:t>into the string, returning a one-character string</a:t>
            </a:r>
            <a:endParaRPr lang="en-US" sz="1800" b="1" i="1" dirty="0">
              <a:latin typeface="Times New Roman" pitchFamily="18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28600" y="1447800"/>
            <a:ext cx="8763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s = 'harvey mudd college'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830263" y="3335338"/>
            <a:ext cx="67897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s[0]</a:t>
            </a:r>
            <a:r>
              <a:rPr lang="en-US" sz="3200" b="1">
                <a:latin typeface="Courier New" pitchFamily="49" charset="0"/>
              </a:rPr>
              <a:t> </a:t>
            </a:r>
            <a:r>
              <a:rPr lang="en-US" sz="3200">
                <a:latin typeface="Times" pitchFamily="1" charset="0"/>
              </a:rPr>
              <a:t>returns    </a:t>
            </a:r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'h'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830263" y="4129088"/>
            <a:ext cx="2532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s[6]</a:t>
            </a:r>
            <a:r>
              <a:rPr lang="en-US" sz="3200" b="1">
                <a:latin typeface="Courier New" pitchFamily="49" charset="0"/>
              </a:rPr>
              <a:t> </a:t>
            </a:r>
            <a:r>
              <a:rPr lang="en-US" sz="3200">
                <a:latin typeface="Times" pitchFamily="1" charset="0"/>
              </a:rPr>
              <a:t>returns</a:t>
            </a:r>
            <a:endParaRPr lang="en-US" sz="3200" b="1">
              <a:latin typeface="Courier New" pitchFamily="49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1177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439988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762250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0829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405188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727450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40481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4370388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4692650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50133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5335588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657850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5978525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6300788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6623050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6943725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7265988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7588250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7908925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830263" y="4921250"/>
            <a:ext cx="3508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s[ ]</a:t>
            </a:r>
            <a:r>
              <a:rPr lang="en-US" sz="3200" b="1">
                <a:latin typeface="Courier New" pitchFamily="49" charset="0"/>
              </a:rPr>
              <a:t> </a:t>
            </a:r>
            <a:r>
              <a:rPr lang="en-US" sz="3200">
                <a:latin typeface="Times" pitchFamily="1" charset="0"/>
              </a:rPr>
              <a:t>returns</a:t>
            </a:r>
            <a:r>
              <a:rPr lang="en-US" sz="3200" b="1">
                <a:latin typeface="Courier New" pitchFamily="49" charset="0"/>
              </a:rPr>
              <a:t> </a:t>
            </a:r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'e'</a:t>
            </a:r>
            <a:endParaRPr lang="en-US" sz="3200" b="1">
              <a:latin typeface="Courier New" pitchFamily="49" charset="0"/>
            </a:endParaRPr>
          </a:p>
        </p:txBody>
      </p:sp>
      <p:sp>
        <p:nvSpPr>
          <p:cNvPr id="23593" name="Text Box 41"/>
          <p:cNvSpPr txBox="1">
            <a:spLocks noChangeArrowheads="1"/>
          </p:cNvSpPr>
          <p:nvPr/>
        </p:nvSpPr>
        <p:spPr bwMode="auto">
          <a:xfrm>
            <a:off x="5562600" y="5038725"/>
            <a:ext cx="292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" pitchFamily="1" charset="0"/>
              </a:rPr>
              <a:t>Which index returns 'e'?</a:t>
            </a:r>
          </a:p>
        </p:txBody>
      </p:sp>
      <p:sp>
        <p:nvSpPr>
          <p:cNvPr id="23611" name="Rectangle 59"/>
          <p:cNvSpPr>
            <a:spLocks noChangeArrowheads="1"/>
          </p:cNvSpPr>
          <p:nvPr/>
        </p:nvSpPr>
        <p:spPr bwMode="auto">
          <a:xfrm>
            <a:off x="838200" y="5715000"/>
            <a:ext cx="3751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s[len(s)]</a:t>
            </a:r>
            <a:r>
              <a:rPr lang="en-US" sz="3200" b="1">
                <a:latin typeface="Courier New" pitchFamily="49" charset="0"/>
              </a:rPr>
              <a:t> </a:t>
            </a:r>
            <a:r>
              <a:rPr lang="en-US" sz="3200">
                <a:latin typeface="Times" pitchFamily="1" charset="0"/>
              </a:rPr>
              <a:t>returns</a:t>
            </a:r>
            <a:endParaRPr lang="en-US" sz="3200" b="1">
              <a:latin typeface="Courier New" pitchFamily="49" charset="0"/>
            </a:endParaRPr>
          </a:p>
        </p:txBody>
      </p:sp>
      <p:sp>
        <p:nvSpPr>
          <p:cNvPr id="23612" name="Text Box 60"/>
          <p:cNvSpPr txBox="1">
            <a:spLocks noChangeArrowheads="1"/>
          </p:cNvSpPr>
          <p:nvPr/>
        </p:nvSpPr>
        <p:spPr bwMode="auto">
          <a:xfrm>
            <a:off x="5562600" y="3462338"/>
            <a:ext cx="327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" pitchFamily="1" charset="0"/>
              </a:rPr>
              <a:t>Read  "s-of-zero" or "s-zero"</a:t>
            </a:r>
          </a:p>
        </p:txBody>
      </p:sp>
      <p:sp>
        <p:nvSpPr>
          <p:cNvPr id="23613" name="Rectangle 61"/>
          <p:cNvSpPr>
            <a:spLocks noChangeArrowheads="1"/>
          </p:cNvSpPr>
          <p:nvPr/>
        </p:nvSpPr>
        <p:spPr bwMode="auto">
          <a:xfrm>
            <a:off x="1244600" y="3005138"/>
            <a:ext cx="598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111C"/>
                </a:solidFill>
                <a:latin typeface="Times New Roman" pitchFamily="18" charset="0"/>
              </a:rPr>
              <a:t>index</a:t>
            </a:r>
            <a:endParaRPr lang="en-US" sz="1800" b="1" i="1">
              <a:solidFill>
                <a:srgbClr val="FF111C"/>
              </a:solidFill>
              <a:latin typeface="Times New Roman" pitchFamily="18" charset="0"/>
            </a:endParaRPr>
          </a:p>
        </p:txBody>
      </p:sp>
      <p:sp>
        <p:nvSpPr>
          <p:cNvPr id="23614" name="Line 62"/>
          <p:cNvSpPr>
            <a:spLocks noChangeShapeType="1"/>
          </p:cNvSpPr>
          <p:nvPr/>
        </p:nvSpPr>
        <p:spPr bwMode="auto">
          <a:xfrm flipV="1">
            <a:off x="1516063" y="2890838"/>
            <a:ext cx="0" cy="188912"/>
          </a:xfrm>
          <a:prstGeom prst="line">
            <a:avLst/>
          </a:prstGeom>
          <a:noFill/>
          <a:ln w="19050">
            <a:solidFill>
              <a:srgbClr val="FF111C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5" name="Line 63"/>
          <p:cNvSpPr>
            <a:spLocks noChangeShapeType="1"/>
          </p:cNvSpPr>
          <p:nvPr/>
        </p:nvSpPr>
        <p:spPr bwMode="auto">
          <a:xfrm>
            <a:off x="1514475" y="3240088"/>
            <a:ext cx="0" cy="188912"/>
          </a:xfrm>
          <a:prstGeom prst="line">
            <a:avLst/>
          </a:prstGeom>
          <a:noFill/>
          <a:ln w="19050">
            <a:solidFill>
              <a:srgbClr val="FF111C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57280" y="4114800"/>
              <a:ext cx="4179240" cy="2079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9360" y="4108680"/>
                <a:ext cx="4190400" cy="209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37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56" y="38100"/>
            <a:ext cx="7772400" cy="1143000"/>
          </a:xfrm>
        </p:spPr>
        <p:txBody>
          <a:bodyPr/>
          <a:lstStyle/>
          <a:p>
            <a:r>
              <a:rPr lang="en-US" dirty="0" smtClean="0"/>
              <a:t>How are things going?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pace of lectures is: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Way too slow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A little too slow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Just about right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A little too fast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Way too fast</a:t>
            </a:r>
            <a:endParaRPr lang="en-US" dirty="0"/>
          </a:p>
        </p:txBody>
      </p:sp>
      <p:grpSp>
        <p:nvGrpSpPr>
          <p:cNvPr id="4" name="Group 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5" name="Rectangle 48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9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75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0240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362200" y="228600"/>
            <a:ext cx="4876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i="1">
                <a:latin typeface="Times" pitchFamily="1" charset="0"/>
              </a:rPr>
              <a:t>Negative</a:t>
            </a:r>
            <a:r>
              <a:rPr lang="en-US" sz="4200">
                <a:latin typeface="Times" pitchFamily="1" charset="0"/>
              </a:rPr>
              <a:t> indices…</a:t>
            </a:r>
            <a:endParaRPr lang="en-US" sz="4000">
              <a:latin typeface="Times" pitchFamily="1" charset="0"/>
            </a:endParaRP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28600" y="1447800"/>
            <a:ext cx="8763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>
                <a:latin typeface="Courier New" pitchFamily="49" charset="0"/>
              </a:rPr>
              <a:t>s = '</a:t>
            </a:r>
            <a:r>
              <a:rPr lang="en-US" sz="4200" b="1" dirty="0" err="1">
                <a:latin typeface="Courier New" pitchFamily="49" charset="0"/>
              </a:rPr>
              <a:t>harvey</a:t>
            </a:r>
            <a:r>
              <a:rPr lang="en-US" sz="4200" b="1" dirty="0">
                <a:latin typeface="Courier New" pitchFamily="49" charset="0"/>
              </a:rPr>
              <a:t> </a:t>
            </a:r>
            <a:r>
              <a:rPr lang="en-US" sz="4200" b="1" dirty="0" err="1">
                <a:latin typeface="Courier New" pitchFamily="49" charset="0"/>
              </a:rPr>
              <a:t>mudd</a:t>
            </a:r>
            <a:r>
              <a:rPr lang="en-US" sz="4200" b="1" dirty="0">
                <a:latin typeface="Courier New" pitchFamily="49" charset="0"/>
              </a:rPr>
              <a:t> college'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2117725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2439988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2762250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3082925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3405188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3727450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4048125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4370388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102419" name="Text Box 19"/>
          <p:cNvSpPr txBox="1">
            <a:spLocks noChangeArrowheads="1"/>
          </p:cNvSpPr>
          <p:nvPr/>
        </p:nvSpPr>
        <p:spPr bwMode="auto">
          <a:xfrm>
            <a:off x="4692650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102420" name="Text Box 20"/>
          <p:cNvSpPr txBox="1">
            <a:spLocks noChangeArrowheads="1"/>
          </p:cNvSpPr>
          <p:nvPr/>
        </p:nvSpPr>
        <p:spPr bwMode="auto">
          <a:xfrm>
            <a:off x="5013325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102421" name="Text Box 21"/>
          <p:cNvSpPr txBox="1">
            <a:spLocks noChangeArrowheads="1"/>
          </p:cNvSpPr>
          <p:nvPr/>
        </p:nvSpPr>
        <p:spPr bwMode="auto">
          <a:xfrm>
            <a:off x="5335588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102422" name="Text Box 22"/>
          <p:cNvSpPr txBox="1">
            <a:spLocks noChangeArrowheads="1"/>
          </p:cNvSpPr>
          <p:nvPr/>
        </p:nvSpPr>
        <p:spPr bwMode="auto">
          <a:xfrm>
            <a:off x="5657850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102423" name="Text Box 23"/>
          <p:cNvSpPr txBox="1">
            <a:spLocks noChangeArrowheads="1"/>
          </p:cNvSpPr>
          <p:nvPr/>
        </p:nvSpPr>
        <p:spPr bwMode="auto">
          <a:xfrm>
            <a:off x="5978525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102424" name="Text Box 24"/>
          <p:cNvSpPr txBox="1">
            <a:spLocks noChangeArrowheads="1"/>
          </p:cNvSpPr>
          <p:nvPr/>
        </p:nvSpPr>
        <p:spPr bwMode="auto">
          <a:xfrm>
            <a:off x="6300788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102425" name="Text Box 25"/>
          <p:cNvSpPr txBox="1">
            <a:spLocks noChangeArrowheads="1"/>
          </p:cNvSpPr>
          <p:nvPr/>
        </p:nvSpPr>
        <p:spPr bwMode="auto">
          <a:xfrm>
            <a:off x="6623050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102426" name="Text Box 26"/>
          <p:cNvSpPr txBox="1">
            <a:spLocks noChangeArrowheads="1"/>
          </p:cNvSpPr>
          <p:nvPr/>
        </p:nvSpPr>
        <p:spPr bwMode="auto">
          <a:xfrm>
            <a:off x="6943725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102427" name="Text Box 27"/>
          <p:cNvSpPr txBox="1">
            <a:spLocks noChangeArrowheads="1"/>
          </p:cNvSpPr>
          <p:nvPr/>
        </p:nvSpPr>
        <p:spPr bwMode="auto">
          <a:xfrm>
            <a:off x="7265988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102428" name="Text Box 28"/>
          <p:cNvSpPr txBox="1">
            <a:spLocks noChangeArrowheads="1"/>
          </p:cNvSpPr>
          <p:nvPr/>
        </p:nvSpPr>
        <p:spPr bwMode="auto">
          <a:xfrm>
            <a:off x="7588250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102429" name="Text Box 29"/>
          <p:cNvSpPr txBox="1">
            <a:spLocks noChangeArrowheads="1"/>
          </p:cNvSpPr>
          <p:nvPr/>
        </p:nvSpPr>
        <p:spPr bwMode="auto">
          <a:xfrm>
            <a:off x="7908925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102438" name="Line 38"/>
          <p:cNvSpPr>
            <a:spLocks noChangeShapeType="1"/>
          </p:cNvSpPr>
          <p:nvPr/>
        </p:nvSpPr>
        <p:spPr bwMode="auto">
          <a:xfrm>
            <a:off x="7848600" y="2078038"/>
            <a:ext cx="0" cy="284162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9" name="Text Box 39"/>
          <p:cNvSpPr txBox="1">
            <a:spLocks noChangeArrowheads="1"/>
          </p:cNvSpPr>
          <p:nvPr/>
        </p:nvSpPr>
        <p:spPr bwMode="auto">
          <a:xfrm>
            <a:off x="7772400" y="2057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</a:t>
            </a:r>
          </a:p>
        </p:txBody>
      </p:sp>
      <p:sp>
        <p:nvSpPr>
          <p:cNvPr id="102440" name="Text Box 40"/>
          <p:cNvSpPr txBox="1">
            <a:spLocks noChangeArrowheads="1"/>
          </p:cNvSpPr>
          <p:nvPr/>
        </p:nvSpPr>
        <p:spPr bwMode="auto">
          <a:xfrm>
            <a:off x="7458075" y="23622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-2</a:t>
            </a:r>
          </a:p>
        </p:txBody>
      </p:sp>
      <p:sp>
        <p:nvSpPr>
          <p:cNvPr id="102441" name="Text Box 41"/>
          <p:cNvSpPr txBox="1">
            <a:spLocks noChangeArrowheads="1"/>
          </p:cNvSpPr>
          <p:nvPr/>
        </p:nvSpPr>
        <p:spPr bwMode="auto">
          <a:xfrm>
            <a:off x="7121525" y="2057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-3</a:t>
            </a:r>
          </a:p>
        </p:txBody>
      </p:sp>
      <p:sp>
        <p:nvSpPr>
          <p:cNvPr id="102442" name="Text Box 42"/>
          <p:cNvSpPr txBox="1">
            <a:spLocks noChangeArrowheads="1"/>
          </p:cNvSpPr>
          <p:nvPr/>
        </p:nvSpPr>
        <p:spPr bwMode="auto">
          <a:xfrm>
            <a:off x="6810375" y="23622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-4</a:t>
            </a:r>
          </a:p>
        </p:txBody>
      </p:sp>
      <p:sp>
        <p:nvSpPr>
          <p:cNvPr id="102443" name="Text Box 43"/>
          <p:cNvSpPr txBox="1">
            <a:spLocks noChangeArrowheads="1"/>
          </p:cNvSpPr>
          <p:nvPr/>
        </p:nvSpPr>
        <p:spPr bwMode="auto">
          <a:xfrm>
            <a:off x="6469063" y="2057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-5</a:t>
            </a:r>
          </a:p>
        </p:txBody>
      </p:sp>
      <p:sp>
        <p:nvSpPr>
          <p:cNvPr id="102444" name="Text Box 44"/>
          <p:cNvSpPr txBox="1">
            <a:spLocks noChangeArrowheads="1"/>
          </p:cNvSpPr>
          <p:nvPr/>
        </p:nvSpPr>
        <p:spPr bwMode="auto">
          <a:xfrm>
            <a:off x="6162675" y="23622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-6</a:t>
            </a:r>
          </a:p>
        </p:txBody>
      </p:sp>
      <p:sp>
        <p:nvSpPr>
          <p:cNvPr id="102445" name="Text Box 45"/>
          <p:cNvSpPr txBox="1">
            <a:spLocks noChangeArrowheads="1"/>
          </p:cNvSpPr>
          <p:nvPr/>
        </p:nvSpPr>
        <p:spPr bwMode="auto">
          <a:xfrm>
            <a:off x="5816600" y="2057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-7</a:t>
            </a:r>
          </a:p>
        </p:txBody>
      </p:sp>
      <p:sp>
        <p:nvSpPr>
          <p:cNvPr id="102446" name="Text Box 46"/>
          <p:cNvSpPr txBox="1">
            <a:spLocks noChangeArrowheads="1"/>
          </p:cNvSpPr>
          <p:nvPr/>
        </p:nvSpPr>
        <p:spPr bwMode="auto">
          <a:xfrm>
            <a:off x="5514975" y="23622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-8</a:t>
            </a:r>
          </a:p>
        </p:txBody>
      </p:sp>
      <p:sp>
        <p:nvSpPr>
          <p:cNvPr id="102447" name="Text Box 47"/>
          <p:cNvSpPr txBox="1">
            <a:spLocks noChangeArrowheads="1"/>
          </p:cNvSpPr>
          <p:nvPr/>
        </p:nvSpPr>
        <p:spPr bwMode="auto">
          <a:xfrm>
            <a:off x="5165725" y="2057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-9</a:t>
            </a:r>
          </a:p>
        </p:txBody>
      </p:sp>
      <p:sp>
        <p:nvSpPr>
          <p:cNvPr id="102448" name="Text Box 48"/>
          <p:cNvSpPr txBox="1">
            <a:spLocks noChangeArrowheads="1"/>
          </p:cNvSpPr>
          <p:nvPr/>
        </p:nvSpPr>
        <p:spPr bwMode="auto">
          <a:xfrm>
            <a:off x="4867275" y="23622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-10</a:t>
            </a:r>
          </a:p>
        </p:txBody>
      </p:sp>
      <p:sp>
        <p:nvSpPr>
          <p:cNvPr id="102449" name="Text Box 49"/>
          <p:cNvSpPr txBox="1">
            <a:spLocks noChangeArrowheads="1"/>
          </p:cNvSpPr>
          <p:nvPr/>
        </p:nvSpPr>
        <p:spPr bwMode="auto">
          <a:xfrm>
            <a:off x="4513263" y="2057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-11</a:t>
            </a:r>
          </a:p>
        </p:txBody>
      </p:sp>
      <p:sp>
        <p:nvSpPr>
          <p:cNvPr id="102450" name="Text Box 50"/>
          <p:cNvSpPr txBox="1">
            <a:spLocks noChangeArrowheads="1"/>
          </p:cNvSpPr>
          <p:nvPr/>
        </p:nvSpPr>
        <p:spPr bwMode="auto">
          <a:xfrm>
            <a:off x="4219575" y="23622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-12</a:t>
            </a:r>
          </a:p>
        </p:txBody>
      </p:sp>
      <p:sp>
        <p:nvSpPr>
          <p:cNvPr id="102451" name="Text Box 51"/>
          <p:cNvSpPr txBox="1">
            <a:spLocks noChangeArrowheads="1"/>
          </p:cNvSpPr>
          <p:nvPr/>
        </p:nvSpPr>
        <p:spPr bwMode="auto">
          <a:xfrm>
            <a:off x="3860800" y="2057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-13</a:t>
            </a:r>
          </a:p>
        </p:txBody>
      </p:sp>
      <p:sp>
        <p:nvSpPr>
          <p:cNvPr id="102452" name="Text Box 52"/>
          <p:cNvSpPr txBox="1">
            <a:spLocks noChangeArrowheads="1"/>
          </p:cNvSpPr>
          <p:nvPr/>
        </p:nvSpPr>
        <p:spPr bwMode="auto">
          <a:xfrm>
            <a:off x="3571875" y="23622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-14</a:t>
            </a:r>
          </a:p>
        </p:txBody>
      </p:sp>
      <p:sp>
        <p:nvSpPr>
          <p:cNvPr id="102453" name="Text Box 53"/>
          <p:cNvSpPr txBox="1">
            <a:spLocks noChangeArrowheads="1"/>
          </p:cNvSpPr>
          <p:nvPr/>
        </p:nvSpPr>
        <p:spPr bwMode="auto">
          <a:xfrm>
            <a:off x="3209925" y="2057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-15</a:t>
            </a:r>
          </a:p>
        </p:txBody>
      </p:sp>
      <p:sp>
        <p:nvSpPr>
          <p:cNvPr id="102454" name="Text Box 54"/>
          <p:cNvSpPr txBox="1">
            <a:spLocks noChangeArrowheads="1"/>
          </p:cNvSpPr>
          <p:nvPr/>
        </p:nvSpPr>
        <p:spPr bwMode="auto">
          <a:xfrm>
            <a:off x="2924175" y="23622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-16</a:t>
            </a:r>
          </a:p>
        </p:txBody>
      </p:sp>
      <p:sp>
        <p:nvSpPr>
          <p:cNvPr id="102455" name="Text Box 55"/>
          <p:cNvSpPr txBox="1">
            <a:spLocks noChangeArrowheads="1"/>
          </p:cNvSpPr>
          <p:nvPr/>
        </p:nvSpPr>
        <p:spPr bwMode="auto">
          <a:xfrm>
            <a:off x="2557463" y="2057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-17</a:t>
            </a:r>
          </a:p>
        </p:txBody>
      </p:sp>
      <p:sp>
        <p:nvSpPr>
          <p:cNvPr id="102456" name="Text Box 56"/>
          <p:cNvSpPr txBox="1">
            <a:spLocks noChangeArrowheads="1"/>
          </p:cNvSpPr>
          <p:nvPr/>
        </p:nvSpPr>
        <p:spPr bwMode="auto">
          <a:xfrm>
            <a:off x="2276475" y="23622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-18</a:t>
            </a:r>
          </a:p>
        </p:txBody>
      </p:sp>
      <p:sp>
        <p:nvSpPr>
          <p:cNvPr id="102457" name="Text Box 57"/>
          <p:cNvSpPr txBox="1">
            <a:spLocks noChangeArrowheads="1"/>
          </p:cNvSpPr>
          <p:nvPr/>
        </p:nvSpPr>
        <p:spPr bwMode="auto">
          <a:xfrm>
            <a:off x="1905000" y="2057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-19</a:t>
            </a:r>
          </a:p>
        </p:txBody>
      </p:sp>
      <p:sp>
        <p:nvSpPr>
          <p:cNvPr id="102458" name="Line 58"/>
          <p:cNvSpPr>
            <a:spLocks noChangeShapeType="1"/>
          </p:cNvSpPr>
          <p:nvPr/>
        </p:nvSpPr>
        <p:spPr bwMode="auto">
          <a:xfrm>
            <a:off x="2667000" y="19812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9" name="Line 59"/>
          <p:cNvSpPr>
            <a:spLocks noChangeShapeType="1"/>
          </p:cNvSpPr>
          <p:nvPr/>
        </p:nvSpPr>
        <p:spPr bwMode="auto">
          <a:xfrm>
            <a:off x="3305175" y="19812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0" name="Line 60"/>
          <p:cNvSpPr>
            <a:spLocks noChangeShapeType="1"/>
          </p:cNvSpPr>
          <p:nvPr/>
        </p:nvSpPr>
        <p:spPr bwMode="auto">
          <a:xfrm>
            <a:off x="3962400" y="2078038"/>
            <a:ext cx="0" cy="284162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1" name="Line 61"/>
          <p:cNvSpPr>
            <a:spLocks noChangeShapeType="1"/>
          </p:cNvSpPr>
          <p:nvPr/>
        </p:nvSpPr>
        <p:spPr bwMode="auto">
          <a:xfrm>
            <a:off x="4572000" y="19812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2" name="Line 62"/>
          <p:cNvSpPr>
            <a:spLocks noChangeShapeType="1"/>
          </p:cNvSpPr>
          <p:nvPr/>
        </p:nvSpPr>
        <p:spPr bwMode="auto">
          <a:xfrm>
            <a:off x="5257800" y="19812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3" name="Line 63"/>
          <p:cNvSpPr>
            <a:spLocks noChangeShapeType="1"/>
          </p:cNvSpPr>
          <p:nvPr/>
        </p:nvSpPr>
        <p:spPr bwMode="auto">
          <a:xfrm>
            <a:off x="5905500" y="19812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4" name="Line 64"/>
          <p:cNvSpPr>
            <a:spLocks noChangeShapeType="1"/>
          </p:cNvSpPr>
          <p:nvPr/>
        </p:nvSpPr>
        <p:spPr bwMode="auto">
          <a:xfrm>
            <a:off x="6553200" y="19812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5" name="Line 65"/>
          <p:cNvSpPr>
            <a:spLocks noChangeShapeType="1"/>
          </p:cNvSpPr>
          <p:nvPr/>
        </p:nvSpPr>
        <p:spPr bwMode="auto">
          <a:xfrm>
            <a:off x="7191375" y="19812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6" name="Text Box 66"/>
          <p:cNvSpPr txBox="1">
            <a:spLocks noChangeArrowheads="1"/>
          </p:cNvSpPr>
          <p:nvPr/>
        </p:nvSpPr>
        <p:spPr bwMode="auto">
          <a:xfrm>
            <a:off x="457200" y="30480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" pitchFamily="1" charset="0"/>
              </a:rPr>
              <a:t>Negative indices count </a:t>
            </a:r>
            <a:r>
              <a:rPr lang="en-US" b="1" i="1">
                <a:solidFill>
                  <a:srgbClr val="FF111C"/>
                </a:solidFill>
                <a:latin typeface="Times" pitchFamily="1" charset="0"/>
              </a:rPr>
              <a:t>backwards</a:t>
            </a:r>
            <a:r>
              <a:rPr lang="en-US">
                <a:latin typeface="Times" pitchFamily="1" charset="0"/>
              </a:rPr>
              <a:t> from the end!</a:t>
            </a:r>
          </a:p>
        </p:txBody>
      </p:sp>
      <p:sp>
        <p:nvSpPr>
          <p:cNvPr id="102472" name="Rectangle 72"/>
          <p:cNvSpPr>
            <a:spLocks noChangeArrowheads="1"/>
          </p:cNvSpPr>
          <p:nvPr/>
        </p:nvSpPr>
        <p:spPr bwMode="auto">
          <a:xfrm>
            <a:off x="830263" y="3763963"/>
            <a:ext cx="67897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s[-1]</a:t>
            </a:r>
            <a:r>
              <a:rPr lang="en-US" sz="3200" b="1">
                <a:latin typeface="Courier New" pitchFamily="49" charset="0"/>
              </a:rPr>
              <a:t>  </a:t>
            </a:r>
            <a:r>
              <a:rPr lang="en-US" sz="3200">
                <a:latin typeface="Times" pitchFamily="1" charset="0"/>
              </a:rPr>
              <a:t>returns    </a:t>
            </a:r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'e'</a:t>
            </a:r>
          </a:p>
        </p:txBody>
      </p:sp>
      <p:sp>
        <p:nvSpPr>
          <p:cNvPr id="102473" name="Rectangle 73"/>
          <p:cNvSpPr>
            <a:spLocks noChangeArrowheads="1"/>
          </p:cNvSpPr>
          <p:nvPr/>
        </p:nvSpPr>
        <p:spPr bwMode="auto">
          <a:xfrm>
            <a:off x="828675" y="4525963"/>
            <a:ext cx="67897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s[-11]</a:t>
            </a:r>
            <a:r>
              <a:rPr lang="en-US" sz="3200" b="1">
                <a:latin typeface="Courier New" pitchFamily="49" charset="0"/>
              </a:rPr>
              <a:t> </a:t>
            </a:r>
            <a:r>
              <a:rPr lang="en-US" sz="3200">
                <a:latin typeface="Times" pitchFamily="1" charset="0"/>
              </a:rPr>
              <a:t>returns  </a:t>
            </a:r>
            <a:endParaRPr lang="en-US" sz="3200" b="1">
              <a:solidFill>
                <a:srgbClr val="1E16E4"/>
              </a:solidFill>
              <a:latin typeface="Courier New" pitchFamily="49" charset="0"/>
            </a:endParaRPr>
          </a:p>
        </p:txBody>
      </p:sp>
      <p:sp>
        <p:nvSpPr>
          <p:cNvPr id="102474" name="Rectangle 74"/>
          <p:cNvSpPr>
            <a:spLocks noChangeArrowheads="1"/>
          </p:cNvSpPr>
          <p:nvPr/>
        </p:nvSpPr>
        <p:spPr bwMode="auto">
          <a:xfrm>
            <a:off x="828675" y="5287963"/>
            <a:ext cx="67897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s[-0]</a:t>
            </a:r>
            <a:r>
              <a:rPr lang="en-US" sz="3200" b="1">
                <a:latin typeface="Courier New" pitchFamily="49" charset="0"/>
              </a:rPr>
              <a:t>  </a:t>
            </a:r>
            <a:r>
              <a:rPr lang="en-US" sz="3200">
                <a:latin typeface="Times" pitchFamily="1" charset="0"/>
              </a:rPr>
              <a:t>returns   </a:t>
            </a:r>
            <a:endParaRPr lang="en-US" sz="3200" b="1">
              <a:solidFill>
                <a:srgbClr val="1E16E4"/>
              </a:solidFill>
              <a:latin typeface="Courier New" pitchFamily="49" charset="0"/>
            </a:endParaRPr>
          </a:p>
        </p:txBody>
      </p:sp>
      <p:grpSp>
        <p:nvGrpSpPr>
          <p:cNvPr id="102475" name="Group 75"/>
          <p:cNvGrpSpPr>
            <a:grpSpLocks/>
          </p:cNvGrpSpPr>
          <p:nvPr/>
        </p:nvGrpSpPr>
        <p:grpSpPr bwMode="auto">
          <a:xfrm>
            <a:off x="8458200" y="6248400"/>
            <a:ext cx="381000" cy="457200"/>
            <a:chOff x="2928" y="1051"/>
            <a:chExt cx="840" cy="957"/>
          </a:xfrm>
        </p:grpSpPr>
        <p:sp>
          <p:nvSpPr>
            <p:cNvPr id="102476" name="Freeform 7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7" name="Oval 7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8" name="Oval 7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9" name="Oval 7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0" name="Oval 8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1" name="Oval 8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2" name="Oval 8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3" name="Oval 8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4" name="AutoShape 8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5" name="Freeform 8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6" name="Freeform 8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7" name="Freeform 8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8" name="Freeform 8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89" name="Text Box 89"/>
          <p:cNvSpPr txBox="1">
            <a:spLocks noChangeArrowheads="1"/>
          </p:cNvSpPr>
          <p:nvPr/>
        </p:nvSpPr>
        <p:spPr bwMode="auto">
          <a:xfrm>
            <a:off x="7696200" y="5781675"/>
            <a:ext cx="1271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09600"/>
                </a:solidFill>
                <a:latin typeface="Comic Sans MS" pitchFamily="66" charset="0"/>
              </a:rPr>
              <a:t>Python can suit any mood…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007520" y="4550760"/>
              <a:ext cx="550440" cy="1136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3560" y="4546080"/>
                <a:ext cx="565920" cy="11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12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457200" y="1114425"/>
            <a:ext cx="5332413" cy="180975"/>
            <a:chOff x="295" y="1311"/>
            <a:chExt cx="5177" cy="114"/>
          </a:xfrm>
        </p:grpSpPr>
        <p:sp>
          <p:nvSpPr>
            <p:cNvPr id="9625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1371600" y="26670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s[ : ]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429000" y="2727325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slices </a:t>
            </a:r>
            <a:r>
              <a:rPr lang="en-US">
                <a:latin typeface="Times New Roman" pitchFamily="18" charset="0"/>
              </a:rPr>
              <a:t>the string, returning a substring</a:t>
            </a:r>
            <a:endParaRPr lang="en-US" b="1" i="1">
              <a:latin typeface="Times New Roman" pitchFamily="18" charset="0"/>
            </a:endParaRP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1066800" y="4956175"/>
            <a:ext cx="5013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E16E4"/>
                </a:solidFill>
                <a:latin typeface="Courier New" pitchFamily="49" charset="0"/>
              </a:rPr>
              <a:t>s[12:18]</a:t>
            </a:r>
            <a:r>
              <a:rPr lang="en-US" sz="2800" b="1">
                <a:latin typeface="Courier New" pitchFamily="49" charset="0"/>
              </a:rPr>
              <a:t> </a:t>
            </a:r>
            <a:r>
              <a:rPr lang="en-US" sz="2800">
                <a:latin typeface="Times" pitchFamily="1" charset="0"/>
              </a:rPr>
              <a:t>returns</a:t>
            </a:r>
            <a:r>
              <a:rPr lang="en-US" sz="2800" b="1">
                <a:latin typeface="Courier New" pitchFamily="49" charset="0"/>
              </a:rPr>
              <a:t> </a:t>
            </a:r>
            <a:r>
              <a:rPr lang="en-US" sz="2800" b="1">
                <a:solidFill>
                  <a:srgbClr val="1E16E4"/>
                </a:solidFill>
                <a:latin typeface="Courier New" pitchFamily="49" charset="0"/>
              </a:rPr>
              <a:t>'colleg'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1066800" y="4418013"/>
            <a:ext cx="4586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E16E4"/>
                </a:solidFill>
                <a:latin typeface="Courier New" pitchFamily="49" charset="0"/>
              </a:rPr>
              <a:t>s[0:6]</a:t>
            </a:r>
            <a:r>
              <a:rPr lang="en-US" sz="2800" b="1">
                <a:latin typeface="Courier New" pitchFamily="49" charset="0"/>
              </a:rPr>
              <a:t> </a:t>
            </a:r>
            <a:r>
              <a:rPr lang="en-US" sz="2800">
                <a:latin typeface="Times" pitchFamily="1" charset="0"/>
              </a:rPr>
              <a:t>returns</a:t>
            </a:r>
            <a:r>
              <a:rPr lang="en-US" sz="2800" b="1">
                <a:latin typeface="Courier New" pitchFamily="49" charset="0"/>
              </a:rPr>
              <a:t> </a:t>
            </a:r>
            <a:r>
              <a:rPr lang="en-US" sz="2800" b="1">
                <a:solidFill>
                  <a:srgbClr val="1E16E4"/>
                </a:solidFill>
                <a:latin typeface="Courier New" pitchFamily="49" charset="0"/>
              </a:rPr>
              <a:t>'harvey'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28600" y="1447800"/>
            <a:ext cx="8763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s = 'harvey mudd college'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1177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2439988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2762250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30829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3405188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3727450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40481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4370388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4692650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50133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5335588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5657850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5978525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6300788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6623050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6943725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7265988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96283" name="Text Box 27"/>
          <p:cNvSpPr txBox="1">
            <a:spLocks noChangeArrowheads="1"/>
          </p:cNvSpPr>
          <p:nvPr/>
        </p:nvSpPr>
        <p:spPr bwMode="auto">
          <a:xfrm>
            <a:off x="7588250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7908925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96285" name="Text Box 29"/>
          <p:cNvSpPr txBox="1">
            <a:spLocks noChangeArrowheads="1"/>
          </p:cNvSpPr>
          <p:nvPr/>
        </p:nvSpPr>
        <p:spPr bwMode="auto">
          <a:xfrm>
            <a:off x="381000" y="228600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>
                <a:latin typeface="Times" pitchFamily="1" charset="0"/>
              </a:rPr>
              <a:t>Slicing</a:t>
            </a:r>
          </a:p>
        </p:txBody>
      </p:sp>
      <p:sp>
        <p:nvSpPr>
          <p:cNvPr id="96286" name="Text Box 30"/>
          <p:cNvSpPr txBox="1">
            <a:spLocks noChangeArrowheads="1"/>
          </p:cNvSpPr>
          <p:nvPr/>
        </p:nvSpPr>
        <p:spPr bwMode="auto">
          <a:xfrm>
            <a:off x="2667000" y="2286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990000"/>
                </a:solidFill>
                <a:latin typeface="Maiandra GD" pitchFamily="34" charset="0"/>
              </a:rPr>
              <a:t>what to do if you want a bigger piece of the pie!</a:t>
            </a:r>
          </a:p>
        </p:txBody>
      </p:sp>
      <p:pic>
        <p:nvPicPr>
          <p:cNvPr id="96287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52400"/>
            <a:ext cx="1989138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288" name="Group 32"/>
          <p:cNvGrpSpPr>
            <a:grpSpLocks/>
          </p:cNvGrpSpPr>
          <p:nvPr/>
        </p:nvGrpSpPr>
        <p:grpSpPr bwMode="auto">
          <a:xfrm>
            <a:off x="8458200" y="1114425"/>
            <a:ext cx="368300" cy="180975"/>
            <a:chOff x="295" y="1311"/>
            <a:chExt cx="5177" cy="114"/>
          </a:xfrm>
        </p:grpSpPr>
        <p:sp>
          <p:nvSpPr>
            <p:cNvPr id="96289" name="Rectangle 3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0" name="Rectangle 3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91" name="Text Box 35"/>
          <p:cNvSpPr txBox="1">
            <a:spLocks noChangeArrowheads="1"/>
          </p:cNvSpPr>
          <p:nvPr/>
        </p:nvSpPr>
        <p:spPr bwMode="auto">
          <a:xfrm>
            <a:off x="2133600" y="3581400"/>
            <a:ext cx="487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B410CE"/>
                </a:solidFill>
              </a:rPr>
              <a:t>What's going on here?</a:t>
            </a:r>
          </a:p>
        </p:txBody>
      </p:sp>
      <p:sp>
        <p:nvSpPr>
          <p:cNvPr id="96292" name="Rectangle 36"/>
          <p:cNvSpPr>
            <a:spLocks noChangeArrowheads="1"/>
          </p:cNvSpPr>
          <p:nvPr/>
        </p:nvSpPr>
        <p:spPr bwMode="auto">
          <a:xfrm>
            <a:off x="1066800" y="5494338"/>
            <a:ext cx="3732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E16E4"/>
                </a:solidFill>
                <a:latin typeface="Courier New" pitchFamily="49" charset="0"/>
              </a:rPr>
              <a:t>s[17:]</a:t>
            </a:r>
            <a:r>
              <a:rPr lang="en-US" sz="2800" b="1">
                <a:latin typeface="Courier New" pitchFamily="49" charset="0"/>
              </a:rPr>
              <a:t> </a:t>
            </a:r>
            <a:r>
              <a:rPr lang="en-US" sz="2800">
                <a:latin typeface="Times" pitchFamily="1" charset="0"/>
              </a:rPr>
              <a:t>returns</a:t>
            </a:r>
            <a:r>
              <a:rPr lang="en-US" sz="2800" b="1">
                <a:latin typeface="Courier New" pitchFamily="49" charset="0"/>
              </a:rPr>
              <a:t> </a:t>
            </a:r>
            <a:r>
              <a:rPr lang="en-US" sz="2800" b="1">
                <a:solidFill>
                  <a:srgbClr val="1E16E4"/>
                </a:solidFill>
                <a:latin typeface="Courier New" pitchFamily="49" charset="0"/>
              </a:rPr>
              <a:t>'ge'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96293" name="Rectangle 37"/>
          <p:cNvSpPr>
            <a:spLocks noChangeArrowheads="1"/>
          </p:cNvSpPr>
          <p:nvPr/>
        </p:nvSpPr>
        <p:spPr bwMode="auto">
          <a:xfrm>
            <a:off x="1066800" y="6034088"/>
            <a:ext cx="6932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E16E4"/>
                </a:solidFill>
                <a:latin typeface="Courier New" pitchFamily="49" charset="0"/>
              </a:rPr>
              <a:t>s[:]</a:t>
            </a:r>
            <a:r>
              <a:rPr lang="en-US" sz="2800" b="1">
                <a:latin typeface="Courier New" pitchFamily="49" charset="0"/>
              </a:rPr>
              <a:t> </a:t>
            </a:r>
            <a:r>
              <a:rPr lang="en-US" sz="2800">
                <a:latin typeface="Times" pitchFamily="1" charset="0"/>
              </a:rPr>
              <a:t>returns</a:t>
            </a:r>
            <a:r>
              <a:rPr lang="en-US" sz="2800" b="1">
                <a:latin typeface="Courier New" pitchFamily="49" charset="0"/>
              </a:rPr>
              <a:t> </a:t>
            </a:r>
            <a:r>
              <a:rPr lang="en-US" sz="2800" b="1">
                <a:solidFill>
                  <a:srgbClr val="1E16E4"/>
                </a:solidFill>
                <a:latin typeface="Courier New" pitchFamily="49" charset="0"/>
              </a:rPr>
              <a:t>'harvey mudd college'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96294" name="Rectangle 38"/>
          <p:cNvSpPr>
            <a:spLocks noChangeArrowheads="1"/>
          </p:cNvSpPr>
          <p:nvPr/>
        </p:nvSpPr>
        <p:spPr bwMode="auto">
          <a:xfrm>
            <a:off x="3051175" y="3421063"/>
            <a:ext cx="3052763" cy="720725"/>
          </a:xfrm>
          <a:prstGeom prst="rect">
            <a:avLst/>
          </a:prstGeom>
          <a:noFill/>
          <a:ln w="28575">
            <a:solidFill>
              <a:srgbClr val="BA12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157120" y="2271600"/>
              <a:ext cx="6108480" cy="3643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7040" y="2258640"/>
                <a:ext cx="6132240" cy="366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28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457200" y="1114425"/>
            <a:ext cx="5332413" cy="180975"/>
            <a:chOff x="295" y="1311"/>
            <a:chExt cx="5177" cy="114"/>
          </a:xfrm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981200" y="2667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s[ : ]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429000" y="2714625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latin typeface="Times New Roman" pitchFamily="18" charset="0"/>
              </a:rPr>
              <a:t>slices </a:t>
            </a:r>
            <a:r>
              <a:rPr lang="en-US" sz="1800">
                <a:latin typeface="Times New Roman" pitchFamily="18" charset="0"/>
              </a:rPr>
              <a:t>the string, returning a substring</a:t>
            </a:r>
            <a:endParaRPr lang="en-US" sz="1800" b="1" i="1">
              <a:latin typeface="Times New Roman" pitchFamily="18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066800" y="4956175"/>
            <a:ext cx="4322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s[12:18]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>
                <a:latin typeface="Times" pitchFamily="1" charset="0"/>
              </a:rPr>
              <a:t>returns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'colleg'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066800" y="4464050"/>
            <a:ext cx="3957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s[0:6]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>
                <a:latin typeface="Times" pitchFamily="1" charset="0"/>
              </a:rPr>
              <a:t>returns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'harvey'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28600" y="1447800"/>
            <a:ext cx="8763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s = 'harvey mudd college'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1177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439988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762250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0829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405188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727450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40481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370388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692650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50133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5335588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5657850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5978525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6300788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6623050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6943725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7265988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7588250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7908925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381000" y="228600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>
                <a:latin typeface="Times" pitchFamily="1" charset="0"/>
              </a:rPr>
              <a:t>Slicing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2667000" y="2286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990000"/>
                </a:solidFill>
                <a:latin typeface="Maiandra GD" pitchFamily="34" charset="0"/>
              </a:rPr>
              <a:t>what to do if you want a bigger piece of the pie!</a:t>
            </a:r>
          </a:p>
        </p:txBody>
      </p:sp>
      <p:pic>
        <p:nvPicPr>
          <p:cNvPr id="27679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52400"/>
            <a:ext cx="1989138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680" name="Group 32"/>
          <p:cNvGrpSpPr>
            <a:grpSpLocks/>
          </p:cNvGrpSpPr>
          <p:nvPr/>
        </p:nvGrpSpPr>
        <p:grpSpPr bwMode="auto">
          <a:xfrm>
            <a:off x="8458200" y="1114425"/>
            <a:ext cx="368300" cy="180975"/>
            <a:chOff x="295" y="1311"/>
            <a:chExt cx="5177" cy="114"/>
          </a:xfrm>
        </p:grpSpPr>
        <p:sp>
          <p:nvSpPr>
            <p:cNvPr id="27681" name="Rectangle 3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Rectangle 3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83" name="Freeform 35"/>
          <p:cNvSpPr>
            <a:spLocks/>
          </p:cNvSpPr>
          <p:nvPr/>
        </p:nvSpPr>
        <p:spPr bwMode="auto">
          <a:xfrm>
            <a:off x="2135188" y="3021013"/>
            <a:ext cx="406400" cy="317500"/>
          </a:xfrm>
          <a:custGeom>
            <a:avLst/>
            <a:gdLst>
              <a:gd name="T0" fmla="*/ 0 w 256"/>
              <a:gd name="T1" fmla="*/ 200 h 200"/>
              <a:gd name="T2" fmla="*/ 85 w 256"/>
              <a:gd name="T3" fmla="*/ 182 h 200"/>
              <a:gd name="T4" fmla="*/ 104 w 256"/>
              <a:gd name="T5" fmla="*/ 176 h 200"/>
              <a:gd name="T6" fmla="*/ 164 w 256"/>
              <a:gd name="T7" fmla="*/ 152 h 200"/>
              <a:gd name="T8" fmla="*/ 207 w 256"/>
              <a:gd name="T9" fmla="*/ 109 h 200"/>
              <a:gd name="T10" fmla="*/ 237 w 256"/>
              <a:gd name="T11" fmla="*/ 55 h 200"/>
              <a:gd name="T12" fmla="*/ 249 w 256"/>
              <a:gd name="T13" fmla="*/ 37 h 200"/>
              <a:gd name="T14" fmla="*/ 255 w 256"/>
              <a:gd name="T15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" h="200">
                <a:moveTo>
                  <a:pt x="0" y="200"/>
                </a:moveTo>
                <a:cubicBezTo>
                  <a:pt x="63" y="192"/>
                  <a:pt x="31" y="199"/>
                  <a:pt x="85" y="182"/>
                </a:cubicBezTo>
                <a:cubicBezTo>
                  <a:pt x="91" y="179"/>
                  <a:pt x="104" y="176"/>
                  <a:pt x="104" y="176"/>
                </a:cubicBezTo>
                <a:cubicBezTo>
                  <a:pt x="124" y="162"/>
                  <a:pt x="140" y="157"/>
                  <a:pt x="164" y="152"/>
                </a:cubicBezTo>
                <a:cubicBezTo>
                  <a:pt x="177" y="131"/>
                  <a:pt x="186" y="122"/>
                  <a:pt x="207" y="109"/>
                </a:cubicBezTo>
                <a:cubicBezTo>
                  <a:pt x="217" y="77"/>
                  <a:pt x="209" y="96"/>
                  <a:pt x="237" y="55"/>
                </a:cubicBezTo>
                <a:cubicBezTo>
                  <a:pt x="241" y="49"/>
                  <a:pt x="249" y="37"/>
                  <a:pt x="249" y="37"/>
                </a:cubicBezTo>
                <a:cubicBezTo>
                  <a:pt x="256" y="12"/>
                  <a:pt x="255" y="24"/>
                  <a:pt x="255" y="0"/>
                </a:cubicBezTo>
              </a:path>
            </a:pathLst>
          </a:custGeom>
          <a:noFill/>
          <a:ln w="19050" cmpd="sng">
            <a:solidFill>
              <a:srgbClr val="B410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457200" y="3352800"/>
            <a:ext cx="3429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B410CE"/>
                </a:solidFill>
              </a:rPr>
              <a:t>the first index is the first character of the slice</a:t>
            </a:r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1066800" y="5449888"/>
            <a:ext cx="322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s[17:]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>
                <a:latin typeface="Times" pitchFamily="1" charset="0"/>
              </a:rPr>
              <a:t>returns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'ge'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4267200" y="3352800"/>
            <a:ext cx="396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B410CE"/>
                </a:solidFill>
              </a:rPr>
              <a:t>the second index is </a:t>
            </a:r>
            <a:r>
              <a:rPr lang="en-US" b="1">
                <a:solidFill>
                  <a:srgbClr val="B410CE"/>
                </a:solidFill>
              </a:rPr>
              <a:t>ONE AFTER </a:t>
            </a:r>
            <a:r>
              <a:rPr lang="en-US">
                <a:solidFill>
                  <a:srgbClr val="B410CE"/>
                </a:solidFill>
              </a:rPr>
              <a:t>the last character</a:t>
            </a:r>
          </a:p>
        </p:txBody>
      </p:sp>
      <p:sp>
        <p:nvSpPr>
          <p:cNvPr id="27687" name="Freeform 39"/>
          <p:cNvSpPr>
            <a:spLocks/>
          </p:cNvSpPr>
          <p:nvPr/>
        </p:nvSpPr>
        <p:spPr bwMode="auto">
          <a:xfrm>
            <a:off x="2867025" y="3055938"/>
            <a:ext cx="1657350" cy="379412"/>
          </a:xfrm>
          <a:custGeom>
            <a:avLst/>
            <a:gdLst>
              <a:gd name="T0" fmla="*/ 1012 w 1044"/>
              <a:gd name="T1" fmla="*/ 239 h 239"/>
              <a:gd name="T2" fmla="*/ 1043 w 1044"/>
              <a:gd name="T3" fmla="*/ 215 h 239"/>
              <a:gd name="T4" fmla="*/ 1036 w 1044"/>
              <a:gd name="T5" fmla="*/ 124 h 239"/>
              <a:gd name="T6" fmla="*/ 915 w 1044"/>
              <a:gd name="T7" fmla="*/ 75 h 239"/>
              <a:gd name="T8" fmla="*/ 273 w 1044"/>
              <a:gd name="T9" fmla="*/ 118 h 239"/>
              <a:gd name="T10" fmla="*/ 49 w 1044"/>
              <a:gd name="T11" fmla="*/ 87 h 239"/>
              <a:gd name="T12" fmla="*/ 18 w 1044"/>
              <a:gd name="T13" fmla="*/ 39 h 239"/>
              <a:gd name="T14" fmla="*/ 0 w 1044"/>
              <a:gd name="T15" fmla="*/ 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44" h="239">
                <a:moveTo>
                  <a:pt x="1012" y="239"/>
                </a:moveTo>
                <a:cubicBezTo>
                  <a:pt x="1012" y="238"/>
                  <a:pt x="1042" y="219"/>
                  <a:pt x="1043" y="215"/>
                </a:cubicBezTo>
                <a:cubicBezTo>
                  <a:pt x="1044" y="184"/>
                  <a:pt x="1039" y="154"/>
                  <a:pt x="1036" y="124"/>
                </a:cubicBezTo>
                <a:cubicBezTo>
                  <a:pt x="1030" y="77"/>
                  <a:pt x="945" y="78"/>
                  <a:pt x="915" y="75"/>
                </a:cubicBezTo>
                <a:cubicBezTo>
                  <a:pt x="684" y="17"/>
                  <a:pt x="486" y="75"/>
                  <a:pt x="273" y="118"/>
                </a:cubicBezTo>
                <a:cubicBezTo>
                  <a:pt x="172" y="114"/>
                  <a:pt x="109" y="147"/>
                  <a:pt x="49" y="87"/>
                </a:cubicBezTo>
                <a:cubicBezTo>
                  <a:pt x="41" y="65"/>
                  <a:pt x="26" y="59"/>
                  <a:pt x="18" y="39"/>
                </a:cubicBezTo>
                <a:cubicBezTo>
                  <a:pt x="1" y="0"/>
                  <a:pt x="19" y="2"/>
                  <a:pt x="0" y="2"/>
                </a:cubicBezTo>
              </a:path>
            </a:pathLst>
          </a:custGeom>
          <a:noFill/>
          <a:ln w="19050" cmpd="sng">
            <a:solidFill>
              <a:srgbClr val="B410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6400800" y="4343400"/>
            <a:ext cx="2362200" cy="590550"/>
          </a:xfrm>
          <a:prstGeom prst="rect">
            <a:avLst/>
          </a:prstGeom>
          <a:noFill/>
          <a:ln w="9525">
            <a:solidFill>
              <a:srgbClr val="B410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B410CE"/>
                </a:solidFill>
              </a:rPr>
              <a:t>a missing index means the end of the string</a:t>
            </a:r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1066800" y="5943600"/>
            <a:ext cx="596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s[:]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>
                <a:latin typeface="Times" pitchFamily="1" charset="0"/>
              </a:rPr>
              <a:t>returns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'harvey mudd college'</a:t>
            </a:r>
            <a:endParaRPr lang="en-US" b="1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457200" y="1114425"/>
            <a:ext cx="5332413" cy="180975"/>
            <a:chOff x="295" y="1311"/>
            <a:chExt cx="5177" cy="114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981200" y="2667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s[ : ]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429000" y="2714625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latin typeface="Times New Roman" pitchFamily="18" charset="0"/>
              </a:rPr>
              <a:t>slices </a:t>
            </a:r>
            <a:r>
              <a:rPr lang="en-US" sz="1800">
                <a:latin typeface="Times New Roman" pitchFamily="18" charset="0"/>
              </a:rPr>
              <a:t>the string, returning a substring</a:t>
            </a:r>
            <a:endParaRPr lang="en-US" sz="1800" b="1" i="1">
              <a:latin typeface="Times New Roman" pitchFamily="18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286000" y="3581400"/>
            <a:ext cx="2135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s[15:-1]</a:t>
            </a:r>
            <a:endParaRPr lang="en-US" sz="3200" b="1">
              <a:latin typeface="Courier New" pitchFamily="49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2286000" y="4373563"/>
            <a:ext cx="11604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s[:]</a:t>
            </a:r>
            <a:endParaRPr lang="en-US" sz="3200" b="1">
              <a:latin typeface="Courier New" pitchFamily="49" charset="0"/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28600" y="1447800"/>
            <a:ext cx="8763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s = 'harvey mudd college'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1177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439988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762250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30829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405188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3727450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0481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370388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4692650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50133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5335588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5657850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5978525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6300788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6623050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6943725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7265988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7588250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7908925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381000" y="228600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>
                <a:latin typeface="Times" pitchFamily="1" charset="0"/>
              </a:rPr>
              <a:t>Slicing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2667000" y="2286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990000"/>
                </a:solidFill>
                <a:latin typeface="Maiandra GD" pitchFamily="34" charset="0"/>
              </a:rPr>
              <a:t>what to do if you want a bigger piece of the pie!</a:t>
            </a:r>
          </a:p>
        </p:txBody>
      </p:sp>
      <p:pic>
        <p:nvPicPr>
          <p:cNvPr id="29729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52400"/>
            <a:ext cx="1989138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730" name="Group 34"/>
          <p:cNvGrpSpPr>
            <a:grpSpLocks/>
          </p:cNvGrpSpPr>
          <p:nvPr/>
        </p:nvGrpSpPr>
        <p:grpSpPr bwMode="auto">
          <a:xfrm>
            <a:off x="8458200" y="1114425"/>
            <a:ext cx="368300" cy="180975"/>
            <a:chOff x="295" y="1311"/>
            <a:chExt cx="5177" cy="114"/>
          </a:xfrm>
        </p:grpSpPr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Rectangle 3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533400" y="3689350"/>
            <a:ext cx="1371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" pitchFamily="1" charset="0"/>
              </a:rPr>
              <a:t>What are these slices?</a:t>
            </a:r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228600" y="5502275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" pitchFamily="1" charset="0"/>
              </a:rPr>
              <a:t>How would you get</a:t>
            </a:r>
          </a:p>
        </p:txBody>
      </p:sp>
      <p:sp>
        <p:nvSpPr>
          <p:cNvPr id="29735" name="Rectangle 39"/>
          <p:cNvSpPr>
            <a:spLocks noChangeArrowheads="1"/>
          </p:cNvSpPr>
          <p:nvPr/>
        </p:nvSpPr>
        <p:spPr bwMode="auto">
          <a:xfrm>
            <a:off x="2362200" y="5287963"/>
            <a:ext cx="1403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'mud'</a:t>
            </a:r>
            <a:endParaRPr lang="en-US" sz="3200" b="1">
              <a:latin typeface="Courier New" pitchFamily="49" charset="0"/>
            </a:endParaRPr>
          </a:p>
        </p:txBody>
      </p:sp>
      <p:sp>
        <p:nvSpPr>
          <p:cNvPr id="29736" name="Rectangle 40"/>
          <p:cNvSpPr>
            <a:spLocks noChangeArrowheads="1"/>
          </p:cNvSpPr>
          <p:nvPr/>
        </p:nvSpPr>
        <p:spPr bwMode="auto">
          <a:xfrm>
            <a:off x="2362200" y="6019800"/>
            <a:ext cx="915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'e'</a:t>
            </a:r>
            <a:endParaRPr lang="en-US" sz="3200" b="1">
              <a:latin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74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7563" y="5664200"/>
              <a:ext cx="12700" cy="19050"/>
            </p14:xfrm>
          </p:contentPart>
        </mc:Choice>
        <mc:Fallback xmlns="">
          <p:pic>
            <p:nvPicPr>
              <p:cNvPr id="2974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7851" y="5654855"/>
                <a:ext cx="32124" cy="3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3378960" y="2300400"/>
              <a:ext cx="5143680" cy="4229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65280" y="2295720"/>
                <a:ext cx="5173200" cy="424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62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6" name="Line 24"/>
          <p:cNvSpPr>
            <a:spLocks noChangeShapeType="1"/>
          </p:cNvSpPr>
          <p:nvPr/>
        </p:nvSpPr>
        <p:spPr bwMode="auto">
          <a:xfrm flipH="1">
            <a:off x="7497763" y="842963"/>
            <a:ext cx="766762" cy="711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609600" y="990600"/>
            <a:ext cx="7924800" cy="180975"/>
            <a:chOff x="295" y="1311"/>
            <a:chExt cx="5177" cy="114"/>
          </a:xfrm>
        </p:grpSpPr>
        <p:sp>
          <p:nvSpPr>
            <p:cNvPr id="4403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38200" y="228600"/>
            <a:ext cx="746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1" charset="0"/>
              </a:rPr>
              <a:t>Lists ~ Strings </a:t>
            </a:r>
            <a:r>
              <a:rPr lang="en-US" sz="4000" i="1">
                <a:latin typeface="Times" pitchFamily="1" charset="0"/>
              </a:rPr>
              <a:t>of anything</a:t>
            </a:r>
            <a:endParaRPr lang="en-US" sz="4000">
              <a:latin typeface="Times" pitchFamily="1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28600" y="13716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 = [ 3.14, [2,40], </a:t>
            </a:r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'third'</a:t>
            </a:r>
            <a:r>
              <a:rPr lang="en-US" sz="3200" b="1">
                <a:latin typeface="Courier New" pitchFamily="49" charset="0"/>
              </a:rPr>
              <a:t>, 42 ] 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374900" y="2147888"/>
            <a:ext cx="5127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Square brackets tell python you want a list.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582613" y="28194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DF"/>
                </a:solidFill>
                <a:latin typeface="Courier New" pitchFamily="49" charset="0"/>
              </a:rPr>
              <a:t>len(L)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582613" y="382905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DF"/>
                </a:solidFill>
                <a:latin typeface="Courier New" pitchFamily="49" charset="0"/>
              </a:rPr>
              <a:t>L[0]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582613" y="4840288"/>
            <a:ext cx="2819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DF"/>
                </a:solidFill>
                <a:latin typeface="Courier New" pitchFamily="49" charset="0"/>
              </a:rPr>
              <a:t>L[0:1]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2438400" y="5851525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'hi'</a:t>
            </a:r>
            <a:endParaRPr lang="en-US" b="1">
              <a:solidFill>
                <a:srgbClr val="1E16E4"/>
              </a:solidFill>
              <a:latin typeface="Courier New" pitchFamily="49" charset="0"/>
            </a:endParaRP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266700" y="5754688"/>
            <a:ext cx="20574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you extract from </a:t>
            </a:r>
            <a:r>
              <a:rPr lang="en-US" b="1">
                <a:latin typeface="Courier New" pitchFamily="49" charset="0"/>
              </a:rPr>
              <a:t>L</a:t>
            </a:r>
            <a:r>
              <a:rPr lang="en-US" sz="1800">
                <a:latin typeface="Comic Sans MS" pitchFamily="66" charset="0"/>
              </a:rPr>
              <a:t> 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5551488" y="4572000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Times New Roman" pitchFamily="18" charset="0"/>
              </a:rPr>
              <a:t>Slicing: </a:t>
            </a:r>
            <a:r>
              <a:rPr lang="en-US" sz="1400" u="sng">
                <a:solidFill>
                  <a:srgbClr val="FF111C"/>
                </a:solidFill>
                <a:latin typeface="Times New Roman" pitchFamily="18" charset="0"/>
              </a:rPr>
              <a:t>always</a:t>
            </a:r>
            <a:r>
              <a:rPr lang="en-US" sz="1400">
                <a:solidFill>
                  <a:srgbClr val="FF111C"/>
                </a:solidFill>
                <a:latin typeface="Times New Roman" pitchFamily="18" charset="0"/>
              </a:rPr>
              <a:t> returns the same type</a:t>
            </a:r>
            <a:endParaRPr lang="en-US" sz="1400" b="1">
              <a:solidFill>
                <a:srgbClr val="FF111C"/>
              </a:solidFill>
              <a:latin typeface="Times New Roman" pitchFamily="18" charset="0"/>
            </a:endParaRP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5322888" y="431165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Times New Roman" pitchFamily="18" charset="0"/>
              </a:rPr>
              <a:t>Indexing: </a:t>
            </a:r>
            <a:r>
              <a:rPr lang="en-US" sz="1400">
                <a:solidFill>
                  <a:srgbClr val="FF111C"/>
                </a:solidFill>
                <a:latin typeface="Times New Roman" pitchFamily="18" charset="0"/>
              </a:rPr>
              <a:t>could return a different type</a:t>
            </a: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7812088" y="128588"/>
            <a:ext cx="1143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accent2"/>
                </a:solidFill>
                <a:latin typeface="Comic Sans MS" pitchFamily="66" charset="0"/>
              </a:rPr>
              <a:t>Commas separate elements.</a:t>
            </a:r>
          </a:p>
        </p:txBody>
      </p:sp>
      <p:sp>
        <p:nvSpPr>
          <p:cNvPr id="44054" name="Freeform 22"/>
          <p:cNvSpPr>
            <a:spLocks/>
          </p:cNvSpPr>
          <p:nvPr/>
        </p:nvSpPr>
        <p:spPr bwMode="auto">
          <a:xfrm>
            <a:off x="1697038" y="1958975"/>
            <a:ext cx="833437" cy="369888"/>
          </a:xfrm>
          <a:custGeom>
            <a:avLst/>
            <a:gdLst>
              <a:gd name="T0" fmla="*/ 525 w 525"/>
              <a:gd name="T1" fmla="*/ 149 h 150"/>
              <a:gd name="T2" fmla="*/ 0 w 525"/>
              <a:gd name="T3" fmla="*/ 150 h 150"/>
              <a:gd name="T4" fmla="*/ 0 w 525"/>
              <a:gd name="T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5" h="150">
                <a:moveTo>
                  <a:pt x="525" y="149"/>
                </a:moveTo>
                <a:lnTo>
                  <a:pt x="0" y="150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Freeform 23"/>
          <p:cNvSpPr>
            <a:spLocks/>
          </p:cNvSpPr>
          <p:nvPr/>
        </p:nvSpPr>
        <p:spPr bwMode="auto">
          <a:xfrm flipH="1">
            <a:off x="7372350" y="1957388"/>
            <a:ext cx="1136650" cy="388937"/>
          </a:xfrm>
          <a:custGeom>
            <a:avLst/>
            <a:gdLst>
              <a:gd name="T0" fmla="*/ 525 w 525"/>
              <a:gd name="T1" fmla="*/ 149 h 150"/>
              <a:gd name="T2" fmla="*/ 0 w 525"/>
              <a:gd name="T3" fmla="*/ 150 h 150"/>
              <a:gd name="T4" fmla="*/ 0 w 525"/>
              <a:gd name="T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5" h="150">
                <a:moveTo>
                  <a:pt x="525" y="149"/>
                </a:moveTo>
                <a:lnTo>
                  <a:pt x="0" y="150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05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7825" y="5133975"/>
              <a:ext cx="15875" cy="11113"/>
            </p14:xfrm>
          </p:contentPart>
        </mc:Choice>
        <mc:Fallback xmlns="">
          <p:pic>
            <p:nvPicPr>
              <p:cNvPr id="4405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8444" y="5124654"/>
                <a:ext cx="34636" cy="29754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5300953" y="6443663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disclaimer: lists are also arrays…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0488"/>
            <a:ext cx="14478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993775" y="3825875"/>
            <a:ext cx="5214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s[0:8:2]</a:t>
            </a:r>
            <a:r>
              <a:rPr lang="en-US" sz="3200" b="1">
                <a:latin typeface="Courier New" pitchFamily="49" charset="0"/>
              </a:rPr>
              <a:t> </a:t>
            </a:r>
            <a:r>
              <a:rPr lang="en-US" sz="3200">
                <a:latin typeface="Times" pitchFamily="1" charset="0"/>
              </a:rPr>
              <a:t>returns</a:t>
            </a:r>
            <a:r>
              <a:rPr lang="en-US" sz="3200" b="1">
                <a:latin typeface="Courier New" pitchFamily="49" charset="0"/>
              </a:rPr>
              <a:t> </a:t>
            </a:r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'hre '</a:t>
            </a:r>
            <a:endParaRPr lang="en-US" sz="3200" b="1">
              <a:latin typeface="Courier New" pitchFamily="49" charset="0"/>
            </a:endParaRP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457200" y="1114425"/>
            <a:ext cx="6159500" cy="180975"/>
            <a:chOff x="295" y="1311"/>
            <a:chExt cx="5177" cy="114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90600" y="26670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s[ : : ]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429000" y="2714625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skip-slices</a:t>
            </a:r>
            <a:r>
              <a:rPr lang="en-US">
                <a:latin typeface="Times New Roman" pitchFamily="18" charset="0"/>
              </a:rPr>
              <a:t>, returning a subsequence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28600" y="1447800"/>
            <a:ext cx="8763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s = 'harvey mudd college'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1177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439988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2762250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0829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405188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727450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40481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4370388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4692650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50133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5335588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5657850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5978525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6300788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6623050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6943725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7265988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7588250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7908925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533400" y="228600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>
                <a:latin typeface="Times" pitchFamily="1" charset="0"/>
              </a:rPr>
              <a:t>Skip-Slicing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3505200" y="2730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990000"/>
                </a:solidFill>
                <a:latin typeface="Maiandra GD" pitchFamily="34" charset="0"/>
              </a:rPr>
              <a:t>if you don't want your neighbor to get any…</a:t>
            </a:r>
          </a:p>
        </p:txBody>
      </p:sp>
      <p:grpSp>
        <p:nvGrpSpPr>
          <p:cNvPr id="31775" name="Group 31"/>
          <p:cNvGrpSpPr>
            <a:grpSpLocks/>
          </p:cNvGrpSpPr>
          <p:nvPr/>
        </p:nvGrpSpPr>
        <p:grpSpPr bwMode="auto">
          <a:xfrm>
            <a:off x="8458200" y="1114425"/>
            <a:ext cx="368300" cy="180975"/>
            <a:chOff x="295" y="1311"/>
            <a:chExt cx="5177" cy="114"/>
          </a:xfrm>
        </p:grpSpPr>
        <p:sp>
          <p:nvSpPr>
            <p:cNvPr id="31776" name="Rectangle 32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Rectangle 33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78" name="Freeform 34"/>
          <p:cNvSpPr>
            <a:spLocks/>
          </p:cNvSpPr>
          <p:nvPr/>
        </p:nvSpPr>
        <p:spPr bwMode="auto">
          <a:xfrm flipH="1">
            <a:off x="2667000" y="3048000"/>
            <a:ext cx="752475" cy="317500"/>
          </a:xfrm>
          <a:custGeom>
            <a:avLst/>
            <a:gdLst>
              <a:gd name="T0" fmla="*/ 0 w 256"/>
              <a:gd name="T1" fmla="*/ 200 h 200"/>
              <a:gd name="T2" fmla="*/ 85 w 256"/>
              <a:gd name="T3" fmla="*/ 182 h 200"/>
              <a:gd name="T4" fmla="*/ 104 w 256"/>
              <a:gd name="T5" fmla="*/ 176 h 200"/>
              <a:gd name="T6" fmla="*/ 164 w 256"/>
              <a:gd name="T7" fmla="*/ 152 h 200"/>
              <a:gd name="T8" fmla="*/ 207 w 256"/>
              <a:gd name="T9" fmla="*/ 109 h 200"/>
              <a:gd name="T10" fmla="*/ 237 w 256"/>
              <a:gd name="T11" fmla="*/ 55 h 200"/>
              <a:gd name="T12" fmla="*/ 249 w 256"/>
              <a:gd name="T13" fmla="*/ 37 h 200"/>
              <a:gd name="T14" fmla="*/ 255 w 256"/>
              <a:gd name="T15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" h="200">
                <a:moveTo>
                  <a:pt x="0" y="200"/>
                </a:moveTo>
                <a:cubicBezTo>
                  <a:pt x="63" y="192"/>
                  <a:pt x="31" y="199"/>
                  <a:pt x="85" y="182"/>
                </a:cubicBezTo>
                <a:cubicBezTo>
                  <a:pt x="91" y="179"/>
                  <a:pt x="104" y="176"/>
                  <a:pt x="104" y="176"/>
                </a:cubicBezTo>
                <a:cubicBezTo>
                  <a:pt x="124" y="162"/>
                  <a:pt x="140" y="157"/>
                  <a:pt x="164" y="152"/>
                </a:cubicBezTo>
                <a:cubicBezTo>
                  <a:pt x="177" y="131"/>
                  <a:pt x="186" y="122"/>
                  <a:pt x="207" y="109"/>
                </a:cubicBezTo>
                <a:cubicBezTo>
                  <a:pt x="217" y="77"/>
                  <a:pt x="209" y="96"/>
                  <a:pt x="237" y="55"/>
                </a:cubicBezTo>
                <a:cubicBezTo>
                  <a:pt x="241" y="49"/>
                  <a:pt x="249" y="37"/>
                  <a:pt x="249" y="37"/>
                </a:cubicBezTo>
                <a:cubicBezTo>
                  <a:pt x="256" y="12"/>
                  <a:pt x="255" y="24"/>
                  <a:pt x="255" y="0"/>
                </a:cubicBezTo>
              </a:path>
            </a:pathLst>
          </a:custGeom>
          <a:noFill/>
          <a:ln w="19050" cmpd="sng">
            <a:solidFill>
              <a:srgbClr val="B410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3405188" y="31369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B410CE"/>
                </a:solidFill>
              </a:rPr>
              <a:t>the third index is the "stride" length</a:t>
            </a: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7315200" y="3581400"/>
            <a:ext cx="1600200" cy="346075"/>
          </a:xfrm>
          <a:prstGeom prst="rect">
            <a:avLst/>
          </a:prstGeom>
          <a:noFill/>
          <a:ln w="9525">
            <a:solidFill>
              <a:srgbClr val="B410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B410CE"/>
                </a:solidFill>
              </a:rPr>
              <a:t>it defaults to 1</a:t>
            </a:r>
          </a:p>
        </p:txBody>
      </p:sp>
      <p:sp>
        <p:nvSpPr>
          <p:cNvPr id="31788" name="Rectangle 44"/>
          <p:cNvSpPr>
            <a:spLocks noChangeArrowheads="1"/>
          </p:cNvSpPr>
          <p:nvPr/>
        </p:nvSpPr>
        <p:spPr bwMode="auto">
          <a:xfrm>
            <a:off x="2874963" y="4903788"/>
            <a:ext cx="1403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'doe'</a:t>
            </a:r>
            <a:endParaRPr lang="en-US" sz="3200" b="1">
              <a:latin typeface="Courier New" pitchFamily="49" charset="0"/>
            </a:endParaRPr>
          </a:p>
        </p:txBody>
      </p:sp>
      <p:pic>
        <p:nvPicPr>
          <p:cNvPr id="31789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6032500"/>
            <a:ext cx="5111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90" name="Text Box 46"/>
          <p:cNvSpPr txBox="1">
            <a:spLocks noChangeArrowheads="1"/>
          </p:cNvSpPr>
          <p:nvPr/>
        </p:nvSpPr>
        <p:spPr bwMode="auto">
          <a:xfrm>
            <a:off x="7772400" y="5789613"/>
            <a:ext cx="121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I love this one.</a:t>
            </a:r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136525" y="4986338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imes" pitchFamily="1" charset="0"/>
              </a:rPr>
              <a:t>What skip-slice returns</a:t>
            </a:r>
          </a:p>
        </p:txBody>
      </p:sp>
      <p:sp>
        <p:nvSpPr>
          <p:cNvPr id="31793" name="Text Box 49"/>
          <p:cNvSpPr txBox="1">
            <a:spLocks noChangeArrowheads="1"/>
          </p:cNvSpPr>
          <p:nvPr/>
        </p:nvSpPr>
        <p:spPr bwMode="auto">
          <a:xfrm>
            <a:off x="225425" y="6035675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imes" pitchFamily="1" charset="0"/>
              </a:rPr>
              <a:t>What does this return?</a:t>
            </a:r>
          </a:p>
        </p:txBody>
      </p:sp>
      <p:sp>
        <p:nvSpPr>
          <p:cNvPr id="31794" name="Rectangle 50"/>
          <p:cNvSpPr>
            <a:spLocks noChangeArrowheads="1"/>
          </p:cNvSpPr>
          <p:nvPr/>
        </p:nvSpPr>
        <p:spPr bwMode="auto">
          <a:xfrm>
            <a:off x="2874963" y="5995988"/>
            <a:ext cx="1890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s[1::6]</a:t>
            </a:r>
            <a:endParaRPr lang="en-US" sz="3200" b="1">
              <a:latin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79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0900" y="1831975"/>
              <a:ext cx="4149725" cy="90488"/>
            </p14:xfrm>
          </p:contentPart>
        </mc:Choice>
        <mc:Fallback xmlns="">
          <p:pic>
            <p:nvPicPr>
              <p:cNvPr id="3179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81540" y="1822602"/>
                <a:ext cx="4168445" cy="109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809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6888" y="1947863"/>
              <a:ext cx="15875" cy="12700"/>
            </p14:xfrm>
          </p:contentPart>
        </mc:Choice>
        <mc:Fallback xmlns="">
          <p:pic>
            <p:nvPicPr>
              <p:cNvPr id="31809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107507" y="1938691"/>
                <a:ext cx="34636" cy="310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61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316038" y="287338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1E16E4"/>
                </a:solidFill>
                <a:latin typeface="Comic Sans MS" pitchFamily="66" charset="0"/>
              </a:rPr>
              <a:t>Raising and razing lists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04800" y="2333625"/>
            <a:ext cx="830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Times" pitchFamily="1" charset="0"/>
              </a:rPr>
              <a:t>What are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629400" y="152400"/>
            <a:ext cx="2362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200" i="1">
                <a:latin typeface="Times" pitchFamily="1" charset="0"/>
              </a:rPr>
              <a:t>"Quiz"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04800" y="966788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pi = [3,1,4,1,5,9]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4038600" y="966788"/>
            <a:ext cx="403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Q = [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'pi'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"isn't"</a:t>
            </a:r>
            <a:r>
              <a:rPr lang="en-US" sz="1800" b="1">
                <a:latin typeface="Courier New" pitchFamily="49" charset="0"/>
              </a:rPr>
              <a:t>, [4,2] ] 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304800" y="36576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1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1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[3,4,5]</a:t>
            </a: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2400300" y="611505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1" charset="0"/>
              </a:rPr>
              <a:t>What is </a:t>
            </a:r>
            <a:r>
              <a:rPr lang="en-US" sz="1400" b="1">
                <a:latin typeface="Courier New" pitchFamily="49" charset="0"/>
              </a:rPr>
              <a:t>pi[pi[2]]</a:t>
            </a:r>
            <a:r>
              <a:rPr lang="en-US" sz="1400">
                <a:latin typeface="Times" pitchFamily="1" charset="0"/>
              </a:rPr>
              <a:t>?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750888" y="1462088"/>
            <a:ext cx="708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message =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'You need parentheses for chemistry !'</a:t>
            </a: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4724400" y="47244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1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message[::5]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304800" y="4343400"/>
            <a:ext cx="36576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>
                <a:latin typeface="Times" pitchFamily="1" charset="0"/>
              </a:rPr>
              <a:t>What are </a:t>
            </a:r>
          </a:p>
          <a:p>
            <a:pPr>
              <a:lnSpc>
                <a:spcPct val="70000"/>
              </a:lnSpc>
            </a:pPr>
            <a:endParaRPr lang="en-US" sz="1400">
              <a:latin typeface="Times" pitchFamily="1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pi[0] * (pi[1] + pi[2])</a:t>
            </a:r>
            <a:r>
              <a:rPr lang="en-US" sz="1400">
                <a:latin typeface="Times" pitchFamily="1" charset="0"/>
              </a:rPr>
              <a:t>  </a:t>
            </a:r>
          </a:p>
          <a:p>
            <a:pPr>
              <a:lnSpc>
                <a:spcPct val="70000"/>
              </a:lnSpc>
            </a:pPr>
            <a:endParaRPr lang="en-US" sz="1400">
              <a:latin typeface="Times" pitchFamily="1" charset="0"/>
            </a:endParaRPr>
          </a:p>
          <a:p>
            <a:pPr>
              <a:lnSpc>
                <a:spcPct val="70000"/>
              </a:lnSpc>
            </a:pPr>
            <a:r>
              <a:rPr lang="en-US" sz="1400">
                <a:latin typeface="Times" pitchFamily="1" charset="0"/>
              </a:rPr>
              <a:t>and   </a:t>
            </a:r>
          </a:p>
          <a:p>
            <a:pPr>
              <a:lnSpc>
                <a:spcPct val="70000"/>
              </a:lnSpc>
            </a:pPr>
            <a:endParaRPr lang="en-US" sz="1400">
              <a:latin typeface="Times" pitchFamily="1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pi[0] * (pi[1:2] + pi[2:3])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4724400" y="37338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1" charset="0"/>
              </a:rPr>
              <a:t>What is</a:t>
            </a:r>
            <a:r>
              <a:rPr lang="en-US" sz="1400" b="1">
                <a:latin typeface="Courier New" pitchFamily="49" charset="0"/>
              </a:rPr>
              <a:t> message[9:15]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4724400" y="25908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1" charset="0"/>
              </a:rPr>
              <a:t>What are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304800" y="32004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1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1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[3,1,4]</a:t>
            </a:r>
          </a:p>
        </p:txBody>
      </p:sp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2400300" y="6477000"/>
            <a:ext cx="525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1" charset="0"/>
              </a:rPr>
              <a:t>How many nested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1" charset="0"/>
              </a:rPr>
              <a:t>'s before </a:t>
            </a:r>
            <a:r>
              <a:rPr lang="en-US" sz="1400" b="1">
                <a:latin typeface="Courier New" pitchFamily="49" charset="0"/>
              </a:rPr>
              <a:t>pi[…pi[0]…]</a:t>
            </a:r>
            <a:r>
              <a:rPr lang="en-US" sz="1400">
                <a:latin typeface="Times" pitchFamily="1" charset="0"/>
              </a:rPr>
              <a:t> produces an error?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93203" name="Line 19"/>
          <p:cNvSpPr>
            <a:spLocks noChangeShapeType="1"/>
          </p:cNvSpPr>
          <p:nvPr/>
        </p:nvSpPr>
        <p:spPr bwMode="auto">
          <a:xfrm>
            <a:off x="228600" y="6019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152400" y="373063"/>
            <a:ext cx="776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Name(s):</a:t>
            </a:r>
          </a:p>
        </p:txBody>
      </p:sp>
      <p:sp>
        <p:nvSpPr>
          <p:cNvPr id="93205" name="Line 21"/>
          <p:cNvSpPr>
            <a:spLocks noChangeShapeType="1"/>
          </p:cNvSpPr>
          <p:nvPr/>
        </p:nvSpPr>
        <p:spPr bwMode="auto">
          <a:xfrm>
            <a:off x="889000" y="638175"/>
            <a:ext cx="2492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6" name="Line 22"/>
          <p:cNvSpPr>
            <a:spLocks noChangeShapeType="1"/>
          </p:cNvSpPr>
          <p:nvPr/>
        </p:nvSpPr>
        <p:spPr bwMode="auto">
          <a:xfrm flipV="1">
            <a:off x="4495800" y="2057400"/>
            <a:ext cx="4763" cy="386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7" name="Rectangle 23"/>
          <p:cNvSpPr>
            <a:spLocks noChangeArrowheads="1"/>
          </p:cNvSpPr>
          <p:nvPr/>
        </p:nvSpPr>
        <p:spPr bwMode="auto">
          <a:xfrm>
            <a:off x="228600" y="6019800"/>
            <a:ext cx="2022475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Extra! Mind Muddlers</a:t>
            </a:r>
          </a:p>
        </p:txBody>
      </p:sp>
      <p:sp>
        <p:nvSpPr>
          <p:cNvPr id="93208" name="Rectangle 24"/>
          <p:cNvSpPr>
            <a:spLocks noChangeArrowheads="1"/>
          </p:cNvSpPr>
          <p:nvPr/>
        </p:nvSpPr>
        <p:spPr bwMode="auto">
          <a:xfrm>
            <a:off x="471170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Part 2</a:t>
            </a:r>
          </a:p>
        </p:txBody>
      </p:sp>
      <p:sp>
        <p:nvSpPr>
          <p:cNvPr id="93209" name="Line 25"/>
          <p:cNvSpPr>
            <a:spLocks noChangeShapeType="1"/>
          </p:cNvSpPr>
          <p:nvPr/>
        </p:nvSpPr>
        <p:spPr bwMode="auto">
          <a:xfrm>
            <a:off x="228600" y="1981200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0" name="Rectangle 26"/>
          <p:cNvSpPr>
            <a:spLocks noChangeArrowheads="1"/>
          </p:cNvSpPr>
          <p:nvPr/>
        </p:nvSpPr>
        <p:spPr bwMode="auto">
          <a:xfrm>
            <a:off x="15240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Part 1</a:t>
            </a:r>
          </a:p>
        </p:txBody>
      </p:sp>
      <p:sp>
        <p:nvSpPr>
          <p:cNvPr id="93211" name="Rectangle 27"/>
          <p:cNvSpPr>
            <a:spLocks noChangeArrowheads="1"/>
          </p:cNvSpPr>
          <p:nvPr/>
        </p:nvSpPr>
        <p:spPr bwMode="auto">
          <a:xfrm>
            <a:off x="5803900" y="21336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Q[0]</a:t>
            </a:r>
          </a:p>
        </p:txBody>
      </p:sp>
      <p:sp>
        <p:nvSpPr>
          <p:cNvPr id="93212" name="Rectangle 28"/>
          <p:cNvSpPr>
            <a:spLocks noChangeArrowheads="1"/>
          </p:cNvSpPr>
          <p:nvPr/>
        </p:nvSpPr>
        <p:spPr bwMode="auto">
          <a:xfrm>
            <a:off x="5803900" y="2438400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Q[0:1]</a:t>
            </a:r>
          </a:p>
        </p:txBody>
      </p:sp>
      <p:sp>
        <p:nvSpPr>
          <p:cNvPr id="93213" name="Rectangle 29"/>
          <p:cNvSpPr>
            <a:spLocks noChangeArrowheads="1"/>
          </p:cNvSpPr>
          <p:nvPr/>
        </p:nvSpPr>
        <p:spPr bwMode="auto">
          <a:xfrm>
            <a:off x="5803900" y="2743200"/>
            <a:ext cx="93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Q[0][1]</a:t>
            </a:r>
          </a:p>
        </p:txBody>
      </p:sp>
      <p:sp>
        <p:nvSpPr>
          <p:cNvPr id="93214" name="Rectangle 30"/>
          <p:cNvSpPr>
            <a:spLocks noChangeArrowheads="1"/>
          </p:cNvSpPr>
          <p:nvPr/>
        </p:nvSpPr>
        <p:spPr bwMode="auto">
          <a:xfrm>
            <a:off x="5803900" y="3048000"/>
            <a:ext cx="93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Q[1][0]</a:t>
            </a:r>
          </a:p>
        </p:txBody>
      </p:sp>
      <p:sp>
        <p:nvSpPr>
          <p:cNvPr id="93215" name="AutoShape 31"/>
          <p:cNvSpPr>
            <a:spLocks/>
          </p:cNvSpPr>
          <p:nvPr/>
        </p:nvSpPr>
        <p:spPr bwMode="auto">
          <a:xfrm>
            <a:off x="5605463" y="2168525"/>
            <a:ext cx="134937" cy="1147763"/>
          </a:xfrm>
          <a:prstGeom prst="leftBrace">
            <a:avLst>
              <a:gd name="adj1" fmla="val 7088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9" name="Text Box 35"/>
          <p:cNvSpPr txBox="1">
            <a:spLocks noChangeArrowheads="1"/>
          </p:cNvSpPr>
          <p:nvPr/>
        </p:nvSpPr>
        <p:spPr bwMode="auto">
          <a:xfrm>
            <a:off x="7837488" y="2286000"/>
            <a:ext cx="1230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9600"/>
                </a:solidFill>
                <a:latin typeface="Comic Sans MS" pitchFamily="66" charset="0"/>
              </a:rPr>
              <a:t>I       ( ) </a:t>
            </a:r>
          </a:p>
        </p:txBody>
      </p:sp>
      <p:sp>
        <p:nvSpPr>
          <p:cNvPr id="93220" name="AutoShape 36"/>
          <p:cNvSpPr>
            <a:spLocks noChangeArrowheads="1"/>
          </p:cNvSpPr>
          <p:nvPr/>
        </p:nvSpPr>
        <p:spPr bwMode="auto">
          <a:xfrm>
            <a:off x="8399463" y="2352675"/>
            <a:ext cx="192087" cy="18891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9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222" name="Picture 38" descr="GeraldVanHe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1371600"/>
            <a:ext cx="804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223" name="Rectangle 39"/>
          <p:cNvSpPr>
            <a:spLocks noChangeArrowheads="1"/>
          </p:cNvSpPr>
          <p:nvPr/>
        </p:nvSpPr>
        <p:spPr bwMode="auto">
          <a:xfrm>
            <a:off x="1238250" y="2057400"/>
            <a:ext cx="930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len(pi)</a:t>
            </a:r>
          </a:p>
        </p:txBody>
      </p:sp>
      <p:sp>
        <p:nvSpPr>
          <p:cNvPr id="93224" name="Rectangle 40"/>
          <p:cNvSpPr>
            <a:spLocks noChangeArrowheads="1"/>
          </p:cNvSpPr>
          <p:nvPr/>
        </p:nvSpPr>
        <p:spPr bwMode="auto">
          <a:xfrm>
            <a:off x="1238250" y="2319338"/>
            <a:ext cx="823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len(Q)</a:t>
            </a:r>
          </a:p>
        </p:txBody>
      </p:sp>
      <p:sp>
        <p:nvSpPr>
          <p:cNvPr id="93225" name="Rectangle 41"/>
          <p:cNvSpPr>
            <a:spLocks noChangeArrowheads="1"/>
          </p:cNvSpPr>
          <p:nvPr/>
        </p:nvSpPr>
        <p:spPr bwMode="auto">
          <a:xfrm>
            <a:off x="1238250" y="2581275"/>
            <a:ext cx="1144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len(Q[1])</a:t>
            </a:r>
          </a:p>
        </p:txBody>
      </p:sp>
      <p:sp>
        <p:nvSpPr>
          <p:cNvPr id="93226" name="AutoShape 42"/>
          <p:cNvSpPr>
            <a:spLocks/>
          </p:cNvSpPr>
          <p:nvPr/>
        </p:nvSpPr>
        <p:spPr bwMode="auto">
          <a:xfrm>
            <a:off x="1122363" y="2112963"/>
            <a:ext cx="144462" cy="730250"/>
          </a:xfrm>
          <a:prstGeom prst="leftBrace">
            <a:avLst>
              <a:gd name="adj1" fmla="val 4212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323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4850" y="4102100"/>
              <a:ext cx="141288" cy="68263"/>
            </p14:xfrm>
          </p:contentPart>
        </mc:Choice>
        <mc:Fallback xmlns="">
          <p:pic>
            <p:nvPicPr>
              <p:cNvPr id="9323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33677" y="4093477"/>
                <a:ext cx="162914" cy="87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324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8200" y="4084638"/>
              <a:ext cx="1588" cy="17462"/>
            </p14:xfrm>
          </p:contentPart>
        </mc:Choice>
        <mc:Fallback xmlns="">
          <p:pic>
            <p:nvPicPr>
              <p:cNvPr id="9324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00" y="0"/>
                <a:ext cx="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325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7588" y="6551613"/>
              <a:ext cx="431800" cy="84137"/>
            </p14:xfrm>
          </p:contentPart>
        </mc:Choice>
        <mc:Fallback xmlns="">
          <p:pic>
            <p:nvPicPr>
              <p:cNvPr id="9325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358232" y="6540826"/>
                <a:ext cx="450511" cy="1039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33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316038" y="287338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1E16E4"/>
                </a:solidFill>
                <a:latin typeface="Comic Sans MS" pitchFamily="66" charset="0"/>
              </a:rPr>
              <a:t>Raising and razing lists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04800" y="2333625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" pitchFamily="1" charset="0"/>
              </a:rPr>
              <a:t>What are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629400" y="152400"/>
            <a:ext cx="2362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200" i="1">
                <a:latin typeface="Times" pitchFamily="1" charset="0"/>
              </a:rPr>
              <a:t>"Quiz"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04800" y="966788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pi = [3,1,4,1,5,9]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4038600" y="966788"/>
            <a:ext cx="403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Q = [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'pi'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"isn't"</a:t>
            </a:r>
            <a:r>
              <a:rPr lang="en-US" sz="1800" b="1">
                <a:latin typeface="Courier New" pitchFamily="49" charset="0"/>
              </a:rPr>
              <a:t>, [4,2] ] 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304800" y="36576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1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1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[3,4,5]</a:t>
            </a: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2400300" y="611505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1" charset="0"/>
              </a:rPr>
              <a:t>What is </a:t>
            </a:r>
            <a:r>
              <a:rPr lang="en-US" sz="1400" b="1">
                <a:latin typeface="Courier New" pitchFamily="49" charset="0"/>
              </a:rPr>
              <a:t>pi[pi[2]]</a:t>
            </a:r>
            <a:r>
              <a:rPr lang="en-US" sz="1400">
                <a:latin typeface="Times" pitchFamily="1" charset="0"/>
              </a:rPr>
              <a:t>?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750888" y="1462088"/>
            <a:ext cx="708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message =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'You need parentheses for chemistry !'</a:t>
            </a: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304800" y="4343400"/>
            <a:ext cx="36576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>
                <a:latin typeface="Times" pitchFamily="1" charset="0"/>
              </a:rPr>
              <a:t>What are </a:t>
            </a:r>
          </a:p>
          <a:p>
            <a:pPr>
              <a:lnSpc>
                <a:spcPct val="70000"/>
              </a:lnSpc>
            </a:pPr>
            <a:endParaRPr lang="en-US" sz="1400">
              <a:latin typeface="Times" pitchFamily="1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pi[0] * (pi[1] + pi[2])</a:t>
            </a:r>
            <a:r>
              <a:rPr lang="en-US" sz="1400">
                <a:latin typeface="Times" pitchFamily="1" charset="0"/>
              </a:rPr>
              <a:t>  </a:t>
            </a:r>
          </a:p>
          <a:p>
            <a:pPr>
              <a:lnSpc>
                <a:spcPct val="70000"/>
              </a:lnSpc>
            </a:pPr>
            <a:endParaRPr lang="en-US" sz="1400">
              <a:latin typeface="Times" pitchFamily="1" charset="0"/>
            </a:endParaRPr>
          </a:p>
          <a:p>
            <a:pPr>
              <a:lnSpc>
                <a:spcPct val="70000"/>
              </a:lnSpc>
            </a:pPr>
            <a:r>
              <a:rPr lang="en-US" sz="1400">
                <a:latin typeface="Times" pitchFamily="1" charset="0"/>
              </a:rPr>
              <a:t>and   </a:t>
            </a:r>
          </a:p>
          <a:p>
            <a:pPr>
              <a:lnSpc>
                <a:spcPct val="70000"/>
              </a:lnSpc>
            </a:pPr>
            <a:endParaRPr lang="en-US" sz="1400">
              <a:latin typeface="Times" pitchFamily="1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pi[0] * (pi[1:2] + pi[2:3])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304800" y="32004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1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1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[3,1,4]</a:t>
            </a:r>
          </a:p>
        </p:txBody>
      </p:sp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2400300" y="6477000"/>
            <a:ext cx="525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1" charset="0"/>
              </a:rPr>
              <a:t>How many nested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1" charset="0"/>
              </a:rPr>
              <a:t>'s before </a:t>
            </a:r>
            <a:r>
              <a:rPr lang="en-US" sz="1400" b="1">
                <a:latin typeface="Courier New" pitchFamily="49" charset="0"/>
              </a:rPr>
              <a:t>pi[…pi[0]…]</a:t>
            </a:r>
            <a:r>
              <a:rPr lang="en-US" sz="1400">
                <a:latin typeface="Times" pitchFamily="1" charset="0"/>
              </a:rPr>
              <a:t> produces an error?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93203" name="Line 19"/>
          <p:cNvSpPr>
            <a:spLocks noChangeShapeType="1"/>
          </p:cNvSpPr>
          <p:nvPr/>
        </p:nvSpPr>
        <p:spPr bwMode="auto">
          <a:xfrm>
            <a:off x="228600" y="6019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152400" y="373063"/>
            <a:ext cx="776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Name(s):</a:t>
            </a:r>
          </a:p>
        </p:txBody>
      </p:sp>
      <p:sp>
        <p:nvSpPr>
          <p:cNvPr id="93205" name="Line 21"/>
          <p:cNvSpPr>
            <a:spLocks noChangeShapeType="1"/>
          </p:cNvSpPr>
          <p:nvPr/>
        </p:nvSpPr>
        <p:spPr bwMode="auto">
          <a:xfrm>
            <a:off x="889000" y="638175"/>
            <a:ext cx="2492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6" name="Line 22"/>
          <p:cNvSpPr>
            <a:spLocks noChangeShapeType="1"/>
          </p:cNvSpPr>
          <p:nvPr/>
        </p:nvSpPr>
        <p:spPr bwMode="auto">
          <a:xfrm flipV="1">
            <a:off x="4495800" y="2057400"/>
            <a:ext cx="4763" cy="386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7" name="Rectangle 23"/>
          <p:cNvSpPr>
            <a:spLocks noChangeArrowheads="1"/>
          </p:cNvSpPr>
          <p:nvPr/>
        </p:nvSpPr>
        <p:spPr bwMode="auto">
          <a:xfrm>
            <a:off x="228600" y="6019800"/>
            <a:ext cx="2022475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Extra! Mind Muddlers</a:t>
            </a:r>
          </a:p>
        </p:txBody>
      </p:sp>
      <p:sp>
        <p:nvSpPr>
          <p:cNvPr id="93209" name="Line 25"/>
          <p:cNvSpPr>
            <a:spLocks noChangeShapeType="1"/>
          </p:cNvSpPr>
          <p:nvPr/>
        </p:nvSpPr>
        <p:spPr bwMode="auto">
          <a:xfrm>
            <a:off x="228600" y="1981200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0" name="Rectangle 26"/>
          <p:cNvSpPr>
            <a:spLocks noChangeArrowheads="1"/>
          </p:cNvSpPr>
          <p:nvPr/>
        </p:nvSpPr>
        <p:spPr bwMode="auto">
          <a:xfrm>
            <a:off x="15240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Part 1</a:t>
            </a:r>
          </a:p>
        </p:txBody>
      </p:sp>
      <p:sp>
        <p:nvSpPr>
          <p:cNvPr id="93219" name="Text Box 35"/>
          <p:cNvSpPr txBox="1">
            <a:spLocks noChangeArrowheads="1"/>
          </p:cNvSpPr>
          <p:nvPr/>
        </p:nvSpPr>
        <p:spPr bwMode="auto">
          <a:xfrm>
            <a:off x="7837488" y="2286000"/>
            <a:ext cx="1230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9600"/>
                </a:solidFill>
                <a:latin typeface="Comic Sans MS" pitchFamily="66" charset="0"/>
              </a:rPr>
              <a:t>I       ( ) </a:t>
            </a:r>
          </a:p>
        </p:txBody>
      </p:sp>
      <p:sp>
        <p:nvSpPr>
          <p:cNvPr id="93220" name="AutoShape 36"/>
          <p:cNvSpPr>
            <a:spLocks noChangeArrowheads="1"/>
          </p:cNvSpPr>
          <p:nvPr/>
        </p:nvSpPr>
        <p:spPr bwMode="auto">
          <a:xfrm>
            <a:off x="8399463" y="2352675"/>
            <a:ext cx="192087" cy="18891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9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222" name="Picture 38" descr="GeraldVanHe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1371600"/>
            <a:ext cx="804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223" name="Rectangle 39"/>
          <p:cNvSpPr>
            <a:spLocks noChangeArrowheads="1"/>
          </p:cNvSpPr>
          <p:nvPr/>
        </p:nvSpPr>
        <p:spPr bwMode="auto">
          <a:xfrm>
            <a:off x="1238250" y="2057400"/>
            <a:ext cx="930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len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(pi)</a:t>
            </a:r>
          </a:p>
        </p:txBody>
      </p:sp>
      <p:sp>
        <p:nvSpPr>
          <p:cNvPr id="93224" name="Rectangle 40"/>
          <p:cNvSpPr>
            <a:spLocks noChangeArrowheads="1"/>
          </p:cNvSpPr>
          <p:nvPr/>
        </p:nvSpPr>
        <p:spPr bwMode="auto">
          <a:xfrm>
            <a:off x="1238250" y="2319338"/>
            <a:ext cx="823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len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(Q)</a:t>
            </a:r>
          </a:p>
        </p:txBody>
      </p:sp>
      <p:sp>
        <p:nvSpPr>
          <p:cNvPr id="93225" name="Rectangle 41"/>
          <p:cNvSpPr>
            <a:spLocks noChangeArrowheads="1"/>
          </p:cNvSpPr>
          <p:nvPr/>
        </p:nvSpPr>
        <p:spPr bwMode="auto">
          <a:xfrm>
            <a:off x="1238250" y="2581275"/>
            <a:ext cx="1144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len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(Q[1])</a:t>
            </a:r>
          </a:p>
        </p:txBody>
      </p:sp>
      <p:sp>
        <p:nvSpPr>
          <p:cNvPr id="93226" name="AutoShape 42"/>
          <p:cNvSpPr>
            <a:spLocks/>
          </p:cNvSpPr>
          <p:nvPr/>
        </p:nvSpPr>
        <p:spPr bwMode="auto">
          <a:xfrm>
            <a:off x="1122363" y="2112963"/>
            <a:ext cx="144462" cy="730250"/>
          </a:xfrm>
          <a:prstGeom prst="leftBrace">
            <a:avLst>
              <a:gd name="adj1" fmla="val 4212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323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4850" y="4102100"/>
              <a:ext cx="141288" cy="68263"/>
            </p14:xfrm>
          </p:contentPart>
        </mc:Choice>
        <mc:Fallback xmlns="">
          <p:pic>
            <p:nvPicPr>
              <p:cNvPr id="9323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33677" y="4093477"/>
                <a:ext cx="162914" cy="87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324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8200" y="4084638"/>
              <a:ext cx="1588" cy="17462"/>
            </p14:xfrm>
          </p:contentPart>
        </mc:Choice>
        <mc:Fallback xmlns="">
          <p:pic>
            <p:nvPicPr>
              <p:cNvPr id="9324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00" y="0"/>
                <a:ext cx="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325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7588" y="6551613"/>
              <a:ext cx="431800" cy="84137"/>
            </p14:xfrm>
          </p:contentPart>
        </mc:Choice>
        <mc:Fallback xmlns="">
          <p:pic>
            <p:nvPicPr>
              <p:cNvPr id="9325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358232" y="6540826"/>
                <a:ext cx="450511" cy="10391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3026822" y="2102644"/>
            <a:ext cx="11721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/>
              <a:t>6, 3, 1</a:t>
            </a:r>
          </a:p>
          <a:p>
            <a:pPr marL="342900" indent="-342900">
              <a:buAutoNum type="alphaUcPeriod"/>
            </a:pPr>
            <a:r>
              <a:rPr lang="en-US" dirty="0" smtClean="0"/>
              <a:t>5, 2, 2</a:t>
            </a:r>
          </a:p>
          <a:p>
            <a:pPr marL="342900" indent="-342900">
              <a:buAutoNum type="alphaUcPeriod"/>
            </a:pPr>
            <a:r>
              <a:rPr lang="en-US" dirty="0" smtClean="0"/>
              <a:t>6, 4, 2</a:t>
            </a:r>
          </a:p>
          <a:p>
            <a:pPr marL="342900" indent="-342900">
              <a:buAutoNum type="alphaUcPeriod"/>
            </a:pPr>
            <a:r>
              <a:rPr lang="en-US" dirty="0" smtClean="0"/>
              <a:t>6, 3, </a:t>
            </a:r>
            <a:r>
              <a:rPr lang="en-US" dirty="0" smtClean="0"/>
              <a:t>5</a:t>
            </a:r>
            <a:endParaRPr lang="en-US" dirty="0" smtClean="0"/>
          </a:p>
          <a:p>
            <a:pPr marL="342900" indent="-342900">
              <a:buAutoNum type="alphaUcPeriod"/>
            </a:pPr>
            <a:r>
              <a:rPr lang="en-US" dirty="0" smtClean="0"/>
              <a:t>5, 3, 4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316038" y="287338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1E16E4"/>
                </a:solidFill>
                <a:latin typeface="Comic Sans MS" pitchFamily="66" charset="0"/>
              </a:rPr>
              <a:t>Raising and razing lists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04800" y="2333625"/>
            <a:ext cx="830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Times" pitchFamily="1" charset="0"/>
              </a:rPr>
              <a:t>What are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629400" y="152400"/>
            <a:ext cx="2362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200" i="1">
                <a:latin typeface="Times" pitchFamily="1" charset="0"/>
              </a:rPr>
              <a:t>"Quiz"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04800" y="966788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pi = [3,1,4,1,5,9]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4038600" y="966788"/>
            <a:ext cx="403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Q = [ </a:t>
            </a:r>
            <a:r>
              <a:rPr lang="en-US" sz="1800" b="1" dirty="0">
                <a:solidFill>
                  <a:srgbClr val="009600"/>
                </a:solidFill>
                <a:latin typeface="Courier New" pitchFamily="49" charset="0"/>
              </a:rPr>
              <a:t>'pi'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>
                <a:solidFill>
                  <a:srgbClr val="009600"/>
                </a:solidFill>
                <a:latin typeface="Courier New" pitchFamily="49" charset="0"/>
              </a:rPr>
              <a:t>"isn't"</a:t>
            </a:r>
            <a:r>
              <a:rPr lang="en-US" sz="1800" b="1" dirty="0">
                <a:latin typeface="Courier New" pitchFamily="49" charset="0"/>
              </a:rPr>
              <a:t>, [4,2] ] 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304800" y="36576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" pitchFamily="1" charset="0"/>
              </a:rPr>
              <a:t>What slice of 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pi</a:t>
            </a:r>
            <a:r>
              <a:rPr lang="en-US" sz="1400" dirty="0">
                <a:solidFill>
                  <a:srgbClr val="FF0000"/>
                </a:solidFill>
                <a:latin typeface="Times" pitchFamily="1" charset="0"/>
              </a:rPr>
              <a:t> is 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[3,4,5]</a:t>
            </a: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2400300" y="611505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1" charset="0"/>
              </a:rPr>
              <a:t>What is </a:t>
            </a:r>
            <a:r>
              <a:rPr lang="en-US" sz="1400" b="1">
                <a:latin typeface="Courier New" pitchFamily="49" charset="0"/>
              </a:rPr>
              <a:t>pi[pi[2]]</a:t>
            </a:r>
            <a:r>
              <a:rPr lang="en-US" sz="1400">
                <a:latin typeface="Times" pitchFamily="1" charset="0"/>
              </a:rPr>
              <a:t>?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750888" y="1462088"/>
            <a:ext cx="708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message = </a:t>
            </a:r>
            <a:r>
              <a:rPr lang="en-US" sz="1800" b="1" dirty="0">
                <a:solidFill>
                  <a:srgbClr val="009600"/>
                </a:solidFill>
                <a:latin typeface="Courier New" pitchFamily="49" charset="0"/>
              </a:rPr>
              <a:t>'You need parentheses for chemistry !'</a:t>
            </a:r>
            <a:r>
              <a:rPr lang="en-US" sz="1800" b="1" dirty="0">
                <a:latin typeface="Courier New" pitchFamily="49" charset="0"/>
              </a:rPr>
              <a:t> </a:t>
            </a:r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304800" y="4343400"/>
            <a:ext cx="36576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>
                <a:latin typeface="Times" pitchFamily="1" charset="0"/>
              </a:rPr>
              <a:t>What are </a:t>
            </a:r>
          </a:p>
          <a:p>
            <a:pPr>
              <a:lnSpc>
                <a:spcPct val="70000"/>
              </a:lnSpc>
            </a:pPr>
            <a:endParaRPr lang="en-US" sz="1400">
              <a:latin typeface="Times" pitchFamily="1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pi[0] * (pi[1] + pi[2])</a:t>
            </a:r>
            <a:r>
              <a:rPr lang="en-US" sz="1400">
                <a:latin typeface="Times" pitchFamily="1" charset="0"/>
              </a:rPr>
              <a:t>  </a:t>
            </a:r>
          </a:p>
          <a:p>
            <a:pPr>
              <a:lnSpc>
                <a:spcPct val="70000"/>
              </a:lnSpc>
            </a:pPr>
            <a:endParaRPr lang="en-US" sz="1400">
              <a:latin typeface="Times" pitchFamily="1" charset="0"/>
            </a:endParaRPr>
          </a:p>
          <a:p>
            <a:pPr>
              <a:lnSpc>
                <a:spcPct val="70000"/>
              </a:lnSpc>
            </a:pPr>
            <a:r>
              <a:rPr lang="en-US" sz="1400">
                <a:latin typeface="Times" pitchFamily="1" charset="0"/>
              </a:rPr>
              <a:t>and   </a:t>
            </a:r>
          </a:p>
          <a:p>
            <a:pPr>
              <a:lnSpc>
                <a:spcPct val="70000"/>
              </a:lnSpc>
            </a:pPr>
            <a:endParaRPr lang="en-US" sz="1400">
              <a:latin typeface="Times" pitchFamily="1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pi[0] * (pi[1:2] + pi[2:3])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304800" y="32004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" pitchFamily="1" charset="0"/>
              </a:rPr>
              <a:t>What slice of 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pi</a:t>
            </a:r>
            <a:r>
              <a:rPr lang="en-US" sz="1400" dirty="0">
                <a:solidFill>
                  <a:srgbClr val="FF0000"/>
                </a:solidFill>
                <a:latin typeface="Times" pitchFamily="1" charset="0"/>
              </a:rPr>
              <a:t> is 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[3,1,4]</a:t>
            </a:r>
          </a:p>
        </p:txBody>
      </p:sp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2400300" y="6477000"/>
            <a:ext cx="525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1" charset="0"/>
              </a:rPr>
              <a:t>How many nested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1" charset="0"/>
              </a:rPr>
              <a:t>'s before </a:t>
            </a:r>
            <a:r>
              <a:rPr lang="en-US" sz="1400" b="1">
                <a:latin typeface="Courier New" pitchFamily="49" charset="0"/>
              </a:rPr>
              <a:t>pi[…pi[0]…]</a:t>
            </a:r>
            <a:r>
              <a:rPr lang="en-US" sz="1400">
                <a:latin typeface="Times" pitchFamily="1" charset="0"/>
              </a:rPr>
              <a:t> produces an error?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93203" name="Line 19"/>
          <p:cNvSpPr>
            <a:spLocks noChangeShapeType="1"/>
          </p:cNvSpPr>
          <p:nvPr/>
        </p:nvSpPr>
        <p:spPr bwMode="auto">
          <a:xfrm>
            <a:off x="228600" y="6019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152400" y="373063"/>
            <a:ext cx="776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Name(s):</a:t>
            </a:r>
          </a:p>
        </p:txBody>
      </p:sp>
      <p:sp>
        <p:nvSpPr>
          <p:cNvPr id="93205" name="Line 21"/>
          <p:cNvSpPr>
            <a:spLocks noChangeShapeType="1"/>
          </p:cNvSpPr>
          <p:nvPr/>
        </p:nvSpPr>
        <p:spPr bwMode="auto">
          <a:xfrm>
            <a:off x="889000" y="638175"/>
            <a:ext cx="2492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7" name="Rectangle 23"/>
          <p:cNvSpPr>
            <a:spLocks noChangeArrowheads="1"/>
          </p:cNvSpPr>
          <p:nvPr/>
        </p:nvSpPr>
        <p:spPr bwMode="auto">
          <a:xfrm>
            <a:off x="228600" y="6019800"/>
            <a:ext cx="2022475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Extra! Mind Muddlers</a:t>
            </a:r>
          </a:p>
        </p:txBody>
      </p:sp>
      <p:sp>
        <p:nvSpPr>
          <p:cNvPr id="93209" name="Line 25"/>
          <p:cNvSpPr>
            <a:spLocks noChangeShapeType="1"/>
          </p:cNvSpPr>
          <p:nvPr/>
        </p:nvSpPr>
        <p:spPr bwMode="auto">
          <a:xfrm>
            <a:off x="228600" y="1981200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0" name="Rectangle 26"/>
          <p:cNvSpPr>
            <a:spLocks noChangeArrowheads="1"/>
          </p:cNvSpPr>
          <p:nvPr/>
        </p:nvSpPr>
        <p:spPr bwMode="auto">
          <a:xfrm>
            <a:off x="15240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Part 1</a:t>
            </a:r>
          </a:p>
        </p:txBody>
      </p:sp>
      <p:sp>
        <p:nvSpPr>
          <p:cNvPr id="93219" name="Text Box 35"/>
          <p:cNvSpPr txBox="1">
            <a:spLocks noChangeArrowheads="1"/>
          </p:cNvSpPr>
          <p:nvPr/>
        </p:nvSpPr>
        <p:spPr bwMode="auto">
          <a:xfrm>
            <a:off x="7837488" y="2286000"/>
            <a:ext cx="1230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9600"/>
                </a:solidFill>
                <a:latin typeface="Comic Sans MS" pitchFamily="66" charset="0"/>
              </a:rPr>
              <a:t>I       ( ) </a:t>
            </a:r>
          </a:p>
        </p:txBody>
      </p:sp>
      <p:sp>
        <p:nvSpPr>
          <p:cNvPr id="93220" name="AutoShape 36"/>
          <p:cNvSpPr>
            <a:spLocks noChangeArrowheads="1"/>
          </p:cNvSpPr>
          <p:nvPr/>
        </p:nvSpPr>
        <p:spPr bwMode="auto">
          <a:xfrm>
            <a:off x="8399463" y="2352675"/>
            <a:ext cx="192087" cy="18891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9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222" name="Picture 38" descr="GeraldVanHe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1371600"/>
            <a:ext cx="804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223" name="Rectangle 39"/>
          <p:cNvSpPr>
            <a:spLocks noChangeArrowheads="1"/>
          </p:cNvSpPr>
          <p:nvPr/>
        </p:nvSpPr>
        <p:spPr bwMode="auto">
          <a:xfrm>
            <a:off x="1238250" y="2057400"/>
            <a:ext cx="930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len(pi)</a:t>
            </a:r>
          </a:p>
        </p:txBody>
      </p:sp>
      <p:sp>
        <p:nvSpPr>
          <p:cNvPr id="93224" name="Rectangle 40"/>
          <p:cNvSpPr>
            <a:spLocks noChangeArrowheads="1"/>
          </p:cNvSpPr>
          <p:nvPr/>
        </p:nvSpPr>
        <p:spPr bwMode="auto">
          <a:xfrm>
            <a:off x="1238250" y="2319338"/>
            <a:ext cx="823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len(Q)</a:t>
            </a:r>
          </a:p>
        </p:txBody>
      </p:sp>
      <p:sp>
        <p:nvSpPr>
          <p:cNvPr id="93225" name="Rectangle 41"/>
          <p:cNvSpPr>
            <a:spLocks noChangeArrowheads="1"/>
          </p:cNvSpPr>
          <p:nvPr/>
        </p:nvSpPr>
        <p:spPr bwMode="auto">
          <a:xfrm>
            <a:off x="1238250" y="2581275"/>
            <a:ext cx="1144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len(Q[1])</a:t>
            </a:r>
          </a:p>
        </p:txBody>
      </p:sp>
      <p:sp>
        <p:nvSpPr>
          <p:cNvPr id="93226" name="AutoShape 42"/>
          <p:cNvSpPr>
            <a:spLocks/>
          </p:cNvSpPr>
          <p:nvPr/>
        </p:nvSpPr>
        <p:spPr bwMode="auto">
          <a:xfrm>
            <a:off x="1122363" y="2112963"/>
            <a:ext cx="144462" cy="730250"/>
          </a:xfrm>
          <a:prstGeom prst="leftBrace">
            <a:avLst>
              <a:gd name="adj1" fmla="val 4212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323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4850" y="4102100"/>
              <a:ext cx="141288" cy="68263"/>
            </p14:xfrm>
          </p:contentPart>
        </mc:Choice>
        <mc:Fallback xmlns="">
          <p:pic>
            <p:nvPicPr>
              <p:cNvPr id="9323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33677" y="4093477"/>
                <a:ext cx="162914" cy="87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324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8200" y="4084638"/>
              <a:ext cx="1588" cy="17462"/>
            </p14:xfrm>
          </p:contentPart>
        </mc:Choice>
        <mc:Fallback xmlns="">
          <p:pic>
            <p:nvPicPr>
              <p:cNvPr id="9324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00" y="0"/>
                <a:ext cx="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325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7588" y="6551613"/>
              <a:ext cx="431800" cy="84137"/>
            </p14:xfrm>
          </p:contentPart>
        </mc:Choice>
        <mc:Fallback xmlns="">
          <p:pic>
            <p:nvPicPr>
              <p:cNvPr id="9325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358232" y="6540826"/>
                <a:ext cx="450511" cy="103913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TextBox 38"/>
          <p:cNvSpPr txBox="1"/>
          <p:nvPr/>
        </p:nvSpPr>
        <p:spPr>
          <a:xfrm>
            <a:off x="3244850" y="2886075"/>
            <a:ext cx="32880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pi[0:2], pi[0:3:2]</a:t>
            </a:r>
          </a:p>
          <a:p>
            <a:pPr marL="342900" indent="-342900">
              <a:buAutoNum type="alphaU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pi[1:3], pi[1:5:2]</a:t>
            </a:r>
          </a:p>
          <a:p>
            <a:pPr marL="342900" indent="-342900">
              <a:buAutoNum type="alphaU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pi[0:3], pi[0:5:2]</a:t>
            </a:r>
          </a:p>
          <a:p>
            <a:pPr marL="342900" indent="-342900">
              <a:buAutoNum type="alphaU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pi[0:3:2], pi[1:6:2]</a:t>
            </a:r>
          </a:p>
          <a:p>
            <a:pPr marL="342900" indent="-342900">
              <a:buAutoNum type="alphaU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pi[1:5:2], pi[0:5:1]</a:t>
            </a:r>
          </a:p>
        </p:txBody>
      </p:sp>
    </p:spTree>
    <p:extLst>
      <p:ext uri="{BB962C8B-B14F-4D97-AF65-F5344CB8AC3E}">
        <p14:creationId xmlns:p14="http://schemas.microsoft.com/office/powerpoint/2010/main" val="12493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316038" y="287338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1E16E4"/>
                </a:solidFill>
                <a:latin typeface="Comic Sans MS" pitchFamily="66" charset="0"/>
              </a:rPr>
              <a:t>Raising and razing lists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04800" y="2333625"/>
            <a:ext cx="830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Times" pitchFamily="1" charset="0"/>
              </a:rPr>
              <a:t>What are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629400" y="152400"/>
            <a:ext cx="2362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200" i="1">
                <a:latin typeface="Times" pitchFamily="1" charset="0"/>
              </a:rPr>
              <a:t>"Quiz"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04800" y="966788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pi = [3,1,4,1,5,9]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4038600" y="966788"/>
            <a:ext cx="403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Q = [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'pi'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"isn't"</a:t>
            </a:r>
            <a:r>
              <a:rPr lang="en-US" sz="1800" b="1">
                <a:latin typeface="Courier New" pitchFamily="49" charset="0"/>
              </a:rPr>
              <a:t>, [4,2] ] 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304800" y="36576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1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1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[3,4,5]</a:t>
            </a: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2400300" y="611505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1" charset="0"/>
              </a:rPr>
              <a:t>What is </a:t>
            </a:r>
            <a:r>
              <a:rPr lang="en-US" sz="1400" b="1">
                <a:latin typeface="Courier New" pitchFamily="49" charset="0"/>
              </a:rPr>
              <a:t>pi[pi[2]]</a:t>
            </a:r>
            <a:r>
              <a:rPr lang="en-US" sz="1400">
                <a:latin typeface="Times" pitchFamily="1" charset="0"/>
              </a:rPr>
              <a:t>?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750888" y="1462088"/>
            <a:ext cx="708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message =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'You need parentheses for chemistry !'</a:t>
            </a: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304800" y="4343400"/>
            <a:ext cx="3657600" cy="116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dirty="0">
                <a:latin typeface="Times" pitchFamily="1" charset="0"/>
              </a:rPr>
              <a:t>What are </a:t>
            </a:r>
          </a:p>
          <a:p>
            <a:pPr>
              <a:lnSpc>
                <a:spcPct val="70000"/>
              </a:lnSpc>
            </a:pPr>
            <a:endParaRPr lang="en-US" sz="1400" dirty="0">
              <a:latin typeface="Times" pitchFamily="1" charset="0"/>
            </a:endParaRPr>
          </a:p>
          <a:p>
            <a:pPr>
              <a:lnSpc>
                <a:spcPct val="70000"/>
              </a:lnSpc>
            </a:pP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pi[0] * (pi[1] + pi[2])</a:t>
            </a:r>
            <a:r>
              <a:rPr lang="en-US" sz="1400" dirty="0">
                <a:solidFill>
                  <a:srgbClr val="FF0000"/>
                </a:solidFill>
                <a:latin typeface="Times" pitchFamily="1" charset="0"/>
              </a:rPr>
              <a:t>  </a:t>
            </a:r>
          </a:p>
          <a:p>
            <a:pPr>
              <a:lnSpc>
                <a:spcPct val="70000"/>
              </a:lnSpc>
            </a:pPr>
            <a:endParaRPr lang="en-US" sz="1400" dirty="0">
              <a:latin typeface="Times" pitchFamily="1" charset="0"/>
            </a:endParaRPr>
          </a:p>
          <a:p>
            <a:pPr>
              <a:lnSpc>
                <a:spcPct val="70000"/>
              </a:lnSpc>
            </a:pPr>
            <a:r>
              <a:rPr lang="en-US" sz="1400" dirty="0">
                <a:latin typeface="Times" pitchFamily="1" charset="0"/>
              </a:rPr>
              <a:t>and   </a:t>
            </a:r>
          </a:p>
          <a:p>
            <a:pPr>
              <a:lnSpc>
                <a:spcPct val="70000"/>
              </a:lnSpc>
            </a:pPr>
            <a:endParaRPr lang="en-US" sz="1400" dirty="0">
              <a:latin typeface="Times" pitchFamily="1" charset="0"/>
            </a:endParaRPr>
          </a:p>
          <a:p>
            <a:pPr>
              <a:lnSpc>
                <a:spcPct val="70000"/>
              </a:lnSpc>
            </a:pP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pi[0] * (pi[1:2] + pi[2:3])</a:t>
            </a:r>
            <a:endParaRPr lang="en-US" sz="14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304800" y="32004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1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1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[3,1,4]</a:t>
            </a:r>
          </a:p>
        </p:txBody>
      </p:sp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2400300" y="6477000"/>
            <a:ext cx="525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1" charset="0"/>
              </a:rPr>
              <a:t>How many nested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1" charset="0"/>
              </a:rPr>
              <a:t>'s before </a:t>
            </a:r>
            <a:r>
              <a:rPr lang="en-US" sz="1400" b="1">
                <a:latin typeface="Courier New" pitchFamily="49" charset="0"/>
              </a:rPr>
              <a:t>pi[…pi[0]…]</a:t>
            </a:r>
            <a:r>
              <a:rPr lang="en-US" sz="1400">
                <a:latin typeface="Times" pitchFamily="1" charset="0"/>
              </a:rPr>
              <a:t> produces an error?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93203" name="Line 19"/>
          <p:cNvSpPr>
            <a:spLocks noChangeShapeType="1"/>
          </p:cNvSpPr>
          <p:nvPr/>
        </p:nvSpPr>
        <p:spPr bwMode="auto">
          <a:xfrm>
            <a:off x="228600" y="6019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152400" y="373063"/>
            <a:ext cx="776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Name(s):</a:t>
            </a:r>
          </a:p>
        </p:txBody>
      </p:sp>
      <p:sp>
        <p:nvSpPr>
          <p:cNvPr id="93205" name="Line 21"/>
          <p:cNvSpPr>
            <a:spLocks noChangeShapeType="1"/>
          </p:cNvSpPr>
          <p:nvPr/>
        </p:nvSpPr>
        <p:spPr bwMode="auto">
          <a:xfrm>
            <a:off x="889000" y="638175"/>
            <a:ext cx="2492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7" name="Rectangle 23"/>
          <p:cNvSpPr>
            <a:spLocks noChangeArrowheads="1"/>
          </p:cNvSpPr>
          <p:nvPr/>
        </p:nvSpPr>
        <p:spPr bwMode="auto">
          <a:xfrm>
            <a:off x="228600" y="6019800"/>
            <a:ext cx="2022475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Extra! Mind Muddlers</a:t>
            </a:r>
          </a:p>
        </p:txBody>
      </p:sp>
      <p:sp>
        <p:nvSpPr>
          <p:cNvPr id="93209" name="Line 25"/>
          <p:cNvSpPr>
            <a:spLocks noChangeShapeType="1"/>
          </p:cNvSpPr>
          <p:nvPr/>
        </p:nvSpPr>
        <p:spPr bwMode="auto">
          <a:xfrm>
            <a:off x="228600" y="1981200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0" name="Rectangle 26"/>
          <p:cNvSpPr>
            <a:spLocks noChangeArrowheads="1"/>
          </p:cNvSpPr>
          <p:nvPr/>
        </p:nvSpPr>
        <p:spPr bwMode="auto">
          <a:xfrm>
            <a:off x="15240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Part 1</a:t>
            </a:r>
          </a:p>
        </p:txBody>
      </p:sp>
      <p:sp>
        <p:nvSpPr>
          <p:cNvPr id="93219" name="Text Box 35"/>
          <p:cNvSpPr txBox="1">
            <a:spLocks noChangeArrowheads="1"/>
          </p:cNvSpPr>
          <p:nvPr/>
        </p:nvSpPr>
        <p:spPr bwMode="auto">
          <a:xfrm>
            <a:off x="7837488" y="2286000"/>
            <a:ext cx="1230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9600"/>
                </a:solidFill>
                <a:latin typeface="Comic Sans MS" pitchFamily="66" charset="0"/>
              </a:rPr>
              <a:t>I       ( ) </a:t>
            </a:r>
          </a:p>
        </p:txBody>
      </p:sp>
      <p:sp>
        <p:nvSpPr>
          <p:cNvPr id="93220" name="AutoShape 36"/>
          <p:cNvSpPr>
            <a:spLocks noChangeArrowheads="1"/>
          </p:cNvSpPr>
          <p:nvPr/>
        </p:nvSpPr>
        <p:spPr bwMode="auto">
          <a:xfrm>
            <a:off x="8399463" y="2352675"/>
            <a:ext cx="192087" cy="18891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9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222" name="Picture 38" descr="GeraldVanHe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1371600"/>
            <a:ext cx="804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223" name="Rectangle 39"/>
          <p:cNvSpPr>
            <a:spLocks noChangeArrowheads="1"/>
          </p:cNvSpPr>
          <p:nvPr/>
        </p:nvSpPr>
        <p:spPr bwMode="auto">
          <a:xfrm>
            <a:off x="1238250" y="2057400"/>
            <a:ext cx="930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len(pi)</a:t>
            </a:r>
          </a:p>
        </p:txBody>
      </p:sp>
      <p:sp>
        <p:nvSpPr>
          <p:cNvPr id="93224" name="Rectangle 40"/>
          <p:cNvSpPr>
            <a:spLocks noChangeArrowheads="1"/>
          </p:cNvSpPr>
          <p:nvPr/>
        </p:nvSpPr>
        <p:spPr bwMode="auto">
          <a:xfrm>
            <a:off x="1238250" y="2319338"/>
            <a:ext cx="823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len(Q)</a:t>
            </a:r>
          </a:p>
        </p:txBody>
      </p:sp>
      <p:sp>
        <p:nvSpPr>
          <p:cNvPr id="93225" name="Rectangle 41"/>
          <p:cNvSpPr>
            <a:spLocks noChangeArrowheads="1"/>
          </p:cNvSpPr>
          <p:nvPr/>
        </p:nvSpPr>
        <p:spPr bwMode="auto">
          <a:xfrm>
            <a:off x="1238250" y="2581275"/>
            <a:ext cx="1144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len(Q[1])</a:t>
            </a:r>
          </a:p>
        </p:txBody>
      </p:sp>
      <p:sp>
        <p:nvSpPr>
          <p:cNvPr id="93226" name="AutoShape 42"/>
          <p:cNvSpPr>
            <a:spLocks/>
          </p:cNvSpPr>
          <p:nvPr/>
        </p:nvSpPr>
        <p:spPr bwMode="auto">
          <a:xfrm>
            <a:off x="1122363" y="2112963"/>
            <a:ext cx="144462" cy="730250"/>
          </a:xfrm>
          <a:prstGeom prst="leftBrace">
            <a:avLst>
              <a:gd name="adj1" fmla="val 4212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325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7588" y="6551613"/>
              <a:ext cx="431800" cy="84137"/>
            </p14:xfrm>
          </p:contentPart>
        </mc:Choice>
        <mc:Fallback xmlns="">
          <p:pic>
            <p:nvPicPr>
              <p:cNvPr id="9325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358232" y="6540826"/>
                <a:ext cx="450511" cy="103913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TextBox 38"/>
          <p:cNvSpPr txBox="1"/>
          <p:nvPr/>
        </p:nvSpPr>
        <p:spPr>
          <a:xfrm>
            <a:off x="3244850" y="2886075"/>
            <a:ext cx="35637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15, "141414"</a:t>
            </a:r>
          </a:p>
          <a:p>
            <a:pPr marL="342900" indent="-342900">
              <a:buAutoNum type="alphaU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"141414", 15</a:t>
            </a:r>
          </a:p>
          <a:p>
            <a:pPr marL="342900" indent="-342900">
              <a:buAutoNum type="alphaU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15, 15</a:t>
            </a:r>
          </a:p>
          <a:p>
            <a:pPr marL="342900" indent="-342900">
              <a:buAutoNum type="alphaU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15, [1, 4, 1, 4, 1, 4]</a:t>
            </a:r>
          </a:p>
          <a:p>
            <a:pPr marL="342900" indent="-342900">
              <a:buAutoNum type="alphaU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12, "141414"</a:t>
            </a:r>
          </a:p>
          <a:p>
            <a:pPr marL="342900" indent="-342900">
              <a:buAutoNum type="alphaUcPeriod"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56" y="38100"/>
            <a:ext cx="7772400" cy="1143000"/>
          </a:xfrm>
        </p:spPr>
        <p:txBody>
          <a:bodyPr/>
          <a:lstStyle/>
          <a:p>
            <a:r>
              <a:rPr lang="en-US" dirty="0" smtClean="0"/>
              <a:t>How are things going?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amount of homework is: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Way too much!  Help!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A little too much, but I'm (barely) managing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Just about right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Not quite enough, but I can live with that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Not nearly enough, I want more!</a:t>
            </a:r>
          </a:p>
        </p:txBody>
      </p:sp>
      <p:grpSp>
        <p:nvGrpSpPr>
          <p:cNvPr id="4" name="Group 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5" name="Rectangle 48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9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15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316038" y="287338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1E16E4"/>
                </a:solidFill>
                <a:latin typeface="Comic Sans MS" pitchFamily="66" charset="0"/>
              </a:rPr>
              <a:t>Raising and razing lists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04800" y="2333625"/>
            <a:ext cx="830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Times" pitchFamily="1" charset="0"/>
              </a:rPr>
              <a:t>What are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629400" y="152400"/>
            <a:ext cx="2362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200" i="1">
                <a:latin typeface="Times" pitchFamily="1" charset="0"/>
              </a:rPr>
              <a:t>"Quiz"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04800" y="966788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pi = [3,1,4,1,5,9]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4038600" y="966788"/>
            <a:ext cx="403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Q = [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'pi'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"isn't"</a:t>
            </a:r>
            <a:r>
              <a:rPr lang="en-US" sz="1800" b="1">
                <a:latin typeface="Courier New" pitchFamily="49" charset="0"/>
              </a:rPr>
              <a:t>, [4,2] ] 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304800" y="36576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1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1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[3,4,5]</a:t>
            </a: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2400300" y="611505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1" charset="0"/>
              </a:rPr>
              <a:t>What is </a:t>
            </a:r>
            <a:r>
              <a:rPr lang="en-US" sz="1400" b="1">
                <a:latin typeface="Courier New" pitchFamily="49" charset="0"/>
              </a:rPr>
              <a:t>pi[pi[2]]</a:t>
            </a:r>
            <a:r>
              <a:rPr lang="en-US" sz="1400">
                <a:latin typeface="Times" pitchFamily="1" charset="0"/>
              </a:rPr>
              <a:t>?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750888" y="1462088"/>
            <a:ext cx="708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message =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'You need parentheses for chemistry !'</a:t>
            </a: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4724400" y="47244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1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message[::5]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304800" y="4343400"/>
            <a:ext cx="36576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>
                <a:latin typeface="Times" pitchFamily="1" charset="0"/>
              </a:rPr>
              <a:t>What are </a:t>
            </a:r>
          </a:p>
          <a:p>
            <a:pPr>
              <a:lnSpc>
                <a:spcPct val="70000"/>
              </a:lnSpc>
            </a:pPr>
            <a:endParaRPr lang="en-US" sz="1400">
              <a:latin typeface="Times" pitchFamily="1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pi[0] * (pi[1] + pi[2])</a:t>
            </a:r>
            <a:r>
              <a:rPr lang="en-US" sz="1400">
                <a:latin typeface="Times" pitchFamily="1" charset="0"/>
              </a:rPr>
              <a:t>  </a:t>
            </a:r>
          </a:p>
          <a:p>
            <a:pPr>
              <a:lnSpc>
                <a:spcPct val="70000"/>
              </a:lnSpc>
            </a:pPr>
            <a:endParaRPr lang="en-US" sz="1400">
              <a:latin typeface="Times" pitchFamily="1" charset="0"/>
            </a:endParaRPr>
          </a:p>
          <a:p>
            <a:pPr>
              <a:lnSpc>
                <a:spcPct val="70000"/>
              </a:lnSpc>
            </a:pPr>
            <a:r>
              <a:rPr lang="en-US" sz="1400">
                <a:latin typeface="Times" pitchFamily="1" charset="0"/>
              </a:rPr>
              <a:t>and   </a:t>
            </a:r>
          </a:p>
          <a:p>
            <a:pPr>
              <a:lnSpc>
                <a:spcPct val="70000"/>
              </a:lnSpc>
            </a:pPr>
            <a:endParaRPr lang="en-US" sz="1400">
              <a:latin typeface="Times" pitchFamily="1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pi[0] * (pi[1:2] + pi[2:3])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4724400" y="37338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1" charset="0"/>
              </a:rPr>
              <a:t>What is</a:t>
            </a:r>
            <a:r>
              <a:rPr lang="en-US" sz="1400" b="1">
                <a:latin typeface="Courier New" pitchFamily="49" charset="0"/>
              </a:rPr>
              <a:t> message[9:15]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4724400" y="25908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1" charset="0"/>
              </a:rPr>
              <a:t>What are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304800" y="32004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1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1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[3,1,4]</a:t>
            </a:r>
          </a:p>
        </p:txBody>
      </p:sp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2400300" y="6477000"/>
            <a:ext cx="525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1" charset="0"/>
              </a:rPr>
              <a:t>How many nested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1" charset="0"/>
              </a:rPr>
              <a:t>'s before </a:t>
            </a:r>
            <a:r>
              <a:rPr lang="en-US" sz="1400" b="1">
                <a:latin typeface="Courier New" pitchFamily="49" charset="0"/>
              </a:rPr>
              <a:t>pi[…pi[0]…]</a:t>
            </a:r>
            <a:r>
              <a:rPr lang="en-US" sz="1400">
                <a:latin typeface="Times" pitchFamily="1" charset="0"/>
              </a:rPr>
              <a:t> produces an error?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93203" name="Line 19"/>
          <p:cNvSpPr>
            <a:spLocks noChangeShapeType="1"/>
          </p:cNvSpPr>
          <p:nvPr/>
        </p:nvSpPr>
        <p:spPr bwMode="auto">
          <a:xfrm>
            <a:off x="228600" y="6019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152400" y="373063"/>
            <a:ext cx="776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Name(s):</a:t>
            </a:r>
          </a:p>
        </p:txBody>
      </p:sp>
      <p:sp>
        <p:nvSpPr>
          <p:cNvPr id="93205" name="Line 21"/>
          <p:cNvSpPr>
            <a:spLocks noChangeShapeType="1"/>
          </p:cNvSpPr>
          <p:nvPr/>
        </p:nvSpPr>
        <p:spPr bwMode="auto">
          <a:xfrm>
            <a:off x="889000" y="638175"/>
            <a:ext cx="2492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6" name="Line 22"/>
          <p:cNvSpPr>
            <a:spLocks noChangeShapeType="1"/>
          </p:cNvSpPr>
          <p:nvPr/>
        </p:nvSpPr>
        <p:spPr bwMode="auto">
          <a:xfrm flipV="1">
            <a:off x="4495800" y="2057400"/>
            <a:ext cx="4763" cy="386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7" name="Rectangle 23"/>
          <p:cNvSpPr>
            <a:spLocks noChangeArrowheads="1"/>
          </p:cNvSpPr>
          <p:nvPr/>
        </p:nvSpPr>
        <p:spPr bwMode="auto">
          <a:xfrm>
            <a:off x="228600" y="6019800"/>
            <a:ext cx="2022475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Extra! Mind Muddlers</a:t>
            </a:r>
          </a:p>
        </p:txBody>
      </p:sp>
      <p:sp>
        <p:nvSpPr>
          <p:cNvPr id="93208" name="Rectangle 24"/>
          <p:cNvSpPr>
            <a:spLocks noChangeArrowheads="1"/>
          </p:cNvSpPr>
          <p:nvPr/>
        </p:nvSpPr>
        <p:spPr bwMode="auto">
          <a:xfrm>
            <a:off x="471170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Part 2</a:t>
            </a:r>
          </a:p>
        </p:txBody>
      </p:sp>
      <p:sp>
        <p:nvSpPr>
          <p:cNvPr id="93209" name="Line 25"/>
          <p:cNvSpPr>
            <a:spLocks noChangeShapeType="1"/>
          </p:cNvSpPr>
          <p:nvPr/>
        </p:nvSpPr>
        <p:spPr bwMode="auto">
          <a:xfrm>
            <a:off x="228600" y="1981200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0" name="Rectangle 26"/>
          <p:cNvSpPr>
            <a:spLocks noChangeArrowheads="1"/>
          </p:cNvSpPr>
          <p:nvPr/>
        </p:nvSpPr>
        <p:spPr bwMode="auto">
          <a:xfrm>
            <a:off x="15240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Part 1</a:t>
            </a:r>
          </a:p>
        </p:txBody>
      </p:sp>
      <p:sp>
        <p:nvSpPr>
          <p:cNvPr id="93211" name="Rectangle 27"/>
          <p:cNvSpPr>
            <a:spLocks noChangeArrowheads="1"/>
          </p:cNvSpPr>
          <p:nvPr/>
        </p:nvSpPr>
        <p:spPr bwMode="auto">
          <a:xfrm>
            <a:off x="5803900" y="21336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Q[0]</a:t>
            </a:r>
          </a:p>
        </p:txBody>
      </p:sp>
      <p:sp>
        <p:nvSpPr>
          <p:cNvPr id="93212" name="Rectangle 28"/>
          <p:cNvSpPr>
            <a:spLocks noChangeArrowheads="1"/>
          </p:cNvSpPr>
          <p:nvPr/>
        </p:nvSpPr>
        <p:spPr bwMode="auto">
          <a:xfrm>
            <a:off x="5803900" y="2438400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Q[0:1]</a:t>
            </a:r>
          </a:p>
        </p:txBody>
      </p:sp>
      <p:sp>
        <p:nvSpPr>
          <p:cNvPr id="93213" name="Rectangle 29"/>
          <p:cNvSpPr>
            <a:spLocks noChangeArrowheads="1"/>
          </p:cNvSpPr>
          <p:nvPr/>
        </p:nvSpPr>
        <p:spPr bwMode="auto">
          <a:xfrm>
            <a:off x="5803900" y="2743200"/>
            <a:ext cx="93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Q[0][1]</a:t>
            </a:r>
          </a:p>
        </p:txBody>
      </p:sp>
      <p:sp>
        <p:nvSpPr>
          <p:cNvPr id="93214" name="Rectangle 30"/>
          <p:cNvSpPr>
            <a:spLocks noChangeArrowheads="1"/>
          </p:cNvSpPr>
          <p:nvPr/>
        </p:nvSpPr>
        <p:spPr bwMode="auto">
          <a:xfrm>
            <a:off x="5803900" y="3048000"/>
            <a:ext cx="93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Q[1][0]</a:t>
            </a:r>
          </a:p>
        </p:txBody>
      </p:sp>
      <p:sp>
        <p:nvSpPr>
          <p:cNvPr id="93215" name="AutoShape 31"/>
          <p:cNvSpPr>
            <a:spLocks/>
          </p:cNvSpPr>
          <p:nvPr/>
        </p:nvSpPr>
        <p:spPr bwMode="auto">
          <a:xfrm>
            <a:off x="5605463" y="2168525"/>
            <a:ext cx="134937" cy="1147763"/>
          </a:xfrm>
          <a:prstGeom prst="leftBrace">
            <a:avLst>
              <a:gd name="adj1" fmla="val 7088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9" name="Text Box 35"/>
          <p:cNvSpPr txBox="1">
            <a:spLocks noChangeArrowheads="1"/>
          </p:cNvSpPr>
          <p:nvPr/>
        </p:nvSpPr>
        <p:spPr bwMode="auto">
          <a:xfrm>
            <a:off x="7837488" y="2286000"/>
            <a:ext cx="1230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9600"/>
                </a:solidFill>
                <a:latin typeface="Comic Sans MS" pitchFamily="66" charset="0"/>
              </a:rPr>
              <a:t>I       ( ) </a:t>
            </a:r>
          </a:p>
        </p:txBody>
      </p:sp>
      <p:sp>
        <p:nvSpPr>
          <p:cNvPr id="93220" name="AutoShape 36"/>
          <p:cNvSpPr>
            <a:spLocks noChangeArrowheads="1"/>
          </p:cNvSpPr>
          <p:nvPr/>
        </p:nvSpPr>
        <p:spPr bwMode="auto">
          <a:xfrm>
            <a:off x="8399463" y="2352675"/>
            <a:ext cx="192087" cy="18891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9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222" name="Picture 38" descr="GeraldVanHe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1371600"/>
            <a:ext cx="804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223" name="Rectangle 39"/>
          <p:cNvSpPr>
            <a:spLocks noChangeArrowheads="1"/>
          </p:cNvSpPr>
          <p:nvPr/>
        </p:nvSpPr>
        <p:spPr bwMode="auto">
          <a:xfrm>
            <a:off x="1238250" y="2057400"/>
            <a:ext cx="930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len(pi)</a:t>
            </a:r>
          </a:p>
        </p:txBody>
      </p:sp>
      <p:sp>
        <p:nvSpPr>
          <p:cNvPr id="93224" name="Rectangle 40"/>
          <p:cNvSpPr>
            <a:spLocks noChangeArrowheads="1"/>
          </p:cNvSpPr>
          <p:nvPr/>
        </p:nvSpPr>
        <p:spPr bwMode="auto">
          <a:xfrm>
            <a:off x="1238250" y="2319338"/>
            <a:ext cx="823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len(Q)</a:t>
            </a:r>
          </a:p>
        </p:txBody>
      </p:sp>
      <p:sp>
        <p:nvSpPr>
          <p:cNvPr id="93225" name="Rectangle 41"/>
          <p:cNvSpPr>
            <a:spLocks noChangeArrowheads="1"/>
          </p:cNvSpPr>
          <p:nvPr/>
        </p:nvSpPr>
        <p:spPr bwMode="auto">
          <a:xfrm>
            <a:off x="1238250" y="2581275"/>
            <a:ext cx="1144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len(Q[1])</a:t>
            </a:r>
          </a:p>
        </p:txBody>
      </p:sp>
      <p:sp>
        <p:nvSpPr>
          <p:cNvPr id="93226" name="AutoShape 42"/>
          <p:cNvSpPr>
            <a:spLocks/>
          </p:cNvSpPr>
          <p:nvPr/>
        </p:nvSpPr>
        <p:spPr bwMode="auto">
          <a:xfrm>
            <a:off x="1122363" y="2112963"/>
            <a:ext cx="144462" cy="730250"/>
          </a:xfrm>
          <a:prstGeom prst="leftBrace">
            <a:avLst>
              <a:gd name="adj1" fmla="val 4212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323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4850" y="4102100"/>
              <a:ext cx="141288" cy="68263"/>
            </p14:xfrm>
          </p:contentPart>
        </mc:Choice>
        <mc:Fallback xmlns="">
          <p:pic>
            <p:nvPicPr>
              <p:cNvPr id="9323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33677" y="4093477"/>
                <a:ext cx="162914" cy="87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324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8200" y="4084638"/>
              <a:ext cx="1588" cy="17462"/>
            </p14:xfrm>
          </p:contentPart>
        </mc:Choice>
        <mc:Fallback xmlns="">
          <p:pic>
            <p:nvPicPr>
              <p:cNvPr id="9324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00" y="0"/>
                <a:ext cx="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325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7588" y="6551613"/>
              <a:ext cx="431800" cy="84137"/>
            </p14:xfrm>
          </p:contentPart>
        </mc:Choice>
        <mc:Fallback xmlns="">
          <p:pic>
            <p:nvPicPr>
              <p:cNvPr id="9325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358232" y="6540826"/>
                <a:ext cx="450511" cy="1039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34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609600" y="990600"/>
            <a:ext cx="7924800" cy="180975"/>
            <a:chOff x="295" y="1311"/>
            <a:chExt cx="5177" cy="114"/>
          </a:xfrm>
        </p:grpSpPr>
        <p:sp>
          <p:nvSpPr>
            <p:cNvPr id="4403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38200" y="228600"/>
            <a:ext cx="746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Times" pitchFamily="1" charset="0"/>
              </a:rPr>
              <a:t>Static vs. Dynamic Typing</a:t>
            </a:r>
            <a:endParaRPr lang="en-US" sz="4000" dirty="0">
              <a:latin typeface="Times" pitchFamily="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6199" y="1507747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Python is </a:t>
            </a:r>
            <a:r>
              <a:rPr lang="en-US" dirty="0" smtClean="0">
                <a:solidFill>
                  <a:srgbClr val="FF0000"/>
                </a:solidFill>
              </a:rPr>
              <a:t>dynamically</a:t>
            </a:r>
            <a:r>
              <a:rPr lang="en-US" dirty="0" smtClean="0"/>
              <a:t> typed</a:t>
            </a:r>
          </a:p>
          <a:p>
            <a:r>
              <a:rPr lang="en-US" dirty="0" smtClean="0"/>
              <a:t>Java is </a:t>
            </a:r>
            <a:r>
              <a:rPr lang="en-US" dirty="0" smtClean="0">
                <a:solidFill>
                  <a:srgbClr val="00CC00"/>
                </a:solidFill>
              </a:rPr>
              <a:t>statically</a:t>
            </a:r>
            <a:r>
              <a:rPr lang="en-US" dirty="0" smtClean="0"/>
              <a:t> typed</a:t>
            </a:r>
            <a:endParaRPr lang="en-US" dirty="0"/>
          </a:p>
        </p:txBody>
      </p:sp>
      <p:sp>
        <p:nvSpPr>
          <p:cNvPr id="22" name="Rectangle 10"/>
          <p:cNvSpPr>
            <a:spLocks/>
          </p:cNvSpPr>
          <p:nvPr/>
        </p:nvSpPr>
        <p:spPr bwMode="auto">
          <a:xfrm>
            <a:off x="746125" y="2057400"/>
            <a:ext cx="7610737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x = 5</a:t>
            </a:r>
          </a:p>
          <a:p>
            <a:pPr marL="39688"/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x = "hello"</a:t>
            </a:r>
          </a:p>
          <a:p>
            <a:pPr marL="39688"/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x = 3.5</a:t>
            </a:r>
          </a:p>
          <a:p>
            <a:pPr marL="39688"/>
            <a:endParaRPr lang="en-US" sz="16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marL="39688"/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x = 4</a:t>
            </a:r>
          </a:p>
          <a:p>
            <a:pPr marL="39688"/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y = "2"</a:t>
            </a:r>
          </a:p>
          <a:p>
            <a:pPr marL="39688"/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x + y</a:t>
            </a:r>
          </a:p>
          <a:p>
            <a:pPr marL="39688"/>
            <a:r>
              <a:rPr lang="en-US" sz="16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Traceback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(most recent call last):</a:t>
            </a:r>
          </a:p>
          <a:p>
            <a:pPr marL="39688"/>
            <a:r>
              <a:rPr lang="en-US" sz="16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File "&lt;pyshell#2&gt;", line 1, in &lt;module&gt;</a:t>
            </a:r>
          </a:p>
          <a:p>
            <a:pPr marL="39688"/>
            <a:r>
              <a:rPr lang="en-US" sz="16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x + y</a:t>
            </a:r>
          </a:p>
          <a:p>
            <a:pPr marL="39688"/>
            <a:r>
              <a:rPr lang="en-US" sz="16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TypeError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: unsupported operand type(s) for +: '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' and '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str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'</a:t>
            </a:r>
          </a:p>
          <a:p>
            <a:pPr marL="39688"/>
            <a:endParaRPr lang="en-US" sz="1600" b="1" dirty="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marL="39688"/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str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(x) + y</a:t>
            </a:r>
          </a:p>
          <a:p>
            <a:pPr marL="39688"/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"42"</a:t>
            </a:r>
          </a:p>
          <a:p>
            <a:pPr marL="39688"/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x +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(y)</a:t>
            </a:r>
          </a:p>
          <a:p>
            <a:pPr marL="39688"/>
            <a:r>
              <a:rPr lang="en-US" sz="16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6</a:t>
            </a:r>
            <a:endParaRPr lang="en-US" sz="1600" b="1" dirty="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marL="39688"/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180722"/>
            <a:ext cx="2361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type determined at </a:t>
            </a:r>
            <a:r>
              <a:rPr lang="en-US" sz="1400" dirty="0" smtClean="0">
                <a:solidFill>
                  <a:srgbClr val="FF0000"/>
                </a:solidFill>
              </a:rPr>
              <a:t>run</a:t>
            </a:r>
            <a:r>
              <a:rPr lang="en-US" sz="1400" dirty="0" smtClean="0"/>
              <a:t> time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419600" y="2193864"/>
            <a:ext cx="2720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type determined at </a:t>
            </a:r>
            <a:r>
              <a:rPr lang="en-US" sz="1400" dirty="0" smtClean="0">
                <a:solidFill>
                  <a:srgbClr val="00CC00"/>
                </a:solidFill>
              </a:rPr>
              <a:t>compile</a:t>
            </a:r>
            <a:r>
              <a:rPr lang="en-US" sz="1400" dirty="0" smtClean="0"/>
              <a:t> time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4876800" y="1488499"/>
            <a:ext cx="1409372" cy="1117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4" idx="1"/>
          </p:cNvCxnSpPr>
          <p:nvPr/>
        </p:nvCxnSpPr>
        <p:spPr>
          <a:xfrm flipV="1">
            <a:off x="4419600" y="2154078"/>
            <a:ext cx="0" cy="1936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43774" y="519326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casting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2928248" y="5285601"/>
            <a:ext cx="838200" cy="184666"/>
          </a:xfrm>
          <a:prstGeom prst="rightArrow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800" dirty="0" smtClean="0">
              <a:latin typeface="Courier New" pitchFamily="49" charset="0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4924425" y="5785961"/>
            <a:ext cx="1981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omic Sans MS" pitchFamily="66" charset="0"/>
              </a:rPr>
              <a:t>I hate being type cast!</a:t>
            </a:r>
            <a:endParaRPr lang="en-US" sz="1200" dirty="0">
              <a:solidFill>
                <a:srgbClr val="067B0E"/>
              </a:solidFill>
              <a:latin typeface="Comic Sans MS" pitchFamily="66" charset="0"/>
            </a:endParaRPr>
          </a:p>
        </p:txBody>
      </p:sp>
      <p:grpSp>
        <p:nvGrpSpPr>
          <p:cNvPr id="32" name="Group 7182"/>
          <p:cNvGrpSpPr>
            <a:grpSpLocks/>
          </p:cNvGrpSpPr>
          <p:nvPr/>
        </p:nvGrpSpPr>
        <p:grpSpPr bwMode="auto">
          <a:xfrm>
            <a:off x="4467225" y="5671661"/>
            <a:ext cx="504825" cy="571500"/>
            <a:chOff x="1676815" y="5536974"/>
            <a:chExt cx="1066385" cy="1244825"/>
          </a:xfrm>
        </p:grpSpPr>
        <p:sp>
          <p:nvSpPr>
            <p:cNvPr id="33" name="Freeform 11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800890" y="5723698"/>
              <a:ext cx="841707" cy="84717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cxnSp>
          <p:nvCxnSpPr>
            <p:cNvPr id="35" name="Straight Connector 34"/>
            <p:cNvCxnSpPr>
              <a:stCxn id="51" idx="1"/>
              <a:endCxn id="51" idx="1"/>
            </p:cNvCxnSpPr>
            <p:nvPr/>
          </p:nvCxnSpPr>
          <p:spPr>
            <a:xfrm>
              <a:off x="2136231" y="588967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1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53" name="Straight Connector 52"/>
              <p:cNvCxnSpPr>
                <a:stCxn id="51" idx="1"/>
              </p:cNvCxnSpPr>
              <p:nvPr/>
            </p:nvCxnSpPr>
            <p:spPr>
              <a:xfrm flipH="1" flipV="1">
                <a:off x="1904848" y="5724749"/>
                <a:ext cx="224680" cy="24550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1" idx="0"/>
              </p:cNvCxnSpPr>
              <p:nvPr/>
            </p:nvCxnSpPr>
            <p:spPr>
              <a:xfrm flipV="1">
                <a:off x="2230130" y="5621014"/>
                <a:ext cx="13414" cy="30774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51" idx="7"/>
              </p:cNvCxnSpPr>
              <p:nvPr/>
            </p:nvCxnSpPr>
            <p:spPr>
              <a:xfrm flipV="1">
                <a:off x="2334084" y="5693628"/>
                <a:ext cx="191145" cy="27662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7" name="Freeform 36"/>
            <p:cNvSpPr/>
            <p:nvPr/>
          </p:nvSpPr>
          <p:spPr>
            <a:xfrm>
              <a:off x="1988681" y="6508628"/>
              <a:ext cx="466125" cy="204014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8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6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8" name="Straight Connector 47"/>
              <p:cNvCxnSpPr>
                <a:stCxn id="46" idx="1"/>
              </p:cNvCxnSpPr>
              <p:nvPr/>
            </p:nvCxnSpPr>
            <p:spPr>
              <a:xfrm flipH="1" flipV="1">
                <a:off x="1912213" y="5732094"/>
                <a:ext cx="213302" cy="241495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6" idx="0"/>
              </p:cNvCxnSpPr>
              <p:nvPr/>
            </p:nvCxnSpPr>
            <p:spPr>
              <a:xfrm flipV="1">
                <a:off x="2232163" y="5623418"/>
                <a:ext cx="9699" cy="31394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6" idx="7"/>
              </p:cNvCxnSpPr>
              <p:nvPr/>
            </p:nvCxnSpPr>
            <p:spPr>
              <a:xfrm flipV="1">
                <a:off x="2338817" y="5695866"/>
                <a:ext cx="184213" cy="27772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1" name="Oval 1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1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3" name="Straight Connector 42"/>
              <p:cNvCxnSpPr>
                <a:stCxn id="41" idx="1"/>
              </p:cNvCxnSpPr>
              <p:nvPr/>
            </p:nvCxnSpPr>
            <p:spPr>
              <a:xfrm flipH="1" flipV="1">
                <a:off x="1904511" y="5716547"/>
                <a:ext cx="232693" cy="25357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1" idx="0"/>
              </p:cNvCxnSpPr>
              <p:nvPr/>
            </p:nvCxnSpPr>
            <p:spPr>
              <a:xfrm flipV="1">
                <a:off x="2224462" y="5619949"/>
                <a:ext cx="19391" cy="301872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1" idx="7"/>
              </p:cNvCxnSpPr>
              <p:nvPr/>
            </p:nvCxnSpPr>
            <p:spPr>
              <a:xfrm flipV="1">
                <a:off x="2331116" y="5692398"/>
                <a:ext cx="193911" cy="27772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0" name="AutoShape 1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6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533400" y="1570038"/>
            <a:ext cx="31242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3*'i' in 'alien'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False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341313" y="228600"/>
            <a:ext cx="65166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>
                <a:latin typeface="Times" pitchFamily="1" charset="0"/>
              </a:rPr>
              <a:t>The </a:t>
            </a:r>
            <a:r>
              <a:rPr lang="en-US" sz="4200" b="1">
                <a:latin typeface="Courier New" pitchFamily="49" charset="0"/>
              </a:rPr>
              <a:t>in</a:t>
            </a:r>
            <a:r>
              <a:rPr lang="en-US" sz="4200">
                <a:latin typeface="Times" pitchFamily="1" charset="0"/>
              </a:rPr>
              <a:t> thing</a:t>
            </a:r>
          </a:p>
        </p:txBody>
      </p:sp>
      <p:grpSp>
        <p:nvGrpSpPr>
          <p:cNvPr id="133124" name="Group 4"/>
          <p:cNvGrpSpPr>
            <a:grpSpLocks/>
          </p:cNvGrpSpPr>
          <p:nvPr/>
        </p:nvGrpSpPr>
        <p:grpSpPr bwMode="auto">
          <a:xfrm>
            <a:off x="609600" y="1114425"/>
            <a:ext cx="6172200" cy="180975"/>
            <a:chOff x="295" y="1311"/>
            <a:chExt cx="5177" cy="114"/>
          </a:xfrm>
        </p:grpSpPr>
        <p:sp>
          <p:nvSpPr>
            <p:cNvPr id="133125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26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33127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549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533400" y="2473325"/>
            <a:ext cx="25908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'i' in 'team'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False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533400" y="3378200"/>
            <a:ext cx="38100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'cs' in 'physics'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True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533400" y="4281488"/>
            <a:ext cx="48768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‘sleep' not in ‘CS 5'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True</a:t>
            </a:r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 flipH="1">
            <a:off x="3416300" y="1619250"/>
            <a:ext cx="623888" cy="84138"/>
          </a:xfrm>
          <a:prstGeom prst="line">
            <a:avLst/>
          </a:prstGeom>
          <a:noFill/>
          <a:ln w="9525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533400" y="5186363"/>
            <a:ext cx="48768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42 in [41,42,43]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True</a:t>
            </a: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533400" y="6091238"/>
            <a:ext cx="48768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42 in [ [42], '42' ]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False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4038600" y="1447800"/>
            <a:ext cx="2514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66" charset="0"/>
              </a:rPr>
              <a:t>python is badly confused here…</a:t>
            </a: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5867400" y="2511425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66" charset="0"/>
              </a:rPr>
              <a:t>but otherwise it seems pretty perceptive!</a:t>
            </a:r>
          </a:p>
        </p:txBody>
      </p:sp>
      <p:sp>
        <p:nvSpPr>
          <p:cNvPr id="133150" name="Text Box 30"/>
          <p:cNvSpPr txBox="1">
            <a:spLocks noChangeArrowheads="1"/>
          </p:cNvSpPr>
          <p:nvPr/>
        </p:nvSpPr>
        <p:spPr bwMode="auto">
          <a:xfrm>
            <a:off x="4191000" y="5562600"/>
            <a:ext cx="2514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66" charset="0"/>
              </a:rPr>
              <a:t>a little bit different for lists…</a:t>
            </a:r>
          </a:p>
        </p:txBody>
      </p:sp>
      <p:grpSp>
        <p:nvGrpSpPr>
          <p:cNvPr id="31" name="Group 7182"/>
          <p:cNvGrpSpPr>
            <a:grpSpLocks/>
          </p:cNvGrpSpPr>
          <p:nvPr/>
        </p:nvGrpSpPr>
        <p:grpSpPr bwMode="auto">
          <a:xfrm>
            <a:off x="5410200" y="2397125"/>
            <a:ext cx="504825" cy="571500"/>
            <a:chOff x="1676815" y="5536974"/>
            <a:chExt cx="1066385" cy="1244825"/>
          </a:xfrm>
        </p:grpSpPr>
        <p:sp>
          <p:nvSpPr>
            <p:cNvPr id="32" name="Freeform 11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800890" y="5723698"/>
              <a:ext cx="841707" cy="84717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cxnSp>
          <p:nvCxnSpPr>
            <p:cNvPr id="34" name="Straight Connector 33"/>
            <p:cNvCxnSpPr>
              <a:stCxn id="50" idx="1"/>
              <a:endCxn id="50" idx="1"/>
            </p:cNvCxnSpPr>
            <p:nvPr/>
          </p:nvCxnSpPr>
          <p:spPr>
            <a:xfrm>
              <a:off x="2136231" y="588967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0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52" name="Straight Connector 51"/>
              <p:cNvCxnSpPr>
                <a:stCxn id="50" idx="1"/>
              </p:cNvCxnSpPr>
              <p:nvPr/>
            </p:nvCxnSpPr>
            <p:spPr>
              <a:xfrm flipH="1" flipV="1">
                <a:off x="1904848" y="5724749"/>
                <a:ext cx="224680" cy="24550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50" idx="0"/>
              </p:cNvCxnSpPr>
              <p:nvPr/>
            </p:nvCxnSpPr>
            <p:spPr>
              <a:xfrm flipV="1">
                <a:off x="2230130" y="5621014"/>
                <a:ext cx="13414" cy="30774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0" idx="7"/>
              </p:cNvCxnSpPr>
              <p:nvPr/>
            </p:nvCxnSpPr>
            <p:spPr>
              <a:xfrm flipV="1">
                <a:off x="2334084" y="5693628"/>
                <a:ext cx="191145" cy="27662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6" name="Freeform 35"/>
            <p:cNvSpPr/>
            <p:nvPr/>
          </p:nvSpPr>
          <p:spPr>
            <a:xfrm>
              <a:off x="1988681" y="6508628"/>
              <a:ext cx="466125" cy="204014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7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5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7" name="Straight Connector 46"/>
              <p:cNvCxnSpPr>
                <a:stCxn id="45" idx="1"/>
              </p:cNvCxnSpPr>
              <p:nvPr/>
            </p:nvCxnSpPr>
            <p:spPr>
              <a:xfrm flipH="1" flipV="1">
                <a:off x="1912213" y="5732094"/>
                <a:ext cx="213302" cy="241495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5" idx="0"/>
              </p:cNvCxnSpPr>
              <p:nvPr/>
            </p:nvCxnSpPr>
            <p:spPr>
              <a:xfrm flipV="1">
                <a:off x="2232163" y="5623418"/>
                <a:ext cx="9699" cy="31394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5" idx="7"/>
              </p:cNvCxnSpPr>
              <p:nvPr/>
            </p:nvCxnSpPr>
            <p:spPr>
              <a:xfrm flipV="1">
                <a:off x="2338817" y="5695866"/>
                <a:ext cx="184213" cy="27772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0" name="Oval 1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1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2" name="Straight Connector 41"/>
              <p:cNvCxnSpPr>
                <a:stCxn id="40" idx="1"/>
              </p:cNvCxnSpPr>
              <p:nvPr/>
            </p:nvCxnSpPr>
            <p:spPr>
              <a:xfrm flipH="1" flipV="1">
                <a:off x="1904511" y="5716547"/>
                <a:ext cx="232693" cy="25357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0" idx="0"/>
              </p:cNvCxnSpPr>
              <p:nvPr/>
            </p:nvCxnSpPr>
            <p:spPr>
              <a:xfrm flipV="1">
                <a:off x="2224462" y="5619949"/>
                <a:ext cx="19391" cy="301872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0" idx="7"/>
              </p:cNvCxnSpPr>
              <p:nvPr/>
            </p:nvCxnSpPr>
            <p:spPr>
              <a:xfrm flipV="1">
                <a:off x="2331116" y="5692398"/>
                <a:ext cx="193911" cy="27772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9" name="AutoShape 1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99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41313" y="228600"/>
            <a:ext cx="8458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i="1">
                <a:latin typeface="Times" pitchFamily="1" charset="0"/>
              </a:rPr>
              <a:t>Function</a:t>
            </a:r>
            <a:r>
              <a:rPr lang="en-US" sz="4200">
                <a:latin typeface="Times" pitchFamily="1" charset="0"/>
              </a:rPr>
              <a:t>ing in Python</a:t>
            </a:r>
          </a:p>
        </p:txBody>
      </p:sp>
      <p:grpSp>
        <p:nvGrpSpPr>
          <p:cNvPr id="79877" name="Group 5"/>
          <p:cNvGrpSpPr>
            <a:grpSpLocks/>
          </p:cNvGrpSpPr>
          <p:nvPr/>
        </p:nvGrpSpPr>
        <p:grpSpPr bwMode="auto">
          <a:xfrm>
            <a:off x="609600" y="1114425"/>
            <a:ext cx="7924800" cy="180975"/>
            <a:chOff x="295" y="1311"/>
            <a:chExt cx="5177" cy="114"/>
          </a:xfrm>
        </p:grpSpPr>
        <p:sp>
          <p:nvSpPr>
            <p:cNvPr id="79878" name="Rectangle 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9" name="Rectangle 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94" name="Text Box 22"/>
          <p:cNvSpPr txBox="1">
            <a:spLocks noChangeArrowheads="1"/>
          </p:cNvSpPr>
          <p:nvPr/>
        </p:nvSpPr>
        <p:spPr bwMode="auto">
          <a:xfrm>
            <a:off x="400050" y="1476375"/>
            <a:ext cx="429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Some basic, built-in functions:</a:t>
            </a:r>
          </a:p>
        </p:txBody>
      </p:sp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685800" y="2262188"/>
            <a:ext cx="3352800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abs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max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min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sum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range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round</a:t>
            </a:r>
          </a:p>
        </p:txBody>
      </p: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6964363" y="2233613"/>
            <a:ext cx="1144587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bool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float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int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long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list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str</a:t>
            </a:r>
          </a:p>
        </p:txBody>
      </p:sp>
      <p:sp>
        <p:nvSpPr>
          <p:cNvPr id="79899" name="Text Box 27"/>
          <p:cNvSpPr txBox="1">
            <a:spLocks noChangeArrowheads="1"/>
          </p:cNvSpPr>
          <p:nvPr/>
        </p:nvSpPr>
        <p:spPr bwMode="auto">
          <a:xfrm>
            <a:off x="4206875" y="3462338"/>
            <a:ext cx="2359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these change data from one type to another</a:t>
            </a:r>
          </a:p>
        </p:txBody>
      </p:sp>
      <p:sp>
        <p:nvSpPr>
          <p:cNvPr id="79900" name="Text Box 28"/>
          <p:cNvSpPr txBox="1">
            <a:spLocks noChangeArrowheads="1"/>
          </p:cNvSpPr>
          <p:nvPr/>
        </p:nvSpPr>
        <p:spPr bwMode="auto">
          <a:xfrm>
            <a:off x="2097088" y="233203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absolute value</a:t>
            </a:r>
          </a:p>
        </p:txBody>
      </p:sp>
      <p:sp>
        <p:nvSpPr>
          <p:cNvPr id="79901" name="Text Box 29"/>
          <p:cNvSpPr txBox="1">
            <a:spLocks noChangeArrowheads="1"/>
          </p:cNvSpPr>
          <p:nvPr/>
        </p:nvSpPr>
        <p:spPr bwMode="auto">
          <a:xfrm>
            <a:off x="1997075" y="33670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of lists</a:t>
            </a:r>
          </a:p>
        </p:txBody>
      </p:sp>
      <p:sp>
        <p:nvSpPr>
          <p:cNvPr id="79902" name="Text Box 30"/>
          <p:cNvSpPr txBox="1">
            <a:spLocks noChangeArrowheads="1"/>
          </p:cNvSpPr>
          <p:nvPr/>
        </p:nvSpPr>
        <p:spPr bwMode="auto">
          <a:xfrm>
            <a:off x="2097088" y="4500563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creates lists</a:t>
            </a:r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2097088" y="5053013"/>
            <a:ext cx="3581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only as accurately as it can!</a:t>
            </a:r>
          </a:p>
        </p:txBody>
      </p:sp>
      <p:sp>
        <p:nvSpPr>
          <p:cNvPr id="79904" name="AutoShape 32"/>
          <p:cNvSpPr>
            <a:spLocks/>
          </p:cNvSpPr>
          <p:nvPr/>
        </p:nvSpPr>
        <p:spPr bwMode="auto">
          <a:xfrm>
            <a:off x="1701800" y="2919413"/>
            <a:ext cx="215900" cy="1295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905" name="AutoShape 33"/>
          <p:cNvSpPr>
            <a:spLocks/>
          </p:cNvSpPr>
          <p:nvPr/>
        </p:nvSpPr>
        <p:spPr bwMode="auto">
          <a:xfrm flipH="1">
            <a:off x="6654800" y="2333625"/>
            <a:ext cx="215900" cy="3001963"/>
          </a:xfrm>
          <a:prstGeom prst="rightBrace">
            <a:avLst>
              <a:gd name="adj1" fmla="val 11587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06" name="Rectangle 34"/>
          <p:cNvSpPr>
            <a:spLocks noChangeArrowheads="1"/>
          </p:cNvSpPr>
          <p:nvPr/>
        </p:nvSpPr>
        <p:spPr bwMode="auto">
          <a:xfrm>
            <a:off x="4695825" y="6019800"/>
            <a:ext cx="91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111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help</a:t>
            </a:r>
          </a:p>
        </p:txBody>
      </p:sp>
      <p:sp>
        <p:nvSpPr>
          <p:cNvPr id="79907" name="Rectangle 35"/>
          <p:cNvSpPr>
            <a:spLocks noChangeArrowheads="1"/>
          </p:cNvSpPr>
          <p:nvPr/>
        </p:nvSpPr>
        <p:spPr bwMode="auto">
          <a:xfrm>
            <a:off x="6053138" y="6018213"/>
            <a:ext cx="73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111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dir</a:t>
            </a:r>
          </a:p>
        </p:txBody>
      </p:sp>
      <p:sp>
        <p:nvSpPr>
          <p:cNvPr id="79908" name="Text Box 36"/>
          <p:cNvSpPr txBox="1">
            <a:spLocks noChangeArrowheads="1"/>
          </p:cNvSpPr>
          <p:nvPr/>
        </p:nvSpPr>
        <p:spPr bwMode="auto">
          <a:xfrm>
            <a:off x="838200" y="6069013"/>
            <a:ext cx="3425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111C"/>
                </a:solidFill>
                <a:latin typeface="Times New Roman" pitchFamily="18" charset="0"/>
              </a:rPr>
              <a:t>These are the most important:</a:t>
            </a:r>
          </a:p>
        </p:txBody>
      </p:sp>
      <p:sp>
        <p:nvSpPr>
          <p:cNvPr id="79909" name="Rectangle 37"/>
          <p:cNvSpPr>
            <a:spLocks noChangeArrowheads="1"/>
          </p:cNvSpPr>
          <p:nvPr/>
        </p:nvSpPr>
        <p:spPr bwMode="auto">
          <a:xfrm>
            <a:off x="1004888" y="5876925"/>
            <a:ext cx="6210300" cy="747713"/>
          </a:xfrm>
          <a:prstGeom prst="rect">
            <a:avLst/>
          </a:prstGeom>
          <a:noFill/>
          <a:ln w="19050">
            <a:solidFill>
              <a:srgbClr val="FF1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24" name="Text Box 52"/>
          <p:cNvSpPr txBox="1">
            <a:spLocks noChangeArrowheads="1"/>
          </p:cNvSpPr>
          <p:nvPr/>
        </p:nvSpPr>
        <p:spPr bwMode="auto">
          <a:xfrm>
            <a:off x="7924800" y="5821363"/>
            <a:ext cx="8080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09600"/>
                </a:solidFill>
                <a:latin typeface="Comic Sans MS" pitchFamily="66" charset="0"/>
              </a:rPr>
              <a:t>You call </a:t>
            </a:r>
            <a:r>
              <a:rPr lang="en-US" sz="1000" i="1">
                <a:solidFill>
                  <a:srgbClr val="009600"/>
                </a:solidFill>
                <a:latin typeface="Comic Sans MS" pitchFamily="66" charset="0"/>
              </a:rPr>
              <a:t>that </a:t>
            </a:r>
            <a:r>
              <a:rPr lang="en-US" sz="1000">
                <a:solidFill>
                  <a:srgbClr val="009600"/>
                </a:solidFill>
                <a:latin typeface="Comic Sans MS" pitchFamily="66" charset="0"/>
              </a:rPr>
              <a:t>a language?!</a:t>
            </a:r>
          </a:p>
        </p:txBody>
      </p:sp>
      <p:grpSp>
        <p:nvGrpSpPr>
          <p:cNvPr id="35" name="Group 7182"/>
          <p:cNvGrpSpPr>
            <a:grpSpLocks/>
          </p:cNvGrpSpPr>
          <p:nvPr/>
        </p:nvGrpSpPr>
        <p:grpSpPr bwMode="auto">
          <a:xfrm>
            <a:off x="8547100" y="6246813"/>
            <a:ext cx="504825" cy="571500"/>
            <a:chOff x="1676815" y="5536974"/>
            <a:chExt cx="1066385" cy="1244825"/>
          </a:xfrm>
        </p:grpSpPr>
        <p:sp>
          <p:nvSpPr>
            <p:cNvPr id="36" name="Freeform 11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800890" y="5723698"/>
              <a:ext cx="841707" cy="84717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cxnSp>
          <p:nvCxnSpPr>
            <p:cNvPr id="38" name="Straight Connector 37"/>
            <p:cNvCxnSpPr>
              <a:stCxn id="54" idx="1"/>
              <a:endCxn id="54" idx="1"/>
            </p:cNvCxnSpPr>
            <p:nvPr/>
          </p:nvCxnSpPr>
          <p:spPr>
            <a:xfrm>
              <a:off x="2136231" y="588967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4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56" name="Straight Connector 55"/>
              <p:cNvCxnSpPr>
                <a:stCxn id="54" idx="1"/>
              </p:cNvCxnSpPr>
              <p:nvPr/>
            </p:nvCxnSpPr>
            <p:spPr>
              <a:xfrm flipH="1" flipV="1">
                <a:off x="1904848" y="5724749"/>
                <a:ext cx="224680" cy="24550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4" idx="0"/>
              </p:cNvCxnSpPr>
              <p:nvPr/>
            </p:nvCxnSpPr>
            <p:spPr>
              <a:xfrm flipV="1">
                <a:off x="2230130" y="5621014"/>
                <a:ext cx="13414" cy="30774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4" idx="7"/>
              </p:cNvCxnSpPr>
              <p:nvPr/>
            </p:nvCxnSpPr>
            <p:spPr>
              <a:xfrm flipV="1">
                <a:off x="2334084" y="5693628"/>
                <a:ext cx="191145" cy="27662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0" name="Freeform 39"/>
            <p:cNvSpPr/>
            <p:nvPr/>
          </p:nvSpPr>
          <p:spPr>
            <a:xfrm>
              <a:off x="1988681" y="6508628"/>
              <a:ext cx="466125" cy="204014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9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51" name="Straight Connector 50"/>
              <p:cNvCxnSpPr>
                <a:stCxn id="49" idx="1"/>
              </p:cNvCxnSpPr>
              <p:nvPr/>
            </p:nvCxnSpPr>
            <p:spPr>
              <a:xfrm flipH="1" flipV="1">
                <a:off x="1912213" y="5732094"/>
                <a:ext cx="213302" cy="241495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9" idx="0"/>
              </p:cNvCxnSpPr>
              <p:nvPr/>
            </p:nvCxnSpPr>
            <p:spPr>
              <a:xfrm flipV="1">
                <a:off x="2232163" y="5623418"/>
                <a:ext cx="9699" cy="31394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9" idx="7"/>
              </p:cNvCxnSpPr>
              <p:nvPr/>
            </p:nvCxnSpPr>
            <p:spPr>
              <a:xfrm flipV="1">
                <a:off x="2338817" y="5695866"/>
                <a:ext cx="184213" cy="27772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4" name="Oval 1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1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6" name="Straight Connector 45"/>
              <p:cNvCxnSpPr>
                <a:stCxn id="44" idx="1"/>
              </p:cNvCxnSpPr>
              <p:nvPr/>
            </p:nvCxnSpPr>
            <p:spPr>
              <a:xfrm flipH="1" flipV="1">
                <a:off x="1904511" y="5716547"/>
                <a:ext cx="232693" cy="25357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4" idx="0"/>
              </p:cNvCxnSpPr>
              <p:nvPr/>
            </p:nvCxnSpPr>
            <p:spPr>
              <a:xfrm flipV="1">
                <a:off x="2224462" y="5619949"/>
                <a:ext cx="19391" cy="301872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4" idx="7"/>
              </p:cNvCxnSpPr>
              <p:nvPr/>
            </p:nvCxnSpPr>
            <p:spPr>
              <a:xfrm flipV="1">
                <a:off x="2331116" y="5692398"/>
                <a:ext cx="193911" cy="27772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3" name="AutoShape 1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6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341313" y="228600"/>
            <a:ext cx="8458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i="1">
                <a:latin typeface="Times" pitchFamily="1" charset="0"/>
              </a:rPr>
              <a:t>Function</a:t>
            </a:r>
            <a:r>
              <a:rPr lang="en-US" sz="4200">
                <a:latin typeface="Times" pitchFamily="1" charset="0"/>
              </a:rPr>
              <a:t>ing in Python</a:t>
            </a:r>
          </a:p>
        </p:txBody>
      </p:sp>
      <p:grpSp>
        <p:nvGrpSpPr>
          <p:cNvPr id="121859" name="Group 3"/>
          <p:cNvGrpSpPr>
            <a:grpSpLocks/>
          </p:cNvGrpSpPr>
          <p:nvPr/>
        </p:nvGrpSpPr>
        <p:grpSpPr bwMode="auto">
          <a:xfrm>
            <a:off x="609600" y="1114425"/>
            <a:ext cx="7924800" cy="180975"/>
            <a:chOff x="295" y="1311"/>
            <a:chExt cx="5177" cy="114"/>
          </a:xfrm>
        </p:grpSpPr>
        <p:sp>
          <p:nvSpPr>
            <p:cNvPr id="12186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792163" y="146685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Far more are available in separate files, or </a:t>
            </a:r>
            <a:r>
              <a:rPr lang="en-US" i="1">
                <a:latin typeface="Times New Roman" pitchFamily="18" charset="0"/>
              </a:rPr>
              <a:t>modules</a:t>
            </a:r>
            <a:r>
              <a:rPr lang="en-US">
                <a:latin typeface="Times New Roman" pitchFamily="18" charset="0"/>
              </a:rPr>
              <a:t>: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914400" y="2333625"/>
            <a:ext cx="4495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import math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math.sqrt( 1764 )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dir(math)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914400" y="4724400"/>
            <a:ext cx="4495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from math import *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pi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sin( pi/2 )</a:t>
            </a:r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>
            <a:off x="684213" y="4341813"/>
            <a:ext cx="7543800" cy="0"/>
          </a:xfrm>
          <a:prstGeom prst="line">
            <a:avLst/>
          </a:prstGeom>
          <a:noFill/>
          <a:ln w="28575">
            <a:solidFill>
              <a:srgbClr val="000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5056188" y="2351088"/>
            <a:ext cx="3630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accesses </a:t>
            </a:r>
            <a:r>
              <a:rPr lang="en-US" sz="1800" b="1">
                <a:latin typeface="Courier New" pitchFamily="49" charset="0"/>
              </a:rPr>
              <a:t>math.py</a:t>
            </a:r>
            <a:r>
              <a:rPr lang="en-US" sz="1800">
                <a:latin typeface="Times New Roman" pitchFamily="18" charset="0"/>
              </a:rPr>
              <a:t>'s functions</a:t>
            </a:r>
          </a:p>
        </p:txBody>
      </p:sp>
      <p:sp>
        <p:nvSpPr>
          <p:cNvPr id="121869" name="Text Box 13"/>
          <p:cNvSpPr txBox="1">
            <a:spLocks noChangeArrowheads="1"/>
          </p:cNvSpPr>
          <p:nvPr/>
        </p:nvSpPr>
        <p:spPr bwMode="auto">
          <a:xfrm>
            <a:off x="5056188" y="3405188"/>
            <a:ext cx="3630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lists all of </a:t>
            </a:r>
            <a:r>
              <a:rPr lang="en-US" sz="1800" b="1">
                <a:latin typeface="Courier New" pitchFamily="49" charset="0"/>
              </a:rPr>
              <a:t>math.py</a:t>
            </a:r>
            <a:r>
              <a:rPr lang="en-US" sz="1800">
                <a:latin typeface="Times New Roman" pitchFamily="18" charset="0"/>
              </a:rPr>
              <a:t>'s functions</a:t>
            </a:r>
          </a:p>
        </p:txBody>
      </p: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5057775" y="4624388"/>
            <a:ext cx="3324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same, but without typing </a:t>
            </a:r>
            <a:r>
              <a:rPr lang="en-US" sz="1800" b="1">
                <a:latin typeface="Courier New" pitchFamily="49" charset="0"/>
              </a:rPr>
              <a:t>math.</a:t>
            </a:r>
            <a:r>
              <a:rPr lang="en-US" sz="1800">
                <a:latin typeface="Times New Roman" pitchFamily="18" charset="0"/>
              </a:rPr>
              <a:t> all of the time…</a:t>
            </a:r>
          </a:p>
        </p:txBody>
      </p:sp>
      <p:sp>
        <p:nvSpPr>
          <p:cNvPr id="121885" name="Text Box 29"/>
          <p:cNvSpPr txBox="1">
            <a:spLocks noChangeArrowheads="1"/>
          </p:cNvSpPr>
          <p:nvPr/>
        </p:nvSpPr>
        <p:spPr bwMode="auto">
          <a:xfrm>
            <a:off x="7496175" y="6237288"/>
            <a:ext cx="141763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Comic Sans MS" pitchFamily="66" charset="0"/>
              </a:rPr>
              <a:t>help()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Comic Sans MS" pitchFamily="66" charset="0"/>
              </a:rPr>
              <a:t>help modules</a:t>
            </a:r>
          </a:p>
        </p:txBody>
      </p:sp>
    </p:spTree>
    <p:extLst>
      <p:ext uri="{BB962C8B-B14F-4D97-AF65-F5344CB8AC3E}">
        <p14:creationId xmlns:p14="http://schemas.microsoft.com/office/powerpoint/2010/main" val="11424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552575" y="1695450"/>
            <a:ext cx="67056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111C"/>
                </a:solidFill>
                <a:latin typeface="Courier New" pitchFamily="49" charset="0"/>
              </a:rPr>
              <a:t># my own function!</a:t>
            </a:r>
            <a:endParaRPr lang="en-US" sz="18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890C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dbl( x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""" returns double its input, x """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F890C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2*x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341313" y="228600"/>
            <a:ext cx="8458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i="1">
                <a:latin typeface="Times" pitchFamily="1" charset="0"/>
              </a:rPr>
              <a:t>Function</a:t>
            </a:r>
            <a:r>
              <a:rPr lang="en-US" sz="4200">
                <a:latin typeface="Times" pitchFamily="1" charset="0"/>
              </a:rPr>
              <a:t>ing in Python</a:t>
            </a:r>
          </a:p>
        </p:txBody>
      </p:sp>
      <p:grpSp>
        <p:nvGrpSpPr>
          <p:cNvPr id="120836" name="Group 4"/>
          <p:cNvGrpSpPr>
            <a:grpSpLocks/>
          </p:cNvGrpSpPr>
          <p:nvPr/>
        </p:nvGrpSpPr>
        <p:grpSpPr bwMode="auto">
          <a:xfrm>
            <a:off x="609600" y="1114425"/>
            <a:ext cx="7924800" cy="180975"/>
            <a:chOff x="295" y="1311"/>
            <a:chExt cx="5177" cy="114"/>
          </a:xfrm>
        </p:grpSpPr>
        <p:sp>
          <p:nvSpPr>
            <p:cNvPr id="120837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38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085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6463" y="1471613"/>
              <a:ext cx="3175" cy="4762"/>
            </p14:xfrm>
          </p:contentPart>
        </mc:Choice>
        <mc:Fallback xmlns="">
          <p:pic>
            <p:nvPicPr>
              <p:cNvPr id="12085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7291" y="1462089"/>
                <a:ext cx="21519" cy="238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71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552575" y="1695450"/>
            <a:ext cx="67056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111C"/>
                </a:solidFill>
                <a:latin typeface="Courier New" pitchFamily="49" charset="0"/>
              </a:rPr>
              <a:t># my own function!</a:t>
            </a:r>
            <a:endParaRPr lang="en-US" sz="18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890C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dbl( x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""" returns double its input, x """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F890C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2*x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341313" y="228600"/>
            <a:ext cx="8458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i="1">
                <a:latin typeface="Times" pitchFamily="1" charset="0"/>
              </a:rPr>
              <a:t>Function</a:t>
            </a:r>
            <a:r>
              <a:rPr lang="en-US" sz="4200">
                <a:latin typeface="Times" pitchFamily="1" charset="0"/>
              </a:rPr>
              <a:t>ing in Python</a:t>
            </a:r>
          </a:p>
        </p:txBody>
      </p:sp>
      <p:grpSp>
        <p:nvGrpSpPr>
          <p:cNvPr id="123908" name="Group 4"/>
          <p:cNvGrpSpPr>
            <a:grpSpLocks/>
          </p:cNvGrpSpPr>
          <p:nvPr/>
        </p:nvGrpSpPr>
        <p:grpSpPr bwMode="auto">
          <a:xfrm>
            <a:off x="609600" y="1114425"/>
            <a:ext cx="7924800" cy="180975"/>
            <a:chOff x="295" y="1311"/>
            <a:chExt cx="5177" cy="114"/>
          </a:xfrm>
        </p:grpSpPr>
        <p:sp>
          <p:nvSpPr>
            <p:cNvPr id="12390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1289050" y="5668963"/>
            <a:ext cx="1354138" cy="315912"/>
          </a:xfrm>
          <a:prstGeom prst="rect">
            <a:avLst/>
          </a:prstGeom>
          <a:noFill/>
          <a:ln w="28575">
            <a:solidFill>
              <a:srgbClr val="FF11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solidFill>
                  <a:srgbClr val="FF111C"/>
                </a:solidFill>
                <a:latin typeface="Comic Sans MS" pitchFamily="66" charset="0"/>
              </a:rPr>
              <a:t>Comments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5800725" y="4800600"/>
            <a:ext cx="1274763" cy="315913"/>
          </a:xfrm>
          <a:prstGeom prst="rect">
            <a:avLst/>
          </a:prstGeom>
          <a:noFill/>
          <a:ln w="28575">
            <a:solidFill>
              <a:srgbClr val="009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solidFill>
                  <a:srgbClr val="009600"/>
                </a:solidFill>
                <a:latin typeface="Comic Sans MS" pitchFamily="66" charset="0"/>
              </a:rPr>
              <a:t>Docstrings</a:t>
            </a:r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3962400" y="5905500"/>
            <a:ext cx="494347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charset="0"/>
              <a:buAutoNum type="arabicParenBoth"/>
            </a:pPr>
            <a:r>
              <a:rPr lang="en-US" sz="1600">
                <a:latin typeface="Comic Sans MS" pitchFamily="66" charset="0"/>
              </a:rPr>
              <a:t>describes overall what the function does, and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charset="0"/>
              <a:buAutoNum type="arabicParenBoth"/>
            </a:pPr>
            <a:r>
              <a:rPr lang="en-US" sz="1600">
                <a:latin typeface="Comic Sans MS" pitchFamily="66" charset="0"/>
              </a:rPr>
              <a:t>explains what the inputs mean/are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3895725" y="5172075"/>
            <a:ext cx="5078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They become part of python's </a:t>
            </a:r>
            <a:r>
              <a:rPr lang="en-US" sz="1600">
                <a:solidFill>
                  <a:srgbClr val="009600"/>
                </a:solidFill>
                <a:latin typeface="Comic Sans MS" pitchFamily="66" charset="0"/>
              </a:rPr>
              <a:t>built-in help system</a:t>
            </a:r>
            <a:r>
              <a:rPr lang="en-US" sz="1600">
                <a:latin typeface="Comic Sans MS" pitchFamily="66" charset="0"/>
              </a:rPr>
              <a:t>! With each function be sure to include one that</a:t>
            </a:r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446088" y="6019800"/>
            <a:ext cx="3036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</a:rPr>
              <a:t>They begin with</a:t>
            </a:r>
            <a:r>
              <a:rPr lang="en-US" sz="1600">
                <a:solidFill>
                  <a:srgbClr val="009600"/>
                </a:solidFill>
                <a:latin typeface="Comic Sans MS" pitchFamily="66" charset="0"/>
              </a:rPr>
              <a:t> </a:t>
            </a:r>
            <a:r>
              <a:rPr lang="en-US" b="1">
                <a:solidFill>
                  <a:srgbClr val="FF111C"/>
                </a:solidFill>
                <a:latin typeface="Courier New" pitchFamily="49" charset="0"/>
              </a:rPr>
              <a:t>#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23916" name="Rectangle 12"/>
          <p:cNvSpPr>
            <a:spLocks noChangeArrowheads="1"/>
          </p:cNvSpPr>
          <p:nvPr/>
        </p:nvSpPr>
        <p:spPr bwMode="auto">
          <a:xfrm>
            <a:off x="180975" y="5537200"/>
            <a:ext cx="3568700" cy="101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3895725" y="4686300"/>
            <a:ext cx="5095875" cy="1866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1298575" y="3944938"/>
            <a:ext cx="1354138" cy="315912"/>
          </a:xfrm>
          <a:prstGeom prst="rect">
            <a:avLst/>
          </a:prstGeom>
          <a:noFill/>
          <a:ln w="28575">
            <a:solidFill>
              <a:srgbClr val="FF89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solidFill>
                  <a:srgbClr val="FF890C"/>
                </a:solidFill>
                <a:latin typeface="Comic Sans MS" pitchFamily="66" charset="0"/>
              </a:rPr>
              <a:t>keywords</a:t>
            </a:r>
          </a:p>
        </p:txBody>
      </p:sp>
      <p:sp>
        <p:nvSpPr>
          <p:cNvPr id="123919" name="Rectangle 15"/>
          <p:cNvSpPr>
            <a:spLocks noChangeArrowheads="1"/>
          </p:cNvSpPr>
          <p:nvPr/>
        </p:nvSpPr>
        <p:spPr bwMode="auto">
          <a:xfrm>
            <a:off x="228600" y="4359275"/>
            <a:ext cx="335438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FF890C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600">
                <a:latin typeface="Comic Sans MS" pitchFamily="66" charset="0"/>
              </a:rPr>
              <a:t>starts the function</a:t>
            </a:r>
          </a:p>
          <a:p>
            <a:pPr algn="ctr"/>
            <a:r>
              <a:rPr lang="en-US" sz="1800" b="1">
                <a:solidFill>
                  <a:srgbClr val="FF890C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600">
                <a:latin typeface="Comic Sans MS" pitchFamily="66" charset="0"/>
              </a:rPr>
              <a:t>stops it immediately and sends back the return value</a:t>
            </a:r>
            <a:endParaRPr lang="en-US" b="1">
              <a:solidFill>
                <a:srgbClr val="FF111C"/>
              </a:solidFill>
              <a:latin typeface="Courier New" pitchFamily="49" charset="0"/>
            </a:endParaRPr>
          </a:p>
        </p:txBody>
      </p:sp>
      <p:sp>
        <p:nvSpPr>
          <p:cNvPr id="123920" name="Rectangle 16"/>
          <p:cNvSpPr>
            <a:spLocks noChangeArrowheads="1"/>
          </p:cNvSpPr>
          <p:nvPr/>
        </p:nvSpPr>
        <p:spPr bwMode="auto">
          <a:xfrm>
            <a:off x="190500" y="3832225"/>
            <a:ext cx="3568700" cy="1536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4295775" y="3944938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Some of Python's </a:t>
            </a:r>
            <a:r>
              <a:rPr lang="en-US" i="1">
                <a:latin typeface="Times New Roman" pitchFamily="18" charset="0"/>
              </a:rPr>
              <a:t>baggage</a:t>
            </a:r>
            <a:r>
              <a:rPr lang="en-US">
                <a:latin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392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341313" y="228600"/>
            <a:ext cx="8458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i="1">
                <a:latin typeface="Times" pitchFamily="1" charset="0"/>
              </a:rPr>
              <a:t>Function</a:t>
            </a:r>
            <a:r>
              <a:rPr lang="en-US" sz="4200">
                <a:latin typeface="Times" pitchFamily="1" charset="0"/>
              </a:rPr>
              <a:t>ing in Python</a:t>
            </a:r>
          </a:p>
        </p:txBody>
      </p:sp>
      <p:grpSp>
        <p:nvGrpSpPr>
          <p:cNvPr id="122884" name="Group 4"/>
          <p:cNvGrpSpPr>
            <a:grpSpLocks/>
          </p:cNvGrpSpPr>
          <p:nvPr/>
        </p:nvGrpSpPr>
        <p:grpSpPr bwMode="auto">
          <a:xfrm>
            <a:off x="609600" y="1114425"/>
            <a:ext cx="7924800" cy="180975"/>
            <a:chOff x="295" y="1311"/>
            <a:chExt cx="5177" cy="114"/>
          </a:xfrm>
        </p:grpSpPr>
        <p:sp>
          <p:nvSpPr>
            <p:cNvPr id="122885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6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98" name="Rectangle 18"/>
          <p:cNvSpPr>
            <a:spLocks noChangeArrowheads="1"/>
          </p:cNvSpPr>
          <p:nvPr/>
        </p:nvSpPr>
        <p:spPr bwMode="auto">
          <a:xfrm>
            <a:off x="5105400" y="2971800"/>
            <a:ext cx="224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&gt;&gt;&gt; undo(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'caf'</a:t>
            </a:r>
            <a:r>
              <a:rPr lang="en-US" sz="1800" b="1">
                <a:latin typeface="Courier New" pitchFamily="49" charset="0"/>
              </a:rPr>
              <a:t>)</a:t>
            </a:r>
          </a:p>
        </p:txBody>
      </p:sp>
      <p:sp>
        <p:nvSpPr>
          <p:cNvPr id="122899" name="Rectangle 19"/>
          <p:cNvSpPr>
            <a:spLocks noChangeArrowheads="1"/>
          </p:cNvSpPr>
          <p:nvPr/>
        </p:nvSpPr>
        <p:spPr bwMode="auto">
          <a:xfrm>
            <a:off x="5105400" y="3443288"/>
            <a:ext cx="3065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&gt;&gt;&gt; undo(undo(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'caf'</a:t>
            </a:r>
            <a:r>
              <a:rPr lang="en-US" sz="1800" b="1">
                <a:latin typeface="Courier New" pitchFamily="49" charset="0"/>
              </a:rPr>
              <a:t>))</a:t>
            </a:r>
          </a:p>
        </p:txBody>
      </p:sp>
      <p:sp>
        <p:nvSpPr>
          <p:cNvPr id="122900" name="Text Box 20"/>
          <p:cNvSpPr txBox="1">
            <a:spLocks noChangeArrowheads="1"/>
          </p:cNvSpPr>
          <p:nvPr/>
        </p:nvSpPr>
        <p:spPr bwMode="auto">
          <a:xfrm>
            <a:off x="533400" y="1524000"/>
            <a:ext cx="67056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solidFill>
                  <a:srgbClr val="FF890C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undo(s):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009600"/>
                </a:solidFill>
                <a:latin typeface="Courier New" pitchFamily="49" charset="0"/>
              </a:rPr>
              <a:t>""" this "undoes" its string input, s """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890C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09600"/>
                </a:solidFill>
                <a:latin typeface="Courier New" pitchFamily="49" charset="0"/>
              </a:rPr>
              <a:t>'de'</a:t>
            </a:r>
            <a:r>
              <a:rPr lang="en-US" sz="1800" b="1" dirty="0">
                <a:latin typeface="Courier New" pitchFamily="49" charset="0"/>
              </a:rPr>
              <a:t> + s</a:t>
            </a:r>
          </a:p>
        </p:txBody>
      </p:sp>
      <p:sp>
        <p:nvSpPr>
          <p:cNvPr id="122901" name="Text Box 21"/>
          <p:cNvSpPr txBox="1">
            <a:spLocks noChangeArrowheads="1"/>
          </p:cNvSpPr>
          <p:nvPr/>
        </p:nvSpPr>
        <p:spPr bwMode="auto">
          <a:xfrm>
            <a:off x="1362075" y="6103938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D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strings, lists, numbers … all data are fair game</a:t>
            </a:r>
          </a:p>
        </p:txBody>
      </p:sp>
    </p:spTree>
    <p:extLst>
      <p:ext uri="{BB962C8B-B14F-4D97-AF65-F5344CB8AC3E}">
        <p14:creationId xmlns:p14="http://schemas.microsoft.com/office/powerpoint/2010/main" val="2660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9"/>
          <p:cNvSpPr>
            <a:spLocks/>
          </p:cNvSpPr>
          <p:nvPr/>
        </p:nvSpPr>
        <p:spPr bwMode="auto">
          <a:xfrm>
            <a:off x="1447800" y="5638800"/>
            <a:ext cx="2895600" cy="838200"/>
          </a:xfrm>
          <a:prstGeom prst="wedgeRectCallout">
            <a:avLst>
              <a:gd name="adj1" fmla="val -69296"/>
              <a:gd name="adj2" fmla="val 2784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/>
            <a:r>
              <a:rPr lang="en-US" sz="1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Notice how lines with the same level of indentation are in the same code block! </a:t>
            </a:r>
          </a:p>
        </p:txBody>
      </p:sp>
      <p:sp>
        <p:nvSpPr>
          <p:cNvPr id="3789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Ins="132080"/>
          <a:lstStyle/>
          <a:p>
            <a:r>
              <a:rPr lang="en-US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if, elif, else…</a:t>
            </a:r>
            <a:endParaRPr lang="en-US" smtClean="0">
              <a:latin typeface="Courier New" pitchFamily="49" charset="0"/>
              <a:sym typeface="Courier New" pitchFamily="49" charset="0"/>
            </a:endParaRPr>
          </a:p>
        </p:txBody>
      </p:sp>
      <p:grpSp>
        <p:nvGrpSpPr>
          <p:cNvPr id="37892" name="Group 2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37895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3" name="Rectangle 5"/>
          <p:cNvSpPr>
            <a:spLocks/>
          </p:cNvSpPr>
          <p:nvPr/>
        </p:nvSpPr>
        <p:spPr bwMode="auto">
          <a:xfrm>
            <a:off x="1066800" y="1676400"/>
            <a:ext cx="70516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b="1" dirty="0" err="1">
                <a:solidFill>
                  <a:srgbClr val="FF99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def</a:t>
            </a:r>
            <a:r>
              <a:rPr lang="en-US" sz="20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foo(x):</a:t>
            </a:r>
          </a:p>
          <a:p>
            <a:pPr marL="39688"/>
            <a:r>
              <a:rPr 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</a:t>
            </a:r>
            <a:r>
              <a:rPr lang="en-US" sz="2000" b="1" dirty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"""This function demonstrates the use</a:t>
            </a:r>
          </a:p>
          <a:p>
            <a:pPr marL="39688"/>
            <a:r>
              <a:rPr lang="en-US" sz="2000" b="1" dirty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	of if, </a:t>
            </a:r>
            <a:r>
              <a:rPr lang="en-US" sz="2000" b="1" dirty="0" err="1">
                <a:solidFill>
                  <a:srgbClr val="00CC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elif</a:t>
            </a:r>
            <a:r>
              <a:rPr lang="en-US" sz="2000" b="1" dirty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, and else"""</a:t>
            </a:r>
          </a:p>
          <a:p>
            <a:pPr marL="39688"/>
            <a:r>
              <a:rPr 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</a:t>
            </a:r>
            <a:r>
              <a:rPr lang="en-US" sz="20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if</a:t>
            </a:r>
            <a:r>
              <a:rPr 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x &gt; 0 </a:t>
            </a:r>
            <a:r>
              <a:rPr lang="en-US" sz="20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and</a:t>
            </a:r>
            <a:r>
              <a:rPr 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x &lt; 42: </a:t>
            </a:r>
          </a:p>
          <a:p>
            <a:pPr marL="39688"/>
            <a:r>
              <a:rPr 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</a:t>
            </a:r>
            <a:r>
              <a:rPr lang="en-US" sz="20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</a:t>
            </a:r>
            <a:r>
              <a:rPr 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sz="2000" b="1" dirty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“Small”</a:t>
            </a:r>
          </a:p>
          <a:p>
            <a:pPr marL="39688"/>
            <a:r>
              <a:rPr 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</a:t>
            </a:r>
            <a:r>
              <a:rPr lang="en-US" sz="2000" b="1" dirty="0" err="1">
                <a:solidFill>
                  <a:srgbClr val="FF99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elif</a:t>
            </a:r>
            <a:r>
              <a:rPr lang="en-US" sz="20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x &gt;= 42 </a:t>
            </a:r>
            <a:r>
              <a:rPr lang="en-US" sz="20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and</a:t>
            </a:r>
            <a:r>
              <a:rPr 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x &lt; 100:</a:t>
            </a:r>
          </a:p>
          <a:p>
            <a:pPr marL="39688"/>
            <a:r>
              <a:rPr 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</a:t>
            </a:r>
            <a:r>
              <a:rPr lang="en-US" sz="20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</a:t>
            </a:r>
            <a:r>
              <a:rPr 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sz="2000" b="1" dirty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“Nice!”</a:t>
            </a:r>
          </a:p>
          <a:p>
            <a:pPr marL="39688"/>
            <a:r>
              <a:rPr 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</a:t>
            </a:r>
            <a:r>
              <a:rPr lang="en-US" sz="2000" b="1" dirty="0" err="1">
                <a:solidFill>
                  <a:srgbClr val="FF99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elif</a:t>
            </a:r>
            <a:r>
              <a:rPr lang="en-US" sz="20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100 &lt;= x &lt; 200:   # </a:t>
            </a:r>
            <a:r>
              <a:rPr lang="en-US" sz="2000" b="1" dirty="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&lt;- Funky!</a:t>
            </a:r>
          </a:p>
          <a:p>
            <a:pPr marL="39688"/>
            <a:r>
              <a:rPr 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</a:t>
            </a:r>
            <a:r>
              <a:rPr lang="en-US" sz="20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</a:t>
            </a:r>
            <a:r>
              <a:rPr 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sz="2000" b="1" dirty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“Big”</a:t>
            </a:r>
          </a:p>
          <a:p>
            <a:pPr marL="39688"/>
            <a:r>
              <a:rPr 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</a:t>
            </a:r>
            <a:r>
              <a:rPr lang="en-US" sz="20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else</a:t>
            </a:r>
            <a:r>
              <a:rPr 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:</a:t>
            </a:r>
          </a:p>
          <a:p>
            <a:pPr marL="39688"/>
            <a:r>
              <a:rPr 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</a:t>
            </a:r>
            <a:r>
              <a:rPr lang="en-US" sz="20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print</a:t>
            </a:r>
            <a:r>
              <a:rPr 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sz="2000" b="1" dirty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"That was one nasty number!"</a:t>
            </a:r>
          </a:p>
          <a:p>
            <a:pPr marL="39688"/>
            <a:r>
              <a:rPr 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</a:t>
            </a:r>
            <a:r>
              <a:rPr lang="en-US" sz="20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</a:t>
            </a:r>
            <a:r>
              <a:rPr 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sz="2000" b="1" dirty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“Yuck!”</a:t>
            </a:r>
          </a:p>
        </p:txBody>
      </p:sp>
      <p:grpSp>
        <p:nvGrpSpPr>
          <p:cNvPr id="9" name="Group 7182"/>
          <p:cNvGrpSpPr>
            <a:grpSpLocks/>
          </p:cNvGrpSpPr>
          <p:nvPr/>
        </p:nvGrpSpPr>
        <p:grpSpPr bwMode="auto">
          <a:xfrm>
            <a:off x="386147" y="6191250"/>
            <a:ext cx="504825" cy="571500"/>
            <a:chOff x="1676815" y="5536974"/>
            <a:chExt cx="1066385" cy="1244825"/>
          </a:xfrm>
        </p:grpSpPr>
        <p:sp>
          <p:nvSpPr>
            <p:cNvPr id="10" name="Freeform 11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800890" y="5723698"/>
              <a:ext cx="841707" cy="84717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cxnSp>
          <p:nvCxnSpPr>
            <p:cNvPr id="12" name="Straight Connector 11"/>
            <p:cNvCxnSpPr>
              <a:stCxn id="28" idx="1"/>
              <a:endCxn id="28" idx="1"/>
            </p:cNvCxnSpPr>
            <p:nvPr/>
          </p:nvCxnSpPr>
          <p:spPr>
            <a:xfrm>
              <a:off x="2136231" y="588967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28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30" name="Straight Connector 29"/>
              <p:cNvCxnSpPr>
                <a:stCxn id="28" idx="1"/>
              </p:cNvCxnSpPr>
              <p:nvPr/>
            </p:nvCxnSpPr>
            <p:spPr>
              <a:xfrm flipH="1" flipV="1">
                <a:off x="1904848" y="5724749"/>
                <a:ext cx="224680" cy="24550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8" idx="0"/>
              </p:cNvCxnSpPr>
              <p:nvPr/>
            </p:nvCxnSpPr>
            <p:spPr>
              <a:xfrm flipV="1">
                <a:off x="2230130" y="5621014"/>
                <a:ext cx="13414" cy="30774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8" idx="7"/>
              </p:cNvCxnSpPr>
              <p:nvPr/>
            </p:nvCxnSpPr>
            <p:spPr>
              <a:xfrm flipV="1">
                <a:off x="2334084" y="5693628"/>
                <a:ext cx="191145" cy="27662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4" name="Freeform 13"/>
            <p:cNvSpPr/>
            <p:nvPr/>
          </p:nvSpPr>
          <p:spPr>
            <a:xfrm>
              <a:off x="1988681" y="6508628"/>
              <a:ext cx="466125" cy="204014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5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23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5" name="Straight Connector 24"/>
              <p:cNvCxnSpPr>
                <a:stCxn id="23" idx="1"/>
              </p:cNvCxnSpPr>
              <p:nvPr/>
            </p:nvCxnSpPr>
            <p:spPr>
              <a:xfrm flipH="1" flipV="1">
                <a:off x="1912213" y="5732094"/>
                <a:ext cx="213302" cy="241495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23" idx="0"/>
              </p:cNvCxnSpPr>
              <p:nvPr/>
            </p:nvCxnSpPr>
            <p:spPr>
              <a:xfrm flipV="1">
                <a:off x="2232163" y="5623418"/>
                <a:ext cx="9699" cy="31394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23" idx="7"/>
              </p:cNvCxnSpPr>
              <p:nvPr/>
            </p:nvCxnSpPr>
            <p:spPr>
              <a:xfrm flipV="1">
                <a:off x="2338817" y="5695866"/>
                <a:ext cx="184213" cy="27772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18" name="Oval 1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1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0" name="Straight Connector 19"/>
              <p:cNvCxnSpPr>
                <a:stCxn id="18" idx="1"/>
              </p:cNvCxnSpPr>
              <p:nvPr/>
            </p:nvCxnSpPr>
            <p:spPr>
              <a:xfrm flipH="1" flipV="1">
                <a:off x="1904511" y="5716547"/>
                <a:ext cx="232693" cy="25357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8" idx="0"/>
              </p:cNvCxnSpPr>
              <p:nvPr/>
            </p:nvCxnSpPr>
            <p:spPr>
              <a:xfrm flipV="1">
                <a:off x="2224462" y="5619949"/>
                <a:ext cx="19391" cy="301872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8" idx="7"/>
              </p:cNvCxnSpPr>
              <p:nvPr/>
            </p:nvCxnSpPr>
            <p:spPr>
              <a:xfrm flipV="1">
                <a:off x="2331116" y="5692398"/>
                <a:ext cx="193911" cy="27772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7" name="AutoShape 1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2310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994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59699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99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6997" name="Text Box 5"/>
          <p:cNvSpPr txBox="1">
            <a:spLocks noChangeArrowheads="1"/>
          </p:cNvSpPr>
          <p:nvPr/>
        </p:nvSpPr>
        <p:spPr bwMode="auto">
          <a:xfrm>
            <a:off x="812800" y="2286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Mutable  vs.    Immutable data</a:t>
            </a:r>
          </a:p>
        </p:txBody>
      </p:sp>
      <p:sp>
        <p:nvSpPr>
          <p:cNvPr id="596998" name="Text Box 6"/>
          <p:cNvSpPr txBox="1">
            <a:spLocks noChangeArrowheads="1"/>
          </p:cNvSpPr>
          <p:nvPr/>
        </p:nvSpPr>
        <p:spPr bwMode="auto">
          <a:xfrm>
            <a:off x="138113" y="1404938"/>
            <a:ext cx="3814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1608F9"/>
                </a:solidFill>
              </a:rPr>
              <a:t>Changeable</a:t>
            </a:r>
            <a:r>
              <a:rPr lang="en-US">
                <a:solidFill>
                  <a:srgbClr val="1608F9"/>
                </a:solidFill>
              </a:rPr>
              <a:t> types:</a:t>
            </a:r>
          </a:p>
        </p:txBody>
      </p:sp>
      <p:sp>
        <p:nvSpPr>
          <p:cNvPr id="596999" name="Text Box 7"/>
          <p:cNvSpPr txBox="1">
            <a:spLocks noChangeArrowheads="1"/>
          </p:cNvSpPr>
          <p:nvPr/>
        </p:nvSpPr>
        <p:spPr bwMode="auto">
          <a:xfrm>
            <a:off x="509588" y="2109788"/>
            <a:ext cx="2803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dictionary</a:t>
            </a:r>
          </a:p>
        </p:txBody>
      </p:sp>
      <p:sp>
        <p:nvSpPr>
          <p:cNvPr id="597000" name="Text Box 8"/>
          <p:cNvSpPr txBox="1">
            <a:spLocks noChangeArrowheads="1"/>
          </p:cNvSpPr>
          <p:nvPr/>
        </p:nvSpPr>
        <p:spPr bwMode="auto">
          <a:xfrm>
            <a:off x="4643438" y="1404938"/>
            <a:ext cx="3814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1608F9"/>
                </a:solidFill>
              </a:rPr>
              <a:t>Unchangeable</a:t>
            </a:r>
            <a:r>
              <a:rPr lang="en-US">
                <a:solidFill>
                  <a:srgbClr val="1608F9"/>
                </a:solidFill>
              </a:rPr>
              <a:t> types:</a:t>
            </a:r>
          </a:p>
        </p:txBody>
      </p:sp>
      <p:sp>
        <p:nvSpPr>
          <p:cNvPr id="597001" name="Text Box 9"/>
          <p:cNvSpPr txBox="1">
            <a:spLocks noChangeArrowheads="1"/>
          </p:cNvSpPr>
          <p:nvPr/>
        </p:nvSpPr>
        <p:spPr bwMode="auto">
          <a:xfrm>
            <a:off x="509588" y="2667000"/>
            <a:ext cx="2803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list</a:t>
            </a:r>
          </a:p>
        </p:txBody>
      </p:sp>
      <p:sp>
        <p:nvSpPr>
          <p:cNvPr id="597002" name="Text Box 10"/>
          <p:cNvSpPr txBox="1">
            <a:spLocks noChangeArrowheads="1"/>
          </p:cNvSpPr>
          <p:nvPr/>
        </p:nvSpPr>
        <p:spPr bwMode="auto">
          <a:xfrm>
            <a:off x="4495800" y="1920875"/>
            <a:ext cx="2803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tuple</a:t>
            </a:r>
          </a:p>
        </p:txBody>
      </p:sp>
      <p:sp>
        <p:nvSpPr>
          <p:cNvPr id="597003" name="Text Box 11"/>
          <p:cNvSpPr txBox="1">
            <a:spLocks noChangeArrowheads="1"/>
          </p:cNvSpPr>
          <p:nvPr/>
        </p:nvSpPr>
        <p:spPr bwMode="auto">
          <a:xfrm>
            <a:off x="4495800" y="2478088"/>
            <a:ext cx="2803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string</a:t>
            </a:r>
          </a:p>
        </p:txBody>
      </p:sp>
      <p:sp>
        <p:nvSpPr>
          <p:cNvPr id="597004" name="Text Box 12"/>
          <p:cNvSpPr txBox="1">
            <a:spLocks noChangeArrowheads="1"/>
          </p:cNvSpPr>
          <p:nvPr/>
        </p:nvSpPr>
        <p:spPr bwMode="auto">
          <a:xfrm>
            <a:off x="4495800" y="3011488"/>
            <a:ext cx="2803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int</a:t>
            </a:r>
          </a:p>
        </p:txBody>
      </p:sp>
      <p:sp>
        <p:nvSpPr>
          <p:cNvPr id="597005" name="Text Box 13"/>
          <p:cNvSpPr txBox="1">
            <a:spLocks noChangeArrowheads="1"/>
          </p:cNvSpPr>
          <p:nvPr/>
        </p:nvSpPr>
        <p:spPr bwMode="auto">
          <a:xfrm>
            <a:off x="6634163" y="2173288"/>
            <a:ext cx="1452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float</a:t>
            </a:r>
          </a:p>
        </p:txBody>
      </p:sp>
      <p:sp>
        <p:nvSpPr>
          <p:cNvPr id="597006" name="Text Box 14"/>
          <p:cNvSpPr txBox="1">
            <a:spLocks noChangeArrowheads="1"/>
          </p:cNvSpPr>
          <p:nvPr/>
        </p:nvSpPr>
        <p:spPr bwMode="auto">
          <a:xfrm>
            <a:off x="6634163" y="2706688"/>
            <a:ext cx="1452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bool</a:t>
            </a:r>
          </a:p>
        </p:txBody>
      </p:sp>
      <p:sp>
        <p:nvSpPr>
          <p:cNvPr id="597064" name="Text Box 72"/>
          <p:cNvSpPr txBox="1">
            <a:spLocks noChangeArrowheads="1"/>
          </p:cNvSpPr>
          <p:nvPr/>
        </p:nvSpPr>
        <p:spPr bwMode="auto">
          <a:xfrm>
            <a:off x="292100" y="5710238"/>
            <a:ext cx="25066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A6819"/>
                </a:solidFill>
                <a:latin typeface="Comic Sans MS" pitchFamily="66" charset="0"/>
                <a:ea typeface="ＭＳ Ｐゴシック" pitchFamily="34" charset="-128"/>
              </a:rPr>
              <a:t>What's a dictionary?</a:t>
            </a:r>
          </a:p>
        </p:txBody>
      </p:sp>
      <p:sp>
        <p:nvSpPr>
          <p:cNvPr id="597065" name="Text Box 73"/>
          <p:cNvSpPr txBox="1">
            <a:spLocks noChangeArrowheads="1"/>
          </p:cNvSpPr>
          <p:nvPr/>
        </p:nvSpPr>
        <p:spPr bwMode="auto">
          <a:xfrm>
            <a:off x="333375" y="6345238"/>
            <a:ext cx="25066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A6819"/>
                </a:solidFill>
                <a:latin typeface="Comic Sans MS" pitchFamily="66" charset="0"/>
                <a:ea typeface="ＭＳ Ｐゴシック" pitchFamily="34" charset="-128"/>
              </a:rPr>
              <a:t>I guess I'll have to look it up!</a:t>
            </a:r>
          </a:p>
        </p:txBody>
      </p:sp>
      <p:grpSp>
        <p:nvGrpSpPr>
          <p:cNvPr id="35" name="Group 7182"/>
          <p:cNvGrpSpPr>
            <a:grpSpLocks/>
          </p:cNvGrpSpPr>
          <p:nvPr/>
        </p:nvGrpSpPr>
        <p:grpSpPr bwMode="auto">
          <a:xfrm>
            <a:off x="685800" y="5722938"/>
            <a:ext cx="504825" cy="571500"/>
            <a:chOff x="1676815" y="5536974"/>
            <a:chExt cx="1066385" cy="1244825"/>
          </a:xfrm>
        </p:grpSpPr>
        <p:sp>
          <p:nvSpPr>
            <p:cNvPr id="36" name="Freeform 11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800890" y="5723698"/>
              <a:ext cx="841707" cy="84717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cxnSp>
          <p:nvCxnSpPr>
            <p:cNvPr id="38" name="Straight Connector 37"/>
            <p:cNvCxnSpPr>
              <a:stCxn id="54" idx="1"/>
              <a:endCxn id="54" idx="1"/>
            </p:cNvCxnSpPr>
            <p:nvPr/>
          </p:nvCxnSpPr>
          <p:spPr>
            <a:xfrm>
              <a:off x="2136231" y="588967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4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56" name="Straight Connector 55"/>
              <p:cNvCxnSpPr>
                <a:stCxn id="54" idx="1"/>
              </p:cNvCxnSpPr>
              <p:nvPr/>
            </p:nvCxnSpPr>
            <p:spPr>
              <a:xfrm flipH="1" flipV="1">
                <a:off x="1904848" y="5724749"/>
                <a:ext cx="224680" cy="24550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4" idx="0"/>
              </p:cNvCxnSpPr>
              <p:nvPr/>
            </p:nvCxnSpPr>
            <p:spPr>
              <a:xfrm flipV="1">
                <a:off x="2230130" y="5621014"/>
                <a:ext cx="13414" cy="30774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4" idx="7"/>
              </p:cNvCxnSpPr>
              <p:nvPr/>
            </p:nvCxnSpPr>
            <p:spPr>
              <a:xfrm flipV="1">
                <a:off x="2334084" y="5693628"/>
                <a:ext cx="191145" cy="27662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0" name="Freeform 39"/>
            <p:cNvSpPr/>
            <p:nvPr/>
          </p:nvSpPr>
          <p:spPr>
            <a:xfrm>
              <a:off x="1988681" y="6508628"/>
              <a:ext cx="466125" cy="204014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9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51" name="Straight Connector 50"/>
              <p:cNvCxnSpPr>
                <a:stCxn id="49" idx="1"/>
              </p:cNvCxnSpPr>
              <p:nvPr/>
            </p:nvCxnSpPr>
            <p:spPr>
              <a:xfrm flipH="1" flipV="1">
                <a:off x="1912213" y="5732094"/>
                <a:ext cx="213302" cy="241495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9" idx="0"/>
              </p:cNvCxnSpPr>
              <p:nvPr/>
            </p:nvCxnSpPr>
            <p:spPr>
              <a:xfrm flipV="1">
                <a:off x="2232163" y="5623418"/>
                <a:ext cx="9699" cy="31394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9" idx="7"/>
              </p:cNvCxnSpPr>
              <p:nvPr/>
            </p:nvCxnSpPr>
            <p:spPr>
              <a:xfrm flipV="1">
                <a:off x="2338817" y="5695866"/>
                <a:ext cx="184213" cy="27772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4" name="Oval 1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1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6" name="Straight Connector 45"/>
              <p:cNvCxnSpPr>
                <a:stCxn id="44" idx="1"/>
              </p:cNvCxnSpPr>
              <p:nvPr/>
            </p:nvCxnSpPr>
            <p:spPr>
              <a:xfrm flipH="1" flipV="1">
                <a:off x="1904511" y="5716547"/>
                <a:ext cx="232693" cy="25357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4" idx="0"/>
              </p:cNvCxnSpPr>
              <p:nvPr/>
            </p:nvCxnSpPr>
            <p:spPr>
              <a:xfrm flipV="1">
                <a:off x="2224462" y="5619949"/>
                <a:ext cx="19391" cy="301872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4" idx="7"/>
              </p:cNvCxnSpPr>
              <p:nvPr/>
            </p:nvCxnSpPr>
            <p:spPr>
              <a:xfrm flipV="1">
                <a:off x="2331116" y="5692398"/>
                <a:ext cx="193911" cy="27772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3" name="AutoShape 1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00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56" y="38100"/>
            <a:ext cx="7772400" cy="1143000"/>
          </a:xfrm>
        </p:spPr>
        <p:txBody>
          <a:bodyPr/>
          <a:lstStyle/>
          <a:p>
            <a:r>
              <a:rPr lang="en-US" dirty="0" smtClean="0"/>
              <a:t>How are things going?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time did you spend on HW5?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less than 5 hours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5-7 hours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7-10 hours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10-15 hours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more than 15 hours</a:t>
            </a:r>
          </a:p>
        </p:txBody>
      </p:sp>
      <p:grpSp>
        <p:nvGrpSpPr>
          <p:cNvPr id="4" name="Group 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5" name="Rectangle 48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9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5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/>
              <a:t>Functions and (immutable) Variables</a:t>
            </a:r>
          </a:p>
        </p:txBody>
      </p:sp>
      <p:grpSp>
        <p:nvGrpSpPr>
          <p:cNvPr id="73933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838200"/>
            <a:ext cx="8235950" cy="174625"/>
            <a:chOff x="295" y="1311"/>
            <a:chExt cx="5177" cy="114"/>
          </a:xfrm>
        </p:grpSpPr>
        <p:sp>
          <p:nvSpPr>
            <p:cNvPr id="739332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333" name="Rectangl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933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093788"/>
            <a:ext cx="328771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def fact(a):</a:t>
            </a:r>
          </a:p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   result = 1</a:t>
            </a:r>
          </a:p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   while a &gt; 0:</a:t>
            </a:r>
          </a:p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      result *= a</a:t>
            </a:r>
          </a:p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      a -= 1</a:t>
            </a:r>
          </a:p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   return result</a:t>
            </a:r>
          </a:p>
          <a:p>
            <a:endParaRPr lang="en-US" b="1"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&gt;&gt;&gt; x = 5</a:t>
            </a:r>
          </a:p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&gt;&gt;&gt; y = fact(x)</a:t>
            </a:r>
          </a:p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&gt;&gt;&gt; x</a:t>
            </a:r>
          </a:p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??</a:t>
            </a:r>
          </a:p>
          <a:p>
            <a:endParaRPr lang="en-US" b="1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739335" name="Text Box 7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99125" y="5526088"/>
            <a:ext cx="299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00"/>
                </a:solidFill>
                <a:latin typeface="Arial" charset="0"/>
                <a:ea typeface="ＭＳ Ｐゴシック" pitchFamily="34" charset="-128"/>
              </a:rPr>
              <a:t>NO SIDE EFFECTS!</a:t>
            </a:r>
          </a:p>
        </p:txBody>
      </p:sp>
    </p:spTree>
    <p:extLst>
      <p:ext uri="{BB962C8B-B14F-4D97-AF65-F5344CB8AC3E}">
        <p14:creationId xmlns:p14="http://schemas.microsoft.com/office/powerpoint/2010/main" val="36555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4000"/>
              <a:t>Functions and (immutable) Variables</a:t>
            </a:r>
          </a:p>
        </p:txBody>
      </p:sp>
      <p:grpSp>
        <p:nvGrpSpPr>
          <p:cNvPr id="741379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838200"/>
            <a:ext cx="8235950" cy="174625"/>
            <a:chOff x="295" y="1311"/>
            <a:chExt cx="5177" cy="114"/>
          </a:xfrm>
        </p:grpSpPr>
        <p:sp>
          <p:nvSpPr>
            <p:cNvPr id="741380" name="Rectangle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381" name="Rectangl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138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0" y="1066800"/>
            <a:ext cx="3460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The fine print: This is not the “truth”… but it’s close enough</a:t>
            </a:r>
          </a:p>
        </p:txBody>
      </p:sp>
      <p:sp>
        <p:nvSpPr>
          <p:cNvPr id="74138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0" y="1981200"/>
            <a:ext cx="2922588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err="1">
                <a:latin typeface="Courier New" pitchFamily="49" charset="0"/>
                <a:ea typeface="ＭＳ Ｐゴシック" pitchFamily="34" charset="-128"/>
              </a:rPr>
              <a:t>def</a:t>
            </a:r>
            <a:r>
              <a:rPr lang="en-US" b="1" dirty="0">
                <a:latin typeface="Courier New" pitchFamily="49" charset="0"/>
                <a:ea typeface="ＭＳ Ｐゴシック" pitchFamily="34" charset="-128"/>
              </a:rPr>
              <a:t> swap(a, b):</a:t>
            </a:r>
          </a:p>
          <a:p>
            <a:r>
              <a:rPr lang="en-US" b="1" dirty="0">
                <a:latin typeface="Courier New" pitchFamily="49" charset="0"/>
                <a:ea typeface="ＭＳ Ｐゴシック" pitchFamily="34" charset="-128"/>
              </a:rPr>
              <a:t>   temp = a</a:t>
            </a:r>
          </a:p>
          <a:p>
            <a:r>
              <a:rPr lang="en-US" b="1" dirty="0">
                <a:latin typeface="Courier New" pitchFamily="49" charset="0"/>
                <a:ea typeface="ＭＳ Ｐゴシック" pitchFamily="34" charset="-128"/>
              </a:rPr>
              <a:t>   a = b</a:t>
            </a:r>
          </a:p>
          <a:p>
            <a:r>
              <a:rPr lang="en-US" b="1" dirty="0">
                <a:latin typeface="Courier New" pitchFamily="49" charset="0"/>
                <a:ea typeface="ＭＳ Ｐゴシック" pitchFamily="34" charset="-128"/>
              </a:rPr>
              <a:t>   b = temp</a:t>
            </a:r>
          </a:p>
          <a:p>
            <a:endParaRPr lang="en-US" b="1" dirty="0"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b="1" dirty="0">
                <a:latin typeface="Courier New" pitchFamily="49" charset="0"/>
                <a:ea typeface="ＭＳ Ｐゴシック" pitchFamily="34" charset="-128"/>
              </a:rPr>
              <a:t>&gt;&gt;&gt; x = 5</a:t>
            </a:r>
          </a:p>
          <a:p>
            <a:r>
              <a:rPr lang="en-US" b="1" dirty="0">
                <a:latin typeface="Courier New" pitchFamily="49" charset="0"/>
                <a:ea typeface="ＭＳ Ｐゴシック" pitchFamily="34" charset="-128"/>
              </a:rPr>
              <a:t>&gt;&gt;&gt; y = 10</a:t>
            </a:r>
          </a:p>
          <a:p>
            <a:r>
              <a:rPr lang="en-US" b="1" dirty="0">
                <a:latin typeface="Courier New" pitchFamily="49" charset="0"/>
                <a:ea typeface="ＭＳ Ｐゴシック" pitchFamily="34" charset="-128"/>
              </a:rPr>
              <a:t>&gt;&gt;&gt; swap(x, y)</a:t>
            </a:r>
          </a:p>
          <a:p>
            <a:r>
              <a:rPr lang="en-US" b="1" dirty="0">
                <a:latin typeface="Courier New" pitchFamily="49" charset="0"/>
                <a:ea typeface="ＭＳ Ｐゴシック" pitchFamily="34" charset="-128"/>
              </a:rPr>
              <a:t>&gt;&gt;&gt; print x, y</a:t>
            </a:r>
          </a:p>
          <a:p>
            <a:r>
              <a:rPr lang="en-US" b="1" dirty="0">
                <a:latin typeface="Courier New" pitchFamily="49" charset="0"/>
                <a:ea typeface="ＭＳ Ｐゴシック" pitchFamily="34" charset="-128"/>
              </a:rPr>
              <a:t>??</a:t>
            </a:r>
          </a:p>
          <a:p>
            <a:endParaRPr lang="en-US" b="1" dirty="0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74138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0" y="19812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8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94325" y="19446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x</a:t>
            </a:r>
          </a:p>
        </p:txBody>
      </p:sp>
      <p:sp>
        <p:nvSpPr>
          <p:cNvPr id="74138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2200" y="28956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8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70525" y="28590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y</a:t>
            </a:r>
          </a:p>
        </p:txBody>
      </p:sp>
      <p:sp>
        <p:nvSpPr>
          <p:cNvPr id="741388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38862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89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70525" y="38496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a</a:t>
            </a:r>
          </a:p>
        </p:txBody>
      </p:sp>
      <p:sp>
        <p:nvSpPr>
          <p:cNvPr id="741390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48400" y="48768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91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546725" y="4840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b</a:t>
            </a:r>
          </a:p>
        </p:txBody>
      </p:sp>
      <p:sp>
        <p:nvSpPr>
          <p:cNvPr id="741392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57912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93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34000" y="5715000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temp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" name="Ink 1"/>
              <p14:cNvContentPartPr/>
              <p14:nvPr/>
            </p14:nvContentPartPr>
            <p14:xfrm>
              <a:off x="5272200" y="1986120"/>
              <a:ext cx="2535840" cy="4679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58160" y="1980360"/>
                <a:ext cx="2553480" cy="469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96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0"/>
            <a:ext cx="7772400" cy="914400"/>
          </a:xfrm>
        </p:spPr>
        <p:txBody>
          <a:bodyPr/>
          <a:lstStyle/>
          <a:p>
            <a:r>
              <a:rPr lang="en-US" sz="4000"/>
              <a:t>Functions and Mutable Types</a:t>
            </a:r>
          </a:p>
        </p:txBody>
      </p:sp>
      <p:grpSp>
        <p:nvGrpSpPr>
          <p:cNvPr id="743427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762000"/>
            <a:ext cx="8235950" cy="174625"/>
            <a:chOff x="295" y="1311"/>
            <a:chExt cx="5177" cy="114"/>
          </a:xfrm>
        </p:grpSpPr>
        <p:sp>
          <p:nvSpPr>
            <p:cNvPr id="743428" name="Rectangle 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429" name="Rectangle 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343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524000"/>
            <a:ext cx="42005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def swap(L, i1, i2):</a:t>
            </a:r>
          </a:p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   temp = L[i1]</a:t>
            </a:r>
          </a:p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   L[i1] = L[i2]</a:t>
            </a:r>
          </a:p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   L[i2] = temp</a:t>
            </a:r>
          </a:p>
          <a:p>
            <a:endParaRPr lang="en-US" b="1"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&gt;&gt;&gt; MyL = [2, 3, 4, 1]</a:t>
            </a:r>
          </a:p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&gt;&gt;&gt; swap(myL, 0, 3) </a:t>
            </a:r>
          </a:p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&gt;&gt;&gt; print myL</a:t>
            </a:r>
          </a:p>
          <a:p>
            <a:r>
              <a:rPr lang="en-US" b="1">
                <a:latin typeface="Courier New" pitchFamily="49" charset="0"/>
                <a:ea typeface="ＭＳ Ｐゴシック" pitchFamily="34" charset="-128"/>
              </a:rPr>
              <a:t>??</a:t>
            </a:r>
          </a:p>
          <a:p>
            <a:endParaRPr lang="en-US" b="1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74343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3810000"/>
            <a:ext cx="25146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3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3429000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RAM</a:t>
            </a:r>
          </a:p>
        </p:txBody>
      </p:sp>
      <p:sp>
        <p:nvSpPr>
          <p:cNvPr id="74343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9906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3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94325" y="954088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MyL</a:t>
            </a:r>
          </a:p>
        </p:txBody>
      </p:sp>
      <p:sp>
        <p:nvSpPr>
          <p:cNvPr id="743435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0" y="16002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36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62600" y="16002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34" charset="-128"/>
              </a:rPr>
              <a:t>L</a:t>
            </a:r>
          </a:p>
        </p:txBody>
      </p:sp>
      <p:sp>
        <p:nvSpPr>
          <p:cNvPr id="743437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0" y="22098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38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70525" y="2173288"/>
            <a:ext cx="42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i1</a:t>
            </a:r>
          </a:p>
        </p:txBody>
      </p:sp>
      <p:sp>
        <p:nvSpPr>
          <p:cNvPr id="743439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0" y="27432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40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70525" y="2706688"/>
            <a:ext cx="42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i2</a:t>
            </a:r>
          </a:p>
        </p:txBody>
      </p:sp>
      <p:sp>
        <p:nvSpPr>
          <p:cNvPr id="743441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943600" y="485769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3442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943600" y="5608637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3443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943600" y="5964237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3444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943600" y="4425434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3445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916613" y="6324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344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35716" y="4473425"/>
            <a:ext cx="15824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charset="0"/>
                <a:ea typeface="ＭＳ Ｐゴシック" pitchFamily="34" charset="-128"/>
              </a:rPr>
              <a:t>Middle RAM</a:t>
            </a:r>
            <a:endParaRPr lang="en-US" sz="20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4344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18608" y="5592762"/>
            <a:ext cx="6126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ea typeface="ＭＳ Ｐゴシック" pitchFamily="34" charset="-128"/>
              </a:rPr>
              <a:t>253</a:t>
            </a:r>
            <a:endParaRPr lang="en-US" sz="20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4344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260634" y="5927725"/>
            <a:ext cx="7286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ＭＳ Ｐゴシック" pitchFamily="34" charset="-128"/>
              </a:rPr>
              <a:t>254</a:t>
            </a:r>
            <a:endParaRPr lang="en-US" sz="20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4344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18608" y="6232525"/>
            <a:ext cx="6126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ea typeface="ＭＳ Ｐゴシック" pitchFamily="34" charset="-128"/>
              </a:rPr>
              <a:t>255</a:t>
            </a:r>
            <a:endParaRPr lang="en-US" sz="20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4606" y="400633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Program</a:t>
            </a:r>
            <a:endParaRPr lang="en-US" dirty="0"/>
          </a:p>
        </p:txBody>
      </p:sp>
      <p:sp>
        <p:nvSpPr>
          <p:cNvPr id="27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566408" y="4012624"/>
            <a:ext cx="1297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charset="0"/>
                <a:ea typeface="ＭＳ Ｐゴシック" pitchFamily="34" charset="-128"/>
              </a:rPr>
              <a:t>Low RAM</a:t>
            </a:r>
            <a:endParaRPr lang="en-US" sz="20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61919" y="448835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Stack</a:t>
            </a:r>
            <a:endParaRPr lang="en-US" dirty="0"/>
          </a:p>
        </p:txBody>
      </p:sp>
      <p:sp>
        <p:nvSpPr>
          <p:cNvPr id="29" name="Text Box 2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318608" y="5267325"/>
            <a:ext cx="6126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ea typeface="ＭＳ Ｐゴシック" pitchFamily="34" charset="-128"/>
              </a:rPr>
              <a:t>252</a:t>
            </a:r>
            <a:endParaRPr lang="en-US" sz="20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" name="Line 1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943600" y="52197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" name="Ink 2"/>
              <p14:cNvContentPartPr/>
              <p14:nvPr/>
            </p14:nvContentPartPr>
            <p14:xfrm>
              <a:off x="5386320" y="1600560"/>
              <a:ext cx="1614960" cy="5029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81640" y="1596240"/>
                <a:ext cx="1633320" cy="504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43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018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59801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02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8021" name="Text Box 5"/>
          <p:cNvSpPr txBox="1">
            <a:spLocks noChangeArrowheads="1"/>
          </p:cNvSpPr>
          <p:nvPr/>
        </p:nvSpPr>
        <p:spPr bwMode="auto">
          <a:xfrm>
            <a:off x="812800" y="2286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Reference     vs.    Value</a:t>
            </a:r>
          </a:p>
        </p:txBody>
      </p:sp>
      <p:sp>
        <p:nvSpPr>
          <p:cNvPr id="598022" name="Text Box 6"/>
          <p:cNvSpPr txBox="1">
            <a:spLocks noChangeArrowheads="1"/>
          </p:cNvSpPr>
          <p:nvPr/>
        </p:nvSpPr>
        <p:spPr bwMode="auto">
          <a:xfrm>
            <a:off x="138113" y="1404938"/>
            <a:ext cx="3814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1608F9"/>
                </a:solidFill>
              </a:rPr>
              <a:t>Mutable</a:t>
            </a:r>
            <a:r>
              <a:rPr lang="en-US">
                <a:solidFill>
                  <a:srgbClr val="1608F9"/>
                </a:solidFill>
              </a:rPr>
              <a:t> types:</a:t>
            </a:r>
          </a:p>
        </p:txBody>
      </p:sp>
      <p:sp>
        <p:nvSpPr>
          <p:cNvPr id="598023" name="Text Box 7"/>
          <p:cNvSpPr txBox="1">
            <a:spLocks noChangeArrowheads="1"/>
          </p:cNvSpPr>
          <p:nvPr/>
        </p:nvSpPr>
        <p:spPr bwMode="auto">
          <a:xfrm>
            <a:off x="509588" y="2109788"/>
            <a:ext cx="2803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dictionary</a:t>
            </a:r>
          </a:p>
        </p:txBody>
      </p:sp>
      <p:sp>
        <p:nvSpPr>
          <p:cNvPr id="598024" name="Text Box 8"/>
          <p:cNvSpPr txBox="1">
            <a:spLocks noChangeArrowheads="1"/>
          </p:cNvSpPr>
          <p:nvPr/>
        </p:nvSpPr>
        <p:spPr bwMode="auto">
          <a:xfrm>
            <a:off x="4643438" y="1404938"/>
            <a:ext cx="3814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1608F9"/>
                </a:solidFill>
              </a:rPr>
              <a:t>Unmutable</a:t>
            </a:r>
            <a:r>
              <a:rPr lang="en-US">
                <a:solidFill>
                  <a:srgbClr val="1608F9"/>
                </a:solidFill>
              </a:rPr>
              <a:t> types:</a:t>
            </a:r>
          </a:p>
        </p:txBody>
      </p:sp>
      <p:sp>
        <p:nvSpPr>
          <p:cNvPr id="598025" name="Text Box 9"/>
          <p:cNvSpPr txBox="1">
            <a:spLocks noChangeArrowheads="1"/>
          </p:cNvSpPr>
          <p:nvPr/>
        </p:nvSpPr>
        <p:spPr bwMode="auto">
          <a:xfrm>
            <a:off x="509588" y="2667000"/>
            <a:ext cx="2803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list</a:t>
            </a:r>
          </a:p>
        </p:txBody>
      </p:sp>
      <p:sp>
        <p:nvSpPr>
          <p:cNvPr id="598026" name="Text Box 10"/>
          <p:cNvSpPr txBox="1">
            <a:spLocks noChangeArrowheads="1"/>
          </p:cNvSpPr>
          <p:nvPr/>
        </p:nvSpPr>
        <p:spPr bwMode="auto">
          <a:xfrm>
            <a:off x="4495800" y="1920875"/>
            <a:ext cx="2803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tuple</a:t>
            </a:r>
          </a:p>
        </p:txBody>
      </p:sp>
      <p:sp>
        <p:nvSpPr>
          <p:cNvPr id="598027" name="Text Box 11"/>
          <p:cNvSpPr txBox="1">
            <a:spLocks noChangeArrowheads="1"/>
          </p:cNvSpPr>
          <p:nvPr/>
        </p:nvSpPr>
        <p:spPr bwMode="auto">
          <a:xfrm>
            <a:off x="4495800" y="2478088"/>
            <a:ext cx="2803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string</a:t>
            </a:r>
          </a:p>
        </p:txBody>
      </p:sp>
      <p:sp>
        <p:nvSpPr>
          <p:cNvPr id="598028" name="Text Box 12"/>
          <p:cNvSpPr txBox="1">
            <a:spLocks noChangeArrowheads="1"/>
          </p:cNvSpPr>
          <p:nvPr/>
        </p:nvSpPr>
        <p:spPr bwMode="auto">
          <a:xfrm>
            <a:off x="4495800" y="3011488"/>
            <a:ext cx="2803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int</a:t>
            </a:r>
          </a:p>
        </p:txBody>
      </p:sp>
      <p:sp>
        <p:nvSpPr>
          <p:cNvPr id="598029" name="Text Box 13"/>
          <p:cNvSpPr txBox="1">
            <a:spLocks noChangeArrowheads="1"/>
          </p:cNvSpPr>
          <p:nvPr/>
        </p:nvSpPr>
        <p:spPr bwMode="auto">
          <a:xfrm>
            <a:off x="6634163" y="2173288"/>
            <a:ext cx="1452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float</a:t>
            </a:r>
          </a:p>
        </p:txBody>
      </p:sp>
      <p:sp>
        <p:nvSpPr>
          <p:cNvPr id="598030" name="Text Box 14"/>
          <p:cNvSpPr txBox="1">
            <a:spLocks noChangeArrowheads="1"/>
          </p:cNvSpPr>
          <p:nvPr/>
        </p:nvSpPr>
        <p:spPr bwMode="auto">
          <a:xfrm>
            <a:off x="6634163" y="2706688"/>
            <a:ext cx="1452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bool</a:t>
            </a:r>
          </a:p>
        </p:txBody>
      </p:sp>
      <p:sp>
        <p:nvSpPr>
          <p:cNvPr id="598031" name="AutoShape 15"/>
          <p:cNvSpPr>
            <a:spLocks noChangeArrowheads="1"/>
          </p:cNvSpPr>
          <p:nvPr/>
        </p:nvSpPr>
        <p:spPr bwMode="auto">
          <a:xfrm>
            <a:off x="393700" y="5029200"/>
            <a:ext cx="1331913" cy="696913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8032" name="Freeform 16"/>
          <p:cNvSpPr>
            <a:spLocks/>
          </p:cNvSpPr>
          <p:nvPr/>
        </p:nvSpPr>
        <p:spPr bwMode="auto">
          <a:xfrm>
            <a:off x="1055688" y="4748213"/>
            <a:ext cx="1157287" cy="454025"/>
          </a:xfrm>
          <a:custGeom>
            <a:avLst/>
            <a:gdLst>
              <a:gd name="T0" fmla="*/ 0 w 729"/>
              <a:gd name="T1" fmla="*/ 286 h 286"/>
              <a:gd name="T2" fmla="*/ 2 w 729"/>
              <a:gd name="T3" fmla="*/ 0 h 286"/>
              <a:gd name="T4" fmla="*/ 729 w 729"/>
              <a:gd name="T5" fmla="*/ 243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9" h="286">
                <a:moveTo>
                  <a:pt x="0" y="286"/>
                </a:moveTo>
                <a:lnTo>
                  <a:pt x="2" y="0"/>
                </a:lnTo>
                <a:lnTo>
                  <a:pt x="729" y="243"/>
                </a:ln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8033" name="Text Box 17"/>
          <p:cNvSpPr txBox="1">
            <a:spLocks noChangeArrowheads="1"/>
          </p:cNvSpPr>
          <p:nvPr/>
        </p:nvSpPr>
        <p:spPr bwMode="auto">
          <a:xfrm>
            <a:off x="509588" y="5360988"/>
            <a:ext cx="80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L</a:t>
            </a:r>
          </a:p>
        </p:txBody>
      </p:sp>
      <p:sp>
        <p:nvSpPr>
          <p:cNvPr id="598034" name="AutoShape 18"/>
          <p:cNvSpPr>
            <a:spLocks noChangeArrowheads="1"/>
          </p:cNvSpPr>
          <p:nvPr/>
        </p:nvSpPr>
        <p:spPr bwMode="auto">
          <a:xfrm>
            <a:off x="2070100" y="5257800"/>
            <a:ext cx="825500" cy="601663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8035" name="AutoShape 19"/>
          <p:cNvSpPr>
            <a:spLocks noChangeArrowheads="1"/>
          </p:cNvSpPr>
          <p:nvPr/>
        </p:nvSpPr>
        <p:spPr bwMode="auto">
          <a:xfrm>
            <a:off x="2832100" y="5257800"/>
            <a:ext cx="825500" cy="601663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8036" name="AutoShape 20"/>
          <p:cNvSpPr>
            <a:spLocks noChangeArrowheads="1"/>
          </p:cNvSpPr>
          <p:nvPr/>
        </p:nvSpPr>
        <p:spPr bwMode="auto">
          <a:xfrm>
            <a:off x="3670300" y="5257800"/>
            <a:ext cx="825500" cy="601663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8037" name="Text Box 21"/>
          <p:cNvSpPr txBox="1">
            <a:spLocks noChangeArrowheads="1"/>
          </p:cNvSpPr>
          <p:nvPr/>
        </p:nvSpPr>
        <p:spPr bwMode="auto">
          <a:xfrm>
            <a:off x="1957388" y="5562600"/>
            <a:ext cx="804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L[0]</a:t>
            </a:r>
          </a:p>
        </p:txBody>
      </p:sp>
      <p:sp>
        <p:nvSpPr>
          <p:cNvPr id="598038" name="Text Box 22"/>
          <p:cNvSpPr txBox="1">
            <a:spLocks noChangeArrowheads="1"/>
          </p:cNvSpPr>
          <p:nvPr/>
        </p:nvSpPr>
        <p:spPr bwMode="auto">
          <a:xfrm>
            <a:off x="2713038" y="5562600"/>
            <a:ext cx="804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L[1]</a:t>
            </a:r>
          </a:p>
        </p:txBody>
      </p:sp>
      <p:sp>
        <p:nvSpPr>
          <p:cNvPr id="598039" name="Text Box 23"/>
          <p:cNvSpPr txBox="1">
            <a:spLocks noChangeArrowheads="1"/>
          </p:cNvSpPr>
          <p:nvPr/>
        </p:nvSpPr>
        <p:spPr bwMode="auto">
          <a:xfrm>
            <a:off x="3543300" y="5562600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L[2]</a:t>
            </a:r>
          </a:p>
        </p:txBody>
      </p:sp>
      <p:sp>
        <p:nvSpPr>
          <p:cNvPr id="598040" name="Text Box 24"/>
          <p:cNvSpPr txBox="1">
            <a:spLocks noChangeArrowheads="1"/>
          </p:cNvSpPr>
          <p:nvPr/>
        </p:nvSpPr>
        <p:spPr bwMode="auto">
          <a:xfrm>
            <a:off x="138113" y="4381500"/>
            <a:ext cx="1169987" cy="50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008000"/>
                </a:solidFill>
              </a:rPr>
              <a:t>Reference,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008000"/>
                </a:solidFill>
              </a:rPr>
              <a:t>Pointer,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008000"/>
                </a:solidFill>
              </a:rPr>
              <a:t>id</a:t>
            </a:r>
            <a:endParaRPr lang="en-US" sz="1400" b="1" dirty="0"/>
          </a:p>
        </p:txBody>
      </p:sp>
      <p:sp>
        <p:nvSpPr>
          <p:cNvPr id="598041" name="AutoShape 25"/>
          <p:cNvSpPr>
            <a:spLocks noChangeArrowheads="1"/>
          </p:cNvSpPr>
          <p:nvPr/>
        </p:nvSpPr>
        <p:spPr bwMode="auto">
          <a:xfrm>
            <a:off x="6400800" y="5029200"/>
            <a:ext cx="1331913" cy="696913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rgbClr val="1608F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8042" name="Text Box 26"/>
          <p:cNvSpPr txBox="1">
            <a:spLocks noChangeArrowheads="1"/>
          </p:cNvSpPr>
          <p:nvPr/>
        </p:nvSpPr>
        <p:spPr bwMode="auto">
          <a:xfrm>
            <a:off x="1430338" y="3929063"/>
            <a:ext cx="2954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L = [5,42,'hi']</a:t>
            </a:r>
          </a:p>
        </p:txBody>
      </p:sp>
      <p:sp>
        <p:nvSpPr>
          <p:cNvPr id="598043" name="Text Box 27"/>
          <p:cNvSpPr txBox="1">
            <a:spLocks noChangeArrowheads="1"/>
          </p:cNvSpPr>
          <p:nvPr/>
        </p:nvSpPr>
        <p:spPr bwMode="auto">
          <a:xfrm>
            <a:off x="6530975" y="5368925"/>
            <a:ext cx="804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L</a:t>
            </a:r>
            <a:endParaRPr lang="en-US" sz="1800" b="1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598044" name="Text Box 28"/>
          <p:cNvSpPr txBox="1">
            <a:spLocks noChangeArrowheads="1"/>
          </p:cNvSpPr>
          <p:nvPr/>
        </p:nvSpPr>
        <p:spPr bwMode="auto">
          <a:xfrm>
            <a:off x="2078038" y="5257800"/>
            <a:ext cx="804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5</a:t>
            </a:r>
          </a:p>
        </p:txBody>
      </p:sp>
      <p:sp>
        <p:nvSpPr>
          <p:cNvPr id="598045" name="Text Box 29"/>
          <p:cNvSpPr txBox="1">
            <a:spLocks noChangeArrowheads="1"/>
          </p:cNvSpPr>
          <p:nvPr/>
        </p:nvSpPr>
        <p:spPr bwMode="auto">
          <a:xfrm>
            <a:off x="2832100" y="5254625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42</a:t>
            </a:r>
          </a:p>
        </p:txBody>
      </p:sp>
      <p:sp>
        <p:nvSpPr>
          <p:cNvPr id="598046" name="Text Box 30"/>
          <p:cNvSpPr txBox="1">
            <a:spLocks noChangeArrowheads="1"/>
          </p:cNvSpPr>
          <p:nvPr/>
        </p:nvSpPr>
        <p:spPr bwMode="auto">
          <a:xfrm>
            <a:off x="3678238" y="5251450"/>
            <a:ext cx="804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'hi'</a:t>
            </a:r>
          </a:p>
        </p:txBody>
      </p:sp>
      <p:sp>
        <p:nvSpPr>
          <p:cNvPr id="598047" name="Text Box 31"/>
          <p:cNvSpPr txBox="1">
            <a:spLocks noChangeArrowheads="1"/>
          </p:cNvSpPr>
          <p:nvPr/>
        </p:nvSpPr>
        <p:spPr bwMode="auto">
          <a:xfrm>
            <a:off x="6656388" y="5041900"/>
            <a:ext cx="804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42</a:t>
            </a:r>
          </a:p>
        </p:txBody>
      </p:sp>
      <p:sp>
        <p:nvSpPr>
          <p:cNvPr id="598048" name="Text Box 32"/>
          <p:cNvSpPr txBox="1">
            <a:spLocks noChangeArrowheads="1"/>
          </p:cNvSpPr>
          <p:nvPr/>
        </p:nvSpPr>
        <p:spPr bwMode="auto">
          <a:xfrm>
            <a:off x="5638800" y="3929063"/>
            <a:ext cx="2954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1608F9"/>
                </a:solidFill>
                <a:latin typeface="Courier New" pitchFamily="49" charset="0"/>
              </a:rPr>
              <a:t>L = 42</a:t>
            </a:r>
          </a:p>
        </p:txBody>
      </p:sp>
      <p:sp>
        <p:nvSpPr>
          <p:cNvPr id="598049" name="Line 33"/>
          <p:cNvSpPr>
            <a:spLocks noChangeShapeType="1"/>
          </p:cNvSpPr>
          <p:nvPr/>
        </p:nvSpPr>
        <p:spPr bwMode="auto">
          <a:xfrm>
            <a:off x="5029200" y="41148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8050" name="Line 34"/>
          <p:cNvSpPr>
            <a:spLocks noChangeShapeType="1"/>
          </p:cNvSpPr>
          <p:nvPr/>
        </p:nvSpPr>
        <p:spPr bwMode="auto">
          <a:xfrm flipH="1">
            <a:off x="2230438" y="841375"/>
            <a:ext cx="858837" cy="565150"/>
          </a:xfrm>
          <a:prstGeom prst="line">
            <a:avLst/>
          </a:prstGeom>
          <a:noFill/>
          <a:ln w="38100">
            <a:solidFill>
              <a:srgbClr val="1608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8051" name="Line 35"/>
          <p:cNvSpPr>
            <a:spLocks noChangeShapeType="1"/>
          </p:cNvSpPr>
          <p:nvPr/>
        </p:nvSpPr>
        <p:spPr bwMode="auto">
          <a:xfrm flipH="1">
            <a:off x="6142038" y="838200"/>
            <a:ext cx="411162" cy="565150"/>
          </a:xfrm>
          <a:prstGeom prst="line">
            <a:avLst/>
          </a:prstGeom>
          <a:noFill/>
          <a:ln w="38100">
            <a:solidFill>
              <a:srgbClr val="1608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8070" name="Text Box 54"/>
          <p:cNvSpPr txBox="1">
            <a:spLocks noChangeArrowheads="1"/>
          </p:cNvSpPr>
          <p:nvPr/>
        </p:nvSpPr>
        <p:spPr bwMode="auto">
          <a:xfrm>
            <a:off x="2133600" y="4495800"/>
            <a:ext cx="708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8000"/>
                </a:solidFill>
                <a:latin typeface="Comic Sans MS" pitchFamily="66" charset="0"/>
              </a:rPr>
              <a:t>Whee!</a:t>
            </a:r>
          </a:p>
        </p:txBody>
      </p:sp>
      <p:sp>
        <p:nvSpPr>
          <p:cNvPr id="598071" name="Line 55"/>
          <p:cNvSpPr>
            <a:spLocks noChangeShapeType="1"/>
          </p:cNvSpPr>
          <p:nvPr/>
        </p:nvSpPr>
        <p:spPr bwMode="auto">
          <a:xfrm flipH="1" flipV="1">
            <a:off x="1371600" y="4495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072" name="Line 56"/>
          <p:cNvSpPr>
            <a:spLocks noChangeShapeType="1"/>
          </p:cNvSpPr>
          <p:nvPr/>
        </p:nvSpPr>
        <p:spPr bwMode="auto">
          <a:xfrm flipH="1" flipV="1">
            <a:off x="1371600" y="45720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073" name="Line 57"/>
          <p:cNvSpPr>
            <a:spLocks noChangeShapeType="1"/>
          </p:cNvSpPr>
          <p:nvPr/>
        </p:nvSpPr>
        <p:spPr bwMode="auto">
          <a:xfrm flipH="1" flipV="1">
            <a:off x="1524000" y="44958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" name="Group 7182"/>
          <p:cNvGrpSpPr>
            <a:grpSpLocks/>
          </p:cNvGrpSpPr>
          <p:nvPr/>
        </p:nvGrpSpPr>
        <p:grpSpPr bwMode="auto">
          <a:xfrm>
            <a:off x="1658937" y="4362450"/>
            <a:ext cx="504825" cy="571500"/>
            <a:chOff x="1676815" y="5536974"/>
            <a:chExt cx="1066385" cy="1244825"/>
          </a:xfrm>
        </p:grpSpPr>
        <p:sp>
          <p:nvSpPr>
            <p:cNvPr id="59" name="Freeform 11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800890" y="5723698"/>
              <a:ext cx="841707" cy="84717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cxnSp>
          <p:nvCxnSpPr>
            <p:cNvPr id="61" name="Straight Connector 60"/>
            <p:cNvCxnSpPr>
              <a:stCxn id="77" idx="1"/>
              <a:endCxn id="77" idx="1"/>
            </p:cNvCxnSpPr>
            <p:nvPr/>
          </p:nvCxnSpPr>
          <p:spPr>
            <a:xfrm>
              <a:off x="2136231" y="588967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77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9" name="Straight Connector 78"/>
              <p:cNvCxnSpPr>
                <a:stCxn id="77" idx="1"/>
              </p:cNvCxnSpPr>
              <p:nvPr/>
            </p:nvCxnSpPr>
            <p:spPr>
              <a:xfrm flipH="1" flipV="1">
                <a:off x="1904848" y="5724749"/>
                <a:ext cx="224680" cy="24550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7" idx="0"/>
              </p:cNvCxnSpPr>
              <p:nvPr/>
            </p:nvCxnSpPr>
            <p:spPr>
              <a:xfrm flipV="1">
                <a:off x="2230130" y="5621014"/>
                <a:ext cx="13414" cy="30774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7" idx="7"/>
              </p:cNvCxnSpPr>
              <p:nvPr/>
            </p:nvCxnSpPr>
            <p:spPr>
              <a:xfrm flipV="1">
                <a:off x="2334084" y="5693628"/>
                <a:ext cx="191145" cy="27662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3" name="Freeform 62"/>
            <p:cNvSpPr/>
            <p:nvPr/>
          </p:nvSpPr>
          <p:spPr>
            <a:xfrm>
              <a:off x="1988681" y="6508628"/>
              <a:ext cx="466125" cy="204014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4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72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4" name="Straight Connector 73"/>
              <p:cNvCxnSpPr>
                <a:stCxn id="72" idx="1"/>
              </p:cNvCxnSpPr>
              <p:nvPr/>
            </p:nvCxnSpPr>
            <p:spPr>
              <a:xfrm flipH="1" flipV="1">
                <a:off x="1912213" y="5732094"/>
                <a:ext cx="213302" cy="241495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72" idx="0"/>
              </p:cNvCxnSpPr>
              <p:nvPr/>
            </p:nvCxnSpPr>
            <p:spPr>
              <a:xfrm flipV="1">
                <a:off x="2232163" y="5623418"/>
                <a:ext cx="9699" cy="31394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72" idx="7"/>
              </p:cNvCxnSpPr>
              <p:nvPr/>
            </p:nvCxnSpPr>
            <p:spPr>
              <a:xfrm flipV="1">
                <a:off x="2338817" y="5695866"/>
                <a:ext cx="184213" cy="27772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67" name="Oval 1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1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69" name="Straight Connector 68"/>
              <p:cNvCxnSpPr>
                <a:stCxn id="67" idx="1"/>
              </p:cNvCxnSpPr>
              <p:nvPr/>
            </p:nvCxnSpPr>
            <p:spPr>
              <a:xfrm flipH="1" flipV="1">
                <a:off x="1904511" y="5716547"/>
                <a:ext cx="232693" cy="25357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7" idx="0"/>
              </p:cNvCxnSpPr>
              <p:nvPr/>
            </p:nvCxnSpPr>
            <p:spPr>
              <a:xfrm flipV="1">
                <a:off x="2224462" y="5619949"/>
                <a:ext cx="19391" cy="301872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7" idx="7"/>
              </p:cNvCxnSpPr>
              <p:nvPr/>
            </p:nvCxnSpPr>
            <p:spPr>
              <a:xfrm flipV="1">
                <a:off x="2331116" y="5692398"/>
                <a:ext cx="193911" cy="277723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6" name="AutoShape 1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56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970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59597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97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5973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“Pass By Value”</a:t>
            </a:r>
          </a:p>
        </p:txBody>
      </p:sp>
      <p:sp>
        <p:nvSpPr>
          <p:cNvPr id="595974" name="Rectangle 6"/>
          <p:cNvSpPr>
            <a:spLocks noChangeArrowheads="1"/>
          </p:cNvSpPr>
          <p:nvPr/>
        </p:nvSpPr>
        <p:spPr bwMode="auto">
          <a:xfrm>
            <a:off x="609600" y="1487488"/>
            <a:ext cx="7772400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EE7403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main()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""" calls conform """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EE7403"/>
                </a:solidFill>
                <a:latin typeface="Courier New" pitchFamily="49" charset="0"/>
              </a:rPr>
              <a:t>print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" Welcome to Conformity, Inc. "</a:t>
            </a:r>
          </a:p>
          <a:p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800" b="1">
                <a:latin typeface="Courier New" pitchFamily="49" charset="0"/>
              </a:rPr>
              <a:t>fav = 7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</a:t>
            </a:r>
          </a:p>
          <a:p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800" b="1">
                <a:latin typeface="Courier New" pitchFamily="49" charset="0"/>
              </a:rPr>
              <a:t>conform(fav)</a:t>
            </a: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EE7403"/>
                </a:solidFill>
                <a:latin typeface="Courier New" pitchFamily="49" charset="0"/>
              </a:rPr>
              <a:t>print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" My favorite number is"</a:t>
            </a:r>
            <a:r>
              <a:rPr lang="en-US" sz="1800" b="1">
                <a:latin typeface="Courier New" pitchFamily="49" charset="0"/>
              </a:rPr>
              <a:t>, fav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  <a:p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solidFill>
                  <a:srgbClr val="EE7403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conform(fav)</a:t>
            </a:r>
            <a:endParaRPr lang="en-US" sz="1800" b="1">
              <a:solidFill>
                <a:srgbClr val="008000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   """ sets input to 42 """</a:t>
            </a:r>
          </a:p>
          <a:p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   </a:t>
            </a:r>
            <a:r>
              <a:rPr lang="en-US" sz="1800" b="1">
                <a:latin typeface="Courier New" pitchFamily="49" charset="0"/>
              </a:rPr>
              <a:t>fav = 42</a:t>
            </a: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EE7403"/>
                </a:solidFill>
                <a:latin typeface="Courier New" pitchFamily="49" charset="0"/>
              </a:rPr>
              <a:t>return </a:t>
            </a:r>
            <a:r>
              <a:rPr lang="en-US" sz="1800" b="1">
                <a:latin typeface="Courier New" pitchFamily="49" charset="0"/>
              </a:rPr>
              <a:t>fav </a:t>
            </a:r>
          </a:p>
        </p:txBody>
      </p:sp>
      <p:sp>
        <p:nvSpPr>
          <p:cNvPr id="595975" name="AutoShape 7"/>
          <p:cNvSpPr>
            <a:spLocks noChangeArrowheads="1"/>
          </p:cNvSpPr>
          <p:nvPr/>
        </p:nvSpPr>
        <p:spPr bwMode="auto">
          <a:xfrm>
            <a:off x="7086600" y="2286000"/>
            <a:ext cx="1752600" cy="1143000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95976" name="Rectangle 8"/>
          <p:cNvSpPr>
            <a:spLocks noChangeArrowheads="1"/>
          </p:cNvSpPr>
          <p:nvPr/>
        </p:nvSpPr>
        <p:spPr bwMode="auto">
          <a:xfrm>
            <a:off x="7710488" y="2286000"/>
            <a:ext cx="36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7</a:t>
            </a:r>
          </a:p>
        </p:txBody>
      </p:sp>
      <p:sp>
        <p:nvSpPr>
          <p:cNvPr id="595977" name="Rectangle 9"/>
          <p:cNvSpPr>
            <a:spLocks noChangeArrowheads="1"/>
          </p:cNvSpPr>
          <p:nvPr/>
        </p:nvSpPr>
        <p:spPr bwMode="auto">
          <a:xfrm>
            <a:off x="7404100" y="2947988"/>
            <a:ext cx="595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Courier New" pitchFamily="49" charset="0"/>
              </a:rPr>
              <a:t>fav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595978" name="AutoShape 10"/>
          <p:cNvSpPr>
            <a:spLocks noChangeArrowheads="1"/>
          </p:cNvSpPr>
          <p:nvPr/>
        </p:nvSpPr>
        <p:spPr bwMode="auto">
          <a:xfrm>
            <a:off x="5943600" y="5029200"/>
            <a:ext cx="1752600" cy="1143000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rgbClr val="1608F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979" name="Rectangle 11"/>
          <p:cNvSpPr>
            <a:spLocks noChangeArrowheads="1"/>
          </p:cNvSpPr>
          <p:nvPr/>
        </p:nvSpPr>
        <p:spPr bwMode="auto">
          <a:xfrm>
            <a:off x="6240463" y="5672138"/>
            <a:ext cx="595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1608F9"/>
                </a:solidFill>
                <a:latin typeface="Courier New" pitchFamily="49" charset="0"/>
              </a:rPr>
              <a:t>fav</a:t>
            </a:r>
            <a:endParaRPr lang="en-US" sz="1800" b="1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595982" name="Line 14"/>
          <p:cNvSpPr>
            <a:spLocks noChangeShapeType="1"/>
          </p:cNvSpPr>
          <p:nvPr/>
        </p:nvSpPr>
        <p:spPr bwMode="auto">
          <a:xfrm>
            <a:off x="685800" y="4343400"/>
            <a:ext cx="63325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8" name="AutoShape 10"/>
          <p:cNvSpPr>
            <a:spLocks noChangeArrowheads="1"/>
          </p:cNvSpPr>
          <p:nvPr/>
        </p:nvSpPr>
        <p:spPr bwMode="auto">
          <a:xfrm>
            <a:off x="5943600" y="5029200"/>
            <a:ext cx="1752600" cy="1143000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rgbClr val="1608F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708" name="Rectangle 20"/>
          <p:cNvSpPr>
            <a:spLocks noChangeArrowheads="1"/>
          </p:cNvSpPr>
          <p:nvPr/>
        </p:nvSpPr>
        <p:spPr bwMode="auto">
          <a:xfrm>
            <a:off x="6372225" y="5073650"/>
            <a:ext cx="36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1608F9"/>
                </a:solidFill>
                <a:latin typeface="Courier New" pitchFamily="49" charset="0"/>
              </a:rPr>
              <a:t>7</a:t>
            </a:r>
          </a:p>
        </p:txBody>
      </p:sp>
      <p:grpSp>
        <p:nvGrpSpPr>
          <p:cNvPr id="626690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2669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69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6693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“Pass By Value”</a:t>
            </a:r>
          </a:p>
        </p:txBody>
      </p:sp>
      <p:sp>
        <p:nvSpPr>
          <p:cNvPr id="626694" name="Rectangle 6"/>
          <p:cNvSpPr>
            <a:spLocks noChangeArrowheads="1"/>
          </p:cNvSpPr>
          <p:nvPr/>
        </p:nvSpPr>
        <p:spPr bwMode="auto">
          <a:xfrm>
            <a:off x="609600" y="1487488"/>
            <a:ext cx="7772400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EE7403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main()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""" calls conform """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EE7403"/>
                </a:solidFill>
                <a:latin typeface="Courier New" pitchFamily="49" charset="0"/>
              </a:rPr>
              <a:t>print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" Welcome to Conformity, Inc. "</a:t>
            </a:r>
          </a:p>
          <a:p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800" b="1">
                <a:latin typeface="Courier New" pitchFamily="49" charset="0"/>
              </a:rPr>
              <a:t>fav = 7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</a:t>
            </a:r>
          </a:p>
          <a:p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800" b="1">
                <a:latin typeface="Courier New" pitchFamily="49" charset="0"/>
              </a:rPr>
              <a:t>conform(fav)</a:t>
            </a: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EE7403"/>
                </a:solidFill>
                <a:latin typeface="Courier New" pitchFamily="49" charset="0"/>
              </a:rPr>
              <a:t>print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" My favorite number is"</a:t>
            </a:r>
            <a:r>
              <a:rPr lang="en-US" sz="1800" b="1">
                <a:latin typeface="Courier New" pitchFamily="49" charset="0"/>
              </a:rPr>
              <a:t>, fav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  <a:p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solidFill>
                  <a:srgbClr val="EE7403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conform(fav)</a:t>
            </a:r>
            <a:endParaRPr lang="en-US" sz="1800" b="1">
              <a:solidFill>
                <a:srgbClr val="008000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   """ sets input to 42 """</a:t>
            </a:r>
          </a:p>
          <a:p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   </a:t>
            </a:r>
            <a:r>
              <a:rPr lang="en-US" sz="1800" b="1">
                <a:latin typeface="Courier New" pitchFamily="49" charset="0"/>
              </a:rPr>
              <a:t>fav = 42</a:t>
            </a: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EE7403"/>
                </a:solidFill>
                <a:latin typeface="Courier New" pitchFamily="49" charset="0"/>
              </a:rPr>
              <a:t>return </a:t>
            </a:r>
            <a:r>
              <a:rPr lang="en-US" sz="1800" b="1">
                <a:latin typeface="Courier New" pitchFamily="49" charset="0"/>
              </a:rPr>
              <a:t>fav </a:t>
            </a:r>
          </a:p>
        </p:txBody>
      </p:sp>
      <p:sp>
        <p:nvSpPr>
          <p:cNvPr id="626695" name="AutoShape 7"/>
          <p:cNvSpPr>
            <a:spLocks noChangeArrowheads="1"/>
          </p:cNvSpPr>
          <p:nvPr/>
        </p:nvSpPr>
        <p:spPr bwMode="auto">
          <a:xfrm>
            <a:off x="7086600" y="2286000"/>
            <a:ext cx="1752600" cy="1143000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6696" name="Rectangle 8"/>
          <p:cNvSpPr>
            <a:spLocks noChangeArrowheads="1"/>
          </p:cNvSpPr>
          <p:nvPr/>
        </p:nvSpPr>
        <p:spPr bwMode="auto">
          <a:xfrm>
            <a:off x="7710488" y="2286000"/>
            <a:ext cx="36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7</a:t>
            </a:r>
          </a:p>
        </p:txBody>
      </p:sp>
      <p:sp>
        <p:nvSpPr>
          <p:cNvPr id="626697" name="Rectangle 9"/>
          <p:cNvSpPr>
            <a:spLocks noChangeArrowheads="1"/>
          </p:cNvSpPr>
          <p:nvPr/>
        </p:nvSpPr>
        <p:spPr bwMode="auto">
          <a:xfrm>
            <a:off x="7404100" y="2947988"/>
            <a:ext cx="595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Courier New" pitchFamily="49" charset="0"/>
              </a:rPr>
              <a:t>fav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26699" name="Rectangle 11"/>
          <p:cNvSpPr>
            <a:spLocks noChangeArrowheads="1"/>
          </p:cNvSpPr>
          <p:nvPr/>
        </p:nvSpPr>
        <p:spPr bwMode="auto">
          <a:xfrm>
            <a:off x="6240463" y="5672138"/>
            <a:ext cx="595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1608F9"/>
                </a:solidFill>
                <a:latin typeface="Courier New" pitchFamily="49" charset="0"/>
              </a:rPr>
              <a:t>fav</a:t>
            </a:r>
          </a:p>
        </p:txBody>
      </p:sp>
      <p:sp>
        <p:nvSpPr>
          <p:cNvPr id="626700" name="Line 12"/>
          <p:cNvSpPr>
            <a:spLocks noChangeShapeType="1"/>
          </p:cNvSpPr>
          <p:nvPr/>
        </p:nvSpPr>
        <p:spPr bwMode="auto">
          <a:xfrm>
            <a:off x="685800" y="4343400"/>
            <a:ext cx="63325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701" name="Text Box 13"/>
          <p:cNvSpPr txBox="1">
            <a:spLocks noChangeArrowheads="1"/>
          </p:cNvSpPr>
          <p:nvPr/>
        </p:nvSpPr>
        <p:spPr bwMode="auto">
          <a:xfrm>
            <a:off x="7696200" y="4100513"/>
            <a:ext cx="142875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PASS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BY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VALUE</a:t>
            </a:r>
          </a:p>
        </p:txBody>
      </p:sp>
      <p:sp>
        <p:nvSpPr>
          <p:cNvPr id="626702" name="Text Box 14"/>
          <p:cNvSpPr txBox="1">
            <a:spLocks noChangeArrowheads="1"/>
          </p:cNvSpPr>
          <p:nvPr/>
        </p:nvSpPr>
        <p:spPr bwMode="auto">
          <a:xfrm>
            <a:off x="457200" y="6299200"/>
            <a:ext cx="81534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“Pass by value” means that data is </a:t>
            </a:r>
            <a:r>
              <a:rPr lang="en-US" b="1">
                <a:solidFill>
                  <a:srgbClr val="FF0000"/>
                </a:solidFill>
              </a:rPr>
              <a:t>copied</a:t>
            </a:r>
            <a:r>
              <a:rPr lang="en-US">
                <a:solidFill>
                  <a:srgbClr val="FF0000"/>
                </a:solidFill>
              </a:rPr>
              <a:t> when sent to a method</a:t>
            </a:r>
            <a:endParaRPr lang="en-US"/>
          </a:p>
        </p:txBody>
      </p:sp>
      <p:sp>
        <p:nvSpPr>
          <p:cNvPr id="626703" name="Line 15"/>
          <p:cNvSpPr>
            <a:spLocks noChangeShapeType="1"/>
          </p:cNvSpPr>
          <p:nvPr/>
        </p:nvSpPr>
        <p:spPr bwMode="auto">
          <a:xfrm flipH="1">
            <a:off x="7148513" y="3595688"/>
            <a:ext cx="582612" cy="1320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705" name="Rectangle 17"/>
          <p:cNvSpPr>
            <a:spLocks noChangeArrowheads="1"/>
          </p:cNvSpPr>
          <p:nvPr/>
        </p:nvSpPr>
        <p:spPr bwMode="auto">
          <a:xfrm>
            <a:off x="6718300" y="5073650"/>
            <a:ext cx="54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1608F9"/>
                </a:solidFill>
                <a:latin typeface="Courier New" pitchFamily="49" charset="0"/>
              </a:rPr>
              <a:t>42</a:t>
            </a:r>
          </a:p>
        </p:txBody>
      </p:sp>
      <p:sp>
        <p:nvSpPr>
          <p:cNvPr id="626706" name="Line 18"/>
          <p:cNvSpPr>
            <a:spLocks noChangeShapeType="1"/>
          </p:cNvSpPr>
          <p:nvPr/>
        </p:nvSpPr>
        <p:spPr bwMode="auto">
          <a:xfrm rot="-439335">
            <a:off x="6373813" y="5146675"/>
            <a:ext cx="349250" cy="261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707" name="Line 19"/>
          <p:cNvSpPr>
            <a:spLocks noChangeShapeType="1"/>
          </p:cNvSpPr>
          <p:nvPr/>
        </p:nvSpPr>
        <p:spPr bwMode="auto">
          <a:xfrm rot="6395657">
            <a:off x="6373019" y="5156994"/>
            <a:ext cx="349250" cy="261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716" name="Group 4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27717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718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7719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Passing </a:t>
            </a:r>
            <a:r>
              <a:rPr lang="en-US" sz="4000" b="1" i="1"/>
              <a:t>lists</a:t>
            </a:r>
            <a:r>
              <a:rPr lang="en-US" sz="4000"/>
              <a:t> by value…</a:t>
            </a:r>
          </a:p>
        </p:txBody>
      </p:sp>
      <p:sp>
        <p:nvSpPr>
          <p:cNvPr id="627720" name="Rectangle 8"/>
          <p:cNvSpPr>
            <a:spLocks noChangeArrowheads="1"/>
          </p:cNvSpPr>
          <p:nvPr/>
        </p:nvSpPr>
        <p:spPr bwMode="auto">
          <a:xfrm>
            <a:off x="609600" y="1295400"/>
            <a:ext cx="77724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EE7403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main()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""" calls conform2 """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EE7403"/>
                </a:solidFill>
                <a:latin typeface="Courier New" pitchFamily="49" charset="0"/>
              </a:rPr>
              <a:t>print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" Welcome to Conformity, Inc. "</a:t>
            </a:r>
          </a:p>
          <a:p>
            <a:r>
              <a:rPr lang="en-US" sz="1800" b="1">
                <a:latin typeface="Courier New" pitchFamily="49" charset="0"/>
              </a:rPr>
              <a:t>    fav = [ 7, 11 ]   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</a:t>
            </a:r>
          </a:p>
          <a:p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800" b="1">
                <a:latin typeface="Courier New" pitchFamily="49" charset="0"/>
              </a:rPr>
              <a:t>conform2(fav)</a:t>
            </a:r>
          </a:p>
          <a:p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EE7403"/>
                </a:solidFill>
                <a:latin typeface="Courier New" pitchFamily="49" charset="0"/>
              </a:rPr>
              <a:t>print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" My favorite numbers are"</a:t>
            </a:r>
            <a:r>
              <a:rPr lang="en-US" sz="1800" b="1">
                <a:latin typeface="Courier New" pitchFamily="49" charset="0"/>
              </a:rPr>
              <a:t>, fav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  <a:p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solidFill>
                  <a:srgbClr val="EE7403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conform2(fav)</a:t>
            </a:r>
            <a:endParaRPr lang="en-US" sz="1800" b="1">
              <a:solidFill>
                <a:srgbClr val="008000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   """ sets all of fav to 42 """</a:t>
            </a:r>
          </a:p>
          <a:p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   </a:t>
            </a:r>
            <a:r>
              <a:rPr lang="en-US" sz="1800" b="1">
                <a:latin typeface="Courier New" pitchFamily="49" charset="0"/>
              </a:rPr>
              <a:t>fav[0] = 42</a:t>
            </a:r>
          </a:p>
          <a:p>
            <a:r>
              <a:rPr lang="en-US" sz="1800" b="1">
                <a:latin typeface="Courier New" pitchFamily="49" charset="0"/>
              </a:rPr>
              <a:t>    fav[1] = 42</a:t>
            </a:r>
          </a:p>
        </p:txBody>
      </p:sp>
      <p:sp>
        <p:nvSpPr>
          <p:cNvPr id="627725" name="Line 13"/>
          <p:cNvSpPr>
            <a:spLocks noChangeShapeType="1"/>
          </p:cNvSpPr>
          <p:nvPr/>
        </p:nvSpPr>
        <p:spPr bwMode="auto">
          <a:xfrm>
            <a:off x="685800" y="4495800"/>
            <a:ext cx="7680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26" name="Text Box 14"/>
          <p:cNvSpPr txBox="1">
            <a:spLocks noChangeArrowheads="1"/>
          </p:cNvSpPr>
          <p:nvPr/>
        </p:nvSpPr>
        <p:spPr bwMode="auto">
          <a:xfrm>
            <a:off x="6838950" y="6100763"/>
            <a:ext cx="2295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What </a:t>
            </a:r>
            <a:r>
              <a:rPr lang="en-US" sz="1800">
                <a:solidFill>
                  <a:srgbClr val="FF0000"/>
                </a:solidFill>
              </a:rPr>
              <a:t>gets passed by  value here?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627732" name="AutoShape 20"/>
          <p:cNvSpPr>
            <a:spLocks noChangeArrowheads="1"/>
          </p:cNvSpPr>
          <p:nvPr/>
        </p:nvSpPr>
        <p:spPr bwMode="auto">
          <a:xfrm>
            <a:off x="5638800" y="3481388"/>
            <a:ext cx="1331913" cy="696912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33" name="Freeform 21"/>
          <p:cNvSpPr>
            <a:spLocks/>
          </p:cNvSpPr>
          <p:nvPr/>
        </p:nvSpPr>
        <p:spPr bwMode="auto">
          <a:xfrm>
            <a:off x="6300788" y="3200400"/>
            <a:ext cx="1157287" cy="454025"/>
          </a:xfrm>
          <a:custGeom>
            <a:avLst/>
            <a:gdLst>
              <a:gd name="T0" fmla="*/ 0 w 729"/>
              <a:gd name="T1" fmla="*/ 286 h 286"/>
              <a:gd name="T2" fmla="*/ 2 w 729"/>
              <a:gd name="T3" fmla="*/ 0 h 286"/>
              <a:gd name="T4" fmla="*/ 729 w 729"/>
              <a:gd name="T5" fmla="*/ 243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9" h="286">
                <a:moveTo>
                  <a:pt x="0" y="286"/>
                </a:moveTo>
                <a:lnTo>
                  <a:pt x="2" y="0"/>
                </a:lnTo>
                <a:lnTo>
                  <a:pt x="729" y="243"/>
                </a:ln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34" name="Text Box 22"/>
          <p:cNvSpPr txBox="1">
            <a:spLocks noChangeArrowheads="1"/>
          </p:cNvSpPr>
          <p:nvPr/>
        </p:nvSpPr>
        <p:spPr bwMode="auto">
          <a:xfrm>
            <a:off x="5754688" y="3813175"/>
            <a:ext cx="804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fav</a:t>
            </a:r>
          </a:p>
        </p:txBody>
      </p:sp>
      <p:sp>
        <p:nvSpPr>
          <p:cNvPr id="627735" name="AutoShape 23"/>
          <p:cNvSpPr>
            <a:spLocks noChangeArrowheads="1"/>
          </p:cNvSpPr>
          <p:nvPr/>
        </p:nvSpPr>
        <p:spPr bwMode="auto">
          <a:xfrm>
            <a:off x="7315200" y="3709988"/>
            <a:ext cx="825500" cy="601662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36" name="AutoShape 24"/>
          <p:cNvSpPr>
            <a:spLocks noChangeArrowheads="1"/>
          </p:cNvSpPr>
          <p:nvPr/>
        </p:nvSpPr>
        <p:spPr bwMode="auto">
          <a:xfrm>
            <a:off x="8077200" y="3709988"/>
            <a:ext cx="825500" cy="601662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37" name="Text Box 25"/>
          <p:cNvSpPr txBox="1">
            <a:spLocks noChangeArrowheads="1"/>
          </p:cNvSpPr>
          <p:nvPr/>
        </p:nvSpPr>
        <p:spPr bwMode="auto">
          <a:xfrm>
            <a:off x="7202488" y="4014788"/>
            <a:ext cx="804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L[0]</a:t>
            </a:r>
          </a:p>
        </p:txBody>
      </p:sp>
      <p:sp>
        <p:nvSpPr>
          <p:cNvPr id="627738" name="Text Box 26"/>
          <p:cNvSpPr txBox="1">
            <a:spLocks noChangeArrowheads="1"/>
          </p:cNvSpPr>
          <p:nvPr/>
        </p:nvSpPr>
        <p:spPr bwMode="auto">
          <a:xfrm>
            <a:off x="7958138" y="4014788"/>
            <a:ext cx="804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L[1]</a:t>
            </a:r>
          </a:p>
        </p:txBody>
      </p:sp>
      <p:sp>
        <p:nvSpPr>
          <p:cNvPr id="627739" name="Text Box 27"/>
          <p:cNvSpPr txBox="1">
            <a:spLocks noChangeArrowheads="1"/>
          </p:cNvSpPr>
          <p:nvPr/>
        </p:nvSpPr>
        <p:spPr bwMode="auto">
          <a:xfrm>
            <a:off x="7323138" y="3709988"/>
            <a:ext cx="804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5</a:t>
            </a:r>
          </a:p>
        </p:txBody>
      </p:sp>
      <p:sp>
        <p:nvSpPr>
          <p:cNvPr id="627740" name="Text Box 28"/>
          <p:cNvSpPr txBox="1">
            <a:spLocks noChangeArrowheads="1"/>
          </p:cNvSpPr>
          <p:nvPr/>
        </p:nvSpPr>
        <p:spPr bwMode="auto">
          <a:xfrm>
            <a:off x="8077200" y="3706813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42</a:t>
            </a:r>
          </a:p>
        </p:txBody>
      </p:sp>
      <p:sp>
        <p:nvSpPr>
          <p:cNvPr id="627741" name="AutoShape 29"/>
          <p:cNvSpPr>
            <a:spLocks noChangeArrowheads="1"/>
          </p:cNvSpPr>
          <p:nvPr/>
        </p:nvSpPr>
        <p:spPr bwMode="auto">
          <a:xfrm>
            <a:off x="5638800" y="5181600"/>
            <a:ext cx="1331913" cy="696913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42" name="Text Box 30"/>
          <p:cNvSpPr txBox="1">
            <a:spLocks noChangeArrowheads="1"/>
          </p:cNvSpPr>
          <p:nvPr/>
        </p:nvSpPr>
        <p:spPr bwMode="auto">
          <a:xfrm>
            <a:off x="5753100" y="5527675"/>
            <a:ext cx="804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fav</a:t>
            </a:r>
            <a:endParaRPr lang="en-US" sz="1800" b="1">
              <a:solidFill>
                <a:srgbClr val="008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3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738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2873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74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8741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Passing </a:t>
            </a:r>
            <a:r>
              <a:rPr lang="en-US" sz="4000" b="1" i="1"/>
              <a:t>lists</a:t>
            </a:r>
            <a:r>
              <a:rPr lang="en-US" sz="4000"/>
              <a:t> by value…</a:t>
            </a:r>
          </a:p>
        </p:txBody>
      </p:sp>
      <p:sp>
        <p:nvSpPr>
          <p:cNvPr id="628742" name="Rectangle 6"/>
          <p:cNvSpPr>
            <a:spLocks noChangeArrowheads="1"/>
          </p:cNvSpPr>
          <p:nvPr/>
        </p:nvSpPr>
        <p:spPr bwMode="auto">
          <a:xfrm>
            <a:off x="609600" y="1295400"/>
            <a:ext cx="77724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EE7403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main()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""" calls conform2 """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EE7403"/>
                </a:solidFill>
                <a:latin typeface="Courier New" pitchFamily="49" charset="0"/>
              </a:rPr>
              <a:t>print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" Welcome to Conformity, Inc. "</a:t>
            </a:r>
          </a:p>
          <a:p>
            <a:r>
              <a:rPr lang="en-US" sz="1800" b="1">
                <a:latin typeface="Courier New" pitchFamily="49" charset="0"/>
              </a:rPr>
              <a:t>    fav = [ 7, 11 ]   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</a:t>
            </a:r>
          </a:p>
          <a:p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800" b="1">
                <a:latin typeface="Courier New" pitchFamily="49" charset="0"/>
              </a:rPr>
              <a:t>conform2(fav)</a:t>
            </a:r>
          </a:p>
          <a:p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EE7403"/>
                </a:solidFill>
                <a:latin typeface="Courier New" pitchFamily="49" charset="0"/>
              </a:rPr>
              <a:t>print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" My favorite numbers are"</a:t>
            </a:r>
            <a:r>
              <a:rPr lang="en-US" sz="1800" b="1">
                <a:latin typeface="Courier New" pitchFamily="49" charset="0"/>
              </a:rPr>
              <a:t>, fav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  <a:p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solidFill>
                  <a:srgbClr val="EE7403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conform2(fav)</a:t>
            </a:r>
            <a:endParaRPr lang="en-US" sz="1800" b="1">
              <a:solidFill>
                <a:srgbClr val="008000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   """ sets all of fav to 42 """</a:t>
            </a:r>
          </a:p>
          <a:p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   </a:t>
            </a:r>
            <a:r>
              <a:rPr lang="en-US" sz="1800" b="1">
                <a:latin typeface="Courier New" pitchFamily="49" charset="0"/>
              </a:rPr>
              <a:t>fav[0] = 42</a:t>
            </a:r>
          </a:p>
          <a:p>
            <a:r>
              <a:rPr lang="en-US" sz="1800" b="1">
                <a:latin typeface="Courier New" pitchFamily="49" charset="0"/>
              </a:rPr>
              <a:t>    fav[1] = 42</a:t>
            </a:r>
          </a:p>
        </p:txBody>
      </p:sp>
      <p:sp>
        <p:nvSpPr>
          <p:cNvPr id="628743" name="Line 7"/>
          <p:cNvSpPr>
            <a:spLocks noChangeShapeType="1"/>
          </p:cNvSpPr>
          <p:nvPr/>
        </p:nvSpPr>
        <p:spPr bwMode="auto">
          <a:xfrm>
            <a:off x="685800" y="4495800"/>
            <a:ext cx="7680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45" name="AutoShape 9"/>
          <p:cNvSpPr>
            <a:spLocks noChangeArrowheads="1"/>
          </p:cNvSpPr>
          <p:nvPr/>
        </p:nvSpPr>
        <p:spPr bwMode="auto">
          <a:xfrm>
            <a:off x="5638800" y="3481388"/>
            <a:ext cx="1331913" cy="696912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46" name="Freeform 10"/>
          <p:cNvSpPr>
            <a:spLocks/>
          </p:cNvSpPr>
          <p:nvPr/>
        </p:nvSpPr>
        <p:spPr bwMode="auto">
          <a:xfrm>
            <a:off x="6300788" y="3200400"/>
            <a:ext cx="1157287" cy="454025"/>
          </a:xfrm>
          <a:custGeom>
            <a:avLst/>
            <a:gdLst>
              <a:gd name="T0" fmla="*/ 0 w 729"/>
              <a:gd name="T1" fmla="*/ 286 h 286"/>
              <a:gd name="T2" fmla="*/ 2 w 729"/>
              <a:gd name="T3" fmla="*/ 0 h 286"/>
              <a:gd name="T4" fmla="*/ 729 w 729"/>
              <a:gd name="T5" fmla="*/ 243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9" h="286">
                <a:moveTo>
                  <a:pt x="0" y="286"/>
                </a:moveTo>
                <a:lnTo>
                  <a:pt x="2" y="0"/>
                </a:lnTo>
                <a:lnTo>
                  <a:pt x="729" y="243"/>
                </a:ln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47" name="Text Box 11"/>
          <p:cNvSpPr txBox="1">
            <a:spLocks noChangeArrowheads="1"/>
          </p:cNvSpPr>
          <p:nvPr/>
        </p:nvSpPr>
        <p:spPr bwMode="auto">
          <a:xfrm>
            <a:off x="5754688" y="3813175"/>
            <a:ext cx="804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fav</a:t>
            </a:r>
          </a:p>
        </p:txBody>
      </p:sp>
      <p:sp>
        <p:nvSpPr>
          <p:cNvPr id="628748" name="AutoShape 12"/>
          <p:cNvSpPr>
            <a:spLocks noChangeArrowheads="1"/>
          </p:cNvSpPr>
          <p:nvPr/>
        </p:nvSpPr>
        <p:spPr bwMode="auto">
          <a:xfrm>
            <a:off x="7315200" y="3709988"/>
            <a:ext cx="825500" cy="601662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49" name="AutoShape 13"/>
          <p:cNvSpPr>
            <a:spLocks noChangeArrowheads="1"/>
          </p:cNvSpPr>
          <p:nvPr/>
        </p:nvSpPr>
        <p:spPr bwMode="auto">
          <a:xfrm>
            <a:off x="8077200" y="3709988"/>
            <a:ext cx="825500" cy="601662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50" name="Text Box 14"/>
          <p:cNvSpPr txBox="1">
            <a:spLocks noChangeArrowheads="1"/>
          </p:cNvSpPr>
          <p:nvPr/>
        </p:nvSpPr>
        <p:spPr bwMode="auto">
          <a:xfrm>
            <a:off x="7202488" y="4014788"/>
            <a:ext cx="804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L[0]</a:t>
            </a:r>
          </a:p>
        </p:txBody>
      </p:sp>
      <p:sp>
        <p:nvSpPr>
          <p:cNvPr id="628751" name="Text Box 15"/>
          <p:cNvSpPr txBox="1">
            <a:spLocks noChangeArrowheads="1"/>
          </p:cNvSpPr>
          <p:nvPr/>
        </p:nvSpPr>
        <p:spPr bwMode="auto">
          <a:xfrm>
            <a:off x="7958138" y="4014788"/>
            <a:ext cx="804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L[1]</a:t>
            </a:r>
          </a:p>
        </p:txBody>
      </p:sp>
      <p:sp>
        <p:nvSpPr>
          <p:cNvPr id="628752" name="Text Box 16"/>
          <p:cNvSpPr txBox="1">
            <a:spLocks noChangeArrowheads="1"/>
          </p:cNvSpPr>
          <p:nvPr/>
        </p:nvSpPr>
        <p:spPr bwMode="auto">
          <a:xfrm>
            <a:off x="7323138" y="3709988"/>
            <a:ext cx="804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5</a:t>
            </a:r>
          </a:p>
        </p:txBody>
      </p:sp>
      <p:sp>
        <p:nvSpPr>
          <p:cNvPr id="628753" name="Text Box 17"/>
          <p:cNvSpPr txBox="1">
            <a:spLocks noChangeArrowheads="1"/>
          </p:cNvSpPr>
          <p:nvPr/>
        </p:nvSpPr>
        <p:spPr bwMode="auto">
          <a:xfrm>
            <a:off x="8077200" y="3706813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42</a:t>
            </a:r>
          </a:p>
        </p:txBody>
      </p:sp>
      <p:sp>
        <p:nvSpPr>
          <p:cNvPr id="628754" name="AutoShape 18"/>
          <p:cNvSpPr>
            <a:spLocks noChangeArrowheads="1"/>
          </p:cNvSpPr>
          <p:nvPr/>
        </p:nvSpPr>
        <p:spPr bwMode="auto">
          <a:xfrm>
            <a:off x="5638800" y="5181600"/>
            <a:ext cx="1331913" cy="696913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55" name="Text Box 19"/>
          <p:cNvSpPr txBox="1">
            <a:spLocks noChangeArrowheads="1"/>
          </p:cNvSpPr>
          <p:nvPr/>
        </p:nvSpPr>
        <p:spPr bwMode="auto">
          <a:xfrm>
            <a:off x="5753100" y="5527675"/>
            <a:ext cx="804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fav</a:t>
            </a:r>
            <a:endParaRPr lang="en-US" sz="1800" b="1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628756" name="Text Box 20"/>
          <p:cNvSpPr txBox="1">
            <a:spLocks noChangeArrowheads="1"/>
          </p:cNvSpPr>
          <p:nvPr/>
        </p:nvSpPr>
        <p:spPr bwMode="auto">
          <a:xfrm>
            <a:off x="7019925" y="6070600"/>
            <a:ext cx="1905000" cy="609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can change data elsewhere!</a:t>
            </a:r>
          </a:p>
        </p:txBody>
      </p:sp>
      <p:sp>
        <p:nvSpPr>
          <p:cNvPr id="628757" name="Freeform 21"/>
          <p:cNvSpPr>
            <a:spLocks/>
          </p:cNvSpPr>
          <p:nvPr/>
        </p:nvSpPr>
        <p:spPr bwMode="auto">
          <a:xfrm>
            <a:off x="6254750" y="4144963"/>
            <a:ext cx="969963" cy="1200150"/>
          </a:xfrm>
          <a:custGeom>
            <a:avLst/>
            <a:gdLst>
              <a:gd name="T0" fmla="*/ 0 w 611"/>
              <a:gd name="T1" fmla="*/ 756 h 756"/>
              <a:gd name="T2" fmla="*/ 0 w 611"/>
              <a:gd name="T3" fmla="*/ 329 h 756"/>
              <a:gd name="T4" fmla="*/ 611 w 611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1" h="756">
                <a:moveTo>
                  <a:pt x="0" y="756"/>
                </a:moveTo>
                <a:lnTo>
                  <a:pt x="0" y="329"/>
                </a:lnTo>
                <a:lnTo>
                  <a:pt x="611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58" name="Text Box 22"/>
          <p:cNvSpPr txBox="1">
            <a:spLocks noChangeArrowheads="1"/>
          </p:cNvSpPr>
          <p:nvPr/>
        </p:nvSpPr>
        <p:spPr bwMode="auto">
          <a:xfrm>
            <a:off x="7119938" y="4559300"/>
            <a:ext cx="17668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The </a:t>
            </a:r>
            <a:r>
              <a:rPr lang="en-US" sz="1800" b="1">
                <a:solidFill>
                  <a:srgbClr val="FF0000"/>
                </a:solidFill>
              </a:rPr>
              <a:t>reference</a:t>
            </a:r>
            <a:r>
              <a:rPr lang="en-US" sz="1800">
                <a:solidFill>
                  <a:srgbClr val="FF0000"/>
                </a:solidFill>
              </a:rPr>
              <a:t> is copied!</a:t>
            </a:r>
          </a:p>
        </p:txBody>
      </p:sp>
    </p:spTree>
    <p:extLst>
      <p:ext uri="{BB962C8B-B14F-4D97-AF65-F5344CB8AC3E}">
        <p14:creationId xmlns:p14="http://schemas.microsoft.com/office/powerpoint/2010/main" val="29789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762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2976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76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9765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The conclusion</a:t>
            </a:r>
          </a:p>
        </p:txBody>
      </p:sp>
      <p:sp>
        <p:nvSpPr>
          <p:cNvPr id="629782" name="Text Box 22"/>
          <p:cNvSpPr txBox="1">
            <a:spLocks noChangeArrowheads="1"/>
          </p:cNvSpPr>
          <p:nvPr/>
        </p:nvSpPr>
        <p:spPr bwMode="auto">
          <a:xfrm>
            <a:off x="998538" y="2133600"/>
            <a:ext cx="693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1608F9"/>
                </a:solidFill>
              </a:rPr>
              <a:t>You can change </a:t>
            </a:r>
            <a:r>
              <a:rPr lang="en-US" sz="3200" b="1">
                <a:solidFill>
                  <a:srgbClr val="1608F9"/>
                </a:solidFill>
              </a:rPr>
              <a:t>the contents of lists</a:t>
            </a:r>
            <a:r>
              <a:rPr lang="en-US" sz="3200">
                <a:solidFill>
                  <a:srgbClr val="1608F9"/>
                </a:solidFill>
              </a:rPr>
              <a:t> in functions that take those lists as input.</a:t>
            </a:r>
          </a:p>
        </p:txBody>
      </p:sp>
      <p:sp>
        <p:nvSpPr>
          <p:cNvPr id="629783" name="Text Box 23"/>
          <p:cNvSpPr txBox="1">
            <a:spLocks noChangeArrowheads="1"/>
          </p:cNvSpPr>
          <p:nvPr/>
        </p:nvSpPr>
        <p:spPr bwMode="auto">
          <a:xfrm>
            <a:off x="762000" y="4983163"/>
            <a:ext cx="756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Those changes will be visible </a:t>
            </a:r>
            <a:r>
              <a:rPr lang="en-US" sz="3200" b="1"/>
              <a:t>everywhere</a:t>
            </a:r>
            <a:r>
              <a:rPr lang="en-US" sz="3200"/>
              <a:t>.</a:t>
            </a:r>
          </a:p>
        </p:txBody>
      </p:sp>
      <p:sp>
        <p:nvSpPr>
          <p:cNvPr id="629784" name="Text Box 24"/>
          <p:cNvSpPr txBox="1">
            <a:spLocks noChangeArrowheads="1"/>
          </p:cNvSpPr>
          <p:nvPr/>
        </p:nvSpPr>
        <p:spPr bwMode="auto">
          <a:xfrm>
            <a:off x="5495925" y="3511550"/>
            <a:ext cx="3367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1608F9"/>
                </a:solidFill>
                <a:latin typeface="Comic Sans MS" pitchFamily="66" charset="0"/>
              </a:rPr>
              <a:t>(actually, lists or any mutable objects)</a:t>
            </a:r>
          </a:p>
        </p:txBody>
      </p:sp>
      <p:sp>
        <p:nvSpPr>
          <p:cNvPr id="629785" name="Text Box 25"/>
          <p:cNvSpPr txBox="1">
            <a:spLocks noChangeArrowheads="1"/>
          </p:cNvSpPr>
          <p:nvPr/>
        </p:nvSpPr>
        <p:spPr bwMode="auto">
          <a:xfrm>
            <a:off x="5105400" y="5791200"/>
            <a:ext cx="3756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(immutable objects are safe, however)</a:t>
            </a:r>
          </a:p>
        </p:txBody>
      </p:sp>
    </p:spTree>
    <p:extLst>
      <p:ext uri="{BB962C8B-B14F-4D97-AF65-F5344CB8AC3E}">
        <p14:creationId xmlns:p14="http://schemas.microsoft.com/office/powerpoint/2010/main" val="281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93713" y="0"/>
            <a:ext cx="8229600" cy="715963"/>
          </a:xfrm>
        </p:spPr>
        <p:txBody>
          <a:bodyPr/>
          <a:lstStyle/>
          <a:p>
            <a:r>
              <a:rPr lang="en-US" sz="4000" dirty="0" smtClean="0"/>
              <a:t>Written Feedback</a:t>
            </a:r>
            <a:endParaRPr lang="en-US" sz="4000" dirty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990600"/>
            <a:ext cx="8229600" cy="49069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1400" dirty="0"/>
              <a:t>What is the most important thing you have learned so far</a:t>
            </a:r>
            <a:r>
              <a:rPr lang="en-US" sz="1400" dirty="0" smtClean="0"/>
              <a:t>?</a:t>
            </a:r>
          </a:p>
          <a:p>
            <a:pPr marL="609600" indent="-609600">
              <a:buFontTx/>
              <a:buAutoNum type="arabicPeriod"/>
            </a:pPr>
            <a:endParaRPr lang="en-US" sz="1400" dirty="0"/>
          </a:p>
          <a:p>
            <a:pPr marL="609600" indent="-609600">
              <a:buFontTx/>
              <a:buAutoNum type="arabicPeriod"/>
            </a:pPr>
            <a:endParaRPr lang="en-US" sz="1400" dirty="0" smtClean="0"/>
          </a:p>
          <a:p>
            <a:pPr marL="609600" indent="-609600">
              <a:buFontTx/>
              <a:buAutoNum type="arabicPeriod"/>
            </a:pPr>
            <a:endParaRPr lang="en-US" sz="1400" dirty="0"/>
          </a:p>
          <a:p>
            <a:pPr marL="609600" indent="-609600">
              <a:buFontTx/>
              <a:buAutoNum type="arabicPeriod"/>
            </a:pPr>
            <a:endParaRPr lang="en-US" sz="1400" dirty="0"/>
          </a:p>
          <a:p>
            <a:pPr marL="609600" indent="-609600">
              <a:buFontTx/>
              <a:buAutoNum type="arabicPeriod"/>
            </a:pPr>
            <a:r>
              <a:rPr lang="en-US" sz="1400" dirty="0" smtClean="0"/>
              <a:t>What are you still confused about?</a:t>
            </a:r>
            <a:endParaRPr lang="en-US" sz="1400" dirty="0"/>
          </a:p>
          <a:p>
            <a:pPr marL="609600" indent="-609600">
              <a:buFontTx/>
              <a:buAutoNum type="arabicPeriod"/>
            </a:pPr>
            <a:endParaRPr lang="en-US" sz="1400" dirty="0" smtClean="0"/>
          </a:p>
          <a:p>
            <a:pPr marL="609600" indent="-609600">
              <a:buFontTx/>
              <a:buAutoNum type="arabicPeriod"/>
            </a:pPr>
            <a:endParaRPr lang="en-US" sz="1400" dirty="0"/>
          </a:p>
          <a:p>
            <a:pPr marL="609600" indent="-609600">
              <a:buFontTx/>
              <a:buAutoNum type="arabicPeriod"/>
            </a:pPr>
            <a:endParaRPr lang="en-US" sz="1400" dirty="0" smtClean="0"/>
          </a:p>
          <a:p>
            <a:pPr marL="609600" indent="-609600">
              <a:buFontTx/>
              <a:buAutoNum type="arabicPeriod"/>
            </a:pPr>
            <a:endParaRPr lang="en-US" sz="1400" dirty="0"/>
          </a:p>
          <a:p>
            <a:pPr marL="609600" indent="-609600">
              <a:buFontTx/>
              <a:buAutoNum type="arabicPeriod"/>
            </a:pPr>
            <a:r>
              <a:rPr lang="en-US" sz="1400" dirty="0" smtClean="0"/>
              <a:t>What </a:t>
            </a:r>
            <a:r>
              <a:rPr lang="en-US" sz="1400" dirty="0"/>
              <a:t>is one thing that is helping you learn in this class?</a:t>
            </a:r>
          </a:p>
          <a:p>
            <a:pPr marL="609600" indent="-609600">
              <a:buFontTx/>
              <a:buAutoNum type="arabicPeriod"/>
            </a:pPr>
            <a:endParaRPr lang="en-US" sz="1400" dirty="0" smtClean="0"/>
          </a:p>
          <a:p>
            <a:pPr marL="609600" indent="-609600">
              <a:buFontTx/>
              <a:buAutoNum type="arabicPeriod"/>
            </a:pPr>
            <a:endParaRPr lang="en-US" sz="1400" dirty="0"/>
          </a:p>
          <a:p>
            <a:pPr marL="609600" indent="-609600">
              <a:buFontTx/>
              <a:buAutoNum type="arabicPeriod"/>
            </a:pPr>
            <a:endParaRPr lang="en-US" sz="1400" dirty="0" smtClean="0"/>
          </a:p>
          <a:p>
            <a:pPr marL="609600" indent="-609600">
              <a:buFontTx/>
              <a:buAutoNum type="arabicPeriod"/>
            </a:pPr>
            <a:endParaRPr lang="en-US" sz="1400" dirty="0"/>
          </a:p>
          <a:p>
            <a:pPr marL="609600" indent="-609600">
              <a:buFontTx/>
              <a:buAutoNum type="arabicPeriod"/>
            </a:pPr>
            <a:r>
              <a:rPr lang="en-US" sz="1400" dirty="0" smtClean="0"/>
              <a:t>What </a:t>
            </a:r>
            <a:r>
              <a:rPr lang="en-US" sz="1400" dirty="0"/>
              <a:t>is one thing that I can do to help your learning improve?</a:t>
            </a:r>
          </a:p>
        </p:txBody>
      </p:sp>
      <p:grpSp>
        <p:nvGrpSpPr>
          <p:cNvPr id="23552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68313" y="685800"/>
            <a:ext cx="8218487" cy="180975"/>
            <a:chOff x="295" y="1311"/>
            <a:chExt cx="5177" cy="114"/>
          </a:xfrm>
        </p:grpSpPr>
        <p:sp>
          <p:nvSpPr>
            <p:cNvPr id="235525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6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0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8200" y="76200"/>
            <a:ext cx="4335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400"/>
              <a:t>Quiz</a:t>
            </a:r>
          </a:p>
        </p:txBody>
      </p:sp>
      <p:sp>
        <p:nvSpPr>
          <p:cNvPr id="145305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228600"/>
            <a:ext cx="1539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Name(s)</a:t>
            </a:r>
          </a:p>
        </p:txBody>
      </p:sp>
      <p:sp>
        <p:nvSpPr>
          <p:cNvPr id="145306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85838" y="461963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5306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762000"/>
            <a:ext cx="792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Refer to the factorial code on the previous slide, and answer the following questions…</a:t>
            </a:r>
          </a:p>
        </p:txBody>
      </p:sp>
      <p:sp>
        <p:nvSpPr>
          <p:cNvPr id="1453062" name="Text Box 6"/>
          <p:cNvSpPr txBox="1">
            <a:spLocks noChangeArrowheads="1"/>
          </p:cNvSpPr>
          <p:nvPr/>
        </p:nvSpPr>
        <p:spPr bwMode="auto">
          <a:xfrm>
            <a:off x="136525" y="1338263"/>
            <a:ext cx="8869736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At what memory address does the stack begin?  What is the lowest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memory address that we could start the stack?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Which lines of code make up the whole factorial function? (If you're bored, match every 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python line with the corresponding assembly code…)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Which line(s) of code place(s) factorial's return value in the right place?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On line 13, what value gets stored in the register r14?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(Bonus—i.e., it'll help to do the bonus quiz to answer this question): 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solidFill>
                  <a:srgbClr val="FF0000"/>
                </a:solidFill>
                <a:latin typeface="Times" pitchFamily="18" charset="0"/>
              </a:rPr>
              <a:t>What is the highest value that the stack pointer (r15) gets if the user's original input</a:t>
            </a:r>
            <a:br>
              <a:rPr lang="en-US" sz="1800" dirty="0">
                <a:solidFill>
                  <a:srgbClr val="FF0000"/>
                </a:solidFill>
                <a:latin typeface="Times" pitchFamily="18" charset="0"/>
              </a:rPr>
            </a:br>
            <a:r>
              <a:rPr lang="en-US" sz="1800" dirty="0">
                <a:solidFill>
                  <a:srgbClr val="FF0000"/>
                </a:solidFill>
                <a:latin typeface="Times" pitchFamily="18" charset="0"/>
              </a:rPr>
              <a:t>is 3</a:t>
            </a:r>
            <a:r>
              <a:rPr lang="en-US" sz="1800" dirty="0" smtClean="0">
                <a:solidFill>
                  <a:srgbClr val="FF0000"/>
                </a:solidFill>
                <a:latin typeface="Times" pitchFamily="18" charset="0"/>
              </a:rPr>
              <a:t>?</a:t>
            </a:r>
          </a:p>
          <a:p>
            <a:pPr marL="0" indent="0"/>
            <a:r>
              <a:rPr lang="en-US" sz="1800" dirty="0" smtClean="0">
                <a:latin typeface="Times" pitchFamily="18" charset="0"/>
              </a:rPr>
              <a:t>        A. 44   B. 46   C. 47   D. 48   E. Other</a:t>
            </a:r>
            <a:endParaRPr lang="en-US" sz="18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8200" y="76200"/>
            <a:ext cx="4335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400"/>
              <a:t>Bonus Quiz!</a:t>
            </a:r>
          </a:p>
        </p:txBody>
      </p:sp>
      <p:sp>
        <p:nvSpPr>
          <p:cNvPr id="129433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228600"/>
            <a:ext cx="1539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Name(s)</a:t>
            </a:r>
          </a:p>
        </p:txBody>
      </p:sp>
      <p:sp>
        <p:nvSpPr>
          <p:cNvPr id="129434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85838" y="461963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9434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762000"/>
            <a:ext cx="792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Write down what happens in the registers and memory (the stack) as this program runs…</a:t>
            </a:r>
          </a:p>
        </p:txBody>
      </p:sp>
      <p:sp>
        <p:nvSpPr>
          <p:cNvPr id="129434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03575" y="2308225"/>
            <a:ext cx="219233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29434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03575" y="3160713"/>
            <a:ext cx="219233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29434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3575" y="3981450"/>
            <a:ext cx="219233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294346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3575" y="4843463"/>
            <a:ext cx="219233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294347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14575" y="2309813"/>
            <a:ext cx="909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FF0515"/>
                </a:solidFill>
                <a:latin typeface="Courier New" pitchFamily="49" charset="0"/>
              </a:rPr>
              <a:t>r0</a:t>
            </a:r>
          </a:p>
        </p:txBody>
      </p:sp>
      <p:sp>
        <p:nvSpPr>
          <p:cNvPr id="1294348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14575" y="3143250"/>
            <a:ext cx="909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FF0515"/>
                </a:solidFill>
                <a:latin typeface="Courier New" pitchFamily="49" charset="0"/>
              </a:rPr>
              <a:t>r1</a:t>
            </a:r>
          </a:p>
        </p:txBody>
      </p:sp>
      <p:sp>
        <p:nvSpPr>
          <p:cNvPr id="1294350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14575" y="3976688"/>
            <a:ext cx="909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FF0515"/>
                </a:solidFill>
                <a:latin typeface="Courier New" pitchFamily="49" charset="0"/>
              </a:rPr>
              <a:t>r13</a:t>
            </a:r>
          </a:p>
        </p:txBody>
      </p:sp>
      <p:sp>
        <p:nvSpPr>
          <p:cNvPr id="1294351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14575" y="4859338"/>
            <a:ext cx="909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FF0515"/>
                </a:solidFill>
                <a:latin typeface="Courier New" pitchFamily="49" charset="0"/>
              </a:rPr>
              <a:t>r14</a:t>
            </a:r>
          </a:p>
        </p:txBody>
      </p:sp>
      <p:sp>
        <p:nvSpPr>
          <p:cNvPr id="1294366" name="Text Box 3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26238" y="223520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294367" name="Text Box 3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26238" y="26066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294368" name="Text Box 3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26238" y="29876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294369" name="Text Box 3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26238" y="3360738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294370" name="Text Box 3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26238" y="37369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294371" name="Text Box 3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26238" y="411321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294372" name="Text Box 3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26238" y="448786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294373" name="Text Box 3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62675" y="2247900"/>
            <a:ext cx="528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42</a:t>
            </a:r>
          </a:p>
        </p:txBody>
      </p:sp>
      <p:sp>
        <p:nvSpPr>
          <p:cNvPr id="1294374" name="Rectangle 3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07200" y="1524000"/>
            <a:ext cx="1774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67B0E"/>
                </a:solidFill>
                <a:latin typeface="Arial" charset="0"/>
              </a:rPr>
              <a:t>Memory (high RAM)</a:t>
            </a:r>
          </a:p>
        </p:txBody>
      </p:sp>
      <p:sp>
        <p:nvSpPr>
          <p:cNvPr id="1294375" name="Text Box 3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23063" y="48577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294376" name="Text Box 4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26238" y="52387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294377" name="Text Box 4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26238" y="561181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294378" name="Text Box 4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723063" y="59880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294379" name="Rectangle 4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94100" y="1452563"/>
            <a:ext cx="1360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67B0E"/>
                </a:solidFill>
                <a:latin typeface="Arial" charset="0"/>
              </a:rPr>
              <a:t>CPU Registers</a:t>
            </a:r>
          </a:p>
        </p:txBody>
      </p:sp>
      <p:sp>
        <p:nvSpPr>
          <p:cNvPr id="1294380" name="Text Box 44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081713" y="2605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43</a:t>
            </a:r>
          </a:p>
        </p:txBody>
      </p:sp>
      <p:sp>
        <p:nvSpPr>
          <p:cNvPr id="1294381" name="Text Box 4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081713" y="2986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44</a:t>
            </a:r>
          </a:p>
        </p:txBody>
      </p:sp>
      <p:sp>
        <p:nvSpPr>
          <p:cNvPr id="1294382" name="Text Box 4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005513" y="33670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45</a:t>
            </a:r>
          </a:p>
        </p:txBody>
      </p:sp>
      <p:sp>
        <p:nvSpPr>
          <p:cNvPr id="1294383" name="Text Box 4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005513" y="37480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46</a:t>
            </a:r>
          </a:p>
        </p:txBody>
      </p:sp>
      <p:sp>
        <p:nvSpPr>
          <p:cNvPr id="1294384" name="Text Box 4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081713" y="4129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47</a:t>
            </a:r>
          </a:p>
        </p:txBody>
      </p:sp>
      <p:sp>
        <p:nvSpPr>
          <p:cNvPr id="1294385" name="Text Box 4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081713" y="4510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48</a:t>
            </a:r>
          </a:p>
        </p:txBody>
      </p:sp>
      <p:sp>
        <p:nvSpPr>
          <p:cNvPr id="1294386" name="Text Box 5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005513" y="48910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49</a:t>
            </a:r>
          </a:p>
        </p:txBody>
      </p:sp>
      <p:sp>
        <p:nvSpPr>
          <p:cNvPr id="1294387" name="Text Box 5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005513" y="52720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1294388" name="Text Box 52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234113" y="5653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51</a:t>
            </a:r>
          </a:p>
        </p:txBody>
      </p:sp>
      <p:sp>
        <p:nvSpPr>
          <p:cNvPr id="1294389" name="Text Box 5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05513" y="60340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52</a:t>
            </a:r>
          </a:p>
        </p:txBody>
      </p:sp>
      <p:sp>
        <p:nvSpPr>
          <p:cNvPr id="1294390" name="Text Box 54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209925" y="5795963"/>
            <a:ext cx="219233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294391" name="Text Box 55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320925" y="5811838"/>
            <a:ext cx="909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FF0515"/>
                </a:solidFill>
                <a:latin typeface="Courier New" pitchFamily="49" charset="0"/>
              </a:rPr>
              <a:t>r15</a:t>
            </a:r>
          </a:p>
        </p:txBody>
      </p:sp>
      <p:sp>
        <p:nvSpPr>
          <p:cNvPr id="1294392" name="Rectangle 5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68300" y="1114425"/>
            <a:ext cx="1744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67B0E"/>
                </a:solidFill>
                <a:latin typeface="Arial" charset="0"/>
              </a:rPr>
              <a:t>Program (low RAM)</a:t>
            </a:r>
          </a:p>
        </p:txBody>
      </p:sp>
      <p:sp>
        <p:nvSpPr>
          <p:cNvPr id="1294393" name="Rectangle 57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123113" y="1752600"/>
            <a:ext cx="1123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67B0E"/>
                </a:solidFill>
                <a:latin typeface="Arial" charset="0"/>
              </a:rPr>
              <a:t>"the stack"</a:t>
            </a:r>
          </a:p>
        </p:txBody>
      </p:sp>
      <p:sp>
        <p:nvSpPr>
          <p:cNvPr id="1294394" name="Rectangle 58"/>
          <p:cNvSpPr>
            <a:spLocks noChangeArrowheads="1"/>
          </p:cNvSpPr>
          <p:nvPr/>
        </p:nvSpPr>
        <p:spPr bwMode="auto">
          <a:xfrm>
            <a:off x="341313" y="1568450"/>
            <a:ext cx="2020887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>
                <a:latin typeface="Courier New" pitchFamily="49" charset="0"/>
              </a:rPr>
              <a:t>00 read r1          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01 loadn r15 42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02 call r14 5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03 jump 21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04 nop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05 jnez r1 8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06 loadn r13 1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07 jumpi r14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08 storei r1 r15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09 addn r15 1</a:t>
            </a:r>
          </a:p>
          <a:p>
            <a:pPr algn="l"/>
            <a:r>
              <a:rPr lang="en-US" sz="1400" b="1">
                <a:latin typeface="Courier New" pitchFamily="49" charset="0"/>
              </a:rPr>
              <a:t>10 storei r14 r15</a:t>
            </a:r>
          </a:p>
          <a:p>
            <a:pPr algn="l"/>
            <a:r>
              <a:rPr lang="en-US" sz="1400" b="1">
                <a:latin typeface="Courier New" pitchFamily="49" charset="0"/>
              </a:rPr>
              <a:t>11 addn r15 1</a:t>
            </a:r>
          </a:p>
          <a:p>
            <a:pPr algn="l"/>
            <a:r>
              <a:rPr lang="en-US" sz="1400" b="1">
                <a:latin typeface="Courier New" pitchFamily="49" charset="0"/>
              </a:rPr>
              <a:t>12 addn r1 -1</a:t>
            </a:r>
          </a:p>
          <a:p>
            <a:pPr algn="l"/>
            <a:r>
              <a:rPr lang="en-US" sz="1400" b="1">
                <a:latin typeface="Courier New" pitchFamily="49" charset="0"/>
              </a:rPr>
              <a:t>13 call r14 5</a:t>
            </a:r>
          </a:p>
          <a:p>
            <a:pPr algn="l"/>
            <a:r>
              <a:rPr lang="en-US" sz="1400" b="1">
                <a:latin typeface="Courier New" pitchFamily="49" charset="0"/>
              </a:rPr>
              <a:t>14 addn r15 -1</a:t>
            </a:r>
          </a:p>
          <a:p>
            <a:pPr algn="l"/>
            <a:r>
              <a:rPr lang="en-US" sz="1400" b="1">
                <a:latin typeface="Courier New" pitchFamily="49" charset="0"/>
              </a:rPr>
              <a:t>15 loadi r14 r15</a:t>
            </a:r>
          </a:p>
          <a:p>
            <a:pPr algn="l"/>
            <a:r>
              <a:rPr lang="en-US" sz="1400" b="1">
                <a:latin typeface="Courier New" pitchFamily="49" charset="0"/>
              </a:rPr>
              <a:t>16 addn r15 -1</a:t>
            </a:r>
          </a:p>
          <a:p>
            <a:pPr algn="l"/>
            <a:r>
              <a:rPr lang="en-US" sz="1400" b="1">
                <a:latin typeface="Courier New" pitchFamily="49" charset="0"/>
              </a:rPr>
              <a:t>17 loadi r1 r15</a:t>
            </a:r>
          </a:p>
          <a:p>
            <a:pPr algn="l"/>
            <a:r>
              <a:rPr lang="en-US" sz="1400" b="1">
                <a:latin typeface="Courier New" pitchFamily="49" charset="0"/>
              </a:rPr>
              <a:t>18 mul r13 r13 r1</a:t>
            </a:r>
          </a:p>
          <a:p>
            <a:pPr algn="l"/>
            <a:r>
              <a:rPr lang="en-US" sz="1400" b="1">
                <a:latin typeface="Courier New" pitchFamily="49" charset="0"/>
              </a:rPr>
              <a:t>19 jumpi r14</a:t>
            </a:r>
          </a:p>
          <a:p>
            <a:pPr algn="l"/>
            <a:r>
              <a:rPr lang="en-US" sz="1400" b="1">
                <a:latin typeface="Courier New" pitchFamily="49" charset="0"/>
              </a:rPr>
              <a:t>20 nop</a:t>
            </a:r>
          </a:p>
          <a:p>
            <a:pPr algn="l"/>
            <a:r>
              <a:rPr lang="en-US" sz="1400" b="1">
                <a:latin typeface="Courier New" pitchFamily="49" charset="0"/>
              </a:rPr>
              <a:t>21 write r13</a:t>
            </a:r>
          </a:p>
          <a:p>
            <a:pPr algn="l"/>
            <a:r>
              <a:rPr lang="en-US" sz="1400" b="1">
                <a:latin typeface="Courier New" pitchFamily="49" charset="0"/>
              </a:rPr>
              <a:t>22 halt</a:t>
            </a:r>
            <a:endParaRPr lang="en-US" sz="1400" b="1">
              <a:solidFill>
                <a:srgbClr val="FF0515"/>
              </a:solidFill>
              <a:latin typeface="Courier New" pitchFamily="49" charset="0"/>
            </a:endParaRPr>
          </a:p>
        </p:txBody>
      </p:sp>
      <p:sp>
        <p:nvSpPr>
          <p:cNvPr id="1294395" name="Text Box 59"/>
          <p:cNvSpPr txBox="1">
            <a:spLocks noChangeArrowheads="1"/>
          </p:cNvSpPr>
          <p:nvPr/>
        </p:nvSpPr>
        <p:spPr bwMode="auto">
          <a:xfrm>
            <a:off x="3162300" y="2333625"/>
            <a:ext cx="1789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Yesterday I couldn't spell "Recursive Assembler," but now I </a:t>
            </a:r>
            <a:r>
              <a:rPr lang="en-US" sz="800" b="1">
                <a:latin typeface="Arial" charset="0"/>
              </a:rPr>
              <a:t>r1</a:t>
            </a:r>
            <a:r>
              <a:rPr lang="en-US" sz="800"/>
              <a:t>.</a:t>
            </a:r>
          </a:p>
        </p:txBody>
      </p:sp>
      <p:sp>
        <p:nvSpPr>
          <p:cNvPr id="1294396" name="Text Box 6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17688" y="1357313"/>
            <a:ext cx="11795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F02E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F02E4"/>
                </a:solidFill>
                <a:latin typeface="Arial" charset="0"/>
              </a:rPr>
              <a:t>The input is 3.</a:t>
            </a:r>
          </a:p>
        </p:txBody>
      </p:sp>
      <p:sp>
        <p:nvSpPr>
          <p:cNvPr id="1294398" name="Text Box 62"/>
          <p:cNvSpPr txBox="1">
            <a:spLocks noChangeArrowheads="1"/>
          </p:cNvSpPr>
          <p:nvPr/>
        </p:nvSpPr>
        <p:spPr bwMode="auto">
          <a:xfrm>
            <a:off x="3681413" y="2955925"/>
            <a:ext cx="17891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Input: x</a:t>
            </a:r>
          </a:p>
        </p:txBody>
      </p:sp>
      <p:sp>
        <p:nvSpPr>
          <p:cNvPr id="1294400" name="Text Box 64"/>
          <p:cNvSpPr txBox="1">
            <a:spLocks noChangeArrowheads="1"/>
          </p:cNvSpPr>
          <p:nvPr/>
        </p:nvSpPr>
        <p:spPr bwMode="auto">
          <a:xfrm>
            <a:off x="3703638" y="3778250"/>
            <a:ext cx="17891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result, return value</a:t>
            </a:r>
          </a:p>
        </p:txBody>
      </p:sp>
      <p:sp>
        <p:nvSpPr>
          <p:cNvPr id="1294401" name="Text Box 65"/>
          <p:cNvSpPr txBox="1">
            <a:spLocks noChangeArrowheads="1"/>
          </p:cNvSpPr>
          <p:nvPr/>
        </p:nvSpPr>
        <p:spPr bwMode="auto">
          <a:xfrm>
            <a:off x="3695700" y="4648200"/>
            <a:ext cx="1789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return address (line #)</a:t>
            </a:r>
          </a:p>
        </p:txBody>
      </p:sp>
      <p:sp>
        <p:nvSpPr>
          <p:cNvPr id="1294402" name="Text Box 66"/>
          <p:cNvSpPr txBox="1">
            <a:spLocks noChangeArrowheads="1"/>
          </p:cNvSpPr>
          <p:nvPr/>
        </p:nvSpPr>
        <p:spPr bwMode="auto">
          <a:xfrm>
            <a:off x="3683000" y="5599113"/>
            <a:ext cx="1789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Stack Pointer</a:t>
            </a:r>
          </a:p>
        </p:txBody>
      </p:sp>
      <p:sp>
        <p:nvSpPr>
          <p:cNvPr id="1294404" name="Rectangle 6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767138" y="1676400"/>
            <a:ext cx="1014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67B0E"/>
                </a:solidFill>
                <a:latin typeface="Arial" charset="0"/>
              </a:rPr>
              <a:t>with labels</a:t>
            </a:r>
          </a:p>
        </p:txBody>
      </p:sp>
      <p:sp>
        <p:nvSpPr>
          <p:cNvPr id="1294408" name="Text Box 72"/>
          <p:cNvSpPr txBox="1">
            <a:spLocks noChangeArrowheads="1"/>
          </p:cNvSpPr>
          <p:nvPr/>
        </p:nvSpPr>
        <p:spPr bwMode="auto">
          <a:xfrm>
            <a:off x="3713163" y="2101850"/>
            <a:ext cx="17891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always-0 register</a:t>
            </a:r>
          </a:p>
        </p:txBody>
      </p:sp>
      <p:sp>
        <p:nvSpPr>
          <p:cNvPr id="1294409" name="Line 73"/>
          <p:cNvSpPr>
            <a:spLocks noChangeShapeType="1"/>
          </p:cNvSpPr>
          <p:nvPr/>
        </p:nvSpPr>
        <p:spPr bwMode="auto">
          <a:xfrm flipH="1">
            <a:off x="1516063" y="1555750"/>
            <a:ext cx="388937" cy="158750"/>
          </a:xfrm>
          <a:prstGeom prst="line">
            <a:avLst/>
          </a:prstGeom>
          <a:noFill/>
          <a:ln w="9525">
            <a:solidFill>
              <a:srgbClr val="0F02E4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69" name="Group 7182"/>
          <p:cNvGrpSpPr>
            <a:grpSpLocks/>
          </p:cNvGrpSpPr>
          <p:nvPr/>
        </p:nvGrpSpPr>
        <p:grpSpPr bwMode="auto">
          <a:xfrm>
            <a:off x="4958385" y="2293108"/>
            <a:ext cx="355599" cy="406471"/>
            <a:chOff x="1676815" y="5536974"/>
            <a:chExt cx="1066385" cy="1244825"/>
          </a:xfrm>
        </p:grpSpPr>
        <p:sp>
          <p:nvSpPr>
            <p:cNvPr id="70" name="Freeform 11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1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72" name="Straight Connector 71"/>
            <p:cNvCxnSpPr>
              <a:stCxn id="88" idx="1"/>
              <a:endCxn id="88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88" name="Oval 1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9" name="Oval 17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stCxn id="88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8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88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4" name="Freeform 73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75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83" name="Oval 1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4" name="Oval 17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5" name="Straight Connector 84"/>
              <p:cNvCxnSpPr>
                <a:stCxn id="83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3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83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78" name="Oval 1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9" name="Oval 1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0" name="Straight Connector 79"/>
              <p:cNvCxnSpPr>
                <a:stCxn id="78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78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7" name="AutoShape 19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41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48" name="Rectangle 32"/>
          <p:cNvSpPr>
            <a:spLocks noChangeArrowheads="1"/>
          </p:cNvSpPr>
          <p:nvPr/>
        </p:nvSpPr>
        <p:spPr bwMode="auto">
          <a:xfrm>
            <a:off x="838200" y="838200"/>
            <a:ext cx="2438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>
                <a:latin typeface="Courier New" pitchFamily="49" charset="0"/>
              </a:rPr>
              <a:t>00 read r1          </a:t>
            </a:r>
          </a:p>
          <a:p>
            <a:pPr algn="l"/>
            <a:r>
              <a:rPr lang="en-US" sz="1600" b="1">
                <a:latin typeface="Courier New" pitchFamily="49" charset="0"/>
              </a:rPr>
              <a:t>01 loadn r15 42</a:t>
            </a:r>
          </a:p>
          <a:p>
            <a:pPr algn="l"/>
            <a:r>
              <a:rPr lang="en-US" sz="1600" b="1">
                <a:latin typeface="Courier New" pitchFamily="49" charset="0"/>
              </a:rPr>
              <a:t>02 call r14 5</a:t>
            </a:r>
          </a:p>
          <a:p>
            <a:pPr algn="l"/>
            <a:r>
              <a:rPr lang="en-US" sz="1600" b="1">
                <a:latin typeface="Courier New" pitchFamily="49" charset="0"/>
              </a:rPr>
              <a:t>03 jump 21</a:t>
            </a:r>
          </a:p>
          <a:p>
            <a:pPr algn="l"/>
            <a:r>
              <a:rPr lang="en-US" sz="1600" b="1">
                <a:latin typeface="Courier New" pitchFamily="49" charset="0"/>
              </a:rPr>
              <a:t>04 nop</a:t>
            </a:r>
          </a:p>
          <a:p>
            <a:pPr algn="l"/>
            <a:r>
              <a:rPr lang="en-US" sz="1600" b="1">
                <a:latin typeface="Courier New" pitchFamily="49" charset="0"/>
              </a:rPr>
              <a:t>05 jnez r1 8</a:t>
            </a:r>
          </a:p>
          <a:p>
            <a:pPr algn="l"/>
            <a:r>
              <a:rPr lang="en-US" sz="1600" b="1">
                <a:latin typeface="Courier New" pitchFamily="49" charset="0"/>
              </a:rPr>
              <a:t>06 loadn r13 1</a:t>
            </a:r>
          </a:p>
          <a:p>
            <a:pPr algn="l"/>
            <a:r>
              <a:rPr lang="en-US" sz="1600" b="1">
                <a:latin typeface="Courier New" pitchFamily="49" charset="0"/>
              </a:rPr>
              <a:t>07 jumpi r14</a:t>
            </a:r>
          </a:p>
          <a:p>
            <a:pPr algn="l"/>
            <a:r>
              <a:rPr lang="en-US" sz="1600" b="1">
                <a:latin typeface="Courier New" pitchFamily="49" charset="0"/>
              </a:rPr>
              <a:t>08 storei r1 r15</a:t>
            </a:r>
          </a:p>
          <a:p>
            <a:pPr algn="l"/>
            <a:r>
              <a:rPr lang="en-US" sz="1600" b="1">
                <a:latin typeface="Courier New" pitchFamily="49" charset="0"/>
              </a:rPr>
              <a:t>09 addn r15 1</a:t>
            </a:r>
          </a:p>
          <a:p>
            <a:pPr algn="l"/>
            <a:r>
              <a:rPr lang="en-US" sz="1600" b="1">
                <a:latin typeface="Courier New" pitchFamily="49" charset="0"/>
              </a:rPr>
              <a:t>10 storei r14 r15</a:t>
            </a:r>
          </a:p>
          <a:p>
            <a:pPr algn="l"/>
            <a:r>
              <a:rPr lang="en-US" sz="1600" b="1">
                <a:latin typeface="Courier New" pitchFamily="49" charset="0"/>
              </a:rPr>
              <a:t>11 addn r15 1</a:t>
            </a:r>
          </a:p>
          <a:p>
            <a:pPr algn="l"/>
            <a:r>
              <a:rPr lang="en-US" sz="1600" b="1">
                <a:latin typeface="Courier New" pitchFamily="49" charset="0"/>
              </a:rPr>
              <a:t>12 addn r1 -1</a:t>
            </a:r>
          </a:p>
          <a:p>
            <a:pPr algn="l"/>
            <a:r>
              <a:rPr lang="en-US" sz="1600" b="1">
                <a:latin typeface="Courier New" pitchFamily="49" charset="0"/>
              </a:rPr>
              <a:t>13 call r14 5</a:t>
            </a:r>
          </a:p>
          <a:p>
            <a:pPr algn="l"/>
            <a:r>
              <a:rPr lang="en-US" sz="1600" b="1">
                <a:latin typeface="Courier New" pitchFamily="49" charset="0"/>
              </a:rPr>
              <a:t>14 addn r15 -1</a:t>
            </a:r>
          </a:p>
          <a:p>
            <a:pPr algn="l"/>
            <a:r>
              <a:rPr lang="en-US" sz="1600" b="1">
                <a:latin typeface="Courier New" pitchFamily="49" charset="0"/>
              </a:rPr>
              <a:t>15 loadi r14 r15</a:t>
            </a:r>
          </a:p>
          <a:p>
            <a:pPr algn="l"/>
            <a:r>
              <a:rPr lang="en-US" sz="1600" b="1">
                <a:latin typeface="Courier New" pitchFamily="49" charset="0"/>
              </a:rPr>
              <a:t>16 addn r15 -1</a:t>
            </a:r>
          </a:p>
          <a:p>
            <a:pPr algn="l"/>
            <a:r>
              <a:rPr lang="en-US" sz="1600" b="1">
                <a:latin typeface="Courier New" pitchFamily="49" charset="0"/>
              </a:rPr>
              <a:t>17 loadi r1 r15</a:t>
            </a:r>
          </a:p>
          <a:p>
            <a:pPr algn="l"/>
            <a:r>
              <a:rPr lang="en-US" sz="1600" b="1">
                <a:latin typeface="Courier New" pitchFamily="49" charset="0"/>
              </a:rPr>
              <a:t>18 mul r13 r13 r1</a:t>
            </a:r>
          </a:p>
          <a:p>
            <a:pPr algn="l"/>
            <a:r>
              <a:rPr lang="en-US" sz="1600" b="1">
                <a:latin typeface="Courier New" pitchFamily="49" charset="0"/>
              </a:rPr>
              <a:t>19 jumpi r14</a:t>
            </a:r>
          </a:p>
          <a:p>
            <a:pPr algn="l"/>
            <a:r>
              <a:rPr lang="en-US" sz="1600" b="1">
                <a:latin typeface="Courier New" pitchFamily="49" charset="0"/>
              </a:rPr>
              <a:t>20 nop</a:t>
            </a:r>
          </a:p>
          <a:p>
            <a:pPr algn="l"/>
            <a:r>
              <a:rPr lang="en-US" sz="1600" b="1">
                <a:latin typeface="Courier New" pitchFamily="49" charset="0"/>
              </a:rPr>
              <a:t>21 write r13</a:t>
            </a:r>
          </a:p>
          <a:p>
            <a:pPr algn="l"/>
            <a:r>
              <a:rPr lang="en-US" sz="1600" b="1">
                <a:latin typeface="Courier New" pitchFamily="49" charset="0"/>
              </a:rPr>
              <a:t>22 halt</a:t>
            </a:r>
            <a:endParaRPr lang="en-US" sz="1600" b="1">
              <a:solidFill>
                <a:srgbClr val="FF0515"/>
              </a:solidFill>
              <a:latin typeface="Courier New" pitchFamily="49" charset="0"/>
            </a:endParaRPr>
          </a:p>
        </p:txBody>
      </p:sp>
      <p:sp>
        <p:nvSpPr>
          <p:cNvPr id="1391619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762000" y="9144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91620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762000" y="2209800"/>
            <a:ext cx="0" cy="3581400"/>
          </a:xfrm>
          <a:prstGeom prst="line">
            <a:avLst/>
          </a:prstGeom>
          <a:noFill/>
          <a:ln w="19050">
            <a:solidFill>
              <a:srgbClr val="08C92D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9162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3505200"/>
            <a:ext cx="800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08C92D"/>
                </a:solidFill>
                <a:latin typeface="Courier New" pitchFamily="49" charset="0"/>
              </a:rPr>
              <a:t>fac</a:t>
            </a:r>
          </a:p>
        </p:txBody>
      </p:sp>
      <p:sp>
        <p:nvSpPr>
          <p:cNvPr id="139162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990600"/>
            <a:ext cx="8001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input, setup, call</a:t>
            </a:r>
          </a:p>
        </p:txBody>
      </p:sp>
      <p:sp>
        <p:nvSpPr>
          <p:cNvPr id="139162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95600" y="685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F02E4"/>
                </a:solidFill>
                <a:latin typeface="Arial" charset="0"/>
              </a:rPr>
              <a:t>input x</a:t>
            </a:r>
          </a:p>
        </p:txBody>
      </p:sp>
      <p:sp>
        <p:nvSpPr>
          <p:cNvPr id="1391624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29138" y="76200"/>
            <a:ext cx="45243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200">
                <a:latin typeface="Times New Roman" pitchFamily="18" charset="0"/>
              </a:rPr>
              <a:t>Recursive Factorial!</a:t>
            </a:r>
          </a:p>
        </p:txBody>
      </p:sp>
      <p:sp>
        <p:nvSpPr>
          <p:cNvPr id="139162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1600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F02E4"/>
                </a:solidFill>
                <a:latin typeface="Arial" charset="0"/>
              </a:rPr>
              <a:t>y = fac(x)</a:t>
            </a:r>
          </a:p>
        </p:txBody>
      </p:sp>
      <p:sp>
        <p:nvSpPr>
          <p:cNvPr id="1391626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48200" y="5867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F02E4"/>
                </a:solidFill>
                <a:latin typeface="Arial" charset="0"/>
              </a:rPr>
              <a:t>print y</a:t>
            </a:r>
          </a:p>
        </p:txBody>
      </p:sp>
      <p:sp>
        <p:nvSpPr>
          <p:cNvPr id="1391627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43400" y="2209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F02E4"/>
                </a:solidFill>
                <a:latin typeface="Arial" charset="0"/>
              </a:rPr>
              <a:t>if x == 0: return 1</a:t>
            </a:r>
          </a:p>
        </p:txBody>
      </p:sp>
      <p:sp>
        <p:nvSpPr>
          <p:cNvPr id="1391628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43400" y="2819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F02E4"/>
                </a:solidFill>
                <a:latin typeface="Arial" charset="0"/>
              </a:rPr>
              <a:t>else:</a:t>
            </a:r>
          </a:p>
        </p:txBody>
      </p:sp>
      <p:sp>
        <p:nvSpPr>
          <p:cNvPr id="1391629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3962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F02E4"/>
                </a:solidFill>
                <a:latin typeface="Arial" charset="0"/>
              </a:rPr>
              <a:t>REC = fac(x-1)</a:t>
            </a:r>
          </a:p>
        </p:txBody>
      </p:sp>
      <p:sp>
        <p:nvSpPr>
          <p:cNvPr id="1391630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57800" y="5334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F02E4"/>
                </a:solidFill>
                <a:latin typeface="Arial" charset="0"/>
              </a:rPr>
              <a:t>return x*REC</a:t>
            </a:r>
          </a:p>
        </p:txBody>
      </p:sp>
      <p:sp>
        <p:nvSpPr>
          <p:cNvPr id="1391631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2133600" y="990600"/>
            <a:ext cx="838200" cy="0"/>
          </a:xfrm>
          <a:prstGeom prst="line">
            <a:avLst/>
          </a:prstGeom>
          <a:noFill/>
          <a:ln w="19050">
            <a:solidFill>
              <a:srgbClr val="0F02E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91632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2514600" y="1600200"/>
            <a:ext cx="1066800" cy="304800"/>
          </a:xfrm>
          <a:prstGeom prst="line">
            <a:avLst/>
          </a:prstGeom>
          <a:noFill/>
          <a:ln w="19050">
            <a:solidFill>
              <a:srgbClr val="0F02E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91633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95600" y="1066800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F02E4"/>
                </a:solidFill>
                <a:latin typeface="Comic Sans MS" pitchFamily="66" charset="0"/>
              </a:rPr>
              <a:t>setup for call to </a:t>
            </a:r>
            <a:r>
              <a:rPr lang="en-US" sz="1200" b="1">
                <a:solidFill>
                  <a:srgbClr val="0F02E4"/>
                </a:solidFill>
                <a:latin typeface="Arial" charset="0"/>
              </a:rPr>
              <a:t>fac(x)</a:t>
            </a:r>
            <a:endParaRPr lang="en-US" sz="1200">
              <a:solidFill>
                <a:srgbClr val="0F02E4"/>
              </a:solidFill>
              <a:latin typeface="Comic Sans MS" pitchFamily="66" charset="0"/>
            </a:endParaRPr>
          </a:p>
        </p:txBody>
      </p:sp>
      <p:sp>
        <p:nvSpPr>
          <p:cNvPr id="1391634" name="AutoShape 18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2743200" y="1117600"/>
            <a:ext cx="152400" cy="254000"/>
          </a:xfrm>
          <a:prstGeom prst="rightBrace">
            <a:avLst>
              <a:gd name="adj1" fmla="val 13889"/>
              <a:gd name="adj2" fmla="val 50000"/>
            </a:avLst>
          </a:prstGeom>
          <a:noFill/>
          <a:ln w="19050">
            <a:solidFill>
              <a:srgbClr val="0F02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91635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24200" y="3276600"/>
            <a:ext cx="10525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F02E4"/>
                </a:solidFill>
                <a:latin typeface="Comic Sans MS" pitchFamily="66" charset="0"/>
              </a:rPr>
              <a:t>setup for call to </a:t>
            </a:r>
            <a:r>
              <a:rPr lang="en-US" sz="1200" b="1">
                <a:solidFill>
                  <a:srgbClr val="0F02E4"/>
                </a:solidFill>
                <a:latin typeface="Arial" charset="0"/>
              </a:rPr>
              <a:t>fac(x-1)</a:t>
            </a:r>
            <a:endParaRPr lang="en-US" sz="1200">
              <a:solidFill>
                <a:srgbClr val="0F02E4"/>
              </a:solidFill>
              <a:latin typeface="Comic Sans MS" pitchFamily="66" charset="0"/>
            </a:endParaRPr>
          </a:p>
        </p:txBody>
      </p:sp>
      <p:sp>
        <p:nvSpPr>
          <p:cNvPr id="1391636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438400" y="6096000"/>
            <a:ext cx="2071688" cy="23813"/>
          </a:xfrm>
          <a:prstGeom prst="line">
            <a:avLst/>
          </a:prstGeom>
          <a:noFill/>
          <a:ln w="19050">
            <a:solidFill>
              <a:srgbClr val="0F02E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91637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81000" y="2133600"/>
            <a:ext cx="853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1638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2514600" y="2286000"/>
            <a:ext cx="1785938" cy="87313"/>
          </a:xfrm>
          <a:prstGeom prst="line">
            <a:avLst/>
          </a:prstGeom>
          <a:noFill/>
          <a:ln w="19050">
            <a:solidFill>
              <a:srgbClr val="0F02E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91639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2667000" y="2362200"/>
            <a:ext cx="1630363" cy="76200"/>
          </a:xfrm>
          <a:prstGeom prst="line">
            <a:avLst/>
          </a:prstGeom>
          <a:noFill/>
          <a:ln w="19050">
            <a:solidFill>
              <a:srgbClr val="0F02E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91640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2590800" y="4191000"/>
            <a:ext cx="1524000" cy="0"/>
          </a:xfrm>
          <a:prstGeom prst="line">
            <a:avLst/>
          </a:prstGeom>
          <a:noFill/>
          <a:ln w="19050">
            <a:solidFill>
              <a:srgbClr val="0F02E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91641" name="AutoShape 25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2971800" y="2895600"/>
            <a:ext cx="122238" cy="1319213"/>
          </a:xfrm>
          <a:prstGeom prst="rightBrace">
            <a:avLst>
              <a:gd name="adj1" fmla="val 89935"/>
              <a:gd name="adj2" fmla="val 50000"/>
            </a:avLst>
          </a:prstGeom>
          <a:noFill/>
          <a:ln w="19050">
            <a:solidFill>
              <a:srgbClr val="0F02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91642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24200" y="4419600"/>
            <a:ext cx="10525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F02E4"/>
                </a:solidFill>
                <a:latin typeface="Comic Sans MS" pitchFamily="66" charset="0"/>
              </a:rPr>
              <a:t>unpack after call to </a:t>
            </a:r>
            <a:r>
              <a:rPr lang="en-US" sz="1200" b="1">
                <a:solidFill>
                  <a:srgbClr val="0F02E4"/>
                </a:solidFill>
                <a:latin typeface="Arial" charset="0"/>
              </a:rPr>
              <a:t>fac(x-1)</a:t>
            </a:r>
            <a:endParaRPr lang="en-US" sz="1200">
              <a:solidFill>
                <a:srgbClr val="0F02E4"/>
              </a:solidFill>
              <a:latin typeface="Comic Sans MS" pitchFamily="66" charset="0"/>
            </a:endParaRPr>
          </a:p>
        </p:txBody>
      </p:sp>
      <p:sp>
        <p:nvSpPr>
          <p:cNvPr id="1391643" name="AutoShape 27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2971800" y="4343400"/>
            <a:ext cx="114300" cy="787400"/>
          </a:xfrm>
          <a:prstGeom prst="rightBrace">
            <a:avLst>
              <a:gd name="adj1" fmla="val 57407"/>
              <a:gd name="adj2" fmla="val 50000"/>
            </a:avLst>
          </a:prstGeom>
          <a:noFill/>
          <a:ln w="19050">
            <a:solidFill>
              <a:srgbClr val="0F02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91644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3087688" y="5421313"/>
            <a:ext cx="2206625" cy="150812"/>
          </a:xfrm>
          <a:prstGeom prst="line">
            <a:avLst/>
          </a:prstGeom>
          <a:noFill/>
          <a:ln w="19050">
            <a:solidFill>
              <a:srgbClr val="0F02E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91645" name="Line 2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2549525" y="5573713"/>
            <a:ext cx="2730500" cy="47625"/>
          </a:xfrm>
          <a:prstGeom prst="line">
            <a:avLst/>
          </a:prstGeom>
          <a:noFill/>
          <a:ln w="19050">
            <a:solidFill>
              <a:srgbClr val="0F02E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91646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253163" y="5784850"/>
            <a:ext cx="1965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REC </a:t>
            </a:r>
            <a:r>
              <a:rPr lang="en-US" sz="1200">
                <a:latin typeface="Comic Sans MS" pitchFamily="66" charset="0"/>
              </a:rPr>
              <a:t>is now in r3</a:t>
            </a:r>
            <a:endParaRPr lang="en-US" sz="1200" b="1">
              <a:latin typeface="Arial" charset="0"/>
            </a:endParaRPr>
          </a:p>
        </p:txBody>
      </p:sp>
      <p:sp>
        <p:nvSpPr>
          <p:cNvPr id="1391649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762000" y="58674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91650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400" y="6096000"/>
            <a:ext cx="800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print</a:t>
            </a:r>
          </a:p>
        </p:txBody>
      </p:sp>
      <p:sp>
        <p:nvSpPr>
          <p:cNvPr id="1391651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52400" y="5791200"/>
            <a:ext cx="853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1652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2362200" y="2362200"/>
            <a:ext cx="1905000" cy="347663"/>
          </a:xfrm>
          <a:prstGeom prst="line">
            <a:avLst/>
          </a:prstGeom>
          <a:noFill/>
          <a:ln w="19050">
            <a:solidFill>
              <a:srgbClr val="0F02E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916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688" y="6056313"/>
              <a:ext cx="258762" cy="122237"/>
            </p14:xfrm>
          </p:contentPart>
        </mc:Choice>
        <mc:Fallback xmlns="">
          <p:pic>
            <p:nvPicPr>
              <p:cNvPr id="13916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5331" y="6046965"/>
                <a:ext cx="277476" cy="140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916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7388" y="4916488"/>
              <a:ext cx="71437" cy="284162"/>
            </p14:xfrm>
          </p:contentPart>
        </mc:Choice>
        <mc:Fallback xmlns="">
          <p:pic>
            <p:nvPicPr>
              <p:cNvPr id="13916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88007" y="4907124"/>
                <a:ext cx="90198" cy="3028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74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1275" name="Group 2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7200" y="762000"/>
            <a:ext cx="8218488" cy="180975"/>
            <a:chOff x="295" y="1311"/>
            <a:chExt cx="5177" cy="114"/>
          </a:xfrm>
        </p:grpSpPr>
        <p:sp>
          <p:nvSpPr>
            <p:cNvPr id="1461276" name="Rectangle 2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1277" name="Rectangle 2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6125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76200"/>
            <a:ext cx="7772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Times New Roman" pitchFamily="18" charset="0"/>
              </a:rPr>
              <a:t>Common Pitfalls</a:t>
            </a:r>
          </a:p>
        </p:txBody>
      </p:sp>
      <p:pic>
        <p:nvPicPr>
          <p:cNvPr id="1461274" name="Picture 26" descr="MCj02807140000[1]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152400"/>
            <a:ext cx="2182812" cy="260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1279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/>
              <a:t>Problem</a:t>
            </a:r>
            <a:r>
              <a:rPr lang="en-US" sz="2800"/>
              <a:t>: You forgot to store </a:t>
            </a:r>
            <a:br>
              <a:rPr lang="en-US" sz="2800"/>
            </a:br>
            <a:r>
              <a:rPr lang="en-US" sz="2800"/>
              <a:t>something on the stack and it </a:t>
            </a:r>
            <a:br>
              <a:rPr lang="en-US" sz="2800"/>
            </a:br>
            <a:r>
              <a:rPr lang="en-US" sz="2800"/>
              <a:t>gets wiped out by accident</a:t>
            </a:r>
          </a:p>
          <a:p>
            <a:pPr>
              <a:lnSpc>
                <a:spcPct val="80000"/>
              </a:lnSpc>
            </a:pPr>
            <a:r>
              <a:rPr lang="en-US" sz="2800" b="1"/>
              <a:t>Solution</a:t>
            </a:r>
            <a:r>
              <a:rPr lang="en-US" sz="2800"/>
              <a:t>: Store EVERYTHING </a:t>
            </a:r>
            <a:br>
              <a:rPr lang="en-US" sz="2800"/>
            </a:br>
            <a:r>
              <a:rPr lang="en-US" sz="2800"/>
              <a:t>on the stack, even if you think </a:t>
            </a:r>
            <a:br>
              <a:rPr lang="en-US" sz="2800"/>
            </a:br>
            <a:r>
              <a:rPr lang="en-US" sz="2800"/>
              <a:t>you don't need it!</a:t>
            </a:r>
          </a:p>
          <a:p>
            <a:pPr>
              <a:lnSpc>
                <a:spcPct val="80000"/>
              </a:lnSpc>
            </a:pPr>
            <a:r>
              <a:rPr lang="en-US" sz="2800" b="1"/>
              <a:t>Problem</a:t>
            </a:r>
            <a:r>
              <a:rPr lang="en-US" sz="2800"/>
              <a:t>: Things are coming back from the stack different from when they went on</a:t>
            </a:r>
          </a:p>
          <a:p>
            <a:pPr>
              <a:lnSpc>
                <a:spcPct val="80000"/>
              </a:lnSpc>
            </a:pPr>
            <a:r>
              <a:rPr lang="en-US" sz="2800" b="1"/>
              <a:t>Solution(s):</a:t>
            </a:r>
            <a:r>
              <a:rPr lang="en-US" sz="28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Make sure that you take things off in the REVERSE order from how you put them 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Make you your stack pointer ends up the same way it started (for every addn r15 1, you have an addn r15 -1)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/>
          </a:p>
        </p:txBody>
      </p:sp>
      <p:grpSp>
        <p:nvGrpSpPr>
          <p:cNvPr id="22" name="Group 7182"/>
          <p:cNvGrpSpPr>
            <a:grpSpLocks/>
          </p:cNvGrpSpPr>
          <p:nvPr/>
        </p:nvGrpSpPr>
        <p:grpSpPr bwMode="auto">
          <a:xfrm>
            <a:off x="7496000" y="269804"/>
            <a:ext cx="617537" cy="635071"/>
            <a:chOff x="1676815" y="5536974"/>
            <a:chExt cx="1066385" cy="1244825"/>
          </a:xfrm>
        </p:grpSpPr>
        <p:sp>
          <p:nvSpPr>
            <p:cNvPr id="23" name="Freeform 1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25" name="Straight Connector 24"/>
            <p:cNvCxnSpPr>
              <a:stCxn id="41" idx="1"/>
              <a:endCxn id="41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1" name="Oval 1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2" name="Oval 1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3" name="Straight Connector 42"/>
              <p:cNvCxnSpPr>
                <a:stCxn id="41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1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1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7" name="Freeform 26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28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36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7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8" name="Straight Connector 37"/>
              <p:cNvCxnSpPr>
                <a:stCxn id="36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6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6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1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2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3" name="Straight Connector 32"/>
              <p:cNvCxnSpPr>
                <a:stCxn id="31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31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31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0" name="AutoShape 1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36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789" name="Group 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" y="838200"/>
            <a:ext cx="8382000" cy="193675"/>
            <a:chOff x="295" y="1311"/>
            <a:chExt cx="5177" cy="114"/>
          </a:xfrm>
        </p:grpSpPr>
        <p:sp>
          <p:nvSpPr>
            <p:cNvPr id="1398790" name="Rectangl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8791" name="Rectangle 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8792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01900" y="39475"/>
            <a:ext cx="61531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>
                <a:latin typeface="Times New Roman" pitchFamily="18" charset="0"/>
              </a:rPr>
              <a:t>Hmmm Detectives</a:t>
            </a:r>
          </a:p>
        </p:txBody>
      </p:sp>
      <p:sp>
        <p:nvSpPr>
          <p:cNvPr id="1398812" name="Text Box 28"/>
          <p:cNvSpPr txBox="1">
            <a:spLocks noChangeArrowheads="1"/>
          </p:cNvSpPr>
          <p:nvPr/>
        </p:nvSpPr>
        <p:spPr bwMode="auto">
          <a:xfrm>
            <a:off x="901700" y="139700"/>
            <a:ext cx="1600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Hmmm, I'm not sure about this game</a:t>
            </a:r>
          </a:p>
        </p:txBody>
      </p:sp>
      <p:sp>
        <p:nvSpPr>
          <p:cNvPr id="1398813" name="Rectangle 29"/>
          <p:cNvSpPr>
            <a:spLocks noChangeArrowheads="1"/>
          </p:cNvSpPr>
          <p:nvPr/>
        </p:nvSpPr>
        <p:spPr bwMode="auto">
          <a:xfrm>
            <a:off x="381000" y="1371600"/>
            <a:ext cx="83820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latin typeface="Courier New" pitchFamily="49" charset="0"/>
              </a:rPr>
              <a:t>00 read r1          # get an integer from the user</a:t>
            </a:r>
          </a:p>
          <a:p>
            <a:pPr algn="l"/>
            <a:r>
              <a:rPr lang="en-US" sz="1800" b="1">
                <a:latin typeface="Courier New" pitchFamily="49" charset="0"/>
              </a:rPr>
              <a:t>                    # and hold it in register r1</a:t>
            </a:r>
          </a:p>
          <a:p>
            <a:pPr algn="l"/>
            <a:r>
              <a:rPr lang="en-US" sz="1800" b="1">
                <a:latin typeface="Courier New" pitchFamily="49" charset="0"/>
              </a:rPr>
              <a:t>01 load r2 2        # put 2 in r2</a:t>
            </a:r>
          </a:p>
          <a:p>
            <a:pPr algn="l"/>
            <a:r>
              <a:rPr lang="en-US" sz="1800" b="1">
                <a:latin typeface="Courier New" pitchFamily="49" charset="0"/>
              </a:rPr>
              <a:t>02 mul r1 r2 r1     # r1 = r1 * r2</a:t>
            </a:r>
          </a:p>
          <a:p>
            <a:pPr algn="l"/>
            <a:r>
              <a:rPr lang="en-US" sz="1800" b="1">
                <a:latin typeface="Courier New" pitchFamily="49" charset="0"/>
              </a:rPr>
              <a:t>03 loadn r3 42      # put 42 in r3</a:t>
            </a:r>
          </a:p>
          <a:p>
            <a:pPr algn="l"/>
            <a:r>
              <a:rPr lang="en-US" sz="1800" b="1">
                <a:latin typeface="Courier New" pitchFamily="49" charset="0"/>
              </a:rPr>
              <a:t>04 storei r1 r3     # store the value of r1 at memory </a:t>
            </a:r>
          </a:p>
          <a:p>
            <a:pPr algn="l"/>
            <a:r>
              <a:rPr lang="en-US" sz="1800" b="1">
                <a:latin typeface="Courier New" pitchFamily="49" charset="0"/>
              </a:rPr>
              <a:t>			# location 42</a:t>
            </a:r>
          </a:p>
          <a:p>
            <a:pPr algn="l"/>
            <a:r>
              <a:rPr lang="en-US" sz="1800" b="1">
                <a:latin typeface="Courier New" pitchFamily="49" charset="0"/>
              </a:rPr>
              <a:t>05 load r4 42       # load the value from memory </a:t>
            </a:r>
          </a:p>
          <a:p>
            <a:pPr algn="l"/>
            <a:r>
              <a:rPr lang="en-US" sz="1800" b="1">
                <a:latin typeface="Courier New" pitchFamily="49" charset="0"/>
              </a:rPr>
              <a:t>                    # location 42 into r4</a:t>
            </a:r>
          </a:p>
          <a:p>
            <a:pPr algn="l"/>
            <a:r>
              <a:rPr lang="en-US" sz="1800" b="1">
                <a:latin typeface="Courier New" pitchFamily="49" charset="0"/>
              </a:rPr>
              <a:t>06 write r4         # write out (print) the contents of r4</a:t>
            </a:r>
          </a:p>
          <a:p>
            <a:pPr algn="l"/>
            <a:r>
              <a:rPr lang="en-US" sz="1800" b="1">
                <a:latin typeface="Courier New" pitchFamily="49" charset="0"/>
              </a:rPr>
              <a:t>07 halt             # stop here.</a:t>
            </a:r>
          </a:p>
        </p:txBody>
      </p:sp>
      <p:sp>
        <p:nvSpPr>
          <p:cNvPr id="1398814" name="Text Box 30"/>
          <p:cNvSpPr txBox="1">
            <a:spLocks noChangeArrowheads="1"/>
          </p:cNvSpPr>
          <p:nvPr/>
        </p:nvSpPr>
        <p:spPr bwMode="auto">
          <a:xfrm>
            <a:off x="457200" y="4876800"/>
            <a:ext cx="65484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i="1"/>
              <a:t>Hmmm says:</a:t>
            </a:r>
          </a:p>
          <a:p>
            <a:pPr algn="l"/>
            <a:r>
              <a:rPr lang="en-US">
                <a:solidFill>
                  <a:srgbClr val="0508FB"/>
                </a:solidFill>
              </a:rPr>
              <a:t>Invalid load target at pc 1: 2</a:t>
            </a:r>
          </a:p>
          <a:p>
            <a:pPr algn="l"/>
            <a:r>
              <a:rPr lang="en-US">
                <a:solidFill>
                  <a:srgbClr val="0508FB"/>
                </a:solidFill>
              </a:rPr>
              <a:t>Halting program execution.</a:t>
            </a:r>
          </a:p>
        </p:txBody>
      </p:sp>
      <p:grpSp>
        <p:nvGrpSpPr>
          <p:cNvPr id="30" name="Group 7182"/>
          <p:cNvGrpSpPr>
            <a:grpSpLocks/>
          </p:cNvGrpSpPr>
          <p:nvPr/>
        </p:nvGrpSpPr>
        <p:grpSpPr bwMode="auto">
          <a:xfrm>
            <a:off x="273050" y="154337"/>
            <a:ext cx="617537" cy="635071"/>
            <a:chOff x="1676815" y="5536974"/>
            <a:chExt cx="1066385" cy="1244825"/>
          </a:xfrm>
        </p:grpSpPr>
        <p:sp>
          <p:nvSpPr>
            <p:cNvPr id="31" name="Freeform 1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3" name="Straight Connector 32"/>
            <p:cNvCxnSpPr>
              <a:stCxn id="49" idx="1"/>
              <a:endCxn id="49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9" name="Oval 1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0" name="Oval 1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1" name="Straight Connector 50"/>
              <p:cNvCxnSpPr>
                <a:stCxn id="49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9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9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5" name="Freeform 34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6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4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5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6" name="Straight Connector 45"/>
              <p:cNvCxnSpPr>
                <a:stCxn id="44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4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4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9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0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1" name="Straight Connector 40"/>
              <p:cNvCxnSpPr>
                <a:stCxn id="39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9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9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8" name="AutoShape 1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249840" y="2071800"/>
              <a:ext cx="1872000" cy="164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7600" y="2057760"/>
                <a:ext cx="1896480" cy="18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67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002060"/>
          </a:solidFill>
        </a:ln>
      </a:spPr>
      <a:bodyPr wrap="square" rtlCol="0" anchor="ctr">
        <a:spAutoFit/>
      </a:bodyPr>
      <a:lstStyle>
        <a:defPPr algn="ctr">
          <a:defRPr sz="1800" dirty="0" smtClean="0">
            <a:latin typeface="Courier New" pitchFamily="49" charset="0"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14086</TotalTime>
  <Words>3721</Words>
  <Application>Microsoft Office PowerPoint</Application>
  <PresentationFormat>On-screen Show (4:3)</PresentationFormat>
  <Paragraphs>1060</Paragraphs>
  <Slides>49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Default Design</vt:lpstr>
      <vt:lpstr>PowerPoint Presentation</vt:lpstr>
      <vt:lpstr>How are things going?</vt:lpstr>
      <vt:lpstr>How are things going?</vt:lpstr>
      <vt:lpstr>How are things going?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Powerful Languages…</vt:lpstr>
      <vt:lpstr>More Powerful Languages…</vt:lpstr>
      <vt:lpstr>Beyond Integers…</vt:lpstr>
      <vt:lpstr>Booleans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if, elif, else…</vt:lpstr>
      <vt:lpstr>PowerPoint Presentation</vt:lpstr>
      <vt:lpstr>Functions and (immutable) Variables</vt:lpstr>
      <vt:lpstr>Functions and (immutable) Variables</vt:lpstr>
      <vt:lpstr>Functions and Mutable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Written Feedback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alvarado</dc:creator>
  <cp:lastModifiedBy>alvarado</cp:lastModifiedBy>
  <cp:revision>756</cp:revision>
  <cp:lastPrinted>2010-10-05T20:00:56Z</cp:lastPrinted>
  <dcterms:created xsi:type="dcterms:W3CDTF">2007-09-03T22:32:38Z</dcterms:created>
  <dcterms:modified xsi:type="dcterms:W3CDTF">2010-10-07T21:30:51Z</dcterms:modified>
</cp:coreProperties>
</file>