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notesSlides/notesSlide2.xml" ContentType="application/vnd.openxmlformats-officedocument.presentationml.notesSlide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notesSlides/notesSlide3.xml" ContentType="application/vnd.openxmlformats-officedocument.presentationml.notesSlide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ink/ink1.xml" ContentType="application/inkml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notesSlides/notesSlide4.xml" ContentType="application/vnd.openxmlformats-officedocument.presentationml.notesSlide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notesSlides/notesSlide20.xml" ContentType="application/vnd.openxmlformats-officedocument.presentationml.notesSlide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notesSlides/notesSlide23.xml" ContentType="application/vnd.openxmlformats-officedocument.presentationml.notesSlide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notesSlides/notesSlide24.xml" ContentType="application/vnd.openxmlformats-officedocument.presentationml.notesSlide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notesSlides/notesSlide25.xml" ContentType="application/vnd.openxmlformats-officedocument.presentationml.notesSlide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notesSlides/notesSlide26.xml" ContentType="application/vnd.openxmlformats-officedocument.presentationml.notesSlide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notesSlides/notesSlide27.xml" ContentType="application/vnd.openxmlformats-officedocument.presentationml.notesSlide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notesSlides/notesSlide28.xml" ContentType="application/vnd.openxmlformats-officedocument.presentationml.notesSlide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notesSlides/notesSlide34.xml" ContentType="application/vnd.openxmlformats-officedocument.presentationml.notesSlide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notesSlides/notesSlide35.xml" ContentType="application/vnd.openxmlformats-officedocument.presentationml.notesSlide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notesSlides/notesSlide36.xml" ContentType="application/vnd.openxmlformats-officedocument.presentationml.notesSlide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notesSlides/notesSlide37.xml" ContentType="application/vnd.openxmlformats-officedocument.presentationml.notesSlide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notesSlides/notesSlide38.xml" ContentType="application/vnd.openxmlformats-officedocument.presentationml.notesSlide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notesSlides/notesSlide39.xml" ContentType="application/vnd.openxmlformats-officedocument.presentationml.notesSlide+xml"/>
  <Override PartName="/ppt/ink/ink2.xml" ContentType="application/inkml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notesSlides/notesSlide40.xml" ContentType="application/vnd.openxmlformats-officedocument.presentationml.notesSlide+xml"/>
  <Override PartName="/ppt/ink/ink3.xml" ContentType="application/inkml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notesSlides/notesSlide41.xml" ContentType="application/vnd.openxmlformats-officedocument.presentationml.notesSlide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notesSlides/notesSlide42.xml" ContentType="application/vnd.openxmlformats-officedocument.presentationml.notesSlide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notesSlides/notesSlide43.xml" ContentType="application/vnd.openxmlformats-officedocument.presentationml.notesSlide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6"/>
  </p:notesMasterIdLst>
  <p:handoutMasterIdLst>
    <p:handoutMasterId r:id="rId67"/>
  </p:handoutMasterIdLst>
  <p:sldIdLst>
    <p:sldId id="517" r:id="rId2"/>
    <p:sldId id="727" r:id="rId3"/>
    <p:sldId id="728" r:id="rId4"/>
    <p:sldId id="729" r:id="rId5"/>
    <p:sldId id="732" r:id="rId6"/>
    <p:sldId id="733" r:id="rId7"/>
    <p:sldId id="739" r:id="rId8"/>
    <p:sldId id="740" r:id="rId9"/>
    <p:sldId id="741" r:id="rId10"/>
    <p:sldId id="742" r:id="rId11"/>
    <p:sldId id="743" r:id="rId12"/>
    <p:sldId id="744" r:id="rId13"/>
    <p:sldId id="745" r:id="rId14"/>
    <p:sldId id="747" r:id="rId15"/>
    <p:sldId id="748" r:id="rId16"/>
    <p:sldId id="749" r:id="rId17"/>
    <p:sldId id="750" r:id="rId18"/>
    <p:sldId id="751" r:id="rId19"/>
    <p:sldId id="754" r:id="rId20"/>
    <p:sldId id="761" r:id="rId21"/>
    <p:sldId id="762" r:id="rId22"/>
    <p:sldId id="763" r:id="rId23"/>
    <p:sldId id="764" r:id="rId24"/>
    <p:sldId id="766" r:id="rId25"/>
    <p:sldId id="767" r:id="rId26"/>
    <p:sldId id="768" r:id="rId27"/>
    <p:sldId id="752" r:id="rId28"/>
    <p:sldId id="753" r:id="rId29"/>
    <p:sldId id="772" r:id="rId30"/>
    <p:sldId id="773" r:id="rId31"/>
    <p:sldId id="774" r:id="rId32"/>
    <p:sldId id="775" r:id="rId33"/>
    <p:sldId id="776" r:id="rId34"/>
    <p:sldId id="777" r:id="rId35"/>
    <p:sldId id="778" r:id="rId36"/>
    <p:sldId id="779" r:id="rId37"/>
    <p:sldId id="780" r:id="rId38"/>
    <p:sldId id="781" r:id="rId39"/>
    <p:sldId id="782" r:id="rId40"/>
    <p:sldId id="783" r:id="rId41"/>
    <p:sldId id="784" r:id="rId42"/>
    <p:sldId id="785" r:id="rId43"/>
    <p:sldId id="786" r:id="rId44"/>
    <p:sldId id="787" r:id="rId45"/>
    <p:sldId id="788" r:id="rId46"/>
    <p:sldId id="789" r:id="rId47"/>
    <p:sldId id="790" r:id="rId48"/>
    <p:sldId id="795" r:id="rId49"/>
    <p:sldId id="796" r:id="rId50"/>
    <p:sldId id="797" r:id="rId51"/>
    <p:sldId id="800" r:id="rId52"/>
    <p:sldId id="801" r:id="rId53"/>
    <p:sldId id="802" r:id="rId54"/>
    <p:sldId id="803" r:id="rId55"/>
    <p:sldId id="804" r:id="rId56"/>
    <p:sldId id="805" r:id="rId57"/>
    <p:sldId id="806" r:id="rId58"/>
    <p:sldId id="807" r:id="rId59"/>
    <p:sldId id="809" r:id="rId60"/>
    <p:sldId id="810" r:id="rId61"/>
    <p:sldId id="811" r:id="rId62"/>
    <p:sldId id="812" r:id="rId63"/>
    <p:sldId id="813" r:id="rId64"/>
    <p:sldId id="814" r:id="rId65"/>
  </p:sldIdLst>
  <p:sldSz cx="9144000" cy="6858000" type="screen4x3"/>
  <p:notesSz cx="6985000" cy="9271000"/>
  <p:custDataLst>
    <p:tags r:id="rId6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F0000"/>
    <a:srgbClr val="0000FF"/>
    <a:srgbClr val="FF9900"/>
    <a:srgbClr val="66FF66"/>
    <a:srgbClr val="C0C0C0"/>
    <a:srgbClr val="9966FF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gs" Target="tags/tag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2736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6051" y="0"/>
            <a:ext cx="302736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05863"/>
            <a:ext cx="302736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6051" y="8805863"/>
            <a:ext cx="302736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351E18C-18FC-4D98-B215-A316AC4AED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6134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09-12-08T23:27:09.14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3 0 1,'-3'17'24,"3"-17"-7,0 0-20,0 0-20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08-10-30T20:51:20.15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66 100 55,'-38'-30'30,"13"7"-29,19 6-1,16 2-29,3 0-7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08-10-30T21:09:44.15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6 0 51,'-2'10'38,"-3"0"-2,7 6 1,-2-16-26,-1 29-4,1-11-3,5 1-2,3-2-1,1-5-2,4 1-4,-13-13-31,18 1 0,-9-12-3,3 1 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08-10-30T21:16:53.26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0 3142 7,'30'4'25,"1"-3"2,4 0-7,9 10-4,-1-13-5,15 11-4,-3-11-1,9 4-2,1-3-1,4 1-2,2-3 0,5-6-1,-2-3 1,4-1-1,2-3 1,2 3 0,4-7 0,3 3 0,0-3 2,5 4-1,1 2 1,4 3-1,-2 1 1,3 4-2,0-1 2,4 0-2,0 0 0,4 0 0,-5-3 0,2-2 0,-3-1 0,-1-3-1,-1 0 1,-1 1-1,-7 3-1,-11-6-11,-2 13-21,-11 1-3,-8 3 1,-11 2-1</inkml:trace>
  <inkml:trace contextRef="#ctx0" brushRef="#br0" timeOffset="38734">9831 1095 3,'-10'2'28,"-3"-2"2,2-4-6,11 4-8,-21-3-3,21 3-2,-13-2-3,13 2-1,0 0-1,0 0-3,-12-5 0,12 5 0,0 0-2,14-3 1,-14 3-1,20-3 0,-5 1 0,4 0 1,3 0-1,4 2 0,1-1 0,3 3 0,1 1 0,4 2-1,2 2 2,3 2-2,2 0 1,4 1-1,3 0 0,4-2 1,0-1-1,3-1 1,2-2-1,2-2 1,-1-2 0,4 0 0,2-1 0,3 1-1,3-3 1,2 2 0,0-1 0,3 1-1,-2 0 1,0-1 0,-1 0-1,1 1 0,2-1 1,0 1-1,1-1 0,-2 2 0,4 0 1,-3 1-1,2 1 0,-3-1 0,0 1 0,1-1 0,1 0 1,0-1-1,-1 0 0,0 0 0,1 0 1,-3-1-1,-2 0 0,1 0 0,-1 0 0,0-1 0,1 0-1,-3 1 1,0 1 0,-1 0 0,-2 0 0,-3 1 0,-3 1 0,-1 1 0,-1 1 0,0 0 0,-3-1 0,2 1 0,-2 0 0,1-1 0,-1 0 0,-3-1 0,2 1 0,-1-1 0,1 0 0,2 0 0,3 0 0,2 0 0,2-2 0,4 0 0,2-2 0,2-1 0,3-1 0,-3-1 0,1 0 0,-1-1 0,-2 2 0,-4 0 0,-3 3 1,-2 2-1,-3 0 0,-1 2 0,-3 0 0,-1 1 0,0-1 0,4-2 0,1 0 0,1-1 0,2 0 0,-1-1 0,-1 0 1,0 1-1,-5 0 0,-3 1 0,-3 2 1,-3-1-1,-1 1 1,-1 0-1,-2 0 0,2 0 1,-1-1-1,2 1 0,2-3 0,-3 4 0,1-1 1,-2 2-1,3 3-1,-4 0-2,2 4 1,-4-6-3,4 3 1,-7-10-5,9 5 2,-10-11-1,4 4 2,-6-9 1,5 4 1,-7-1 1,3 4 1,-4 2 2,-2 3 0,1 2 0,0 3 0,-2-2-4,6 5-3,-9-8-5,11 7-2,-10-11-3,10 7 3,-8-11-1,6 7 2,-8-6 3,1 2 6,-4 0 4,-2 2-2,4 6-13</inkml:trace>
  <inkml:trace contextRef="#ctx0" brushRef="#br0" timeOffset="41152">1227 318 22,'-3'-16'31,"0"6"-1,3 10-9,-7-19-5,7 19-3,-4-11-4,4 11-2,0 0-1,0 0-2,0 0-1,-4 10 0,4-10 0,-6 18 0,0-5-1,-4 5 0,-4 2-1,-6 4 0,-7 1-1,0 2 1,-7 0-1,0 2 1,0-3-1,1-2 0,3-2 0,4-3 0,5-1 1,1-2-2,5-2 1,2-3-1,4 1 1,2-1 0,2 1 0,4 2 1,3 0-1,3 3 0,1 1 1,1 3-1,2 2 0,4 3 1,1 1-1,4-1 1,-1 1-1,5 0 1,2-2-1,3 1 1,1-3-1,1-3 1,1-1-1,0-3 1,2-1 0,-1-3 0,-1-1-1,-1-3 2,-1-1-2,1-1 1,-1-1-1,-1 1 0,-2-2 0,0 2 0,-2-1 0,1 0-1,0 0 1,-1 2 0,0-1 1,1 0-1,-1 0 0,3-1 0,1 1 1,1 0-1,2-1 0,0-1 1,1 0 0,0-1 1,2 0-1,0 1-1,-2-3 2,1-1-2,2-1 1,0-2-1,0 1-1,2-1 1,2-1-1,0 1 1,2 0-1,2 1 1,0 0 0,2 1 0,2 0 0,-1 1-1,2 1 2,-2-1-1,0 2 0,1 0 0,0 1 1,-3 2 0,2-2-1,2 4 1,3-4-1,1 2 0,6-2 1,0-2-1,3 0 0,2-1 1,2-1-1,0 1 0,-2-1 0,1 0 0,-1 0 0,1 3 0,1-2 0,2 0 0,-2 1 0,2 0 1,-2 1-1,1 0 0,-2 1 1,1-1-2,-1-2 1,2-1 0,3-1 0,5-4 0,0 2-1,0-4 1,5 0 0,-2 1 0,2 2-1,-3-1 1,0 3 0,0 2 0,0-1 0,-1 0 0,-2 1 0,2 0 0,-3 0 0,-1 1 0,0-1 0,-1 1 1,0 0-1,2 0 0,0 0 1,-3 0-1,0 0 0,1-1 0,-2-1 1,-3-1-1,-2 0 0,-2-1 0,-2 1 0,1 0 1,-3 1-1,-2 0 0,-3 1 0,-4 1 0,-2 0 0,-4 1 0,-5-1 0,-1 1 0,-4 0 0,-2-1 1,-1 1-1,-1-1 0,-1 1 0,-1-2 0,-1 1 0,0 0 0,1 0 0,1 0 0,2 1 0,1-1 0,1 0 0,3 2 0,1-1 1,2 1-2,0-1 2,2 1-1,1-1 0,1 0 0,0 0 0,1 0 0,-1 1 0,3 0 0,3 1 0,1 1 1,4 1-1,2 0 0,2-1 0,4 0 1,1-1-1,2 0 1,2-1-1,0-1 0,-1 0 1,1 4-1,-1-2 1,1 2 0,-2-1 0,-2 2-2,-1-1 2,-5 1-2,-1-1 2,-2-3-2,-4-2 1,-4 1 0,-2-1 0,-3-1 1,-3-2-1,0 1 1,-4-2-1,-2 0 1,-4 0-2,-2-2 2,-3 0-2,-7-4 1,-1 1-1,-6-4 1,0-2 0,-6-3-1,-3-3 2,-6-4-2,-1-4 1,-1-4 0,-4-3 0,2-3 0,-4-3 0,2 0 0,1 1 0,3 0 0,1 3 0,1 2 0,2 3 0,1 0 0,1 2 0,2 0 1,0 1-1,-1 2 0,4 1 0,-1 1 1,0 1-1,0 3 0,0 2 0,-2 1 0,1 4 0,-1-1 0,-1 2 0,-1 2 0,0 0 0,5 12 0,-12-16 0,12 16 0,-19-10 1,3 7-2,-2 1 1,-2 2 0,-7 0 0,-4 1 0,-5 0 0,-6 1 0,-2-1 1,-6 1-1,-3 1 0,-4 1 0,-1-1 0,-3 1 0,-1 1 0,-2 2 0,-4 0 0,-4 3 0,-4-1 0,-3 2 0,-2 2 0,-4 0 0,-1 2 0,-1-2 0,0 0-1,1-2 1,1 0 0,0-2 0,-2-6 0,5-1 1,-3-5-1,0-3 0,1-1 0,2-3 0,1-1 0,0-2 0,3 0 0,-2-1 1,2 2-1,-1-1 0,0 3 0,-2-1 0,-3 0 0,0 1 0,-2 1 0,-1 1 0,-1-1 0,-3 2 0,-3-2 0,1-1 0,-1-1 0,1 0 0,-2-5 0,1 2 0,-2-2 0,-4 1 0,3-3 0,1 2 0,1 0 0,1 1 0,1 0 0,1 1 0,-1 0 0,3 0 1,2 3-1,2 1 0,0 3 0,-1 0 0,0 1 0,0 2 0,3 2 0,0 0 0,1 0 0,3 2 1,-2-1-1,2 2 0,1-1 0,1 3 0,1-1 0,0 1 0,0 1 1,0 2-1,0 0 0,0 0 0,2 0 0,1 0 0,4 1 0,-1-1 0,2 2 0,-1 0 0,4 0 0,0 0 0,2 1-1,1 2 2,5 0-1,4-2 0,5 3 0,2-2 0,4 0 1,5 0-1,0-1 0,5 1 0,2-2-1,2 2 0,4-2-2,1-2-1,8 9-3,-5-12-17,16 13-18,-4-5 1,8 5-3,0-1 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2736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defTabSz="928688"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6051" y="0"/>
            <a:ext cx="302736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r" defTabSz="928688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475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8501" y="4403725"/>
            <a:ext cx="5588000" cy="417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05863"/>
            <a:ext cx="302736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defTabSz="928688"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6051" y="8805863"/>
            <a:ext cx="302736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/>
            </a:lvl1pPr>
          </a:lstStyle>
          <a:p>
            <a:fld id="{2D8580D4-7993-4A07-9578-AEB61917CC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092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F4A8C7-92EB-43A5-B9F9-905AD2413395}" type="slidenum">
              <a:rPr lang="en-US"/>
              <a:pPr/>
              <a:t>1</a:t>
            </a:fld>
            <a:endParaRPr lang="en-US"/>
          </a:p>
        </p:txBody>
      </p:sp>
      <p:sp>
        <p:nvSpPr>
          <p:cNvPr id="132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635147-A651-4B05-97AB-EA8FABFC55EC}" type="slidenum">
              <a:rPr lang="en-US"/>
              <a:pPr/>
              <a:t>28</a:t>
            </a:fld>
            <a:endParaRPr lang="en-US"/>
          </a:p>
        </p:txBody>
      </p:sp>
      <p:sp>
        <p:nvSpPr>
          <p:cNvPr id="147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9990B8-4BC5-4077-8B40-517A238A3576}" type="slidenum">
              <a:rPr lang="en-US"/>
              <a:pPr/>
              <a:t>29</a:t>
            </a:fld>
            <a:endParaRPr lang="en-US"/>
          </a:p>
        </p:txBody>
      </p:sp>
      <p:sp>
        <p:nvSpPr>
          <p:cNvPr id="927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7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ED2016-00D2-4A0B-9E95-80B75B68DFEE}" type="slidenum">
              <a:rPr lang="en-US"/>
              <a:pPr/>
              <a:t>30</a:t>
            </a:fld>
            <a:endParaRPr lang="en-US"/>
          </a:p>
        </p:txBody>
      </p:sp>
      <p:sp>
        <p:nvSpPr>
          <p:cNvPr id="929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9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B6544C-B712-4079-8656-DD2EE69BC6C5}" type="slidenum">
              <a:rPr lang="en-US"/>
              <a:pPr/>
              <a:t>31</a:t>
            </a:fld>
            <a:endParaRPr lang="en-US"/>
          </a:p>
        </p:txBody>
      </p:sp>
      <p:sp>
        <p:nvSpPr>
          <p:cNvPr id="931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1A7B0E-76D2-4476-9772-E03F0E229363}" type="slidenum">
              <a:rPr lang="en-US"/>
              <a:pPr/>
              <a:t>32</a:t>
            </a:fld>
            <a:endParaRPr lang="en-US"/>
          </a:p>
        </p:txBody>
      </p:sp>
      <p:sp>
        <p:nvSpPr>
          <p:cNvPr id="933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3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97C4E9-FB8E-4210-901F-F4F3DD886EF2}" type="slidenum">
              <a:rPr lang="en-US"/>
              <a:pPr/>
              <a:t>33</a:t>
            </a:fld>
            <a:endParaRPr lang="en-US"/>
          </a:p>
        </p:txBody>
      </p:sp>
      <p:sp>
        <p:nvSpPr>
          <p:cNvPr id="935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5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075C6A-936E-411A-AE1C-302DB80010A9}" type="slidenum">
              <a:rPr lang="en-US"/>
              <a:pPr/>
              <a:t>34</a:t>
            </a:fld>
            <a:endParaRPr lang="en-US"/>
          </a:p>
        </p:txBody>
      </p:sp>
      <p:sp>
        <p:nvSpPr>
          <p:cNvPr id="85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2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336816-732C-4CC1-8A06-C4FA6EA44E15}" type="slidenum">
              <a:rPr lang="en-US"/>
              <a:pPr/>
              <a:t>35</a:t>
            </a:fld>
            <a:endParaRPr lang="en-US"/>
          </a:p>
        </p:txBody>
      </p:sp>
      <p:sp>
        <p:nvSpPr>
          <p:cNvPr id="85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C31210-8D81-49F7-BC0E-872B26405A3C}" type="slidenum">
              <a:rPr lang="en-US"/>
              <a:pPr/>
              <a:t>36</a:t>
            </a:fld>
            <a:endParaRPr lang="en-US"/>
          </a:p>
        </p:txBody>
      </p:sp>
      <p:sp>
        <p:nvSpPr>
          <p:cNvPr id="944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4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330B4D-BDC6-4979-93B4-EDF297401A5D}" type="slidenum">
              <a:rPr lang="en-US"/>
              <a:pPr/>
              <a:t>37</a:t>
            </a:fld>
            <a:endParaRPr lang="en-US"/>
          </a:p>
        </p:txBody>
      </p:sp>
      <p:sp>
        <p:nvSpPr>
          <p:cNvPr id="937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7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O(N^2)</a:t>
            </a:r>
            <a:r>
              <a:rPr lang="en-US" baseline="0" dirty="0" smtClean="0"/>
              <a:t> sorted or unsorted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580D4-7993-4A07-9578-AEB61917CCA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7108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CC9448-2031-4774-A5F1-4EF616AA9DF3}" type="slidenum">
              <a:rPr lang="en-US"/>
              <a:pPr/>
              <a:t>38</a:t>
            </a:fld>
            <a:endParaRPr lang="en-US"/>
          </a:p>
        </p:txBody>
      </p:sp>
      <p:sp>
        <p:nvSpPr>
          <p:cNvPr id="940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0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E9C37A-8C3D-4D9B-9F4E-62B07E78E939}" type="slidenum">
              <a:rPr lang="en-US"/>
              <a:pPr/>
              <a:t>39</a:t>
            </a:fld>
            <a:endParaRPr lang="en-US"/>
          </a:p>
        </p:txBody>
      </p:sp>
      <p:sp>
        <p:nvSpPr>
          <p:cNvPr id="942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A0D9ED-35E4-459D-87D4-7653E17056E1}" type="slidenum">
              <a:rPr lang="en-US"/>
              <a:pPr/>
              <a:t>40</a:t>
            </a:fld>
            <a:endParaRPr lang="en-US"/>
          </a:p>
        </p:txBody>
      </p:sp>
      <p:sp>
        <p:nvSpPr>
          <p:cNvPr id="946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6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C759D9-33DD-40D0-ABF5-6456AC0FA82C}" type="slidenum">
              <a:rPr lang="en-US"/>
              <a:pPr/>
              <a:t>41</a:t>
            </a:fld>
            <a:endParaRPr lang="en-US"/>
          </a:p>
        </p:txBody>
      </p:sp>
      <p:sp>
        <p:nvSpPr>
          <p:cNvPr id="85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7C3E88-ACA8-4EE1-A0D1-CCA31E310D5D}" type="slidenum">
              <a:rPr lang="en-US"/>
              <a:pPr/>
              <a:t>42</a:t>
            </a:fld>
            <a:endParaRPr lang="en-US"/>
          </a:p>
        </p:txBody>
      </p:sp>
      <p:sp>
        <p:nvSpPr>
          <p:cNvPr id="85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2A5A8D-062F-4669-AFC5-77FD58FBD0B6}" type="slidenum">
              <a:rPr lang="en-US"/>
              <a:pPr/>
              <a:t>43</a:t>
            </a:fld>
            <a:endParaRPr lang="en-US"/>
          </a:p>
        </p:txBody>
      </p:sp>
      <p:sp>
        <p:nvSpPr>
          <p:cNvPr id="861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1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65859B-8561-4556-9F41-B8826ED9476B}" type="slidenum">
              <a:rPr lang="en-US"/>
              <a:pPr/>
              <a:t>44</a:t>
            </a:fld>
            <a:endParaRPr lang="en-US"/>
          </a:p>
        </p:txBody>
      </p:sp>
      <p:sp>
        <p:nvSpPr>
          <p:cNvPr id="86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D0EDB3-591B-46DC-89A8-9FCA444F50F2}" type="slidenum">
              <a:rPr lang="en-US"/>
              <a:pPr/>
              <a:t>45</a:t>
            </a:fld>
            <a:endParaRPr lang="en-US"/>
          </a:p>
        </p:txBody>
      </p:sp>
      <p:sp>
        <p:nvSpPr>
          <p:cNvPr id="86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6D6704-0DCA-4446-9C00-9A473FD7B573}" type="slidenum">
              <a:rPr lang="en-US"/>
              <a:pPr/>
              <a:t>46</a:t>
            </a:fld>
            <a:endParaRPr lang="en-US"/>
          </a:p>
        </p:txBody>
      </p:sp>
      <p:sp>
        <p:nvSpPr>
          <p:cNvPr id="86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67E976-60AF-4F85-B642-42F9FFBFEB08}" type="slidenum">
              <a:rPr lang="en-US"/>
              <a:pPr/>
              <a:t>47</a:t>
            </a:fld>
            <a:endParaRPr lang="en-US"/>
          </a:p>
        </p:txBody>
      </p:sp>
      <p:sp>
        <p:nvSpPr>
          <p:cNvPr id="86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O(N^2)</a:t>
            </a:r>
            <a:r>
              <a:rPr lang="en-US" baseline="0" dirty="0" smtClean="0"/>
              <a:t> unsorted, O(N) sorted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580D4-7993-4A07-9578-AEB61917CCA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9676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9347D5-E633-44EB-A30C-E6C5D0DFFE21}" type="slidenum">
              <a:rPr lang="en-US"/>
              <a:pPr/>
              <a:t>48</a:t>
            </a:fld>
            <a:endParaRPr lang="en-US"/>
          </a:p>
        </p:txBody>
      </p:sp>
      <p:sp>
        <p:nvSpPr>
          <p:cNvPr id="87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5A5F4A-1D4B-4251-A688-96066BF239CC}" type="slidenum">
              <a:rPr lang="en-US"/>
              <a:pPr/>
              <a:t>49</a:t>
            </a:fld>
            <a:endParaRPr lang="en-US"/>
          </a:p>
        </p:txBody>
      </p:sp>
      <p:sp>
        <p:nvSpPr>
          <p:cNvPr id="88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CBE4F9-F923-4119-AD01-7569C88C62E9}" type="slidenum">
              <a:rPr lang="en-US"/>
              <a:pPr/>
              <a:t>50</a:t>
            </a:fld>
            <a:endParaRPr lang="en-US"/>
          </a:p>
        </p:txBody>
      </p:sp>
      <p:sp>
        <p:nvSpPr>
          <p:cNvPr id="88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1949E1-AAF0-4669-9E0D-6D08A3B4751C}" type="slidenum">
              <a:rPr lang="en-US"/>
              <a:pPr/>
              <a:t>51</a:t>
            </a:fld>
            <a:endParaRPr lang="en-US"/>
          </a:p>
        </p:txBody>
      </p:sp>
      <p:sp>
        <p:nvSpPr>
          <p:cNvPr id="908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8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7492F9-2482-4A43-819E-94EE305857FA}" type="slidenum">
              <a:rPr lang="en-US"/>
              <a:pPr/>
              <a:t>52</a:t>
            </a:fld>
            <a:endParaRPr lang="en-US"/>
          </a:p>
        </p:txBody>
      </p:sp>
      <p:sp>
        <p:nvSpPr>
          <p:cNvPr id="147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500" y="4403725"/>
            <a:ext cx="5588000" cy="417195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7931B9-8161-4E08-B9D6-6D3A46BEECA6}" type="slidenum">
              <a:rPr lang="en-US"/>
              <a:pPr/>
              <a:t>53</a:t>
            </a:fld>
            <a:endParaRPr lang="en-US"/>
          </a:p>
        </p:txBody>
      </p:sp>
      <p:sp>
        <p:nvSpPr>
          <p:cNvPr id="147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6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500" y="4403725"/>
            <a:ext cx="5588000" cy="417195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3CA31C-ABD9-465E-8D19-CF41D1F6CAEA}" type="slidenum">
              <a:rPr lang="en-US"/>
              <a:pPr/>
              <a:t>54</a:t>
            </a:fld>
            <a:endParaRPr lang="en-US"/>
          </a:p>
        </p:txBody>
      </p:sp>
      <p:sp>
        <p:nvSpPr>
          <p:cNvPr id="147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8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500" y="4403725"/>
            <a:ext cx="5588000" cy="417195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247C2D-D7AE-45D8-835C-F7F8B7695CF7}" type="slidenum">
              <a:rPr lang="en-US"/>
              <a:pPr/>
              <a:t>55</a:t>
            </a:fld>
            <a:endParaRPr lang="en-US"/>
          </a:p>
        </p:txBody>
      </p:sp>
      <p:sp>
        <p:nvSpPr>
          <p:cNvPr id="148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8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500" y="4403725"/>
            <a:ext cx="5588000" cy="417195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13DB09-2C66-4493-B402-0C0F5083AFB0}" type="slidenum">
              <a:rPr lang="en-US"/>
              <a:pPr/>
              <a:t>56</a:t>
            </a:fld>
            <a:endParaRPr lang="en-US"/>
          </a:p>
        </p:txBody>
      </p:sp>
      <p:sp>
        <p:nvSpPr>
          <p:cNvPr id="148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500" y="4403725"/>
            <a:ext cx="5588000" cy="417195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B24BE6-CC1C-4E54-9AC7-A82AD34C358A}" type="slidenum">
              <a:rPr lang="en-US"/>
              <a:pPr/>
              <a:t>57</a:t>
            </a:fld>
            <a:endParaRPr lang="en-US"/>
          </a:p>
        </p:txBody>
      </p:sp>
      <p:sp>
        <p:nvSpPr>
          <p:cNvPr id="1486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6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500" y="4403725"/>
            <a:ext cx="5588000" cy="417195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C29ACE-76AD-41EC-BEF8-714761262384}" type="slidenum">
              <a:rPr lang="en-US"/>
              <a:pPr/>
              <a:t>19</a:t>
            </a:fld>
            <a:endParaRPr lang="en-US"/>
          </a:p>
        </p:txBody>
      </p:sp>
      <p:sp>
        <p:nvSpPr>
          <p:cNvPr id="142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FB3A9C-64D2-45B5-8437-F95C0BC0A511}" type="slidenum">
              <a:rPr lang="en-US"/>
              <a:pPr/>
              <a:t>58</a:t>
            </a:fld>
            <a:endParaRPr lang="en-US"/>
          </a:p>
        </p:txBody>
      </p:sp>
      <p:sp>
        <p:nvSpPr>
          <p:cNvPr id="148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2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500" y="4403725"/>
            <a:ext cx="5588000" cy="417195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5F3678-64E9-45E9-BC75-118205F993B4}" type="slidenum">
              <a:rPr lang="en-US"/>
              <a:pPr/>
              <a:t>59</a:t>
            </a:fld>
            <a:endParaRPr lang="en-US"/>
          </a:p>
        </p:txBody>
      </p:sp>
      <p:sp>
        <p:nvSpPr>
          <p:cNvPr id="149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0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500" y="4403725"/>
            <a:ext cx="5588000" cy="417195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0DF612-2CBE-4745-B97E-34A86CC67C31}" type="slidenum">
              <a:rPr lang="en-US"/>
              <a:pPr/>
              <a:t>60</a:t>
            </a:fld>
            <a:endParaRPr lang="en-US"/>
          </a:p>
        </p:txBody>
      </p:sp>
      <p:sp>
        <p:nvSpPr>
          <p:cNvPr id="149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500" y="4403725"/>
            <a:ext cx="5588000" cy="417195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2D3A10-363A-4021-8AEB-39B1F5493DB8}" type="slidenum">
              <a:rPr lang="en-US"/>
              <a:pPr/>
              <a:t>61</a:t>
            </a:fld>
            <a:endParaRPr lang="en-US"/>
          </a:p>
        </p:txBody>
      </p:sp>
      <p:sp>
        <p:nvSpPr>
          <p:cNvPr id="149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7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500" y="4403725"/>
            <a:ext cx="5588000" cy="417195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C91DFA-CA83-4701-B23D-7A85507E132E}" type="slidenum">
              <a:rPr lang="en-US"/>
              <a:pPr/>
              <a:t>23</a:t>
            </a:fld>
            <a:endParaRPr lang="en-US"/>
          </a:p>
        </p:txBody>
      </p:sp>
      <p:sp>
        <p:nvSpPr>
          <p:cNvPr id="142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E2A9C3-5799-40E7-9BA6-1758F2578E56}" type="slidenum">
              <a:rPr lang="en-US"/>
              <a:pPr/>
              <a:t>24</a:t>
            </a:fld>
            <a:endParaRPr lang="en-US"/>
          </a:p>
        </p:txBody>
      </p:sp>
      <p:sp>
        <p:nvSpPr>
          <p:cNvPr id="143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282D14-6890-448C-87A0-3A70CBE674A8}" type="slidenum">
              <a:rPr lang="en-US"/>
              <a:pPr/>
              <a:t>25</a:t>
            </a:fld>
            <a:endParaRPr lang="en-US"/>
          </a:p>
        </p:txBody>
      </p:sp>
      <p:sp>
        <p:nvSpPr>
          <p:cNvPr id="143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C548B0-9173-469B-AF58-0B20CFAA0F49}" type="slidenum">
              <a:rPr lang="en-US"/>
              <a:pPr/>
              <a:t>26</a:t>
            </a:fld>
            <a:endParaRPr lang="en-US"/>
          </a:p>
        </p:txBody>
      </p:sp>
      <p:sp>
        <p:nvSpPr>
          <p:cNvPr id="143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C1E531-0AAD-4813-8CDC-D6EEF684B9D4}" type="slidenum">
              <a:rPr lang="en-US"/>
              <a:pPr/>
              <a:t>27</a:t>
            </a:fld>
            <a:endParaRPr lang="en-US"/>
          </a:p>
        </p:txBody>
      </p:sp>
      <p:sp>
        <p:nvSpPr>
          <p:cNvPr id="146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8F5E77-8705-40E0-ABFD-4C71D830418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922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898D8F-1415-4890-884A-15F1B51727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79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97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97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5E2CD0-A1C2-4D0B-85BF-C18C7A61DE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18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5DD9CC-3517-42F5-8A7F-BDA77285E73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998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437BF0-DDA5-46F9-9D4B-759D1646FA3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878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92B98E-22A7-43FF-A494-36828CB563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372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A666AC-B32B-4CB8-9907-15C61C852B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927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7CBDDA-F8B9-4AC2-B2F6-AA1F4CC5421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474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A3B371-96CF-47D9-AB31-294281C6F54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876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3B8190-CEA0-4299-A179-5405AF1FAE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93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8F1C41-A87C-4205-8AAB-A1FFB6D2527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984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7200" y="228600"/>
            <a:ext cx="8229600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7200" y="1219200"/>
            <a:ext cx="8229600" cy="490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D7FC483-8EBE-4C6E-8124-C6549DF7948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6.png"/><Relationship Id="rId3" Type="http://schemas.openxmlformats.org/officeDocument/2006/relationships/tags" Target="../tags/tag6.xml"/><Relationship Id="rId7" Type="http://schemas.openxmlformats.org/officeDocument/2006/relationships/notesSlide" Target="../notesSlides/notesSlide1.xml"/><Relationship Id="rId12" Type="http://schemas.openxmlformats.org/officeDocument/2006/relationships/image" Target="../media/image5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4.jpeg"/><Relationship Id="rId5" Type="http://schemas.openxmlformats.org/officeDocument/2006/relationships/tags" Target="../tags/tag8.xml"/><Relationship Id="rId15" Type="http://schemas.openxmlformats.org/officeDocument/2006/relationships/image" Target="../media/image8.png"/><Relationship Id="rId10" Type="http://schemas.openxmlformats.org/officeDocument/2006/relationships/image" Target="../media/image3.jpeg"/><Relationship Id="rId4" Type="http://schemas.openxmlformats.org/officeDocument/2006/relationships/tags" Target="../tags/tag7.xml"/><Relationship Id="rId9" Type="http://schemas.openxmlformats.org/officeDocument/2006/relationships/image" Target="../media/image2.png"/><Relationship Id="rId1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222.xml"/><Relationship Id="rId13" Type="http://schemas.openxmlformats.org/officeDocument/2006/relationships/tags" Target="../tags/tag227.xml"/><Relationship Id="rId18" Type="http://schemas.openxmlformats.org/officeDocument/2006/relationships/tags" Target="../tags/tag232.xml"/><Relationship Id="rId26" Type="http://schemas.openxmlformats.org/officeDocument/2006/relationships/tags" Target="../tags/tag240.xml"/><Relationship Id="rId3" Type="http://schemas.openxmlformats.org/officeDocument/2006/relationships/tags" Target="../tags/tag217.xml"/><Relationship Id="rId21" Type="http://schemas.openxmlformats.org/officeDocument/2006/relationships/tags" Target="../tags/tag235.xml"/><Relationship Id="rId7" Type="http://schemas.openxmlformats.org/officeDocument/2006/relationships/tags" Target="../tags/tag221.xml"/><Relationship Id="rId12" Type="http://schemas.openxmlformats.org/officeDocument/2006/relationships/tags" Target="../tags/tag226.xml"/><Relationship Id="rId17" Type="http://schemas.openxmlformats.org/officeDocument/2006/relationships/tags" Target="../tags/tag231.xml"/><Relationship Id="rId25" Type="http://schemas.openxmlformats.org/officeDocument/2006/relationships/tags" Target="../tags/tag239.xml"/><Relationship Id="rId2" Type="http://schemas.openxmlformats.org/officeDocument/2006/relationships/tags" Target="../tags/tag216.xml"/><Relationship Id="rId16" Type="http://schemas.openxmlformats.org/officeDocument/2006/relationships/tags" Target="../tags/tag230.xml"/><Relationship Id="rId20" Type="http://schemas.openxmlformats.org/officeDocument/2006/relationships/tags" Target="../tags/tag234.xml"/><Relationship Id="rId29" Type="http://schemas.openxmlformats.org/officeDocument/2006/relationships/tags" Target="../tags/tag243.xml"/><Relationship Id="rId1" Type="http://schemas.openxmlformats.org/officeDocument/2006/relationships/tags" Target="../tags/tag215.xml"/><Relationship Id="rId6" Type="http://schemas.openxmlformats.org/officeDocument/2006/relationships/tags" Target="../tags/tag220.xml"/><Relationship Id="rId11" Type="http://schemas.openxmlformats.org/officeDocument/2006/relationships/tags" Target="../tags/tag225.xml"/><Relationship Id="rId24" Type="http://schemas.openxmlformats.org/officeDocument/2006/relationships/tags" Target="../tags/tag238.xml"/><Relationship Id="rId5" Type="http://schemas.openxmlformats.org/officeDocument/2006/relationships/tags" Target="../tags/tag219.xml"/><Relationship Id="rId15" Type="http://schemas.openxmlformats.org/officeDocument/2006/relationships/tags" Target="../tags/tag229.xml"/><Relationship Id="rId23" Type="http://schemas.openxmlformats.org/officeDocument/2006/relationships/tags" Target="../tags/tag237.xml"/><Relationship Id="rId28" Type="http://schemas.openxmlformats.org/officeDocument/2006/relationships/tags" Target="../tags/tag242.xml"/><Relationship Id="rId10" Type="http://schemas.openxmlformats.org/officeDocument/2006/relationships/tags" Target="../tags/tag224.xml"/><Relationship Id="rId19" Type="http://schemas.openxmlformats.org/officeDocument/2006/relationships/tags" Target="../tags/tag233.xml"/><Relationship Id="rId4" Type="http://schemas.openxmlformats.org/officeDocument/2006/relationships/tags" Target="../tags/tag218.xml"/><Relationship Id="rId9" Type="http://schemas.openxmlformats.org/officeDocument/2006/relationships/tags" Target="../tags/tag223.xml"/><Relationship Id="rId14" Type="http://schemas.openxmlformats.org/officeDocument/2006/relationships/tags" Target="../tags/tag228.xml"/><Relationship Id="rId22" Type="http://schemas.openxmlformats.org/officeDocument/2006/relationships/tags" Target="../tags/tag236.xml"/><Relationship Id="rId27" Type="http://schemas.openxmlformats.org/officeDocument/2006/relationships/tags" Target="../tags/tag241.xml"/><Relationship Id="rId30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251.xml"/><Relationship Id="rId13" Type="http://schemas.openxmlformats.org/officeDocument/2006/relationships/tags" Target="../tags/tag256.xml"/><Relationship Id="rId3" Type="http://schemas.openxmlformats.org/officeDocument/2006/relationships/tags" Target="../tags/tag246.xml"/><Relationship Id="rId7" Type="http://schemas.openxmlformats.org/officeDocument/2006/relationships/tags" Target="../tags/tag250.xml"/><Relationship Id="rId12" Type="http://schemas.openxmlformats.org/officeDocument/2006/relationships/tags" Target="../tags/tag255.xml"/><Relationship Id="rId2" Type="http://schemas.openxmlformats.org/officeDocument/2006/relationships/tags" Target="../tags/tag245.xml"/><Relationship Id="rId1" Type="http://schemas.openxmlformats.org/officeDocument/2006/relationships/tags" Target="../tags/tag244.xml"/><Relationship Id="rId6" Type="http://schemas.openxmlformats.org/officeDocument/2006/relationships/tags" Target="../tags/tag249.xml"/><Relationship Id="rId11" Type="http://schemas.openxmlformats.org/officeDocument/2006/relationships/tags" Target="../tags/tag254.xml"/><Relationship Id="rId5" Type="http://schemas.openxmlformats.org/officeDocument/2006/relationships/tags" Target="../tags/tag248.xml"/><Relationship Id="rId15" Type="http://schemas.openxmlformats.org/officeDocument/2006/relationships/slideLayout" Target="../slideLayouts/slideLayout1.xml"/><Relationship Id="rId10" Type="http://schemas.openxmlformats.org/officeDocument/2006/relationships/tags" Target="../tags/tag253.xml"/><Relationship Id="rId4" Type="http://schemas.openxmlformats.org/officeDocument/2006/relationships/tags" Target="../tags/tag247.xml"/><Relationship Id="rId9" Type="http://schemas.openxmlformats.org/officeDocument/2006/relationships/tags" Target="../tags/tag252.xml"/><Relationship Id="rId14" Type="http://schemas.openxmlformats.org/officeDocument/2006/relationships/tags" Target="../tags/tag25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265.xml"/><Relationship Id="rId13" Type="http://schemas.openxmlformats.org/officeDocument/2006/relationships/tags" Target="../tags/tag270.xml"/><Relationship Id="rId3" Type="http://schemas.openxmlformats.org/officeDocument/2006/relationships/tags" Target="../tags/tag260.xml"/><Relationship Id="rId7" Type="http://schemas.openxmlformats.org/officeDocument/2006/relationships/tags" Target="../tags/tag264.xml"/><Relationship Id="rId12" Type="http://schemas.openxmlformats.org/officeDocument/2006/relationships/tags" Target="../tags/tag269.xml"/><Relationship Id="rId2" Type="http://schemas.openxmlformats.org/officeDocument/2006/relationships/tags" Target="../tags/tag259.xml"/><Relationship Id="rId1" Type="http://schemas.openxmlformats.org/officeDocument/2006/relationships/tags" Target="../tags/tag258.xml"/><Relationship Id="rId6" Type="http://schemas.openxmlformats.org/officeDocument/2006/relationships/tags" Target="../tags/tag263.xml"/><Relationship Id="rId11" Type="http://schemas.openxmlformats.org/officeDocument/2006/relationships/tags" Target="../tags/tag268.xml"/><Relationship Id="rId5" Type="http://schemas.openxmlformats.org/officeDocument/2006/relationships/tags" Target="../tags/tag262.xml"/><Relationship Id="rId10" Type="http://schemas.openxmlformats.org/officeDocument/2006/relationships/tags" Target="../tags/tag267.xml"/><Relationship Id="rId4" Type="http://schemas.openxmlformats.org/officeDocument/2006/relationships/tags" Target="../tags/tag261.xml"/><Relationship Id="rId9" Type="http://schemas.openxmlformats.org/officeDocument/2006/relationships/tags" Target="../tags/tag266.xml"/><Relationship Id="rId14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278.xml"/><Relationship Id="rId13" Type="http://schemas.openxmlformats.org/officeDocument/2006/relationships/tags" Target="../tags/tag283.xml"/><Relationship Id="rId18" Type="http://schemas.openxmlformats.org/officeDocument/2006/relationships/tags" Target="../tags/tag288.xml"/><Relationship Id="rId26" Type="http://schemas.openxmlformats.org/officeDocument/2006/relationships/tags" Target="../tags/tag296.xml"/><Relationship Id="rId3" Type="http://schemas.openxmlformats.org/officeDocument/2006/relationships/tags" Target="../tags/tag273.xml"/><Relationship Id="rId21" Type="http://schemas.openxmlformats.org/officeDocument/2006/relationships/tags" Target="../tags/tag291.xml"/><Relationship Id="rId7" Type="http://schemas.openxmlformats.org/officeDocument/2006/relationships/tags" Target="../tags/tag277.xml"/><Relationship Id="rId12" Type="http://schemas.openxmlformats.org/officeDocument/2006/relationships/tags" Target="../tags/tag282.xml"/><Relationship Id="rId17" Type="http://schemas.openxmlformats.org/officeDocument/2006/relationships/tags" Target="../tags/tag287.xml"/><Relationship Id="rId25" Type="http://schemas.openxmlformats.org/officeDocument/2006/relationships/tags" Target="../tags/tag295.xml"/><Relationship Id="rId33" Type="http://schemas.openxmlformats.org/officeDocument/2006/relationships/slideLayout" Target="../slideLayouts/slideLayout1.xml"/><Relationship Id="rId2" Type="http://schemas.openxmlformats.org/officeDocument/2006/relationships/tags" Target="../tags/tag272.xml"/><Relationship Id="rId16" Type="http://schemas.openxmlformats.org/officeDocument/2006/relationships/tags" Target="../tags/tag286.xml"/><Relationship Id="rId20" Type="http://schemas.openxmlformats.org/officeDocument/2006/relationships/tags" Target="../tags/tag290.xml"/><Relationship Id="rId29" Type="http://schemas.openxmlformats.org/officeDocument/2006/relationships/tags" Target="../tags/tag299.xml"/><Relationship Id="rId1" Type="http://schemas.openxmlformats.org/officeDocument/2006/relationships/tags" Target="../tags/tag271.xml"/><Relationship Id="rId6" Type="http://schemas.openxmlformats.org/officeDocument/2006/relationships/tags" Target="../tags/tag276.xml"/><Relationship Id="rId11" Type="http://schemas.openxmlformats.org/officeDocument/2006/relationships/tags" Target="../tags/tag281.xml"/><Relationship Id="rId24" Type="http://schemas.openxmlformats.org/officeDocument/2006/relationships/tags" Target="../tags/tag294.xml"/><Relationship Id="rId32" Type="http://schemas.openxmlformats.org/officeDocument/2006/relationships/tags" Target="../tags/tag302.xml"/><Relationship Id="rId5" Type="http://schemas.openxmlformats.org/officeDocument/2006/relationships/tags" Target="../tags/tag275.xml"/><Relationship Id="rId15" Type="http://schemas.openxmlformats.org/officeDocument/2006/relationships/tags" Target="../tags/tag285.xml"/><Relationship Id="rId23" Type="http://schemas.openxmlformats.org/officeDocument/2006/relationships/tags" Target="../tags/tag293.xml"/><Relationship Id="rId28" Type="http://schemas.openxmlformats.org/officeDocument/2006/relationships/tags" Target="../tags/tag298.xml"/><Relationship Id="rId10" Type="http://schemas.openxmlformats.org/officeDocument/2006/relationships/tags" Target="../tags/tag280.xml"/><Relationship Id="rId19" Type="http://schemas.openxmlformats.org/officeDocument/2006/relationships/tags" Target="../tags/tag289.xml"/><Relationship Id="rId31" Type="http://schemas.openxmlformats.org/officeDocument/2006/relationships/tags" Target="../tags/tag301.xml"/><Relationship Id="rId4" Type="http://schemas.openxmlformats.org/officeDocument/2006/relationships/tags" Target="../tags/tag274.xml"/><Relationship Id="rId9" Type="http://schemas.openxmlformats.org/officeDocument/2006/relationships/tags" Target="../tags/tag279.xml"/><Relationship Id="rId14" Type="http://schemas.openxmlformats.org/officeDocument/2006/relationships/tags" Target="../tags/tag284.xml"/><Relationship Id="rId22" Type="http://schemas.openxmlformats.org/officeDocument/2006/relationships/tags" Target="../tags/tag292.xml"/><Relationship Id="rId27" Type="http://schemas.openxmlformats.org/officeDocument/2006/relationships/tags" Target="../tags/tag297.xml"/><Relationship Id="rId30" Type="http://schemas.openxmlformats.org/officeDocument/2006/relationships/tags" Target="../tags/tag300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tags" Target="../tags/tag315.xml"/><Relationship Id="rId18" Type="http://schemas.openxmlformats.org/officeDocument/2006/relationships/tags" Target="../tags/tag320.xml"/><Relationship Id="rId26" Type="http://schemas.openxmlformats.org/officeDocument/2006/relationships/tags" Target="../tags/tag328.xml"/><Relationship Id="rId39" Type="http://schemas.openxmlformats.org/officeDocument/2006/relationships/tags" Target="../tags/tag341.xml"/><Relationship Id="rId3" Type="http://schemas.openxmlformats.org/officeDocument/2006/relationships/tags" Target="../tags/tag305.xml"/><Relationship Id="rId21" Type="http://schemas.openxmlformats.org/officeDocument/2006/relationships/tags" Target="../tags/tag323.xml"/><Relationship Id="rId34" Type="http://schemas.openxmlformats.org/officeDocument/2006/relationships/tags" Target="../tags/tag336.xml"/><Relationship Id="rId42" Type="http://schemas.openxmlformats.org/officeDocument/2006/relationships/tags" Target="../tags/tag344.xml"/><Relationship Id="rId47" Type="http://schemas.openxmlformats.org/officeDocument/2006/relationships/tags" Target="../tags/tag349.xml"/><Relationship Id="rId50" Type="http://schemas.openxmlformats.org/officeDocument/2006/relationships/tags" Target="../tags/tag352.xml"/><Relationship Id="rId7" Type="http://schemas.openxmlformats.org/officeDocument/2006/relationships/tags" Target="../tags/tag309.xml"/><Relationship Id="rId12" Type="http://schemas.openxmlformats.org/officeDocument/2006/relationships/tags" Target="../tags/tag314.xml"/><Relationship Id="rId17" Type="http://schemas.openxmlformats.org/officeDocument/2006/relationships/tags" Target="../tags/tag319.xml"/><Relationship Id="rId25" Type="http://schemas.openxmlformats.org/officeDocument/2006/relationships/tags" Target="../tags/tag327.xml"/><Relationship Id="rId33" Type="http://schemas.openxmlformats.org/officeDocument/2006/relationships/tags" Target="../tags/tag335.xml"/><Relationship Id="rId38" Type="http://schemas.openxmlformats.org/officeDocument/2006/relationships/tags" Target="../tags/tag340.xml"/><Relationship Id="rId46" Type="http://schemas.openxmlformats.org/officeDocument/2006/relationships/tags" Target="../tags/tag348.xml"/><Relationship Id="rId2" Type="http://schemas.openxmlformats.org/officeDocument/2006/relationships/tags" Target="../tags/tag304.xml"/><Relationship Id="rId16" Type="http://schemas.openxmlformats.org/officeDocument/2006/relationships/tags" Target="../tags/tag318.xml"/><Relationship Id="rId20" Type="http://schemas.openxmlformats.org/officeDocument/2006/relationships/tags" Target="../tags/tag322.xml"/><Relationship Id="rId29" Type="http://schemas.openxmlformats.org/officeDocument/2006/relationships/tags" Target="../tags/tag331.xml"/><Relationship Id="rId41" Type="http://schemas.openxmlformats.org/officeDocument/2006/relationships/tags" Target="../tags/tag343.xml"/><Relationship Id="rId1" Type="http://schemas.openxmlformats.org/officeDocument/2006/relationships/tags" Target="../tags/tag303.xml"/><Relationship Id="rId6" Type="http://schemas.openxmlformats.org/officeDocument/2006/relationships/tags" Target="../tags/tag308.xml"/><Relationship Id="rId11" Type="http://schemas.openxmlformats.org/officeDocument/2006/relationships/tags" Target="../tags/tag313.xml"/><Relationship Id="rId24" Type="http://schemas.openxmlformats.org/officeDocument/2006/relationships/tags" Target="../tags/tag326.xml"/><Relationship Id="rId32" Type="http://schemas.openxmlformats.org/officeDocument/2006/relationships/tags" Target="../tags/tag334.xml"/><Relationship Id="rId37" Type="http://schemas.openxmlformats.org/officeDocument/2006/relationships/tags" Target="../tags/tag339.xml"/><Relationship Id="rId40" Type="http://schemas.openxmlformats.org/officeDocument/2006/relationships/tags" Target="../tags/tag342.xml"/><Relationship Id="rId45" Type="http://schemas.openxmlformats.org/officeDocument/2006/relationships/tags" Target="../tags/tag347.xml"/><Relationship Id="rId53" Type="http://schemas.openxmlformats.org/officeDocument/2006/relationships/image" Target="../media/image11.jpeg"/><Relationship Id="rId5" Type="http://schemas.openxmlformats.org/officeDocument/2006/relationships/tags" Target="../tags/tag307.xml"/><Relationship Id="rId15" Type="http://schemas.openxmlformats.org/officeDocument/2006/relationships/tags" Target="../tags/tag317.xml"/><Relationship Id="rId23" Type="http://schemas.openxmlformats.org/officeDocument/2006/relationships/tags" Target="../tags/tag325.xml"/><Relationship Id="rId28" Type="http://schemas.openxmlformats.org/officeDocument/2006/relationships/tags" Target="../tags/tag330.xml"/><Relationship Id="rId36" Type="http://schemas.openxmlformats.org/officeDocument/2006/relationships/tags" Target="../tags/tag338.xml"/><Relationship Id="rId49" Type="http://schemas.openxmlformats.org/officeDocument/2006/relationships/tags" Target="../tags/tag351.xml"/><Relationship Id="rId10" Type="http://schemas.openxmlformats.org/officeDocument/2006/relationships/tags" Target="../tags/tag312.xml"/><Relationship Id="rId19" Type="http://schemas.openxmlformats.org/officeDocument/2006/relationships/tags" Target="../tags/tag321.xml"/><Relationship Id="rId31" Type="http://schemas.openxmlformats.org/officeDocument/2006/relationships/tags" Target="../tags/tag333.xml"/><Relationship Id="rId44" Type="http://schemas.openxmlformats.org/officeDocument/2006/relationships/tags" Target="../tags/tag346.xml"/><Relationship Id="rId52" Type="http://schemas.openxmlformats.org/officeDocument/2006/relationships/slideLayout" Target="../slideLayouts/slideLayout1.xml"/><Relationship Id="rId4" Type="http://schemas.openxmlformats.org/officeDocument/2006/relationships/tags" Target="../tags/tag306.xml"/><Relationship Id="rId9" Type="http://schemas.openxmlformats.org/officeDocument/2006/relationships/tags" Target="../tags/tag311.xml"/><Relationship Id="rId14" Type="http://schemas.openxmlformats.org/officeDocument/2006/relationships/tags" Target="../tags/tag316.xml"/><Relationship Id="rId22" Type="http://schemas.openxmlformats.org/officeDocument/2006/relationships/tags" Target="../tags/tag324.xml"/><Relationship Id="rId27" Type="http://schemas.openxmlformats.org/officeDocument/2006/relationships/tags" Target="../tags/tag329.xml"/><Relationship Id="rId30" Type="http://schemas.openxmlformats.org/officeDocument/2006/relationships/tags" Target="../tags/tag332.xml"/><Relationship Id="rId35" Type="http://schemas.openxmlformats.org/officeDocument/2006/relationships/tags" Target="../tags/tag337.xml"/><Relationship Id="rId43" Type="http://schemas.openxmlformats.org/officeDocument/2006/relationships/tags" Target="../tags/tag345.xml"/><Relationship Id="rId48" Type="http://schemas.openxmlformats.org/officeDocument/2006/relationships/tags" Target="../tags/tag350.xml"/><Relationship Id="rId8" Type="http://schemas.openxmlformats.org/officeDocument/2006/relationships/tags" Target="../tags/tag310.xml"/><Relationship Id="rId51" Type="http://schemas.openxmlformats.org/officeDocument/2006/relationships/tags" Target="../tags/tag353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tags" Target="../tags/tag366.xml"/><Relationship Id="rId18" Type="http://schemas.openxmlformats.org/officeDocument/2006/relationships/tags" Target="../tags/tag371.xml"/><Relationship Id="rId26" Type="http://schemas.openxmlformats.org/officeDocument/2006/relationships/tags" Target="../tags/tag379.xml"/><Relationship Id="rId39" Type="http://schemas.openxmlformats.org/officeDocument/2006/relationships/tags" Target="../tags/tag392.xml"/><Relationship Id="rId21" Type="http://schemas.openxmlformats.org/officeDocument/2006/relationships/tags" Target="../tags/tag374.xml"/><Relationship Id="rId34" Type="http://schemas.openxmlformats.org/officeDocument/2006/relationships/tags" Target="../tags/tag387.xml"/><Relationship Id="rId42" Type="http://schemas.openxmlformats.org/officeDocument/2006/relationships/tags" Target="../tags/tag395.xml"/><Relationship Id="rId47" Type="http://schemas.openxmlformats.org/officeDocument/2006/relationships/tags" Target="../tags/tag400.xml"/><Relationship Id="rId50" Type="http://schemas.openxmlformats.org/officeDocument/2006/relationships/tags" Target="../tags/tag403.xml"/><Relationship Id="rId55" Type="http://schemas.openxmlformats.org/officeDocument/2006/relationships/tags" Target="../tags/tag408.xml"/><Relationship Id="rId63" Type="http://schemas.openxmlformats.org/officeDocument/2006/relationships/tags" Target="../tags/tag416.xml"/><Relationship Id="rId68" Type="http://schemas.openxmlformats.org/officeDocument/2006/relationships/tags" Target="../tags/tag421.xml"/><Relationship Id="rId7" Type="http://schemas.openxmlformats.org/officeDocument/2006/relationships/tags" Target="../tags/tag360.xml"/><Relationship Id="rId2" Type="http://schemas.openxmlformats.org/officeDocument/2006/relationships/tags" Target="../tags/tag355.xml"/><Relationship Id="rId16" Type="http://schemas.openxmlformats.org/officeDocument/2006/relationships/tags" Target="../tags/tag369.xml"/><Relationship Id="rId29" Type="http://schemas.openxmlformats.org/officeDocument/2006/relationships/tags" Target="../tags/tag382.xml"/><Relationship Id="rId1" Type="http://schemas.openxmlformats.org/officeDocument/2006/relationships/tags" Target="../tags/tag354.xml"/><Relationship Id="rId6" Type="http://schemas.openxmlformats.org/officeDocument/2006/relationships/tags" Target="../tags/tag359.xml"/><Relationship Id="rId11" Type="http://schemas.openxmlformats.org/officeDocument/2006/relationships/tags" Target="../tags/tag364.xml"/><Relationship Id="rId24" Type="http://schemas.openxmlformats.org/officeDocument/2006/relationships/tags" Target="../tags/tag377.xml"/><Relationship Id="rId32" Type="http://schemas.openxmlformats.org/officeDocument/2006/relationships/tags" Target="../tags/tag385.xml"/><Relationship Id="rId37" Type="http://schemas.openxmlformats.org/officeDocument/2006/relationships/tags" Target="../tags/tag390.xml"/><Relationship Id="rId40" Type="http://schemas.openxmlformats.org/officeDocument/2006/relationships/tags" Target="../tags/tag393.xml"/><Relationship Id="rId45" Type="http://schemas.openxmlformats.org/officeDocument/2006/relationships/tags" Target="../tags/tag398.xml"/><Relationship Id="rId53" Type="http://schemas.openxmlformats.org/officeDocument/2006/relationships/tags" Target="../tags/tag406.xml"/><Relationship Id="rId58" Type="http://schemas.openxmlformats.org/officeDocument/2006/relationships/tags" Target="../tags/tag411.xml"/><Relationship Id="rId66" Type="http://schemas.openxmlformats.org/officeDocument/2006/relationships/tags" Target="../tags/tag419.xml"/><Relationship Id="rId5" Type="http://schemas.openxmlformats.org/officeDocument/2006/relationships/tags" Target="../tags/tag358.xml"/><Relationship Id="rId15" Type="http://schemas.openxmlformats.org/officeDocument/2006/relationships/tags" Target="../tags/tag368.xml"/><Relationship Id="rId23" Type="http://schemas.openxmlformats.org/officeDocument/2006/relationships/tags" Target="../tags/tag376.xml"/><Relationship Id="rId28" Type="http://schemas.openxmlformats.org/officeDocument/2006/relationships/tags" Target="../tags/tag381.xml"/><Relationship Id="rId36" Type="http://schemas.openxmlformats.org/officeDocument/2006/relationships/tags" Target="../tags/tag389.xml"/><Relationship Id="rId49" Type="http://schemas.openxmlformats.org/officeDocument/2006/relationships/tags" Target="../tags/tag402.xml"/><Relationship Id="rId57" Type="http://schemas.openxmlformats.org/officeDocument/2006/relationships/tags" Target="../tags/tag410.xml"/><Relationship Id="rId61" Type="http://schemas.openxmlformats.org/officeDocument/2006/relationships/tags" Target="../tags/tag414.xml"/><Relationship Id="rId10" Type="http://schemas.openxmlformats.org/officeDocument/2006/relationships/tags" Target="../tags/tag363.xml"/><Relationship Id="rId19" Type="http://schemas.openxmlformats.org/officeDocument/2006/relationships/tags" Target="../tags/tag372.xml"/><Relationship Id="rId31" Type="http://schemas.openxmlformats.org/officeDocument/2006/relationships/tags" Target="../tags/tag384.xml"/><Relationship Id="rId44" Type="http://schemas.openxmlformats.org/officeDocument/2006/relationships/tags" Target="../tags/tag397.xml"/><Relationship Id="rId52" Type="http://schemas.openxmlformats.org/officeDocument/2006/relationships/tags" Target="../tags/tag405.xml"/><Relationship Id="rId60" Type="http://schemas.openxmlformats.org/officeDocument/2006/relationships/tags" Target="../tags/tag413.xml"/><Relationship Id="rId65" Type="http://schemas.openxmlformats.org/officeDocument/2006/relationships/tags" Target="../tags/tag418.xml"/><Relationship Id="rId4" Type="http://schemas.openxmlformats.org/officeDocument/2006/relationships/tags" Target="../tags/tag357.xml"/><Relationship Id="rId9" Type="http://schemas.openxmlformats.org/officeDocument/2006/relationships/tags" Target="../tags/tag362.xml"/><Relationship Id="rId14" Type="http://schemas.openxmlformats.org/officeDocument/2006/relationships/tags" Target="../tags/tag367.xml"/><Relationship Id="rId22" Type="http://schemas.openxmlformats.org/officeDocument/2006/relationships/tags" Target="../tags/tag375.xml"/><Relationship Id="rId27" Type="http://schemas.openxmlformats.org/officeDocument/2006/relationships/tags" Target="../tags/tag380.xml"/><Relationship Id="rId30" Type="http://schemas.openxmlformats.org/officeDocument/2006/relationships/tags" Target="../tags/tag383.xml"/><Relationship Id="rId35" Type="http://schemas.openxmlformats.org/officeDocument/2006/relationships/tags" Target="../tags/tag388.xml"/><Relationship Id="rId43" Type="http://schemas.openxmlformats.org/officeDocument/2006/relationships/tags" Target="../tags/tag396.xml"/><Relationship Id="rId48" Type="http://schemas.openxmlformats.org/officeDocument/2006/relationships/tags" Target="../tags/tag401.xml"/><Relationship Id="rId56" Type="http://schemas.openxmlformats.org/officeDocument/2006/relationships/tags" Target="../tags/tag409.xml"/><Relationship Id="rId64" Type="http://schemas.openxmlformats.org/officeDocument/2006/relationships/tags" Target="../tags/tag417.xml"/><Relationship Id="rId69" Type="http://schemas.openxmlformats.org/officeDocument/2006/relationships/slideLayout" Target="../slideLayouts/slideLayout1.xml"/><Relationship Id="rId8" Type="http://schemas.openxmlformats.org/officeDocument/2006/relationships/tags" Target="../tags/tag361.xml"/><Relationship Id="rId51" Type="http://schemas.openxmlformats.org/officeDocument/2006/relationships/tags" Target="../tags/tag404.xml"/><Relationship Id="rId3" Type="http://schemas.openxmlformats.org/officeDocument/2006/relationships/tags" Target="../tags/tag356.xml"/><Relationship Id="rId12" Type="http://schemas.openxmlformats.org/officeDocument/2006/relationships/tags" Target="../tags/tag365.xml"/><Relationship Id="rId17" Type="http://schemas.openxmlformats.org/officeDocument/2006/relationships/tags" Target="../tags/tag370.xml"/><Relationship Id="rId25" Type="http://schemas.openxmlformats.org/officeDocument/2006/relationships/tags" Target="../tags/tag378.xml"/><Relationship Id="rId33" Type="http://schemas.openxmlformats.org/officeDocument/2006/relationships/tags" Target="../tags/tag386.xml"/><Relationship Id="rId38" Type="http://schemas.openxmlformats.org/officeDocument/2006/relationships/tags" Target="../tags/tag391.xml"/><Relationship Id="rId46" Type="http://schemas.openxmlformats.org/officeDocument/2006/relationships/tags" Target="../tags/tag399.xml"/><Relationship Id="rId59" Type="http://schemas.openxmlformats.org/officeDocument/2006/relationships/tags" Target="../tags/tag412.xml"/><Relationship Id="rId67" Type="http://schemas.openxmlformats.org/officeDocument/2006/relationships/tags" Target="../tags/tag420.xml"/><Relationship Id="rId20" Type="http://schemas.openxmlformats.org/officeDocument/2006/relationships/tags" Target="../tags/tag373.xml"/><Relationship Id="rId41" Type="http://schemas.openxmlformats.org/officeDocument/2006/relationships/tags" Target="../tags/tag394.xml"/><Relationship Id="rId54" Type="http://schemas.openxmlformats.org/officeDocument/2006/relationships/tags" Target="../tags/tag407.xml"/><Relationship Id="rId62" Type="http://schemas.openxmlformats.org/officeDocument/2006/relationships/tags" Target="../tags/tag415.xml"/><Relationship Id="rId70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tags" Target="../tags/tag434.xml"/><Relationship Id="rId18" Type="http://schemas.openxmlformats.org/officeDocument/2006/relationships/tags" Target="../tags/tag439.xml"/><Relationship Id="rId26" Type="http://schemas.openxmlformats.org/officeDocument/2006/relationships/tags" Target="../tags/tag447.xml"/><Relationship Id="rId39" Type="http://schemas.openxmlformats.org/officeDocument/2006/relationships/tags" Target="../tags/tag460.xml"/><Relationship Id="rId21" Type="http://schemas.openxmlformats.org/officeDocument/2006/relationships/tags" Target="../tags/tag442.xml"/><Relationship Id="rId34" Type="http://schemas.openxmlformats.org/officeDocument/2006/relationships/tags" Target="../tags/tag455.xml"/><Relationship Id="rId42" Type="http://schemas.openxmlformats.org/officeDocument/2006/relationships/tags" Target="../tags/tag463.xml"/><Relationship Id="rId47" Type="http://schemas.openxmlformats.org/officeDocument/2006/relationships/tags" Target="../tags/tag468.xml"/><Relationship Id="rId50" Type="http://schemas.openxmlformats.org/officeDocument/2006/relationships/tags" Target="../tags/tag471.xml"/><Relationship Id="rId55" Type="http://schemas.openxmlformats.org/officeDocument/2006/relationships/tags" Target="../tags/tag476.xml"/><Relationship Id="rId7" Type="http://schemas.openxmlformats.org/officeDocument/2006/relationships/tags" Target="../tags/tag428.xml"/><Relationship Id="rId12" Type="http://schemas.openxmlformats.org/officeDocument/2006/relationships/tags" Target="../tags/tag433.xml"/><Relationship Id="rId17" Type="http://schemas.openxmlformats.org/officeDocument/2006/relationships/tags" Target="../tags/tag438.xml"/><Relationship Id="rId25" Type="http://schemas.openxmlformats.org/officeDocument/2006/relationships/tags" Target="../tags/tag446.xml"/><Relationship Id="rId33" Type="http://schemas.openxmlformats.org/officeDocument/2006/relationships/tags" Target="../tags/tag454.xml"/><Relationship Id="rId38" Type="http://schemas.openxmlformats.org/officeDocument/2006/relationships/tags" Target="../tags/tag459.xml"/><Relationship Id="rId46" Type="http://schemas.openxmlformats.org/officeDocument/2006/relationships/tags" Target="../tags/tag467.xml"/><Relationship Id="rId59" Type="http://schemas.openxmlformats.org/officeDocument/2006/relationships/slideLayout" Target="../slideLayouts/slideLayout1.xml"/><Relationship Id="rId2" Type="http://schemas.openxmlformats.org/officeDocument/2006/relationships/tags" Target="../tags/tag423.xml"/><Relationship Id="rId16" Type="http://schemas.openxmlformats.org/officeDocument/2006/relationships/tags" Target="../tags/tag437.xml"/><Relationship Id="rId20" Type="http://schemas.openxmlformats.org/officeDocument/2006/relationships/tags" Target="../tags/tag441.xml"/><Relationship Id="rId29" Type="http://schemas.openxmlformats.org/officeDocument/2006/relationships/tags" Target="../tags/tag450.xml"/><Relationship Id="rId41" Type="http://schemas.openxmlformats.org/officeDocument/2006/relationships/tags" Target="../tags/tag462.xml"/><Relationship Id="rId54" Type="http://schemas.openxmlformats.org/officeDocument/2006/relationships/tags" Target="../tags/tag475.xml"/><Relationship Id="rId1" Type="http://schemas.openxmlformats.org/officeDocument/2006/relationships/tags" Target="../tags/tag422.xml"/><Relationship Id="rId6" Type="http://schemas.openxmlformats.org/officeDocument/2006/relationships/tags" Target="../tags/tag427.xml"/><Relationship Id="rId11" Type="http://schemas.openxmlformats.org/officeDocument/2006/relationships/tags" Target="../tags/tag432.xml"/><Relationship Id="rId24" Type="http://schemas.openxmlformats.org/officeDocument/2006/relationships/tags" Target="../tags/tag445.xml"/><Relationship Id="rId32" Type="http://schemas.openxmlformats.org/officeDocument/2006/relationships/tags" Target="../tags/tag453.xml"/><Relationship Id="rId37" Type="http://schemas.openxmlformats.org/officeDocument/2006/relationships/tags" Target="../tags/tag458.xml"/><Relationship Id="rId40" Type="http://schemas.openxmlformats.org/officeDocument/2006/relationships/tags" Target="../tags/tag461.xml"/><Relationship Id="rId45" Type="http://schemas.openxmlformats.org/officeDocument/2006/relationships/tags" Target="../tags/tag466.xml"/><Relationship Id="rId53" Type="http://schemas.openxmlformats.org/officeDocument/2006/relationships/tags" Target="../tags/tag474.xml"/><Relationship Id="rId58" Type="http://schemas.openxmlformats.org/officeDocument/2006/relationships/tags" Target="../tags/tag479.xml"/><Relationship Id="rId5" Type="http://schemas.openxmlformats.org/officeDocument/2006/relationships/tags" Target="../tags/tag426.xml"/><Relationship Id="rId15" Type="http://schemas.openxmlformats.org/officeDocument/2006/relationships/tags" Target="../tags/tag436.xml"/><Relationship Id="rId23" Type="http://schemas.openxmlformats.org/officeDocument/2006/relationships/tags" Target="../tags/tag444.xml"/><Relationship Id="rId28" Type="http://schemas.openxmlformats.org/officeDocument/2006/relationships/tags" Target="../tags/tag449.xml"/><Relationship Id="rId36" Type="http://schemas.openxmlformats.org/officeDocument/2006/relationships/tags" Target="../tags/tag457.xml"/><Relationship Id="rId49" Type="http://schemas.openxmlformats.org/officeDocument/2006/relationships/tags" Target="../tags/tag470.xml"/><Relationship Id="rId57" Type="http://schemas.openxmlformats.org/officeDocument/2006/relationships/tags" Target="../tags/tag478.xml"/><Relationship Id="rId10" Type="http://schemas.openxmlformats.org/officeDocument/2006/relationships/tags" Target="../tags/tag431.xml"/><Relationship Id="rId19" Type="http://schemas.openxmlformats.org/officeDocument/2006/relationships/tags" Target="../tags/tag440.xml"/><Relationship Id="rId31" Type="http://schemas.openxmlformats.org/officeDocument/2006/relationships/tags" Target="../tags/tag452.xml"/><Relationship Id="rId44" Type="http://schemas.openxmlformats.org/officeDocument/2006/relationships/tags" Target="../tags/tag465.xml"/><Relationship Id="rId52" Type="http://schemas.openxmlformats.org/officeDocument/2006/relationships/tags" Target="../tags/tag473.xml"/><Relationship Id="rId60" Type="http://schemas.openxmlformats.org/officeDocument/2006/relationships/image" Target="../media/image11.jpeg"/><Relationship Id="rId4" Type="http://schemas.openxmlformats.org/officeDocument/2006/relationships/tags" Target="../tags/tag425.xml"/><Relationship Id="rId9" Type="http://schemas.openxmlformats.org/officeDocument/2006/relationships/tags" Target="../tags/tag430.xml"/><Relationship Id="rId14" Type="http://schemas.openxmlformats.org/officeDocument/2006/relationships/tags" Target="../tags/tag435.xml"/><Relationship Id="rId22" Type="http://schemas.openxmlformats.org/officeDocument/2006/relationships/tags" Target="../tags/tag443.xml"/><Relationship Id="rId27" Type="http://schemas.openxmlformats.org/officeDocument/2006/relationships/tags" Target="../tags/tag448.xml"/><Relationship Id="rId30" Type="http://schemas.openxmlformats.org/officeDocument/2006/relationships/tags" Target="../tags/tag451.xml"/><Relationship Id="rId35" Type="http://schemas.openxmlformats.org/officeDocument/2006/relationships/tags" Target="../tags/tag456.xml"/><Relationship Id="rId43" Type="http://schemas.openxmlformats.org/officeDocument/2006/relationships/tags" Target="../tags/tag464.xml"/><Relationship Id="rId48" Type="http://schemas.openxmlformats.org/officeDocument/2006/relationships/tags" Target="../tags/tag469.xml"/><Relationship Id="rId56" Type="http://schemas.openxmlformats.org/officeDocument/2006/relationships/tags" Target="../tags/tag477.xml"/><Relationship Id="rId8" Type="http://schemas.openxmlformats.org/officeDocument/2006/relationships/tags" Target="../tags/tag429.xml"/><Relationship Id="rId51" Type="http://schemas.openxmlformats.org/officeDocument/2006/relationships/tags" Target="../tags/tag472.xml"/><Relationship Id="rId3" Type="http://schemas.openxmlformats.org/officeDocument/2006/relationships/tags" Target="../tags/tag424.xml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tags" Target="../tags/tag492.xml"/><Relationship Id="rId18" Type="http://schemas.openxmlformats.org/officeDocument/2006/relationships/tags" Target="../tags/tag497.xml"/><Relationship Id="rId26" Type="http://schemas.openxmlformats.org/officeDocument/2006/relationships/tags" Target="../tags/tag505.xml"/><Relationship Id="rId39" Type="http://schemas.openxmlformats.org/officeDocument/2006/relationships/tags" Target="../tags/tag518.xml"/><Relationship Id="rId3" Type="http://schemas.openxmlformats.org/officeDocument/2006/relationships/tags" Target="../tags/tag482.xml"/><Relationship Id="rId21" Type="http://schemas.openxmlformats.org/officeDocument/2006/relationships/tags" Target="../tags/tag500.xml"/><Relationship Id="rId34" Type="http://schemas.openxmlformats.org/officeDocument/2006/relationships/tags" Target="../tags/tag513.xml"/><Relationship Id="rId42" Type="http://schemas.openxmlformats.org/officeDocument/2006/relationships/tags" Target="../tags/tag521.xml"/><Relationship Id="rId47" Type="http://schemas.openxmlformats.org/officeDocument/2006/relationships/tags" Target="../tags/tag526.xml"/><Relationship Id="rId50" Type="http://schemas.openxmlformats.org/officeDocument/2006/relationships/slideLayout" Target="../slideLayouts/slideLayout1.xml"/><Relationship Id="rId7" Type="http://schemas.openxmlformats.org/officeDocument/2006/relationships/tags" Target="../tags/tag486.xml"/><Relationship Id="rId12" Type="http://schemas.openxmlformats.org/officeDocument/2006/relationships/tags" Target="../tags/tag491.xml"/><Relationship Id="rId17" Type="http://schemas.openxmlformats.org/officeDocument/2006/relationships/tags" Target="../tags/tag496.xml"/><Relationship Id="rId25" Type="http://schemas.openxmlformats.org/officeDocument/2006/relationships/tags" Target="../tags/tag504.xml"/><Relationship Id="rId33" Type="http://schemas.openxmlformats.org/officeDocument/2006/relationships/tags" Target="../tags/tag512.xml"/><Relationship Id="rId38" Type="http://schemas.openxmlformats.org/officeDocument/2006/relationships/tags" Target="../tags/tag517.xml"/><Relationship Id="rId46" Type="http://schemas.openxmlformats.org/officeDocument/2006/relationships/tags" Target="../tags/tag525.xml"/><Relationship Id="rId2" Type="http://schemas.openxmlformats.org/officeDocument/2006/relationships/tags" Target="../tags/tag481.xml"/><Relationship Id="rId16" Type="http://schemas.openxmlformats.org/officeDocument/2006/relationships/tags" Target="../tags/tag495.xml"/><Relationship Id="rId20" Type="http://schemas.openxmlformats.org/officeDocument/2006/relationships/tags" Target="../tags/tag499.xml"/><Relationship Id="rId29" Type="http://schemas.openxmlformats.org/officeDocument/2006/relationships/tags" Target="../tags/tag508.xml"/><Relationship Id="rId41" Type="http://schemas.openxmlformats.org/officeDocument/2006/relationships/tags" Target="../tags/tag520.xml"/><Relationship Id="rId1" Type="http://schemas.openxmlformats.org/officeDocument/2006/relationships/tags" Target="../tags/tag480.xml"/><Relationship Id="rId6" Type="http://schemas.openxmlformats.org/officeDocument/2006/relationships/tags" Target="../tags/tag485.xml"/><Relationship Id="rId11" Type="http://schemas.openxmlformats.org/officeDocument/2006/relationships/tags" Target="../tags/tag490.xml"/><Relationship Id="rId24" Type="http://schemas.openxmlformats.org/officeDocument/2006/relationships/tags" Target="../tags/tag503.xml"/><Relationship Id="rId32" Type="http://schemas.openxmlformats.org/officeDocument/2006/relationships/tags" Target="../tags/tag511.xml"/><Relationship Id="rId37" Type="http://schemas.openxmlformats.org/officeDocument/2006/relationships/tags" Target="../tags/tag516.xml"/><Relationship Id="rId40" Type="http://schemas.openxmlformats.org/officeDocument/2006/relationships/tags" Target="../tags/tag519.xml"/><Relationship Id="rId45" Type="http://schemas.openxmlformats.org/officeDocument/2006/relationships/tags" Target="../tags/tag524.xml"/><Relationship Id="rId5" Type="http://schemas.openxmlformats.org/officeDocument/2006/relationships/tags" Target="../tags/tag484.xml"/><Relationship Id="rId15" Type="http://schemas.openxmlformats.org/officeDocument/2006/relationships/tags" Target="../tags/tag494.xml"/><Relationship Id="rId23" Type="http://schemas.openxmlformats.org/officeDocument/2006/relationships/tags" Target="../tags/tag502.xml"/><Relationship Id="rId28" Type="http://schemas.openxmlformats.org/officeDocument/2006/relationships/tags" Target="../tags/tag507.xml"/><Relationship Id="rId36" Type="http://schemas.openxmlformats.org/officeDocument/2006/relationships/tags" Target="../tags/tag515.xml"/><Relationship Id="rId49" Type="http://schemas.openxmlformats.org/officeDocument/2006/relationships/tags" Target="../tags/tag528.xml"/><Relationship Id="rId10" Type="http://schemas.openxmlformats.org/officeDocument/2006/relationships/tags" Target="../tags/tag489.xml"/><Relationship Id="rId19" Type="http://schemas.openxmlformats.org/officeDocument/2006/relationships/tags" Target="../tags/tag498.xml"/><Relationship Id="rId31" Type="http://schemas.openxmlformats.org/officeDocument/2006/relationships/tags" Target="../tags/tag510.xml"/><Relationship Id="rId44" Type="http://schemas.openxmlformats.org/officeDocument/2006/relationships/tags" Target="../tags/tag523.xml"/><Relationship Id="rId4" Type="http://schemas.openxmlformats.org/officeDocument/2006/relationships/tags" Target="../tags/tag483.xml"/><Relationship Id="rId9" Type="http://schemas.openxmlformats.org/officeDocument/2006/relationships/tags" Target="../tags/tag488.xml"/><Relationship Id="rId14" Type="http://schemas.openxmlformats.org/officeDocument/2006/relationships/tags" Target="../tags/tag493.xml"/><Relationship Id="rId22" Type="http://schemas.openxmlformats.org/officeDocument/2006/relationships/tags" Target="../tags/tag501.xml"/><Relationship Id="rId27" Type="http://schemas.openxmlformats.org/officeDocument/2006/relationships/tags" Target="../tags/tag506.xml"/><Relationship Id="rId30" Type="http://schemas.openxmlformats.org/officeDocument/2006/relationships/tags" Target="../tags/tag509.xml"/><Relationship Id="rId35" Type="http://schemas.openxmlformats.org/officeDocument/2006/relationships/tags" Target="../tags/tag514.xml"/><Relationship Id="rId43" Type="http://schemas.openxmlformats.org/officeDocument/2006/relationships/tags" Target="../tags/tag522.xml"/><Relationship Id="rId48" Type="http://schemas.openxmlformats.org/officeDocument/2006/relationships/tags" Target="../tags/tag527.xml"/><Relationship Id="rId8" Type="http://schemas.openxmlformats.org/officeDocument/2006/relationships/tags" Target="../tags/tag487.xml"/><Relationship Id="rId51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535.xml"/><Relationship Id="rId13" Type="http://schemas.openxmlformats.org/officeDocument/2006/relationships/tags" Target="../tags/tag540.xml"/><Relationship Id="rId18" Type="http://schemas.openxmlformats.org/officeDocument/2006/relationships/tags" Target="../tags/tag545.xml"/><Relationship Id="rId26" Type="http://schemas.openxmlformats.org/officeDocument/2006/relationships/oleObject" Target="../embeddings/oleObject3.bin"/><Relationship Id="rId3" Type="http://schemas.openxmlformats.org/officeDocument/2006/relationships/tags" Target="../tags/tag530.xml"/><Relationship Id="rId21" Type="http://schemas.openxmlformats.org/officeDocument/2006/relationships/slideLayout" Target="../slideLayouts/slideLayout2.xml"/><Relationship Id="rId7" Type="http://schemas.openxmlformats.org/officeDocument/2006/relationships/tags" Target="../tags/tag534.xml"/><Relationship Id="rId12" Type="http://schemas.openxmlformats.org/officeDocument/2006/relationships/tags" Target="../tags/tag539.xml"/><Relationship Id="rId17" Type="http://schemas.openxmlformats.org/officeDocument/2006/relationships/tags" Target="../tags/tag544.xml"/><Relationship Id="rId25" Type="http://schemas.openxmlformats.org/officeDocument/2006/relationships/image" Target="../media/image13.wmf"/><Relationship Id="rId2" Type="http://schemas.openxmlformats.org/officeDocument/2006/relationships/tags" Target="../tags/tag529.xml"/><Relationship Id="rId16" Type="http://schemas.openxmlformats.org/officeDocument/2006/relationships/tags" Target="../tags/tag543.xml"/><Relationship Id="rId20" Type="http://schemas.openxmlformats.org/officeDocument/2006/relationships/tags" Target="../tags/tag547.xml"/><Relationship Id="rId1" Type="http://schemas.openxmlformats.org/officeDocument/2006/relationships/vmlDrawing" Target="../drawings/vmlDrawing1.vml"/><Relationship Id="rId6" Type="http://schemas.openxmlformats.org/officeDocument/2006/relationships/tags" Target="../tags/tag533.xml"/><Relationship Id="rId11" Type="http://schemas.openxmlformats.org/officeDocument/2006/relationships/tags" Target="../tags/tag538.xml"/><Relationship Id="rId24" Type="http://schemas.openxmlformats.org/officeDocument/2006/relationships/oleObject" Target="../embeddings/oleObject2.bin"/><Relationship Id="rId5" Type="http://schemas.openxmlformats.org/officeDocument/2006/relationships/tags" Target="../tags/tag532.xml"/><Relationship Id="rId15" Type="http://schemas.openxmlformats.org/officeDocument/2006/relationships/tags" Target="../tags/tag542.xml"/><Relationship Id="rId23" Type="http://schemas.openxmlformats.org/officeDocument/2006/relationships/image" Target="../media/image12.wmf"/><Relationship Id="rId10" Type="http://schemas.openxmlformats.org/officeDocument/2006/relationships/tags" Target="../tags/tag537.xml"/><Relationship Id="rId19" Type="http://schemas.openxmlformats.org/officeDocument/2006/relationships/tags" Target="../tags/tag546.xml"/><Relationship Id="rId4" Type="http://schemas.openxmlformats.org/officeDocument/2006/relationships/tags" Target="../tags/tag531.xml"/><Relationship Id="rId9" Type="http://schemas.openxmlformats.org/officeDocument/2006/relationships/tags" Target="../tags/tag536.xml"/><Relationship Id="rId14" Type="http://schemas.openxmlformats.org/officeDocument/2006/relationships/tags" Target="../tags/tag541.xml"/><Relationship Id="rId22" Type="http://schemas.openxmlformats.org/officeDocument/2006/relationships/oleObject" Target="../embeddings/oleObject1.bin"/><Relationship Id="rId27" Type="http://schemas.openxmlformats.org/officeDocument/2006/relationships/image" Target="../media/image14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13" Type="http://schemas.openxmlformats.org/officeDocument/2006/relationships/tags" Target="../tags/tag21.xml"/><Relationship Id="rId18" Type="http://schemas.openxmlformats.org/officeDocument/2006/relationships/tags" Target="../tags/tag26.xml"/><Relationship Id="rId26" Type="http://schemas.openxmlformats.org/officeDocument/2006/relationships/tags" Target="../tags/tag34.xml"/><Relationship Id="rId3" Type="http://schemas.openxmlformats.org/officeDocument/2006/relationships/tags" Target="../tags/tag11.xml"/><Relationship Id="rId21" Type="http://schemas.openxmlformats.org/officeDocument/2006/relationships/tags" Target="../tags/tag29.xml"/><Relationship Id="rId34" Type="http://schemas.openxmlformats.org/officeDocument/2006/relationships/tags" Target="../tags/tag42.xml"/><Relationship Id="rId7" Type="http://schemas.openxmlformats.org/officeDocument/2006/relationships/tags" Target="../tags/tag15.xml"/><Relationship Id="rId12" Type="http://schemas.openxmlformats.org/officeDocument/2006/relationships/tags" Target="../tags/tag20.xml"/><Relationship Id="rId17" Type="http://schemas.openxmlformats.org/officeDocument/2006/relationships/tags" Target="../tags/tag25.xml"/><Relationship Id="rId25" Type="http://schemas.openxmlformats.org/officeDocument/2006/relationships/tags" Target="../tags/tag33.xml"/><Relationship Id="rId33" Type="http://schemas.openxmlformats.org/officeDocument/2006/relationships/tags" Target="../tags/tag41.xml"/><Relationship Id="rId38" Type="http://schemas.openxmlformats.org/officeDocument/2006/relationships/image" Target="../media/image9.png"/><Relationship Id="rId2" Type="http://schemas.openxmlformats.org/officeDocument/2006/relationships/tags" Target="../tags/tag10.xml"/><Relationship Id="rId16" Type="http://schemas.openxmlformats.org/officeDocument/2006/relationships/tags" Target="../tags/tag24.xml"/><Relationship Id="rId20" Type="http://schemas.openxmlformats.org/officeDocument/2006/relationships/tags" Target="../tags/tag28.xml"/><Relationship Id="rId29" Type="http://schemas.openxmlformats.org/officeDocument/2006/relationships/tags" Target="../tags/tag37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tags" Target="../tags/tag19.xml"/><Relationship Id="rId24" Type="http://schemas.openxmlformats.org/officeDocument/2006/relationships/tags" Target="../tags/tag32.xml"/><Relationship Id="rId32" Type="http://schemas.openxmlformats.org/officeDocument/2006/relationships/tags" Target="../tags/tag40.xml"/><Relationship Id="rId37" Type="http://schemas.openxmlformats.org/officeDocument/2006/relationships/slideLayout" Target="../slideLayouts/slideLayout1.xml"/><Relationship Id="rId5" Type="http://schemas.openxmlformats.org/officeDocument/2006/relationships/tags" Target="../tags/tag13.xml"/><Relationship Id="rId15" Type="http://schemas.openxmlformats.org/officeDocument/2006/relationships/tags" Target="../tags/tag23.xml"/><Relationship Id="rId23" Type="http://schemas.openxmlformats.org/officeDocument/2006/relationships/tags" Target="../tags/tag31.xml"/><Relationship Id="rId28" Type="http://schemas.openxmlformats.org/officeDocument/2006/relationships/tags" Target="../tags/tag36.xml"/><Relationship Id="rId36" Type="http://schemas.openxmlformats.org/officeDocument/2006/relationships/tags" Target="../tags/tag44.xml"/><Relationship Id="rId10" Type="http://schemas.openxmlformats.org/officeDocument/2006/relationships/tags" Target="../tags/tag18.xml"/><Relationship Id="rId19" Type="http://schemas.openxmlformats.org/officeDocument/2006/relationships/tags" Target="../tags/tag27.xml"/><Relationship Id="rId31" Type="http://schemas.openxmlformats.org/officeDocument/2006/relationships/tags" Target="../tags/tag39.xml"/><Relationship Id="rId4" Type="http://schemas.openxmlformats.org/officeDocument/2006/relationships/tags" Target="../tags/tag12.xml"/><Relationship Id="rId9" Type="http://schemas.openxmlformats.org/officeDocument/2006/relationships/tags" Target="../tags/tag17.xml"/><Relationship Id="rId14" Type="http://schemas.openxmlformats.org/officeDocument/2006/relationships/tags" Target="../tags/tag22.xml"/><Relationship Id="rId22" Type="http://schemas.openxmlformats.org/officeDocument/2006/relationships/tags" Target="../tags/tag30.xml"/><Relationship Id="rId27" Type="http://schemas.openxmlformats.org/officeDocument/2006/relationships/tags" Target="../tags/tag35.xml"/><Relationship Id="rId30" Type="http://schemas.openxmlformats.org/officeDocument/2006/relationships/tags" Target="../tags/tag38.xml"/><Relationship Id="rId35" Type="http://schemas.openxmlformats.org/officeDocument/2006/relationships/tags" Target="../tags/tag4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555.xml"/><Relationship Id="rId3" Type="http://schemas.openxmlformats.org/officeDocument/2006/relationships/tags" Target="../tags/tag550.xml"/><Relationship Id="rId7" Type="http://schemas.openxmlformats.org/officeDocument/2006/relationships/tags" Target="../tags/tag554.xml"/><Relationship Id="rId2" Type="http://schemas.openxmlformats.org/officeDocument/2006/relationships/tags" Target="../tags/tag549.xml"/><Relationship Id="rId1" Type="http://schemas.openxmlformats.org/officeDocument/2006/relationships/tags" Target="../tags/tag548.xml"/><Relationship Id="rId6" Type="http://schemas.openxmlformats.org/officeDocument/2006/relationships/tags" Target="../tags/tag553.xml"/><Relationship Id="rId11" Type="http://schemas.openxmlformats.org/officeDocument/2006/relationships/notesSlide" Target="../notesSlides/notesSlide5.xml"/><Relationship Id="rId5" Type="http://schemas.openxmlformats.org/officeDocument/2006/relationships/tags" Target="../tags/tag552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551.xml"/><Relationship Id="rId9" Type="http://schemas.openxmlformats.org/officeDocument/2006/relationships/tags" Target="../tags/tag55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52.xml"/><Relationship Id="rId13" Type="http://schemas.openxmlformats.org/officeDocument/2006/relationships/tags" Target="../tags/tag57.xml"/><Relationship Id="rId18" Type="http://schemas.openxmlformats.org/officeDocument/2006/relationships/tags" Target="../tags/tag62.xml"/><Relationship Id="rId26" Type="http://schemas.openxmlformats.org/officeDocument/2006/relationships/tags" Target="../tags/tag70.xml"/><Relationship Id="rId39" Type="http://schemas.openxmlformats.org/officeDocument/2006/relationships/slideLayout" Target="../slideLayouts/slideLayout1.xml"/><Relationship Id="rId3" Type="http://schemas.openxmlformats.org/officeDocument/2006/relationships/tags" Target="../tags/tag47.xml"/><Relationship Id="rId21" Type="http://schemas.openxmlformats.org/officeDocument/2006/relationships/tags" Target="../tags/tag65.xml"/><Relationship Id="rId34" Type="http://schemas.openxmlformats.org/officeDocument/2006/relationships/tags" Target="../tags/tag78.xml"/><Relationship Id="rId7" Type="http://schemas.openxmlformats.org/officeDocument/2006/relationships/tags" Target="../tags/tag51.xml"/><Relationship Id="rId12" Type="http://schemas.openxmlformats.org/officeDocument/2006/relationships/tags" Target="../tags/tag56.xml"/><Relationship Id="rId17" Type="http://schemas.openxmlformats.org/officeDocument/2006/relationships/tags" Target="../tags/tag61.xml"/><Relationship Id="rId25" Type="http://schemas.openxmlformats.org/officeDocument/2006/relationships/tags" Target="../tags/tag69.xml"/><Relationship Id="rId33" Type="http://schemas.openxmlformats.org/officeDocument/2006/relationships/tags" Target="../tags/tag77.xml"/><Relationship Id="rId38" Type="http://schemas.openxmlformats.org/officeDocument/2006/relationships/tags" Target="../tags/tag82.xml"/><Relationship Id="rId2" Type="http://schemas.openxmlformats.org/officeDocument/2006/relationships/tags" Target="../tags/tag46.xml"/><Relationship Id="rId16" Type="http://schemas.openxmlformats.org/officeDocument/2006/relationships/tags" Target="../tags/tag60.xml"/><Relationship Id="rId20" Type="http://schemas.openxmlformats.org/officeDocument/2006/relationships/tags" Target="../tags/tag64.xml"/><Relationship Id="rId29" Type="http://schemas.openxmlformats.org/officeDocument/2006/relationships/tags" Target="../tags/tag73.xml"/><Relationship Id="rId1" Type="http://schemas.openxmlformats.org/officeDocument/2006/relationships/tags" Target="../tags/tag45.xml"/><Relationship Id="rId6" Type="http://schemas.openxmlformats.org/officeDocument/2006/relationships/tags" Target="../tags/tag50.xml"/><Relationship Id="rId11" Type="http://schemas.openxmlformats.org/officeDocument/2006/relationships/tags" Target="../tags/tag55.xml"/><Relationship Id="rId24" Type="http://schemas.openxmlformats.org/officeDocument/2006/relationships/tags" Target="../tags/tag68.xml"/><Relationship Id="rId32" Type="http://schemas.openxmlformats.org/officeDocument/2006/relationships/tags" Target="../tags/tag76.xml"/><Relationship Id="rId37" Type="http://schemas.openxmlformats.org/officeDocument/2006/relationships/tags" Target="../tags/tag81.xml"/><Relationship Id="rId5" Type="http://schemas.openxmlformats.org/officeDocument/2006/relationships/tags" Target="../tags/tag49.xml"/><Relationship Id="rId15" Type="http://schemas.openxmlformats.org/officeDocument/2006/relationships/tags" Target="../tags/tag59.xml"/><Relationship Id="rId23" Type="http://schemas.openxmlformats.org/officeDocument/2006/relationships/tags" Target="../tags/tag67.xml"/><Relationship Id="rId28" Type="http://schemas.openxmlformats.org/officeDocument/2006/relationships/tags" Target="../tags/tag72.xml"/><Relationship Id="rId36" Type="http://schemas.openxmlformats.org/officeDocument/2006/relationships/tags" Target="../tags/tag80.xml"/><Relationship Id="rId10" Type="http://schemas.openxmlformats.org/officeDocument/2006/relationships/tags" Target="../tags/tag54.xml"/><Relationship Id="rId19" Type="http://schemas.openxmlformats.org/officeDocument/2006/relationships/tags" Target="../tags/tag63.xml"/><Relationship Id="rId31" Type="http://schemas.openxmlformats.org/officeDocument/2006/relationships/tags" Target="../tags/tag75.xml"/><Relationship Id="rId4" Type="http://schemas.openxmlformats.org/officeDocument/2006/relationships/tags" Target="../tags/tag48.xml"/><Relationship Id="rId9" Type="http://schemas.openxmlformats.org/officeDocument/2006/relationships/tags" Target="../tags/tag53.xml"/><Relationship Id="rId14" Type="http://schemas.openxmlformats.org/officeDocument/2006/relationships/tags" Target="../tags/tag58.xml"/><Relationship Id="rId22" Type="http://schemas.openxmlformats.org/officeDocument/2006/relationships/tags" Target="../tags/tag66.xml"/><Relationship Id="rId27" Type="http://schemas.openxmlformats.org/officeDocument/2006/relationships/tags" Target="../tags/tag71.xml"/><Relationship Id="rId30" Type="http://schemas.openxmlformats.org/officeDocument/2006/relationships/tags" Target="../tags/tag74.xml"/><Relationship Id="rId35" Type="http://schemas.openxmlformats.org/officeDocument/2006/relationships/tags" Target="../tags/tag7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tags" Target="../tags/tag564.xml"/><Relationship Id="rId3" Type="http://schemas.openxmlformats.org/officeDocument/2006/relationships/tags" Target="../tags/tag559.xml"/><Relationship Id="rId7" Type="http://schemas.openxmlformats.org/officeDocument/2006/relationships/tags" Target="../tags/tag563.xml"/><Relationship Id="rId2" Type="http://schemas.openxmlformats.org/officeDocument/2006/relationships/tags" Target="../tags/tag558.xml"/><Relationship Id="rId1" Type="http://schemas.openxmlformats.org/officeDocument/2006/relationships/tags" Target="../tags/tag557.xml"/><Relationship Id="rId6" Type="http://schemas.openxmlformats.org/officeDocument/2006/relationships/tags" Target="../tags/tag562.xml"/><Relationship Id="rId11" Type="http://schemas.openxmlformats.org/officeDocument/2006/relationships/notesSlide" Target="../notesSlides/notesSlide20.xml"/><Relationship Id="rId5" Type="http://schemas.openxmlformats.org/officeDocument/2006/relationships/tags" Target="../tags/tag561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560.xml"/><Relationship Id="rId9" Type="http://schemas.openxmlformats.org/officeDocument/2006/relationships/tags" Target="../tags/tag565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tags" Target="../tags/tag573.xml"/><Relationship Id="rId3" Type="http://schemas.openxmlformats.org/officeDocument/2006/relationships/tags" Target="../tags/tag568.xml"/><Relationship Id="rId7" Type="http://schemas.openxmlformats.org/officeDocument/2006/relationships/tags" Target="../tags/tag572.xml"/><Relationship Id="rId12" Type="http://schemas.openxmlformats.org/officeDocument/2006/relationships/image" Target="../media/image20.jpeg"/><Relationship Id="rId2" Type="http://schemas.openxmlformats.org/officeDocument/2006/relationships/tags" Target="../tags/tag567.xml"/><Relationship Id="rId1" Type="http://schemas.openxmlformats.org/officeDocument/2006/relationships/tags" Target="../tags/tag566.xml"/><Relationship Id="rId6" Type="http://schemas.openxmlformats.org/officeDocument/2006/relationships/tags" Target="../tags/tag571.xml"/><Relationship Id="rId11" Type="http://schemas.openxmlformats.org/officeDocument/2006/relationships/notesSlide" Target="../notesSlides/notesSlide21.xml"/><Relationship Id="rId5" Type="http://schemas.openxmlformats.org/officeDocument/2006/relationships/tags" Target="../tags/tag570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569.xml"/><Relationship Id="rId9" Type="http://schemas.openxmlformats.org/officeDocument/2006/relationships/tags" Target="../tags/tag57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3" Type="http://schemas.openxmlformats.org/officeDocument/2006/relationships/tags" Target="../tags/tag85.xml"/><Relationship Id="rId7" Type="http://schemas.openxmlformats.org/officeDocument/2006/relationships/tags" Target="../tags/tag89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6" Type="http://schemas.openxmlformats.org/officeDocument/2006/relationships/tags" Target="../tags/tag88.xml"/><Relationship Id="rId5" Type="http://schemas.openxmlformats.org/officeDocument/2006/relationships/tags" Target="../tags/tag87.xml"/><Relationship Id="rId4" Type="http://schemas.openxmlformats.org/officeDocument/2006/relationships/tags" Target="../tags/tag86.xml"/><Relationship Id="rId9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tags" Target="../tags/tag582.xml"/><Relationship Id="rId3" Type="http://schemas.openxmlformats.org/officeDocument/2006/relationships/tags" Target="../tags/tag577.xml"/><Relationship Id="rId7" Type="http://schemas.openxmlformats.org/officeDocument/2006/relationships/tags" Target="../tags/tag581.xml"/><Relationship Id="rId2" Type="http://schemas.openxmlformats.org/officeDocument/2006/relationships/tags" Target="../tags/tag576.xml"/><Relationship Id="rId1" Type="http://schemas.openxmlformats.org/officeDocument/2006/relationships/tags" Target="../tags/tag575.xml"/><Relationship Id="rId6" Type="http://schemas.openxmlformats.org/officeDocument/2006/relationships/tags" Target="../tags/tag580.xml"/><Relationship Id="rId11" Type="http://schemas.openxmlformats.org/officeDocument/2006/relationships/notesSlide" Target="../notesSlides/notesSlide23.xml"/><Relationship Id="rId5" Type="http://schemas.openxmlformats.org/officeDocument/2006/relationships/tags" Target="../tags/tag579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578.xml"/><Relationship Id="rId9" Type="http://schemas.openxmlformats.org/officeDocument/2006/relationships/tags" Target="../tags/tag583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tags" Target="../tags/tag591.xml"/><Relationship Id="rId3" Type="http://schemas.openxmlformats.org/officeDocument/2006/relationships/tags" Target="../tags/tag586.xml"/><Relationship Id="rId7" Type="http://schemas.openxmlformats.org/officeDocument/2006/relationships/tags" Target="../tags/tag590.xml"/><Relationship Id="rId2" Type="http://schemas.openxmlformats.org/officeDocument/2006/relationships/tags" Target="../tags/tag585.xml"/><Relationship Id="rId1" Type="http://schemas.openxmlformats.org/officeDocument/2006/relationships/tags" Target="../tags/tag584.xml"/><Relationship Id="rId6" Type="http://schemas.openxmlformats.org/officeDocument/2006/relationships/tags" Target="../tags/tag589.xml"/><Relationship Id="rId11" Type="http://schemas.openxmlformats.org/officeDocument/2006/relationships/notesSlide" Target="../notesSlides/notesSlide24.xml"/><Relationship Id="rId5" Type="http://schemas.openxmlformats.org/officeDocument/2006/relationships/tags" Target="../tags/tag588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587.xml"/><Relationship Id="rId9" Type="http://schemas.openxmlformats.org/officeDocument/2006/relationships/tags" Target="../tags/tag59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tags" Target="../tags/tag600.xml"/><Relationship Id="rId3" Type="http://schemas.openxmlformats.org/officeDocument/2006/relationships/tags" Target="../tags/tag595.xml"/><Relationship Id="rId7" Type="http://schemas.openxmlformats.org/officeDocument/2006/relationships/tags" Target="../tags/tag599.xml"/><Relationship Id="rId2" Type="http://schemas.openxmlformats.org/officeDocument/2006/relationships/tags" Target="../tags/tag594.xml"/><Relationship Id="rId1" Type="http://schemas.openxmlformats.org/officeDocument/2006/relationships/tags" Target="../tags/tag593.xml"/><Relationship Id="rId6" Type="http://schemas.openxmlformats.org/officeDocument/2006/relationships/tags" Target="../tags/tag598.xml"/><Relationship Id="rId11" Type="http://schemas.openxmlformats.org/officeDocument/2006/relationships/notesSlide" Target="../notesSlides/notesSlide25.xml"/><Relationship Id="rId5" Type="http://schemas.openxmlformats.org/officeDocument/2006/relationships/tags" Target="../tags/tag597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596.xml"/><Relationship Id="rId9" Type="http://schemas.openxmlformats.org/officeDocument/2006/relationships/tags" Target="../tags/tag601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tags" Target="../tags/tag609.xml"/><Relationship Id="rId3" Type="http://schemas.openxmlformats.org/officeDocument/2006/relationships/tags" Target="../tags/tag604.xml"/><Relationship Id="rId7" Type="http://schemas.openxmlformats.org/officeDocument/2006/relationships/tags" Target="../tags/tag608.xml"/><Relationship Id="rId2" Type="http://schemas.openxmlformats.org/officeDocument/2006/relationships/tags" Target="../tags/tag603.xml"/><Relationship Id="rId1" Type="http://schemas.openxmlformats.org/officeDocument/2006/relationships/tags" Target="../tags/tag602.xml"/><Relationship Id="rId6" Type="http://schemas.openxmlformats.org/officeDocument/2006/relationships/tags" Target="../tags/tag607.xml"/><Relationship Id="rId11" Type="http://schemas.openxmlformats.org/officeDocument/2006/relationships/notesSlide" Target="../notesSlides/notesSlide26.xml"/><Relationship Id="rId5" Type="http://schemas.openxmlformats.org/officeDocument/2006/relationships/tags" Target="../tags/tag606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605.xml"/><Relationship Id="rId9" Type="http://schemas.openxmlformats.org/officeDocument/2006/relationships/tags" Target="../tags/tag610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tags" Target="../tags/tag618.xml"/><Relationship Id="rId3" Type="http://schemas.openxmlformats.org/officeDocument/2006/relationships/tags" Target="../tags/tag613.xml"/><Relationship Id="rId7" Type="http://schemas.openxmlformats.org/officeDocument/2006/relationships/tags" Target="../tags/tag617.xml"/><Relationship Id="rId2" Type="http://schemas.openxmlformats.org/officeDocument/2006/relationships/tags" Target="../tags/tag612.xml"/><Relationship Id="rId1" Type="http://schemas.openxmlformats.org/officeDocument/2006/relationships/tags" Target="../tags/tag611.xml"/><Relationship Id="rId6" Type="http://schemas.openxmlformats.org/officeDocument/2006/relationships/tags" Target="../tags/tag616.xml"/><Relationship Id="rId11" Type="http://schemas.openxmlformats.org/officeDocument/2006/relationships/notesSlide" Target="../notesSlides/notesSlide27.xml"/><Relationship Id="rId5" Type="http://schemas.openxmlformats.org/officeDocument/2006/relationships/tags" Target="../tags/tag615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614.xml"/><Relationship Id="rId9" Type="http://schemas.openxmlformats.org/officeDocument/2006/relationships/tags" Target="../tags/tag619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tags" Target="../tags/tag627.xml"/><Relationship Id="rId3" Type="http://schemas.openxmlformats.org/officeDocument/2006/relationships/tags" Target="../tags/tag622.xml"/><Relationship Id="rId7" Type="http://schemas.openxmlformats.org/officeDocument/2006/relationships/tags" Target="../tags/tag626.xml"/><Relationship Id="rId2" Type="http://schemas.openxmlformats.org/officeDocument/2006/relationships/tags" Target="../tags/tag621.xml"/><Relationship Id="rId1" Type="http://schemas.openxmlformats.org/officeDocument/2006/relationships/tags" Target="../tags/tag620.xml"/><Relationship Id="rId6" Type="http://schemas.openxmlformats.org/officeDocument/2006/relationships/tags" Target="../tags/tag625.xml"/><Relationship Id="rId11" Type="http://schemas.openxmlformats.org/officeDocument/2006/relationships/notesSlide" Target="../notesSlides/notesSlide28.xml"/><Relationship Id="rId5" Type="http://schemas.openxmlformats.org/officeDocument/2006/relationships/tags" Target="../tags/tag624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623.xml"/><Relationship Id="rId9" Type="http://schemas.openxmlformats.org/officeDocument/2006/relationships/tags" Target="../tags/tag628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tags" Target="../tags/tag636.xml"/><Relationship Id="rId3" Type="http://schemas.openxmlformats.org/officeDocument/2006/relationships/tags" Target="../tags/tag631.xml"/><Relationship Id="rId7" Type="http://schemas.openxmlformats.org/officeDocument/2006/relationships/tags" Target="../tags/tag635.xml"/><Relationship Id="rId2" Type="http://schemas.openxmlformats.org/officeDocument/2006/relationships/tags" Target="../tags/tag630.xml"/><Relationship Id="rId1" Type="http://schemas.openxmlformats.org/officeDocument/2006/relationships/tags" Target="../tags/tag629.xml"/><Relationship Id="rId6" Type="http://schemas.openxmlformats.org/officeDocument/2006/relationships/tags" Target="../tags/tag634.xml"/><Relationship Id="rId11" Type="http://schemas.openxmlformats.org/officeDocument/2006/relationships/notesSlide" Target="../notesSlides/notesSlide29.xml"/><Relationship Id="rId5" Type="http://schemas.openxmlformats.org/officeDocument/2006/relationships/tags" Target="../tags/tag633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632.xml"/><Relationship Id="rId9" Type="http://schemas.openxmlformats.org/officeDocument/2006/relationships/tags" Target="../tags/tag63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97.xml"/><Relationship Id="rId13" Type="http://schemas.openxmlformats.org/officeDocument/2006/relationships/tags" Target="../tags/tag102.xml"/><Relationship Id="rId18" Type="http://schemas.openxmlformats.org/officeDocument/2006/relationships/tags" Target="../tags/tag107.xml"/><Relationship Id="rId26" Type="http://schemas.openxmlformats.org/officeDocument/2006/relationships/tags" Target="../tags/tag115.xml"/><Relationship Id="rId3" Type="http://schemas.openxmlformats.org/officeDocument/2006/relationships/tags" Target="../tags/tag92.xml"/><Relationship Id="rId21" Type="http://schemas.openxmlformats.org/officeDocument/2006/relationships/tags" Target="../tags/tag110.xml"/><Relationship Id="rId7" Type="http://schemas.openxmlformats.org/officeDocument/2006/relationships/tags" Target="../tags/tag96.xml"/><Relationship Id="rId12" Type="http://schemas.openxmlformats.org/officeDocument/2006/relationships/tags" Target="../tags/tag101.xml"/><Relationship Id="rId17" Type="http://schemas.openxmlformats.org/officeDocument/2006/relationships/tags" Target="../tags/tag106.xml"/><Relationship Id="rId25" Type="http://schemas.openxmlformats.org/officeDocument/2006/relationships/tags" Target="../tags/tag114.xml"/><Relationship Id="rId33" Type="http://schemas.openxmlformats.org/officeDocument/2006/relationships/notesSlide" Target="../notesSlides/notesSlide2.xml"/><Relationship Id="rId2" Type="http://schemas.openxmlformats.org/officeDocument/2006/relationships/tags" Target="../tags/tag91.xml"/><Relationship Id="rId16" Type="http://schemas.openxmlformats.org/officeDocument/2006/relationships/tags" Target="../tags/tag105.xml"/><Relationship Id="rId20" Type="http://schemas.openxmlformats.org/officeDocument/2006/relationships/tags" Target="../tags/tag109.xml"/><Relationship Id="rId29" Type="http://schemas.openxmlformats.org/officeDocument/2006/relationships/tags" Target="../tags/tag118.xml"/><Relationship Id="rId1" Type="http://schemas.openxmlformats.org/officeDocument/2006/relationships/tags" Target="../tags/tag90.xml"/><Relationship Id="rId6" Type="http://schemas.openxmlformats.org/officeDocument/2006/relationships/tags" Target="../tags/tag95.xml"/><Relationship Id="rId11" Type="http://schemas.openxmlformats.org/officeDocument/2006/relationships/tags" Target="../tags/tag100.xml"/><Relationship Id="rId24" Type="http://schemas.openxmlformats.org/officeDocument/2006/relationships/tags" Target="../tags/tag113.xml"/><Relationship Id="rId32" Type="http://schemas.openxmlformats.org/officeDocument/2006/relationships/slideLayout" Target="../slideLayouts/slideLayout1.xml"/><Relationship Id="rId5" Type="http://schemas.openxmlformats.org/officeDocument/2006/relationships/tags" Target="../tags/tag94.xml"/><Relationship Id="rId15" Type="http://schemas.openxmlformats.org/officeDocument/2006/relationships/tags" Target="../tags/tag104.xml"/><Relationship Id="rId23" Type="http://schemas.openxmlformats.org/officeDocument/2006/relationships/tags" Target="../tags/tag112.xml"/><Relationship Id="rId28" Type="http://schemas.openxmlformats.org/officeDocument/2006/relationships/tags" Target="../tags/tag117.xml"/><Relationship Id="rId10" Type="http://schemas.openxmlformats.org/officeDocument/2006/relationships/tags" Target="../tags/tag99.xml"/><Relationship Id="rId19" Type="http://schemas.openxmlformats.org/officeDocument/2006/relationships/tags" Target="../tags/tag108.xml"/><Relationship Id="rId31" Type="http://schemas.openxmlformats.org/officeDocument/2006/relationships/tags" Target="../tags/tag120.xml"/><Relationship Id="rId4" Type="http://schemas.openxmlformats.org/officeDocument/2006/relationships/tags" Target="../tags/tag93.xml"/><Relationship Id="rId9" Type="http://schemas.openxmlformats.org/officeDocument/2006/relationships/tags" Target="../tags/tag98.xml"/><Relationship Id="rId14" Type="http://schemas.openxmlformats.org/officeDocument/2006/relationships/tags" Target="../tags/tag103.xml"/><Relationship Id="rId22" Type="http://schemas.openxmlformats.org/officeDocument/2006/relationships/tags" Target="../tags/tag111.xml"/><Relationship Id="rId27" Type="http://schemas.openxmlformats.org/officeDocument/2006/relationships/tags" Target="../tags/tag116.xml"/><Relationship Id="rId30" Type="http://schemas.openxmlformats.org/officeDocument/2006/relationships/tags" Target="../tags/tag119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tags" Target="../tags/tag645.xml"/><Relationship Id="rId13" Type="http://schemas.openxmlformats.org/officeDocument/2006/relationships/tags" Target="../tags/tag650.xml"/><Relationship Id="rId18" Type="http://schemas.openxmlformats.org/officeDocument/2006/relationships/image" Target="../media/image25.jpeg"/><Relationship Id="rId3" Type="http://schemas.openxmlformats.org/officeDocument/2006/relationships/tags" Target="../tags/tag640.xml"/><Relationship Id="rId21" Type="http://schemas.openxmlformats.org/officeDocument/2006/relationships/image" Target="../media/image28.png"/><Relationship Id="rId7" Type="http://schemas.openxmlformats.org/officeDocument/2006/relationships/tags" Target="../tags/tag644.xml"/><Relationship Id="rId12" Type="http://schemas.openxmlformats.org/officeDocument/2006/relationships/tags" Target="../tags/tag649.xml"/><Relationship Id="rId17" Type="http://schemas.openxmlformats.org/officeDocument/2006/relationships/image" Target="../media/image24.png"/><Relationship Id="rId2" Type="http://schemas.openxmlformats.org/officeDocument/2006/relationships/tags" Target="../tags/tag639.xml"/><Relationship Id="rId16" Type="http://schemas.openxmlformats.org/officeDocument/2006/relationships/image" Target="../media/image5.png"/><Relationship Id="rId20" Type="http://schemas.openxmlformats.org/officeDocument/2006/relationships/image" Target="../media/image27.jpeg"/><Relationship Id="rId1" Type="http://schemas.openxmlformats.org/officeDocument/2006/relationships/tags" Target="../tags/tag638.xml"/><Relationship Id="rId6" Type="http://schemas.openxmlformats.org/officeDocument/2006/relationships/tags" Target="../tags/tag643.xml"/><Relationship Id="rId11" Type="http://schemas.openxmlformats.org/officeDocument/2006/relationships/tags" Target="../tags/tag648.xml"/><Relationship Id="rId5" Type="http://schemas.openxmlformats.org/officeDocument/2006/relationships/tags" Target="../tags/tag642.xml"/><Relationship Id="rId15" Type="http://schemas.openxmlformats.org/officeDocument/2006/relationships/notesSlide" Target="../notesSlides/notesSlide34.xml"/><Relationship Id="rId23" Type="http://schemas.openxmlformats.org/officeDocument/2006/relationships/image" Target="../media/image30.png"/><Relationship Id="rId10" Type="http://schemas.openxmlformats.org/officeDocument/2006/relationships/tags" Target="../tags/tag647.xml"/><Relationship Id="rId19" Type="http://schemas.openxmlformats.org/officeDocument/2006/relationships/image" Target="../media/image26.jpeg"/><Relationship Id="rId4" Type="http://schemas.openxmlformats.org/officeDocument/2006/relationships/tags" Target="../tags/tag641.xml"/><Relationship Id="rId9" Type="http://schemas.openxmlformats.org/officeDocument/2006/relationships/tags" Target="../tags/tag646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29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tags" Target="../tags/tag653.xml"/><Relationship Id="rId7" Type="http://schemas.openxmlformats.org/officeDocument/2006/relationships/notesSlide" Target="../notesSlides/notesSlide35.xml"/><Relationship Id="rId2" Type="http://schemas.openxmlformats.org/officeDocument/2006/relationships/tags" Target="../tags/tag652.xml"/><Relationship Id="rId1" Type="http://schemas.openxmlformats.org/officeDocument/2006/relationships/tags" Target="../tags/tag65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655.xml"/><Relationship Id="rId4" Type="http://schemas.openxmlformats.org/officeDocument/2006/relationships/tags" Target="../tags/tag654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6.xml"/><Relationship Id="rId3" Type="http://schemas.openxmlformats.org/officeDocument/2006/relationships/tags" Target="../tags/tag658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657.xml"/><Relationship Id="rId1" Type="http://schemas.openxmlformats.org/officeDocument/2006/relationships/tags" Target="../tags/tag656.xml"/><Relationship Id="rId6" Type="http://schemas.openxmlformats.org/officeDocument/2006/relationships/tags" Target="../tags/tag661.xml"/><Relationship Id="rId5" Type="http://schemas.openxmlformats.org/officeDocument/2006/relationships/tags" Target="../tags/tag660.xml"/><Relationship Id="rId4" Type="http://schemas.openxmlformats.org/officeDocument/2006/relationships/tags" Target="../tags/tag659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7.xml"/><Relationship Id="rId3" Type="http://schemas.openxmlformats.org/officeDocument/2006/relationships/tags" Target="../tags/tag664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663.xml"/><Relationship Id="rId1" Type="http://schemas.openxmlformats.org/officeDocument/2006/relationships/tags" Target="../tags/tag662.xml"/><Relationship Id="rId6" Type="http://schemas.openxmlformats.org/officeDocument/2006/relationships/tags" Target="../tags/tag667.xml"/><Relationship Id="rId5" Type="http://schemas.openxmlformats.org/officeDocument/2006/relationships/tags" Target="../tags/tag666.xml"/><Relationship Id="rId4" Type="http://schemas.openxmlformats.org/officeDocument/2006/relationships/tags" Target="../tags/tag665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8.xml"/><Relationship Id="rId3" Type="http://schemas.openxmlformats.org/officeDocument/2006/relationships/tags" Target="../tags/tag670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669.xml"/><Relationship Id="rId1" Type="http://schemas.openxmlformats.org/officeDocument/2006/relationships/tags" Target="../tags/tag668.xml"/><Relationship Id="rId6" Type="http://schemas.openxmlformats.org/officeDocument/2006/relationships/tags" Target="../tags/tag673.xml"/><Relationship Id="rId5" Type="http://schemas.openxmlformats.org/officeDocument/2006/relationships/tags" Target="../tags/tag672.xml"/><Relationship Id="rId4" Type="http://schemas.openxmlformats.org/officeDocument/2006/relationships/tags" Target="../tags/tag671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9.xml"/><Relationship Id="rId3" Type="http://schemas.openxmlformats.org/officeDocument/2006/relationships/tags" Target="../tags/tag676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675.xml"/><Relationship Id="rId1" Type="http://schemas.openxmlformats.org/officeDocument/2006/relationships/tags" Target="../tags/tag674.xml"/><Relationship Id="rId6" Type="http://schemas.openxmlformats.org/officeDocument/2006/relationships/tags" Target="../tags/tag679.xml"/><Relationship Id="rId5" Type="http://schemas.openxmlformats.org/officeDocument/2006/relationships/tags" Target="../tags/tag678.xml"/><Relationship Id="rId10" Type="http://schemas.openxmlformats.org/officeDocument/2006/relationships/image" Target="../media/image31.emf"/><Relationship Id="rId4" Type="http://schemas.openxmlformats.org/officeDocument/2006/relationships/tags" Target="../tags/tag677.xml"/><Relationship Id="rId9" Type="http://schemas.openxmlformats.org/officeDocument/2006/relationships/customXml" Target="../ink/ink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81.xml"/><Relationship Id="rId1" Type="http://schemas.openxmlformats.org/officeDocument/2006/relationships/tags" Target="../tags/tag680.xml"/><Relationship Id="rId6" Type="http://schemas.openxmlformats.org/officeDocument/2006/relationships/image" Target="../media/image32.emf"/><Relationship Id="rId5" Type="http://schemas.openxmlformats.org/officeDocument/2006/relationships/customXml" Target="../ink/ink3.xml"/><Relationship Id="rId4" Type="http://schemas.openxmlformats.org/officeDocument/2006/relationships/notesSlide" Target="../notesSlides/notesSlide40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83.xml"/><Relationship Id="rId1" Type="http://schemas.openxmlformats.org/officeDocument/2006/relationships/tags" Target="../tags/tag682.xml"/><Relationship Id="rId5" Type="http://schemas.openxmlformats.org/officeDocument/2006/relationships/image" Target="../media/image31.png"/><Relationship Id="rId4" Type="http://schemas.openxmlformats.org/officeDocument/2006/relationships/notesSlide" Target="../notesSlides/notesSlide4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28.xml"/><Relationship Id="rId13" Type="http://schemas.openxmlformats.org/officeDocument/2006/relationships/tags" Target="../tags/tag133.xml"/><Relationship Id="rId18" Type="http://schemas.openxmlformats.org/officeDocument/2006/relationships/tags" Target="../tags/tag138.xml"/><Relationship Id="rId26" Type="http://schemas.openxmlformats.org/officeDocument/2006/relationships/tags" Target="../tags/tag146.xml"/><Relationship Id="rId3" Type="http://schemas.openxmlformats.org/officeDocument/2006/relationships/tags" Target="../tags/tag123.xml"/><Relationship Id="rId21" Type="http://schemas.openxmlformats.org/officeDocument/2006/relationships/tags" Target="../tags/tag141.xml"/><Relationship Id="rId34" Type="http://schemas.openxmlformats.org/officeDocument/2006/relationships/notesSlide" Target="../notesSlides/notesSlide3.xml"/><Relationship Id="rId7" Type="http://schemas.openxmlformats.org/officeDocument/2006/relationships/tags" Target="../tags/tag127.xml"/><Relationship Id="rId12" Type="http://schemas.openxmlformats.org/officeDocument/2006/relationships/tags" Target="../tags/tag132.xml"/><Relationship Id="rId17" Type="http://schemas.openxmlformats.org/officeDocument/2006/relationships/tags" Target="../tags/tag137.xml"/><Relationship Id="rId25" Type="http://schemas.openxmlformats.org/officeDocument/2006/relationships/tags" Target="../tags/tag145.xml"/><Relationship Id="rId33" Type="http://schemas.openxmlformats.org/officeDocument/2006/relationships/slideLayout" Target="../slideLayouts/slideLayout1.xml"/><Relationship Id="rId2" Type="http://schemas.openxmlformats.org/officeDocument/2006/relationships/tags" Target="../tags/tag122.xml"/><Relationship Id="rId16" Type="http://schemas.openxmlformats.org/officeDocument/2006/relationships/tags" Target="../tags/tag136.xml"/><Relationship Id="rId20" Type="http://schemas.openxmlformats.org/officeDocument/2006/relationships/tags" Target="../tags/tag140.xml"/><Relationship Id="rId29" Type="http://schemas.openxmlformats.org/officeDocument/2006/relationships/tags" Target="../tags/tag149.xml"/><Relationship Id="rId1" Type="http://schemas.openxmlformats.org/officeDocument/2006/relationships/tags" Target="../tags/tag121.xml"/><Relationship Id="rId6" Type="http://schemas.openxmlformats.org/officeDocument/2006/relationships/tags" Target="../tags/tag126.xml"/><Relationship Id="rId11" Type="http://schemas.openxmlformats.org/officeDocument/2006/relationships/tags" Target="../tags/tag131.xml"/><Relationship Id="rId24" Type="http://schemas.openxmlformats.org/officeDocument/2006/relationships/tags" Target="../tags/tag144.xml"/><Relationship Id="rId32" Type="http://schemas.openxmlformats.org/officeDocument/2006/relationships/tags" Target="../tags/tag152.xml"/><Relationship Id="rId5" Type="http://schemas.openxmlformats.org/officeDocument/2006/relationships/tags" Target="../tags/tag125.xml"/><Relationship Id="rId15" Type="http://schemas.openxmlformats.org/officeDocument/2006/relationships/tags" Target="../tags/tag135.xml"/><Relationship Id="rId23" Type="http://schemas.openxmlformats.org/officeDocument/2006/relationships/tags" Target="../tags/tag143.xml"/><Relationship Id="rId28" Type="http://schemas.openxmlformats.org/officeDocument/2006/relationships/tags" Target="../tags/tag148.xml"/><Relationship Id="rId10" Type="http://schemas.openxmlformats.org/officeDocument/2006/relationships/tags" Target="../tags/tag130.xml"/><Relationship Id="rId19" Type="http://schemas.openxmlformats.org/officeDocument/2006/relationships/tags" Target="../tags/tag139.xml"/><Relationship Id="rId31" Type="http://schemas.openxmlformats.org/officeDocument/2006/relationships/tags" Target="../tags/tag151.xml"/><Relationship Id="rId4" Type="http://schemas.openxmlformats.org/officeDocument/2006/relationships/tags" Target="../tags/tag124.xml"/><Relationship Id="rId9" Type="http://schemas.openxmlformats.org/officeDocument/2006/relationships/tags" Target="../tags/tag129.xml"/><Relationship Id="rId14" Type="http://schemas.openxmlformats.org/officeDocument/2006/relationships/tags" Target="../tags/tag134.xml"/><Relationship Id="rId22" Type="http://schemas.openxmlformats.org/officeDocument/2006/relationships/tags" Target="../tags/tag142.xml"/><Relationship Id="rId27" Type="http://schemas.openxmlformats.org/officeDocument/2006/relationships/tags" Target="../tags/tag147.xml"/><Relationship Id="rId30" Type="http://schemas.openxmlformats.org/officeDocument/2006/relationships/tags" Target="../tags/tag150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85.xml"/><Relationship Id="rId1" Type="http://schemas.openxmlformats.org/officeDocument/2006/relationships/tags" Target="../tags/tag684.xml"/><Relationship Id="rId4" Type="http://schemas.openxmlformats.org/officeDocument/2006/relationships/notesSlide" Target="../notesSlides/notesSlide4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87.xml"/><Relationship Id="rId1" Type="http://schemas.openxmlformats.org/officeDocument/2006/relationships/tags" Target="../tags/tag686.xml"/><Relationship Id="rId4" Type="http://schemas.openxmlformats.org/officeDocument/2006/relationships/notesSlide" Target="../notesSlides/notesSlide4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60.xml"/><Relationship Id="rId13" Type="http://schemas.openxmlformats.org/officeDocument/2006/relationships/tags" Target="../tags/tag165.xml"/><Relationship Id="rId18" Type="http://schemas.openxmlformats.org/officeDocument/2006/relationships/tags" Target="../tags/tag170.xml"/><Relationship Id="rId26" Type="http://schemas.openxmlformats.org/officeDocument/2006/relationships/tags" Target="../tags/tag178.xml"/><Relationship Id="rId3" Type="http://schemas.openxmlformats.org/officeDocument/2006/relationships/tags" Target="../tags/tag155.xml"/><Relationship Id="rId21" Type="http://schemas.openxmlformats.org/officeDocument/2006/relationships/tags" Target="../tags/tag173.xml"/><Relationship Id="rId7" Type="http://schemas.openxmlformats.org/officeDocument/2006/relationships/tags" Target="../tags/tag159.xml"/><Relationship Id="rId12" Type="http://schemas.openxmlformats.org/officeDocument/2006/relationships/tags" Target="../tags/tag164.xml"/><Relationship Id="rId17" Type="http://schemas.openxmlformats.org/officeDocument/2006/relationships/tags" Target="../tags/tag169.xml"/><Relationship Id="rId25" Type="http://schemas.openxmlformats.org/officeDocument/2006/relationships/tags" Target="../tags/tag177.xml"/><Relationship Id="rId2" Type="http://schemas.openxmlformats.org/officeDocument/2006/relationships/tags" Target="../tags/tag154.xml"/><Relationship Id="rId16" Type="http://schemas.openxmlformats.org/officeDocument/2006/relationships/tags" Target="../tags/tag168.xml"/><Relationship Id="rId20" Type="http://schemas.openxmlformats.org/officeDocument/2006/relationships/tags" Target="../tags/tag172.xml"/><Relationship Id="rId29" Type="http://schemas.openxmlformats.org/officeDocument/2006/relationships/tags" Target="../tags/tag181.xml"/><Relationship Id="rId1" Type="http://schemas.openxmlformats.org/officeDocument/2006/relationships/tags" Target="../tags/tag153.xml"/><Relationship Id="rId6" Type="http://schemas.openxmlformats.org/officeDocument/2006/relationships/tags" Target="../tags/tag158.xml"/><Relationship Id="rId11" Type="http://schemas.openxmlformats.org/officeDocument/2006/relationships/tags" Target="../tags/tag163.xml"/><Relationship Id="rId24" Type="http://schemas.openxmlformats.org/officeDocument/2006/relationships/tags" Target="../tags/tag176.xml"/><Relationship Id="rId5" Type="http://schemas.openxmlformats.org/officeDocument/2006/relationships/tags" Target="../tags/tag157.xml"/><Relationship Id="rId15" Type="http://schemas.openxmlformats.org/officeDocument/2006/relationships/tags" Target="../tags/tag167.xml"/><Relationship Id="rId23" Type="http://schemas.openxmlformats.org/officeDocument/2006/relationships/tags" Target="../tags/tag175.xml"/><Relationship Id="rId28" Type="http://schemas.openxmlformats.org/officeDocument/2006/relationships/tags" Target="../tags/tag180.xml"/><Relationship Id="rId10" Type="http://schemas.openxmlformats.org/officeDocument/2006/relationships/tags" Target="../tags/tag162.xml"/><Relationship Id="rId19" Type="http://schemas.openxmlformats.org/officeDocument/2006/relationships/tags" Target="../tags/tag171.xml"/><Relationship Id="rId31" Type="http://schemas.openxmlformats.org/officeDocument/2006/relationships/slideLayout" Target="../slideLayouts/slideLayout1.xml"/><Relationship Id="rId4" Type="http://schemas.openxmlformats.org/officeDocument/2006/relationships/tags" Target="../tags/tag156.xml"/><Relationship Id="rId9" Type="http://schemas.openxmlformats.org/officeDocument/2006/relationships/tags" Target="../tags/tag161.xml"/><Relationship Id="rId14" Type="http://schemas.openxmlformats.org/officeDocument/2006/relationships/tags" Target="../tags/tag166.xml"/><Relationship Id="rId22" Type="http://schemas.openxmlformats.org/officeDocument/2006/relationships/tags" Target="../tags/tag174.xml"/><Relationship Id="rId27" Type="http://schemas.openxmlformats.org/officeDocument/2006/relationships/tags" Target="../tags/tag179.xml"/><Relationship Id="rId30" Type="http://schemas.openxmlformats.org/officeDocument/2006/relationships/tags" Target="../tags/tag18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90.xml"/><Relationship Id="rId13" Type="http://schemas.openxmlformats.org/officeDocument/2006/relationships/tags" Target="../tags/tag195.xml"/><Relationship Id="rId3" Type="http://schemas.openxmlformats.org/officeDocument/2006/relationships/tags" Target="../tags/tag185.xml"/><Relationship Id="rId7" Type="http://schemas.openxmlformats.org/officeDocument/2006/relationships/tags" Target="../tags/tag189.xml"/><Relationship Id="rId12" Type="http://schemas.openxmlformats.org/officeDocument/2006/relationships/tags" Target="../tags/tag194.xml"/><Relationship Id="rId2" Type="http://schemas.openxmlformats.org/officeDocument/2006/relationships/tags" Target="../tags/tag184.xml"/><Relationship Id="rId1" Type="http://schemas.openxmlformats.org/officeDocument/2006/relationships/tags" Target="../tags/tag183.xml"/><Relationship Id="rId6" Type="http://schemas.openxmlformats.org/officeDocument/2006/relationships/tags" Target="../tags/tag188.xml"/><Relationship Id="rId11" Type="http://schemas.openxmlformats.org/officeDocument/2006/relationships/tags" Target="../tags/tag193.xml"/><Relationship Id="rId5" Type="http://schemas.openxmlformats.org/officeDocument/2006/relationships/tags" Target="../tags/tag187.xml"/><Relationship Id="rId15" Type="http://schemas.openxmlformats.org/officeDocument/2006/relationships/slideLayout" Target="../slideLayouts/slideLayout1.xml"/><Relationship Id="rId10" Type="http://schemas.openxmlformats.org/officeDocument/2006/relationships/tags" Target="../tags/tag192.xml"/><Relationship Id="rId4" Type="http://schemas.openxmlformats.org/officeDocument/2006/relationships/tags" Target="../tags/tag186.xml"/><Relationship Id="rId9" Type="http://schemas.openxmlformats.org/officeDocument/2006/relationships/tags" Target="../tags/tag191.xml"/><Relationship Id="rId14" Type="http://schemas.openxmlformats.org/officeDocument/2006/relationships/tags" Target="../tags/tag19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204.xml"/><Relationship Id="rId13" Type="http://schemas.openxmlformats.org/officeDocument/2006/relationships/tags" Target="../tags/tag209.xml"/><Relationship Id="rId18" Type="http://schemas.openxmlformats.org/officeDocument/2006/relationships/tags" Target="../tags/tag214.xml"/><Relationship Id="rId3" Type="http://schemas.openxmlformats.org/officeDocument/2006/relationships/tags" Target="../tags/tag199.xml"/><Relationship Id="rId21" Type="http://schemas.openxmlformats.org/officeDocument/2006/relationships/image" Target="../media/image10.emf"/><Relationship Id="rId7" Type="http://schemas.openxmlformats.org/officeDocument/2006/relationships/tags" Target="../tags/tag203.xml"/><Relationship Id="rId12" Type="http://schemas.openxmlformats.org/officeDocument/2006/relationships/tags" Target="../tags/tag208.xml"/><Relationship Id="rId17" Type="http://schemas.openxmlformats.org/officeDocument/2006/relationships/tags" Target="../tags/tag213.xml"/><Relationship Id="rId2" Type="http://schemas.openxmlformats.org/officeDocument/2006/relationships/tags" Target="../tags/tag198.xml"/><Relationship Id="rId16" Type="http://schemas.openxmlformats.org/officeDocument/2006/relationships/tags" Target="../tags/tag212.xml"/><Relationship Id="rId20" Type="http://schemas.openxmlformats.org/officeDocument/2006/relationships/customXml" Target="../ink/ink1.xml"/><Relationship Id="rId1" Type="http://schemas.openxmlformats.org/officeDocument/2006/relationships/tags" Target="../tags/tag197.xml"/><Relationship Id="rId6" Type="http://schemas.openxmlformats.org/officeDocument/2006/relationships/tags" Target="../tags/tag202.xml"/><Relationship Id="rId11" Type="http://schemas.openxmlformats.org/officeDocument/2006/relationships/tags" Target="../tags/tag207.xml"/><Relationship Id="rId5" Type="http://schemas.openxmlformats.org/officeDocument/2006/relationships/tags" Target="../tags/tag201.xml"/><Relationship Id="rId15" Type="http://schemas.openxmlformats.org/officeDocument/2006/relationships/tags" Target="../tags/tag211.xml"/><Relationship Id="rId10" Type="http://schemas.openxmlformats.org/officeDocument/2006/relationships/tags" Target="../tags/tag206.xml"/><Relationship Id="rId19" Type="http://schemas.openxmlformats.org/officeDocument/2006/relationships/slideLayout" Target="../slideLayouts/slideLayout1.xml"/><Relationship Id="rId4" Type="http://schemas.openxmlformats.org/officeDocument/2006/relationships/tags" Target="../tags/tag200.xml"/><Relationship Id="rId9" Type="http://schemas.openxmlformats.org/officeDocument/2006/relationships/tags" Target="../tags/tag205.xml"/><Relationship Id="rId14" Type="http://schemas.openxmlformats.org/officeDocument/2006/relationships/tags" Target="../tags/tag2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9938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11163" y="889000"/>
            <a:ext cx="8243887" cy="174625"/>
            <a:chOff x="295" y="1311"/>
            <a:chExt cx="5177" cy="114"/>
          </a:xfrm>
        </p:grpSpPr>
        <p:sp>
          <p:nvSpPr>
            <p:cNvPr id="1319939" name="Rectangle 3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9940" name="Rectangle 4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19941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38175" y="130175"/>
            <a:ext cx="776605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200" dirty="0">
                <a:latin typeface="Times New Roman" pitchFamily="18" charset="0"/>
              </a:rPr>
              <a:t>CS </a:t>
            </a:r>
            <a:r>
              <a:rPr lang="en-US" sz="4200" dirty="0" smtClean="0">
                <a:latin typeface="Times New Roman" pitchFamily="18" charset="0"/>
              </a:rPr>
              <a:t>42 </a:t>
            </a:r>
            <a:r>
              <a:rPr lang="en-US" sz="4200" dirty="0">
                <a:latin typeface="Times New Roman" pitchFamily="18" charset="0"/>
              </a:rPr>
              <a:t>Today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2767" y="1219200"/>
            <a:ext cx="3244833" cy="369332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+mj-lt"/>
              </a:rPr>
              <a:t>Exam 1: Graded early next week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837" y="1864318"/>
            <a:ext cx="1186681" cy="381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837" y="2302003"/>
            <a:ext cx="1186681" cy="381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29" descr="2310555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191000"/>
            <a:ext cx="1479550" cy="1905000"/>
          </a:xfrm>
          <a:prstGeom prst="rect">
            <a:avLst/>
          </a:prstGeom>
          <a:noFill/>
          <a:ln w="28575">
            <a:solidFill>
              <a:srgbClr val="0FA10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32" descr="dictionary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191000"/>
            <a:ext cx="1524000" cy="1905000"/>
          </a:xfrm>
          <a:prstGeom prst="rect">
            <a:avLst/>
          </a:prstGeom>
          <a:noFill/>
          <a:ln w="28575">
            <a:solidFill>
              <a:srgbClr val="0FA10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33"/>
          <p:cNvSpPr>
            <a:spLocks noChangeArrowheads="1"/>
          </p:cNvSpPr>
          <p:nvPr/>
        </p:nvSpPr>
        <p:spPr bwMode="auto">
          <a:xfrm>
            <a:off x="996950" y="6086475"/>
            <a:ext cx="6635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solidFill>
                  <a:srgbClr val="0FA10C"/>
                </a:solidFill>
                <a:latin typeface="Comic Sans MS" pitchFamily="66" charset="0"/>
              </a:rPr>
              <a:t>files</a:t>
            </a:r>
          </a:p>
        </p:txBody>
      </p:sp>
      <p:sp>
        <p:nvSpPr>
          <p:cNvPr id="72" name="Rectangle 34"/>
          <p:cNvSpPr>
            <a:spLocks noChangeArrowheads="1"/>
          </p:cNvSpPr>
          <p:nvPr/>
        </p:nvSpPr>
        <p:spPr bwMode="auto">
          <a:xfrm>
            <a:off x="2466975" y="6086475"/>
            <a:ext cx="14382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800">
                <a:solidFill>
                  <a:srgbClr val="0FA10C"/>
                </a:solidFill>
                <a:latin typeface="Comic Sans MS" pitchFamily="66" charset="0"/>
              </a:rPr>
              <a:t>dictionaries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9180" y="1776837"/>
            <a:ext cx="864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Today:</a:t>
            </a:r>
            <a:endParaRPr lang="en-US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760769" y="2123388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More sorting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490323" y="1218472"/>
            <a:ext cx="209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HW7: due Monday</a:t>
            </a:r>
            <a:endParaRPr lang="en-US" u="sng" dirty="0"/>
          </a:p>
        </p:txBody>
      </p:sp>
      <p:pic>
        <p:nvPicPr>
          <p:cNvPr id="73" name="Picture 9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584" y="2784314"/>
            <a:ext cx="1844652" cy="1148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" name="Picture 1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343025"/>
            <a:ext cx="1727200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" name="Picture 34" descr="mello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764796"/>
            <a:ext cx="18288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4343400" y="1219200"/>
            <a:ext cx="0" cy="5105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6" name="Picture 2" descr="Picture 5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136" y="3962400"/>
            <a:ext cx="3844536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318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3794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36563" y="1116013"/>
            <a:ext cx="8218487" cy="180975"/>
            <a:chOff x="295" y="1311"/>
            <a:chExt cx="5177" cy="114"/>
          </a:xfrm>
        </p:grpSpPr>
        <p:sp>
          <p:nvSpPr>
            <p:cNvPr id="673795" name="Rectangle 3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3796" name="Rectangle 4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73797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15963" y="293688"/>
            <a:ext cx="77819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>
                <a:latin typeface="Times" pitchFamily="1" charset="0"/>
              </a:rPr>
              <a:t>Algorithms and Impatience</a:t>
            </a:r>
          </a:p>
        </p:txBody>
      </p:sp>
      <p:sp>
        <p:nvSpPr>
          <p:cNvPr id="673798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42913" y="1412875"/>
            <a:ext cx="8178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u="sng">
                <a:latin typeface="Times" pitchFamily="1" charset="0"/>
              </a:rPr>
              <a:t>Problem</a:t>
            </a:r>
            <a:r>
              <a:rPr lang="en-US" sz="2800">
                <a:latin typeface="Times" pitchFamily="1" charset="0"/>
              </a:rPr>
              <a:t>:  Search through an array to find max </a:t>
            </a:r>
            <a:r>
              <a:rPr lang="en-US" sz="2800" i="1">
                <a:latin typeface="Times" pitchFamily="1" charset="0"/>
              </a:rPr>
              <a:t>and</a:t>
            </a:r>
            <a:r>
              <a:rPr lang="en-US" sz="2800">
                <a:latin typeface="Times" pitchFamily="1" charset="0"/>
              </a:rPr>
              <a:t> min</a:t>
            </a:r>
          </a:p>
        </p:txBody>
      </p:sp>
      <p:sp>
        <p:nvSpPr>
          <p:cNvPr id="673799" name="Rectangle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751013" y="2836863"/>
            <a:ext cx="590550" cy="5905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3800" name="Rectangl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339975" y="2836863"/>
            <a:ext cx="590550" cy="5905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3801" name="Rectangle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930525" y="2836863"/>
            <a:ext cx="590550" cy="5905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3802" name="Rectangle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519488" y="2836863"/>
            <a:ext cx="590550" cy="5905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3803" name="Rectangle 11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113213" y="2836863"/>
            <a:ext cx="590550" cy="5905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3804" name="Rectangle 12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702175" y="2836863"/>
            <a:ext cx="590550" cy="5905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3805" name="Rectangle 13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292725" y="2836863"/>
            <a:ext cx="590550" cy="5905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3806" name="Rectangle 14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881688" y="2836863"/>
            <a:ext cx="590550" cy="5905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3807" name="Text Box 15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857375" y="2925763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Times" pitchFamily="1" charset="0"/>
              </a:rPr>
              <a:t>5</a:t>
            </a:r>
          </a:p>
        </p:txBody>
      </p:sp>
      <p:sp>
        <p:nvSpPr>
          <p:cNvPr id="673808" name="Text Box 16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465388" y="2922588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Times" pitchFamily="1" charset="0"/>
              </a:rPr>
              <a:t>2</a:t>
            </a:r>
          </a:p>
        </p:txBody>
      </p:sp>
      <p:sp>
        <p:nvSpPr>
          <p:cNvPr id="673809" name="Text Box 17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057525" y="2922588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Times" pitchFamily="1" charset="0"/>
              </a:rPr>
              <a:t>3</a:t>
            </a:r>
          </a:p>
        </p:txBody>
      </p:sp>
      <p:sp>
        <p:nvSpPr>
          <p:cNvPr id="673810" name="Text Box 18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646488" y="291147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Times" pitchFamily="1" charset="0"/>
              </a:rPr>
              <a:t>8</a:t>
            </a:r>
          </a:p>
        </p:txBody>
      </p:sp>
      <p:sp>
        <p:nvSpPr>
          <p:cNvPr id="673811" name="Text Box 19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244975" y="2906713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Times" pitchFamily="1" charset="0"/>
              </a:rPr>
              <a:t>4</a:t>
            </a:r>
          </a:p>
        </p:txBody>
      </p:sp>
      <p:sp>
        <p:nvSpPr>
          <p:cNvPr id="673812" name="Text Box 20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824413" y="290512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Times" pitchFamily="1" charset="0"/>
              </a:rPr>
              <a:t>1</a:t>
            </a:r>
          </a:p>
        </p:txBody>
      </p:sp>
      <p:sp>
        <p:nvSpPr>
          <p:cNvPr id="673813" name="Text Box 21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402263" y="291147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Times" pitchFamily="1" charset="0"/>
              </a:rPr>
              <a:t>6</a:t>
            </a:r>
          </a:p>
        </p:txBody>
      </p:sp>
      <p:sp>
        <p:nvSpPr>
          <p:cNvPr id="673814" name="Text Box 22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007100" y="2916238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Times" pitchFamily="1" charset="0"/>
              </a:rPr>
              <a:t>7</a:t>
            </a:r>
          </a:p>
        </p:txBody>
      </p:sp>
      <p:sp>
        <p:nvSpPr>
          <p:cNvPr id="673815" name="Text Box 23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1074738" y="2905125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Times" pitchFamily="1" charset="0"/>
              </a:rPr>
              <a:t>L</a:t>
            </a:r>
          </a:p>
        </p:txBody>
      </p:sp>
      <p:sp>
        <p:nvSpPr>
          <p:cNvPr id="673816" name="Text Box 24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7897813" y="419100"/>
            <a:ext cx="827087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400">
                <a:latin typeface="Sand" charset="0"/>
              </a:rPr>
              <a:t>hubris</a:t>
            </a:r>
          </a:p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400">
                <a:latin typeface="Sand" charset="0"/>
              </a:rPr>
              <a:t>laziness</a:t>
            </a:r>
          </a:p>
        </p:txBody>
      </p:sp>
      <p:sp>
        <p:nvSpPr>
          <p:cNvPr id="673817" name="Rectangle 25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6689725" y="1728788"/>
            <a:ext cx="3063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600" b="1">
                <a:solidFill>
                  <a:srgbClr val="0000FF"/>
                </a:solidFill>
                <a:latin typeface="Courier New" pitchFamily="49" charset="0"/>
              </a:rPr>
              <a:t>E</a:t>
            </a:r>
          </a:p>
        </p:txBody>
      </p:sp>
      <p:sp>
        <p:nvSpPr>
          <p:cNvPr id="673818" name="Rectangle 26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7985125" y="1728788"/>
            <a:ext cx="3063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600" b="1">
                <a:solidFill>
                  <a:srgbClr val="0000FF"/>
                </a:solidFill>
                <a:latin typeface="Courier New" pitchFamily="49" charset="0"/>
              </a:rPr>
              <a:t>e</a:t>
            </a:r>
          </a:p>
        </p:txBody>
      </p:sp>
      <p:sp>
        <p:nvSpPr>
          <p:cNvPr id="673819" name="Rectangle 27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7232650" y="2887663"/>
            <a:ext cx="5492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600" b="1">
                <a:latin typeface="Courier New" pitchFamily="49" charset="0"/>
              </a:rPr>
              <a:t>N=8</a:t>
            </a:r>
          </a:p>
        </p:txBody>
      </p:sp>
      <p:sp>
        <p:nvSpPr>
          <p:cNvPr id="673820" name="Rectangle 28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6570663" y="3087688"/>
            <a:ext cx="1885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600" b="1">
                <a:latin typeface="Courier New" pitchFamily="49" charset="0"/>
              </a:rPr>
              <a:t>N</a:t>
            </a:r>
            <a:r>
              <a:rPr lang="en-US" sz="1600">
                <a:latin typeface="Times New Roman" pitchFamily="18" charset="0"/>
              </a:rPr>
              <a:t> is the problem size</a:t>
            </a:r>
          </a:p>
        </p:txBody>
      </p:sp>
      <p:sp>
        <p:nvSpPr>
          <p:cNvPr id="673821" name="Rectangle 29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2773363" y="2052638"/>
            <a:ext cx="2740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Divide-and-conquer!</a:t>
            </a:r>
          </a:p>
        </p:txBody>
      </p:sp>
      <p:sp>
        <p:nvSpPr>
          <p:cNvPr id="673822" name="Text Box 30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6632575" y="6324600"/>
            <a:ext cx="2433638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200">
                <a:solidFill>
                  <a:srgbClr val="FF0000"/>
                </a:solidFill>
              </a:rPr>
              <a:t>better or worse than looping?</a:t>
            </a:r>
          </a:p>
          <a:p>
            <a:pPr algn="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200">
                <a:solidFill>
                  <a:srgbClr val="FF0000"/>
                </a:solidFill>
              </a:rPr>
              <a:t>in absolute terms? / big-O terms?</a:t>
            </a:r>
          </a:p>
        </p:txBody>
      </p:sp>
    </p:spTree>
    <p:extLst>
      <p:ext uri="{BB962C8B-B14F-4D97-AF65-F5344CB8AC3E}">
        <p14:creationId xmlns:p14="http://schemas.microsoft.com/office/powerpoint/2010/main" val="327331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4818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36563" y="1116013"/>
            <a:ext cx="8218487" cy="180975"/>
            <a:chOff x="295" y="1311"/>
            <a:chExt cx="5177" cy="114"/>
          </a:xfrm>
        </p:grpSpPr>
        <p:sp>
          <p:nvSpPr>
            <p:cNvPr id="674819" name="Rectangle 3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4820" name="Rectangle 4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74821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8788" y="331788"/>
            <a:ext cx="81724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>
                <a:latin typeface="Times" pitchFamily="1" charset="0"/>
              </a:rPr>
              <a:t>Running Time:   </a:t>
            </a:r>
            <a:r>
              <a:rPr lang="en-US" sz="3200" b="1">
                <a:solidFill>
                  <a:srgbClr val="0000FF"/>
                </a:solidFill>
                <a:latin typeface="Courier New" pitchFamily="49" charset="0"/>
              </a:rPr>
              <a:t>Recurrences</a:t>
            </a:r>
            <a:endParaRPr lang="en-US" sz="4200" b="1">
              <a:solidFill>
                <a:srgbClr val="0000FF"/>
              </a:solidFill>
              <a:latin typeface="Courier New" pitchFamily="49" charset="0"/>
            </a:endParaRPr>
          </a:p>
        </p:txBody>
      </p:sp>
      <p:sp>
        <p:nvSpPr>
          <p:cNvPr id="674822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447800"/>
            <a:ext cx="74533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" pitchFamily="1" charset="0"/>
              </a:rPr>
              <a:t>T(N)  =  running time as a function of problem size, N</a:t>
            </a:r>
          </a:p>
        </p:txBody>
      </p:sp>
      <p:sp>
        <p:nvSpPr>
          <p:cNvPr id="674823" name="Rectangle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96900" y="5527675"/>
            <a:ext cx="2051050" cy="469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400">
                <a:latin typeface="Times New Roman" pitchFamily="18" charset="0"/>
              </a:rPr>
              <a:t>Running Time:</a:t>
            </a:r>
          </a:p>
        </p:txBody>
      </p:sp>
      <p:sp>
        <p:nvSpPr>
          <p:cNvPr id="674824" name="Rectangl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608138" y="2876550"/>
            <a:ext cx="6902450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US" sz="1600" b="1">
                <a:latin typeface="Courier New" pitchFamily="49" charset="0"/>
              </a:rPr>
              <a:t>MMRec(L):      if L == [x,y] and x &gt; y then</a:t>
            </a:r>
          </a:p>
          <a:p>
            <a:pPr eaLnBrk="0" hangingPunct="0"/>
            <a:r>
              <a:rPr lang="en-US" sz="1600" b="1">
                <a:latin typeface="Courier New" pitchFamily="49" charset="0"/>
              </a:rPr>
              <a:t>		return [x,y] else return [y,x];</a:t>
            </a:r>
          </a:p>
          <a:p>
            <a:pPr eaLnBrk="0" hangingPunct="0"/>
            <a:endParaRPr lang="en-US" sz="1600" b="1">
              <a:latin typeface="Courier New" pitchFamily="49" charset="0"/>
            </a:endParaRPr>
          </a:p>
          <a:p>
            <a:pPr eaLnBrk="0" hangingPunct="0"/>
            <a:r>
              <a:rPr lang="en-US" sz="1600" b="1">
                <a:latin typeface="Courier New" pitchFamily="49" charset="0"/>
              </a:rPr>
              <a:t>MMRec(L):   	[E1,e1] = </a:t>
            </a:r>
            <a:r>
              <a:rPr lang="en-US" sz="1600" b="1">
                <a:solidFill>
                  <a:schemeClr val="folHlink"/>
                </a:solidFill>
                <a:latin typeface="Courier New" pitchFamily="49" charset="0"/>
              </a:rPr>
              <a:t>MMRec</a:t>
            </a:r>
            <a:r>
              <a:rPr lang="en-US" sz="1600" b="1">
                <a:latin typeface="Courier New" pitchFamily="49" charset="0"/>
              </a:rPr>
              <a:t>( half1(L) ),</a:t>
            </a:r>
          </a:p>
          <a:p>
            <a:pPr eaLnBrk="0" hangingPunct="0"/>
            <a:r>
              <a:rPr lang="en-US" sz="1600" b="1">
                <a:latin typeface="Courier New" pitchFamily="49" charset="0"/>
              </a:rPr>
              <a:t>  		[E2,e2] = </a:t>
            </a:r>
            <a:r>
              <a:rPr lang="en-US" sz="1600" b="1">
                <a:solidFill>
                  <a:schemeClr val="folHlink"/>
                </a:solidFill>
                <a:latin typeface="Courier New" pitchFamily="49" charset="0"/>
              </a:rPr>
              <a:t>MMRec</a:t>
            </a:r>
            <a:r>
              <a:rPr lang="en-US" sz="1600" b="1">
                <a:latin typeface="Courier New" pitchFamily="49" charset="0"/>
              </a:rPr>
              <a:t>( half2(L) ),</a:t>
            </a:r>
          </a:p>
          <a:p>
            <a:pPr eaLnBrk="0" hangingPunct="0"/>
            <a:r>
              <a:rPr lang="en-US" sz="1600" b="1">
                <a:latin typeface="Courier New" pitchFamily="49" charset="0"/>
              </a:rPr>
              <a:t>     		if E1 </a:t>
            </a:r>
            <a:r>
              <a:rPr lang="en-US" sz="1600" b="1">
                <a:solidFill>
                  <a:schemeClr val="folHlink"/>
                </a:solidFill>
                <a:latin typeface="Courier New" pitchFamily="49" charset="0"/>
              </a:rPr>
              <a:t>&gt;</a:t>
            </a:r>
            <a:r>
              <a:rPr lang="en-US" sz="1600" b="1">
                <a:latin typeface="Courier New" pitchFamily="49" charset="0"/>
              </a:rPr>
              <a:t> E2 then E=E1 else E=E2,</a:t>
            </a:r>
          </a:p>
          <a:p>
            <a:pPr eaLnBrk="0" hangingPunct="0"/>
            <a:r>
              <a:rPr lang="en-US" sz="1600" b="1">
                <a:latin typeface="Courier New" pitchFamily="49" charset="0"/>
              </a:rPr>
              <a:t>     		if e1 </a:t>
            </a:r>
            <a:r>
              <a:rPr lang="en-US" sz="1600" b="1">
                <a:solidFill>
                  <a:schemeClr val="folHlink"/>
                </a:solidFill>
                <a:latin typeface="Courier New" pitchFamily="49" charset="0"/>
              </a:rPr>
              <a:t>&lt;</a:t>
            </a:r>
            <a:r>
              <a:rPr lang="en-US" sz="1600" b="1">
                <a:latin typeface="Courier New" pitchFamily="49" charset="0"/>
              </a:rPr>
              <a:t> e2 then e=e1 else e=e2,</a:t>
            </a:r>
          </a:p>
          <a:p>
            <a:pPr eaLnBrk="0" hangingPunct="0"/>
            <a:r>
              <a:rPr lang="en-US" sz="1600" b="1">
                <a:latin typeface="Courier New" pitchFamily="49" charset="0"/>
              </a:rPr>
              <a:t>     		return [E,e];</a:t>
            </a:r>
          </a:p>
        </p:txBody>
      </p:sp>
      <p:sp>
        <p:nvSpPr>
          <p:cNvPr id="674825" name="Text Box 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416800" y="3668713"/>
            <a:ext cx="1143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>
                <a:latin typeface="Times New Roman" pitchFamily="18" charset="0"/>
              </a:rPr>
              <a:t>first half of</a:t>
            </a:r>
            <a:r>
              <a:rPr lang="en-US" sz="1200" b="1">
                <a:latin typeface="Courier New" pitchFamily="49" charset="0"/>
              </a:rPr>
              <a:t> L</a:t>
            </a:r>
          </a:p>
        </p:txBody>
      </p:sp>
      <p:sp>
        <p:nvSpPr>
          <p:cNvPr id="674826" name="Text Box 1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28638" y="5976938"/>
            <a:ext cx="2184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>
                <a:solidFill>
                  <a:srgbClr val="FF0000"/>
                </a:solidFill>
                <a:latin typeface="Helvetica" pitchFamily="1" charset="0"/>
              </a:rPr>
              <a:t>as a Recurrence Relation</a:t>
            </a:r>
          </a:p>
        </p:txBody>
      </p:sp>
      <p:sp>
        <p:nvSpPr>
          <p:cNvPr id="674827" name="Text Box 1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255963" y="5511800"/>
            <a:ext cx="2422525" cy="71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lnSpc>
                <a:spcPct val="60000"/>
              </a:lnSpc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Helvetica" pitchFamily="1" charset="0"/>
              </a:rPr>
              <a:t>T(2) = 1</a:t>
            </a:r>
          </a:p>
          <a:p>
            <a:pPr eaLnBrk="0" hangingPunct="0">
              <a:lnSpc>
                <a:spcPct val="60000"/>
              </a:lnSpc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Helvetica" pitchFamily="1" charset="0"/>
              </a:rPr>
              <a:t>T(N) = </a:t>
            </a:r>
          </a:p>
        </p:txBody>
      </p:sp>
      <p:sp>
        <p:nvSpPr>
          <p:cNvPr id="674828" name="Text Box 1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63538" y="2859088"/>
            <a:ext cx="10017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>
                <a:latin typeface="Times" pitchFamily="1" charset="0"/>
              </a:rPr>
              <a:t>base case:</a:t>
            </a:r>
          </a:p>
        </p:txBody>
      </p:sp>
      <p:sp>
        <p:nvSpPr>
          <p:cNvPr id="674829" name="Text Box 13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63538" y="3611563"/>
            <a:ext cx="996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>
                <a:latin typeface="Times" pitchFamily="1" charset="0"/>
              </a:rPr>
              <a:t>recursion:</a:t>
            </a:r>
          </a:p>
        </p:txBody>
      </p:sp>
      <p:sp>
        <p:nvSpPr>
          <p:cNvPr id="674830" name="Text Box 14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09600" y="1905000"/>
            <a:ext cx="74533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" pitchFamily="1" charset="0"/>
              </a:rPr>
              <a:t>Recursive algorithms lead to </a:t>
            </a:r>
            <a:r>
              <a:rPr lang="en-US" sz="2400" b="1" i="1">
                <a:latin typeface="Times" pitchFamily="1" charset="0"/>
              </a:rPr>
              <a:t>recurrence relationships:</a:t>
            </a:r>
            <a:r>
              <a:rPr lang="en-US" sz="2400">
                <a:latin typeface="Times" pitchFamily="1" charset="0"/>
              </a:rPr>
              <a:t> </a:t>
            </a:r>
          </a:p>
        </p:txBody>
      </p:sp>
      <p:sp>
        <p:nvSpPr>
          <p:cNvPr id="674831" name="Text Box 15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416800" y="3908425"/>
            <a:ext cx="14303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>
                <a:latin typeface="Times New Roman" pitchFamily="18" charset="0"/>
              </a:rPr>
              <a:t>second half of</a:t>
            </a:r>
            <a:r>
              <a:rPr lang="en-US" sz="1200" b="1">
                <a:latin typeface="Courier New" pitchFamily="49" charset="0"/>
              </a:rPr>
              <a:t> L</a:t>
            </a:r>
          </a:p>
        </p:txBody>
      </p:sp>
    </p:spTree>
    <p:extLst>
      <p:ext uri="{BB962C8B-B14F-4D97-AF65-F5344CB8AC3E}">
        <p14:creationId xmlns:p14="http://schemas.microsoft.com/office/powerpoint/2010/main" val="12210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842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36563" y="1116013"/>
            <a:ext cx="8218487" cy="180975"/>
            <a:chOff x="295" y="1311"/>
            <a:chExt cx="5177" cy="114"/>
          </a:xfrm>
        </p:grpSpPr>
        <p:sp>
          <p:nvSpPr>
            <p:cNvPr id="675843" name="Rectangle 3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844" name="Rectangle 4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75845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06438" y="331788"/>
            <a:ext cx="77819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>
                <a:latin typeface="Times" pitchFamily="1" charset="0"/>
              </a:rPr>
              <a:t>Recurrence Unwinding</a:t>
            </a:r>
          </a:p>
        </p:txBody>
      </p:sp>
      <p:grpSp>
        <p:nvGrpSpPr>
          <p:cNvPr id="675846" name="Group 6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492125" y="1889125"/>
            <a:ext cx="3049588" cy="804863"/>
            <a:chOff x="1885" y="833"/>
            <a:chExt cx="1921" cy="507"/>
          </a:xfrm>
        </p:grpSpPr>
        <p:sp>
          <p:nvSpPr>
            <p:cNvPr id="675847" name="Text Box 7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1885" y="963"/>
              <a:ext cx="1921" cy="2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0" hangingPunct="0">
                <a:lnSpc>
                  <a:spcPct val="70000"/>
                </a:lnSpc>
                <a:spcBef>
                  <a:spcPct val="50000"/>
                </a:spcBef>
              </a:pPr>
              <a:r>
                <a:rPr lang="en-US" sz="2800">
                  <a:latin typeface="Helvetica" pitchFamily="1" charset="0"/>
                </a:rPr>
                <a:t>T(N) = 2 T(    ) + 2</a:t>
              </a:r>
            </a:p>
          </p:txBody>
        </p:sp>
        <p:sp>
          <p:nvSpPr>
            <p:cNvPr id="675848" name="Text Box 8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039" y="833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N</a:t>
              </a:r>
            </a:p>
          </p:txBody>
        </p:sp>
        <p:sp>
          <p:nvSpPr>
            <p:cNvPr id="675849" name="Text Box 9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053" y="1052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2</a:t>
              </a:r>
            </a:p>
          </p:txBody>
        </p:sp>
        <p:sp>
          <p:nvSpPr>
            <p:cNvPr id="675850" name="Line 10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>
              <a:off x="3047" y="1075"/>
              <a:ext cx="22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75851" name="Text Box 1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497763" y="6400800"/>
            <a:ext cx="1657350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r" eaLnBrk="0" hangingPunct="0">
              <a:lnSpc>
                <a:spcPct val="60000"/>
              </a:lnSpc>
              <a:spcBef>
                <a:spcPct val="50000"/>
              </a:spcBef>
            </a:pPr>
            <a:r>
              <a:rPr lang="en-US" sz="1200">
                <a:solidFill>
                  <a:schemeClr val="folHlink"/>
                </a:solidFill>
              </a:rPr>
              <a:t>recursive vs. looping?</a:t>
            </a:r>
          </a:p>
          <a:p>
            <a:pPr algn="r" eaLnBrk="0" hangingPunct="0">
              <a:lnSpc>
                <a:spcPct val="60000"/>
              </a:lnSpc>
              <a:spcBef>
                <a:spcPct val="50000"/>
              </a:spcBef>
            </a:pPr>
            <a:r>
              <a:rPr lang="en-US" sz="1200">
                <a:solidFill>
                  <a:schemeClr val="folHlink"/>
                </a:solidFill>
              </a:rPr>
              <a:t>big-O?</a:t>
            </a:r>
          </a:p>
        </p:txBody>
      </p:sp>
      <p:sp>
        <p:nvSpPr>
          <p:cNvPr id="675852" name="Rectangle 1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92125" y="1430338"/>
            <a:ext cx="14382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800">
                <a:latin typeface="Helvetica" pitchFamily="1" charset="0"/>
              </a:rPr>
              <a:t>T(2) = 1</a:t>
            </a:r>
          </a:p>
        </p:txBody>
      </p:sp>
      <p:sp>
        <p:nvSpPr>
          <p:cNvPr id="675853" name="Text Box 13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986088" y="1344613"/>
            <a:ext cx="5689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>
                <a:solidFill>
                  <a:srgbClr val="008000"/>
                </a:solidFill>
                <a:latin typeface="Comic Sans MS" pitchFamily="66" charset="0"/>
              </a:rPr>
              <a:t>Recurrence relation from the recursive max/min finding program…</a:t>
            </a:r>
          </a:p>
        </p:txBody>
      </p:sp>
      <p:sp>
        <p:nvSpPr>
          <p:cNvPr id="675854" name="Text Box 14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078413" y="2076450"/>
            <a:ext cx="16176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>
                <a:solidFill>
                  <a:srgbClr val="0000FF"/>
                </a:solidFill>
              </a:rPr>
              <a:t>what is T(N/2) ?</a:t>
            </a:r>
          </a:p>
        </p:txBody>
      </p:sp>
    </p:spTree>
    <p:extLst>
      <p:ext uri="{BB962C8B-B14F-4D97-AF65-F5344CB8AC3E}">
        <p14:creationId xmlns:p14="http://schemas.microsoft.com/office/powerpoint/2010/main" val="164455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6322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68313" y="1116013"/>
            <a:ext cx="8218487" cy="180975"/>
            <a:chOff x="295" y="1311"/>
            <a:chExt cx="5177" cy="114"/>
          </a:xfrm>
        </p:grpSpPr>
        <p:sp>
          <p:nvSpPr>
            <p:cNvPr id="696323" name="Rectangle 3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324" name="Rectangle 4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96325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301750" y="1471613"/>
            <a:ext cx="1436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latin typeface="Times" pitchFamily="1" charset="0"/>
              </a:rPr>
              <a:t>Mergesort</a:t>
            </a:r>
          </a:p>
        </p:txBody>
      </p:sp>
      <p:grpSp>
        <p:nvGrpSpPr>
          <p:cNvPr id="696326" name="Group 6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3433763" y="1566863"/>
            <a:ext cx="463550" cy="463550"/>
            <a:chOff x="901" y="1784"/>
            <a:chExt cx="292" cy="292"/>
          </a:xfrm>
        </p:grpSpPr>
        <p:sp>
          <p:nvSpPr>
            <p:cNvPr id="696327" name="Rectangle 7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328" name="Text Box 8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7</a:t>
              </a:r>
            </a:p>
          </p:txBody>
        </p:sp>
      </p:grpSp>
      <p:grpSp>
        <p:nvGrpSpPr>
          <p:cNvPr id="696329" name="Group 9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3897313" y="1566863"/>
            <a:ext cx="463550" cy="463550"/>
            <a:chOff x="901" y="1784"/>
            <a:chExt cx="292" cy="292"/>
          </a:xfrm>
        </p:grpSpPr>
        <p:sp>
          <p:nvSpPr>
            <p:cNvPr id="696330" name="Rectangle 10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331" name="Text Box 11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4</a:t>
              </a:r>
            </a:p>
          </p:txBody>
        </p:sp>
      </p:grpSp>
      <p:grpSp>
        <p:nvGrpSpPr>
          <p:cNvPr id="696332" name="Group 12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4362450" y="1566863"/>
            <a:ext cx="463550" cy="463550"/>
            <a:chOff x="901" y="1784"/>
            <a:chExt cx="292" cy="292"/>
          </a:xfrm>
        </p:grpSpPr>
        <p:sp>
          <p:nvSpPr>
            <p:cNvPr id="696333" name="Rectangle 13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334" name="Text Box 14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3</a:t>
              </a:r>
            </a:p>
          </p:txBody>
        </p:sp>
      </p:grpSp>
      <p:grpSp>
        <p:nvGrpSpPr>
          <p:cNvPr id="696335" name="Group 15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4827588" y="1566863"/>
            <a:ext cx="463550" cy="463550"/>
            <a:chOff x="901" y="1784"/>
            <a:chExt cx="292" cy="292"/>
          </a:xfrm>
        </p:grpSpPr>
        <p:sp>
          <p:nvSpPr>
            <p:cNvPr id="696336" name="Rectangle 16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337" name="Text Box 17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2</a:t>
              </a:r>
            </a:p>
          </p:txBody>
        </p:sp>
      </p:grpSp>
      <p:grpSp>
        <p:nvGrpSpPr>
          <p:cNvPr id="696338" name="Group 18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5289550" y="1566863"/>
            <a:ext cx="463550" cy="463550"/>
            <a:chOff x="901" y="1784"/>
            <a:chExt cx="292" cy="292"/>
          </a:xfrm>
        </p:grpSpPr>
        <p:sp>
          <p:nvSpPr>
            <p:cNvPr id="696339" name="Rectangle 19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340" name="Text Box 20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1</a:t>
              </a:r>
            </a:p>
          </p:txBody>
        </p:sp>
      </p:grpSp>
      <p:grpSp>
        <p:nvGrpSpPr>
          <p:cNvPr id="696341" name="Group 21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5753100" y="1566863"/>
            <a:ext cx="463550" cy="463550"/>
            <a:chOff x="901" y="1784"/>
            <a:chExt cx="292" cy="292"/>
          </a:xfrm>
        </p:grpSpPr>
        <p:sp>
          <p:nvSpPr>
            <p:cNvPr id="696342" name="Rectangle 22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343" name="Text Box 23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5</a:t>
              </a:r>
            </a:p>
          </p:txBody>
        </p:sp>
      </p:grpSp>
      <p:grpSp>
        <p:nvGrpSpPr>
          <p:cNvPr id="696344" name="Group 24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6218238" y="1566863"/>
            <a:ext cx="463550" cy="463550"/>
            <a:chOff x="901" y="1784"/>
            <a:chExt cx="292" cy="292"/>
          </a:xfrm>
        </p:grpSpPr>
        <p:sp>
          <p:nvSpPr>
            <p:cNvPr id="696345" name="Rectangle 25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346" name="Text Box 26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0</a:t>
              </a:r>
            </a:p>
          </p:txBody>
        </p:sp>
      </p:grpSp>
      <p:grpSp>
        <p:nvGrpSpPr>
          <p:cNvPr id="696347" name="Group 27"/>
          <p:cNvGrpSpPr>
            <a:grpSpLocks/>
          </p:cNvGrpSpPr>
          <p:nvPr>
            <p:custDataLst>
              <p:tags r:id="rId10"/>
            </p:custDataLst>
          </p:nvPr>
        </p:nvGrpSpPr>
        <p:grpSpPr bwMode="auto">
          <a:xfrm>
            <a:off x="6683375" y="1566863"/>
            <a:ext cx="463550" cy="463550"/>
            <a:chOff x="901" y="1784"/>
            <a:chExt cx="292" cy="292"/>
          </a:xfrm>
        </p:grpSpPr>
        <p:sp>
          <p:nvSpPr>
            <p:cNvPr id="696348" name="Rectangle 28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349" name="Text Box 29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6</a:t>
              </a:r>
            </a:p>
          </p:txBody>
        </p:sp>
      </p:grpSp>
      <p:sp>
        <p:nvSpPr>
          <p:cNvPr id="696350" name="Text Box 30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058863" y="1792288"/>
            <a:ext cx="18557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>
                <a:latin typeface="Times" pitchFamily="1" charset="0"/>
              </a:rPr>
              <a:t>merges sorted lists together</a:t>
            </a:r>
          </a:p>
        </p:txBody>
      </p:sp>
      <p:sp>
        <p:nvSpPr>
          <p:cNvPr id="696351" name="Text Box 3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68313" y="2579688"/>
            <a:ext cx="35321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>
                <a:solidFill>
                  <a:srgbClr val="0000FF"/>
                </a:solidFill>
                <a:latin typeface="Comic Sans MS" pitchFamily="66" charset="0"/>
              </a:rPr>
              <a:t>Recurrence relation for mergesort:</a:t>
            </a:r>
          </a:p>
        </p:txBody>
      </p:sp>
      <p:sp>
        <p:nvSpPr>
          <p:cNvPr id="696352" name="Text Box 32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68313" y="6181725"/>
            <a:ext cx="20145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>
                <a:solidFill>
                  <a:srgbClr val="0000FF"/>
                </a:solidFill>
                <a:latin typeface="Comic Sans MS" pitchFamily="66" charset="0"/>
              </a:rPr>
              <a:t>Big-O running time:</a:t>
            </a:r>
          </a:p>
        </p:txBody>
      </p:sp>
      <p:sp>
        <p:nvSpPr>
          <p:cNvPr id="696353" name="Text Box 33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352800" y="228600"/>
            <a:ext cx="2376488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200">
                <a:latin typeface="Times" pitchFamily="1" charset="0"/>
              </a:rPr>
              <a:t>Mergesort</a:t>
            </a:r>
          </a:p>
        </p:txBody>
      </p:sp>
    </p:spTree>
    <p:extLst>
      <p:ext uri="{BB962C8B-B14F-4D97-AF65-F5344CB8AC3E}">
        <p14:creationId xmlns:p14="http://schemas.microsoft.com/office/powerpoint/2010/main" val="34633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62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4478338"/>
            <a:ext cx="1282700" cy="1954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52963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36563" y="1004888"/>
            <a:ext cx="8218487" cy="180975"/>
            <a:chOff x="295" y="1311"/>
            <a:chExt cx="5177" cy="114"/>
          </a:xfrm>
        </p:grpSpPr>
        <p:sp>
          <p:nvSpPr>
            <p:cNvPr id="552964" name="Rectangle 4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65" name="Rectangle 5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52966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09563" y="331788"/>
            <a:ext cx="84486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>
                <a:latin typeface="Times" pitchFamily="18" charset="0"/>
              </a:rPr>
              <a:t>Any </a:t>
            </a:r>
            <a:r>
              <a:rPr lang="en-US" sz="3600" i="1">
                <a:latin typeface="Times" pitchFamily="18" charset="0"/>
              </a:rPr>
              <a:t>Comparison Sort</a:t>
            </a:r>
            <a:r>
              <a:rPr lang="en-US" sz="3600">
                <a:latin typeface="Times" pitchFamily="18" charset="0"/>
              </a:rPr>
              <a:t>  is at best  O(n log(n))</a:t>
            </a:r>
          </a:p>
        </p:txBody>
      </p:sp>
      <p:sp>
        <p:nvSpPr>
          <p:cNvPr id="552967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170738" y="457200"/>
            <a:ext cx="2905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latin typeface="Times" pitchFamily="18" charset="0"/>
              </a:rPr>
              <a:t>•</a:t>
            </a:r>
          </a:p>
        </p:txBody>
      </p:sp>
      <p:sp>
        <p:nvSpPr>
          <p:cNvPr id="552968" name="AutoShap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339975" y="1633538"/>
            <a:ext cx="3886200" cy="1590675"/>
          </a:xfrm>
          <a:prstGeom prst="cloudCallout">
            <a:avLst>
              <a:gd name="adj1" fmla="val -47468"/>
              <a:gd name="adj2" fmla="val 65269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sz="1600">
              <a:latin typeface="Times" pitchFamily="18" charset="0"/>
            </a:endParaRPr>
          </a:p>
        </p:txBody>
      </p:sp>
      <p:sp>
        <p:nvSpPr>
          <p:cNvPr id="552969" name="Text Box 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19088" y="1236663"/>
            <a:ext cx="62595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>
                <a:latin typeface="Times" pitchFamily="18" charset="0"/>
              </a:rPr>
              <a:t>Start with all of the  permutations of an n-element list.</a:t>
            </a:r>
            <a:endParaRPr lang="en-US" sz="1600" b="1">
              <a:solidFill>
                <a:srgbClr val="0000FF"/>
              </a:solidFill>
            </a:endParaRPr>
          </a:p>
        </p:txBody>
      </p:sp>
      <p:sp>
        <p:nvSpPr>
          <p:cNvPr id="552970" name="Text Box 1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762250" y="6261100"/>
            <a:ext cx="2879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>
                <a:latin typeface="Times" pitchFamily="18" charset="0"/>
              </a:rPr>
              <a:t>“Adversary Argument”</a:t>
            </a:r>
          </a:p>
        </p:txBody>
      </p:sp>
      <p:sp>
        <p:nvSpPr>
          <p:cNvPr id="552971" name="Text Box 1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021013" y="2046288"/>
            <a:ext cx="9286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>
                <a:solidFill>
                  <a:srgbClr val="0000FF"/>
                </a:solidFill>
              </a:rPr>
              <a:t>[4,5,3,1,2]</a:t>
            </a:r>
          </a:p>
        </p:txBody>
      </p:sp>
      <p:sp>
        <p:nvSpPr>
          <p:cNvPr id="552972" name="Text Box 1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414713" y="2354263"/>
            <a:ext cx="9286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>
                <a:solidFill>
                  <a:srgbClr val="0000FF"/>
                </a:solidFill>
              </a:rPr>
              <a:t>[2,4,1,5,3]</a:t>
            </a:r>
          </a:p>
        </p:txBody>
      </p:sp>
      <p:sp>
        <p:nvSpPr>
          <p:cNvPr id="552973" name="Text Box 13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157663" y="1906588"/>
            <a:ext cx="9286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>
                <a:solidFill>
                  <a:srgbClr val="0000FF"/>
                </a:solidFill>
              </a:rPr>
              <a:t>[4,1,5,3,2]</a:t>
            </a:r>
          </a:p>
        </p:txBody>
      </p:sp>
      <p:sp>
        <p:nvSpPr>
          <p:cNvPr id="552974" name="Text Box 14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701925" y="2611438"/>
            <a:ext cx="9286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>
                <a:solidFill>
                  <a:srgbClr val="0000FF"/>
                </a:solidFill>
              </a:rPr>
              <a:t>[1,2,3,4,5]</a:t>
            </a:r>
          </a:p>
        </p:txBody>
      </p:sp>
      <p:sp>
        <p:nvSpPr>
          <p:cNvPr id="552975" name="Text Box 15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327525" y="2579688"/>
            <a:ext cx="9286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>
                <a:solidFill>
                  <a:srgbClr val="0000FF"/>
                </a:solidFill>
              </a:rPr>
              <a:t>[5,4,3,1,2]</a:t>
            </a:r>
          </a:p>
        </p:txBody>
      </p:sp>
      <p:sp>
        <p:nvSpPr>
          <p:cNvPr id="552976" name="Text Box 16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022850" y="2160588"/>
            <a:ext cx="9286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>
                <a:solidFill>
                  <a:srgbClr val="0000FF"/>
                </a:solidFill>
              </a:rPr>
              <a:t>[3,1,4,5,2]</a:t>
            </a:r>
          </a:p>
        </p:txBody>
      </p:sp>
      <p:sp>
        <p:nvSpPr>
          <p:cNvPr id="552977" name="AutoShape 17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405063" y="4025900"/>
            <a:ext cx="1414462" cy="1058863"/>
          </a:xfrm>
          <a:prstGeom prst="cloudCallout">
            <a:avLst>
              <a:gd name="adj1" fmla="val -59764"/>
              <a:gd name="adj2" fmla="val 57648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sz="1600">
              <a:latin typeface="Times" pitchFamily="18" charset="0"/>
            </a:endParaRPr>
          </a:p>
        </p:txBody>
      </p:sp>
      <p:sp>
        <p:nvSpPr>
          <p:cNvPr id="552978" name="AutoShape 1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010150" y="4022725"/>
            <a:ext cx="1414463" cy="1058863"/>
          </a:xfrm>
          <a:prstGeom prst="cloudCallout">
            <a:avLst>
              <a:gd name="adj1" fmla="val -68407"/>
              <a:gd name="adj2" fmla="val 56148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sz="1600">
              <a:latin typeface="Times" pitchFamily="18" charset="0"/>
            </a:endParaRPr>
          </a:p>
        </p:txBody>
      </p:sp>
      <p:sp>
        <p:nvSpPr>
          <p:cNvPr id="552979" name="AutoShape 19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959350" y="5416550"/>
            <a:ext cx="581025" cy="515938"/>
          </a:xfrm>
          <a:prstGeom prst="cloudCallout">
            <a:avLst>
              <a:gd name="adj1" fmla="val -74042"/>
              <a:gd name="adj2" fmla="val 59231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sz="1600">
              <a:latin typeface="Times" pitchFamily="18" charset="0"/>
            </a:endParaRPr>
          </a:p>
        </p:txBody>
      </p:sp>
      <p:sp>
        <p:nvSpPr>
          <p:cNvPr id="552980" name="AutoShape 20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022975" y="5403850"/>
            <a:ext cx="581025" cy="515938"/>
          </a:xfrm>
          <a:prstGeom prst="cloudCallout">
            <a:avLst>
              <a:gd name="adj1" fmla="val -91806"/>
              <a:gd name="adj2" fmla="val 70616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sz="1600">
              <a:latin typeface="Times" pitchFamily="18" charset="0"/>
            </a:endParaRPr>
          </a:p>
        </p:txBody>
      </p:sp>
      <p:sp>
        <p:nvSpPr>
          <p:cNvPr id="552981" name="AutoShape 21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097088" y="5549900"/>
            <a:ext cx="581025" cy="515938"/>
          </a:xfrm>
          <a:prstGeom prst="cloudCallout">
            <a:avLst>
              <a:gd name="adj1" fmla="val -75685"/>
              <a:gd name="adj2" fmla="val 47847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sz="1600">
              <a:latin typeface="Times" pitchFamily="18" charset="0"/>
            </a:endParaRPr>
          </a:p>
        </p:txBody>
      </p:sp>
      <p:sp>
        <p:nvSpPr>
          <p:cNvPr id="552982" name="AutoShape 22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160713" y="5537200"/>
            <a:ext cx="581025" cy="515938"/>
          </a:xfrm>
          <a:prstGeom prst="cloudCallout">
            <a:avLst>
              <a:gd name="adj1" fmla="val -77597"/>
              <a:gd name="adj2" fmla="val 47537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sz="1600">
              <a:latin typeface="Times" pitchFamily="18" charset="0"/>
            </a:endParaRPr>
          </a:p>
        </p:txBody>
      </p:sp>
      <p:sp>
        <p:nvSpPr>
          <p:cNvPr id="552983" name="Line 23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H="1">
            <a:off x="3376613" y="3273425"/>
            <a:ext cx="960437" cy="736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84" name="Line 24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4637088" y="3243263"/>
            <a:ext cx="795337" cy="8540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85" name="Text Box 25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3981450" y="3495675"/>
            <a:ext cx="9286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latin typeface="Times" pitchFamily="18" charset="0"/>
              </a:rPr>
              <a:t>e1 &lt;  e2 </a:t>
            </a:r>
          </a:p>
        </p:txBody>
      </p:sp>
      <p:sp>
        <p:nvSpPr>
          <p:cNvPr id="552986" name="Text Box 26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252913" y="3409950"/>
            <a:ext cx="33813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 b="1">
                <a:solidFill>
                  <a:srgbClr val="FF0000"/>
                </a:solidFill>
                <a:latin typeface="Times" pitchFamily="18" charset="0"/>
              </a:rPr>
              <a:t>?</a:t>
            </a:r>
          </a:p>
        </p:txBody>
      </p:sp>
      <p:sp>
        <p:nvSpPr>
          <p:cNvPr id="552987" name="Text Box 27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171825" y="3400425"/>
            <a:ext cx="9286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latin typeface="Times" pitchFamily="18" charset="0"/>
              </a:rPr>
              <a:t>yes</a:t>
            </a:r>
          </a:p>
        </p:txBody>
      </p:sp>
      <p:sp>
        <p:nvSpPr>
          <p:cNvPr id="552988" name="Text Box 28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908550" y="3344863"/>
            <a:ext cx="4048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latin typeface="Times" pitchFamily="18" charset="0"/>
              </a:rPr>
              <a:t>no</a:t>
            </a:r>
          </a:p>
        </p:txBody>
      </p:sp>
      <p:sp>
        <p:nvSpPr>
          <p:cNvPr id="552989" name="Text Box 29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022850" y="4400550"/>
            <a:ext cx="9286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>
                <a:solidFill>
                  <a:srgbClr val="0000FF"/>
                </a:solidFill>
              </a:rPr>
              <a:t>[5,4,3,1,2]</a:t>
            </a:r>
          </a:p>
        </p:txBody>
      </p:sp>
      <p:sp>
        <p:nvSpPr>
          <p:cNvPr id="552990" name="Text Box 30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5329238" y="4640263"/>
            <a:ext cx="9286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>
                <a:solidFill>
                  <a:srgbClr val="0000FF"/>
                </a:solidFill>
              </a:rPr>
              <a:t>[3,1,4,5,2]</a:t>
            </a:r>
          </a:p>
        </p:txBody>
      </p:sp>
      <p:sp>
        <p:nvSpPr>
          <p:cNvPr id="552991" name="Text Box 31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5365750" y="4132263"/>
            <a:ext cx="9286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>
                <a:solidFill>
                  <a:srgbClr val="0000FF"/>
                </a:solidFill>
              </a:rPr>
              <a:t>[4,1,5,3,2]</a:t>
            </a:r>
          </a:p>
        </p:txBody>
      </p:sp>
      <p:sp>
        <p:nvSpPr>
          <p:cNvPr id="552992" name="Line 32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3154363" y="5124450"/>
            <a:ext cx="319087" cy="4270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93" name="Line 33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 flipH="1">
            <a:off x="2359025" y="5067300"/>
            <a:ext cx="407988" cy="455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94" name="Line 34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 flipH="1">
            <a:off x="5286375" y="5067300"/>
            <a:ext cx="311150" cy="328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95" name="Line 35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5937250" y="5027613"/>
            <a:ext cx="347663" cy="349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96" name="Text Box 36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2646363" y="4640263"/>
            <a:ext cx="9286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>
                <a:solidFill>
                  <a:srgbClr val="0000FF"/>
                </a:solidFill>
              </a:rPr>
              <a:t>[2,4,1,5,3]</a:t>
            </a:r>
          </a:p>
        </p:txBody>
      </p:sp>
      <p:sp>
        <p:nvSpPr>
          <p:cNvPr id="552997" name="Text Box 37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2687638" y="4391025"/>
            <a:ext cx="9286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>
                <a:solidFill>
                  <a:srgbClr val="0000FF"/>
                </a:solidFill>
              </a:rPr>
              <a:t>[4,5,3,1,2]</a:t>
            </a:r>
          </a:p>
        </p:txBody>
      </p:sp>
      <p:sp>
        <p:nvSpPr>
          <p:cNvPr id="552998" name="Text Box 38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2505075" y="4159250"/>
            <a:ext cx="9286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>
                <a:solidFill>
                  <a:srgbClr val="0000FF"/>
                </a:solidFill>
              </a:rPr>
              <a:t>[1,2,3,4,5]</a:t>
            </a:r>
          </a:p>
        </p:txBody>
      </p:sp>
      <p:sp>
        <p:nvSpPr>
          <p:cNvPr id="552999" name="Text Box 39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484188" y="6408738"/>
            <a:ext cx="12065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/>
              <a:t>The Adversary</a:t>
            </a:r>
          </a:p>
        </p:txBody>
      </p:sp>
      <p:sp>
        <p:nvSpPr>
          <p:cNvPr id="553000" name="Rectangle 40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327025" y="1482725"/>
            <a:ext cx="15255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400"/>
              <a:t>[e</a:t>
            </a:r>
            <a:r>
              <a:rPr lang="en-US" sz="1400" baseline="-29000"/>
              <a:t>1</a:t>
            </a:r>
            <a:r>
              <a:rPr lang="en-US" sz="1400"/>
              <a:t>, e</a:t>
            </a:r>
            <a:r>
              <a:rPr lang="en-US" sz="1400" baseline="-29000"/>
              <a:t>2</a:t>
            </a:r>
            <a:r>
              <a:rPr lang="en-US" sz="1400"/>
              <a:t>, e</a:t>
            </a:r>
            <a:r>
              <a:rPr lang="en-US" sz="1400" baseline="-29000"/>
              <a:t>3</a:t>
            </a:r>
            <a:r>
              <a:rPr lang="en-US" sz="1400"/>
              <a:t>, ... , e</a:t>
            </a:r>
            <a:r>
              <a:rPr lang="en-US" sz="1400" baseline="-29000"/>
              <a:t>n</a:t>
            </a:r>
            <a:r>
              <a:rPr lang="en-US" sz="1400"/>
              <a:t>]</a:t>
            </a:r>
          </a:p>
        </p:txBody>
      </p:sp>
      <p:sp>
        <p:nvSpPr>
          <p:cNvPr id="553001" name="Text Box 41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6548438" y="1325563"/>
            <a:ext cx="201930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>
                <a:latin typeface="Times" pitchFamily="18" charset="0"/>
              </a:rPr>
              <a:t>Sorting is equivalent to determining </a:t>
            </a:r>
            <a:r>
              <a:rPr lang="en-US" sz="1600" b="1" i="1">
                <a:latin typeface="Times" pitchFamily="18" charset="0"/>
              </a:rPr>
              <a:t>which</a:t>
            </a:r>
            <a:r>
              <a:rPr lang="en-US" sz="1600">
                <a:latin typeface="Times" pitchFamily="18" charset="0"/>
              </a:rPr>
              <a:t> of the permutations we started with… </a:t>
            </a:r>
            <a:endParaRPr lang="en-US" sz="1600" b="1">
              <a:solidFill>
                <a:srgbClr val="0000FF"/>
              </a:solidFill>
            </a:endParaRPr>
          </a:p>
        </p:txBody>
      </p:sp>
      <p:sp>
        <p:nvSpPr>
          <p:cNvPr id="553002" name="Freeform 42"/>
          <p:cNvSpPr>
            <a:spLocks/>
          </p:cNvSpPr>
          <p:nvPr>
            <p:custDataLst>
              <p:tags r:id="rId39"/>
            </p:custDataLst>
          </p:nvPr>
        </p:nvSpPr>
        <p:spPr bwMode="auto">
          <a:xfrm>
            <a:off x="4929188" y="1397000"/>
            <a:ext cx="79375" cy="231775"/>
          </a:xfrm>
          <a:custGeom>
            <a:avLst/>
            <a:gdLst>
              <a:gd name="T0" fmla="*/ 0 w 50"/>
              <a:gd name="T1" fmla="*/ 0 h 146"/>
              <a:gd name="T2" fmla="*/ 50 w 50"/>
              <a:gd name="T3" fmla="*/ 31 h 146"/>
              <a:gd name="T4" fmla="*/ 20 w 50"/>
              <a:gd name="T5" fmla="*/ 146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0" h="146">
                <a:moveTo>
                  <a:pt x="0" y="0"/>
                </a:moveTo>
                <a:cubicBezTo>
                  <a:pt x="27" y="5"/>
                  <a:pt x="41" y="4"/>
                  <a:pt x="50" y="31"/>
                </a:cubicBezTo>
                <a:cubicBezTo>
                  <a:pt x="47" y="60"/>
                  <a:pt x="44" y="121"/>
                  <a:pt x="20" y="146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016" name="Text Box 56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6488113" y="6340475"/>
            <a:ext cx="25400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>
                <a:solidFill>
                  <a:srgbClr val="009900"/>
                </a:solidFill>
              </a:rPr>
              <a:t>The "adversary" doesn't seem</a:t>
            </a:r>
          </a:p>
          <a:p>
            <a:pPr algn="ctr"/>
            <a:r>
              <a:rPr lang="en-US" sz="1400">
                <a:solidFill>
                  <a:srgbClr val="009900"/>
                </a:solidFill>
              </a:rPr>
              <a:t>to do all that much…</a:t>
            </a:r>
          </a:p>
        </p:txBody>
      </p:sp>
      <p:grpSp>
        <p:nvGrpSpPr>
          <p:cNvPr id="57" name="Group 7182"/>
          <p:cNvGrpSpPr>
            <a:grpSpLocks/>
          </p:cNvGrpSpPr>
          <p:nvPr/>
        </p:nvGrpSpPr>
        <p:grpSpPr bwMode="auto">
          <a:xfrm>
            <a:off x="7449344" y="5748302"/>
            <a:ext cx="617537" cy="635071"/>
            <a:chOff x="1676815" y="5536974"/>
            <a:chExt cx="1066385" cy="1244825"/>
          </a:xfrm>
        </p:grpSpPr>
        <p:sp>
          <p:nvSpPr>
            <p:cNvPr id="58" name="Freeform 11"/>
            <p:cNvSpPr>
              <a:spLocks/>
            </p:cNvSpPr>
            <p:nvPr>
              <p:custDataLst>
                <p:tags r:id="rId41"/>
              </p:custDataLst>
            </p:nvPr>
          </p:nvSpPr>
          <p:spPr bwMode="auto">
            <a:xfrm>
              <a:off x="1676815" y="6461968"/>
              <a:ext cx="1066385" cy="319831"/>
            </a:xfrm>
            <a:custGeom>
              <a:avLst/>
              <a:gdLst>
                <a:gd name="T0" fmla="*/ 2147483647 w 1048"/>
                <a:gd name="T1" fmla="*/ 2147483647 h 250"/>
                <a:gd name="T2" fmla="*/ 2147483647 w 1048"/>
                <a:gd name="T3" fmla="*/ 2147483647 h 250"/>
                <a:gd name="T4" fmla="*/ 2147483647 w 1048"/>
                <a:gd name="T5" fmla="*/ 2147483647 h 250"/>
                <a:gd name="T6" fmla="*/ 2147483647 w 1048"/>
                <a:gd name="T7" fmla="*/ 2147483647 h 250"/>
                <a:gd name="T8" fmla="*/ 2147483647 w 1048"/>
                <a:gd name="T9" fmla="*/ 2147483647 h 250"/>
                <a:gd name="T10" fmla="*/ 2147483647 w 1048"/>
                <a:gd name="T11" fmla="*/ 2147483647 h 250"/>
                <a:gd name="T12" fmla="*/ 2147483647 w 1048"/>
                <a:gd name="T13" fmla="*/ 2147483647 h 250"/>
                <a:gd name="T14" fmla="*/ 0 w 1048"/>
                <a:gd name="T15" fmla="*/ 2147483647 h 250"/>
                <a:gd name="T16" fmla="*/ 2147483647 w 1048"/>
                <a:gd name="T17" fmla="*/ 2147483647 h 250"/>
                <a:gd name="T18" fmla="*/ 2147483647 w 1048"/>
                <a:gd name="T19" fmla="*/ 2147483647 h 250"/>
                <a:gd name="T20" fmla="*/ 2147483647 w 1048"/>
                <a:gd name="T21" fmla="*/ 2147483647 h 250"/>
                <a:gd name="T22" fmla="*/ 2147483647 w 1048"/>
                <a:gd name="T23" fmla="*/ 2147483647 h 250"/>
                <a:gd name="T24" fmla="*/ 2147483647 w 1048"/>
                <a:gd name="T25" fmla="*/ 2147483647 h 250"/>
                <a:gd name="T26" fmla="*/ 2147483647 w 1048"/>
                <a:gd name="T27" fmla="*/ 2147483647 h 250"/>
                <a:gd name="T28" fmla="*/ 2147483647 w 1048"/>
                <a:gd name="T29" fmla="*/ 2147483647 h 250"/>
                <a:gd name="T30" fmla="*/ 2147483647 w 1048"/>
                <a:gd name="T31" fmla="*/ 2147483647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3333F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Oval 12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1803829" y="5724592"/>
              <a:ext cx="838819" cy="84278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>
                <a:latin typeface="Arial" pitchFamily="34" charset="0"/>
                <a:ea typeface="MS PGothic" pitchFamily="34" charset="-128"/>
                <a:cs typeface="+mn-cs"/>
              </a:endParaRPr>
            </a:p>
          </p:txBody>
        </p:sp>
        <p:cxnSp>
          <p:nvCxnSpPr>
            <p:cNvPr id="60" name="Straight Connector 59"/>
            <p:cNvCxnSpPr>
              <a:stCxn id="76" idx="1"/>
              <a:endCxn id="76" idx="1"/>
            </p:cNvCxnSpPr>
            <p:nvPr/>
          </p:nvCxnSpPr>
          <p:spPr>
            <a:xfrm>
              <a:off x="2134593" y="5888384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1" name="Group 7181"/>
            <p:cNvGrpSpPr>
              <a:grpSpLocks/>
            </p:cNvGrpSpPr>
            <p:nvPr/>
          </p:nvGrpSpPr>
          <p:grpSpPr bwMode="auto">
            <a:xfrm>
              <a:off x="1915058" y="5536974"/>
              <a:ext cx="616039" cy="613001"/>
              <a:chOff x="1905000" y="5621014"/>
              <a:chExt cx="616039" cy="613001"/>
            </a:xfrm>
          </p:grpSpPr>
          <p:sp>
            <p:nvSpPr>
              <p:cNvPr id="76" name="Oval 14"/>
              <p:cNvSpPr>
                <a:spLocks noChangeArrowheads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77" name="Oval 17"/>
              <p:cNvSpPr>
                <a:spLocks noChangeArrowheads="1"/>
              </p:cNvSpPr>
              <p:nvPr>
                <p:custDataLst>
                  <p:tags r:id="rId49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78" name="Straight Connector 77"/>
              <p:cNvCxnSpPr>
                <a:stCxn id="76" idx="1"/>
              </p:cNvCxnSpPr>
              <p:nvPr/>
            </p:nvCxnSpPr>
            <p:spPr>
              <a:xfrm flipH="1" flipV="1">
                <a:off x="1904908" y="5725247"/>
                <a:ext cx="224919" cy="247177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>
                <a:stCxn id="76" idx="0"/>
              </p:cNvCxnSpPr>
              <p:nvPr/>
            </p:nvCxnSpPr>
            <p:spPr>
              <a:xfrm flipV="1">
                <a:off x="2233027" y="5621014"/>
                <a:ext cx="10584" cy="303761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>
                <a:stCxn id="76" idx="7"/>
              </p:cNvCxnSpPr>
              <p:nvPr/>
            </p:nvCxnSpPr>
            <p:spPr>
              <a:xfrm flipV="1">
                <a:off x="2336224" y="5692487"/>
                <a:ext cx="187875" cy="279936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62" name="Freeform 61"/>
            <p:cNvSpPr/>
            <p:nvPr/>
          </p:nvSpPr>
          <p:spPr>
            <a:xfrm>
              <a:off x="1986410" y="6510797"/>
              <a:ext cx="465717" cy="202507"/>
            </a:xfrm>
            <a:custGeom>
              <a:avLst/>
              <a:gdLst>
                <a:gd name="connsiteX0" fmla="*/ 550 w 256696"/>
                <a:gd name="connsiteY0" fmla="*/ 8947 h 112314"/>
                <a:gd name="connsiteX1" fmla="*/ 24404 w 256696"/>
                <a:gd name="connsiteY1" fmla="*/ 48703 h 112314"/>
                <a:gd name="connsiteX2" fmla="*/ 95966 w 256696"/>
                <a:gd name="connsiteY2" fmla="*/ 104362 h 112314"/>
                <a:gd name="connsiteX3" fmla="*/ 119820 w 256696"/>
                <a:gd name="connsiteY3" fmla="*/ 112314 h 112314"/>
                <a:gd name="connsiteX4" fmla="*/ 159576 w 256696"/>
                <a:gd name="connsiteY4" fmla="*/ 104362 h 112314"/>
                <a:gd name="connsiteX5" fmla="*/ 231138 w 256696"/>
                <a:gd name="connsiteY5" fmla="*/ 48703 h 112314"/>
                <a:gd name="connsiteX6" fmla="*/ 247041 w 256696"/>
                <a:gd name="connsiteY6" fmla="*/ 24849 h 112314"/>
                <a:gd name="connsiteX7" fmla="*/ 254992 w 256696"/>
                <a:gd name="connsiteY7" fmla="*/ 995 h 112314"/>
                <a:gd name="connsiteX8" fmla="*/ 207284 w 256696"/>
                <a:gd name="connsiteY8" fmla="*/ 24849 h 112314"/>
                <a:gd name="connsiteX9" fmla="*/ 135722 w 256696"/>
                <a:gd name="connsiteY9" fmla="*/ 32801 h 112314"/>
                <a:gd name="connsiteX10" fmla="*/ 88015 w 256696"/>
                <a:gd name="connsiteY10" fmla="*/ 40752 h 112314"/>
                <a:gd name="connsiteX11" fmla="*/ 48258 w 256696"/>
                <a:gd name="connsiteY11" fmla="*/ 32801 h 112314"/>
                <a:gd name="connsiteX12" fmla="*/ 550 w 256696"/>
                <a:gd name="connsiteY12" fmla="*/ 8947 h 112314"/>
                <a:gd name="connsiteX0" fmla="*/ 550 w 256696"/>
                <a:gd name="connsiteY0" fmla="*/ 8947 h 112314"/>
                <a:gd name="connsiteX1" fmla="*/ 24404 w 256696"/>
                <a:gd name="connsiteY1" fmla="*/ 48703 h 112314"/>
                <a:gd name="connsiteX2" fmla="*/ 95966 w 256696"/>
                <a:gd name="connsiteY2" fmla="*/ 104362 h 112314"/>
                <a:gd name="connsiteX3" fmla="*/ 119820 w 256696"/>
                <a:gd name="connsiteY3" fmla="*/ 112314 h 112314"/>
                <a:gd name="connsiteX4" fmla="*/ 159576 w 256696"/>
                <a:gd name="connsiteY4" fmla="*/ 104362 h 112314"/>
                <a:gd name="connsiteX5" fmla="*/ 231138 w 256696"/>
                <a:gd name="connsiteY5" fmla="*/ 48703 h 112314"/>
                <a:gd name="connsiteX6" fmla="*/ 247041 w 256696"/>
                <a:gd name="connsiteY6" fmla="*/ 24849 h 112314"/>
                <a:gd name="connsiteX7" fmla="*/ 254992 w 256696"/>
                <a:gd name="connsiteY7" fmla="*/ 995 h 112314"/>
                <a:gd name="connsiteX8" fmla="*/ 207284 w 256696"/>
                <a:gd name="connsiteY8" fmla="*/ 24849 h 112314"/>
                <a:gd name="connsiteX9" fmla="*/ 135722 w 256696"/>
                <a:gd name="connsiteY9" fmla="*/ 32801 h 112314"/>
                <a:gd name="connsiteX10" fmla="*/ 88015 w 256696"/>
                <a:gd name="connsiteY10" fmla="*/ 40752 h 112314"/>
                <a:gd name="connsiteX11" fmla="*/ 48258 w 256696"/>
                <a:gd name="connsiteY11" fmla="*/ 13084 h 112314"/>
                <a:gd name="connsiteX12" fmla="*/ 550 w 256696"/>
                <a:gd name="connsiteY12" fmla="*/ 8947 h 112314"/>
                <a:gd name="connsiteX0" fmla="*/ 770 w 256916"/>
                <a:gd name="connsiteY0" fmla="*/ 915 h 119068"/>
                <a:gd name="connsiteX1" fmla="*/ 24624 w 256916"/>
                <a:gd name="connsiteY1" fmla="*/ 55457 h 119068"/>
                <a:gd name="connsiteX2" fmla="*/ 96186 w 256916"/>
                <a:gd name="connsiteY2" fmla="*/ 111116 h 119068"/>
                <a:gd name="connsiteX3" fmla="*/ 120040 w 256916"/>
                <a:gd name="connsiteY3" fmla="*/ 119068 h 119068"/>
                <a:gd name="connsiteX4" fmla="*/ 159796 w 256916"/>
                <a:gd name="connsiteY4" fmla="*/ 111116 h 119068"/>
                <a:gd name="connsiteX5" fmla="*/ 231358 w 256916"/>
                <a:gd name="connsiteY5" fmla="*/ 55457 h 119068"/>
                <a:gd name="connsiteX6" fmla="*/ 247261 w 256916"/>
                <a:gd name="connsiteY6" fmla="*/ 31603 h 119068"/>
                <a:gd name="connsiteX7" fmla="*/ 255212 w 256916"/>
                <a:gd name="connsiteY7" fmla="*/ 7749 h 119068"/>
                <a:gd name="connsiteX8" fmla="*/ 207504 w 256916"/>
                <a:gd name="connsiteY8" fmla="*/ 31603 h 119068"/>
                <a:gd name="connsiteX9" fmla="*/ 135942 w 256916"/>
                <a:gd name="connsiteY9" fmla="*/ 39555 h 119068"/>
                <a:gd name="connsiteX10" fmla="*/ 88235 w 256916"/>
                <a:gd name="connsiteY10" fmla="*/ 47506 h 119068"/>
                <a:gd name="connsiteX11" fmla="*/ 48478 w 256916"/>
                <a:gd name="connsiteY11" fmla="*/ 19838 h 119068"/>
                <a:gd name="connsiteX12" fmla="*/ 770 w 256916"/>
                <a:gd name="connsiteY12" fmla="*/ 915 h 119068"/>
                <a:gd name="connsiteX0" fmla="*/ 770 w 257189"/>
                <a:gd name="connsiteY0" fmla="*/ 915 h 119068"/>
                <a:gd name="connsiteX1" fmla="*/ 24624 w 257189"/>
                <a:gd name="connsiteY1" fmla="*/ 55457 h 119068"/>
                <a:gd name="connsiteX2" fmla="*/ 96186 w 257189"/>
                <a:gd name="connsiteY2" fmla="*/ 111116 h 119068"/>
                <a:gd name="connsiteX3" fmla="*/ 120040 w 257189"/>
                <a:gd name="connsiteY3" fmla="*/ 119068 h 119068"/>
                <a:gd name="connsiteX4" fmla="*/ 159796 w 257189"/>
                <a:gd name="connsiteY4" fmla="*/ 111116 h 119068"/>
                <a:gd name="connsiteX5" fmla="*/ 231358 w 257189"/>
                <a:gd name="connsiteY5" fmla="*/ 55457 h 119068"/>
                <a:gd name="connsiteX6" fmla="*/ 247261 w 257189"/>
                <a:gd name="connsiteY6" fmla="*/ 31603 h 119068"/>
                <a:gd name="connsiteX7" fmla="*/ 255212 w 257189"/>
                <a:gd name="connsiteY7" fmla="*/ 7749 h 119068"/>
                <a:gd name="connsiteX8" fmla="*/ 207504 w 257189"/>
                <a:gd name="connsiteY8" fmla="*/ 16816 h 119068"/>
                <a:gd name="connsiteX9" fmla="*/ 135942 w 257189"/>
                <a:gd name="connsiteY9" fmla="*/ 39555 h 119068"/>
                <a:gd name="connsiteX10" fmla="*/ 88235 w 257189"/>
                <a:gd name="connsiteY10" fmla="*/ 47506 h 119068"/>
                <a:gd name="connsiteX11" fmla="*/ 48478 w 257189"/>
                <a:gd name="connsiteY11" fmla="*/ 19838 h 119068"/>
                <a:gd name="connsiteX12" fmla="*/ 770 w 257189"/>
                <a:gd name="connsiteY12" fmla="*/ 915 h 119068"/>
                <a:gd name="connsiteX0" fmla="*/ 770 w 257189"/>
                <a:gd name="connsiteY0" fmla="*/ 8176 h 126329"/>
                <a:gd name="connsiteX1" fmla="*/ 24624 w 257189"/>
                <a:gd name="connsiteY1" fmla="*/ 62718 h 126329"/>
                <a:gd name="connsiteX2" fmla="*/ 96186 w 257189"/>
                <a:gd name="connsiteY2" fmla="*/ 118377 h 126329"/>
                <a:gd name="connsiteX3" fmla="*/ 120040 w 257189"/>
                <a:gd name="connsiteY3" fmla="*/ 126329 h 126329"/>
                <a:gd name="connsiteX4" fmla="*/ 159796 w 257189"/>
                <a:gd name="connsiteY4" fmla="*/ 118377 h 126329"/>
                <a:gd name="connsiteX5" fmla="*/ 231358 w 257189"/>
                <a:gd name="connsiteY5" fmla="*/ 62718 h 126329"/>
                <a:gd name="connsiteX6" fmla="*/ 247261 w 257189"/>
                <a:gd name="connsiteY6" fmla="*/ 38864 h 126329"/>
                <a:gd name="connsiteX7" fmla="*/ 255212 w 257189"/>
                <a:gd name="connsiteY7" fmla="*/ 223 h 126329"/>
                <a:gd name="connsiteX8" fmla="*/ 207504 w 257189"/>
                <a:gd name="connsiteY8" fmla="*/ 24077 h 126329"/>
                <a:gd name="connsiteX9" fmla="*/ 135942 w 257189"/>
                <a:gd name="connsiteY9" fmla="*/ 46816 h 126329"/>
                <a:gd name="connsiteX10" fmla="*/ 88235 w 257189"/>
                <a:gd name="connsiteY10" fmla="*/ 54767 h 126329"/>
                <a:gd name="connsiteX11" fmla="*/ 48478 w 257189"/>
                <a:gd name="connsiteY11" fmla="*/ 27099 h 126329"/>
                <a:gd name="connsiteX12" fmla="*/ 770 w 257189"/>
                <a:gd name="connsiteY12" fmla="*/ 8176 h 126329"/>
                <a:gd name="connsiteX0" fmla="*/ 770 w 257189"/>
                <a:gd name="connsiteY0" fmla="*/ 8176 h 126329"/>
                <a:gd name="connsiteX1" fmla="*/ 24624 w 257189"/>
                <a:gd name="connsiteY1" fmla="*/ 62718 h 126329"/>
                <a:gd name="connsiteX2" fmla="*/ 96186 w 257189"/>
                <a:gd name="connsiteY2" fmla="*/ 118377 h 126329"/>
                <a:gd name="connsiteX3" fmla="*/ 120040 w 257189"/>
                <a:gd name="connsiteY3" fmla="*/ 126329 h 126329"/>
                <a:gd name="connsiteX4" fmla="*/ 159796 w 257189"/>
                <a:gd name="connsiteY4" fmla="*/ 118377 h 126329"/>
                <a:gd name="connsiteX5" fmla="*/ 231358 w 257189"/>
                <a:gd name="connsiteY5" fmla="*/ 62718 h 126329"/>
                <a:gd name="connsiteX6" fmla="*/ 247261 w 257189"/>
                <a:gd name="connsiteY6" fmla="*/ 38864 h 126329"/>
                <a:gd name="connsiteX7" fmla="*/ 255212 w 257189"/>
                <a:gd name="connsiteY7" fmla="*/ 223 h 126329"/>
                <a:gd name="connsiteX8" fmla="*/ 207504 w 257189"/>
                <a:gd name="connsiteY8" fmla="*/ 24077 h 126329"/>
                <a:gd name="connsiteX9" fmla="*/ 135942 w 257189"/>
                <a:gd name="connsiteY9" fmla="*/ 46816 h 126329"/>
                <a:gd name="connsiteX10" fmla="*/ 97002 w 257189"/>
                <a:gd name="connsiteY10" fmla="*/ 44909 h 126329"/>
                <a:gd name="connsiteX11" fmla="*/ 48478 w 257189"/>
                <a:gd name="connsiteY11" fmla="*/ 27099 h 126329"/>
                <a:gd name="connsiteX12" fmla="*/ 770 w 257189"/>
                <a:gd name="connsiteY12" fmla="*/ 8176 h 126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189" h="126329">
                  <a:moveTo>
                    <a:pt x="770" y="8176"/>
                  </a:moveTo>
                  <a:cubicBezTo>
                    <a:pt x="-3206" y="14112"/>
                    <a:pt x="8721" y="44351"/>
                    <a:pt x="24624" y="62718"/>
                  </a:cubicBezTo>
                  <a:cubicBezTo>
                    <a:pt x="40527" y="81085"/>
                    <a:pt x="79313" y="112752"/>
                    <a:pt x="96186" y="118377"/>
                  </a:cubicBezTo>
                  <a:lnTo>
                    <a:pt x="120040" y="126329"/>
                  </a:lnTo>
                  <a:cubicBezTo>
                    <a:pt x="133292" y="123678"/>
                    <a:pt x="147493" y="123969"/>
                    <a:pt x="159796" y="118377"/>
                  </a:cubicBezTo>
                  <a:cubicBezTo>
                    <a:pt x="183583" y="107564"/>
                    <a:pt x="213568" y="84066"/>
                    <a:pt x="231358" y="62718"/>
                  </a:cubicBezTo>
                  <a:cubicBezTo>
                    <a:pt x="237476" y="55377"/>
                    <a:pt x="241960" y="46815"/>
                    <a:pt x="247261" y="38864"/>
                  </a:cubicBezTo>
                  <a:cubicBezTo>
                    <a:pt x="249911" y="30913"/>
                    <a:pt x="261838" y="2688"/>
                    <a:pt x="255212" y="223"/>
                  </a:cubicBezTo>
                  <a:cubicBezTo>
                    <a:pt x="248586" y="-2241"/>
                    <a:pt x="227382" y="16312"/>
                    <a:pt x="207504" y="24077"/>
                  </a:cubicBezTo>
                  <a:cubicBezTo>
                    <a:pt x="187626" y="31842"/>
                    <a:pt x="154359" y="43344"/>
                    <a:pt x="135942" y="46816"/>
                  </a:cubicBezTo>
                  <a:cubicBezTo>
                    <a:pt x="117525" y="50288"/>
                    <a:pt x="112904" y="42259"/>
                    <a:pt x="97002" y="44909"/>
                  </a:cubicBezTo>
                  <a:cubicBezTo>
                    <a:pt x="83750" y="42259"/>
                    <a:pt x="60566" y="33143"/>
                    <a:pt x="48478" y="27099"/>
                  </a:cubicBezTo>
                  <a:cubicBezTo>
                    <a:pt x="48474" y="27097"/>
                    <a:pt x="4746" y="2240"/>
                    <a:pt x="770" y="8176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/>
            </a:p>
          </p:txBody>
        </p:sp>
        <p:grpSp>
          <p:nvGrpSpPr>
            <p:cNvPr id="63" name="Group 92"/>
            <p:cNvGrpSpPr>
              <a:grpSpLocks/>
            </p:cNvGrpSpPr>
            <p:nvPr/>
          </p:nvGrpSpPr>
          <p:grpSpPr bwMode="auto">
            <a:xfrm>
              <a:off x="2391951" y="5933936"/>
              <a:ext cx="213071" cy="175546"/>
              <a:chOff x="1905000" y="5621014"/>
              <a:chExt cx="616039" cy="613001"/>
            </a:xfrm>
          </p:grpSpPr>
          <p:sp>
            <p:nvSpPr>
              <p:cNvPr id="71" name="Oval 14"/>
              <p:cNvSpPr>
                <a:spLocks noChangeArrowheads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72" name="Oval 17"/>
              <p:cNvSpPr>
                <a:spLocks noChangeArrowheads="1"/>
              </p:cNvSpPr>
              <p:nvPr>
                <p:custDataLst>
                  <p:tags r:id="rId47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73" name="Straight Connector 72"/>
              <p:cNvCxnSpPr>
                <a:stCxn id="71" idx="1"/>
              </p:cNvCxnSpPr>
              <p:nvPr/>
            </p:nvCxnSpPr>
            <p:spPr>
              <a:xfrm flipH="1" flipV="1">
                <a:off x="1903024" y="5711532"/>
                <a:ext cx="221863" cy="25998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>
                <a:stCxn id="71" idx="0"/>
              </p:cNvCxnSpPr>
              <p:nvPr/>
            </p:nvCxnSpPr>
            <p:spPr>
              <a:xfrm flipV="1">
                <a:off x="2231995" y="5617942"/>
                <a:ext cx="0" cy="30157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>
                <a:stCxn id="71" idx="7"/>
              </p:cNvCxnSpPr>
              <p:nvPr/>
            </p:nvCxnSpPr>
            <p:spPr>
              <a:xfrm flipV="1">
                <a:off x="2339103" y="5680337"/>
                <a:ext cx="183613" cy="291178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grpSp>
          <p:nvGrpSpPr>
            <p:cNvPr id="64" name="Group 104"/>
            <p:cNvGrpSpPr>
              <a:grpSpLocks/>
            </p:cNvGrpSpPr>
            <p:nvPr/>
          </p:nvGrpSpPr>
          <p:grpSpPr bwMode="auto">
            <a:xfrm>
              <a:off x="1871482" y="5921099"/>
              <a:ext cx="213071" cy="175546"/>
              <a:chOff x="1905000" y="5621014"/>
              <a:chExt cx="616039" cy="613001"/>
            </a:xfrm>
          </p:grpSpPr>
          <p:sp>
            <p:nvSpPr>
              <p:cNvPr id="66" name="Oval 14"/>
              <p:cNvSpPr>
                <a:spLocks noChangeArrowheads="1"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67" name="Oval 17"/>
              <p:cNvSpPr>
                <a:spLocks noChangeArrowheads="1"/>
              </p:cNvSpPr>
              <p:nvPr>
                <p:custDataLst>
                  <p:tags r:id="rId45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68" name="Straight Connector 67"/>
              <p:cNvCxnSpPr>
                <a:stCxn id="66" idx="1"/>
              </p:cNvCxnSpPr>
              <p:nvPr/>
            </p:nvCxnSpPr>
            <p:spPr>
              <a:xfrm flipH="1" flipV="1">
                <a:off x="1908311" y="5725164"/>
                <a:ext cx="221863" cy="239179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>
                <a:stCxn id="66" idx="0"/>
              </p:cNvCxnSpPr>
              <p:nvPr/>
            </p:nvCxnSpPr>
            <p:spPr>
              <a:xfrm flipV="1">
                <a:off x="2229634" y="5621171"/>
                <a:ext cx="22949" cy="30157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>
                <a:stCxn id="66" idx="7"/>
              </p:cNvCxnSpPr>
              <p:nvPr/>
            </p:nvCxnSpPr>
            <p:spPr>
              <a:xfrm flipV="1">
                <a:off x="2336742" y="5683567"/>
                <a:ext cx="183613" cy="280776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65" name="AutoShape 19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 rot="-5400000">
              <a:off x="2130172" y="6065759"/>
              <a:ext cx="208474" cy="530413"/>
            </a:xfrm>
            <a:prstGeom prst="moon">
              <a:avLst>
                <a:gd name="adj" fmla="val 27116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3656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2594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4478338"/>
            <a:ext cx="1282700" cy="1954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22595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36563" y="1004888"/>
            <a:ext cx="8218487" cy="180975"/>
            <a:chOff x="295" y="1311"/>
            <a:chExt cx="5177" cy="114"/>
          </a:xfrm>
        </p:grpSpPr>
        <p:sp>
          <p:nvSpPr>
            <p:cNvPr id="622596" name="Rectangle 4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2597" name="Rectangle 5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22598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09563" y="331788"/>
            <a:ext cx="84486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>
                <a:latin typeface="Times" pitchFamily="18" charset="0"/>
              </a:rPr>
              <a:t>Any </a:t>
            </a:r>
            <a:r>
              <a:rPr lang="en-US" sz="3600" i="1">
                <a:latin typeface="Times" pitchFamily="18" charset="0"/>
              </a:rPr>
              <a:t>Comparison Sort</a:t>
            </a:r>
            <a:r>
              <a:rPr lang="en-US" sz="3600">
                <a:latin typeface="Times" pitchFamily="18" charset="0"/>
              </a:rPr>
              <a:t>  is at best  O(n log(n))</a:t>
            </a:r>
          </a:p>
        </p:txBody>
      </p:sp>
      <p:sp>
        <p:nvSpPr>
          <p:cNvPr id="622599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170738" y="457200"/>
            <a:ext cx="2905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latin typeface="Times" pitchFamily="18" charset="0"/>
              </a:rPr>
              <a:t>•</a:t>
            </a:r>
          </a:p>
        </p:txBody>
      </p:sp>
      <p:sp>
        <p:nvSpPr>
          <p:cNvPr id="622600" name="AutoShap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339975" y="1633538"/>
            <a:ext cx="3886200" cy="1590675"/>
          </a:xfrm>
          <a:prstGeom prst="cloudCallout">
            <a:avLst>
              <a:gd name="adj1" fmla="val -47468"/>
              <a:gd name="adj2" fmla="val 65269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sz="1600">
              <a:latin typeface="Times" pitchFamily="18" charset="0"/>
            </a:endParaRPr>
          </a:p>
        </p:txBody>
      </p:sp>
      <p:sp>
        <p:nvSpPr>
          <p:cNvPr id="622601" name="Text Box 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19088" y="1236663"/>
            <a:ext cx="62595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>
                <a:latin typeface="Times" pitchFamily="18" charset="0"/>
              </a:rPr>
              <a:t>Start with all of the  permutations of an n-element list.</a:t>
            </a:r>
            <a:endParaRPr lang="en-US" sz="1600" b="1">
              <a:solidFill>
                <a:srgbClr val="0000FF"/>
              </a:solidFill>
            </a:endParaRPr>
          </a:p>
        </p:txBody>
      </p:sp>
      <p:sp>
        <p:nvSpPr>
          <p:cNvPr id="622602" name="Text Box 1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495800" y="6248400"/>
            <a:ext cx="2879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>
                <a:latin typeface="Times" pitchFamily="18" charset="0"/>
              </a:rPr>
              <a:t>“Adversary Argument”</a:t>
            </a:r>
          </a:p>
        </p:txBody>
      </p:sp>
      <p:sp>
        <p:nvSpPr>
          <p:cNvPr id="622603" name="Text Box 1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021013" y="2016125"/>
            <a:ext cx="9286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>
                <a:solidFill>
                  <a:srgbClr val="0000FF"/>
                </a:solidFill>
              </a:rPr>
              <a:t>[1,2,3]</a:t>
            </a:r>
          </a:p>
        </p:txBody>
      </p:sp>
      <p:sp>
        <p:nvSpPr>
          <p:cNvPr id="622604" name="Text Box 1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414713" y="2324100"/>
            <a:ext cx="9286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>
                <a:solidFill>
                  <a:srgbClr val="0000FF"/>
                </a:solidFill>
              </a:rPr>
              <a:t>[2,1,3]</a:t>
            </a:r>
          </a:p>
        </p:txBody>
      </p:sp>
      <p:sp>
        <p:nvSpPr>
          <p:cNvPr id="622605" name="Text Box 13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157663" y="1876425"/>
            <a:ext cx="9286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>
                <a:solidFill>
                  <a:srgbClr val="0000FF"/>
                </a:solidFill>
              </a:rPr>
              <a:t>[1,3,2]</a:t>
            </a:r>
          </a:p>
        </p:txBody>
      </p:sp>
      <p:sp>
        <p:nvSpPr>
          <p:cNvPr id="622606" name="Text Box 14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701925" y="2581275"/>
            <a:ext cx="9286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>
                <a:solidFill>
                  <a:srgbClr val="0000FF"/>
                </a:solidFill>
              </a:rPr>
              <a:t>[3,1,2]</a:t>
            </a:r>
          </a:p>
        </p:txBody>
      </p:sp>
      <p:sp>
        <p:nvSpPr>
          <p:cNvPr id="622607" name="Text Box 15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327525" y="2549525"/>
            <a:ext cx="9286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>
                <a:solidFill>
                  <a:srgbClr val="0000FF"/>
                </a:solidFill>
              </a:rPr>
              <a:t>[3,2,1]</a:t>
            </a:r>
          </a:p>
        </p:txBody>
      </p:sp>
      <p:sp>
        <p:nvSpPr>
          <p:cNvPr id="622608" name="Text Box 16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022850" y="2130425"/>
            <a:ext cx="9286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>
                <a:solidFill>
                  <a:srgbClr val="0000FF"/>
                </a:solidFill>
              </a:rPr>
              <a:t>[2,3,1]</a:t>
            </a:r>
          </a:p>
        </p:txBody>
      </p:sp>
      <p:sp>
        <p:nvSpPr>
          <p:cNvPr id="622609" name="AutoShape 17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405063" y="4025900"/>
            <a:ext cx="1414462" cy="1058863"/>
          </a:xfrm>
          <a:prstGeom prst="cloudCallout">
            <a:avLst>
              <a:gd name="adj1" fmla="val -59764"/>
              <a:gd name="adj2" fmla="val 57648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sz="1600">
              <a:latin typeface="Times" pitchFamily="18" charset="0"/>
            </a:endParaRPr>
          </a:p>
        </p:txBody>
      </p:sp>
      <p:sp>
        <p:nvSpPr>
          <p:cNvPr id="622610" name="AutoShape 1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010150" y="4022725"/>
            <a:ext cx="1414463" cy="1058863"/>
          </a:xfrm>
          <a:prstGeom prst="cloudCallout">
            <a:avLst>
              <a:gd name="adj1" fmla="val -68407"/>
              <a:gd name="adj2" fmla="val 56148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sz="1600">
              <a:latin typeface="Times" pitchFamily="18" charset="0"/>
            </a:endParaRPr>
          </a:p>
        </p:txBody>
      </p:sp>
      <p:sp>
        <p:nvSpPr>
          <p:cNvPr id="622611" name="AutoShape 19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959350" y="5416550"/>
            <a:ext cx="581025" cy="515938"/>
          </a:xfrm>
          <a:prstGeom prst="cloudCallout">
            <a:avLst>
              <a:gd name="adj1" fmla="val -74042"/>
              <a:gd name="adj2" fmla="val 59231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sz="1600">
              <a:latin typeface="Times" pitchFamily="18" charset="0"/>
            </a:endParaRPr>
          </a:p>
        </p:txBody>
      </p:sp>
      <p:sp>
        <p:nvSpPr>
          <p:cNvPr id="622612" name="AutoShape 20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022975" y="5403850"/>
            <a:ext cx="581025" cy="515938"/>
          </a:xfrm>
          <a:prstGeom prst="cloudCallout">
            <a:avLst>
              <a:gd name="adj1" fmla="val -91806"/>
              <a:gd name="adj2" fmla="val 70616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sz="1600">
              <a:latin typeface="Times" pitchFamily="18" charset="0"/>
            </a:endParaRPr>
          </a:p>
        </p:txBody>
      </p:sp>
      <p:sp>
        <p:nvSpPr>
          <p:cNvPr id="622613" name="AutoShape 21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1828800" y="5562600"/>
            <a:ext cx="950913" cy="774700"/>
          </a:xfrm>
          <a:prstGeom prst="cloudCallout">
            <a:avLst>
              <a:gd name="adj1" fmla="val -65694"/>
              <a:gd name="adj2" fmla="val 15162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sz="1600">
              <a:latin typeface="Times" pitchFamily="18" charset="0"/>
            </a:endParaRPr>
          </a:p>
        </p:txBody>
      </p:sp>
      <p:sp>
        <p:nvSpPr>
          <p:cNvPr id="622614" name="AutoShape 22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160713" y="5537200"/>
            <a:ext cx="954087" cy="787400"/>
          </a:xfrm>
          <a:prstGeom prst="cloudCallout">
            <a:avLst>
              <a:gd name="adj1" fmla="val -66806"/>
              <a:gd name="adj2" fmla="val 13912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sz="1600">
              <a:latin typeface="Times" pitchFamily="18" charset="0"/>
            </a:endParaRPr>
          </a:p>
        </p:txBody>
      </p:sp>
      <p:sp>
        <p:nvSpPr>
          <p:cNvPr id="622615" name="Line 23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H="1">
            <a:off x="3376613" y="3273425"/>
            <a:ext cx="960437" cy="736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2616" name="Line 24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4637088" y="3243263"/>
            <a:ext cx="795337" cy="8540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2617" name="Text Box 25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3981450" y="3495675"/>
            <a:ext cx="9286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latin typeface="Times" pitchFamily="18" charset="0"/>
              </a:rPr>
              <a:t>e1 &lt;  e2 </a:t>
            </a:r>
          </a:p>
        </p:txBody>
      </p:sp>
      <p:sp>
        <p:nvSpPr>
          <p:cNvPr id="622618" name="Text Box 26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252913" y="3409950"/>
            <a:ext cx="33813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 b="1">
                <a:solidFill>
                  <a:srgbClr val="FF0000"/>
                </a:solidFill>
                <a:latin typeface="Times" pitchFamily="18" charset="0"/>
              </a:rPr>
              <a:t>?</a:t>
            </a:r>
          </a:p>
        </p:txBody>
      </p:sp>
      <p:sp>
        <p:nvSpPr>
          <p:cNvPr id="622619" name="Text Box 27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171825" y="3400425"/>
            <a:ext cx="9286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latin typeface="Times" pitchFamily="18" charset="0"/>
              </a:rPr>
              <a:t>yes</a:t>
            </a:r>
          </a:p>
        </p:txBody>
      </p:sp>
      <p:sp>
        <p:nvSpPr>
          <p:cNvPr id="622620" name="Text Box 28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908550" y="3344863"/>
            <a:ext cx="4048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latin typeface="Times" pitchFamily="18" charset="0"/>
              </a:rPr>
              <a:t>no</a:t>
            </a:r>
          </a:p>
        </p:txBody>
      </p:sp>
      <p:sp>
        <p:nvSpPr>
          <p:cNvPr id="622621" name="Text Box 29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022850" y="4400550"/>
            <a:ext cx="9286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>
                <a:solidFill>
                  <a:srgbClr val="0000FF"/>
                </a:solidFill>
              </a:rPr>
              <a:t>[3,1,2]</a:t>
            </a:r>
          </a:p>
        </p:txBody>
      </p:sp>
      <p:sp>
        <p:nvSpPr>
          <p:cNvPr id="622622" name="Text Box 30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5329238" y="4640263"/>
            <a:ext cx="9286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>
                <a:solidFill>
                  <a:srgbClr val="0000FF"/>
                </a:solidFill>
              </a:rPr>
              <a:t>[3,2,1]</a:t>
            </a:r>
          </a:p>
        </p:txBody>
      </p:sp>
      <p:sp>
        <p:nvSpPr>
          <p:cNvPr id="622623" name="Text Box 31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5365750" y="4132263"/>
            <a:ext cx="9286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>
                <a:solidFill>
                  <a:srgbClr val="0000FF"/>
                </a:solidFill>
              </a:rPr>
              <a:t>[2,1,3]</a:t>
            </a:r>
          </a:p>
        </p:txBody>
      </p:sp>
      <p:sp>
        <p:nvSpPr>
          <p:cNvPr id="622624" name="Line 32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3154363" y="5124450"/>
            <a:ext cx="319087" cy="4270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2625" name="Line 33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 flipH="1">
            <a:off x="2359025" y="5067300"/>
            <a:ext cx="407988" cy="455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2626" name="Line 34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 flipH="1">
            <a:off x="5286375" y="5067300"/>
            <a:ext cx="311150" cy="328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2627" name="Line 35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5937250" y="5027613"/>
            <a:ext cx="347663" cy="349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2628" name="Text Box 36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2646363" y="4640263"/>
            <a:ext cx="9286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>
                <a:solidFill>
                  <a:srgbClr val="0000FF"/>
                </a:solidFill>
              </a:rPr>
              <a:t>[1,2,3]</a:t>
            </a:r>
          </a:p>
        </p:txBody>
      </p:sp>
      <p:sp>
        <p:nvSpPr>
          <p:cNvPr id="622629" name="Text Box 37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2687638" y="4391025"/>
            <a:ext cx="9286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>
                <a:solidFill>
                  <a:srgbClr val="0000FF"/>
                </a:solidFill>
              </a:rPr>
              <a:t>[2,3,1]</a:t>
            </a:r>
          </a:p>
        </p:txBody>
      </p:sp>
      <p:sp>
        <p:nvSpPr>
          <p:cNvPr id="622630" name="Text Box 38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2505075" y="4159250"/>
            <a:ext cx="9286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>
                <a:solidFill>
                  <a:srgbClr val="0000FF"/>
                </a:solidFill>
              </a:rPr>
              <a:t>[1,3,2]</a:t>
            </a:r>
          </a:p>
        </p:txBody>
      </p:sp>
      <p:sp>
        <p:nvSpPr>
          <p:cNvPr id="622631" name="Text Box 39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484188" y="6408738"/>
            <a:ext cx="12065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/>
              <a:t>The Adversary</a:t>
            </a:r>
          </a:p>
        </p:txBody>
      </p:sp>
      <p:sp>
        <p:nvSpPr>
          <p:cNvPr id="622632" name="Rectangle 40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327025" y="1482725"/>
            <a:ext cx="15255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400"/>
              <a:t>[e</a:t>
            </a:r>
            <a:r>
              <a:rPr lang="en-US" sz="1400" baseline="-29000"/>
              <a:t>1</a:t>
            </a:r>
            <a:r>
              <a:rPr lang="en-US" sz="1400"/>
              <a:t>, e</a:t>
            </a:r>
            <a:r>
              <a:rPr lang="en-US" sz="1400" baseline="-29000"/>
              <a:t>2</a:t>
            </a:r>
            <a:r>
              <a:rPr lang="en-US" sz="1400"/>
              <a:t>, e</a:t>
            </a:r>
            <a:r>
              <a:rPr lang="en-US" sz="1400" baseline="-29000"/>
              <a:t>3</a:t>
            </a:r>
            <a:r>
              <a:rPr lang="en-US" sz="1400"/>
              <a:t>, ... , e</a:t>
            </a:r>
            <a:r>
              <a:rPr lang="en-US" sz="1400" baseline="-29000"/>
              <a:t>n</a:t>
            </a:r>
            <a:r>
              <a:rPr lang="en-US" sz="1400"/>
              <a:t>]</a:t>
            </a:r>
          </a:p>
        </p:txBody>
      </p:sp>
      <p:sp>
        <p:nvSpPr>
          <p:cNvPr id="622633" name="Text Box 41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6548438" y="1325563"/>
            <a:ext cx="201930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>
                <a:latin typeface="Times" pitchFamily="18" charset="0"/>
              </a:rPr>
              <a:t>Sorting is equivalent to determining </a:t>
            </a:r>
            <a:r>
              <a:rPr lang="en-US" sz="1600" b="1" i="1">
                <a:latin typeface="Times" pitchFamily="18" charset="0"/>
              </a:rPr>
              <a:t>which</a:t>
            </a:r>
            <a:r>
              <a:rPr lang="en-US" sz="1600">
                <a:latin typeface="Times" pitchFamily="18" charset="0"/>
              </a:rPr>
              <a:t> of the permutations we started with… </a:t>
            </a:r>
            <a:endParaRPr lang="en-US" sz="1600" b="1">
              <a:solidFill>
                <a:srgbClr val="0000FF"/>
              </a:solidFill>
            </a:endParaRPr>
          </a:p>
        </p:txBody>
      </p:sp>
      <p:sp>
        <p:nvSpPr>
          <p:cNvPr id="622634" name="Freeform 42"/>
          <p:cNvSpPr>
            <a:spLocks/>
          </p:cNvSpPr>
          <p:nvPr>
            <p:custDataLst>
              <p:tags r:id="rId39"/>
            </p:custDataLst>
          </p:nvPr>
        </p:nvSpPr>
        <p:spPr bwMode="auto">
          <a:xfrm>
            <a:off x="4929188" y="1397000"/>
            <a:ext cx="79375" cy="231775"/>
          </a:xfrm>
          <a:custGeom>
            <a:avLst/>
            <a:gdLst>
              <a:gd name="T0" fmla="*/ 0 w 50"/>
              <a:gd name="T1" fmla="*/ 0 h 146"/>
              <a:gd name="T2" fmla="*/ 50 w 50"/>
              <a:gd name="T3" fmla="*/ 31 h 146"/>
              <a:gd name="T4" fmla="*/ 20 w 50"/>
              <a:gd name="T5" fmla="*/ 146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0" h="146">
                <a:moveTo>
                  <a:pt x="0" y="0"/>
                </a:moveTo>
                <a:cubicBezTo>
                  <a:pt x="27" y="5"/>
                  <a:pt x="41" y="4"/>
                  <a:pt x="50" y="31"/>
                </a:cubicBezTo>
                <a:cubicBezTo>
                  <a:pt x="47" y="60"/>
                  <a:pt x="44" y="121"/>
                  <a:pt x="20" y="146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2649" name="Text Box 57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2514600" y="5181600"/>
            <a:ext cx="9286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latin typeface="Times" pitchFamily="18" charset="0"/>
              </a:rPr>
              <a:t>e1 &lt;  e3 </a:t>
            </a:r>
          </a:p>
        </p:txBody>
      </p:sp>
      <p:sp>
        <p:nvSpPr>
          <p:cNvPr id="622650" name="Text Box 58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2743200" y="5029200"/>
            <a:ext cx="3381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 b="1">
                <a:solidFill>
                  <a:srgbClr val="FF0000"/>
                </a:solidFill>
                <a:latin typeface="Times" pitchFamily="18" charset="0"/>
              </a:rPr>
              <a:t>?</a:t>
            </a:r>
          </a:p>
        </p:txBody>
      </p:sp>
      <p:sp>
        <p:nvSpPr>
          <p:cNvPr id="622651" name="AutoShape 59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228600" y="3657600"/>
            <a:ext cx="1524000" cy="774700"/>
          </a:xfrm>
          <a:prstGeom prst="cloudCallout">
            <a:avLst>
              <a:gd name="adj1" fmla="val -1875"/>
              <a:gd name="adj2" fmla="val 90162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sz="1600">
              <a:latin typeface="Times" pitchFamily="18" charset="0"/>
            </a:endParaRPr>
          </a:p>
        </p:txBody>
      </p:sp>
      <p:sp>
        <p:nvSpPr>
          <p:cNvPr id="622652" name="Text Box 60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457200" y="3810000"/>
            <a:ext cx="9286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>
                <a:solidFill>
                  <a:srgbClr val="0000FF"/>
                </a:solidFill>
              </a:rPr>
              <a:t>[?,?,?]</a:t>
            </a:r>
          </a:p>
        </p:txBody>
      </p:sp>
      <p:sp>
        <p:nvSpPr>
          <p:cNvPr id="622666" name="AutoShape 74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6781800" y="2819400"/>
            <a:ext cx="1295400" cy="533400"/>
          </a:xfrm>
          <a:prstGeom prst="wedgeRoundRectCallout">
            <a:avLst>
              <a:gd name="adj1" fmla="val -43750"/>
              <a:gd name="adj2" fmla="val 78569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/>
              <a:t>Is e1&lt;e2?</a:t>
            </a:r>
          </a:p>
        </p:txBody>
      </p:sp>
      <p:sp>
        <p:nvSpPr>
          <p:cNvPr id="622680" name="AutoShape 88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7467600" y="3962400"/>
            <a:ext cx="1295400" cy="838200"/>
          </a:xfrm>
          <a:prstGeom prst="wedgeRoundRectCallout">
            <a:avLst>
              <a:gd name="adj1" fmla="val -47306"/>
              <a:gd name="adj2" fmla="val 66287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/>
              <a:t>OK, is e1&lt;e3?</a:t>
            </a:r>
          </a:p>
        </p:txBody>
      </p:sp>
      <p:sp>
        <p:nvSpPr>
          <p:cNvPr id="622681" name="Text Box 89"/>
          <p:cNvSpPr txBox="1"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1752600" y="5943600"/>
            <a:ext cx="9286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>
                <a:solidFill>
                  <a:srgbClr val="0000FF"/>
                </a:solidFill>
              </a:rPr>
              <a:t>[1,2,3]</a:t>
            </a:r>
          </a:p>
        </p:txBody>
      </p:sp>
      <p:sp>
        <p:nvSpPr>
          <p:cNvPr id="622682" name="Text Box 90"/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1905000" y="5715000"/>
            <a:ext cx="9286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>
                <a:solidFill>
                  <a:srgbClr val="0000FF"/>
                </a:solidFill>
              </a:rPr>
              <a:t>[1,3,2]</a:t>
            </a:r>
          </a:p>
        </p:txBody>
      </p:sp>
      <p:sp>
        <p:nvSpPr>
          <p:cNvPr id="622683" name="Text Box 91"/>
          <p:cNvSpPr txBox="1"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3200400" y="5715000"/>
            <a:ext cx="9286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>
                <a:solidFill>
                  <a:srgbClr val="0000FF"/>
                </a:solidFill>
              </a:rPr>
              <a:t>[2,3,1]</a:t>
            </a:r>
          </a:p>
        </p:txBody>
      </p:sp>
      <p:grpSp>
        <p:nvGrpSpPr>
          <p:cNvPr id="78" name="Group 7182"/>
          <p:cNvGrpSpPr>
            <a:grpSpLocks/>
          </p:cNvGrpSpPr>
          <p:nvPr/>
        </p:nvGrpSpPr>
        <p:grpSpPr bwMode="auto">
          <a:xfrm>
            <a:off x="6224948" y="3422577"/>
            <a:ext cx="617537" cy="635071"/>
            <a:chOff x="1676815" y="5536974"/>
            <a:chExt cx="1066385" cy="1244825"/>
          </a:xfrm>
        </p:grpSpPr>
        <p:sp>
          <p:nvSpPr>
            <p:cNvPr id="79" name="Freeform 11"/>
            <p:cNvSpPr>
              <a:spLocks/>
            </p:cNvSpPr>
            <p:nvPr>
              <p:custDataLst>
                <p:tags r:id="rId58"/>
              </p:custDataLst>
            </p:nvPr>
          </p:nvSpPr>
          <p:spPr bwMode="auto">
            <a:xfrm>
              <a:off x="1676815" y="6461968"/>
              <a:ext cx="1066385" cy="319831"/>
            </a:xfrm>
            <a:custGeom>
              <a:avLst/>
              <a:gdLst>
                <a:gd name="T0" fmla="*/ 2147483647 w 1048"/>
                <a:gd name="T1" fmla="*/ 2147483647 h 250"/>
                <a:gd name="T2" fmla="*/ 2147483647 w 1048"/>
                <a:gd name="T3" fmla="*/ 2147483647 h 250"/>
                <a:gd name="T4" fmla="*/ 2147483647 w 1048"/>
                <a:gd name="T5" fmla="*/ 2147483647 h 250"/>
                <a:gd name="T6" fmla="*/ 2147483647 w 1048"/>
                <a:gd name="T7" fmla="*/ 2147483647 h 250"/>
                <a:gd name="T8" fmla="*/ 2147483647 w 1048"/>
                <a:gd name="T9" fmla="*/ 2147483647 h 250"/>
                <a:gd name="T10" fmla="*/ 2147483647 w 1048"/>
                <a:gd name="T11" fmla="*/ 2147483647 h 250"/>
                <a:gd name="T12" fmla="*/ 2147483647 w 1048"/>
                <a:gd name="T13" fmla="*/ 2147483647 h 250"/>
                <a:gd name="T14" fmla="*/ 0 w 1048"/>
                <a:gd name="T15" fmla="*/ 2147483647 h 250"/>
                <a:gd name="T16" fmla="*/ 2147483647 w 1048"/>
                <a:gd name="T17" fmla="*/ 2147483647 h 250"/>
                <a:gd name="T18" fmla="*/ 2147483647 w 1048"/>
                <a:gd name="T19" fmla="*/ 2147483647 h 250"/>
                <a:gd name="T20" fmla="*/ 2147483647 w 1048"/>
                <a:gd name="T21" fmla="*/ 2147483647 h 250"/>
                <a:gd name="T22" fmla="*/ 2147483647 w 1048"/>
                <a:gd name="T23" fmla="*/ 2147483647 h 250"/>
                <a:gd name="T24" fmla="*/ 2147483647 w 1048"/>
                <a:gd name="T25" fmla="*/ 2147483647 h 250"/>
                <a:gd name="T26" fmla="*/ 2147483647 w 1048"/>
                <a:gd name="T27" fmla="*/ 2147483647 h 250"/>
                <a:gd name="T28" fmla="*/ 2147483647 w 1048"/>
                <a:gd name="T29" fmla="*/ 2147483647 h 250"/>
                <a:gd name="T30" fmla="*/ 2147483647 w 1048"/>
                <a:gd name="T31" fmla="*/ 2147483647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3333F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Oval 12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1803829" y="5724592"/>
              <a:ext cx="838819" cy="84278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>
                <a:latin typeface="Arial" pitchFamily="34" charset="0"/>
                <a:ea typeface="MS PGothic" pitchFamily="34" charset="-128"/>
                <a:cs typeface="+mn-cs"/>
              </a:endParaRPr>
            </a:p>
          </p:txBody>
        </p:sp>
        <p:cxnSp>
          <p:nvCxnSpPr>
            <p:cNvPr id="81" name="Straight Connector 80"/>
            <p:cNvCxnSpPr>
              <a:stCxn id="97" idx="1"/>
              <a:endCxn id="97" idx="1"/>
            </p:cNvCxnSpPr>
            <p:nvPr/>
          </p:nvCxnSpPr>
          <p:spPr>
            <a:xfrm>
              <a:off x="2134593" y="5888384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2" name="Group 7181"/>
            <p:cNvGrpSpPr>
              <a:grpSpLocks/>
            </p:cNvGrpSpPr>
            <p:nvPr/>
          </p:nvGrpSpPr>
          <p:grpSpPr bwMode="auto">
            <a:xfrm>
              <a:off x="1915058" y="5536974"/>
              <a:ext cx="616039" cy="613001"/>
              <a:chOff x="1905000" y="5621014"/>
              <a:chExt cx="616039" cy="613001"/>
            </a:xfrm>
          </p:grpSpPr>
          <p:sp>
            <p:nvSpPr>
              <p:cNvPr id="97" name="Oval 14"/>
              <p:cNvSpPr>
                <a:spLocks noChangeArrowheads="1"/>
              </p:cNvSpPr>
              <p:nvPr>
                <p:custDataLst>
                  <p:tags r:id="rId65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98" name="Oval 17"/>
              <p:cNvSpPr>
                <a:spLocks noChangeArrowheads="1"/>
              </p:cNvSpPr>
              <p:nvPr>
                <p:custDataLst>
                  <p:tags r:id="rId66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99" name="Straight Connector 98"/>
              <p:cNvCxnSpPr>
                <a:stCxn id="97" idx="1"/>
              </p:cNvCxnSpPr>
              <p:nvPr/>
            </p:nvCxnSpPr>
            <p:spPr>
              <a:xfrm flipH="1" flipV="1">
                <a:off x="1904908" y="5725247"/>
                <a:ext cx="224919" cy="247177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>
                <a:stCxn id="97" idx="0"/>
              </p:cNvCxnSpPr>
              <p:nvPr/>
            </p:nvCxnSpPr>
            <p:spPr>
              <a:xfrm flipV="1">
                <a:off x="2233027" y="5621014"/>
                <a:ext cx="10584" cy="303761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>
                <a:stCxn id="97" idx="7"/>
              </p:cNvCxnSpPr>
              <p:nvPr/>
            </p:nvCxnSpPr>
            <p:spPr>
              <a:xfrm flipV="1">
                <a:off x="2336224" y="5692487"/>
                <a:ext cx="187875" cy="279936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83" name="Freeform 82"/>
            <p:cNvSpPr/>
            <p:nvPr/>
          </p:nvSpPr>
          <p:spPr>
            <a:xfrm>
              <a:off x="1986410" y="6510797"/>
              <a:ext cx="465717" cy="202507"/>
            </a:xfrm>
            <a:custGeom>
              <a:avLst/>
              <a:gdLst>
                <a:gd name="connsiteX0" fmla="*/ 550 w 256696"/>
                <a:gd name="connsiteY0" fmla="*/ 8947 h 112314"/>
                <a:gd name="connsiteX1" fmla="*/ 24404 w 256696"/>
                <a:gd name="connsiteY1" fmla="*/ 48703 h 112314"/>
                <a:gd name="connsiteX2" fmla="*/ 95966 w 256696"/>
                <a:gd name="connsiteY2" fmla="*/ 104362 h 112314"/>
                <a:gd name="connsiteX3" fmla="*/ 119820 w 256696"/>
                <a:gd name="connsiteY3" fmla="*/ 112314 h 112314"/>
                <a:gd name="connsiteX4" fmla="*/ 159576 w 256696"/>
                <a:gd name="connsiteY4" fmla="*/ 104362 h 112314"/>
                <a:gd name="connsiteX5" fmla="*/ 231138 w 256696"/>
                <a:gd name="connsiteY5" fmla="*/ 48703 h 112314"/>
                <a:gd name="connsiteX6" fmla="*/ 247041 w 256696"/>
                <a:gd name="connsiteY6" fmla="*/ 24849 h 112314"/>
                <a:gd name="connsiteX7" fmla="*/ 254992 w 256696"/>
                <a:gd name="connsiteY7" fmla="*/ 995 h 112314"/>
                <a:gd name="connsiteX8" fmla="*/ 207284 w 256696"/>
                <a:gd name="connsiteY8" fmla="*/ 24849 h 112314"/>
                <a:gd name="connsiteX9" fmla="*/ 135722 w 256696"/>
                <a:gd name="connsiteY9" fmla="*/ 32801 h 112314"/>
                <a:gd name="connsiteX10" fmla="*/ 88015 w 256696"/>
                <a:gd name="connsiteY10" fmla="*/ 40752 h 112314"/>
                <a:gd name="connsiteX11" fmla="*/ 48258 w 256696"/>
                <a:gd name="connsiteY11" fmla="*/ 32801 h 112314"/>
                <a:gd name="connsiteX12" fmla="*/ 550 w 256696"/>
                <a:gd name="connsiteY12" fmla="*/ 8947 h 112314"/>
                <a:gd name="connsiteX0" fmla="*/ 550 w 256696"/>
                <a:gd name="connsiteY0" fmla="*/ 8947 h 112314"/>
                <a:gd name="connsiteX1" fmla="*/ 24404 w 256696"/>
                <a:gd name="connsiteY1" fmla="*/ 48703 h 112314"/>
                <a:gd name="connsiteX2" fmla="*/ 95966 w 256696"/>
                <a:gd name="connsiteY2" fmla="*/ 104362 h 112314"/>
                <a:gd name="connsiteX3" fmla="*/ 119820 w 256696"/>
                <a:gd name="connsiteY3" fmla="*/ 112314 h 112314"/>
                <a:gd name="connsiteX4" fmla="*/ 159576 w 256696"/>
                <a:gd name="connsiteY4" fmla="*/ 104362 h 112314"/>
                <a:gd name="connsiteX5" fmla="*/ 231138 w 256696"/>
                <a:gd name="connsiteY5" fmla="*/ 48703 h 112314"/>
                <a:gd name="connsiteX6" fmla="*/ 247041 w 256696"/>
                <a:gd name="connsiteY6" fmla="*/ 24849 h 112314"/>
                <a:gd name="connsiteX7" fmla="*/ 254992 w 256696"/>
                <a:gd name="connsiteY7" fmla="*/ 995 h 112314"/>
                <a:gd name="connsiteX8" fmla="*/ 207284 w 256696"/>
                <a:gd name="connsiteY8" fmla="*/ 24849 h 112314"/>
                <a:gd name="connsiteX9" fmla="*/ 135722 w 256696"/>
                <a:gd name="connsiteY9" fmla="*/ 32801 h 112314"/>
                <a:gd name="connsiteX10" fmla="*/ 88015 w 256696"/>
                <a:gd name="connsiteY10" fmla="*/ 40752 h 112314"/>
                <a:gd name="connsiteX11" fmla="*/ 48258 w 256696"/>
                <a:gd name="connsiteY11" fmla="*/ 13084 h 112314"/>
                <a:gd name="connsiteX12" fmla="*/ 550 w 256696"/>
                <a:gd name="connsiteY12" fmla="*/ 8947 h 112314"/>
                <a:gd name="connsiteX0" fmla="*/ 770 w 256916"/>
                <a:gd name="connsiteY0" fmla="*/ 915 h 119068"/>
                <a:gd name="connsiteX1" fmla="*/ 24624 w 256916"/>
                <a:gd name="connsiteY1" fmla="*/ 55457 h 119068"/>
                <a:gd name="connsiteX2" fmla="*/ 96186 w 256916"/>
                <a:gd name="connsiteY2" fmla="*/ 111116 h 119068"/>
                <a:gd name="connsiteX3" fmla="*/ 120040 w 256916"/>
                <a:gd name="connsiteY3" fmla="*/ 119068 h 119068"/>
                <a:gd name="connsiteX4" fmla="*/ 159796 w 256916"/>
                <a:gd name="connsiteY4" fmla="*/ 111116 h 119068"/>
                <a:gd name="connsiteX5" fmla="*/ 231358 w 256916"/>
                <a:gd name="connsiteY5" fmla="*/ 55457 h 119068"/>
                <a:gd name="connsiteX6" fmla="*/ 247261 w 256916"/>
                <a:gd name="connsiteY6" fmla="*/ 31603 h 119068"/>
                <a:gd name="connsiteX7" fmla="*/ 255212 w 256916"/>
                <a:gd name="connsiteY7" fmla="*/ 7749 h 119068"/>
                <a:gd name="connsiteX8" fmla="*/ 207504 w 256916"/>
                <a:gd name="connsiteY8" fmla="*/ 31603 h 119068"/>
                <a:gd name="connsiteX9" fmla="*/ 135942 w 256916"/>
                <a:gd name="connsiteY9" fmla="*/ 39555 h 119068"/>
                <a:gd name="connsiteX10" fmla="*/ 88235 w 256916"/>
                <a:gd name="connsiteY10" fmla="*/ 47506 h 119068"/>
                <a:gd name="connsiteX11" fmla="*/ 48478 w 256916"/>
                <a:gd name="connsiteY11" fmla="*/ 19838 h 119068"/>
                <a:gd name="connsiteX12" fmla="*/ 770 w 256916"/>
                <a:gd name="connsiteY12" fmla="*/ 915 h 119068"/>
                <a:gd name="connsiteX0" fmla="*/ 770 w 257189"/>
                <a:gd name="connsiteY0" fmla="*/ 915 h 119068"/>
                <a:gd name="connsiteX1" fmla="*/ 24624 w 257189"/>
                <a:gd name="connsiteY1" fmla="*/ 55457 h 119068"/>
                <a:gd name="connsiteX2" fmla="*/ 96186 w 257189"/>
                <a:gd name="connsiteY2" fmla="*/ 111116 h 119068"/>
                <a:gd name="connsiteX3" fmla="*/ 120040 w 257189"/>
                <a:gd name="connsiteY3" fmla="*/ 119068 h 119068"/>
                <a:gd name="connsiteX4" fmla="*/ 159796 w 257189"/>
                <a:gd name="connsiteY4" fmla="*/ 111116 h 119068"/>
                <a:gd name="connsiteX5" fmla="*/ 231358 w 257189"/>
                <a:gd name="connsiteY5" fmla="*/ 55457 h 119068"/>
                <a:gd name="connsiteX6" fmla="*/ 247261 w 257189"/>
                <a:gd name="connsiteY6" fmla="*/ 31603 h 119068"/>
                <a:gd name="connsiteX7" fmla="*/ 255212 w 257189"/>
                <a:gd name="connsiteY7" fmla="*/ 7749 h 119068"/>
                <a:gd name="connsiteX8" fmla="*/ 207504 w 257189"/>
                <a:gd name="connsiteY8" fmla="*/ 16816 h 119068"/>
                <a:gd name="connsiteX9" fmla="*/ 135942 w 257189"/>
                <a:gd name="connsiteY9" fmla="*/ 39555 h 119068"/>
                <a:gd name="connsiteX10" fmla="*/ 88235 w 257189"/>
                <a:gd name="connsiteY10" fmla="*/ 47506 h 119068"/>
                <a:gd name="connsiteX11" fmla="*/ 48478 w 257189"/>
                <a:gd name="connsiteY11" fmla="*/ 19838 h 119068"/>
                <a:gd name="connsiteX12" fmla="*/ 770 w 257189"/>
                <a:gd name="connsiteY12" fmla="*/ 915 h 119068"/>
                <a:gd name="connsiteX0" fmla="*/ 770 w 257189"/>
                <a:gd name="connsiteY0" fmla="*/ 8176 h 126329"/>
                <a:gd name="connsiteX1" fmla="*/ 24624 w 257189"/>
                <a:gd name="connsiteY1" fmla="*/ 62718 h 126329"/>
                <a:gd name="connsiteX2" fmla="*/ 96186 w 257189"/>
                <a:gd name="connsiteY2" fmla="*/ 118377 h 126329"/>
                <a:gd name="connsiteX3" fmla="*/ 120040 w 257189"/>
                <a:gd name="connsiteY3" fmla="*/ 126329 h 126329"/>
                <a:gd name="connsiteX4" fmla="*/ 159796 w 257189"/>
                <a:gd name="connsiteY4" fmla="*/ 118377 h 126329"/>
                <a:gd name="connsiteX5" fmla="*/ 231358 w 257189"/>
                <a:gd name="connsiteY5" fmla="*/ 62718 h 126329"/>
                <a:gd name="connsiteX6" fmla="*/ 247261 w 257189"/>
                <a:gd name="connsiteY6" fmla="*/ 38864 h 126329"/>
                <a:gd name="connsiteX7" fmla="*/ 255212 w 257189"/>
                <a:gd name="connsiteY7" fmla="*/ 223 h 126329"/>
                <a:gd name="connsiteX8" fmla="*/ 207504 w 257189"/>
                <a:gd name="connsiteY8" fmla="*/ 24077 h 126329"/>
                <a:gd name="connsiteX9" fmla="*/ 135942 w 257189"/>
                <a:gd name="connsiteY9" fmla="*/ 46816 h 126329"/>
                <a:gd name="connsiteX10" fmla="*/ 88235 w 257189"/>
                <a:gd name="connsiteY10" fmla="*/ 54767 h 126329"/>
                <a:gd name="connsiteX11" fmla="*/ 48478 w 257189"/>
                <a:gd name="connsiteY11" fmla="*/ 27099 h 126329"/>
                <a:gd name="connsiteX12" fmla="*/ 770 w 257189"/>
                <a:gd name="connsiteY12" fmla="*/ 8176 h 126329"/>
                <a:gd name="connsiteX0" fmla="*/ 770 w 257189"/>
                <a:gd name="connsiteY0" fmla="*/ 8176 h 126329"/>
                <a:gd name="connsiteX1" fmla="*/ 24624 w 257189"/>
                <a:gd name="connsiteY1" fmla="*/ 62718 h 126329"/>
                <a:gd name="connsiteX2" fmla="*/ 96186 w 257189"/>
                <a:gd name="connsiteY2" fmla="*/ 118377 h 126329"/>
                <a:gd name="connsiteX3" fmla="*/ 120040 w 257189"/>
                <a:gd name="connsiteY3" fmla="*/ 126329 h 126329"/>
                <a:gd name="connsiteX4" fmla="*/ 159796 w 257189"/>
                <a:gd name="connsiteY4" fmla="*/ 118377 h 126329"/>
                <a:gd name="connsiteX5" fmla="*/ 231358 w 257189"/>
                <a:gd name="connsiteY5" fmla="*/ 62718 h 126329"/>
                <a:gd name="connsiteX6" fmla="*/ 247261 w 257189"/>
                <a:gd name="connsiteY6" fmla="*/ 38864 h 126329"/>
                <a:gd name="connsiteX7" fmla="*/ 255212 w 257189"/>
                <a:gd name="connsiteY7" fmla="*/ 223 h 126329"/>
                <a:gd name="connsiteX8" fmla="*/ 207504 w 257189"/>
                <a:gd name="connsiteY8" fmla="*/ 24077 h 126329"/>
                <a:gd name="connsiteX9" fmla="*/ 135942 w 257189"/>
                <a:gd name="connsiteY9" fmla="*/ 46816 h 126329"/>
                <a:gd name="connsiteX10" fmla="*/ 97002 w 257189"/>
                <a:gd name="connsiteY10" fmla="*/ 44909 h 126329"/>
                <a:gd name="connsiteX11" fmla="*/ 48478 w 257189"/>
                <a:gd name="connsiteY11" fmla="*/ 27099 h 126329"/>
                <a:gd name="connsiteX12" fmla="*/ 770 w 257189"/>
                <a:gd name="connsiteY12" fmla="*/ 8176 h 126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189" h="126329">
                  <a:moveTo>
                    <a:pt x="770" y="8176"/>
                  </a:moveTo>
                  <a:cubicBezTo>
                    <a:pt x="-3206" y="14112"/>
                    <a:pt x="8721" y="44351"/>
                    <a:pt x="24624" y="62718"/>
                  </a:cubicBezTo>
                  <a:cubicBezTo>
                    <a:pt x="40527" y="81085"/>
                    <a:pt x="79313" y="112752"/>
                    <a:pt x="96186" y="118377"/>
                  </a:cubicBezTo>
                  <a:lnTo>
                    <a:pt x="120040" y="126329"/>
                  </a:lnTo>
                  <a:cubicBezTo>
                    <a:pt x="133292" y="123678"/>
                    <a:pt x="147493" y="123969"/>
                    <a:pt x="159796" y="118377"/>
                  </a:cubicBezTo>
                  <a:cubicBezTo>
                    <a:pt x="183583" y="107564"/>
                    <a:pt x="213568" y="84066"/>
                    <a:pt x="231358" y="62718"/>
                  </a:cubicBezTo>
                  <a:cubicBezTo>
                    <a:pt x="237476" y="55377"/>
                    <a:pt x="241960" y="46815"/>
                    <a:pt x="247261" y="38864"/>
                  </a:cubicBezTo>
                  <a:cubicBezTo>
                    <a:pt x="249911" y="30913"/>
                    <a:pt x="261838" y="2688"/>
                    <a:pt x="255212" y="223"/>
                  </a:cubicBezTo>
                  <a:cubicBezTo>
                    <a:pt x="248586" y="-2241"/>
                    <a:pt x="227382" y="16312"/>
                    <a:pt x="207504" y="24077"/>
                  </a:cubicBezTo>
                  <a:cubicBezTo>
                    <a:pt x="187626" y="31842"/>
                    <a:pt x="154359" y="43344"/>
                    <a:pt x="135942" y="46816"/>
                  </a:cubicBezTo>
                  <a:cubicBezTo>
                    <a:pt x="117525" y="50288"/>
                    <a:pt x="112904" y="42259"/>
                    <a:pt x="97002" y="44909"/>
                  </a:cubicBezTo>
                  <a:cubicBezTo>
                    <a:pt x="83750" y="42259"/>
                    <a:pt x="60566" y="33143"/>
                    <a:pt x="48478" y="27099"/>
                  </a:cubicBezTo>
                  <a:cubicBezTo>
                    <a:pt x="48474" y="27097"/>
                    <a:pt x="4746" y="2240"/>
                    <a:pt x="770" y="8176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/>
            </a:p>
          </p:txBody>
        </p:sp>
        <p:grpSp>
          <p:nvGrpSpPr>
            <p:cNvPr id="84" name="Group 92"/>
            <p:cNvGrpSpPr>
              <a:grpSpLocks/>
            </p:cNvGrpSpPr>
            <p:nvPr/>
          </p:nvGrpSpPr>
          <p:grpSpPr bwMode="auto">
            <a:xfrm>
              <a:off x="2391951" y="5933936"/>
              <a:ext cx="213071" cy="175546"/>
              <a:chOff x="1905000" y="5621014"/>
              <a:chExt cx="616039" cy="613001"/>
            </a:xfrm>
          </p:grpSpPr>
          <p:sp>
            <p:nvSpPr>
              <p:cNvPr id="92" name="Oval 14"/>
              <p:cNvSpPr>
                <a:spLocks noChangeArrowheads="1"/>
              </p:cNvSpPr>
              <p:nvPr>
                <p:custDataLst>
                  <p:tags r:id="rId63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93" name="Oval 17"/>
              <p:cNvSpPr>
                <a:spLocks noChangeArrowheads="1"/>
              </p:cNvSpPr>
              <p:nvPr>
                <p:custDataLst>
                  <p:tags r:id="rId64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94" name="Straight Connector 93"/>
              <p:cNvCxnSpPr>
                <a:stCxn id="92" idx="1"/>
              </p:cNvCxnSpPr>
              <p:nvPr/>
            </p:nvCxnSpPr>
            <p:spPr>
              <a:xfrm flipH="1" flipV="1">
                <a:off x="1903024" y="5711532"/>
                <a:ext cx="221863" cy="25998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>
                <a:stCxn id="92" idx="0"/>
              </p:cNvCxnSpPr>
              <p:nvPr/>
            </p:nvCxnSpPr>
            <p:spPr>
              <a:xfrm flipV="1">
                <a:off x="2231995" y="5617942"/>
                <a:ext cx="0" cy="30157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>
                <a:stCxn id="92" idx="7"/>
              </p:cNvCxnSpPr>
              <p:nvPr/>
            </p:nvCxnSpPr>
            <p:spPr>
              <a:xfrm flipV="1">
                <a:off x="2339103" y="5680337"/>
                <a:ext cx="183613" cy="291178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grpSp>
          <p:nvGrpSpPr>
            <p:cNvPr id="85" name="Group 104"/>
            <p:cNvGrpSpPr>
              <a:grpSpLocks/>
            </p:cNvGrpSpPr>
            <p:nvPr/>
          </p:nvGrpSpPr>
          <p:grpSpPr bwMode="auto">
            <a:xfrm>
              <a:off x="1871482" y="5921099"/>
              <a:ext cx="213071" cy="175546"/>
              <a:chOff x="1905000" y="5621014"/>
              <a:chExt cx="616039" cy="613001"/>
            </a:xfrm>
          </p:grpSpPr>
          <p:sp>
            <p:nvSpPr>
              <p:cNvPr id="87" name="Oval 14"/>
              <p:cNvSpPr>
                <a:spLocks noChangeArrowheads="1"/>
              </p:cNvSpPr>
              <p:nvPr>
                <p:custDataLst>
                  <p:tags r:id="rId61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88" name="Oval 17"/>
              <p:cNvSpPr>
                <a:spLocks noChangeArrowheads="1"/>
              </p:cNvSpPr>
              <p:nvPr>
                <p:custDataLst>
                  <p:tags r:id="rId62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89" name="Straight Connector 88"/>
              <p:cNvCxnSpPr>
                <a:stCxn id="87" idx="1"/>
              </p:cNvCxnSpPr>
              <p:nvPr/>
            </p:nvCxnSpPr>
            <p:spPr>
              <a:xfrm flipH="1" flipV="1">
                <a:off x="1908311" y="5725164"/>
                <a:ext cx="221863" cy="239179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>
                <a:stCxn id="87" idx="0"/>
              </p:cNvCxnSpPr>
              <p:nvPr/>
            </p:nvCxnSpPr>
            <p:spPr>
              <a:xfrm flipV="1">
                <a:off x="2229634" y="5621171"/>
                <a:ext cx="22949" cy="30157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>
                <a:stCxn id="87" idx="7"/>
              </p:cNvCxnSpPr>
              <p:nvPr/>
            </p:nvCxnSpPr>
            <p:spPr>
              <a:xfrm flipV="1">
                <a:off x="2336742" y="5683567"/>
                <a:ext cx="183613" cy="280776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86" name="AutoShape 19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 rot="-5400000">
              <a:off x="2130172" y="6065759"/>
              <a:ext cx="208474" cy="530413"/>
            </a:xfrm>
            <a:prstGeom prst="moon">
              <a:avLst>
                <a:gd name="adj" fmla="val 27116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en-US"/>
            </a:p>
          </p:txBody>
        </p:sp>
      </p:grpSp>
      <p:grpSp>
        <p:nvGrpSpPr>
          <p:cNvPr id="102" name="Group 7182"/>
          <p:cNvGrpSpPr>
            <a:grpSpLocks/>
          </p:cNvGrpSpPr>
          <p:nvPr/>
        </p:nvGrpSpPr>
        <p:grpSpPr bwMode="auto">
          <a:xfrm>
            <a:off x="6861969" y="4820373"/>
            <a:ext cx="617537" cy="635071"/>
            <a:chOff x="1676815" y="5536974"/>
            <a:chExt cx="1066385" cy="1244825"/>
          </a:xfrm>
        </p:grpSpPr>
        <p:sp>
          <p:nvSpPr>
            <p:cNvPr id="103" name="Freeform 11"/>
            <p:cNvSpPr>
              <a:spLocks/>
            </p:cNvSpPr>
            <p:nvPr>
              <p:custDataLst>
                <p:tags r:id="rId49"/>
              </p:custDataLst>
            </p:nvPr>
          </p:nvSpPr>
          <p:spPr bwMode="auto">
            <a:xfrm>
              <a:off x="1676815" y="6461968"/>
              <a:ext cx="1066385" cy="319831"/>
            </a:xfrm>
            <a:custGeom>
              <a:avLst/>
              <a:gdLst>
                <a:gd name="T0" fmla="*/ 2147483647 w 1048"/>
                <a:gd name="T1" fmla="*/ 2147483647 h 250"/>
                <a:gd name="T2" fmla="*/ 2147483647 w 1048"/>
                <a:gd name="T3" fmla="*/ 2147483647 h 250"/>
                <a:gd name="T4" fmla="*/ 2147483647 w 1048"/>
                <a:gd name="T5" fmla="*/ 2147483647 h 250"/>
                <a:gd name="T6" fmla="*/ 2147483647 w 1048"/>
                <a:gd name="T7" fmla="*/ 2147483647 h 250"/>
                <a:gd name="T8" fmla="*/ 2147483647 w 1048"/>
                <a:gd name="T9" fmla="*/ 2147483647 h 250"/>
                <a:gd name="T10" fmla="*/ 2147483647 w 1048"/>
                <a:gd name="T11" fmla="*/ 2147483647 h 250"/>
                <a:gd name="T12" fmla="*/ 2147483647 w 1048"/>
                <a:gd name="T13" fmla="*/ 2147483647 h 250"/>
                <a:gd name="T14" fmla="*/ 0 w 1048"/>
                <a:gd name="T15" fmla="*/ 2147483647 h 250"/>
                <a:gd name="T16" fmla="*/ 2147483647 w 1048"/>
                <a:gd name="T17" fmla="*/ 2147483647 h 250"/>
                <a:gd name="T18" fmla="*/ 2147483647 w 1048"/>
                <a:gd name="T19" fmla="*/ 2147483647 h 250"/>
                <a:gd name="T20" fmla="*/ 2147483647 w 1048"/>
                <a:gd name="T21" fmla="*/ 2147483647 h 250"/>
                <a:gd name="T22" fmla="*/ 2147483647 w 1048"/>
                <a:gd name="T23" fmla="*/ 2147483647 h 250"/>
                <a:gd name="T24" fmla="*/ 2147483647 w 1048"/>
                <a:gd name="T25" fmla="*/ 2147483647 h 250"/>
                <a:gd name="T26" fmla="*/ 2147483647 w 1048"/>
                <a:gd name="T27" fmla="*/ 2147483647 h 250"/>
                <a:gd name="T28" fmla="*/ 2147483647 w 1048"/>
                <a:gd name="T29" fmla="*/ 2147483647 h 250"/>
                <a:gd name="T30" fmla="*/ 2147483647 w 1048"/>
                <a:gd name="T31" fmla="*/ 2147483647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3333F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" name="Oval 12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1803829" y="5724592"/>
              <a:ext cx="838819" cy="84278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>
                <a:latin typeface="Arial" pitchFamily="34" charset="0"/>
                <a:ea typeface="MS PGothic" pitchFamily="34" charset="-128"/>
                <a:cs typeface="+mn-cs"/>
              </a:endParaRPr>
            </a:p>
          </p:txBody>
        </p:sp>
        <p:cxnSp>
          <p:nvCxnSpPr>
            <p:cNvPr id="105" name="Straight Connector 104"/>
            <p:cNvCxnSpPr>
              <a:stCxn id="121" idx="1"/>
              <a:endCxn id="121" idx="1"/>
            </p:cNvCxnSpPr>
            <p:nvPr/>
          </p:nvCxnSpPr>
          <p:spPr>
            <a:xfrm>
              <a:off x="2134593" y="5888384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6" name="Group 7181"/>
            <p:cNvGrpSpPr>
              <a:grpSpLocks/>
            </p:cNvGrpSpPr>
            <p:nvPr/>
          </p:nvGrpSpPr>
          <p:grpSpPr bwMode="auto">
            <a:xfrm>
              <a:off x="1915058" y="5536974"/>
              <a:ext cx="616039" cy="613001"/>
              <a:chOff x="1905000" y="5621014"/>
              <a:chExt cx="616039" cy="613001"/>
            </a:xfrm>
          </p:grpSpPr>
          <p:sp>
            <p:nvSpPr>
              <p:cNvPr id="121" name="Oval 14"/>
              <p:cNvSpPr>
                <a:spLocks noChangeArrowheads="1"/>
              </p:cNvSpPr>
              <p:nvPr>
                <p:custDataLst>
                  <p:tags r:id="rId56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122" name="Oval 17"/>
              <p:cNvSpPr>
                <a:spLocks noChangeArrowheads="1"/>
              </p:cNvSpPr>
              <p:nvPr>
                <p:custDataLst>
                  <p:tags r:id="rId57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123" name="Straight Connector 122"/>
              <p:cNvCxnSpPr>
                <a:stCxn id="121" idx="1"/>
              </p:cNvCxnSpPr>
              <p:nvPr/>
            </p:nvCxnSpPr>
            <p:spPr>
              <a:xfrm flipH="1" flipV="1">
                <a:off x="1904908" y="5725247"/>
                <a:ext cx="224919" cy="247177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>
                <a:stCxn id="121" idx="0"/>
              </p:cNvCxnSpPr>
              <p:nvPr/>
            </p:nvCxnSpPr>
            <p:spPr>
              <a:xfrm flipV="1">
                <a:off x="2233027" y="5621014"/>
                <a:ext cx="10584" cy="303761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>
                <a:stCxn id="121" idx="7"/>
              </p:cNvCxnSpPr>
              <p:nvPr/>
            </p:nvCxnSpPr>
            <p:spPr>
              <a:xfrm flipV="1">
                <a:off x="2336224" y="5692487"/>
                <a:ext cx="187875" cy="279936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107" name="Freeform 106"/>
            <p:cNvSpPr/>
            <p:nvPr/>
          </p:nvSpPr>
          <p:spPr>
            <a:xfrm>
              <a:off x="1986410" y="6510797"/>
              <a:ext cx="465717" cy="202507"/>
            </a:xfrm>
            <a:custGeom>
              <a:avLst/>
              <a:gdLst>
                <a:gd name="connsiteX0" fmla="*/ 550 w 256696"/>
                <a:gd name="connsiteY0" fmla="*/ 8947 h 112314"/>
                <a:gd name="connsiteX1" fmla="*/ 24404 w 256696"/>
                <a:gd name="connsiteY1" fmla="*/ 48703 h 112314"/>
                <a:gd name="connsiteX2" fmla="*/ 95966 w 256696"/>
                <a:gd name="connsiteY2" fmla="*/ 104362 h 112314"/>
                <a:gd name="connsiteX3" fmla="*/ 119820 w 256696"/>
                <a:gd name="connsiteY3" fmla="*/ 112314 h 112314"/>
                <a:gd name="connsiteX4" fmla="*/ 159576 w 256696"/>
                <a:gd name="connsiteY4" fmla="*/ 104362 h 112314"/>
                <a:gd name="connsiteX5" fmla="*/ 231138 w 256696"/>
                <a:gd name="connsiteY5" fmla="*/ 48703 h 112314"/>
                <a:gd name="connsiteX6" fmla="*/ 247041 w 256696"/>
                <a:gd name="connsiteY6" fmla="*/ 24849 h 112314"/>
                <a:gd name="connsiteX7" fmla="*/ 254992 w 256696"/>
                <a:gd name="connsiteY7" fmla="*/ 995 h 112314"/>
                <a:gd name="connsiteX8" fmla="*/ 207284 w 256696"/>
                <a:gd name="connsiteY8" fmla="*/ 24849 h 112314"/>
                <a:gd name="connsiteX9" fmla="*/ 135722 w 256696"/>
                <a:gd name="connsiteY9" fmla="*/ 32801 h 112314"/>
                <a:gd name="connsiteX10" fmla="*/ 88015 w 256696"/>
                <a:gd name="connsiteY10" fmla="*/ 40752 h 112314"/>
                <a:gd name="connsiteX11" fmla="*/ 48258 w 256696"/>
                <a:gd name="connsiteY11" fmla="*/ 32801 h 112314"/>
                <a:gd name="connsiteX12" fmla="*/ 550 w 256696"/>
                <a:gd name="connsiteY12" fmla="*/ 8947 h 112314"/>
                <a:gd name="connsiteX0" fmla="*/ 550 w 256696"/>
                <a:gd name="connsiteY0" fmla="*/ 8947 h 112314"/>
                <a:gd name="connsiteX1" fmla="*/ 24404 w 256696"/>
                <a:gd name="connsiteY1" fmla="*/ 48703 h 112314"/>
                <a:gd name="connsiteX2" fmla="*/ 95966 w 256696"/>
                <a:gd name="connsiteY2" fmla="*/ 104362 h 112314"/>
                <a:gd name="connsiteX3" fmla="*/ 119820 w 256696"/>
                <a:gd name="connsiteY3" fmla="*/ 112314 h 112314"/>
                <a:gd name="connsiteX4" fmla="*/ 159576 w 256696"/>
                <a:gd name="connsiteY4" fmla="*/ 104362 h 112314"/>
                <a:gd name="connsiteX5" fmla="*/ 231138 w 256696"/>
                <a:gd name="connsiteY5" fmla="*/ 48703 h 112314"/>
                <a:gd name="connsiteX6" fmla="*/ 247041 w 256696"/>
                <a:gd name="connsiteY6" fmla="*/ 24849 h 112314"/>
                <a:gd name="connsiteX7" fmla="*/ 254992 w 256696"/>
                <a:gd name="connsiteY7" fmla="*/ 995 h 112314"/>
                <a:gd name="connsiteX8" fmla="*/ 207284 w 256696"/>
                <a:gd name="connsiteY8" fmla="*/ 24849 h 112314"/>
                <a:gd name="connsiteX9" fmla="*/ 135722 w 256696"/>
                <a:gd name="connsiteY9" fmla="*/ 32801 h 112314"/>
                <a:gd name="connsiteX10" fmla="*/ 88015 w 256696"/>
                <a:gd name="connsiteY10" fmla="*/ 40752 h 112314"/>
                <a:gd name="connsiteX11" fmla="*/ 48258 w 256696"/>
                <a:gd name="connsiteY11" fmla="*/ 13084 h 112314"/>
                <a:gd name="connsiteX12" fmla="*/ 550 w 256696"/>
                <a:gd name="connsiteY12" fmla="*/ 8947 h 112314"/>
                <a:gd name="connsiteX0" fmla="*/ 770 w 256916"/>
                <a:gd name="connsiteY0" fmla="*/ 915 h 119068"/>
                <a:gd name="connsiteX1" fmla="*/ 24624 w 256916"/>
                <a:gd name="connsiteY1" fmla="*/ 55457 h 119068"/>
                <a:gd name="connsiteX2" fmla="*/ 96186 w 256916"/>
                <a:gd name="connsiteY2" fmla="*/ 111116 h 119068"/>
                <a:gd name="connsiteX3" fmla="*/ 120040 w 256916"/>
                <a:gd name="connsiteY3" fmla="*/ 119068 h 119068"/>
                <a:gd name="connsiteX4" fmla="*/ 159796 w 256916"/>
                <a:gd name="connsiteY4" fmla="*/ 111116 h 119068"/>
                <a:gd name="connsiteX5" fmla="*/ 231358 w 256916"/>
                <a:gd name="connsiteY5" fmla="*/ 55457 h 119068"/>
                <a:gd name="connsiteX6" fmla="*/ 247261 w 256916"/>
                <a:gd name="connsiteY6" fmla="*/ 31603 h 119068"/>
                <a:gd name="connsiteX7" fmla="*/ 255212 w 256916"/>
                <a:gd name="connsiteY7" fmla="*/ 7749 h 119068"/>
                <a:gd name="connsiteX8" fmla="*/ 207504 w 256916"/>
                <a:gd name="connsiteY8" fmla="*/ 31603 h 119068"/>
                <a:gd name="connsiteX9" fmla="*/ 135942 w 256916"/>
                <a:gd name="connsiteY9" fmla="*/ 39555 h 119068"/>
                <a:gd name="connsiteX10" fmla="*/ 88235 w 256916"/>
                <a:gd name="connsiteY10" fmla="*/ 47506 h 119068"/>
                <a:gd name="connsiteX11" fmla="*/ 48478 w 256916"/>
                <a:gd name="connsiteY11" fmla="*/ 19838 h 119068"/>
                <a:gd name="connsiteX12" fmla="*/ 770 w 256916"/>
                <a:gd name="connsiteY12" fmla="*/ 915 h 119068"/>
                <a:gd name="connsiteX0" fmla="*/ 770 w 257189"/>
                <a:gd name="connsiteY0" fmla="*/ 915 h 119068"/>
                <a:gd name="connsiteX1" fmla="*/ 24624 w 257189"/>
                <a:gd name="connsiteY1" fmla="*/ 55457 h 119068"/>
                <a:gd name="connsiteX2" fmla="*/ 96186 w 257189"/>
                <a:gd name="connsiteY2" fmla="*/ 111116 h 119068"/>
                <a:gd name="connsiteX3" fmla="*/ 120040 w 257189"/>
                <a:gd name="connsiteY3" fmla="*/ 119068 h 119068"/>
                <a:gd name="connsiteX4" fmla="*/ 159796 w 257189"/>
                <a:gd name="connsiteY4" fmla="*/ 111116 h 119068"/>
                <a:gd name="connsiteX5" fmla="*/ 231358 w 257189"/>
                <a:gd name="connsiteY5" fmla="*/ 55457 h 119068"/>
                <a:gd name="connsiteX6" fmla="*/ 247261 w 257189"/>
                <a:gd name="connsiteY6" fmla="*/ 31603 h 119068"/>
                <a:gd name="connsiteX7" fmla="*/ 255212 w 257189"/>
                <a:gd name="connsiteY7" fmla="*/ 7749 h 119068"/>
                <a:gd name="connsiteX8" fmla="*/ 207504 w 257189"/>
                <a:gd name="connsiteY8" fmla="*/ 16816 h 119068"/>
                <a:gd name="connsiteX9" fmla="*/ 135942 w 257189"/>
                <a:gd name="connsiteY9" fmla="*/ 39555 h 119068"/>
                <a:gd name="connsiteX10" fmla="*/ 88235 w 257189"/>
                <a:gd name="connsiteY10" fmla="*/ 47506 h 119068"/>
                <a:gd name="connsiteX11" fmla="*/ 48478 w 257189"/>
                <a:gd name="connsiteY11" fmla="*/ 19838 h 119068"/>
                <a:gd name="connsiteX12" fmla="*/ 770 w 257189"/>
                <a:gd name="connsiteY12" fmla="*/ 915 h 119068"/>
                <a:gd name="connsiteX0" fmla="*/ 770 w 257189"/>
                <a:gd name="connsiteY0" fmla="*/ 8176 h 126329"/>
                <a:gd name="connsiteX1" fmla="*/ 24624 w 257189"/>
                <a:gd name="connsiteY1" fmla="*/ 62718 h 126329"/>
                <a:gd name="connsiteX2" fmla="*/ 96186 w 257189"/>
                <a:gd name="connsiteY2" fmla="*/ 118377 h 126329"/>
                <a:gd name="connsiteX3" fmla="*/ 120040 w 257189"/>
                <a:gd name="connsiteY3" fmla="*/ 126329 h 126329"/>
                <a:gd name="connsiteX4" fmla="*/ 159796 w 257189"/>
                <a:gd name="connsiteY4" fmla="*/ 118377 h 126329"/>
                <a:gd name="connsiteX5" fmla="*/ 231358 w 257189"/>
                <a:gd name="connsiteY5" fmla="*/ 62718 h 126329"/>
                <a:gd name="connsiteX6" fmla="*/ 247261 w 257189"/>
                <a:gd name="connsiteY6" fmla="*/ 38864 h 126329"/>
                <a:gd name="connsiteX7" fmla="*/ 255212 w 257189"/>
                <a:gd name="connsiteY7" fmla="*/ 223 h 126329"/>
                <a:gd name="connsiteX8" fmla="*/ 207504 w 257189"/>
                <a:gd name="connsiteY8" fmla="*/ 24077 h 126329"/>
                <a:gd name="connsiteX9" fmla="*/ 135942 w 257189"/>
                <a:gd name="connsiteY9" fmla="*/ 46816 h 126329"/>
                <a:gd name="connsiteX10" fmla="*/ 88235 w 257189"/>
                <a:gd name="connsiteY10" fmla="*/ 54767 h 126329"/>
                <a:gd name="connsiteX11" fmla="*/ 48478 w 257189"/>
                <a:gd name="connsiteY11" fmla="*/ 27099 h 126329"/>
                <a:gd name="connsiteX12" fmla="*/ 770 w 257189"/>
                <a:gd name="connsiteY12" fmla="*/ 8176 h 126329"/>
                <a:gd name="connsiteX0" fmla="*/ 770 w 257189"/>
                <a:gd name="connsiteY0" fmla="*/ 8176 h 126329"/>
                <a:gd name="connsiteX1" fmla="*/ 24624 w 257189"/>
                <a:gd name="connsiteY1" fmla="*/ 62718 h 126329"/>
                <a:gd name="connsiteX2" fmla="*/ 96186 w 257189"/>
                <a:gd name="connsiteY2" fmla="*/ 118377 h 126329"/>
                <a:gd name="connsiteX3" fmla="*/ 120040 w 257189"/>
                <a:gd name="connsiteY3" fmla="*/ 126329 h 126329"/>
                <a:gd name="connsiteX4" fmla="*/ 159796 w 257189"/>
                <a:gd name="connsiteY4" fmla="*/ 118377 h 126329"/>
                <a:gd name="connsiteX5" fmla="*/ 231358 w 257189"/>
                <a:gd name="connsiteY5" fmla="*/ 62718 h 126329"/>
                <a:gd name="connsiteX6" fmla="*/ 247261 w 257189"/>
                <a:gd name="connsiteY6" fmla="*/ 38864 h 126329"/>
                <a:gd name="connsiteX7" fmla="*/ 255212 w 257189"/>
                <a:gd name="connsiteY7" fmla="*/ 223 h 126329"/>
                <a:gd name="connsiteX8" fmla="*/ 207504 w 257189"/>
                <a:gd name="connsiteY8" fmla="*/ 24077 h 126329"/>
                <a:gd name="connsiteX9" fmla="*/ 135942 w 257189"/>
                <a:gd name="connsiteY9" fmla="*/ 46816 h 126329"/>
                <a:gd name="connsiteX10" fmla="*/ 97002 w 257189"/>
                <a:gd name="connsiteY10" fmla="*/ 44909 h 126329"/>
                <a:gd name="connsiteX11" fmla="*/ 48478 w 257189"/>
                <a:gd name="connsiteY11" fmla="*/ 27099 h 126329"/>
                <a:gd name="connsiteX12" fmla="*/ 770 w 257189"/>
                <a:gd name="connsiteY12" fmla="*/ 8176 h 126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189" h="126329">
                  <a:moveTo>
                    <a:pt x="770" y="8176"/>
                  </a:moveTo>
                  <a:cubicBezTo>
                    <a:pt x="-3206" y="14112"/>
                    <a:pt x="8721" y="44351"/>
                    <a:pt x="24624" y="62718"/>
                  </a:cubicBezTo>
                  <a:cubicBezTo>
                    <a:pt x="40527" y="81085"/>
                    <a:pt x="79313" y="112752"/>
                    <a:pt x="96186" y="118377"/>
                  </a:cubicBezTo>
                  <a:lnTo>
                    <a:pt x="120040" y="126329"/>
                  </a:lnTo>
                  <a:cubicBezTo>
                    <a:pt x="133292" y="123678"/>
                    <a:pt x="147493" y="123969"/>
                    <a:pt x="159796" y="118377"/>
                  </a:cubicBezTo>
                  <a:cubicBezTo>
                    <a:pt x="183583" y="107564"/>
                    <a:pt x="213568" y="84066"/>
                    <a:pt x="231358" y="62718"/>
                  </a:cubicBezTo>
                  <a:cubicBezTo>
                    <a:pt x="237476" y="55377"/>
                    <a:pt x="241960" y="46815"/>
                    <a:pt x="247261" y="38864"/>
                  </a:cubicBezTo>
                  <a:cubicBezTo>
                    <a:pt x="249911" y="30913"/>
                    <a:pt x="261838" y="2688"/>
                    <a:pt x="255212" y="223"/>
                  </a:cubicBezTo>
                  <a:cubicBezTo>
                    <a:pt x="248586" y="-2241"/>
                    <a:pt x="227382" y="16312"/>
                    <a:pt x="207504" y="24077"/>
                  </a:cubicBezTo>
                  <a:cubicBezTo>
                    <a:pt x="187626" y="31842"/>
                    <a:pt x="154359" y="43344"/>
                    <a:pt x="135942" y="46816"/>
                  </a:cubicBezTo>
                  <a:cubicBezTo>
                    <a:pt x="117525" y="50288"/>
                    <a:pt x="112904" y="42259"/>
                    <a:pt x="97002" y="44909"/>
                  </a:cubicBezTo>
                  <a:cubicBezTo>
                    <a:pt x="83750" y="42259"/>
                    <a:pt x="60566" y="33143"/>
                    <a:pt x="48478" y="27099"/>
                  </a:cubicBezTo>
                  <a:cubicBezTo>
                    <a:pt x="48474" y="27097"/>
                    <a:pt x="4746" y="2240"/>
                    <a:pt x="770" y="8176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/>
            </a:p>
          </p:txBody>
        </p:sp>
        <p:grpSp>
          <p:nvGrpSpPr>
            <p:cNvPr id="108" name="Group 92"/>
            <p:cNvGrpSpPr>
              <a:grpSpLocks/>
            </p:cNvGrpSpPr>
            <p:nvPr/>
          </p:nvGrpSpPr>
          <p:grpSpPr bwMode="auto">
            <a:xfrm>
              <a:off x="2391951" y="5933936"/>
              <a:ext cx="213071" cy="175546"/>
              <a:chOff x="1905000" y="5621014"/>
              <a:chExt cx="616039" cy="613001"/>
            </a:xfrm>
          </p:grpSpPr>
          <p:sp>
            <p:nvSpPr>
              <p:cNvPr id="116" name="Oval 14"/>
              <p:cNvSpPr>
                <a:spLocks noChangeArrowheads="1"/>
              </p:cNvSpPr>
              <p:nvPr>
                <p:custDataLst>
                  <p:tags r:id="rId54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117" name="Oval 17"/>
              <p:cNvSpPr>
                <a:spLocks noChangeArrowheads="1"/>
              </p:cNvSpPr>
              <p:nvPr>
                <p:custDataLst>
                  <p:tags r:id="rId55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118" name="Straight Connector 117"/>
              <p:cNvCxnSpPr>
                <a:stCxn id="116" idx="1"/>
              </p:cNvCxnSpPr>
              <p:nvPr/>
            </p:nvCxnSpPr>
            <p:spPr>
              <a:xfrm flipH="1" flipV="1">
                <a:off x="1903024" y="5711532"/>
                <a:ext cx="221863" cy="25998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>
                <a:stCxn id="116" idx="0"/>
              </p:cNvCxnSpPr>
              <p:nvPr/>
            </p:nvCxnSpPr>
            <p:spPr>
              <a:xfrm flipV="1">
                <a:off x="2231995" y="5617942"/>
                <a:ext cx="0" cy="30157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>
                <a:stCxn id="116" idx="7"/>
              </p:cNvCxnSpPr>
              <p:nvPr/>
            </p:nvCxnSpPr>
            <p:spPr>
              <a:xfrm flipV="1">
                <a:off x="2339103" y="5680337"/>
                <a:ext cx="183613" cy="291178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grpSp>
          <p:nvGrpSpPr>
            <p:cNvPr id="109" name="Group 104"/>
            <p:cNvGrpSpPr>
              <a:grpSpLocks/>
            </p:cNvGrpSpPr>
            <p:nvPr/>
          </p:nvGrpSpPr>
          <p:grpSpPr bwMode="auto">
            <a:xfrm>
              <a:off x="1871482" y="5921099"/>
              <a:ext cx="213071" cy="175546"/>
              <a:chOff x="1905000" y="5621014"/>
              <a:chExt cx="616039" cy="613001"/>
            </a:xfrm>
          </p:grpSpPr>
          <p:sp>
            <p:nvSpPr>
              <p:cNvPr id="111" name="Oval 14"/>
              <p:cNvSpPr>
                <a:spLocks noChangeArrowheads="1"/>
              </p:cNvSpPr>
              <p:nvPr>
                <p:custDataLst>
                  <p:tags r:id="rId52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112" name="Oval 17"/>
              <p:cNvSpPr>
                <a:spLocks noChangeArrowheads="1"/>
              </p:cNvSpPr>
              <p:nvPr>
                <p:custDataLst>
                  <p:tags r:id="rId53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113" name="Straight Connector 112"/>
              <p:cNvCxnSpPr>
                <a:stCxn id="111" idx="1"/>
              </p:cNvCxnSpPr>
              <p:nvPr/>
            </p:nvCxnSpPr>
            <p:spPr>
              <a:xfrm flipH="1" flipV="1">
                <a:off x="1908311" y="5725164"/>
                <a:ext cx="221863" cy="239179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/>
              <p:cNvCxnSpPr>
                <a:stCxn id="111" idx="0"/>
              </p:cNvCxnSpPr>
              <p:nvPr/>
            </p:nvCxnSpPr>
            <p:spPr>
              <a:xfrm flipV="1">
                <a:off x="2229634" y="5621171"/>
                <a:ext cx="22949" cy="30157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>
                <a:stCxn id="111" idx="7"/>
              </p:cNvCxnSpPr>
              <p:nvPr/>
            </p:nvCxnSpPr>
            <p:spPr>
              <a:xfrm flipV="1">
                <a:off x="2336742" y="5683567"/>
                <a:ext cx="183613" cy="280776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110" name="AutoShape 19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 rot="-5400000">
              <a:off x="2130172" y="6065759"/>
              <a:ext cx="208474" cy="530413"/>
            </a:xfrm>
            <a:prstGeom prst="moon">
              <a:avLst>
                <a:gd name="adj" fmla="val 27116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7947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3618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4478338"/>
            <a:ext cx="1282700" cy="1954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23619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36563" y="1004888"/>
            <a:ext cx="8218487" cy="180975"/>
            <a:chOff x="295" y="1311"/>
            <a:chExt cx="5177" cy="114"/>
          </a:xfrm>
        </p:grpSpPr>
        <p:sp>
          <p:nvSpPr>
            <p:cNvPr id="623620" name="Rectangle 4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3621" name="Rectangle 5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23622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09563" y="331788"/>
            <a:ext cx="84486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>
                <a:latin typeface="Times" pitchFamily="18" charset="0"/>
              </a:rPr>
              <a:t>Any </a:t>
            </a:r>
            <a:r>
              <a:rPr lang="en-US" sz="3600" i="1">
                <a:latin typeface="Times" pitchFamily="18" charset="0"/>
              </a:rPr>
              <a:t>Comparison Sort</a:t>
            </a:r>
            <a:r>
              <a:rPr lang="en-US" sz="3600">
                <a:latin typeface="Times" pitchFamily="18" charset="0"/>
              </a:rPr>
              <a:t>  is at best  O(n log(n))</a:t>
            </a:r>
          </a:p>
        </p:txBody>
      </p:sp>
      <p:sp>
        <p:nvSpPr>
          <p:cNvPr id="623623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170738" y="457200"/>
            <a:ext cx="2905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latin typeface="Times" pitchFamily="18" charset="0"/>
              </a:rPr>
              <a:t>•</a:t>
            </a:r>
          </a:p>
        </p:txBody>
      </p:sp>
      <p:sp>
        <p:nvSpPr>
          <p:cNvPr id="623624" name="AutoShap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339975" y="1633538"/>
            <a:ext cx="3886200" cy="1590675"/>
          </a:xfrm>
          <a:prstGeom prst="cloudCallout">
            <a:avLst>
              <a:gd name="adj1" fmla="val -47468"/>
              <a:gd name="adj2" fmla="val 65269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sz="1600">
              <a:latin typeface="Times" pitchFamily="18" charset="0"/>
            </a:endParaRPr>
          </a:p>
        </p:txBody>
      </p:sp>
      <p:sp>
        <p:nvSpPr>
          <p:cNvPr id="623625" name="Text Box 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19088" y="1236663"/>
            <a:ext cx="62595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>
                <a:latin typeface="Times" pitchFamily="18" charset="0"/>
              </a:rPr>
              <a:t>Start with all of the  permutations of an n-element list.</a:t>
            </a:r>
            <a:endParaRPr lang="en-US" sz="1600" b="1">
              <a:solidFill>
                <a:srgbClr val="0000FF"/>
              </a:solidFill>
            </a:endParaRPr>
          </a:p>
        </p:txBody>
      </p:sp>
      <p:sp>
        <p:nvSpPr>
          <p:cNvPr id="623626" name="Text Box 1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048000" y="6248400"/>
            <a:ext cx="2879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>
                <a:latin typeface="Times" pitchFamily="18" charset="0"/>
              </a:rPr>
              <a:t>“Adversary Argument”</a:t>
            </a:r>
          </a:p>
        </p:txBody>
      </p:sp>
      <p:sp>
        <p:nvSpPr>
          <p:cNvPr id="623627" name="Text Box 1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021013" y="2016125"/>
            <a:ext cx="9286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>
                <a:solidFill>
                  <a:srgbClr val="0000FF"/>
                </a:solidFill>
              </a:rPr>
              <a:t>[1,2,3]</a:t>
            </a:r>
          </a:p>
        </p:txBody>
      </p:sp>
      <p:sp>
        <p:nvSpPr>
          <p:cNvPr id="623628" name="Text Box 1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414713" y="2324100"/>
            <a:ext cx="9286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>
                <a:solidFill>
                  <a:srgbClr val="0000FF"/>
                </a:solidFill>
              </a:rPr>
              <a:t>[2,1,3]</a:t>
            </a:r>
          </a:p>
        </p:txBody>
      </p:sp>
      <p:sp>
        <p:nvSpPr>
          <p:cNvPr id="623629" name="Text Box 13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157663" y="1876425"/>
            <a:ext cx="9286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>
                <a:solidFill>
                  <a:srgbClr val="0000FF"/>
                </a:solidFill>
              </a:rPr>
              <a:t>[1,3,2]</a:t>
            </a:r>
          </a:p>
        </p:txBody>
      </p:sp>
      <p:sp>
        <p:nvSpPr>
          <p:cNvPr id="623630" name="Text Box 14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701925" y="2581275"/>
            <a:ext cx="9286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>
                <a:solidFill>
                  <a:srgbClr val="0000FF"/>
                </a:solidFill>
              </a:rPr>
              <a:t>[3,1,2]</a:t>
            </a:r>
          </a:p>
        </p:txBody>
      </p:sp>
      <p:sp>
        <p:nvSpPr>
          <p:cNvPr id="623631" name="Text Box 15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327525" y="2549525"/>
            <a:ext cx="9286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>
                <a:solidFill>
                  <a:srgbClr val="0000FF"/>
                </a:solidFill>
              </a:rPr>
              <a:t>[3,2,1]</a:t>
            </a:r>
          </a:p>
        </p:txBody>
      </p:sp>
      <p:sp>
        <p:nvSpPr>
          <p:cNvPr id="623632" name="Text Box 16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022850" y="2130425"/>
            <a:ext cx="9286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>
                <a:solidFill>
                  <a:srgbClr val="0000FF"/>
                </a:solidFill>
              </a:rPr>
              <a:t>[2,3,1]</a:t>
            </a:r>
          </a:p>
        </p:txBody>
      </p:sp>
      <p:sp>
        <p:nvSpPr>
          <p:cNvPr id="623633" name="AutoShape 17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405063" y="4025900"/>
            <a:ext cx="1414462" cy="1058863"/>
          </a:xfrm>
          <a:prstGeom prst="cloudCallout">
            <a:avLst>
              <a:gd name="adj1" fmla="val -59764"/>
              <a:gd name="adj2" fmla="val 57648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sz="1600">
              <a:latin typeface="Times" pitchFamily="18" charset="0"/>
            </a:endParaRPr>
          </a:p>
        </p:txBody>
      </p:sp>
      <p:sp>
        <p:nvSpPr>
          <p:cNvPr id="623634" name="AutoShape 1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010150" y="4022725"/>
            <a:ext cx="1414463" cy="1058863"/>
          </a:xfrm>
          <a:prstGeom prst="cloudCallout">
            <a:avLst>
              <a:gd name="adj1" fmla="val -68407"/>
              <a:gd name="adj2" fmla="val 56148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sz="1600">
              <a:latin typeface="Times" pitchFamily="18" charset="0"/>
            </a:endParaRPr>
          </a:p>
        </p:txBody>
      </p:sp>
      <p:sp>
        <p:nvSpPr>
          <p:cNvPr id="623635" name="AutoShape 19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959350" y="5416550"/>
            <a:ext cx="581025" cy="515938"/>
          </a:xfrm>
          <a:prstGeom prst="cloudCallout">
            <a:avLst>
              <a:gd name="adj1" fmla="val -74042"/>
              <a:gd name="adj2" fmla="val 59231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sz="1600">
              <a:latin typeface="Times" pitchFamily="18" charset="0"/>
            </a:endParaRPr>
          </a:p>
        </p:txBody>
      </p:sp>
      <p:sp>
        <p:nvSpPr>
          <p:cNvPr id="623636" name="AutoShape 20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022975" y="5403850"/>
            <a:ext cx="581025" cy="515938"/>
          </a:xfrm>
          <a:prstGeom prst="cloudCallout">
            <a:avLst>
              <a:gd name="adj1" fmla="val -91806"/>
              <a:gd name="adj2" fmla="val 70616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sz="1600">
              <a:latin typeface="Times" pitchFamily="18" charset="0"/>
            </a:endParaRPr>
          </a:p>
        </p:txBody>
      </p:sp>
      <p:sp>
        <p:nvSpPr>
          <p:cNvPr id="623637" name="AutoShape 21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1828800" y="5562600"/>
            <a:ext cx="950913" cy="774700"/>
          </a:xfrm>
          <a:prstGeom prst="cloudCallout">
            <a:avLst>
              <a:gd name="adj1" fmla="val -65694"/>
              <a:gd name="adj2" fmla="val 15162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sz="1600">
              <a:latin typeface="Times" pitchFamily="18" charset="0"/>
            </a:endParaRPr>
          </a:p>
        </p:txBody>
      </p:sp>
      <p:sp>
        <p:nvSpPr>
          <p:cNvPr id="623638" name="AutoShape 22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160713" y="5537200"/>
            <a:ext cx="954087" cy="787400"/>
          </a:xfrm>
          <a:prstGeom prst="cloudCallout">
            <a:avLst>
              <a:gd name="adj1" fmla="val -66806"/>
              <a:gd name="adj2" fmla="val 13912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sz="1600">
              <a:latin typeface="Times" pitchFamily="18" charset="0"/>
            </a:endParaRPr>
          </a:p>
        </p:txBody>
      </p:sp>
      <p:sp>
        <p:nvSpPr>
          <p:cNvPr id="623639" name="Line 23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H="1">
            <a:off x="3376613" y="3273425"/>
            <a:ext cx="960437" cy="736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3640" name="Line 24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4637088" y="3243263"/>
            <a:ext cx="795337" cy="8540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3641" name="Text Box 25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3981450" y="3495675"/>
            <a:ext cx="9286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latin typeface="Times" pitchFamily="18" charset="0"/>
              </a:rPr>
              <a:t>e1 &lt;  e2 </a:t>
            </a:r>
          </a:p>
        </p:txBody>
      </p:sp>
      <p:sp>
        <p:nvSpPr>
          <p:cNvPr id="623642" name="Text Box 26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252913" y="3409950"/>
            <a:ext cx="33813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 b="1">
                <a:solidFill>
                  <a:srgbClr val="FF0000"/>
                </a:solidFill>
                <a:latin typeface="Times" pitchFamily="18" charset="0"/>
              </a:rPr>
              <a:t>?</a:t>
            </a:r>
          </a:p>
        </p:txBody>
      </p:sp>
      <p:sp>
        <p:nvSpPr>
          <p:cNvPr id="623643" name="Text Box 27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171825" y="3400425"/>
            <a:ext cx="9286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latin typeface="Times" pitchFamily="18" charset="0"/>
              </a:rPr>
              <a:t>yes</a:t>
            </a:r>
          </a:p>
        </p:txBody>
      </p:sp>
      <p:sp>
        <p:nvSpPr>
          <p:cNvPr id="623644" name="Text Box 28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908550" y="3344863"/>
            <a:ext cx="4048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latin typeface="Times" pitchFamily="18" charset="0"/>
              </a:rPr>
              <a:t>no</a:t>
            </a:r>
          </a:p>
        </p:txBody>
      </p:sp>
      <p:sp>
        <p:nvSpPr>
          <p:cNvPr id="623645" name="Text Box 29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022850" y="4400550"/>
            <a:ext cx="9286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>
                <a:solidFill>
                  <a:srgbClr val="0000FF"/>
                </a:solidFill>
              </a:rPr>
              <a:t>[3,1,2]</a:t>
            </a:r>
          </a:p>
        </p:txBody>
      </p:sp>
      <p:sp>
        <p:nvSpPr>
          <p:cNvPr id="623646" name="Text Box 30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5329238" y="4640263"/>
            <a:ext cx="9286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>
                <a:solidFill>
                  <a:srgbClr val="0000FF"/>
                </a:solidFill>
              </a:rPr>
              <a:t>[3,2,1]</a:t>
            </a:r>
          </a:p>
        </p:txBody>
      </p:sp>
      <p:sp>
        <p:nvSpPr>
          <p:cNvPr id="623647" name="Text Box 31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5365750" y="4132263"/>
            <a:ext cx="9286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>
                <a:solidFill>
                  <a:srgbClr val="0000FF"/>
                </a:solidFill>
              </a:rPr>
              <a:t>[2,1,3]</a:t>
            </a:r>
          </a:p>
        </p:txBody>
      </p:sp>
      <p:sp>
        <p:nvSpPr>
          <p:cNvPr id="623648" name="Line 32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3154363" y="5124450"/>
            <a:ext cx="319087" cy="4270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3649" name="Line 33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 flipH="1">
            <a:off x="2359025" y="5067300"/>
            <a:ext cx="407988" cy="455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3650" name="Line 34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 flipH="1">
            <a:off x="5286375" y="5067300"/>
            <a:ext cx="311150" cy="328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3651" name="Line 35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5937250" y="5027613"/>
            <a:ext cx="347663" cy="349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3652" name="Text Box 36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2646363" y="4640263"/>
            <a:ext cx="9286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>
                <a:solidFill>
                  <a:srgbClr val="0000FF"/>
                </a:solidFill>
              </a:rPr>
              <a:t>[1,2,3]</a:t>
            </a:r>
          </a:p>
        </p:txBody>
      </p:sp>
      <p:sp>
        <p:nvSpPr>
          <p:cNvPr id="623653" name="Text Box 37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2687638" y="4391025"/>
            <a:ext cx="9286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>
                <a:solidFill>
                  <a:srgbClr val="0000FF"/>
                </a:solidFill>
              </a:rPr>
              <a:t>[2,3,1]</a:t>
            </a:r>
          </a:p>
        </p:txBody>
      </p:sp>
      <p:sp>
        <p:nvSpPr>
          <p:cNvPr id="623654" name="Text Box 38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2505075" y="4159250"/>
            <a:ext cx="9286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>
                <a:solidFill>
                  <a:srgbClr val="0000FF"/>
                </a:solidFill>
              </a:rPr>
              <a:t>[1,3,2]</a:t>
            </a:r>
          </a:p>
        </p:txBody>
      </p:sp>
      <p:sp>
        <p:nvSpPr>
          <p:cNvPr id="623655" name="Text Box 39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484188" y="6408738"/>
            <a:ext cx="12065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/>
              <a:t>The Adversary</a:t>
            </a:r>
          </a:p>
        </p:txBody>
      </p:sp>
      <p:sp>
        <p:nvSpPr>
          <p:cNvPr id="623656" name="Rectangle 40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327025" y="1482725"/>
            <a:ext cx="15255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400"/>
              <a:t>[e</a:t>
            </a:r>
            <a:r>
              <a:rPr lang="en-US" sz="1400" baseline="-29000"/>
              <a:t>1</a:t>
            </a:r>
            <a:r>
              <a:rPr lang="en-US" sz="1400"/>
              <a:t>, e</a:t>
            </a:r>
            <a:r>
              <a:rPr lang="en-US" sz="1400" baseline="-29000"/>
              <a:t>2</a:t>
            </a:r>
            <a:r>
              <a:rPr lang="en-US" sz="1400"/>
              <a:t>, e</a:t>
            </a:r>
            <a:r>
              <a:rPr lang="en-US" sz="1400" baseline="-29000"/>
              <a:t>3</a:t>
            </a:r>
            <a:r>
              <a:rPr lang="en-US" sz="1400"/>
              <a:t>, ... , e</a:t>
            </a:r>
            <a:r>
              <a:rPr lang="en-US" sz="1400" baseline="-29000"/>
              <a:t>n</a:t>
            </a:r>
            <a:r>
              <a:rPr lang="en-US" sz="1400"/>
              <a:t>]</a:t>
            </a:r>
          </a:p>
        </p:txBody>
      </p:sp>
      <p:sp>
        <p:nvSpPr>
          <p:cNvPr id="623657" name="Text Box 41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6548438" y="1325563"/>
            <a:ext cx="201930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>
                <a:latin typeface="Times" pitchFamily="18" charset="0"/>
              </a:rPr>
              <a:t>Sorting is equivalent to determining </a:t>
            </a:r>
            <a:r>
              <a:rPr lang="en-US" sz="1600" b="1" i="1">
                <a:latin typeface="Times" pitchFamily="18" charset="0"/>
              </a:rPr>
              <a:t>which</a:t>
            </a:r>
            <a:r>
              <a:rPr lang="en-US" sz="1600">
                <a:latin typeface="Times" pitchFamily="18" charset="0"/>
              </a:rPr>
              <a:t> of the permutations we started with… </a:t>
            </a:r>
            <a:endParaRPr lang="en-US" sz="1600" b="1">
              <a:solidFill>
                <a:srgbClr val="0000FF"/>
              </a:solidFill>
            </a:endParaRPr>
          </a:p>
        </p:txBody>
      </p:sp>
      <p:sp>
        <p:nvSpPr>
          <p:cNvPr id="623658" name="Freeform 42"/>
          <p:cNvSpPr>
            <a:spLocks/>
          </p:cNvSpPr>
          <p:nvPr>
            <p:custDataLst>
              <p:tags r:id="rId39"/>
            </p:custDataLst>
          </p:nvPr>
        </p:nvSpPr>
        <p:spPr bwMode="auto">
          <a:xfrm>
            <a:off x="4929188" y="1397000"/>
            <a:ext cx="79375" cy="231775"/>
          </a:xfrm>
          <a:custGeom>
            <a:avLst/>
            <a:gdLst>
              <a:gd name="T0" fmla="*/ 0 w 50"/>
              <a:gd name="T1" fmla="*/ 0 h 146"/>
              <a:gd name="T2" fmla="*/ 50 w 50"/>
              <a:gd name="T3" fmla="*/ 31 h 146"/>
              <a:gd name="T4" fmla="*/ 20 w 50"/>
              <a:gd name="T5" fmla="*/ 146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0" h="146">
                <a:moveTo>
                  <a:pt x="0" y="0"/>
                </a:moveTo>
                <a:cubicBezTo>
                  <a:pt x="27" y="5"/>
                  <a:pt x="41" y="4"/>
                  <a:pt x="50" y="31"/>
                </a:cubicBezTo>
                <a:cubicBezTo>
                  <a:pt x="47" y="60"/>
                  <a:pt x="44" y="121"/>
                  <a:pt x="20" y="146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3659" name="Text Box 43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2514600" y="5181600"/>
            <a:ext cx="9286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latin typeface="Times" pitchFamily="18" charset="0"/>
              </a:rPr>
              <a:t>e1 &lt;  e3 </a:t>
            </a:r>
          </a:p>
        </p:txBody>
      </p:sp>
      <p:sp>
        <p:nvSpPr>
          <p:cNvPr id="623660" name="Text Box 44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2743200" y="5029200"/>
            <a:ext cx="3381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 b="1">
                <a:solidFill>
                  <a:srgbClr val="FF0000"/>
                </a:solidFill>
                <a:latin typeface="Times" pitchFamily="18" charset="0"/>
              </a:rPr>
              <a:t>?</a:t>
            </a:r>
          </a:p>
        </p:txBody>
      </p:sp>
      <p:sp>
        <p:nvSpPr>
          <p:cNvPr id="623661" name="AutoShape 45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228600" y="3657600"/>
            <a:ext cx="1524000" cy="774700"/>
          </a:xfrm>
          <a:prstGeom prst="cloudCallout">
            <a:avLst>
              <a:gd name="adj1" fmla="val -1875"/>
              <a:gd name="adj2" fmla="val 90162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sz="1600">
              <a:latin typeface="Times" pitchFamily="18" charset="0"/>
            </a:endParaRPr>
          </a:p>
        </p:txBody>
      </p:sp>
      <p:sp>
        <p:nvSpPr>
          <p:cNvPr id="623662" name="Text Box 46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457200" y="3810000"/>
            <a:ext cx="9286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>
                <a:solidFill>
                  <a:srgbClr val="0000FF"/>
                </a:solidFill>
              </a:rPr>
              <a:t>[1,3,2]</a:t>
            </a:r>
          </a:p>
        </p:txBody>
      </p:sp>
      <p:sp>
        <p:nvSpPr>
          <p:cNvPr id="623691" name="Text Box 75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1752600" y="5943600"/>
            <a:ext cx="9286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>
                <a:solidFill>
                  <a:srgbClr val="0000FF"/>
                </a:solidFill>
              </a:rPr>
              <a:t>[1,2,3]</a:t>
            </a:r>
          </a:p>
        </p:txBody>
      </p:sp>
      <p:sp>
        <p:nvSpPr>
          <p:cNvPr id="623692" name="Text Box 76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1905000" y="5715000"/>
            <a:ext cx="9286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>
                <a:solidFill>
                  <a:srgbClr val="0000FF"/>
                </a:solidFill>
              </a:rPr>
              <a:t>[1,3,2]</a:t>
            </a:r>
          </a:p>
        </p:txBody>
      </p:sp>
      <p:sp>
        <p:nvSpPr>
          <p:cNvPr id="623693" name="Text Box 77"/>
          <p:cNvSpPr txBox="1"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3200400" y="5715000"/>
            <a:ext cx="9286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>
                <a:solidFill>
                  <a:srgbClr val="0000FF"/>
                </a:solidFill>
              </a:rPr>
              <a:t>[2,3,1]</a:t>
            </a:r>
          </a:p>
        </p:txBody>
      </p:sp>
      <p:sp>
        <p:nvSpPr>
          <p:cNvPr id="623707" name="Text Box 91"/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6638925" y="6340475"/>
            <a:ext cx="22447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>
                <a:solidFill>
                  <a:srgbClr val="009900"/>
                </a:solidFill>
              </a:rPr>
              <a:t>Ah, this adversary is tricky</a:t>
            </a:r>
          </a:p>
          <a:p>
            <a:pPr algn="ctr"/>
            <a:r>
              <a:rPr lang="en-US" sz="1400">
                <a:solidFill>
                  <a:srgbClr val="009900"/>
                </a:solidFill>
              </a:rPr>
              <a:t>after all!</a:t>
            </a:r>
          </a:p>
        </p:txBody>
      </p:sp>
      <p:grpSp>
        <p:nvGrpSpPr>
          <p:cNvPr id="64" name="Group 7182"/>
          <p:cNvGrpSpPr>
            <a:grpSpLocks/>
          </p:cNvGrpSpPr>
          <p:nvPr/>
        </p:nvGrpSpPr>
        <p:grpSpPr bwMode="auto">
          <a:xfrm>
            <a:off x="7357644" y="5650955"/>
            <a:ext cx="617537" cy="635071"/>
            <a:chOff x="1676815" y="5536974"/>
            <a:chExt cx="1066385" cy="1244825"/>
          </a:xfrm>
        </p:grpSpPr>
        <p:sp>
          <p:nvSpPr>
            <p:cNvPr id="65" name="Freeform 11"/>
            <p:cNvSpPr>
              <a:spLocks/>
            </p:cNvSpPr>
            <p:nvPr>
              <p:custDataLst>
                <p:tags r:id="rId48"/>
              </p:custDataLst>
            </p:nvPr>
          </p:nvSpPr>
          <p:spPr bwMode="auto">
            <a:xfrm>
              <a:off x="1676815" y="6461968"/>
              <a:ext cx="1066385" cy="319831"/>
            </a:xfrm>
            <a:custGeom>
              <a:avLst/>
              <a:gdLst>
                <a:gd name="T0" fmla="*/ 2147483647 w 1048"/>
                <a:gd name="T1" fmla="*/ 2147483647 h 250"/>
                <a:gd name="T2" fmla="*/ 2147483647 w 1048"/>
                <a:gd name="T3" fmla="*/ 2147483647 h 250"/>
                <a:gd name="T4" fmla="*/ 2147483647 w 1048"/>
                <a:gd name="T5" fmla="*/ 2147483647 h 250"/>
                <a:gd name="T6" fmla="*/ 2147483647 w 1048"/>
                <a:gd name="T7" fmla="*/ 2147483647 h 250"/>
                <a:gd name="T8" fmla="*/ 2147483647 w 1048"/>
                <a:gd name="T9" fmla="*/ 2147483647 h 250"/>
                <a:gd name="T10" fmla="*/ 2147483647 w 1048"/>
                <a:gd name="T11" fmla="*/ 2147483647 h 250"/>
                <a:gd name="T12" fmla="*/ 2147483647 w 1048"/>
                <a:gd name="T13" fmla="*/ 2147483647 h 250"/>
                <a:gd name="T14" fmla="*/ 0 w 1048"/>
                <a:gd name="T15" fmla="*/ 2147483647 h 250"/>
                <a:gd name="T16" fmla="*/ 2147483647 w 1048"/>
                <a:gd name="T17" fmla="*/ 2147483647 h 250"/>
                <a:gd name="T18" fmla="*/ 2147483647 w 1048"/>
                <a:gd name="T19" fmla="*/ 2147483647 h 250"/>
                <a:gd name="T20" fmla="*/ 2147483647 w 1048"/>
                <a:gd name="T21" fmla="*/ 2147483647 h 250"/>
                <a:gd name="T22" fmla="*/ 2147483647 w 1048"/>
                <a:gd name="T23" fmla="*/ 2147483647 h 250"/>
                <a:gd name="T24" fmla="*/ 2147483647 w 1048"/>
                <a:gd name="T25" fmla="*/ 2147483647 h 250"/>
                <a:gd name="T26" fmla="*/ 2147483647 w 1048"/>
                <a:gd name="T27" fmla="*/ 2147483647 h 250"/>
                <a:gd name="T28" fmla="*/ 2147483647 w 1048"/>
                <a:gd name="T29" fmla="*/ 2147483647 h 250"/>
                <a:gd name="T30" fmla="*/ 2147483647 w 1048"/>
                <a:gd name="T31" fmla="*/ 2147483647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3333F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Oval 12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1803829" y="5724592"/>
              <a:ext cx="838819" cy="84278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>
                <a:latin typeface="Arial" pitchFamily="34" charset="0"/>
                <a:ea typeface="MS PGothic" pitchFamily="34" charset="-128"/>
                <a:cs typeface="+mn-cs"/>
              </a:endParaRPr>
            </a:p>
          </p:txBody>
        </p:sp>
        <p:cxnSp>
          <p:nvCxnSpPr>
            <p:cNvPr id="67" name="Straight Connector 66"/>
            <p:cNvCxnSpPr>
              <a:stCxn id="83" idx="1"/>
              <a:endCxn id="83" idx="1"/>
            </p:cNvCxnSpPr>
            <p:nvPr/>
          </p:nvCxnSpPr>
          <p:spPr>
            <a:xfrm>
              <a:off x="2134593" y="5888384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8" name="Group 7181"/>
            <p:cNvGrpSpPr>
              <a:grpSpLocks/>
            </p:cNvGrpSpPr>
            <p:nvPr/>
          </p:nvGrpSpPr>
          <p:grpSpPr bwMode="auto">
            <a:xfrm>
              <a:off x="1915058" y="5536974"/>
              <a:ext cx="616039" cy="613001"/>
              <a:chOff x="1905000" y="5621014"/>
              <a:chExt cx="616039" cy="613001"/>
            </a:xfrm>
          </p:grpSpPr>
          <p:sp>
            <p:nvSpPr>
              <p:cNvPr id="83" name="Oval 14"/>
              <p:cNvSpPr>
                <a:spLocks noChangeArrowheads="1"/>
              </p:cNvSpPr>
              <p:nvPr>
                <p:custDataLst>
                  <p:tags r:id="rId55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84" name="Oval 17"/>
              <p:cNvSpPr>
                <a:spLocks noChangeArrowheads="1"/>
              </p:cNvSpPr>
              <p:nvPr>
                <p:custDataLst>
                  <p:tags r:id="rId56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85" name="Straight Connector 84"/>
              <p:cNvCxnSpPr>
                <a:stCxn id="83" idx="1"/>
              </p:cNvCxnSpPr>
              <p:nvPr/>
            </p:nvCxnSpPr>
            <p:spPr>
              <a:xfrm flipH="1" flipV="1">
                <a:off x="1904908" y="5725247"/>
                <a:ext cx="224919" cy="247177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>
                <a:stCxn id="83" idx="0"/>
              </p:cNvCxnSpPr>
              <p:nvPr/>
            </p:nvCxnSpPr>
            <p:spPr>
              <a:xfrm flipV="1">
                <a:off x="2233027" y="5621014"/>
                <a:ext cx="10584" cy="303761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>
                <a:stCxn id="83" idx="7"/>
              </p:cNvCxnSpPr>
              <p:nvPr/>
            </p:nvCxnSpPr>
            <p:spPr>
              <a:xfrm flipV="1">
                <a:off x="2336224" y="5692487"/>
                <a:ext cx="187875" cy="279936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69" name="Freeform 68"/>
            <p:cNvSpPr/>
            <p:nvPr/>
          </p:nvSpPr>
          <p:spPr>
            <a:xfrm>
              <a:off x="1986410" y="6510797"/>
              <a:ext cx="465717" cy="202507"/>
            </a:xfrm>
            <a:custGeom>
              <a:avLst/>
              <a:gdLst>
                <a:gd name="connsiteX0" fmla="*/ 550 w 256696"/>
                <a:gd name="connsiteY0" fmla="*/ 8947 h 112314"/>
                <a:gd name="connsiteX1" fmla="*/ 24404 w 256696"/>
                <a:gd name="connsiteY1" fmla="*/ 48703 h 112314"/>
                <a:gd name="connsiteX2" fmla="*/ 95966 w 256696"/>
                <a:gd name="connsiteY2" fmla="*/ 104362 h 112314"/>
                <a:gd name="connsiteX3" fmla="*/ 119820 w 256696"/>
                <a:gd name="connsiteY3" fmla="*/ 112314 h 112314"/>
                <a:gd name="connsiteX4" fmla="*/ 159576 w 256696"/>
                <a:gd name="connsiteY4" fmla="*/ 104362 h 112314"/>
                <a:gd name="connsiteX5" fmla="*/ 231138 w 256696"/>
                <a:gd name="connsiteY5" fmla="*/ 48703 h 112314"/>
                <a:gd name="connsiteX6" fmla="*/ 247041 w 256696"/>
                <a:gd name="connsiteY6" fmla="*/ 24849 h 112314"/>
                <a:gd name="connsiteX7" fmla="*/ 254992 w 256696"/>
                <a:gd name="connsiteY7" fmla="*/ 995 h 112314"/>
                <a:gd name="connsiteX8" fmla="*/ 207284 w 256696"/>
                <a:gd name="connsiteY8" fmla="*/ 24849 h 112314"/>
                <a:gd name="connsiteX9" fmla="*/ 135722 w 256696"/>
                <a:gd name="connsiteY9" fmla="*/ 32801 h 112314"/>
                <a:gd name="connsiteX10" fmla="*/ 88015 w 256696"/>
                <a:gd name="connsiteY10" fmla="*/ 40752 h 112314"/>
                <a:gd name="connsiteX11" fmla="*/ 48258 w 256696"/>
                <a:gd name="connsiteY11" fmla="*/ 32801 h 112314"/>
                <a:gd name="connsiteX12" fmla="*/ 550 w 256696"/>
                <a:gd name="connsiteY12" fmla="*/ 8947 h 112314"/>
                <a:gd name="connsiteX0" fmla="*/ 550 w 256696"/>
                <a:gd name="connsiteY0" fmla="*/ 8947 h 112314"/>
                <a:gd name="connsiteX1" fmla="*/ 24404 w 256696"/>
                <a:gd name="connsiteY1" fmla="*/ 48703 h 112314"/>
                <a:gd name="connsiteX2" fmla="*/ 95966 w 256696"/>
                <a:gd name="connsiteY2" fmla="*/ 104362 h 112314"/>
                <a:gd name="connsiteX3" fmla="*/ 119820 w 256696"/>
                <a:gd name="connsiteY3" fmla="*/ 112314 h 112314"/>
                <a:gd name="connsiteX4" fmla="*/ 159576 w 256696"/>
                <a:gd name="connsiteY4" fmla="*/ 104362 h 112314"/>
                <a:gd name="connsiteX5" fmla="*/ 231138 w 256696"/>
                <a:gd name="connsiteY5" fmla="*/ 48703 h 112314"/>
                <a:gd name="connsiteX6" fmla="*/ 247041 w 256696"/>
                <a:gd name="connsiteY6" fmla="*/ 24849 h 112314"/>
                <a:gd name="connsiteX7" fmla="*/ 254992 w 256696"/>
                <a:gd name="connsiteY7" fmla="*/ 995 h 112314"/>
                <a:gd name="connsiteX8" fmla="*/ 207284 w 256696"/>
                <a:gd name="connsiteY8" fmla="*/ 24849 h 112314"/>
                <a:gd name="connsiteX9" fmla="*/ 135722 w 256696"/>
                <a:gd name="connsiteY9" fmla="*/ 32801 h 112314"/>
                <a:gd name="connsiteX10" fmla="*/ 88015 w 256696"/>
                <a:gd name="connsiteY10" fmla="*/ 40752 h 112314"/>
                <a:gd name="connsiteX11" fmla="*/ 48258 w 256696"/>
                <a:gd name="connsiteY11" fmla="*/ 13084 h 112314"/>
                <a:gd name="connsiteX12" fmla="*/ 550 w 256696"/>
                <a:gd name="connsiteY12" fmla="*/ 8947 h 112314"/>
                <a:gd name="connsiteX0" fmla="*/ 770 w 256916"/>
                <a:gd name="connsiteY0" fmla="*/ 915 h 119068"/>
                <a:gd name="connsiteX1" fmla="*/ 24624 w 256916"/>
                <a:gd name="connsiteY1" fmla="*/ 55457 h 119068"/>
                <a:gd name="connsiteX2" fmla="*/ 96186 w 256916"/>
                <a:gd name="connsiteY2" fmla="*/ 111116 h 119068"/>
                <a:gd name="connsiteX3" fmla="*/ 120040 w 256916"/>
                <a:gd name="connsiteY3" fmla="*/ 119068 h 119068"/>
                <a:gd name="connsiteX4" fmla="*/ 159796 w 256916"/>
                <a:gd name="connsiteY4" fmla="*/ 111116 h 119068"/>
                <a:gd name="connsiteX5" fmla="*/ 231358 w 256916"/>
                <a:gd name="connsiteY5" fmla="*/ 55457 h 119068"/>
                <a:gd name="connsiteX6" fmla="*/ 247261 w 256916"/>
                <a:gd name="connsiteY6" fmla="*/ 31603 h 119068"/>
                <a:gd name="connsiteX7" fmla="*/ 255212 w 256916"/>
                <a:gd name="connsiteY7" fmla="*/ 7749 h 119068"/>
                <a:gd name="connsiteX8" fmla="*/ 207504 w 256916"/>
                <a:gd name="connsiteY8" fmla="*/ 31603 h 119068"/>
                <a:gd name="connsiteX9" fmla="*/ 135942 w 256916"/>
                <a:gd name="connsiteY9" fmla="*/ 39555 h 119068"/>
                <a:gd name="connsiteX10" fmla="*/ 88235 w 256916"/>
                <a:gd name="connsiteY10" fmla="*/ 47506 h 119068"/>
                <a:gd name="connsiteX11" fmla="*/ 48478 w 256916"/>
                <a:gd name="connsiteY11" fmla="*/ 19838 h 119068"/>
                <a:gd name="connsiteX12" fmla="*/ 770 w 256916"/>
                <a:gd name="connsiteY12" fmla="*/ 915 h 119068"/>
                <a:gd name="connsiteX0" fmla="*/ 770 w 257189"/>
                <a:gd name="connsiteY0" fmla="*/ 915 h 119068"/>
                <a:gd name="connsiteX1" fmla="*/ 24624 w 257189"/>
                <a:gd name="connsiteY1" fmla="*/ 55457 h 119068"/>
                <a:gd name="connsiteX2" fmla="*/ 96186 w 257189"/>
                <a:gd name="connsiteY2" fmla="*/ 111116 h 119068"/>
                <a:gd name="connsiteX3" fmla="*/ 120040 w 257189"/>
                <a:gd name="connsiteY3" fmla="*/ 119068 h 119068"/>
                <a:gd name="connsiteX4" fmla="*/ 159796 w 257189"/>
                <a:gd name="connsiteY4" fmla="*/ 111116 h 119068"/>
                <a:gd name="connsiteX5" fmla="*/ 231358 w 257189"/>
                <a:gd name="connsiteY5" fmla="*/ 55457 h 119068"/>
                <a:gd name="connsiteX6" fmla="*/ 247261 w 257189"/>
                <a:gd name="connsiteY6" fmla="*/ 31603 h 119068"/>
                <a:gd name="connsiteX7" fmla="*/ 255212 w 257189"/>
                <a:gd name="connsiteY7" fmla="*/ 7749 h 119068"/>
                <a:gd name="connsiteX8" fmla="*/ 207504 w 257189"/>
                <a:gd name="connsiteY8" fmla="*/ 16816 h 119068"/>
                <a:gd name="connsiteX9" fmla="*/ 135942 w 257189"/>
                <a:gd name="connsiteY9" fmla="*/ 39555 h 119068"/>
                <a:gd name="connsiteX10" fmla="*/ 88235 w 257189"/>
                <a:gd name="connsiteY10" fmla="*/ 47506 h 119068"/>
                <a:gd name="connsiteX11" fmla="*/ 48478 w 257189"/>
                <a:gd name="connsiteY11" fmla="*/ 19838 h 119068"/>
                <a:gd name="connsiteX12" fmla="*/ 770 w 257189"/>
                <a:gd name="connsiteY12" fmla="*/ 915 h 119068"/>
                <a:gd name="connsiteX0" fmla="*/ 770 w 257189"/>
                <a:gd name="connsiteY0" fmla="*/ 8176 h 126329"/>
                <a:gd name="connsiteX1" fmla="*/ 24624 w 257189"/>
                <a:gd name="connsiteY1" fmla="*/ 62718 h 126329"/>
                <a:gd name="connsiteX2" fmla="*/ 96186 w 257189"/>
                <a:gd name="connsiteY2" fmla="*/ 118377 h 126329"/>
                <a:gd name="connsiteX3" fmla="*/ 120040 w 257189"/>
                <a:gd name="connsiteY3" fmla="*/ 126329 h 126329"/>
                <a:gd name="connsiteX4" fmla="*/ 159796 w 257189"/>
                <a:gd name="connsiteY4" fmla="*/ 118377 h 126329"/>
                <a:gd name="connsiteX5" fmla="*/ 231358 w 257189"/>
                <a:gd name="connsiteY5" fmla="*/ 62718 h 126329"/>
                <a:gd name="connsiteX6" fmla="*/ 247261 w 257189"/>
                <a:gd name="connsiteY6" fmla="*/ 38864 h 126329"/>
                <a:gd name="connsiteX7" fmla="*/ 255212 w 257189"/>
                <a:gd name="connsiteY7" fmla="*/ 223 h 126329"/>
                <a:gd name="connsiteX8" fmla="*/ 207504 w 257189"/>
                <a:gd name="connsiteY8" fmla="*/ 24077 h 126329"/>
                <a:gd name="connsiteX9" fmla="*/ 135942 w 257189"/>
                <a:gd name="connsiteY9" fmla="*/ 46816 h 126329"/>
                <a:gd name="connsiteX10" fmla="*/ 88235 w 257189"/>
                <a:gd name="connsiteY10" fmla="*/ 54767 h 126329"/>
                <a:gd name="connsiteX11" fmla="*/ 48478 w 257189"/>
                <a:gd name="connsiteY11" fmla="*/ 27099 h 126329"/>
                <a:gd name="connsiteX12" fmla="*/ 770 w 257189"/>
                <a:gd name="connsiteY12" fmla="*/ 8176 h 126329"/>
                <a:gd name="connsiteX0" fmla="*/ 770 w 257189"/>
                <a:gd name="connsiteY0" fmla="*/ 8176 h 126329"/>
                <a:gd name="connsiteX1" fmla="*/ 24624 w 257189"/>
                <a:gd name="connsiteY1" fmla="*/ 62718 h 126329"/>
                <a:gd name="connsiteX2" fmla="*/ 96186 w 257189"/>
                <a:gd name="connsiteY2" fmla="*/ 118377 h 126329"/>
                <a:gd name="connsiteX3" fmla="*/ 120040 w 257189"/>
                <a:gd name="connsiteY3" fmla="*/ 126329 h 126329"/>
                <a:gd name="connsiteX4" fmla="*/ 159796 w 257189"/>
                <a:gd name="connsiteY4" fmla="*/ 118377 h 126329"/>
                <a:gd name="connsiteX5" fmla="*/ 231358 w 257189"/>
                <a:gd name="connsiteY5" fmla="*/ 62718 h 126329"/>
                <a:gd name="connsiteX6" fmla="*/ 247261 w 257189"/>
                <a:gd name="connsiteY6" fmla="*/ 38864 h 126329"/>
                <a:gd name="connsiteX7" fmla="*/ 255212 w 257189"/>
                <a:gd name="connsiteY7" fmla="*/ 223 h 126329"/>
                <a:gd name="connsiteX8" fmla="*/ 207504 w 257189"/>
                <a:gd name="connsiteY8" fmla="*/ 24077 h 126329"/>
                <a:gd name="connsiteX9" fmla="*/ 135942 w 257189"/>
                <a:gd name="connsiteY9" fmla="*/ 46816 h 126329"/>
                <a:gd name="connsiteX10" fmla="*/ 97002 w 257189"/>
                <a:gd name="connsiteY10" fmla="*/ 44909 h 126329"/>
                <a:gd name="connsiteX11" fmla="*/ 48478 w 257189"/>
                <a:gd name="connsiteY11" fmla="*/ 27099 h 126329"/>
                <a:gd name="connsiteX12" fmla="*/ 770 w 257189"/>
                <a:gd name="connsiteY12" fmla="*/ 8176 h 126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189" h="126329">
                  <a:moveTo>
                    <a:pt x="770" y="8176"/>
                  </a:moveTo>
                  <a:cubicBezTo>
                    <a:pt x="-3206" y="14112"/>
                    <a:pt x="8721" y="44351"/>
                    <a:pt x="24624" y="62718"/>
                  </a:cubicBezTo>
                  <a:cubicBezTo>
                    <a:pt x="40527" y="81085"/>
                    <a:pt x="79313" y="112752"/>
                    <a:pt x="96186" y="118377"/>
                  </a:cubicBezTo>
                  <a:lnTo>
                    <a:pt x="120040" y="126329"/>
                  </a:lnTo>
                  <a:cubicBezTo>
                    <a:pt x="133292" y="123678"/>
                    <a:pt x="147493" y="123969"/>
                    <a:pt x="159796" y="118377"/>
                  </a:cubicBezTo>
                  <a:cubicBezTo>
                    <a:pt x="183583" y="107564"/>
                    <a:pt x="213568" y="84066"/>
                    <a:pt x="231358" y="62718"/>
                  </a:cubicBezTo>
                  <a:cubicBezTo>
                    <a:pt x="237476" y="55377"/>
                    <a:pt x="241960" y="46815"/>
                    <a:pt x="247261" y="38864"/>
                  </a:cubicBezTo>
                  <a:cubicBezTo>
                    <a:pt x="249911" y="30913"/>
                    <a:pt x="261838" y="2688"/>
                    <a:pt x="255212" y="223"/>
                  </a:cubicBezTo>
                  <a:cubicBezTo>
                    <a:pt x="248586" y="-2241"/>
                    <a:pt x="227382" y="16312"/>
                    <a:pt x="207504" y="24077"/>
                  </a:cubicBezTo>
                  <a:cubicBezTo>
                    <a:pt x="187626" y="31842"/>
                    <a:pt x="154359" y="43344"/>
                    <a:pt x="135942" y="46816"/>
                  </a:cubicBezTo>
                  <a:cubicBezTo>
                    <a:pt x="117525" y="50288"/>
                    <a:pt x="112904" y="42259"/>
                    <a:pt x="97002" y="44909"/>
                  </a:cubicBezTo>
                  <a:cubicBezTo>
                    <a:pt x="83750" y="42259"/>
                    <a:pt x="60566" y="33143"/>
                    <a:pt x="48478" y="27099"/>
                  </a:cubicBezTo>
                  <a:cubicBezTo>
                    <a:pt x="48474" y="27097"/>
                    <a:pt x="4746" y="2240"/>
                    <a:pt x="770" y="8176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/>
            </a:p>
          </p:txBody>
        </p:sp>
        <p:grpSp>
          <p:nvGrpSpPr>
            <p:cNvPr id="70" name="Group 92"/>
            <p:cNvGrpSpPr>
              <a:grpSpLocks/>
            </p:cNvGrpSpPr>
            <p:nvPr/>
          </p:nvGrpSpPr>
          <p:grpSpPr bwMode="auto">
            <a:xfrm>
              <a:off x="2391951" y="5933936"/>
              <a:ext cx="213071" cy="175546"/>
              <a:chOff x="1905000" y="5621014"/>
              <a:chExt cx="616039" cy="613001"/>
            </a:xfrm>
          </p:grpSpPr>
          <p:sp>
            <p:nvSpPr>
              <p:cNvPr id="78" name="Oval 14"/>
              <p:cNvSpPr>
                <a:spLocks noChangeArrowheads="1"/>
              </p:cNvSpPr>
              <p:nvPr>
                <p:custDataLst>
                  <p:tags r:id="rId53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79" name="Oval 17"/>
              <p:cNvSpPr>
                <a:spLocks noChangeArrowheads="1"/>
              </p:cNvSpPr>
              <p:nvPr>
                <p:custDataLst>
                  <p:tags r:id="rId54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80" name="Straight Connector 79"/>
              <p:cNvCxnSpPr>
                <a:stCxn id="78" idx="1"/>
              </p:cNvCxnSpPr>
              <p:nvPr/>
            </p:nvCxnSpPr>
            <p:spPr>
              <a:xfrm flipH="1" flipV="1">
                <a:off x="1903024" y="5711532"/>
                <a:ext cx="221863" cy="25998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>
                <a:stCxn id="78" idx="0"/>
              </p:cNvCxnSpPr>
              <p:nvPr/>
            </p:nvCxnSpPr>
            <p:spPr>
              <a:xfrm flipV="1">
                <a:off x="2231995" y="5617942"/>
                <a:ext cx="0" cy="30157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>
                <a:stCxn id="78" idx="7"/>
              </p:cNvCxnSpPr>
              <p:nvPr/>
            </p:nvCxnSpPr>
            <p:spPr>
              <a:xfrm flipV="1">
                <a:off x="2339103" y="5680337"/>
                <a:ext cx="183613" cy="291178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grpSp>
          <p:nvGrpSpPr>
            <p:cNvPr id="71" name="Group 104"/>
            <p:cNvGrpSpPr>
              <a:grpSpLocks/>
            </p:cNvGrpSpPr>
            <p:nvPr/>
          </p:nvGrpSpPr>
          <p:grpSpPr bwMode="auto">
            <a:xfrm>
              <a:off x="1871482" y="5921099"/>
              <a:ext cx="213071" cy="175546"/>
              <a:chOff x="1905000" y="5621014"/>
              <a:chExt cx="616039" cy="613001"/>
            </a:xfrm>
          </p:grpSpPr>
          <p:sp>
            <p:nvSpPr>
              <p:cNvPr id="73" name="Oval 14"/>
              <p:cNvSpPr>
                <a:spLocks noChangeArrowheads="1"/>
              </p:cNvSpPr>
              <p:nvPr>
                <p:custDataLst>
                  <p:tags r:id="rId51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74" name="Oval 17"/>
              <p:cNvSpPr>
                <a:spLocks noChangeArrowheads="1"/>
              </p:cNvSpPr>
              <p:nvPr>
                <p:custDataLst>
                  <p:tags r:id="rId52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75" name="Straight Connector 74"/>
              <p:cNvCxnSpPr>
                <a:stCxn id="73" idx="1"/>
              </p:cNvCxnSpPr>
              <p:nvPr/>
            </p:nvCxnSpPr>
            <p:spPr>
              <a:xfrm flipH="1" flipV="1">
                <a:off x="1908311" y="5725164"/>
                <a:ext cx="221863" cy="239179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>
                <a:stCxn id="73" idx="0"/>
              </p:cNvCxnSpPr>
              <p:nvPr/>
            </p:nvCxnSpPr>
            <p:spPr>
              <a:xfrm flipV="1">
                <a:off x="2229634" y="5621171"/>
                <a:ext cx="22949" cy="30157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>
                <a:stCxn id="73" idx="7"/>
              </p:cNvCxnSpPr>
              <p:nvPr/>
            </p:nvCxnSpPr>
            <p:spPr>
              <a:xfrm flipV="1">
                <a:off x="2336742" y="5683567"/>
                <a:ext cx="183613" cy="280776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72" name="AutoShape 19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 rot="-5400000">
              <a:off x="2130172" y="6065759"/>
              <a:ext cx="208474" cy="530413"/>
            </a:xfrm>
            <a:prstGeom prst="moon">
              <a:avLst>
                <a:gd name="adj" fmla="val 27116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6758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42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4478338"/>
            <a:ext cx="1282700" cy="1954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24643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36563" y="1004888"/>
            <a:ext cx="8218487" cy="180975"/>
            <a:chOff x="295" y="1311"/>
            <a:chExt cx="5177" cy="114"/>
          </a:xfrm>
        </p:grpSpPr>
        <p:sp>
          <p:nvSpPr>
            <p:cNvPr id="624644" name="Rectangle 4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645" name="Rectangle 5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24646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09563" y="331788"/>
            <a:ext cx="84486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>
                <a:latin typeface="Times" pitchFamily="18" charset="0"/>
              </a:rPr>
              <a:t>Any </a:t>
            </a:r>
            <a:r>
              <a:rPr lang="en-US" sz="3600" i="1">
                <a:latin typeface="Times" pitchFamily="18" charset="0"/>
              </a:rPr>
              <a:t>Comparison Sort</a:t>
            </a:r>
            <a:r>
              <a:rPr lang="en-US" sz="3600">
                <a:latin typeface="Times" pitchFamily="18" charset="0"/>
              </a:rPr>
              <a:t>  is at best  O(n log(n))</a:t>
            </a:r>
          </a:p>
        </p:txBody>
      </p:sp>
      <p:sp>
        <p:nvSpPr>
          <p:cNvPr id="624647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170738" y="457200"/>
            <a:ext cx="2905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latin typeface="Times" pitchFamily="18" charset="0"/>
              </a:rPr>
              <a:t>•</a:t>
            </a:r>
          </a:p>
        </p:txBody>
      </p:sp>
      <p:sp>
        <p:nvSpPr>
          <p:cNvPr id="624648" name="AutoShap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339975" y="1633538"/>
            <a:ext cx="3886200" cy="1590675"/>
          </a:xfrm>
          <a:prstGeom prst="cloudCallout">
            <a:avLst>
              <a:gd name="adj1" fmla="val -47468"/>
              <a:gd name="adj2" fmla="val 65269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sz="1600">
              <a:latin typeface="Times" pitchFamily="18" charset="0"/>
            </a:endParaRPr>
          </a:p>
        </p:txBody>
      </p:sp>
      <p:sp>
        <p:nvSpPr>
          <p:cNvPr id="624649" name="Text Box 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19088" y="1236663"/>
            <a:ext cx="62595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>
                <a:latin typeface="Times" pitchFamily="18" charset="0"/>
              </a:rPr>
              <a:t>Start with all of the  permutations of an n-element list.</a:t>
            </a:r>
            <a:endParaRPr lang="en-US" sz="1600" b="1">
              <a:solidFill>
                <a:srgbClr val="0000FF"/>
              </a:solidFill>
            </a:endParaRPr>
          </a:p>
        </p:txBody>
      </p:sp>
      <p:sp>
        <p:nvSpPr>
          <p:cNvPr id="624650" name="Text Box 1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048000" y="6248400"/>
            <a:ext cx="2879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>
                <a:latin typeface="Times" pitchFamily="18" charset="0"/>
              </a:rPr>
              <a:t>“Adversary Argument”</a:t>
            </a:r>
          </a:p>
        </p:txBody>
      </p:sp>
      <p:sp>
        <p:nvSpPr>
          <p:cNvPr id="624651" name="Text Box 1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021013" y="2016125"/>
            <a:ext cx="9286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>
                <a:solidFill>
                  <a:srgbClr val="0000FF"/>
                </a:solidFill>
              </a:rPr>
              <a:t>[1,2,3]</a:t>
            </a:r>
          </a:p>
        </p:txBody>
      </p:sp>
      <p:sp>
        <p:nvSpPr>
          <p:cNvPr id="624652" name="Text Box 1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414713" y="2324100"/>
            <a:ext cx="9286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>
                <a:solidFill>
                  <a:srgbClr val="0000FF"/>
                </a:solidFill>
              </a:rPr>
              <a:t>[2,1,3]</a:t>
            </a:r>
          </a:p>
        </p:txBody>
      </p:sp>
      <p:sp>
        <p:nvSpPr>
          <p:cNvPr id="624653" name="Text Box 13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157663" y="1876425"/>
            <a:ext cx="9286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>
                <a:solidFill>
                  <a:srgbClr val="0000FF"/>
                </a:solidFill>
              </a:rPr>
              <a:t>[1,3,2]</a:t>
            </a:r>
          </a:p>
        </p:txBody>
      </p:sp>
      <p:sp>
        <p:nvSpPr>
          <p:cNvPr id="624654" name="Text Box 14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701925" y="2581275"/>
            <a:ext cx="9286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>
                <a:solidFill>
                  <a:srgbClr val="0000FF"/>
                </a:solidFill>
              </a:rPr>
              <a:t>[3,1,2]</a:t>
            </a:r>
          </a:p>
        </p:txBody>
      </p:sp>
      <p:sp>
        <p:nvSpPr>
          <p:cNvPr id="624655" name="Text Box 15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327525" y="2549525"/>
            <a:ext cx="9286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>
                <a:solidFill>
                  <a:srgbClr val="0000FF"/>
                </a:solidFill>
              </a:rPr>
              <a:t>[3,2,1]</a:t>
            </a:r>
          </a:p>
        </p:txBody>
      </p:sp>
      <p:sp>
        <p:nvSpPr>
          <p:cNvPr id="624656" name="Text Box 16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022850" y="2130425"/>
            <a:ext cx="9286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>
                <a:solidFill>
                  <a:srgbClr val="0000FF"/>
                </a:solidFill>
              </a:rPr>
              <a:t>[2,3,1]</a:t>
            </a:r>
          </a:p>
        </p:txBody>
      </p:sp>
      <p:sp>
        <p:nvSpPr>
          <p:cNvPr id="624657" name="AutoShape 17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405063" y="4025900"/>
            <a:ext cx="1414462" cy="1058863"/>
          </a:xfrm>
          <a:prstGeom prst="cloudCallout">
            <a:avLst>
              <a:gd name="adj1" fmla="val -59764"/>
              <a:gd name="adj2" fmla="val 57648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sz="1600">
              <a:latin typeface="Times" pitchFamily="18" charset="0"/>
            </a:endParaRPr>
          </a:p>
        </p:txBody>
      </p:sp>
      <p:sp>
        <p:nvSpPr>
          <p:cNvPr id="624658" name="AutoShape 1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010150" y="4022725"/>
            <a:ext cx="1414463" cy="1058863"/>
          </a:xfrm>
          <a:prstGeom prst="cloudCallout">
            <a:avLst>
              <a:gd name="adj1" fmla="val -68407"/>
              <a:gd name="adj2" fmla="val 56148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sz="1600">
              <a:latin typeface="Times" pitchFamily="18" charset="0"/>
            </a:endParaRPr>
          </a:p>
        </p:txBody>
      </p:sp>
      <p:sp>
        <p:nvSpPr>
          <p:cNvPr id="624659" name="AutoShape 19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959350" y="5416550"/>
            <a:ext cx="581025" cy="515938"/>
          </a:xfrm>
          <a:prstGeom prst="cloudCallout">
            <a:avLst>
              <a:gd name="adj1" fmla="val -74042"/>
              <a:gd name="adj2" fmla="val 59231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sz="1600">
              <a:latin typeface="Times" pitchFamily="18" charset="0"/>
            </a:endParaRPr>
          </a:p>
        </p:txBody>
      </p:sp>
      <p:sp>
        <p:nvSpPr>
          <p:cNvPr id="624660" name="AutoShape 20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022975" y="5403850"/>
            <a:ext cx="581025" cy="515938"/>
          </a:xfrm>
          <a:prstGeom prst="cloudCallout">
            <a:avLst>
              <a:gd name="adj1" fmla="val -91806"/>
              <a:gd name="adj2" fmla="val 70616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sz="1600">
              <a:latin typeface="Times" pitchFamily="18" charset="0"/>
            </a:endParaRPr>
          </a:p>
        </p:txBody>
      </p:sp>
      <p:sp>
        <p:nvSpPr>
          <p:cNvPr id="624661" name="AutoShape 21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1828800" y="5562600"/>
            <a:ext cx="950913" cy="774700"/>
          </a:xfrm>
          <a:prstGeom prst="cloudCallout">
            <a:avLst>
              <a:gd name="adj1" fmla="val -65694"/>
              <a:gd name="adj2" fmla="val 15162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sz="1600">
              <a:latin typeface="Times" pitchFamily="18" charset="0"/>
            </a:endParaRPr>
          </a:p>
        </p:txBody>
      </p:sp>
      <p:sp>
        <p:nvSpPr>
          <p:cNvPr id="624662" name="AutoShape 22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160713" y="5537200"/>
            <a:ext cx="954087" cy="787400"/>
          </a:xfrm>
          <a:prstGeom prst="cloudCallout">
            <a:avLst>
              <a:gd name="adj1" fmla="val -66806"/>
              <a:gd name="adj2" fmla="val 13912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sz="1600">
              <a:latin typeface="Times" pitchFamily="18" charset="0"/>
            </a:endParaRPr>
          </a:p>
        </p:txBody>
      </p:sp>
      <p:sp>
        <p:nvSpPr>
          <p:cNvPr id="624663" name="Line 23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H="1">
            <a:off x="3376613" y="3273425"/>
            <a:ext cx="960437" cy="736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664" name="Line 24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4637088" y="3243263"/>
            <a:ext cx="795337" cy="8540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665" name="Text Box 25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3981450" y="3495675"/>
            <a:ext cx="9286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latin typeface="Times" pitchFamily="18" charset="0"/>
              </a:rPr>
              <a:t>e1 &lt;  e2 </a:t>
            </a:r>
          </a:p>
        </p:txBody>
      </p:sp>
      <p:sp>
        <p:nvSpPr>
          <p:cNvPr id="624666" name="Text Box 26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252913" y="3409950"/>
            <a:ext cx="33813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 b="1">
                <a:solidFill>
                  <a:srgbClr val="FF0000"/>
                </a:solidFill>
                <a:latin typeface="Times" pitchFamily="18" charset="0"/>
              </a:rPr>
              <a:t>?</a:t>
            </a:r>
          </a:p>
        </p:txBody>
      </p:sp>
      <p:sp>
        <p:nvSpPr>
          <p:cNvPr id="624667" name="Text Box 27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171825" y="3400425"/>
            <a:ext cx="9286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latin typeface="Times" pitchFamily="18" charset="0"/>
              </a:rPr>
              <a:t>yes</a:t>
            </a:r>
          </a:p>
        </p:txBody>
      </p:sp>
      <p:sp>
        <p:nvSpPr>
          <p:cNvPr id="624668" name="Text Box 28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908550" y="3344863"/>
            <a:ext cx="4048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latin typeface="Times" pitchFamily="18" charset="0"/>
              </a:rPr>
              <a:t>no</a:t>
            </a:r>
          </a:p>
        </p:txBody>
      </p:sp>
      <p:sp>
        <p:nvSpPr>
          <p:cNvPr id="624669" name="Text Box 29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022850" y="4400550"/>
            <a:ext cx="9286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>
                <a:solidFill>
                  <a:srgbClr val="0000FF"/>
                </a:solidFill>
              </a:rPr>
              <a:t>[3,1,2]</a:t>
            </a:r>
          </a:p>
        </p:txBody>
      </p:sp>
      <p:sp>
        <p:nvSpPr>
          <p:cNvPr id="624670" name="Text Box 30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5329238" y="4640263"/>
            <a:ext cx="9286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>
                <a:solidFill>
                  <a:srgbClr val="0000FF"/>
                </a:solidFill>
              </a:rPr>
              <a:t>[3,2,1]</a:t>
            </a:r>
          </a:p>
        </p:txBody>
      </p:sp>
      <p:sp>
        <p:nvSpPr>
          <p:cNvPr id="624671" name="Text Box 31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5365750" y="4132263"/>
            <a:ext cx="9286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>
                <a:solidFill>
                  <a:srgbClr val="0000FF"/>
                </a:solidFill>
              </a:rPr>
              <a:t>[2,1,3]</a:t>
            </a:r>
          </a:p>
        </p:txBody>
      </p:sp>
      <p:sp>
        <p:nvSpPr>
          <p:cNvPr id="624672" name="Line 32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3154363" y="5124450"/>
            <a:ext cx="319087" cy="4270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673" name="Line 33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 flipH="1">
            <a:off x="2359025" y="5067300"/>
            <a:ext cx="407988" cy="455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674" name="Line 34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 flipH="1">
            <a:off x="5286375" y="5067300"/>
            <a:ext cx="311150" cy="328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675" name="Line 35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5937250" y="5027613"/>
            <a:ext cx="347663" cy="349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676" name="Text Box 36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2646363" y="4640263"/>
            <a:ext cx="9286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>
                <a:solidFill>
                  <a:srgbClr val="0000FF"/>
                </a:solidFill>
              </a:rPr>
              <a:t>[1,2,3]</a:t>
            </a:r>
          </a:p>
        </p:txBody>
      </p:sp>
      <p:sp>
        <p:nvSpPr>
          <p:cNvPr id="624677" name="Text Box 37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2687638" y="4391025"/>
            <a:ext cx="9286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>
                <a:solidFill>
                  <a:srgbClr val="0000FF"/>
                </a:solidFill>
              </a:rPr>
              <a:t>[2,3,1]</a:t>
            </a:r>
          </a:p>
        </p:txBody>
      </p:sp>
      <p:sp>
        <p:nvSpPr>
          <p:cNvPr id="624678" name="Text Box 38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2505075" y="4159250"/>
            <a:ext cx="9286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>
                <a:solidFill>
                  <a:srgbClr val="0000FF"/>
                </a:solidFill>
              </a:rPr>
              <a:t>[1,3,2]</a:t>
            </a:r>
          </a:p>
        </p:txBody>
      </p:sp>
      <p:sp>
        <p:nvSpPr>
          <p:cNvPr id="624679" name="Text Box 39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484188" y="6408738"/>
            <a:ext cx="12065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/>
              <a:t>The Adversary</a:t>
            </a:r>
          </a:p>
        </p:txBody>
      </p:sp>
      <p:sp>
        <p:nvSpPr>
          <p:cNvPr id="624680" name="Rectangle 40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327025" y="1482725"/>
            <a:ext cx="15255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400"/>
              <a:t>[e</a:t>
            </a:r>
            <a:r>
              <a:rPr lang="en-US" sz="1400" baseline="-29000"/>
              <a:t>1</a:t>
            </a:r>
            <a:r>
              <a:rPr lang="en-US" sz="1400"/>
              <a:t>, e</a:t>
            </a:r>
            <a:r>
              <a:rPr lang="en-US" sz="1400" baseline="-29000"/>
              <a:t>2</a:t>
            </a:r>
            <a:r>
              <a:rPr lang="en-US" sz="1400"/>
              <a:t>, e</a:t>
            </a:r>
            <a:r>
              <a:rPr lang="en-US" sz="1400" baseline="-29000"/>
              <a:t>3</a:t>
            </a:r>
            <a:r>
              <a:rPr lang="en-US" sz="1400"/>
              <a:t>, ... , e</a:t>
            </a:r>
            <a:r>
              <a:rPr lang="en-US" sz="1400" baseline="-29000"/>
              <a:t>n</a:t>
            </a:r>
            <a:r>
              <a:rPr lang="en-US" sz="1400"/>
              <a:t>]</a:t>
            </a:r>
          </a:p>
        </p:txBody>
      </p:sp>
      <p:sp>
        <p:nvSpPr>
          <p:cNvPr id="624682" name="Freeform 42"/>
          <p:cNvSpPr>
            <a:spLocks/>
          </p:cNvSpPr>
          <p:nvPr>
            <p:custDataLst>
              <p:tags r:id="rId38"/>
            </p:custDataLst>
          </p:nvPr>
        </p:nvSpPr>
        <p:spPr bwMode="auto">
          <a:xfrm>
            <a:off x="4929188" y="1397000"/>
            <a:ext cx="79375" cy="231775"/>
          </a:xfrm>
          <a:custGeom>
            <a:avLst/>
            <a:gdLst>
              <a:gd name="T0" fmla="*/ 0 w 50"/>
              <a:gd name="T1" fmla="*/ 0 h 146"/>
              <a:gd name="T2" fmla="*/ 50 w 50"/>
              <a:gd name="T3" fmla="*/ 31 h 146"/>
              <a:gd name="T4" fmla="*/ 20 w 50"/>
              <a:gd name="T5" fmla="*/ 146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0" h="146">
                <a:moveTo>
                  <a:pt x="0" y="0"/>
                </a:moveTo>
                <a:cubicBezTo>
                  <a:pt x="27" y="5"/>
                  <a:pt x="41" y="4"/>
                  <a:pt x="50" y="31"/>
                </a:cubicBezTo>
                <a:cubicBezTo>
                  <a:pt x="47" y="60"/>
                  <a:pt x="44" y="121"/>
                  <a:pt x="20" y="146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683" name="Text Box 43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2514600" y="5181600"/>
            <a:ext cx="9286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latin typeface="Times" pitchFamily="18" charset="0"/>
              </a:rPr>
              <a:t>e1 &lt;  e3 </a:t>
            </a:r>
          </a:p>
        </p:txBody>
      </p:sp>
      <p:sp>
        <p:nvSpPr>
          <p:cNvPr id="624684" name="Text Box 44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2743200" y="5029200"/>
            <a:ext cx="3381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 b="1">
                <a:solidFill>
                  <a:srgbClr val="FF0000"/>
                </a:solidFill>
                <a:latin typeface="Times" pitchFamily="18" charset="0"/>
              </a:rPr>
              <a:t>?</a:t>
            </a:r>
          </a:p>
        </p:txBody>
      </p:sp>
      <p:sp>
        <p:nvSpPr>
          <p:cNvPr id="624685" name="AutoShape 45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228600" y="3657600"/>
            <a:ext cx="1524000" cy="774700"/>
          </a:xfrm>
          <a:prstGeom prst="cloudCallout">
            <a:avLst>
              <a:gd name="adj1" fmla="val -1875"/>
              <a:gd name="adj2" fmla="val 90162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sz="1600">
              <a:latin typeface="Times" pitchFamily="18" charset="0"/>
            </a:endParaRPr>
          </a:p>
        </p:txBody>
      </p:sp>
      <p:sp>
        <p:nvSpPr>
          <p:cNvPr id="624686" name="Text Box 46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457200" y="3810000"/>
            <a:ext cx="9286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>
                <a:solidFill>
                  <a:srgbClr val="0000FF"/>
                </a:solidFill>
              </a:rPr>
              <a:t>[1,3,2]</a:t>
            </a:r>
          </a:p>
        </p:txBody>
      </p:sp>
      <p:sp>
        <p:nvSpPr>
          <p:cNvPr id="624687" name="Text Box 47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1752600" y="5943600"/>
            <a:ext cx="9286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>
                <a:solidFill>
                  <a:srgbClr val="0000FF"/>
                </a:solidFill>
              </a:rPr>
              <a:t>[1,2,3]</a:t>
            </a:r>
          </a:p>
        </p:txBody>
      </p:sp>
      <p:sp>
        <p:nvSpPr>
          <p:cNvPr id="624688" name="Text Box 48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1905000" y="5715000"/>
            <a:ext cx="9286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>
                <a:solidFill>
                  <a:srgbClr val="0000FF"/>
                </a:solidFill>
              </a:rPr>
              <a:t>[1,3,2]</a:t>
            </a:r>
          </a:p>
        </p:txBody>
      </p:sp>
      <p:sp>
        <p:nvSpPr>
          <p:cNvPr id="624689" name="Text Box 49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3200400" y="5715000"/>
            <a:ext cx="9286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>
                <a:solidFill>
                  <a:srgbClr val="0000FF"/>
                </a:solidFill>
              </a:rPr>
              <a:t>[2,3,1]</a:t>
            </a:r>
          </a:p>
        </p:txBody>
      </p:sp>
      <p:sp>
        <p:nvSpPr>
          <p:cNvPr id="624704" name="Line 64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>
            <a:off x="7010400" y="1524000"/>
            <a:ext cx="0" cy="510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705" name="Text Box 65"/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7315200" y="3886200"/>
            <a:ext cx="1352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h &gt;= log(n!)</a:t>
            </a:r>
          </a:p>
        </p:txBody>
      </p:sp>
    </p:spTree>
    <p:extLst>
      <p:ext uri="{BB962C8B-B14F-4D97-AF65-F5344CB8AC3E}">
        <p14:creationId xmlns:p14="http://schemas.microsoft.com/office/powerpoint/2010/main" val="392552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66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4000"/>
              <a:t>Fun with Logs and Big-Omega</a:t>
            </a:r>
          </a:p>
        </p:txBody>
      </p:sp>
      <p:grpSp>
        <p:nvGrpSpPr>
          <p:cNvPr id="625668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436563" y="1004888"/>
            <a:ext cx="8218487" cy="180975"/>
            <a:chOff x="295" y="1311"/>
            <a:chExt cx="5177" cy="114"/>
          </a:xfrm>
        </p:grpSpPr>
        <p:sp>
          <p:nvSpPr>
            <p:cNvPr id="625669" name="Rectangle 5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670" name="Rectangle 6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625671" name="Object 7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1327150" y="2590800"/>
          <a:ext cx="1606550" cy="1316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0" name="Equation" r:id="rId22" imgW="634680" imgH="520560" progId="Equation.3">
                  <p:embed/>
                </p:oleObj>
              </mc:Choice>
              <mc:Fallback>
                <p:oleObj name="Equation" r:id="rId22" imgW="634680" imgH="520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7150" y="2590800"/>
                        <a:ext cx="1606550" cy="1316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5672" name="Object 8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457200" y="4191000"/>
          <a:ext cx="3179763" cy="1316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1" name="Equation" r:id="rId24" imgW="1257120" imgH="520560" progId="Equation.3">
                  <p:embed/>
                </p:oleObj>
              </mc:Choice>
              <mc:Fallback>
                <p:oleObj name="Equation" r:id="rId24" imgW="1257120" imgH="520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191000"/>
                        <a:ext cx="3179763" cy="1316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5673" name="Object 9"/>
          <p:cNvGraphicFramePr>
            <a:graphicFrameLocks noChangeAspect="1"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2435060166"/>
              </p:ext>
            </p:extLst>
          </p:nvPr>
        </p:nvGraphicFramePr>
        <p:xfrm>
          <a:off x="4267200" y="1371600"/>
          <a:ext cx="4556125" cy="464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2" name="Equation" r:id="rId26" imgW="1854000" imgH="1892160" progId="Equation.3">
                  <p:embed/>
                </p:oleObj>
              </mc:Choice>
              <mc:Fallback>
                <p:oleObj name="Equation" r:id="rId26" imgW="1854000" imgH="1892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1371600"/>
                        <a:ext cx="4556125" cy="464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5674" name="Line 10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3886200" y="1371600"/>
            <a:ext cx="0" cy="518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5675" name="Rectangle 11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191000" y="5486400"/>
            <a:ext cx="2286000" cy="6096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5689" name="Text Box 25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356100" y="6340475"/>
            <a:ext cx="269716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>
                <a:solidFill>
                  <a:srgbClr val="009900"/>
                </a:solidFill>
              </a:rPr>
              <a:t>So I guess omega is sort of like </a:t>
            </a:r>
          </a:p>
          <a:p>
            <a:pPr algn="ctr"/>
            <a:r>
              <a:rPr lang="en-US" sz="1400">
                <a:solidFill>
                  <a:srgbClr val="009900"/>
                </a:solidFill>
              </a:rPr>
              <a:t>an upside-down O.</a:t>
            </a:r>
          </a:p>
        </p:txBody>
      </p:sp>
      <p:grpSp>
        <p:nvGrpSpPr>
          <p:cNvPr id="29" name="Group 7182"/>
          <p:cNvGrpSpPr>
            <a:grpSpLocks/>
          </p:cNvGrpSpPr>
          <p:nvPr/>
        </p:nvGrpSpPr>
        <p:grpSpPr bwMode="auto">
          <a:xfrm>
            <a:off x="6943143" y="6147769"/>
            <a:ext cx="617537" cy="635071"/>
            <a:chOff x="1676815" y="5536974"/>
            <a:chExt cx="1066385" cy="1244825"/>
          </a:xfrm>
        </p:grpSpPr>
        <p:sp>
          <p:nvSpPr>
            <p:cNvPr id="30" name="Freeform 11"/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1676815" y="6461968"/>
              <a:ext cx="1066385" cy="319831"/>
            </a:xfrm>
            <a:custGeom>
              <a:avLst/>
              <a:gdLst>
                <a:gd name="T0" fmla="*/ 2147483647 w 1048"/>
                <a:gd name="T1" fmla="*/ 2147483647 h 250"/>
                <a:gd name="T2" fmla="*/ 2147483647 w 1048"/>
                <a:gd name="T3" fmla="*/ 2147483647 h 250"/>
                <a:gd name="T4" fmla="*/ 2147483647 w 1048"/>
                <a:gd name="T5" fmla="*/ 2147483647 h 250"/>
                <a:gd name="T6" fmla="*/ 2147483647 w 1048"/>
                <a:gd name="T7" fmla="*/ 2147483647 h 250"/>
                <a:gd name="T8" fmla="*/ 2147483647 w 1048"/>
                <a:gd name="T9" fmla="*/ 2147483647 h 250"/>
                <a:gd name="T10" fmla="*/ 2147483647 w 1048"/>
                <a:gd name="T11" fmla="*/ 2147483647 h 250"/>
                <a:gd name="T12" fmla="*/ 2147483647 w 1048"/>
                <a:gd name="T13" fmla="*/ 2147483647 h 250"/>
                <a:gd name="T14" fmla="*/ 0 w 1048"/>
                <a:gd name="T15" fmla="*/ 2147483647 h 250"/>
                <a:gd name="T16" fmla="*/ 2147483647 w 1048"/>
                <a:gd name="T17" fmla="*/ 2147483647 h 250"/>
                <a:gd name="T18" fmla="*/ 2147483647 w 1048"/>
                <a:gd name="T19" fmla="*/ 2147483647 h 250"/>
                <a:gd name="T20" fmla="*/ 2147483647 w 1048"/>
                <a:gd name="T21" fmla="*/ 2147483647 h 250"/>
                <a:gd name="T22" fmla="*/ 2147483647 w 1048"/>
                <a:gd name="T23" fmla="*/ 2147483647 h 250"/>
                <a:gd name="T24" fmla="*/ 2147483647 w 1048"/>
                <a:gd name="T25" fmla="*/ 2147483647 h 250"/>
                <a:gd name="T26" fmla="*/ 2147483647 w 1048"/>
                <a:gd name="T27" fmla="*/ 2147483647 h 250"/>
                <a:gd name="T28" fmla="*/ 2147483647 w 1048"/>
                <a:gd name="T29" fmla="*/ 2147483647 h 250"/>
                <a:gd name="T30" fmla="*/ 2147483647 w 1048"/>
                <a:gd name="T31" fmla="*/ 2147483647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3333F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Oval 12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1803829" y="5724592"/>
              <a:ext cx="838819" cy="84278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>
                <a:latin typeface="Arial" pitchFamily="34" charset="0"/>
                <a:ea typeface="MS PGothic" pitchFamily="34" charset="-128"/>
                <a:cs typeface="+mn-cs"/>
              </a:endParaRPr>
            </a:p>
          </p:txBody>
        </p:sp>
        <p:cxnSp>
          <p:nvCxnSpPr>
            <p:cNvPr id="32" name="Straight Connector 31"/>
            <p:cNvCxnSpPr>
              <a:stCxn id="48" idx="1"/>
              <a:endCxn id="48" idx="1"/>
            </p:cNvCxnSpPr>
            <p:nvPr/>
          </p:nvCxnSpPr>
          <p:spPr>
            <a:xfrm>
              <a:off x="2134593" y="5888384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oup 7181"/>
            <p:cNvGrpSpPr>
              <a:grpSpLocks/>
            </p:cNvGrpSpPr>
            <p:nvPr/>
          </p:nvGrpSpPr>
          <p:grpSpPr bwMode="auto">
            <a:xfrm>
              <a:off x="1915058" y="5536974"/>
              <a:ext cx="616039" cy="613001"/>
              <a:chOff x="1905000" y="5621014"/>
              <a:chExt cx="616039" cy="613001"/>
            </a:xfrm>
          </p:grpSpPr>
          <p:sp>
            <p:nvSpPr>
              <p:cNvPr id="48" name="Oval 14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49" name="Oval 17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50" name="Straight Connector 49"/>
              <p:cNvCxnSpPr>
                <a:stCxn id="48" idx="1"/>
              </p:cNvCxnSpPr>
              <p:nvPr/>
            </p:nvCxnSpPr>
            <p:spPr>
              <a:xfrm flipH="1" flipV="1">
                <a:off x="1904908" y="5725247"/>
                <a:ext cx="224919" cy="247177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>
                <a:stCxn id="48" idx="0"/>
              </p:cNvCxnSpPr>
              <p:nvPr/>
            </p:nvCxnSpPr>
            <p:spPr>
              <a:xfrm flipV="1">
                <a:off x="2233027" y="5621014"/>
                <a:ext cx="10584" cy="303761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>
                <a:stCxn id="48" idx="7"/>
              </p:cNvCxnSpPr>
              <p:nvPr/>
            </p:nvCxnSpPr>
            <p:spPr>
              <a:xfrm flipV="1">
                <a:off x="2336224" y="5692487"/>
                <a:ext cx="187875" cy="279936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34" name="Freeform 33"/>
            <p:cNvSpPr/>
            <p:nvPr/>
          </p:nvSpPr>
          <p:spPr>
            <a:xfrm>
              <a:off x="1986410" y="6510797"/>
              <a:ext cx="465717" cy="202507"/>
            </a:xfrm>
            <a:custGeom>
              <a:avLst/>
              <a:gdLst>
                <a:gd name="connsiteX0" fmla="*/ 550 w 256696"/>
                <a:gd name="connsiteY0" fmla="*/ 8947 h 112314"/>
                <a:gd name="connsiteX1" fmla="*/ 24404 w 256696"/>
                <a:gd name="connsiteY1" fmla="*/ 48703 h 112314"/>
                <a:gd name="connsiteX2" fmla="*/ 95966 w 256696"/>
                <a:gd name="connsiteY2" fmla="*/ 104362 h 112314"/>
                <a:gd name="connsiteX3" fmla="*/ 119820 w 256696"/>
                <a:gd name="connsiteY3" fmla="*/ 112314 h 112314"/>
                <a:gd name="connsiteX4" fmla="*/ 159576 w 256696"/>
                <a:gd name="connsiteY4" fmla="*/ 104362 h 112314"/>
                <a:gd name="connsiteX5" fmla="*/ 231138 w 256696"/>
                <a:gd name="connsiteY5" fmla="*/ 48703 h 112314"/>
                <a:gd name="connsiteX6" fmla="*/ 247041 w 256696"/>
                <a:gd name="connsiteY6" fmla="*/ 24849 h 112314"/>
                <a:gd name="connsiteX7" fmla="*/ 254992 w 256696"/>
                <a:gd name="connsiteY7" fmla="*/ 995 h 112314"/>
                <a:gd name="connsiteX8" fmla="*/ 207284 w 256696"/>
                <a:gd name="connsiteY8" fmla="*/ 24849 h 112314"/>
                <a:gd name="connsiteX9" fmla="*/ 135722 w 256696"/>
                <a:gd name="connsiteY9" fmla="*/ 32801 h 112314"/>
                <a:gd name="connsiteX10" fmla="*/ 88015 w 256696"/>
                <a:gd name="connsiteY10" fmla="*/ 40752 h 112314"/>
                <a:gd name="connsiteX11" fmla="*/ 48258 w 256696"/>
                <a:gd name="connsiteY11" fmla="*/ 32801 h 112314"/>
                <a:gd name="connsiteX12" fmla="*/ 550 w 256696"/>
                <a:gd name="connsiteY12" fmla="*/ 8947 h 112314"/>
                <a:gd name="connsiteX0" fmla="*/ 550 w 256696"/>
                <a:gd name="connsiteY0" fmla="*/ 8947 h 112314"/>
                <a:gd name="connsiteX1" fmla="*/ 24404 w 256696"/>
                <a:gd name="connsiteY1" fmla="*/ 48703 h 112314"/>
                <a:gd name="connsiteX2" fmla="*/ 95966 w 256696"/>
                <a:gd name="connsiteY2" fmla="*/ 104362 h 112314"/>
                <a:gd name="connsiteX3" fmla="*/ 119820 w 256696"/>
                <a:gd name="connsiteY3" fmla="*/ 112314 h 112314"/>
                <a:gd name="connsiteX4" fmla="*/ 159576 w 256696"/>
                <a:gd name="connsiteY4" fmla="*/ 104362 h 112314"/>
                <a:gd name="connsiteX5" fmla="*/ 231138 w 256696"/>
                <a:gd name="connsiteY5" fmla="*/ 48703 h 112314"/>
                <a:gd name="connsiteX6" fmla="*/ 247041 w 256696"/>
                <a:gd name="connsiteY6" fmla="*/ 24849 h 112314"/>
                <a:gd name="connsiteX7" fmla="*/ 254992 w 256696"/>
                <a:gd name="connsiteY7" fmla="*/ 995 h 112314"/>
                <a:gd name="connsiteX8" fmla="*/ 207284 w 256696"/>
                <a:gd name="connsiteY8" fmla="*/ 24849 h 112314"/>
                <a:gd name="connsiteX9" fmla="*/ 135722 w 256696"/>
                <a:gd name="connsiteY9" fmla="*/ 32801 h 112314"/>
                <a:gd name="connsiteX10" fmla="*/ 88015 w 256696"/>
                <a:gd name="connsiteY10" fmla="*/ 40752 h 112314"/>
                <a:gd name="connsiteX11" fmla="*/ 48258 w 256696"/>
                <a:gd name="connsiteY11" fmla="*/ 13084 h 112314"/>
                <a:gd name="connsiteX12" fmla="*/ 550 w 256696"/>
                <a:gd name="connsiteY12" fmla="*/ 8947 h 112314"/>
                <a:gd name="connsiteX0" fmla="*/ 770 w 256916"/>
                <a:gd name="connsiteY0" fmla="*/ 915 h 119068"/>
                <a:gd name="connsiteX1" fmla="*/ 24624 w 256916"/>
                <a:gd name="connsiteY1" fmla="*/ 55457 h 119068"/>
                <a:gd name="connsiteX2" fmla="*/ 96186 w 256916"/>
                <a:gd name="connsiteY2" fmla="*/ 111116 h 119068"/>
                <a:gd name="connsiteX3" fmla="*/ 120040 w 256916"/>
                <a:gd name="connsiteY3" fmla="*/ 119068 h 119068"/>
                <a:gd name="connsiteX4" fmla="*/ 159796 w 256916"/>
                <a:gd name="connsiteY4" fmla="*/ 111116 h 119068"/>
                <a:gd name="connsiteX5" fmla="*/ 231358 w 256916"/>
                <a:gd name="connsiteY5" fmla="*/ 55457 h 119068"/>
                <a:gd name="connsiteX6" fmla="*/ 247261 w 256916"/>
                <a:gd name="connsiteY6" fmla="*/ 31603 h 119068"/>
                <a:gd name="connsiteX7" fmla="*/ 255212 w 256916"/>
                <a:gd name="connsiteY7" fmla="*/ 7749 h 119068"/>
                <a:gd name="connsiteX8" fmla="*/ 207504 w 256916"/>
                <a:gd name="connsiteY8" fmla="*/ 31603 h 119068"/>
                <a:gd name="connsiteX9" fmla="*/ 135942 w 256916"/>
                <a:gd name="connsiteY9" fmla="*/ 39555 h 119068"/>
                <a:gd name="connsiteX10" fmla="*/ 88235 w 256916"/>
                <a:gd name="connsiteY10" fmla="*/ 47506 h 119068"/>
                <a:gd name="connsiteX11" fmla="*/ 48478 w 256916"/>
                <a:gd name="connsiteY11" fmla="*/ 19838 h 119068"/>
                <a:gd name="connsiteX12" fmla="*/ 770 w 256916"/>
                <a:gd name="connsiteY12" fmla="*/ 915 h 119068"/>
                <a:gd name="connsiteX0" fmla="*/ 770 w 257189"/>
                <a:gd name="connsiteY0" fmla="*/ 915 h 119068"/>
                <a:gd name="connsiteX1" fmla="*/ 24624 w 257189"/>
                <a:gd name="connsiteY1" fmla="*/ 55457 h 119068"/>
                <a:gd name="connsiteX2" fmla="*/ 96186 w 257189"/>
                <a:gd name="connsiteY2" fmla="*/ 111116 h 119068"/>
                <a:gd name="connsiteX3" fmla="*/ 120040 w 257189"/>
                <a:gd name="connsiteY3" fmla="*/ 119068 h 119068"/>
                <a:gd name="connsiteX4" fmla="*/ 159796 w 257189"/>
                <a:gd name="connsiteY4" fmla="*/ 111116 h 119068"/>
                <a:gd name="connsiteX5" fmla="*/ 231358 w 257189"/>
                <a:gd name="connsiteY5" fmla="*/ 55457 h 119068"/>
                <a:gd name="connsiteX6" fmla="*/ 247261 w 257189"/>
                <a:gd name="connsiteY6" fmla="*/ 31603 h 119068"/>
                <a:gd name="connsiteX7" fmla="*/ 255212 w 257189"/>
                <a:gd name="connsiteY7" fmla="*/ 7749 h 119068"/>
                <a:gd name="connsiteX8" fmla="*/ 207504 w 257189"/>
                <a:gd name="connsiteY8" fmla="*/ 16816 h 119068"/>
                <a:gd name="connsiteX9" fmla="*/ 135942 w 257189"/>
                <a:gd name="connsiteY9" fmla="*/ 39555 h 119068"/>
                <a:gd name="connsiteX10" fmla="*/ 88235 w 257189"/>
                <a:gd name="connsiteY10" fmla="*/ 47506 h 119068"/>
                <a:gd name="connsiteX11" fmla="*/ 48478 w 257189"/>
                <a:gd name="connsiteY11" fmla="*/ 19838 h 119068"/>
                <a:gd name="connsiteX12" fmla="*/ 770 w 257189"/>
                <a:gd name="connsiteY12" fmla="*/ 915 h 119068"/>
                <a:gd name="connsiteX0" fmla="*/ 770 w 257189"/>
                <a:gd name="connsiteY0" fmla="*/ 8176 h 126329"/>
                <a:gd name="connsiteX1" fmla="*/ 24624 w 257189"/>
                <a:gd name="connsiteY1" fmla="*/ 62718 h 126329"/>
                <a:gd name="connsiteX2" fmla="*/ 96186 w 257189"/>
                <a:gd name="connsiteY2" fmla="*/ 118377 h 126329"/>
                <a:gd name="connsiteX3" fmla="*/ 120040 w 257189"/>
                <a:gd name="connsiteY3" fmla="*/ 126329 h 126329"/>
                <a:gd name="connsiteX4" fmla="*/ 159796 w 257189"/>
                <a:gd name="connsiteY4" fmla="*/ 118377 h 126329"/>
                <a:gd name="connsiteX5" fmla="*/ 231358 w 257189"/>
                <a:gd name="connsiteY5" fmla="*/ 62718 h 126329"/>
                <a:gd name="connsiteX6" fmla="*/ 247261 w 257189"/>
                <a:gd name="connsiteY6" fmla="*/ 38864 h 126329"/>
                <a:gd name="connsiteX7" fmla="*/ 255212 w 257189"/>
                <a:gd name="connsiteY7" fmla="*/ 223 h 126329"/>
                <a:gd name="connsiteX8" fmla="*/ 207504 w 257189"/>
                <a:gd name="connsiteY8" fmla="*/ 24077 h 126329"/>
                <a:gd name="connsiteX9" fmla="*/ 135942 w 257189"/>
                <a:gd name="connsiteY9" fmla="*/ 46816 h 126329"/>
                <a:gd name="connsiteX10" fmla="*/ 88235 w 257189"/>
                <a:gd name="connsiteY10" fmla="*/ 54767 h 126329"/>
                <a:gd name="connsiteX11" fmla="*/ 48478 w 257189"/>
                <a:gd name="connsiteY11" fmla="*/ 27099 h 126329"/>
                <a:gd name="connsiteX12" fmla="*/ 770 w 257189"/>
                <a:gd name="connsiteY12" fmla="*/ 8176 h 126329"/>
                <a:gd name="connsiteX0" fmla="*/ 770 w 257189"/>
                <a:gd name="connsiteY0" fmla="*/ 8176 h 126329"/>
                <a:gd name="connsiteX1" fmla="*/ 24624 w 257189"/>
                <a:gd name="connsiteY1" fmla="*/ 62718 h 126329"/>
                <a:gd name="connsiteX2" fmla="*/ 96186 w 257189"/>
                <a:gd name="connsiteY2" fmla="*/ 118377 h 126329"/>
                <a:gd name="connsiteX3" fmla="*/ 120040 w 257189"/>
                <a:gd name="connsiteY3" fmla="*/ 126329 h 126329"/>
                <a:gd name="connsiteX4" fmla="*/ 159796 w 257189"/>
                <a:gd name="connsiteY4" fmla="*/ 118377 h 126329"/>
                <a:gd name="connsiteX5" fmla="*/ 231358 w 257189"/>
                <a:gd name="connsiteY5" fmla="*/ 62718 h 126329"/>
                <a:gd name="connsiteX6" fmla="*/ 247261 w 257189"/>
                <a:gd name="connsiteY6" fmla="*/ 38864 h 126329"/>
                <a:gd name="connsiteX7" fmla="*/ 255212 w 257189"/>
                <a:gd name="connsiteY7" fmla="*/ 223 h 126329"/>
                <a:gd name="connsiteX8" fmla="*/ 207504 w 257189"/>
                <a:gd name="connsiteY8" fmla="*/ 24077 h 126329"/>
                <a:gd name="connsiteX9" fmla="*/ 135942 w 257189"/>
                <a:gd name="connsiteY9" fmla="*/ 46816 h 126329"/>
                <a:gd name="connsiteX10" fmla="*/ 97002 w 257189"/>
                <a:gd name="connsiteY10" fmla="*/ 44909 h 126329"/>
                <a:gd name="connsiteX11" fmla="*/ 48478 w 257189"/>
                <a:gd name="connsiteY11" fmla="*/ 27099 h 126329"/>
                <a:gd name="connsiteX12" fmla="*/ 770 w 257189"/>
                <a:gd name="connsiteY12" fmla="*/ 8176 h 126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189" h="126329">
                  <a:moveTo>
                    <a:pt x="770" y="8176"/>
                  </a:moveTo>
                  <a:cubicBezTo>
                    <a:pt x="-3206" y="14112"/>
                    <a:pt x="8721" y="44351"/>
                    <a:pt x="24624" y="62718"/>
                  </a:cubicBezTo>
                  <a:cubicBezTo>
                    <a:pt x="40527" y="81085"/>
                    <a:pt x="79313" y="112752"/>
                    <a:pt x="96186" y="118377"/>
                  </a:cubicBezTo>
                  <a:lnTo>
                    <a:pt x="120040" y="126329"/>
                  </a:lnTo>
                  <a:cubicBezTo>
                    <a:pt x="133292" y="123678"/>
                    <a:pt x="147493" y="123969"/>
                    <a:pt x="159796" y="118377"/>
                  </a:cubicBezTo>
                  <a:cubicBezTo>
                    <a:pt x="183583" y="107564"/>
                    <a:pt x="213568" y="84066"/>
                    <a:pt x="231358" y="62718"/>
                  </a:cubicBezTo>
                  <a:cubicBezTo>
                    <a:pt x="237476" y="55377"/>
                    <a:pt x="241960" y="46815"/>
                    <a:pt x="247261" y="38864"/>
                  </a:cubicBezTo>
                  <a:cubicBezTo>
                    <a:pt x="249911" y="30913"/>
                    <a:pt x="261838" y="2688"/>
                    <a:pt x="255212" y="223"/>
                  </a:cubicBezTo>
                  <a:cubicBezTo>
                    <a:pt x="248586" y="-2241"/>
                    <a:pt x="227382" y="16312"/>
                    <a:pt x="207504" y="24077"/>
                  </a:cubicBezTo>
                  <a:cubicBezTo>
                    <a:pt x="187626" y="31842"/>
                    <a:pt x="154359" y="43344"/>
                    <a:pt x="135942" y="46816"/>
                  </a:cubicBezTo>
                  <a:cubicBezTo>
                    <a:pt x="117525" y="50288"/>
                    <a:pt x="112904" y="42259"/>
                    <a:pt x="97002" y="44909"/>
                  </a:cubicBezTo>
                  <a:cubicBezTo>
                    <a:pt x="83750" y="42259"/>
                    <a:pt x="60566" y="33143"/>
                    <a:pt x="48478" y="27099"/>
                  </a:cubicBezTo>
                  <a:cubicBezTo>
                    <a:pt x="48474" y="27097"/>
                    <a:pt x="4746" y="2240"/>
                    <a:pt x="770" y="8176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/>
            </a:p>
          </p:txBody>
        </p:sp>
        <p:grpSp>
          <p:nvGrpSpPr>
            <p:cNvPr id="35" name="Group 92"/>
            <p:cNvGrpSpPr>
              <a:grpSpLocks/>
            </p:cNvGrpSpPr>
            <p:nvPr/>
          </p:nvGrpSpPr>
          <p:grpSpPr bwMode="auto">
            <a:xfrm>
              <a:off x="2391951" y="5933936"/>
              <a:ext cx="213071" cy="175546"/>
              <a:chOff x="1905000" y="5621014"/>
              <a:chExt cx="616039" cy="613001"/>
            </a:xfrm>
          </p:grpSpPr>
          <p:sp>
            <p:nvSpPr>
              <p:cNvPr id="43" name="Oval 14"/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44" name="Oval 17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45" name="Straight Connector 44"/>
              <p:cNvCxnSpPr>
                <a:stCxn id="43" idx="1"/>
              </p:cNvCxnSpPr>
              <p:nvPr/>
            </p:nvCxnSpPr>
            <p:spPr>
              <a:xfrm flipH="1" flipV="1">
                <a:off x="1903024" y="5711532"/>
                <a:ext cx="221863" cy="25998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>
                <a:stCxn id="43" idx="0"/>
              </p:cNvCxnSpPr>
              <p:nvPr/>
            </p:nvCxnSpPr>
            <p:spPr>
              <a:xfrm flipV="1">
                <a:off x="2231995" y="5617942"/>
                <a:ext cx="0" cy="30157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>
                <a:stCxn id="43" idx="7"/>
              </p:cNvCxnSpPr>
              <p:nvPr/>
            </p:nvCxnSpPr>
            <p:spPr>
              <a:xfrm flipV="1">
                <a:off x="2339103" y="5680337"/>
                <a:ext cx="183613" cy="291178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oup 104"/>
            <p:cNvGrpSpPr>
              <a:grpSpLocks/>
            </p:cNvGrpSpPr>
            <p:nvPr/>
          </p:nvGrpSpPr>
          <p:grpSpPr bwMode="auto">
            <a:xfrm>
              <a:off x="1871482" y="5921099"/>
              <a:ext cx="213071" cy="175546"/>
              <a:chOff x="1905000" y="5621014"/>
              <a:chExt cx="616039" cy="613001"/>
            </a:xfrm>
          </p:grpSpPr>
          <p:sp>
            <p:nvSpPr>
              <p:cNvPr id="38" name="Oval 14"/>
              <p:cNvSpPr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39" name="Oval 17"/>
              <p:cNvSpPr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40" name="Straight Connector 39"/>
              <p:cNvCxnSpPr>
                <a:stCxn id="38" idx="1"/>
              </p:cNvCxnSpPr>
              <p:nvPr/>
            </p:nvCxnSpPr>
            <p:spPr>
              <a:xfrm flipH="1" flipV="1">
                <a:off x="1908311" y="5725164"/>
                <a:ext cx="221863" cy="239179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>
                <a:stCxn id="38" idx="0"/>
              </p:cNvCxnSpPr>
              <p:nvPr/>
            </p:nvCxnSpPr>
            <p:spPr>
              <a:xfrm flipV="1">
                <a:off x="2229634" y="5621171"/>
                <a:ext cx="22949" cy="30157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>
                <a:stCxn id="38" idx="7"/>
              </p:cNvCxnSpPr>
              <p:nvPr/>
            </p:nvCxnSpPr>
            <p:spPr>
              <a:xfrm flipV="1">
                <a:off x="2336742" y="5683567"/>
                <a:ext cx="183613" cy="280776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37" name="AutoShape 19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 rot="-5400000">
              <a:off x="2130172" y="6065759"/>
              <a:ext cx="208474" cy="530413"/>
            </a:xfrm>
            <a:prstGeom prst="moon">
              <a:avLst>
                <a:gd name="adj" fmla="val 27116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0465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3362" name="Group 2"/>
          <p:cNvGrpSpPr>
            <a:grpSpLocks/>
          </p:cNvGrpSpPr>
          <p:nvPr/>
        </p:nvGrpSpPr>
        <p:grpSpPr bwMode="auto">
          <a:xfrm>
            <a:off x="776288" y="1114425"/>
            <a:ext cx="7681912" cy="180975"/>
            <a:chOff x="295" y="1311"/>
            <a:chExt cx="5177" cy="114"/>
          </a:xfrm>
        </p:grpSpPr>
        <p:sp>
          <p:nvSpPr>
            <p:cNvPr id="1423363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3364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23365" name="Text Box 5"/>
          <p:cNvSpPr txBox="1">
            <a:spLocks noChangeArrowheads="1"/>
          </p:cNvSpPr>
          <p:nvPr/>
        </p:nvSpPr>
        <p:spPr bwMode="auto">
          <a:xfrm>
            <a:off x="762000" y="228600"/>
            <a:ext cx="77724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 smtClean="0">
                <a:latin typeface="+mj-lt"/>
              </a:rPr>
              <a:t>HW7: Loops, loops and more loops!</a:t>
            </a:r>
            <a:endParaRPr lang="en-US" sz="4000" dirty="0">
              <a:latin typeface="+mj-lt"/>
            </a:endParaRPr>
          </a:p>
        </p:txBody>
      </p:sp>
      <p:sp>
        <p:nvSpPr>
          <p:cNvPr id="1423366" name="Text Box 6"/>
          <p:cNvSpPr txBox="1">
            <a:spLocks noChangeArrowheads="1"/>
          </p:cNvSpPr>
          <p:nvPr/>
        </p:nvSpPr>
        <p:spPr bwMode="auto">
          <a:xfrm>
            <a:off x="1219200" y="1524000"/>
            <a:ext cx="236220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200" b="1">
                <a:solidFill>
                  <a:srgbClr val="0E0BEE"/>
                </a:solidFill>
                <a:latin typeface="Courier New" pitchFamily="49" charset="0"/>
              </a:rPr>
              <a:t>for</a:t>
            </a:r>
          </a:p>
        </p:txBody>
      </p:sp>
      <p:sp>
        <p:nvSpPr>
          <p:cNvPr id="1423367" name="Text Box 7"/>
          <p:cNvSpPr txBox="1">
            <a:spLocks noChangeArrowheads="1"/>
          </p:cNvSpPr>
          <p:nvPr/>
        </p:nvSpPr>
        <p:spPr bwMode="auto">
          <a:xfrm>
            <a:off x="5562600" y="1524000"/>
            <a:ext cx="236220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200" b="1">
                <a:solidFill>
                  <a:srgbClr val="0E0BEE"/>
                </a:solidFill>
                <a:latin typeface="Courier New" pitchFamily="49" charset="0"/>
              </a:rPr>
              <a:t>while</a:t>
            </a:r>
          </a:p>
        </p:txBody>
      </p:sp>
      <p:sp>
        <p:nvSpPr>
          <p:cNvPr id="1423368" name="Text Box 8"/>
          <p:cNvSpPr txBox="1">
            <a:spLocks noChangeArrowheads="1"/>
          </p:cNvSpPr>
          <p:nvPr/>
        </p:nvSpPr>
        <p:spPr bwMode="auto">
          <a:xfrm>
            <a:off x="1333500" y="2746375"/>
            <a:ext cx="1905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>
                <a:latin typeface="Times New Roman" pitchFamily="18" charset="0"/>
              </a:rPr>
              <a:t>definite iteration</a:t>
            </a:r>
          </a:p>
        </p:txBody>
      </p:sp>
      <p:sp>
        <p:nvSpPr>
          <p:cNvPr id="1423369" name="Text Box 9"/>
          <p:cNvSpPr txBox="1">
            <a:spLocks noChangeArrowheads="1"/>
          </p:cNvSpPr>
          <p:nvPr/>
        </p:nvSpPr>
        <p:spPr bwMode="auto">
          <a:xfrm>
            <a:off x="5715000" y="2743200"/>
            <a:ext cx="1905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>
                <a:latin typeface="Times New Roman" pitchFamily="18" charset="0"/>
              </a:rPr>
              <a:t>indefinite iteration</a:t>
            </a:r>
          </a:p>
        </p:txBody>
      </p:sp>
      <p:sp>
        <p:nvSpPr>
          <p:cNvPr id="1423370" name="Text Box 10"/>
          <p:cNvSpPr txBox="1">
            <a:spLocks noChangeArrowheads="1"/>
          </p:cNvSpPr>
          <p:nvPr/>
        </p:nvSpPr>
        <p:spPr bwMode="auto">
          <a:xfrm>
            <a:off x="762000" y="4800600"/>
            <a:ext cx="2743200" cy="8413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For a </a:t>
            </a:r>
            <a:r>
              <a:rPr lang="en-US" b="1">
                <a:solidFill>
                  <a:srgbClr val="E30E1F"/>
                </a:solidFill>
                <a:latin typeface="Times New Roman" pitchFamily="18" charset="0"/>
              </a:rPr>
              <a:t>known</a:t>
            </a:r>
            <a:r>
              <a:rPr lang="en-US">
                <a:latin typeface="Times New Roman" pitchFamily="18" charset="0"/>
              </a:rPr>
              <a:t> number of iterations</a:t>
            </a:r>
          </a:p>
        </p:txBody>
      </p:sp>
      <p:sp>
        <p:nvSpPr>
          <p:cNvPr id="1423371" name="Text Box 11"/>
          <p:cNvSpPr txBox="1">
            <a:spLocks noChangeArrowheads="1"/>
          </p:cNvSpPr>
          <p:nvPr/>
        </p:nvSpPr>
        <p:spPr bwMode="auto">
          <a:xfrm>
            <a:off x="5562600" y="4800600"/>
            <a:ext cx="2743200" cy="8413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For an </a:t>
            </a:r>
            <a:r>
              <a:rPr lang="en-US" b="1">
                <a:solidFill>
                  <a:srgbClr val="E30E1F"/>
                </a:solidFill>
                <a:latin typeface="Times New Roman" pitchFamily="18" charset="0"/>
              </a:rPr>
              <a:t>unknown</a:t>
            </a:r>
            <a:r>
              <a:rPr lang="en-US">
                <a:latin typeface="Times New Roman" pitchFamily="18" charset="0"/>
              </a:rPr>
              <a:t> number of iterations</a:t>
            </a:r>
          </a:p>
        </p:txBody>
      </p:sp>
    </p:spTree>
    <p:extLst>
      <p:ext uri="{BB962C8B-B14F-4D97-AF65-F5344CB8AC3E}">
        <p14:creationId xmlns:p14="http://schemas.microsoft.com/office/powerpoint/2010/main" val="9738132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8914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36563" y="1076325"/>
            <a:ext cx="7559675" cy="180975"/>
            <a:chOff x="295" y="1311"/>
            <a:chExt cx="5177" cy="114"/>
          </a:xfrm>
        </p:grpSpPr>
        <p:sp>
          <p:nvSpPr>
            <p:cNvPr id="678915" name="Rectangle 3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8916" name="Rectangle 4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78917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739900" y="230188"/>
            <a:ext cx="55435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>
                <a:latin typeface="Times" pitchFamily="1" charset="0"/>
              </a:rPr>
              <a:t>Sorting Algorithms</a:t>
            </a:r>
          </a:p>
        </p:txBody>
      </p:sp>
      <p:sp>
        <p:nvSpPr>
          <p:cNvPr id="678918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31838" y="2700338"/>
            <a:ext cx="1420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latin typeface="Times" pitchFamily="1" charset="0"/>
              </a:rPr>
              <a:t>Checksort</a:t>
            </a:r>
          </a:p>
        </p:txBody>
      </p:sp>
      <p:grpSp>
        <p:nvGrpSpPr>
          <p:cNvPr id="678919" name="Group 7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2743200" y="2698750"/>
            <a:ext cx="463550" cy="463550"/>
            <a:chOff x="901" y="1784"/>
            <a:chExt cx="292" cy="292"/>
          </a:xfrm>
        </p:grpSpPr>
        <p:sp>
          <p:nvSpPr>
            <p:cNvPr id="678920" name="Rectangle 8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8921" name="Text Box 9"/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3</a:t>
              </a:r>
            </a:p>
          </p:txBody>
        </p:sp>
      </p:grpSp>
      <p:grpSp>
        <p:nvGrpSpPr>
          <p:cNvPr id="678922" name="Group 10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3206750" y="2698750"/>
            <a:ext cx="463550" cy="463550"/>
            <a:chOff x="901" y="1784"/>
            <a:chExt cx="292" cy="292"/>
          </a:xfrm>
        </p:grpSpPr>
        <p:sp>
          <p:nvSpPr>
            <p:cNvPr id="678923" name="Rectangle 11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8924" name="Text Box 12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1</a:t>
              </a:r>
            </a:p>
          </p:txBody>
        </p:sp>
      </p:grpSp>
      <p:grpSp>
        <p:nvGrpSpPr>
          <p:cNvPr id="678925" name="Group 13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3671888" y="2698750"/>
            <a:ext cx="463550" cy="463550"/>
            <a:chOff x="901" y="1784"/>
            <a:chExt cx="292" cy="292"/>
          </a:xfrm>
        </p:grpSpPr>
        <p:sp>
          <p:nvSpPr>
            <p:cNvPr id="678926" name="Rectangle 14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8927" name="Text Box 15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2</a:t>
              </a:r>
            </a:p>
          </p:txBody>
        </p:sp>
      </p:grpSp>
      <p:sp>
        <p:nvSpPr>
          <p:cNvPr id="678928" name="Text Box 16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709863" y="2352675"/>
            <a:ext cx="1482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>
                <a:latin typeface="Times" pitchFamily="1" charset="0"/>
              </a:rPr>
              <a:t>List of length  n</a:t>
            </a:r>
          </a:p>
        </p:txBody>
      </p:sp>
      <p:grpSp>
        <p:nvGrpSpPr>
          <p:cNvPr id="678929" name="Group 17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2574925" y="5576888"/>
            <a:ext cx="463550" cy="463550"/>
            <a:chOff x="901" y="1784"/>
            <a:chExt cx="292" cy="292"/>
          </a:xfrm>
        </p:grpSpPr>
        <p:sp>
          <p:nvSpPr>
            <p:cNvPr id="678930" name="Rectangle 18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8931" name="Text Box 19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3</a:t>
              </a:r>
            </a:p>
          </p:txBody>
        </p:sp>
      </p:grpSp>
      <p:grpSp>
        <p:nvGrpSpPr>
          <p:cNvPr id="678932" name="Group 20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3038475" y="5576888"/>
            <a:ext cx="463550" cy="463550"/>
            <a:chOff x="901" y="1784"/>
            <a:chExt cx="292" cy="292"/>
          </a:xfrm>
        </p:grpSpPr>
        <p:sp>
          <p:nvSpPr>
            <p:cNvPr id="678933" name="Rectangle 21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8934" name="Text Box 22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1</a:t>
              </a:r>
            </a:p>
          </p:txBody>
        </p:sp>
      </p:grpSp>
      <p:grpSp>
        <p:nvGrpSpPr>
          <p:cNvPr id="678935" name="Group 23"/>
          <p:cNvGrpSpPr>
            <a:grpSpLocks/>
          </p:cNvGrpSpPr>
          <p:nvPr>
            <p:custDataLst>
              <p:tags r:id="rId10"/>
            </p:custDataLst>
          </p:nvPr>
        </p:nvGrpSpPr>
        <p:grpSpPr bwMode="auto">
          <a:xfrm>
            <a:off x="3503613" y="5576888"/>
            <a:ext cx="463550" cy="463550"/>
            <a:chOff x="901" y="1784"/>
            <a:chExt cx="292" cy="292"/>
          </a:xfrm>
        </p:grpSpPr>
        <p:sp>
          <p:nvSpPr>
            <p:cNvPr id="678936" name="Rectangle 24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8937" name="Text Box 25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2</a:t>
              </a:r>
            </a:p>
          </p:txBody>
        </p:sp>
      </p:grpSp>
      <p:sp>
        <p:nvSpPr>
          <p:cNvPr id="678938" name="Text Box 26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541588" y="5230813"/>
            <a:ext cx="1482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>
                <a:latin typeface="Times" pitchFamily="1" charset="0"/>
              </a:rPr>
              <a:t>List of length  n</a:t>
            </a:r>
          </a:p>
        </p:txBody>
      </p:sp>
      <p:sp>
        <p:nvSpPr>
          <p:cNvPr id="678939" name="Text Box 27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03225" y="3078163"/>
            <a:ext cx="21018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>
                <a:latin typeface="Times" pitchFamily="1" charset="0"/>
              </a:rPr>
              <a:t>check permutations until sorted</a:t>
            </a:r>
          </a:p>
        </p:txBody>
      </p:sp>
      <p:grpSp>
        <p:nvGrpSpPr>
          <p:cNvPr id="678940" name="Group 28"/>
          <p:cNvGrpSpPr>
            <a:grpSpLocks/>
          </p:cNvGrpSpPr>
          <p:nvPr>
            <p:custDataLst>
              <p:tags r:id="rId13"/>
            </p:custDataLst>
          </p:nvPr>
        </p:nvGrpSpPr>
        <p:grpSpPr bwMode="auto">
          <a:xfrm>
            <a:off x="484188" y="5397500"/>
            <a:ext cx="1573212" cy="931863"/>
            <a:chOff x="350" y="2730"/>
            <a:chExt cx="991" cy="587"/>
          </a:xfrm>
        </p:grpSpPr>
        <p:sp>
          <p:nvSpPr>
            <p:cNvPr id="678941" name="Text Box 29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350" y="2730"/>
              <a:ext cx="991" cy="5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>
                <a:lnSpc>
                  <a:spcPct val="90000"/>
                </a:lnSpc>
                <a:spcBef>
                  <a:spcPct val="50000"/>
                </a:spcBef>
              </a:pPr>
              <a:r>
                <a:rPr lang="en-US" sz="2400">
                  <a:latin typeface="Times" pitchFamily="1" charset="0"/>
                </a:rPr>
                <a:t> SlowSort !</a:t>
              </a:r>
            </a:p>
            <a:p>
              <a:pPr algn="ctr" eaLnBrk="0" hangingPunct="0">
                <a:lnSpc>
                  <a:spcPct val="90000"/>
                </a:lnSpc>
                <a:spcBef>
                  <a:spcPct val="50000"/>
                </a:spcBef>
              </a:pPr>
              <a:endParaRPr lang="en-US" sz="2400">
                <a:latin typeface="Times" pitchFamily="1" charset="0"/>
              </a:endParaRPr>
            </a:p>
          </p:txBody>
        </p:sp>
        <p:sp>
          <p:nvSpPr>
            <p:cNvPr id="678942" name="Text Box 30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440" y="2948"/>
              <a:ext cx="81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200">
                  <a:latin typeface="Times" pitchFamily="1" charset="0"/>
                </a:rPr>
                <a:t>pull # s from a hat</a:t>
              </a:r>
            </a:p>
          </p:txBody>
        </p:sp>
      </p:grpSp>
      <p:sp>
        <p:nvSpPr>
          <p:cNvPr id="678943" name="Text Box 3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657725" y="2360613"/>
            <a:ext cx="946150" cy="249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2000" u="sng">
                <a:latin typeface="Times" pitchFamily="1" charset="0"/>
              </a:rPr>
              <a:t>Check</a:t>
            </a:r>
            <a:r>
              <a:rPr lang="en-US" sz="2000">
                <a:latin typeface="Times" pitchFamily="1" charset="0"/>
              </a:rPr>
              <a:t>:</a:t>
            </a:r>
          </a:p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2000">
                <a:latin typeface="Times" pitchFamily="1" charset="0"/>
              </a:rPr>
              <a:t>3  1  2</a:t>
            </a:r>
          </a:p>
          <a:p>
            <a:pPr algn="ctr" eaLnBrk="0" hangingPunct="0">
              <a:lnSpc>
                <a:spcPct val="70000"/>
              </a:lnSpc>
              <a:spcBef>
                <a:spcPct val="50000"/>
              </a:spcBef>
              <a:buFont typeface="Arial" charset="0"/>
              <a:buNone/>
            </a:pPr>
            <a:r>
              <a:rPr lang="en-US" sz="2000">
                <a:latin typeface="Times" pitchFamily="1" charset="0"/>
              </a:rPr>
              <a:t> 3  2  1 </a:t>
            </a:r>
          </a:p>
          <a:p>
            <a:pPr algn="ctr" eaLnBrk="0" hangingPunct="0">
              <a:lnSpc>
                <a:spcPct val="70000"/>
              </a:lnSpc>
              <a:spcBef>
                <a:spcPct val="50000"/>
              </a:spcBef>
              <a:buFont typeface="Arial" charset="0"/>
              <a:buNone/>
            </a:pPr>
            <a:r>
              <a:rPr lang="en-US" sz="2000">
                <a:latin typeface="Times" pitchFamily="1" charset="0"/>
              </a:rPr>
              <a:t>1  2  3</a:t>
            </a:r>
          </a:p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2000">
                <a:latin typeface="Times" pitchFamily="1" charset="0"/>
              </a:rPr>
              <a:t>1  3  2</a:t>
            </a:r>
          </a:p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2000">
                <a:latin typeface="Times" pitchFamily="1" charset="0"/>
              </a:rPr>
              <a:t>2  1  3</a:t>
            </a:r>
          </a:p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2000">
                <a:latin typeface="Times" pitchFamily="1" charset="0"/>
              </a:rPr>
              <a:t>2  3  1</a:t>
            </a:r>
          </a:p>
        </p:txBody>
      </p:sp>
      <p:sp>
        <p:nvSpPr>
          <p:cNvPr id="678944" name="Text Box 32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8261350" y="271463"/>
            <a:ext cx="565150" cy="617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200" b="1" u="sng" dirty="0">
                <a:latin typeface="Times" pitchFamily="1" charset="0"/>
              </a:rPr>
              <a:t>Slow</a:t>
            </a:r>
            <a:r>
              <a:rPr lang="en-US" sz="1200" b="1" dirty="0">
                <a:latin typeface="Times" pitchFamily="1" charset="0"/>
              </a:rPr>
              <a:t>:</a:t>
            </a:r>
          </a:p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200" b="1" dirty="0">
                <a:latin typeface="Times" pitchFamily="1" charset="0"/>
              </a:rPr>
              <a:t>1  1  1</a:t>
            </a:r>
          </a:p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200" b="1" dirty="0">
                <a:latin typeface="Times" pitchFamily="1" charset="0"/>
              </a:rPr>
              <a:t>1  1  2</a:t>
            </a:r>
          </a:p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200" b="1" dirty="0">
                <a:latin typeface="Times" pitchFamily="1" charset="0"/>
              </a:rPr>
              <a:t>1  1  3</a:t>
            </a:r>
          </a:p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200" b="1" dirty="0">
                <a:latin typeface="Times" pitchFamily="1" charset="0"/>
              </a:rPr>
              <a:t>1  2  1</a:t>
            </a:r>
          </a:p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200" b="1" dirty="0">
                <a:latin typeface="Times" pitchFamily="1" charset="0"/>
              </a:rPr>
              <a:t>1  2  2</a:t>
            </a:r>
          </a:p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200" b="1" dirty="0">
                <a:latin typeface="Times" pitchFamily="1" charset="0"/>
              </a:rPr>
              <a:t>1  2  3</a:t>
            </a:r>
          </a:p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200" b="1" dirty="0">
                <a:latin typeface="Times" pitchFamily="1" charset="0"/>
              </a:rPr>
              <a:t>1  3  1</a:t>
            </a:r>
          </a:p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200" b="1" dirty="0">
                <a:latin typeface="Times" pitchFamily="1" charset="0"/>
              </a:rPr>
              <a:t>1  3  2</a:t>
            </a:r>
          </a:p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200" b="1" dirty="0">
                <a:latin typeface="Times" pitchFamily="1" charset="0"/>
              </a:rPr>
              <a:t>1  3  3</a:t>
            </a:r>
          </a:p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200" b="1" dirty="0">
                <a:latin typeface="Times" pitchFamily="1" charset="0"/>
              </a:rPr>
              <a:t>2  1  1</a:t>
            </a:r>
          </a:p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200" b="1" dirty="0">
                <a:latin typeface="Times" pitchFamily="1" charset="0"/>
              </a:rPr>
              <a:t>2  1  2</a:t>
            </a:r>
          </a:p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200" b="1" dirty="0">
                <a:latin typeface="Times" pitchFamily="1" charset="0"/>
              </a:rPr>
              <a:t>2  1  3</a:t>
            </a:r>
          </a:p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200" b="1" dirty="0">
                <a:latin typeface="Times" pitchFamily="1" charset="0"/>
              </a:rPr>
              <a:t>2  2  1</a:t>
            </a:r>
          </a:p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200" b="1" dirty="0">
                <a:latin typeface="Times" pitchFamily="1" charset="0"/>
              </a:rPr>
              <a:t>2  2  2</a:t>
            </a:r>
          </a:p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200" b="1" dirty="0">
                <a:latin typeface="Times" pitchFamily="1" charset="0"/>
              </a:rPr>
              <a:t>2  2  3</a:t>
            </a:r>
          </a:p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200" b="1" dirty="0">
                <a:latin typeface="Times" pitchFamily="1" charset="0"/>
              </a:rPr>
              <a:t>2  3  1</a:t>
            </a:r>
          </a:p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200" b="1" dirty="0">
                <a:latin typeface="Times" pitchFamily="1" charset="0"/>
              </a:rPr>
              <a:t>2  3  2</a:t>
            </a:r>
          </a:p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200" b="1" dirty="0">
                <a:latin typeface="Times" pitchFamily="1" charset="0"/>
              </a:rPr>
              <a:t>2  3  3</a:t>
            </a:r>
          </a:p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200" b="1" dirty="0">
                <a:latin typeface="Times" pitchFamily="1" charset="0"/>
              </a:rPr>
              <a:t>3  1  1</a:t>
            </a:r>
          </a:p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200" b="1" dirty="0">
                <a:latin typeface="Times" pitchFamily="1" charset="0"/>
              </a:rPr>
              <a:t>3  1  2</a:t>
            </a:r>
          </a:p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200" b="1" dirty="0">
                <a:latin typeface="Times" pitchFamily="1" charset="0"/>
              </a:rPr>
              <a:t>3  1  3</a:t>
            </a:r>
          </a:p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200" b="1" dirty="0">
                <a:latin typeface="Times" pitchFamily="1" charset="0"/>
              </a:rPr>
              <a:t>3  2  1</a:t>
            </a:r>
          </a:p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200" b="1" dirty="0">
                <a:latin typeface="Times" pitchFamily="1" charset="0"/>
              </a:rPr>
              <a:t>3  2  2</a:t>
            </a:r>
          </a:p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200" b="1" dirty="0">
                <a:latin typeface="Times" pitchFamily="1" charset="0"/>
              </a:rPr>
              <a:t>3  2  3</a:t>
            </a:r>
          </a:p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200" b="1" dirty="0">
                <a:latin typeface="Times" pitchFamily="1" charset="0"/>
              </a:rPr>
              <a:t>3  3  1</a:t>
            </a:r>
          </a:p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200" b="1" dirty="0">
                <a:latin typeface="Times" pitchFamily="1" charset="0"/>
              </a:rPr>
              <a:t>3  3  2</a:t>
            </a:r>
          </a:p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200" b="1" dirty="0">
                <a:latin typeface="Times" pitchFamily="1" charset="0"/>
              </a:rPr>
              <a:t>3  3  3</a:t>
            </a:r>
          </a:p>
        </p:txBody>
      </p:sp>
      <p:sp>
        <p:nvSpPr>
          <p:cNvPr id="678945" name="Rectangle 33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481513" y="2233613"/>
            <a:ext cx="1347787" cy="2830512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946" name="Text Box 34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90525" y="1343025"/>
            <a:ext cx="53197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>
                <a:latin typeface="Times" pitchFamily="1" charset="0"/>
              </a:rPr>
              <a:t>the </a:t>
            </a:r>
            <a:r>
              <a:rPr lang="en-US" sz="2800" i="1">
                <a:latin typeface="Times" pitchFamily="1" charset="0"/>
              </a:rPr>
              <a:t>fruit flies</a:t>
            </a:r>
            <a:r>
              <a:rPr lang="en-US" sz="2800">
                <a:latin typeface="Times" pitchFamily="1" charset="0"/>
              </a:rPr>
              <a:t> of complexity theory...</a:t>
            </a:r>
          </a:p>
        </p:txBody>
      </p:sp>
      <p:sp>
        <p:nvSpPr>
          <p:cNvPr id="678947" name="Rectangle 35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04838" y="5891213"/>
            <a:ext cx="14065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200" b="1">
                <a:latin typeface="Times" pitchFamily="1" charset="0"/>
              </a:rPr>
              <a:t>with</a:t>
            </a:r>
            <a:r>
              <a:rPr lang="en-US" sz="1200">
                <a:latin typeface="Times" pitchFamily="1" charset="0"/>
              </a:rPr>
              <a:t> replacement…</a:t>
            </a:r>
          </a:p>
        </p:txBody>
      </p:sp>
      <p:sp>
        <p:nvSpPr>
          <p:cNvPr id="678948" name="Text Box 36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900738" y="4827588"/>
            <a:ext cx="7683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000">
                <a:solidFill>
                  <a:srgbClr val="777777"/>
                </a:solidFill>
              </a:rPr>
              <a:t>"bogosort"</a:t>
            </a:r>
          </a:p>
        </p:txBody>
      </p:sp>
      <p:pic>
        <p:nvPicPr>
          <p:cNvPr id="678949" name="Picture 37" descr="Picture 6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25" y="5195888"/>
            <a:ext cx="4465638" cy="150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475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5410" name="Group 2"/>
          <p:cNvGrpSpPr>
            <a:grpSpLocks/>
          </p:cNvGrpSpPr>
          <p:nvPr/>
        </p:nvGrpSpPr>
        <p:grpSpPr bwMode="auto">
          <a:xfrm>
            <a:off x="381000" y="838200"/>
            <a:ext cx="8218488" cy="180975"/>
            <a:chOff x="0" y="0"/>
            <a:chExt cx="5177" cy="114"/>
          </a:xfrm>
        </p:grpSpPr>
        <p:sp>
          <p:nvSpPr>
            <p:cNvPr id="1425411" name="Rectangle 3"/>
            <p:cNvSpPr>
              <a:spLocks/>
            </p:cNvSpPr>
            <p:nvPr/>
          </p:nvSpPr>
          <p:spPr bwMode="auto">
            <a:xfrm>
              <a:off x="0" y="0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5412" name="Rectangle 4"/>
            <p:cNvSpPr>
              <a:spLocks/>
            </p:cNvSpPr>
            <p:nvPr/>
          </p:nvSpPr>
          <p:spPr bwMode="auto">
            <a:xfrm>
              <a:off x="0" y="66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25413" name="Rectangle 5"/>
          <p:cNvSpPr>
            <a:spLocks/>
          </p:cNvSpPr>
          <p:nvPr/>
        </p:nvSpPr>
        <p:spPr bwMode="auto">
          <a:xfrm>
            <a:off x="457200" y="1143000"/>
            <a:ext cx="7162800" cy="287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eaLnBrk="1" hangingPunct="1">
              <a:spcBef>
                <a:spcPts val="1600"/>
              </a:spcBef>
            </a:pPr>
            <a:r>
              <a:rPr lang="en-US" sz="2800" dirty="0">
                <a:solidFill>
                  <a:srgbClr val="0E0BEE"/>
                </a:solidFill>
                <a:latin typeface="Arial" charset="0"/>
                <a:cs typeface="Arial" charset="0"/>
                <a:sym typeface="Arial" charset="0"/>
              </a:rPr>
              <a:t>Consider the following </a:t>
            </a:r>
            <a:r>
              <a:rPr lang="en-US" sz="2800" u="sng" dirty="0">
                <a:solidFill>
                  <a:srgbClr val="0E0BEE"/>
                </a:solidFill>
                <a:latin typeface="Arial" charset="0"/>
                <a:cs typeface="Arial" charset="0"/>
                <a:sym typeface="Arial" charset="0"/>
              </a:rPr>
              <a:t>update rule</a:t>
            </a:r>
            <a:r>
              <a:rPr lang="en-US" sz="2800" dirty="0">
                <a:solidFill>
                  <a:srgbClr val="0E0BEE"/>
                </a:solidFill>
                <a:latin typeface="Arial" charset="0"/>
                <a:cs typeface="Arial" charset="0"/>
                <a:sym typeface="Arial" charset="0"/>
              </a:rPr>
              <a:t> for all complex numbers c:</a:t>
            </a:r>
          </a:p>
          <a:p>
            <a:pPr marL="39688" eaLnBrk="1" hangingPunct="1">
              <a:spcBef>
                <a:spcPts val="1600"/>
              </a:spcBef>
            </a:pPr>
            <a:r>
              <a:rPr lang="en-US" sz="2800" dirty="0">
                <a:solidFill>
                  <a:srgbClr val="0E0BEE"/>
                </a:solidFill>
                <a:latin typeface="Arial" charset="0"/>
                <a:cs typeface="Arial" charset="0"/>
                <a:sym typeface="Arial" charset="0"/>
              </a:rPr>
              <a:t>z</a:t>
            </a:r>
            <a:r>
              <a:rPr lang="en-US" sz="2800" baseline="-25000" dirty="0">
                <a:solidFill>
                  <a:srgbClr val="0E0BEE"/>
                </a:solidFill>
                <a:latin typeface="Arial" charset="0"/>
                <a:cs typeface="Arial" charset="0"/>
                <a:sym typeface="Arial" charset="0"/>
              </a:rPr>
              <a:t>0 </a:t>
            </a:r>
            <a:r>
              <a:rPr lang="en-US" sz="2800" dirty="0">
                <a:solidFill>
                  <a:srgbClr val="0E0BEE"/>
                </a:solidFill>
                <a:latin typeface="Arial" charset="0"/>
                <a:cs typeface="Arial" charset="0"/>
                <a:sym typeface="Arial" charset="0"/>
              </a:rPr>
              <a:t>= 0</a:t>
            </a:r>
          </a:p>
          <a:p>
            <a:pPr marL="39688" eaLnBrk="1" hangingPunct="1">
              <a:spcBef>
                <a:spcPts val="1600"/>
              </a:spcBef>
            </a:pPr>
            <a:r>
              <a:rPr lang="en-US" sz="2800" dirty="0">
                <a:solidFill>
                  <a:srgbClr val="0E0BEE"/>
                </a:solidFill>
                <a:latin typeface="Arial" charset="0"/>
                <a:cs typeface="Arial" charset="0"/>
                <a:sym typeface="Arial" charset="0"/>
              </a:rPr>
              <a:t>z</a:t>
            </a:r>
            <a:r>
              <a:rPr lang="en-US" sz="2800" baseline="-25000" dirty="0">
                <a:solidFill>
                  <a:srgbClr val="0E0BEE"/>
                </a:solidFill>
                <a:latin typeface="Arial" charset="0"/>
                <a:cs typeface="Arial" charset="0"/>
                <a:sym typeface="Arial" charset="0"/>
              </a:rPr>
              <a:t>n+1 </a:t>
            </a:r>
            <a:r>
              <a:rPr lang="en-US" sz="2800" dirty="0">
                <a:solidFill>
                  <a:srgbClr val="0E0BEE"/>
                </a:solidFill>
                <a:latin typeface="Arial" charset="0"/>
                <a:cs typeface="Arial" charset="0"/>
                <a:sym typeface="Arial" charset="0"/>
              </a:rPr>
              <a:t>= z</a:t>
            </a:r>
            <a:r>
              <a:rPr lang="en-US" sz="2800" baseline="-25000" dirty="0">
                <a:solidFill>
                  <a:srgbClr val="0E0BEE"/>
                </a:solidFill>
                <a:latin typeface="Arial" charset="0"/>
                <a:cs typeface="Arial" charset="0"/>
                <a:sym typeface="Arial" charset="0"/>
              </a:rPr>
              <a:t>n</a:t>
            </a:r>
            <a:r>
              <a:rPr lang="en-US" sz="2800" baseline="30000" dirty="0">
                <a:solidFill>
                  <a:srgbClr val="0E0BEE"/>
                </a:solidFill>
                <a:latin typeface="Arial" charset="0"/>
                <a:cs typeface="Arial" charset="0"/>
                <a:sym typeface="Arial" charset="0"/>
              </a:rPr>
              <a:t>2 </a:t>
            </a:r>
            <a:r>
              <a:rPr lang="en-US" sz="2800" dirty="0">
                <a:solidFill>
                  <a:srgbClr val="0E0BEE"/>
                </a:solidFill>
                <a:latin typeface="Arial" charset="0"/>
                <a:cs typeface="Arial" charset="0"/>
                <a:sym typeface="Arial" charset="0"/>
              </a:rPr>
              <a:t>+ c</a:t>
            </a:r>
          </a:p>
          <a:p>
            <a:pPr marL="39688" eaLnBrk="1" hangingPunct="1">
              <a:spcBef>
                <a:spcPts val="1600"/>
              </a:spcBef>
            </a:pPr>
            <a:r>
              <a:rPr lang="en-US" sz="2800" dirty="0">
                <a:solidFill>
                  <a:srgbClr val="0E0BEE"/>
                </a:solidFill>
                <a:latin typeface="Arial" charset="0"/>
                <a:cs typeface="Arial" charset="0"/>
                <a:sym typeface="Arial" charset="0"/>
              </a:rPr>
              <a:t>If </a:t>
            </a:r>
            <a:r>
              <a:rPr lang="en-US" sz="2800" dirty="0" smtClean="0">
                <a:solidFill>
                  <a:srgbClr val="0E0BEE"/>
                </a:solidFill>
                <a:latin typeface="Arial" charset="0"/>
                <a:cs typeface="Arial" charset="0"/>
                <a:sym typeface="Arial" charset="0"/>
              </a:rPr>
              <a:t>z </a:t>
            </a:r>
            <a:r>
              <a:rPr lang="en-US" sz="2800" dirty="0">
                <a:solidFill>
                  <a:srgbClr val="0E0BEE"/>
                </a:solidFill>
                <a:latin typeface="Arial" charset="0"/>
                <a:cs typeface="Arial" charset="0"/>
                <a:sym typeface="Arial" charset="0"/>
              </a:rPr>
              <a:t>does </a:t>
            </a:r>
            <a:r>
              <a:rPr lang="en-US" sz="2800" i="1" dirty="0">
                <a:solidFill>
                  <a:srgbClr val="0E0BEE"/>
                </a:solidFill>
                <a:latin typeface="Arial" charset="0"/>
                <a:cs typeface="Arial" charset="0"/>
                <a:sym typeface="Arial" charset="0"/>
              </a:rPr>
              <a:t>not </a:t>
            </a:r>
            <a:r>
              <a:rPr lang="en-US" sz="2800" dirty="0">
                <a:solidFill>
                  <a:srgbClr val="0E0BEE"/>
                </a:solidFill>
                <a:latin typeface="Arial" charset="0"/>
                <a:cs typeface="Arial" charset="0"/>
                <a:sym typeface="Arial" charset="0"/>
              </a:rPr>
              <a:t>diverge, </a:t>
            </a:r>
            <a:r>
              <a:rPr lang="en-US" sz="2800" dirty="0" smtClean="0">
                <a:solidFill>
                  <a:srgbClr val="0E0BEE"/>
                </a:solidFill>
                <a:latin typeface="Arial" charset="0"/>
                <a:cs typeface="Arial" charset="0"/>
                <a:sym typeface="Arial" charset="0"/>
              </a:rPr>
              <a:t>then c is in </a:t>
            </a:r>
            <a:r>
              <a:rPr lang="en-US" sz="2800" dirty="0">
                <a:solidFill>
                  <a:srgbClr val="0E0BEE"/>
                </a:solidFill>
                <a:latin typeface="Arial" charset="0"/>
                <a:cs typeface="Arial" charset="0"/>
                <a:sym typeface="Arial" charset="0"/>
              </a:rPr>
              <a:t>the M. Set.</a:t>
            </a:r>
          </a:p>
        </p:txBody>
      </p:sp>
      <p:sp>
        <p:nvSpPr>
          <p:cNvPr id="1425414" name="Line 6"/>
          <p:cNvSpPr>
            <a:spLocks noChangeShapeType="1"/>
          </p:cNvSpPr>
          <p:nvPr/>
        </p:nvSpPr>
        <p:spPr bwMode="auto">
          <a:xfrm>
            <a:off x="2514600" y="4495800"/>
            <a:ext cx="1588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5415" name="Line 7"/>
          <p:cNvSpPr>
            <a:spLocks noChangeShapeType="1"/>
          </p:cNvSpPr>
          <p:nvPr/>
        </p:nvSpPr>
        <p:spPr bwMode="auto">
          <a:xfrm>
            <a:off x="685800" y="5410200"/>
            <a:ext cx="38100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5416" name="Rectangle 8"/>
          <p:cNvSpPr>
            <a:spLocks/>
          </p:cNvSpPr>
          <p:nvPr/>
        </p:nvSpPr>
        <p:spPr bwMode="auto">
          <a:xfrm>
            <a:off x="4706938" y="5195888"/>
            <a:ext cx="8128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eaLnBrk="1" hangingPunct="1"/>
            <a:r>
              <a:rPr lang="en-US" sz="1400">
                <a:latin typeface="Arial" charset="0"/>
                <a:cs typeface="Arial" charset="0"/>
                <a:sym typeface="Arial" charset="0"/>
              </a:rPr>
              <a:t>Real axis</a:t>
            </a:r>
          </a:p>
        </p:txBody>
      </p:sp>
      <p:sp>
        <p:nvSpPr>
          <p:cNvPr id="1425417" name="Rectangle 9"/>
          <p:cNvSpPr>
            <a:spLocks/>
          </p:cNvSpPr>
          <p:nvPr/>
        </p:nvSpPr>
        <p:spPr bwMode="auto">
          <a:xfrm>
            <a:off x="1897063" y="4205288"/>
            <a:ext cx="1227137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eaLnBrk="1" hangingPunct="1"/>
            <a:r>
              <a:rPr lang="en-US" sz="1400">
                <a:latin typeface="Arial" charset="0"/>
                <a:cs typeface="Arial" charset="0"/>
                <a:sym typeface="Arial" charset="0"/>
              </a:rPr>
              <a:t>Imaginary axis</a:t>
            </a:r>
          </a:p>
        </p:txBody>
      </p:sp>
      <p:sp>
        <p:nvSpPr>
          <p:cNvPr id="1425418" name="Oval 10"/>
          <p:cNvSpPr>
            <a:spLocks/>
          </p:cNvSpPr>
          <p:nvPr/>
        </p:nvSpPr>
        <p:spPr bwMode="auto">
          <a:xfrm>
            <a:off x="2971800" y="4930775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5419" name="Line 11"/>
          <p:cNvSpPr>
            <a:spLocks noChangeShapeType="1"/>
          </p:cNvSpPr>
          <p:nvPr/>
        </p:nvSpPr>
        <p:spPr bwMode="auto">
          <a:xfrm rot="10800000" flipH="1">
            <a:off x="3009900" y="4886325"/>
            <a:ext cx="457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5420" name="Oval 12"/>
          <p:cNvSpPr>
            <a:spLocks/>
          </p:cNvSpPr>
          <p:nvPr/>
        </p:nvSpPr>
        <p:spPr bwMode="auto">
          <a:xfrm>
            <a:off x="3502025" y="4846638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5421" name="Line 13"/>
          <p:cNvSpPr>
            <a:spLocks noChangeShapeType="1"/>
          </p:cNvSpPr>
          <p:nvPr/>
        </p:nvSpPr>
        <p:spPr bwMode="auto">
          <a:xfrm rot="10800000" flipH="1">
            <a:off x="3546475" y="4648200"/>
            <a:ext cx="457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5422" name="Oval 14"/>
          <p:cNvSpPr>
            <a:spLocks/>
          </p:cNvSpPr>
          <p:nvPr/>
        </p:nvSpPr>
        <p:spPr bwMode="auto">
          <a:xfrm>
            <a:off x="4027488" y="4583113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425423" name="Picture 15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295400"/>
            <a:ext cx="1255713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5424" name="Rectangle 16"/>
          <p:cNvSpPr>
            <a:spLocks/>
          </p:cNvSpPr>
          <p:nvPr/>
        </p:nvSpPr>
        <p:spPr bwMode="auto">
          <a:xfrm>
            <a:off x="2855913" y="4751388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eaLnBrk="1" hangingPunct="1">
              <a:spcBef>
                <a:spcPts val="800"/>
              </a:spcBef>
            </a:pPr>
            <a:r>
              <a:rPr lang="en-US" sz="1400">
                <a:latin typeface="Arial" charset="0"/>
                <a:cs typeface="Arial" charset="0"/>
                <a:sym typeface="Arial" charset="0"/>
              </a:rPr>
              <a:t>c</a:t>
            </a:r>
          </a:p>
        </p:txBody>
      </p:sp>
      <p:sp>
        <p:nvSpPr>
          <p:cNvPr id="1425425" name="Line 17"/>
          <p:cNvSpPr>
            <a:spLocks noChangeShapeType="1"/>
          </p:cNvSpPr>
          <p:nvPr/>
        </p:nvSpPr>
        <p:spPr bwMode="auto">
          <a:xfrm rot="10800000" flipV="1">
            <a:off x="4051300" y="4610100"/>
            <a:ext cx="30163" cy="447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5426" name="Text Box 18"/>
          <p:cNvSpPr txBox="1">
            <a:spLocks noChangeArrowheads="1"/>
          </p:cNvSpPr>
          <p:nvPr/>
        </p:nvSpPr>
        <p:spPr bwMode="auto">
          <a:xfrm>
            <a:off x="850900" y="114300"/>
            <a:ext cx="73787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 smtClean="0">
                <a:latin typeface="+mj-lt"/>
              </a:rPr>
              <a:t>Problem 1: </a:t>
            </a:r>
            <a:r>
              <a:rPr lang="en-US" sz="4000" dirty="0">
                <a:latin typeface="+mj-lt"/>
              </a:rPr>
              <a:t>the Mandelbrot Set</a:t>
            </a:r>
          </a:p>
        </p:txBody>
      </p:sp>
      <p:sp>
        <p:nvSpPr>
          <p:cNvPr id="1425427" name="Text Box 19"/>
          <p:cNvSpPr txBox="1">
            <a:spLocks noChangeArrowheads="1"/>
          </p:cNvSpPr>
          <p:nvPr/>
        </p:nvSpPr>
        <p:spPr bwMode="auto">
          <a:xfrm>
            <a:off x="7189788" y="2981325"/>
            <a:ext cx="1447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0A6819"/>
                </a:solidFill>
                <a:latin typeface="Times New Roman" pitchFamily="18" charset="0"/>
              </a:rPr>
              <a:t>Benoit M.</a:t>
            </a:r>
          </a:p>
        </p:txBody>
      </p:sp>
      <p:sp>
        <p:nvSpPr>
          <p:cNvPr id="1425428" name="Line 20"/>
          <p:cNvSpPr>
            <a:spLocks noChangeShapeType="1"/>
          </p:cNvSpPr>
          <p:nvPr/>
        </p:nvSpPr>
        <p:spPr bwMode="auto">
          <a:xfrm rot="10800000" flipH="1">
            <a:off x="2535238" y="5011738"/>
            <a:ext cx="409575" cy="369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5429" name="Oval 21"/>
          <p:cNvSpPr>
            <a:spLocks/>
          </p:cNvSpPr>
          <p:nvPr/>
        </p:nvSpPr>
        <p:spPr bwMode="auto">
          <a:xfrm>
            <a:off x="2466975" y="5367338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5430" name="Rectangle 22"/>
          <p:cNvSpPr>
            <a:spLocks/>
          </p:cNvSpPr>
          <p:nvPr/>
        </p:nvSpPr>
        <p:spPr bwMode="auto">
          <a:xfrm>
            <a:off x="2263775" y="5456238"/>
            <a:ext cx="2952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eaLnBrk="1" hangingPunct="1">
              <a:spcBef>
                <a:spcPts val="800"/>
              </a:spcBef>
            </a:pPr>
            <a:r>
              <a:rPr lang="en-US" sz="1400">
                <a:latin typeface="Arial" charset="0"/>
                <a:cs typeface="Arial" charset="0"/>
                <a:sym typeface="Arial" charset="0"/>
              </a:rPr>
              <a:t>z</a:t>
            </a:r>
            <a:r>
              <a:rPr lang="en-US" sz="1400" baseline="-25000">
                <a:latin typeface="Arial" charset="0"/>
                <a:cs typeface="Arial" charset="0"/>
              </a:rPr>
              <a:t>0</a:t>
            </a:r>
            <a:endParaRPr lang="en-US" sz="1400"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1425431" name="Rectangle 23"/>
          <p:cNvSpPr>
            <a:spLocks/>
          </p:cNvSpPr>
          <p:nvPr/>
        </p:nvSpPr>
        <p:spPr bwMode="auto">
          <a:xfrm>
            <a:off x="2976563" y="4973638"/>
            <a:ext cx="2952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eaLnBrk="1" hangingPunct="1">
              <a:spcBef>
                <a:spcPts val="800"/>
              </a:spcBef>
            </a:pPr>
            <a:r>
              <a:rPr lang="en-US" sz="1400">
                <a:latin typeface="Arial" charset="0"/>
                <a:cs typeface="Arial" charset="0"/>
                <a:sym typeface="Arial" charset="0"/>
              </a:rPr>
              <a:t>z</a:t>
            </a:r>
            <a:r>
              <a:rPr lang="en-US" sz="1400" baseline="-25000">
                <a:latin typeface="Arial" charset="0"/>
                <a:cs typeface="Arial" charset="0"/>
              </a:rPr>
              <a:t>1</a:t>
            </a:r>
            <a:endParaRPr lang="en-US" sz="1400"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1425432" name="Rectangle 24"/>
          <p:cNvSpPr>
            <a:spLocks/>
          </p:cNvSpPr>
          <p:nvPr/>
        </p:nvSpPr>
        <p:spPr bwMode="auto">
          <a:xfrm>
            <a:off x="3543300" y="4932363"/>
            <a:ext cx="2952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eaLnBrk="1" hangingPunct="1">
              <a:spcBef>
                <a:spcPts val="800"/>
              </a:spcBef>
            </a:pPr>
            <a:r>
              <a:rPr lang="en-US" sz="1400">
                <a:latin typeface="Arial" charset="0"/>
                <a:cs typeface="Arial" charset="0"/>
                <a:sym typeface="Arial" charset="0"/>
              </a:rPr>
              <a:t>z</a:t>
            </a:r>
            <a:r>
              <a:rPr lang="en-US" sz="1400" baseline="-25000">
                <a:latin typeface="Arial" charset="0"/>
                <a:cs typeface="Arial" charset="0"/>
              </a:rPr>
              <a:t>2</a:t>
            </a:r>
            <a:endParaRPr lang="en-US" sz="1400"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1425433" name="Rectangle 25"/>
          <p:cNvSpPr>
            <a:spLocks/>
          </p:cNvSpPr>
          <p:nvPr/>
        </p:nvSpPr>
        <p:spPr bwMode="auto">
          <a:xfrm>
            <a:off x="4081463" y="4375150"/>
            <a:ext cx="2952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eaLnBrk="1" hangingPunct="1">
              <a:spcBef>
                <a:spcPts val="800"/>
              </a:spcBef>
            </a:pPr>
            <a:r>
              <a:rPr lang="en-US" sz="1400">
                <a:latin typeface="Arial" charset="0"/>
                <a:cs typeface="Arial" charset="0"/>
                <a:sym typeface="Arial" charset="0"/>
              </a:rPr>
              <a:t>z</a:t>
            </a:r>
            <a:r>
              <a:rPr lang="en-US" sz="1400" baseline="-25000">
                <a:latin typeface="Arial" charset="0"/>
                <a:cs typeface="Arial" charset="0"/>
              </a:rPr>
              <a:t>3</a:t>
            </a:r>
            <a:endParaRPr lang="en-US" sz="1400"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1425434" name="Rectangle 26"/>
          <p:cNvSpPr>
            <a:spLocks/>
          </p:cNvSpPr>
          <p:nvPr/>
        </p:nvSpPr>
        <p:spPr bwMode="auto">
          <a:xfrm>
            <a:off x="4021138" y="5005388"/>
            <a:ext cx="2952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eaLnBrk="1" hangingPunct="1">
              <a:spcBef>
                <a:spcPts val="800"/>
              </a:spcBef>
            </a:pPr>
            <a:r>
              <a:rPr lang="en-US" sz="1400">
                <a:latin typeface="Arial" charset="0"/>
                <a:cs typeface="Arial" charset="0"/>
                <a:sym typeface="Arial" charset="0"/>
              </a:rPr>
              <a:t>z</a:t>
            </a:r>
            <a:r>
              <a:rPr lang="en-US" sz="1400" baseline="-25000">
                <a:latin typeface="Arial" charset="0"/>
                <a:cs typeface="Arial" charset="0"/>
              </a:rPr>
              <a:t>4</a:t>
            </a:r>
            <a:endParaRPr lang="en-US" sz="1400">
              <a:latin typeface="Arial" charset="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1755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6434" name="Group 2"/>
          <p:cNvGrpSpPr>
            <a:grpSpLocks/>
          </p:cNvGrpSpPr>
          <p:nvPr/>
        </p:nvGrpSpPr>
        <p:grpSpPr bwMode="auto">
          <a:xfrm>
            <a:off x="381000" y="838200"/>
            <a:ext cx="8218488" cy="180975"/>
            <a:chOff x="0" y="0"/>
            <a:chExt cx="5177" cy="114"/>
          </a:xfrm>
        </p:grpSpPr>
        <p:sp>
          <p:nvSpPr>
            <p:cNvPr id="1426435" name="Rectangle 3"/>
            <p:cNvSpPr>
              <a:spLocks/>
            </p:cNvSpPr>
            <p:nvPr/>
          </p:nvSpPr>
          <p:spPr bwMode="auto">
            <a:xfrm>
              <a:off x="0" y="0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6436" name="Rectangle 4"/>
            <p:cNvSpPr>
              <a:spLocks/>
            </p:cNvSpPr>
            <p:nvPr/>
          </p:nvSpPr>
          <p:spPr bwMode="auto">
            <a:xfrm>
              <a:off x="0" y="66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26437" name="Rectangle 5"/>
          <p:cNvSpPr>
            <a:spLocks/>
          </p:cNvSpPr>
          <p:nvPr/>
        </p:nvSpPr>
        <p:spPr bwMode="auto">
          <a:xfrm>
            <a:off x="457200" y="1143000"/>
            <a:ext cx="7456488" cy="287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eaLnBrk="1" hangingPunct="1">
              <a:spcBef>
                <a:spcPts val="1600"/>
              </a:spcBef>
            </a:pPr>
            <a:r>
              <a:rPr lang="en-US" sz="2800" dirty="0">
                <a:solidFill>
                  <a:srgbClr val="0E0BEE"/>
                </a:solidFill>
                <a:latin typeface="Arial" charset="0"/>
                <a:cs typeface="Arial" charset="0"/>
                <a:sym typeface="Arial" charset="0"/>
              </a:rPr>
              <a:t>Consider the following </a:t>
            </a:r>
            <a:r>
              <a:rPr lang="en-US" sz="2800" u="sng" dirty="0">
                <a:solidFill>
                  <a:srgbClr val="0E0BEE"/>
                </a:solidFill>
                <a:latin typeface="Arial" charset="0"/>
                <a:cs typeface="Arial" charset="0"/>
                <a:sym typeface="Arial" charset="0"/>
              </a:rPr>
              <a:t>update rule</a:t>
            </a:r>
            <a:r>
              <a:rPr lang="en-US" sz="2800" dirty="0">
                <a:solidFill>
                  <a:srgbClr val="0E0BEE"/>
                </a:solidFill>
                <a:latin typeface="Arial" charset="0"/>
                <a:cs typeface="Arial" charset="0"/>
                <a:sym typeface="Arial" charset="0"/>
              </a:rPr>
              <a:t> for all complex numbers c:</a:t>
            </a:r>
          </a:p>
          <a:p>
            <a:pPr marL="39688" eaLnBrk="1" hangingPunct="1">
              <a:spcBef>
                <a:spcPts val="1600"/>
              </a:spcBef>
            </a:pPr>
            <a:r>
              <a:rPr lang="en-US" sz="2800" dirty="0">
                <a:solidFill>
                  <a:srgbClr val="0E0BEE"/>
                </a:solidFill>
                <a:latin typeface="Arial" charset="0"/>
                <a:cs typeface="Arial" charset="0"/>
                <a:sym typeface="Arial" charset="0"/>
              </a:rPr>
              <a:t>z</a:t>
            </a:r>
            <a:r>
              <a:rPr lang="en-US" sz="2800" baseline="-25000" dirty="0">
                <a:solidFill>
                  <a:srgbClr val="0E0BEE"/>
                </a:solidFill>
                <a:latin typeface="Arial" charset="0"/>
                <a:cs typeface="Arial" charset="0"/>
                <a:sym typeface="Arial" charset="0"/>
              </a:rPr>
              <a:t>0 </a:t>
            </a:r>
            <a:r>
              <a:rPr lang="en-US" sz="2800" dirty="0">
                <a:solidFill>
                  <a:srgbClr val="0E0BEE"/>
                </a:solidFill>
                <a:latin typeface="Arial" charset="0"/>
                <a:cs typeface="Arial" charset="0"/>
                <a:sym typeface="Arial" charset="0"/>
              </a:rPr>
              <a:t>= 0</a:t>
            </a:r>
          </a:p>
          <a:p>
            <a:pPr marL="39688" eaLnBrk="1" hangingPunct="1">
              <a:spcBef>
                <a:spcPts val="1600"/>
              </a:spcBef>
            </a:pPr>
            <a:r>
              <a:rPr lang="en-US" sz="2800" dirty="0">
                <a:solidFill>
                  <a:srgbClr val="0E0BEE"/>
                </a:solidFill>
                <a:latin typeface="Arial" charset="0"/>
                <a:cs typeface="Arial" charset="0"/>
                <a:sym typeface="Arial" charset="0"/>
              </a:rPr>
              <a:t>z</a:t>
            </a:r>
            <a:r>
              <a:rPr lang="en-US" sz="2800" baseline="-25000" dirty="0">
                <a:solidFill>
                  <a:srgbClr val="0E0BEE"/>
                </a:solidFill>
                <a:latin typeface="Arial" charset="0"/>
                <a:cs typeface="Arial" charset="0"/>
                <a:sym typeface="Arial" charset="0"/>
              </a:rPr>
              <a:t>n+1 </a:t>
            </a:r>
            <a:r>
              <a:rPr lang="en-US" sz="2800" dirty="0">
                <a:solidFill>
                  <a:srgbClr val="0E0BEE"/>
                </a:solidFill>
                <a:latin typeface="Arial" charset="0"/>
                <a:cs typeface="Arial" charset="0"/>
                <a:sym typeface="Arial" charset="0"/>
              </a:rPr>
              <a:t>= z</a:t>
            </a:r>
            <a:r>
              <a:rPr lang="en-US" sz="2800" baseline="-25000" dirty="0">
                <a:solidFill>
                  <a:srgbClr val="0E0BEE"/>
                </a:solidFill>
                <a:latin typeface="Arial" charset="0"/>
                <a:cs typeface="Arial" charset="0"/>
                <a:sym typeface="Arial" charset="0"/>
              </a:rPr>
              <a:t>n</a:t>
            </a:r>
            <a:r>
              <a:rPr lang="en-US" sz="2800" baseline="30000" dirty="0">
                <a:solidFill>
                  <a:srgbClr val="0E0BEE"/>
                </a:solidFill>
                <a:latin typeface="Arial" charset="0"/>
                <a:cs typeface="Arial" charset="0"/>
                <a:sym typeface="Arial" charset="0"/>
              </a:rPr>
              <a:t>2 </a:t>
            </a:r>
            <a:r>
              <a:rPr lang="en-US" sz="2800" dirty="0">
                <a:solidFill>
                  <a:srgbClr val="0E0BEE"/>
                </a:solidFill>
                <a:latin typeface="Arial" charset="0"/>
                <a:cs typeface="Arial" charset="0"/>
                <a:sym typeface="Arial" charset="0"/>
              </a:rPr>
              <a:t>+ c</a:t>
            </a:r>
          </a:p>
          <a:p>
            <a:pPr marL="39688" eaLnBrk="1" hangingPunct="1">
              <a:spcBef>
                <a:spcPts val="1600"/>
              </a:spcBef>
            </a:pPr>
            <a:r>
              <a:rPr lang="en-US" sz="2800" dirty="0">
                <a:solidFill>
                  <a:srgbClr val="0E0BEE"/>
                </a:solidFill>
                <a:latin typeface="Arial" charset="0"/>
                <a:cs typeface="Arial" charset="0"/>
                <a:sym typeface="Arial" charset="0"/>
              </a:rPr>
              <a:t>If </a:t>
            </a:r>
            <a:r>
              <a:rPr lang="en-US" sz="2800" dirty="0" smtClean="0">
                <a:solidFill>
                  <a:srgbClr val="0E0BEE"/>
                </a:solidFill>
                <a:latin typeface="Arial" charset="0"/>
                <a:cs typeface="Arial" charset="0"/>
                <a:sym typeface="Arial" charset="0"/>
              </a:rPr>
              <a:t>z </a:t>
            </a:r>
            <a:r>
              <a:rPr lang="en-US" sz="2800" dirty="0">
                <a:solidFill>
                  <a:srgbClr val="0E0BEE"/>
                </a:solidFill>
                <a:latin typeface="Arial" charset="0"/>
                <a:cs typeface="Arial" charset="0"/>
                <a:sym typeface="Arial" charset="0"/>
              </a:rPr>
              <a:t>does </a:t>
            </a:r>
            <a:r>
              <a:rPr lang="en-US" sz="2800" i="1" dirty="0">
                <a:solidFill>
                  <a:srgbClr val="0E0BEE"/>
                </a:solidFill>
                <a:latin typeface="Arial" charset="0"/>
                <a:cs typeface="Arial" charset="0"/>
                <a:sym typeface="Arial" charset="0"/>
              </a:rPr>
              <a:t>not </a:t>
            </a:r>
            <a:r>
              <a:rPr lang="en-US" sz="2800" dirty="0">
                <a:solidFill>
                  <a:srgbClr val="0E0BEE"/>
                </a:solidFill>
                <a:latin typeface="Arial" charset="0"/>
                <a:cs typeface="Arial" charset="0"/>
                <a:sym typeface="Arial" charset="0"/>
              </a:rPr>
              <a:t>diverge, </a:t>
            </a:r>
            <a:r>
              <a:rPr lang="en-US" sz="2800" dirty="0" smtClean="0">
                <a:solidFill>
                  <a:srgbClr val="0E0BEE"/>
                </a:solidFill>
                <a:latin typeface="Arial" charset="0"/>
                <a:cs typeface="Arial" charset="0"/>
                <a:sym typeface="Arial" charset="0"/>
              </a:rPr>
              <a:t>then c is </a:t>
            </a:r>
            <a:r>
              <a:rPr lang="en-US" sz="2800" dirty="0">
                <a:solidFill>
                  <a:srgbClr val="0E0BEE"/>
                </a:solidFill>
                <a:latin typeface="Arial" charset="0"/>
                <a:cs typeface="Arial" charset="0"/>
                <a:sym typeface="Arial" charset="0"/>
              </a:rPr>
              <a:t>in the M. Set.</a:t>
            </a:r>
          </a:p>
        </p:txBody>
      </p:sp>
      <p:sp>
        <p:nvSpPr>
          <p:cNvPr id="1426438" name="Line 6"/>
          <p:cNvSpPr>
            <a:spLocks noChangeShapeType="1"/>
          </p:cNvSpPr>
          <p:nvPr/>
        </p:nvSpPr>
        <p:spPr bwMode="auto">
          <a:xfrm>
            <a:off x="2514600" y="4495800"/>
            <a:ext cx="1588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6439" name="Line 7"/>
          <p:cNvSpPr>
            <a:spLocks noChangeShapeType="1"/>
          </p:cNvSpPr>
          <p:nvPr/>
        </p:nvSpPr>
        <p:spPr bwMode="auto">
          <a:xfrm>
            <a:off x="685800" y="5410200"/>
            <a:ext cx="38100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6440" name="Rectangle 8"/>
          <p:cNvSpPr>
            <a:spLocks/>
          </p:cNvSpPr>
          <p:nvPr/>
        </p:nvSpPr>
        <p:spPr bwMode="auto">
          <a:xfrm>
            <a:off x="4038600" y="5486400"/>
            <a:ext cx="8128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eaLnBrk="1" hangingPunct="1"/>
            <a:r>
              <a:rPr lang="en-US" sz="1400">
                <a:latin typeface="Arial" charset="0"/>
                <a:cs typeface="Arial" charset="0"/>
                <a:sym typeface="Arial" charset="0"/>
              </a:rPr>
              <a:t>Real axis</a:t>
            </a:r>
          </a:p>
        </p:txBody>
      </p:sp>
      <p:sp>
        <p:nvSpPr>
          <p:cNvPr id="1426441" name="Rectangle 9"/>
          <p:cNvSpPr>
            <a:spLocks/>
          </p:cNvSpPr>
          <p:nvPr/>
        </p:nvSpPr>
        <p:spPr bwMode="auto">
          <a:xfrm>
            <a:off x="1897063" y="4205288"/>
            <a:ext cx="1227137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eaLnBrk="1" hangingPunct="1"/>
            <a:r>
              <a:rPr lang="en-US" sz="1400">
                <a:latin typeface="Arial" charset="0"/>
                <a:cs typeface="Arial" charset="0"/>
                <a:sym typeface="Arial" charset="0"/>
              </a:rPr>
              <a:t>Imaginary axis</a:t>
            </a:r>
          </a:p>
        </p:txBody>
      </p:sp>
      <p:sp>
        <p:nvSpPr>
          <p:cNvPr id="1426442" name="Oval 10"/>
          <p:cNvSpPr>
            <a:spLocks/>
          </p:cNvSpPr>
          <p:nvPr/>
        </p:nvSpPr>
        <p:spPr bwMode="auto">
          <a:xfrm>
            <a:off x="2971800" y="4930775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6443" name="Line 11"/>
          <p:cNvSpPr>
            <a:spLocks noChangeShapeType="1"/>
          </p:cNvSpPr>
          <p:nvPr/>
        </p:nvSpPr>
        <p:spPr bwMode="auto">
          <a:xfrm rot="10800000" flipH="1">
            <a:off x="3009900" y="4886325"/>
            <a:ext cx="457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6444" name="Oval 12"/>
          <p:cNvSpPr>
            <a:spLocks/>
          </p:cNvSpPr>
          <p:nvPr/>
        </p:nvSpPr>
        <p:spPr bwMode="auto">
          <a:xfrm>
            <a:off x="3502025" y="4846638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6445" name="Line 13"/>
          <p:cNvSpPr>
            <a:spLocks noChangeShapeType="1"/>
          </p:cNvSpPr>
          <p:nvPr/>
        </p:nvSpPr>
        <p:spPr bwMode="auto">
          <a:xfrm rot="10800000" flipH="1">
            <a:off x="3546475" y="4648200"/>
            <a:ext cx="457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6446" name="Oval 14"/>
          <p:cNvSpPr>
            <a:spLocks/>
          </p:cNvSpPr>
          <p:nvPr/>
        </p:nvSpPr>
        <p:spPr bwMode="auto">
          <a:xfrm>
            <a:off x="4027488" y="4583113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426447" name="Picture 15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295400"/>
            <a:ext cx="1255713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6448" name="Rectangle 16"/>
          <p:cNvSpPr>
            <a:spLocks/>
          </p:cNvSpPr>
          <p:nvPr/>
        </p:nvSpPr>
        <p:spPr bwMode="auto">
          <a:xfrm>
            <a:off x="2855913" y="4751388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eaLnBrk="1" hangingPunct="1">
              <a:spcBef>
                <a:spcPts val="800"/>
              </a:spcBef>
            </a:pPr>
            <a:r>
              <a:rPr lang="en-US" sz="1400">
                <a:latin typeface="Arial" charset="0"/>
                <a:cs typeface="Arial" charset="0"/>
                <a:sym typeface="Arial" charset="0"/>
              </a:rPr>
              <a:t>c</a:t>
            </a:r>
          </a:p>
        </p:txBody>
      </p:sp>
      <p:sp>
        <p:nvSpPr>
          <p:cNvPr id="1426449" name="Line 17"/>
          <p:cNvSpPr>
            <a:spLocks noChangeShapeType="1"/>
          </p:cNvSpPr>
          <p:nvPr/>
        </p:nvSpPr>
        <p:spPr bwMode="auto">
          <a:xfrm rot="10800000" flipV="1">
            <a:off x="4051300" y="4610100"/>
            <a:ext cx="30163" cy="447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6451" name="Text Box 19"/>
          <p:cNvSpPr txBox="1">
            <a:spLocks noChangeArrowheads="1"/>
          </p:cNvSpPr>
          <p:nvPr/>
        </p:nvSpPr>
        <p:spPr bwMode="auto">
          <a:xfrm>
            <a:off x="7189788" y="2981325"/>
            <a:ext cx="1447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0A6819"/>
                </a:solidFill>
                <a:latin typeface="Times New Roman" pitchFamily="18" charset="0"/>
              </a:rPr>
              <a:t>Benoit M.</a:t>
            </a:r>
          </a:p>
        </p:txBody>
      </p:sp>
      <p:sp>
        <p:nvSpPr>
          <p:cNvPr id="1426452" name="Line 20"/>
          <p:cNvSpPr>
            <a:spLocks noChangeShapeType="1"/>
          </p:cNvSpPr>
          <p:nvPr/>
        </p:nvSpPr>
        <p:spPr bwMode="auto">
          <a:xfrm rot="10800000" flipH="1">
            <a:off x="2535238" y="5011738"/>
            <a:ext cx="409575" cy="369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6453" name="Oval 21"/>
          <p:cNvSpPr>
            <a:spLocks/>
          </p:cNvSpPr>
          <p:nvPr/>
        </p:nvSpPr>
        <p:spPr bwMode="auto">
          <a:xfrm>
            <a:off x="2466975" y="5367338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6454" name="Rectangle 22"/>
          <p:cNvSpPr>
            <a:spLocks/>
          </p:cNvSpPr>
          <p:nvPr/>
        </p:nvSpPr>
        <p:spPr bwMode="auto">
          <a:xfrm>
            <a:off x="2263775" y="5456238"/>
            <a:ext cx="2952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eaLnBrk="1" hangingPunct="1">
              <a:spcBef>
                <a:spcPts val="800"/>
              </a:spcBef>
            </a:pPr>
            <a:r>
              <a:rPr lang="en-US" sz="1400">
                <a:latin typeface="Arial" charset="0"/>
                <a:cs typeface="Arial" charset="0"/>
                <a:sym typeface="Arial" charset="0"/>
              </a:rPr>
              <a:t>z</a:t>
            </a:r>
            <a:r>
              <a:rPr lang="en-US" sz="1400" baseline="-25000">
                <a:latin typeface="Arial" charset="0"/>
                <a:cs typeface="Arial" charset="0"/>
              </a:rPr>
              <a:t>0</a:t>
            </a:r>
            <a:endParaRPr lang="en-US" sz="1400"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1426455" name="Rectangle 23"/>
          <p:cNvSpPr>
            <a:spLocks/>
          </p:cNvSpPr>
          <p:nvPr/>
        </p:nvSpPr>
        <p:spPr bwMode="auto">
          <a:xfrm>
            <a:off x="2976563" y="4973638"/>
            <a:ext cx="2952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eaLnBrk="1" hangingPunct="1">
              <a:spcBef>
                <a:spcPts val="800"/>
              </a:spcBef>
            </a:pPr>
            <a:r>
              <a:rPr lang="en-US" sz="1400">
                <a:latin typeface="Arial" charset="0"/>
                <a:cs typeface="Arial" charset="0"/>
                <a:sym typeface="Arial" charset="0"/>
              </a:rPr>
              <a:t>z</a:t>
            </a:r>
            <a:r>
              <a:rPr lang="en-US" sz="1400" baseline="-25000">
                <a:latin typeface="Arial" charset="0"/>
                <a:cs typeface="Arial" charset="0"/>
              </a:rPr>
              <a:t>1</a:t>
            </a:r>
            <a:endParaRPr lang="en-US" sz="1400"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1426456" name="Rectangle 24"/>
          <p:cNvSpPr>
            <a:spLocks/>
          </p:cNvSpPr>
          <p:nvPr/>
        </p:nvSpPr>
        <p:spPr bwMode="auto">
          <a:xfrm>
            <a:off x="3543300" y="4932363"/>
            <a:ext cx="2952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eaLnBrk="1" hangingPunct="1">
              <a:spcBef>
                <a:spcPts val="800"/>
              </a:spcBef>
            </a:pPr>
            <a:r>
              <a:rPr lang="en-US" sz="1400">
                <a:latin typeface="Arial" charset="0"/>
                <a:cs typeface="Arial" charset="0"/>
                <a:sym typeface="Arial" charset="0"/>
              </a:rPr>
              <a:t>z</a:t>
            </a:r>
            <a:r>
              <a:rPr lang="en-US" sz="1400" baseline="-25000">
                <a:latin typeface="Arial" charset="0"/>
                <a:cs typeface="Arial" charset="0"/>
              </a:rPr>
              <a:t>2</a:t>
            </a:r>
            <a:endParaRPr lang="en-US" sz="1400"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1426457" name="Rectangle 25"/>
          <p:cNvSpPr>
            <a:spLocks/>
          </p:cNvSpPr>
          <p:nvPr/>
        </p:nvSpPr>
        <p:spPr bwMode="auto">
          <a:xfrm>
            <a:off x="4081463" y="4375150"/>
            <a:ext cx="2952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eaLnBrk="1" hangingPunct="1">
              <a:spcBef>
                <a:spcPts val="800"/>
              </a:spcBef>
            </a:pPr>
            <a:r>
              <a:rPr lang="en-US" sz="1400">
                <a:latin typeface="Arial" charset="0"/>
                <a:cs typeface="Arial" charset="0"/>
                <a:sym typeface="Arial" charset="0"/>
              </a:rPr>
              <a:t>z</a:t>
            </a:r>
            <a:r>
              <a:rPr lang="en-US" sz="1400" baseline="-25000">
                <a:latin typeface="Arial" charset="0"/>
                <a:cs typeface="Arial" charset="0"/>
              </a:rPr>
              <a:t>3</a:t>
            </a:r>
            <a:endParaRPr lang="en-US" sz="1400"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1426458" name="Rectangle 26"/>
          <p:cNvSpPr>
            <a:spLocks/>
          </p:cNvSpPr>
          <p:nvPr/>
        </p:nvSpPr>
        <p:spPr bwMode="auto">
          <a:xfrm>
            <a:off x="4021138" y="5005388"/>
            <a:ext cx="2952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eaLnBrk="1" hangingPunct="1">
              <a:spcBef>
                <a:spcPts val="800"/>
              </a:spcBef>
            </a:pPr>
            <a:r>
              <a:rPr lang="en-US" sz="1400">
                <a:latin typeface="Arial" charset="0"/>
                <a:cs typeface="Arial" charset="0"/>
                <a:sym typeface="Arial" charset="0"/>
              </a:rPr>
              <a:t>z</a:t>
            </a:r>
            <a:r>
              <a:rPr lang="en-US" sz="1400" baseline="-25000">
                <a:latin typeface="Arial" charset="0"/>
                <a:cs typeface="Arial" charset="0"/>
              </a:rPr>
              <a:t>4</a:t>
            </a:r>
            <a:endParaRPr lang="en-US" sz="1400"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1426459" name="Picture 27" descr="Animated_cyc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343400"/>
            <a:ext cx="2895600" cy="207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26460" name="Rectangle 28"/>
          <p:cNvSpPr>
            <a:spLocks/>
          </p:cNvSpPr>
          <p:nvPr/>
        </p:nvSpPr>
        <p:spPr bwMode="auto">
          <a:xfrm>
            <a:off x="6019800" y="6477000"/>
            <a:ext cx="28194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>
            <a:spAutoFit/>
          </a:bodyPr>
          <a:lstStyle/>
          <a:p>
            <a:pPr marL="39688" algn="ctr" eaLnBrk="1" hangingPunct="1"/>
            <a:r>
              <a:rPr lang="en-US" sz="1400">
                <a:solidFill>
                  <a:srgbClr val="0E0BEE"/>
                </a:solidFill>
                <a:latin typeface="Arial" charset="0"/>
                <a:cs typeface="Arial" charset="0"/>
                <a:sym typeface="Arial" charset="0"/>
              </a:rPr>
              <a:t>example of a non-diverging cycle</a:t>
            </a:r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850900" y="136525"/>
            <a:ext cx="73787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 smtClean="0">
                <a:latin typeface="+mj-lt"/>
              </a:rPr>
              <a:t>Problem 1: </a:t>
            </a:r>
            <a:r>
              <a:rPr lang="en-US" sz="4000" dirty="0">
                <a:latin typeface="+mj-lt"/>
              </a:rPr>
              <a:t>the Mandelbrot Set</a:t>
            </a:r>
          </a:p>
        </p:txBody>
      </p:sp>
    </p:spTree>
    <p:extLst>
      <p:ext uri="{BB962C8B-B14F-4D97-AF65-F5344CB8AC3E}">
        <p14:creationId xmlns:p14="http://schemas.microsoft.com/office/powerpoint/2010/main" val="38611077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7458" name="Group 2"/>
          <p:cNvGrpSpPr>
            <a:grpSpLocks/>
          </p:cNvGrpSpPr>
          <p:nvPr/>
        </p:nvGrpSpPr>
        <p:grpSpPr bwMode="auto">
          <a:xfrm>
            <a:off x="381000" y="838200"/>
            <a:ext cx="8218488" cy="180975"/>
            <a:chOff x="0" y="0"/>
            <a:chExt cx="5177" cy="114"/>
          </a:xfrm>
        </p:grpSpPr>
        <p:sp>
          <p:nvSpPr>
            <p:cNvPr id="1427459" name="Rectangle 3"/>
            <p:cNvSpPr>
              <a:spLocks/>
            </p:cNvSpPr>
            <p:nvPr/>
          </p:nvSpPr>
          <p:spPr bwMode="auto">
            <a:xfrm>
              <a:off x="0" y="0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7460" name="Rectangle 4"/>
            <p:cNvSpPr>
              <a:spLocks/>
            </p:cNvSpPr>
            <p:nvPr/>
          </p:nvSpPr>
          <p:spPr bwMode="auto">
            <a:xfrm>
              <a:off x="0" y="66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427461" name="Picture 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17"/>
          <a:stretch>
            <a:fillRect/>
          </a:stretch>
        </p:blipFill>
        <p:spPr bwMode="auto">
          <a:xfrm>
            <a:off x="533400" y="1455738"/>
            <a:ext cx="8001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7462" name="Rectangle 6"/>
          <p:cNvSpPr>
            <a:spLocks/>
          </p:cNvSpPr>
          <p:nvPr/>
        </p:nvSpPr>
        <p:spPr bwMode="auto">
          <a:xfrm>
            <a:off x="457200" y="1143000"/>
            <a:ext cx="4038600" cy="287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eaLnBrk="1" hangingPunct="1">
              <a:spcBef>
                <a:spcPts val="1600"/>
              </a:spcBef>
            </a:pPr>
            <a:r>
              <a:rPr lang="en-US" sz="1800">
                <a:solidFill>
                  <a:srgbClr val="0E0BEE"/>
                </a:solidFill>
                <a:latin typeface="Arial" charset="0"/>
                <a:cs typeface="Arial" charset="0"/>
                <a:sym typeface="Arial" charset="0"/>
              </a:rPr>
              <a:t>Consider the following </a:t>
            </a:r>
            <a:r>
              <a:rPr lang="en-US" sz="1800" u="sng">
                <a:solidFill>
                  <a:srgbClr val="0E0BEE"/>
                </a:solidFill>
                <a:latin typeface="Arial" charset="0"/>
                <a:cs typeface="Arial" charset="0"/>
                <a:sym typeface="Arial" charset="0"/>
              </a:rPr>
              <a:t>update rule</a:t>
            </a:r>
            <a:r>
              <a:rPr lang="en-US" sz="1800">
                <a:solidFill>
                  <a:srgbClr val="0E0BEE"/>
                </a:solidFill>
                <a:latin typeface="Arial" charset="0"/>
                <a:cs typeface="Arial" charset="0"/>
                <a:sym typeface="Arial" charset="0"/>
              </a:rPr>
              <a:t> for all complex numbers c:</a:t>
            </a:r>
          </a:p>
          <a:p>
            <a:pPr marL="39688" eaLnBrk="1" hangingPunct="1">
              <a:spcBef>
                <a:spcPts val="1600"/>
              </a:spcBef>
            </a:pPr>
            <a:r>
              <a:rPr lang="en-US" sz="1800">
                <a:solidFill>
                  <a:srgbClr val="0E0BEE"/>
                </a:solidFill>
                <a:latin typeface="Arial" charset="0"/>
                <a:cs typeface="Arial" charset="0"/>
                <a:sym typeface="Arial" charset="0"/>
              </a:rPr>
              <a:t>z</a:t>
            </a:r>
            <a:r>
              <a:rPr lang="en-US" sz="1800" baseline="-25000">
                <a:solidFill>
                  <a:srgbClr val="0E0BEE"/>
                </a:solidFill>
                <a:latin typeface="Arial" charset="0"/>
                <a:cs typeface="Arial" charset="0"/>
                <a:sym typeface="Arial" charset="0"/>
              </a:rPr>
              <a:t>0 </a:t>
            </a:r>
            <a:r>
              <a:rPr lang="en-US" sz="1800">
                <a:solidFill>
                  <a:srgbClr val="0E0BEE"/>
                </a:solidFill>
                <a:latin typeface="Arial" charset="0"/>
                <a:cs typeface="Arial" charset="0"/>
                <a:sym typeface="Arial" charset="0"/>
              </a:rPr>
              <a:t>= 0</a:t>
            </a:r>
          </a:p>
          <a:p>
            <a:pPr marL="39688" eaLnBrk="1" hangingPunct="1">
              <a:spcBef>
                <a:spcPts val="1600"/>
              </a:spcBef>
            </a:pPr>
            <a:r>
              <a:rPr lang="en-US" sz="1800">
                <a:solidFill>
                  <a:srgbClr val="0E0BEE"/>
                </a:solidFill>
                <a:latin typeface="Arial" charset="0"/>
                <a:cs typeface="Arial" charset="0"/>
                <a:sym typeface="Arial" charset="0"/>
              </a:rPr>
              <a:t>z</a:t>
            </a:r>
            <a:r>
              <a:rPr lang="en-US" sz="1800" baseline="-25000">
                <a:solidFill>
                  <a:srgbClr val="0E0BEE"/>
                </a:solidFill>
                <a:latin typeface="Arial" charset="0"/>
                <a:cs typeface="Arial" charset="0"/>
                <a:sym typeface="Arial" charset="0"/>
              </a:rPr>
              <a:t>n+1 </a:t>
            </a:r>
            <a:r>
              <a:rPr lang="en-US" sz="1800">
                <a:solidFill>
                  <a:srgbClr val="0E0BEE"/>
                </a:solidFill>
                <a:latin typeface="Arial" charset="0"/>
                <a:cs typeface="Arial" charset="0"/>
                <a:sym typeface="Arial" charset="0"/>
              </a:rPr>
              <a:t>= z</a:t>
            </a:r>
            <a:r>
              <a:rPr lang="en-US" sz="1800" baseline="-25000">
                <a:solidFill>
                  <a:srgbClr val="0E0BEE"/>
                </a:solidFill>
                <a:latin typeface="Arial" charset="0"/>
                <a:cs typeface="Arial" charset="0"/>
                <a:sym typeface="Arial" charset="0"/>
              </a:rPr>
              <a:t>n</a:t>
            </a:r>
            <a:r>
              <a:rPr lang="en-US" sz="1800" baseline="30000">
                <a:solidFill>
                  <a:srgbClr val="0E0BEE"/>
                </a:solidFill>
                <a:latin typeface="Arial" charset="0"/>
                <a:cs typeface="Arial" charset="0"/>
                <a:sym typeface="Arial" charset="0"/>
              </a:rPr>
              <a:t>2 </a:t>
            </a:r>
            <a:r>
              <a:rPr lang="en-US" sz="1800">
                <a:solidFill>
                  <a:srgbClr val="0E0BEE"/>
                </a:solidFill>
                <a:latin typeface="Arial" charset="0"/>
                <a:cs typeface="Arial" charset="0"/>
                <a:sym typeface="Arial" charset="0"/>
              </a:rPr>
              <a:t>+ c</a:t>
            </a:r>
          </a:p>
          <a:p>
            <a:pPr marL="39688" eaLnBrk="1" hangingPunct="1">
              <a:spcBef>
                <a:spcPts val="1600"/>
              </a:spcBef>
            </a:pPr>
            <a:endParaRPr lang="en-US" sz="1800">
              <a:solidFill>
                <a:srgbClr val="0E0BEE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1427464" name="Rectangle 8"/>
          <p:cNvSpPr>
            <a:spLocks noChangeArrowheads="1"/>
          </p:cNvSpPr>
          <p:nvPr/>
        </p:nvSpPr>
        <p:spPr bwMode="auto">
          <a:xfrm>
            <a:off x="2305050" y="6338888"/>
            <a:ext cx="50641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>
                <a:latin typeface="Arial" charset="0"/>
                <a:cs typeface="Arial" charset="0"/>
                <a:sym typeface="Arial" charset="0"/>
              </a:rPr>
              <a:t>The shaded area are points that do not diverge. </a:t>
            </a:r>
          </a:p>
        </p:txBody>
      </p:sp>
      <p:sp>
        <p:nvSpPr>
          <p:cNvPr id="9" name="Text Box 18"/>
          <p:cNvSpPr txBox="1">
            <a:spLocks noChangeArrowheads="1"/>
          </p:cNvSpPr>
          <p:nvPr/>
        </p:nvSpPr>
        <p:spPr bwMode="auto">
          <a:xfrm>
            <a:off x="850900" y="114300"/>
            <a:ext cx="73787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 smtClean="0">
                <a:latin typeface="+mj-lt"/>
              </a:rPr>
              <a:t>Problem 1: </a:t>
            </a:r>
            <a:r>
              <a:rPr lang="en-US" sz="4000" dirty="0">
                <a:latin typeface="+mj-lt"/>
              </a:rPr>
              <a:t>the Mandelbrot Set</a:t>
            </a:r>
          </a:p>
        </p:txBody>
      </p:sp>
    </p:spTree>
    <p:extLst>
      <p:ext uri="{BB962C8B-B14F-4D97-AF65-F5344CB8AC3E}">
        <p14:creationId xmlns:p14="http://schemas.microsoft.com/office/powerpoint/2010/main" val="37260565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8482" name="Group 2"/>
          <p:cNvGrpSpPr>
            <a:grpSpLocks/>
          </p:cNvGrpSpPr>
          <p:nvPr/>
        </p:nvGrpSpPr>
        <p:grpSpPr bwMode="auto">
          <a:xfrm>
            <a:off x="776288" y="1114425"/>
            <a:ext cx="7681912" cy="180975"/>
            <a:chOff x="295" y="1311"/>
            <a:chExt cx="5177" cy="114"/>
          </a:xfrm>
        </p:grpSpPr>
        <p:sp>
          <p:nvSpPr>
            <p:cNvPr id="1428483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8484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28485" name="Text Box 5"/>
          <p:cNvSpPr txBox="1">
            <a:spLocks noChangeArrowheads="1"/>
          </p:cNvSpPr>
          <p:nvPr/>
        </p:nvSpPr>
        <p:spPr bwMode="auto">
          <a:xfrm>
            <a:off x="850900" y="228600"/>
            <a:ext cx="73787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>
                <a:latin typeface="+mj-lt"/>
              </a:rPr>
              <a:t>Python and images</a:t>
            </a:r>
          </a:p>
        </p:txBody>
      </p:sp>
      <p:sp>
        <p:nvSpPr>
          <p:cNvPr id="1428486" name="Text Box 6"/>
          <p:cNvSpPr txBox="1">
            <a:spLocks noChangeArrowheads="1"/>
          </p:cNvSpPr>
          <p:nvPr/>
        </p:nvSpPr>
        <p:spPr bwMode="auto">
          <a:xfrm>
            <a:off x="3633788" y="1641475"/>
            <a:ext cx="525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i="1">
                <a:solidFill>
                  <a:srgbClr val="0E0BEE"/>
                </a:solidFill>
                <a:latin typeface="Times New Roman" pitchFamily="18" charset="0"/>
              </a:rPr>
              <a:t>for creating and saving images</a:t>
            </a:r>
          </a:p>
        </p:txBody>
      </p:sp>
      <p:sp>
        <p:nvSpPr>
          <p:cNvPr id="1428487" name="Text Box 7"/>
          <p:cNvSpPr txBox="1">
            <a:spLocks noChangeArrowheads="1"/>
          </p:cNvSpPr>
          <p:nvPr/>
        </p:nvSpPr>
        <p:spPr bwMode="auto">
          <a:xfrm>
            <a:off x="603250" y="1633538"/>
            <a:ext cx="58197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smtClean="0">
                <a:latin typeface="Courier New" pitchFamily="49" charset="0"/>
              </a:rPr>
              <a:t>from bmp import *</a:t>
            </a:r>
            <a:endParaRPr lang="en-US" b="1" dirty="0">
              <a:latin typeface="Courier New" pitchFamily="49" charset="0"/>
            </a:endParaRPr>
          </a:p>
        </p:txBody>
      </p:sp>
      <p:sp>
        <p:nvSpPr>
          <p:cNvPr id="1428488" name="Text Box 8"/>
          <p:cNvSpPr txBox="1">
            <a:spLocks noChangeArrowheads="1"/>
          </p:cNvSpPr>
          <p:nvPr/>
        </p:nvSpPr>
        <p:spPr bwMode="auto">
          <a:xfrm>
            <a:off x="609600" y="2819400"/>
            <a:ext cx="800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image = BitMap( 300, 200, Color.GREEN )</a:t>
            </a:r>
          </a:p>
        </p:txBody>
      </p:sp>
      <p:sp>
        <p:nvSpPr>
          <p:cNvPr id="1428507" name="Text Box 27"/>
          <p:cNvSpPr txBox="1">
            <a:spLocks noChangeArrowheads="1"/>
          </p:cNvSpPr>
          <p:nvPr/>
        </p:nvSpPr>
        <p:spPr bwMode="auto">
          <a:xfrm>
            <a:off x="7188200" y="2195513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0A6819"/>
                </a:solidFill>
                <a:latin typeface="Comic Sans MS" pitchFamily="66" charset="0"/>
              </a:rPr>
              <a:t>Eco-friendly bitmps !</a:t>
            </a:r>
          </a:p>
        </p:txBody>
      </p:sp>
      <p:sp>
        <p:nvSpPr>
          <p:cNvPr id="1428508" name="Text Box 28"/>
          <p:cNvSpPr txBox="1">
            <a:spLocks noChangeArrowheads="1"/>
          </p:cNvSpPr>
          <p:nvPr/>
        </p:nvSpPr>
        <p:spPr bwMode="auto">
          <a:xfrm>
            <a:off x="984250" y="3765550"/>
            <a:ext cx="525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rgbClr val="0E0BEE"/>
                </a:solidFill>
                <a:latin typeface="Times New Roman" pitchFamily="18" charset="0"/>
              </a:rPr>
              <a:t>creates a bitmap </a:t>
            </a:r>
            <a:r>
              <a:rPr lang="en-US" b="1" i="1" u="sng">
                <a:solidFill>
                  <a:srgbClr val="0E0BEE"/>
                </a:solidFill>
                <a:latin typeface="Times New Roman" pitchFamily="18" charset="0"/>
              </a:rPr>
              <a:t>object</a:t>
            </a:r>
            <a:endParaRPr lang="en-US" i="1">
              <a:solidFill>
                <a:srgbClr val="0E0BEE"/>
              </a:solidFill>
              <a:latin typeface="Times New Roman" pitchFamily="18" charset="0"/>
            </a:endParaRPr>
          </a:p>
        </p:txBody>
      </p:sp>
      <p:sp>
        <p:nvSpPr>
          <p:cNvPr id="1428509" name="Line 29"/>
          <p:cNvSpPr>
            <a:spLocks noChangeShapeType="1"/>
          </p:cNvSpPr>
          <p:nvPr/>
        </p:nvSpPr>
        <p:spPr bwMode="auto">
          <a:xfrm flipV="1">
            <a:off x="1638300" y="3238500"/>
            <a:ext cx="865188" cy="542925"/>
          </a:xfrm>
          <a:prstGeom prst="line">
            <a:avLst/>
          </a:prstGeom>
          <a:noFill/>
          <a:ln w="19050">
            <a:solidFill>
              <a:srgbClr val="0E0BEE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8510" name="Text Box 30"/>
          <p:cNvSpPr txBox="1">
            <a:spLocks noChangeArrowheads="1"/>
          </p:cNvSpPr>
          <p:nvPr/>
        </p:nvSpPr>
        <p:spPr bwMode="auto">
          <a:xfrm>
            <a:off x="990600" y="4105275"/>
            <a:ext cx="525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rgbClr val="0E0BEE"/>
                </a:solidFill>
                <a:latin typeface="Times New Roman" pitchFamily="18" charset="0"/>
              </a:rPr>
              <a:t>and names it </a:t>
            </a:r>
            <a:r>
              <a:rPr lang="en-US" b="1">
                <a:solidFill>
                  <a:srgbClr val="0E0BEE"/>
                </a:solidFill>
                <a:latin typeface="Courier New" pitchFamily="49" charset="0"/>
              </a:rPr>
              <a:t>image</a:t>
            </a:r>
            <a:endParaRPr lang="en-US" i="1">
              <a:solidFill>
                <a:srgbClr val="0E0BEE"/>
              </a:solidFill>
              <a:latin typeface="Times New Roman" pitchFamily="18" charset="0"/>
            </a:endParaRPr>
          </a:p>
        </p:txBody>
      </p:sp>
      <p:sp>
        <p:nvSpPr>
          <p:cNvPr id="1428511" name="Line 31"/>
          <p:cNvSpPr>
            <a:spLocks noChangeShapeType="1"/>
          </p:cNvSpPr>
          <p:nvPr/>
        </p:nvSpPr>
        <p:spPr bwMode="auto">
          <a:xfrm flipH="1" flipV="1">
            <a:off x="1155700" y="3262313"/>
            <a:ext cx="433388" cy="533400"/>
          </a:xfrm>
          <a:prstGeom prst="line">
            <a:avLst/>
          </a:prstGeom>
          <a:noFill/>
          <a:ln w="19050">
            <a:solidFill>
              <a:srgbClr val="0E0BEE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28512" name="Line 32"/>
          <p:cNvSpPr>
            <a:spLocks noChangeShapeType="1"/>
          </p:cNvSpPr>
          <p:nvPr/>
        </p:nvSpPr>
        <p:spPr bwMode="auto">
          <a:xfrm flipH="1">
            <a:off x="3305175" y="1849438"/>
            <a:ext cx="938213" cy="28575"/>
          </a:xfrm>
          <a:prstGeom prst="line">
            <a:avLst/>
          </a:prstGeom>
          <a:noFill/>
          <a:ln w="19050">
            <a:solidFill>
              <a:srgbClr val="0E0BEE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pSp>
        <p:nvGrpSpPr>
          <p:cNvPr id="34" name="Group 7182"/>
          <p:cNvGrpSpPr>
            <a:grpSpLocks/>
          </p:cNvGrpSpPr>
          <p:nvPr/>
        </p:nvGrpSpPr>
        <p:grpSpPr bwMode="auto">
          <a:xfrm>
            <a:off x="6735825" y="2106577"/>
            <a:ext cx="617537" cy="635071"/>
            <a:chOff x="1676815" y="5536974"/>
            <a:chExt cx="1066385" cy="1244825"/>
          </a:xfrm>
        </p:grpSpPr>
        <p:sp>
          <p:nvSpPr>
            <p:cNvPr id="35" name="Freeform 11"/>
            <p:cNvSpPr>
              <a:spLocks/>
            </p:cNvSpPr>
            <p:nvPr>
              <p:custDataLst>
                <p:tags r:id="rId1"/>
              </p:custDataLst>
            </p:nvPr>
          </p:nvSpPr>
          <p:spPr bwMode="auto">
            <a:xfrm>
              <a:off x="1676815" y="6461968"/>
              <a:ext cx="1066385" cy="319831"/>
            </a:xfrm>
            <a:custGeom>
              <a:avLst/>
              <a:gdLst>
                <a:gd name="T0" fmla="*/ 2147483647 w 1048"/>
                <a:gd name="T1" fmla="*/ 2147483647 h 250"/>
                <a:gd name="T2" fmla="*/ 2147483647 w 1048"/>
                <a:gd name="T3" fmla="*/ 2147483647 h 250"/>
                <a:gd name="T4" fmla="*/ 2147483647 w 1048"/>
                <a:gd name="T5" fmla="*/ 2147483647 h 250"/>
                <a:gd name="T6" fmla="*/ 2147483647 w 1048"/>
                <a:gd name="T7" fmla="*/ 2147483647 h 250"/>
                <a:gd name="T8" fmla="*/ 2147483647 w 1048"/>
                <a:gd name="T9" fmla="*/ 2147483647 h 250"/>
                <a:gd name="T10" fmla="*/ 2147483647 w 1048"/>
                <a:gd name="T11" fmla="*/ 2147483647 h 250"/>
                <a:gd name="T12" fmla="*/ 2147483647 w 1048"/>
                <a:gd name="T13" fmla="*/ 2147483647 h 250"/>
                <a:gd name="T14" fmla="*/ 0 w 1048"/>
                <a:gd name="T15" fmla="*/ 2147483647 h 250"/>
                <a:gd name="T16" fmla="*/ 2147483647 w 1048"/>
                <a:gd name="T17" fmla="*/ 2147483647 h 250"/>
                <a:gd name="T18" fmla="*/ 2147483647 w 1048"/>
                <a:gd name="T19" fmla="*/ 2147483647 h 250"/>
                <a:gd name="T20" fmla="*/ 2147483647 w 1048"/>
                <a:gd name="T21" fmla="*/ 2147483647 h 250"/>
                <a:gd name="T22" fmla="*/ 2147483647 w 1048"/>
                <a:gd name="T23" fmla="*/ 2147483647 h 250"/>
                <a:gd name="T24" fmla="*/ 2147483647 w 1048"/>
                <a:gd name="T25" fmla="*/ 2147483647 h 250"/>
                <a:gd name="T26" fmla="*/ 2147483647 w 1048"/>
                <a:gd name="T27" fmla="*/ 2147483647 h 250"/>
                <a:gd name="T28" fmla="*/ 2147483647 w 1048"/>
                <a:gd name="T29" fmla="*/ 2147483647 h 250"/>
                <a:gd name="T30" fmla="*/ 2147483647 w 1048"/>
                <a:gd name="T31" fmla="*/ 2147483647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3333F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Oval 12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1803829" y="5724592"/>
              <a:ext cx="838819" cy="84278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>
                <a:latin typeface="Arial" pitchFamily="34" charset="0"/>
                <a:ea typeface="MS PGothic" pitchFamily="34" charset="-128"/>
                <a:cs typeface="+mn-cs"/>
              </a:endParaRPr>
            </a:p>
          </p:txBody>
        </p:sp>
        <p:cxnSp>
          <p:nvCxnSpPr>
            <p:cNvPr id="37" name="Straight Connector 36"/>
            <p:cNvCxnSpPr>
              <a:stCxn id="53" idx="1"/>
              <a:endCxn id="53" idx="1"/>
            </p:cNvCxnSpPr>
            <p:nvPr/>
          </p:nvCxnSpPr>
          <p:spPr>
            <a:xfrm>
              <a:off x="2134593" y="5888384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8" name="Group 7181"/>
            <p:cNvGrpSpPr>
              <a:grpSpLocks/>
            </p:cNvGrpSpPr>
            <p:nvPr/>
          </p:nvGrpSpPr>
          <p:grpSpPr bwMode="auto">
            <a:xfrm>
              <a:off x="1915058" y="5536974"/>
              <a:ext cx="616039" cy="613001"/>
              <a:chOff x="1905000" y="5621014"/>
              <a:chExt cx="616039" cy="613001"/>
            </a:xfrm>
          </p:grpSpPr>
          <p:sp>
            <p:nvSpPr>
              <p:cNvPr id="53" name="Oval 14"/>
              <p:cNvSpPr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54" name="Oval 17"/>
              <p:cNvSpPr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55" name="Straight Connector 54"/>
              <p:cNvCxnSpPr>
                <a:stCxn id="53" idx="1"/>
              </p:cNvCxnSpPr>
              <p:nvPr/>
            </p:nvCxnSpPr>
            <p:spPr>
              <a:xfrm flipH="1" flipV="1">
                <a:off x="1904908" y="5725247"/>
                <a:ext cx="224919" cy="247177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>
                <a:stCxn id="53" idx="0"/>
              </p:cNvCxnSpPr>
              <p:nvPr/>
            </p:nvCxnSpPr>
            <p:spPr>
              <a:xfrm flipV="1">
                <a:off x="2233027" y="5621014"/>
                <a:ext cx="10584" cy="303761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>
                <a:stCxn id="53" idx="7"/>
              </p:cNvCxnSpPr>
              <p:nvPr/>
            </p:nvCxnSpPr>
            <p:spPr>
              <a:xfrm flipV="1">
                <a:off x="2336224" y="5692487"/>
                <a:ext cx="187875" cy="279936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39" name="Freeform 38"/>
            <p:cNvSpPr/>
            <p:nvPr/>
          </p:nvSpPr>
          <p:spPr>
            <a:xfrm>
              <a:off x="1986410" y="6510797"/>
              <a:ext cx="465717" cy="202507"/>
            </a:xfrm>
            <a:custGeom>
              <a:avLst/>
              <a:gdLst>
                <a:gd name="connsiteX0" fmla="*/ 550 w 256696"/>
                <a:gd name="connsiteY0" fmla="*/ 8947 h 112314"/>
                <a:gd name="connsiteX1" fmla="*/ 24404 w 256696"/>
                <a:gd name="connsiteY1" fmla="*/ 48703 h 112314"/>
                <a:gd name="connsiteX2" fmla="*/ 95966 w 256696"/>
                <a:gd name="connsiteY2" fmla="*/ 104362 h 112314"/>
                <a:gd name="connsiteX3" fmla="*/ 119820 w 256696"/>
                <a:gd name="connsiteY3" fmla="*/ 112314 h 112314"/>
                <a:gd name="connsiteX4" fmla="*/ 159576 w 256696"/>
                <a:gd name="connsiteY4" fmla="*/ 104362 h 112314"/>
                <a:gd name="connsiteX5" fmla="*/ 231138 w 256696"/>
                <a:gd name="connsiteY5" fmla="*/ 48703 h 112314"/>
                <a:gd name="connsiteX6" fmla="*/ 247041 w 256696"/>
                <a:gd name="connsiteY6" fmla="*/ 24849 h 112314"/>
                <a:gd name="connsiteX7" fmla="*/ 254992 w 256696"/>
                <a:gd name="connsiteY7" fmla="*/ 995 h 112314"/>
                <a:gd name="connsiteX8" fmla="*/ 207284 w 256696"/>
                <a:gd name="connsiteY8" fmla="*/ 24849 h 112314"/>
                <a:gd name="connsiteX9" fmla="*/ 135722 w 256696"/>
                <a:gd name="connsiteY9" fmla="*/ 32801 h 112314"/>
                <a:gd name="connsiteX10" fmla="*/ 88015 w 256696"/>
                <a:gd name="connsiteY10" fmla="*/ 40752 h 112314"/>
                <a:gd name="connsiteX11" fmla="*/ 48258 w 256696"/>
                <a:gd name="connsiteY11" fmla="*/ 32801 h 112314"/>
                <a:gd name="connsiteX12" fmla="*/ 550 w 256696"/>
                <a:gd name="connsiteY12" fmla="*/ 8947 h 112314"/>
                <a:gd name="connsiteX0" fmla="*/ 550 w 256696"/>
                <a:gd name="connsiteY0" fmla="*/ 8947 h 112314"/>
                <a:gd name="connsiteX1" fmla="*/ 24404 w 256696"/>
                <a:gd name="connsiteY1" fmla="*/ 48703 h 112314"/>
                <a:gd name="connsiteX2" fmla="*/ 95966 w 256696"/>
                <a:gd name="connsiteY2" fmla="*/ 104362 h 112314"/>
                <a:gd name="connsiteX3" fmla="*/ 119820 w 256696"/>
                <a:gd name="connsiteY3" fmla="*/ 112314 h 112314"/>
                <a:gd name="connsiteX4" fmla="*/ 159576 w 256696"/>
                <a:gd name="connsiteY4" fmla="*/ 104362 h 112314"/>
                <a:gd name="connsiteX5" fmla="*/ 231138 w 256696"/>
                <a:gd name="connsiteY5" fmla="*/ 48703 h 112314"/>
                <a:gd name="connsiteX6" fmla="*/ 247041 w 256696"/>
                <a:gd name="connsiteY6" fmla="*/ 24849 h 112314"/>
                <a:gd name="connsiteX7" fmla="*/ 254992 w 256696"/>
                <a:gd name="connsiteY7" fmla="*/ 995 h 112314"/>
                <a:gd name="connsiteX8" fmla="*/ 207284 w 256696"/>
                <a:gd name="connsiteY8" fmla="*/ 24849 h 112314"/>
                <a:gd name="connsiteX9" fmla="*/ 135722 w 256696"/>
                <a:gd name="connsiteY9" fmla="*/ 32801 h 112314"/>
                <a:gd name="connsiteX10" fmla="*/ 88015 w 256696"/>
                <a:gd name="connsiteY10" fmla="*/ 40752 h 112314"/>
                <a:gd name="connsiteX11" fmla="*/ 48258 w 256696"/>
                <a:gd name="connsiteY11" fmla="*/ 13084 h 112314"/>
                <a:gd name="connsiteX12" fmla="*/ 550 w 256696"/>
                <a:gd name="connsiteY12" fmla="*/ 8947 h 112314"/>
                <a:gd name="connsiteX0" fmla="*/ 770 w 256916"/>
                <a:gd name="connsiteY0" fmla="*/ 915 h 119068"/>
                <a:gd name="connsiteX1" fmla="*/ 24624 w 256916"/>
                <a:gd name="connsiteY1" fmla="*/ 55457 h 119068"/>
                <a:gd name="connsiteX2" fmla="*/ 96186 w 256916"/>
                <a:gd name="connsiteY2" fmla="*/ 111116 h 119068"/>
                <a:gd name="connsiteX3" fmla="*/ 120040 w 256916"/>
                <a:gd name="connsiteY3" fmla="*/ 119068 h 119068"/>
                <a:gd name="connsiteX4" fmla="*/ 159796 w 256916"/>
                <a:gd name="connsiteY4" fmla="*/ 111116 h 119068"/>
                <a:gd name="connsiteX5" fmla="*/ 231358 w 256916"/>
                <a:gd name="connsiteY5" fmla="*/ 55457 h 119068"/>
                <a:gd name="connsiteX6" fmla="*/ 247261 w 256916"/>
                <a:gd name="connsiteY6" fmla="*/ 31603 h 119068"/>
                <a:gd name="connsiteX7" fmla="*/ 255212 w 256916"/>
                <a:gd name="connsiteY7" fmla="*/ 7749 h 119068"/>
                <a:gd name="connsiteX8" fmla="*/ 207504 w 256916"/>
                <a:gd name="connsiteY8" fmla="*/ 31603 h 119068"/>
                <a:gd name="connsiteX9" fmla="*/ 135942 w 256916"/>
                <a:gd name="connsiteY9" fmla="*/ 39555 h 119068"/>
                <a:gd name="connsiteX10" fmla="*/ 88235 w 256916"/>
                <a:gd name="connsiteY10" fmla="*/ 47506 h 119068"/>
                <a:gd name="connsiteX11" fmla="*/ 48478 w 256916"/>
                <a:gd name="connsiteY11" fmla="*/ 19838 h 119068"/>
                <a:gd name="connsiteX12" fmla="*/ 770 w 256916"/>
                <a:gd name="connsiteY12" fmla="*/ 915 h 119068"/>
                <a:gd name="connsiteX0" fmla="*/ 770 w 257189"/>
                <a:gd name="connsiteY0" fmla="*/ 915 h 119068"/>
                <a:gd name="connsiteX1" fmla="*/ 24624 w 257189"/>
                <a:gd name="connsiteY1" fmla="*/ 55457 h 119068"/>
                <a:gd name="connsiteX2" fmla="*/ 96186 w 257189"/>
                <a:gd name="connsiteY2" fmla="*/ 111116 h 119068"/>
                <a:gd name="connsiteX3" fmla="*/ 120040 w 257189"/>
                <a:gd name="connsiteY3" fmla="*/ 119068 h 119068"/>
                <a:gd name="connsiteX4" fmla="*/ 159796 w 257189"/>
                <a:gd name="connsiteY4" fmla="*/ 111116 h 119068"/>
                <a:gd name="connsiteX5" fmla="*/ 231358 w 257189"/>
                <a:gd name="connsiteY5" fmla="*/ 55457 h 119068"/>
                <a:gd name="connsiteX6" fmla="*/ 247261 w 257189"/>
                <a:gd name="connsiteY6" fmla="*/ 31603 h 119068"/>
                <a:gd name="connsiteX7" fmla="*/ 255212 w 257189"/>
                <a:gd name="connsiteY7" fmla="*/ 7749 h 119068"/>
                <a:gd name="connsiteX8" fmla="*/ 207504 w 257189"/>
                <a:gd name="connsiteY8" fmla="*/ 16816 h 119068"/>
                <a:gd name="connsiteX9" fmla="*/ 135942 w 257189"/>
                <a:gd name="connsiteY9" fmla="*/ 39555 h 119068"/>
                <a:gd name="connsiteX10" fmla="*/ 88235 w 257189"/>
                <a:gd name="connsiteY10" fmla="*/ 47506 h 119068"/>
                <a:gd name="connsiteX11" fmla="*/ 48478 w 257189"/>
                <a:gd name="connsiteY11" fmla="*/ 19838 h 119068"/>
                <a:gd name="connsiteX12" fmla="*/ 770 w 257189"/>
                <a:gd name="connsiteY12" fmla="*/ 915 h 119068"/>
                <a:gd name="connsiteX0" fmla="*/ 770 w 257189"/>
                <a:gd name="connsiteY0" fmla="*/ 8176 h 126329"/>
                <a:gd name="connsiteX1" fmla="*/ 24624 w 257189"/>
                <a:gd name="connsiteY1" fmla="*/ 62718 h 126329"/>
                <a:gd name="connsiteX2" fmla="*/ 96186 w 257189"/>
                <a:gd name="connsiteY2" fmla="*/ 118377 h 126329"/>
                <a:gd name="connsiteX3" fmla="*/ 120040 w 257189"/>
                <a:gd name="connsiteY3" fmla="*/ 126329 h 126329"/>
                <a:gd name="connsiteX4" fmla="*/ 159796 w 257189"/>
                <a:gd name="connsiteY4" fmla="*/ 118377 h 126329"/>
                <a:gd name="connsiteX5" fmla="*/ 231358 w 257189"/>
                <a:gd name="connsiteY5" fmla="*/ 62718 h 126329"/>
                <a:gd name="connsiteX6" fmla="*/ 247261 w 257189"/>
                <a:gd name="connsiteY6" fmla="*/ 38864 h 126329"/>
                <a:gd name="connsiteX7" fmla="*/ 255212 w 257189"/>
                <a:gd name="connsiteY7" fmla="*/ 223 h 126329"/>
                <a:gd name="connsiteX8" fmla="*/ 207504 w 257189"/>
                <a:gd name="connsiteY8" fmla="*/ 24077 h 126329"/>
                <a:gd name="connsiteX9" fmla="*/ 135942 w 257189"/>
                <a:gd name="connsiteY9" fmla="*/ 46816 h 126329"/>
                <a:gd name="connsiteX10" fmla="*/ 88235 w 257189"/>
                <a:gd name="connsiteY10" fmla="*/ 54767 h 126329"/>
                <a:gd name="connsiteX11" fmla="*/ 48478 w 257189"/>
                <a:gd name="connsiteY11" fmla="*/ 27099 h 126329"/>
                <a:gd name="connsiteX12" fmla="*/ 770 w 257189"/>
                <a:gd name="connsiteY12" fmla="*/ 8176 h 126329"/>
                <a:gd name="connsiteX0" fmla="*/ 770 w 257189"/>
                <a:gd name="connsiteY0" fmla="*/ 8176 h 126329"/>
                <a:gd name="connsiteX1" fmla="*/ 24624 w 257189"/>
                <a:gd name="connsiteY1" fmla="*/ 62718 h 126329"/>
                <a:gd name="connsiteX2" fmla="*/ 96186 w 257189"/>
                <a:gd name="connsiteY2" fmla="*/ 118377 h 126329"/>
                <a:gd name="connsiteX3" fmla="*/ 120040 w 257189"/>
                <a:gd name="connsiteY3" fmla="*/ 126329 h 126329"/>
                <a:gd name="connsiteX4" fmla="*/ 159796 w 257189"/>
                <a:gd name="connsiteY4" fmla="*/ 118377 h 126329"/>
                <a:gd name="connsiteX5" fmla="*/ 231358 w 257189"/>
                <a:gd name="connsiteY5" fmla="*/ 62718 h 126329"/>
                <a:gd name="connsiteX6" fmla="*/ 247261 w 257189"/>
                <a:gd name="connsiteY6" fmla="*/ 38864 h 126329"/>
                <a:gd name="connsiteX7" fmla="*/ 255212 w 257189"/>
                <a:gd name="connsiteY7" fmla="*/ 223 h 126329"/>
                <a:gd name="connsiteX8" fmla="*/ 207504 w 257189"/>
                <a:gd name="connsiteY8" fmla="*/ 24077 h 126329"/>
                <a:gd name="connsiteX9" fmla="*/ 135942 w 257189"/>
                <a:gd name="connsiteY9" fmla="*/ 46816 h 126329"/>
                <a:gd name="connsiteX10" fmla="*/ 97002 w 257189"/>
                <a:gd name="connsiteY10" fmla="*/ 44909 h 126329"/>
                <a:gd name="connsiteX11" fmla="*/ 48478 w 257189"/>
                <a:gd name="connsiteY11" fmla="*/ 27099 h 126329"/>
                <a:gd name="connsiteX12" fmla="*/ 770 w 257189"/>
                <a:gd name="connsiteY12" fmla="*/ 8176 h 126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189" h="126329">
                  <a:moveTo>
                    <a:pt x="770" y="8176"/>
                  </a:moveTo>
                  <a:cubicBezTo>
                    <a:pt x="-3206" y="14112"/>
                    <a:pt x="8721" y="44351"/>
                    <a:pt x="24624" y="62718"/>
                  </a:cubicBezTo>
                  <a:cubicBezTo>
                    <a:pt x="40527" y="81085"/>
                    <a:pt x="79313" y="112752"/>
                    <a:pt x="96186" y="118377"/>
                  </a:cubicBezTo>
                  <a:lnTo>
                    <a:pt x="120040" y="126329"/>
                  </a:lnTo>
                  <a:cubicBezTo>
                    <a:pt x="133292" y="123678"/>
                    <a:pt x="147493" y="123969"/>
                    <a:pt x="159796" y="118377"/>
                  </a:cubicBezTo>
                  <a:cubicBezTo>
                    <a:pt x="183583" y="107564"/>
                    <a:pt x="213568" y="84066"/>
                    <a:pt x="231358" y="62718"/>
                  </a:cubicBezTo>
                  <a:cubicBezTo>
                    <a:pt x="237476" y="55377"/>
                    <a:pt x="241960" y="46815"/>
                    <a:pt x="247261" y="38864"/>
                  </a:cubicBezTo>
                  <a:cubicBezTo>
                    <a:pt x="249911" y="30913"/>
                    <a:pt x="261838" y="2688"/>
                    <a:pt x="255212" y="223"/>
                  </a:cubicBezTo>
                  <a:cubicBezTo>
                    <a:pt x="248586" y="-2241"/>
                    <a:pt x="227382" y="16312"/>
                    <a:pt x="207504" y="24077"/>
                  </a:cubicBezTo>
                  <a:cubicBezTo>
                    <a:pt x="187626" y="31842"/>
                    <a:pt x="154359" y="43344"/>
                    <a:pt x="135942" y="46816"/>
                  </a:cubicBezTo>
                  <a:cubicBezTo>
                    <a:pt x="117525" y="50288"/>
                    <a:pt x="112904" y="42259"/>
                    <a:pt x="97002" y="44909"/>
                  </a:cubicBezTo>
                  <a:cubicBezTo>
                    <a:pt x="83750" y="42259"/>
                    <a:pt x="60566" y="33143"/>
                    <a:pt x="48478" y="27099"/>
                  </a:cubicBezTo>
                  <a:cubicBezTo>
                    <a:pt x="48474" y="27097"/>
                    <a:pt x="4746" y="2240"/>
                    <a:pt x="770" y="8176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/>
            </a:p>
          </p:txBody>
        </p:sp>
        <p:grpSp>
          <p:nvGrpSpPr>
            <p:cNvPr id="40" name="Group 92"/>
            <p:cNvGrpSpPr>
              <a:grpSpLocks/>
            </p:cNvGrpSpPr>
            <p:nvPr/>
          </p:nvGrpSpPr>
          <p:grpSpPr bwMode="auto">
            <a:xfrm>
              <a:off x="2391951" y="5933936"/>
              <a:ext cx="213071" cy="175546"/>
              <a:chOff x="1905000" y="5621014"/>
              <a:chExt cx="616039" cy="613001"/>
            </a:xfrm>
          </p:grpSpPr>
          <p:sp>
            <p:nvSpPr>
              <p:cNvPr id="48" name="Oval 14"/>
              <p:cNvSpPr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49" name="Oval 17"/>
              <p:cNvSpPr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50" name="Straight Connector 49"/>
              <p:cNvCxnSpPr>
                <a:stCxn id="48" idx="1"/>
              </p:cNvCxnSpPr>
              <p:nvPr/>
            </p:nvCxnSpPr>
            <p:spPr>
              <a:xfrm flipH="1" flipV="1">
                <a:off x="1903024" y="5711532"/>
                <a:ext cx="221863" cy="25998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>
                <a:stCxn id="48" idx="0"/>
              </p:cNvCxnSpPr>
              <p:nvPr/>
            </p:nvCxnSpPr>
            <p:spPr>
              <a:xfrm flipV="1">
                <a:off x="2231995" y="5617942"/>
                <a:ext cx="0" cy="30157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>
                <a:stCxn id="48" idx="7"/>
              </p:cNvCxnSpPr>
              <p:nvPr/>
            </p:nvCxnSpPr>
            <p:spPr>
              <a:xfrm flipV="1">
                <a:off x="2339103" y="5680337"/>
                <a:ext cx="183613" cy="291178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grpSp>
          <p:nvGrpSpPr>
            <p:cNvPr id="41" name="Group 104"/>
            <p:cNvGrpSpPr>
              <a:grpSpLocks/>
            </p:cNvGrpSpPr>
            <p:nvPr/>
          </p:nvGrpSpPr>
          <p:grpSpPr bwMode="auto">
            <a:xfrm>
              <a:off x="1871482" y="5921099"/>
              <a:ext cx="213071" cy="175546"/>
              <a:chOff x="1905000" y="5621014"/>
              <a:chExt cx="616039" cy="613001"/>
            </a:xfrm>
          </p:grpSpPr>
          <p:sp>
            <p:nvSpPr>
              <p:cNvPr id="43" name="Oval 14"/>
              <p:cNvSpPr>
                <a:spLocks noChangeArrowheads="1"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44" name="Oval 17"/>
              <p:cNvSpPr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45" name="Straight Connector 44"/>
              <p:cNvCxnSpPr>
                <a:stCxn id="43" idx="1"/>
              </p:cNvCxnSpPr>
              <p:nvPr/>
            </p:nvCxnSpPr>
            <p:spPr>
              <a:xfrm flipH="1" flipV="1">
                <a:off x="1908311" y="5725164"/>
                <a:ext cx="221863" cy="239179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>
                <a:stCxn id="43" idx="0"/>
              </p:cNvCxnSpPr>
              <p:nvPr/>
            </p:nvCxnSpPr>
            <p:spPr>
              <a:xfrm flipV="1">
                <a:off x="2229634" y="5621171"/>
                <a:ext cx="22949" cy="30157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>
                <a:stCxn id="43" idx="7"/>
              </p:cNvCxnSpPr>
              <p:nvPr/>
            </p:nvCxnSpPr>
            <p:spPr>
              <a:xfrm flipV="1">
                <a:off x="2336742" y="5683567"/>
                <a:ext cx="183613" cy="280776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42" name="AutoShape 19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 rot="-5400000">
              <a:off x="2130172" y="6065759"/>
              <a:ext cx="208474" cy="530413"/>
            </a:xfrm>
            <a:prstGeom prst="moon">
              <a:avLst>
                <a:gd name="adj" fmla="val 27116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0331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2578" name="Group 2"/>
          <p:cNvGrpSpPr>
            <a:grpSpLocks/>
          </p:cNvGrpSpPr>
          <p:nvPr/>
        </p:nvGrpSpPr>
        <p:grpSpPr bwMode="auto">
          <a:xfrm>
            <a:off x="776288" y="1114425"/>
            <a:ext cx="7681912" cy="180975"/>
            <a:chOff x="295" y="1311"/>
            <a:chExt cx="5177" cy="114"/>
          </a:xfrm>
        </p:grpSpPr>
        <p:sp>
          <p:nvSpPr>
            <p:cNvPr id="1432579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2580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32581" name="Text Box 5"/>
          <p:cNvSpPr txBox="1">
            <a:spLocks noChangeArrowheads="1"/>
          </p:cNvSpPr>
          <p:nvPr/>
        </p:nvSpPr>
        <p:spPr bwMode="auto">
          <a:xfrm>
            <a:off x="850900" y="228600"/>
            <a:ext cx="73787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>
                <a:latin typeface="+mj-lt"/>
              </a:rPr>
              <a:t>Python and images and </a:t>
            </a:r>
            <a:r>
              <a:rPr lang="en-US" sz="4000" b="1" i="1" dirty="0">
                <a:latin typeface="+mj-lt"/>
              </a:rPr>
              <a:t>objects</a:t>
            </a:r>
            <a:endParaRPr lang="en-US" sz="4000" dirty="0">
              <a:latin typeface="+mj-lt"/>
            </a:endParaRPr>
          </a:p>
        </p:txBody>
      </p:sp>
      <p:sp>
        <p:nvSpPr>
          <p:cNvPr id="1432582" name="Text Box 6"/>
          <p:cNvSpPr txBox="1">
            <a:spLocks noChangeArrowheads="1"/>
          </p:cNvSpPr>
          <p:nvPr/>
        </p:nvSpPr>
        <p:spPr bwMode="auto">
          <a:xfrm>
            <a:off x="603250" y="1633538"/>
            <a:ext cx="58197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latin typeface="Courier New" pitchFamily="49" charset="0"/>
              </a:rPr>
              <a:t>from bmp import *</a:t>
            </a:r>
            <a:endParaRPr lang="en-US" b="1" dirty="0">
              <a:latin typeface="Courier New" pitchFamily="49" charset="0"/>
            </a:endParaRPr>
          </a:p>
        </p:txBody>
      </p:sp>
      <p:sp>
        <p:nvSpPr>
          <p:cNvPr id="1432583" name="Text Box 7"/>
          <p:cNvSpPr txBox="1">
            <a:spLocks noChangeArrowheads="1"/>
          </p:cNvSpPr>
          <p:nvPr/>
        </p:nvSpPr>
        <p:spPr bwMode="auto">
          <a:xfrm>
            <a:off x="609600" y="2819400"/>
            <a:ext cx="800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image = BitMap( 300, 200, Color.GREEN )</a:t>
            </a:r>
          </a:p>
        </p:txBody>
      </p:sp>
      <p:sp>
        <p:nvSpPr>
          <p:cNvPr id="1432584" name="Text Box 8"/>
          <p:cNvSpPr txBox="1">
            <a:spLocks noChangeArrowheads="1"/>
          </p:cNvSpPr>
          <p:nvPr/>
        </p:nvSpPr>
        <p:spPr bwMode="auto">
          <a:xfrm>
            <a:off x="1528763" y="3505200"/>
            <a:ext cx="525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rgbClr val="0E0BEE"/>
                </a:solidFill>
                <a:latin typeface="Times New Roman" pitchFamily="18" charset="0"/>
              </a:rPr>
              <a:t>here, a bitmap </a:t>
            </a:r>
            <a:r>
              <a:rPr lang="en-US" b="1" i="1">
                <a:solidFill>
                  <a:srgbClr val="0E0BEE"/>
                </a:solidFill>
                <a:latin typeface="Times New Roman" pitchFamily="18" charset="0"/>
              </a:rPr>
              <a:t>object </a:t>
            </a:r>
            <a:r>
              <a:rPr lang="en-US" i="1">
                <a:solidFill>
                  <a:srgbClr val="0E0BEE"/>
                </a:solidFill>
                <a:latin typeface="Times New Roman" pitchFamily="18" charset="0"/>
              </a:rPr>
              <a:t>named </a:t>
            </a:r>
            <a:r>
              <a:rPr lang="en-US" b="1">
                <a:solidFill>
                  <a:srgbClr val="0E0BEE"/>
                </a:solidFill>
                <a:latin typeface="Courier New" pitchFamily="49" charset="0"/>
              </a:rPr>
              <a:t>image</a:t>
            </a:r>
            <a:r>
              <a:rPr lang="en-US" i="1">
                <a:solidFill>
                  <a:srgbClr val="0E0BEE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432585" name="Line 9"/>
          <p:cNvSpPr>
            <a:spLocks noChangeShapeType="1"/>
          </p:cNvSpPr>
          <p:nvPr/>
        </p:nvSpPr>
        <p:spPr bwMode="auto">
          <a:xfrm flipH="1">
            <a:off x="1066800" y="4267200"/>
            <a:ext cx="990600" cy="609600"/>
          </a:xfrm>
          <a:prstGeom prst="line">
            <a:avLst/>
          </a:prstGeom>
          <a:noFill/>
          <a:ln w="19050">
            <a:solidFill>
              <a:srgbClr val="0E0BEE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432586" name="Text Box 10"/>
          <p:cNvSpPr txBox="1">
            <a:spLocks noChangeArrowheads="1"/>
          </p:cNvSpPr>
          <p:nvPr/>
        </p:nvSpPr>
        <p:spPr bwMode="auto">
          <a:xfrm>
            <a:off x="1535113" y="3844925"/>
            <a:ext cx="63896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rgbClr val="0E0BEE"/>
                </a:solidFill>
                <a:latin typeface="Times New Roman" pitchFamily="18" charset="0"/>
              </a:rPr>
              <a:t>is calling an internal method named </a:t>
            </a:r>
            <a:r>
              <a:rPr lang="en-US" b="1">
                <a:solidFill>
                  <a:srgbClr val="0E0BEE"/>
                </a:solidFill>
                <a:latin typeface="Courier New" pitchFamily="49" charset="0"/>
              </a:rPr>
              <a:t>saveFile</a:t>
            </a:r>
            <a:endParaRPr lang="en-US" i="1">
              <a:solidFill>
                <a:srgbClr val="0E0BEE"/>
              </a:solidFill>
              <a:latin typeface="Times New Roman" pitchFamily="18" charset="0"/>
            </a:endParaRPr>
          </a:p>
        </p:txBody>
      </p:sp>
      <p:sp>
        <p:nvSpPr>
          <p:cNvPr id="1432588" name="Text Box 12"/>
          <p:cNvSpPr txBox="1">
            <a:spLocks noChangeArrowheads="1"/>
          </p:cNvSpPr>
          <p:nvPr/>
        </p:nvSpPr>
        <p:spPr bwMode="auto">
          <a:xfrm>
            <a:off x="609600" y="4800600"/>
            <a:ext cx="800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image.saveFile( </a:t>
            </a:r>
            <a:r>
              <a:rPr lang="en-US" b="1">
                <a:solidFill>
                  <a:srgbClr val="0A6819"/>
                </a:solidFill>
                <a:latin typeface="Courier New" pitchFamily="49" charset="0"/>
              </a:rPr>
              <a:t>"test.bmp"</a:t>
            </a:r>
            <a:r>
              <a:rPr lang="en-US" b="1">
                <a:latin typeface="Courier New" pitchFamily="49" charset="0"/>
              </a:rPr>
              <a:t> )</a:t>
            </a:r>
          </a:p>
        </p:txBody>
      </p:sp>
      <p:sp>
        <p:nvSpPr>
          <p:cNvPr id="1432589" name="Line 13"/>
          <p:cNvSpPr>
            <a:spLocks noChangeShapeType="1"/>
          </p:cNvSpPr>
          <p:nvPr/>
        </p:nvSpPr>
        <p:spPr bwMode="auto">
          <a:xfrm>
            <a:off x="2090738" y="4262439"/>
            <a:ext cx="42862" cy="538162"/>
          </a:xfrm>
          <a:prstGeom prst="line">
            <a:avLst/>
          </a:prstGeom>
          <a:noFill/>
          <a:ln w="19050">
            <a:solidFill>
              <a:srgbClr val="0E0BEE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30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4626" name="Group 2"/>
          <p:cNvGrpSpPr>
            <a:grpSpLocks/>
          </p:cNvGrpSpPr>
          <p:nvPr/>
        </p:nvGrpSpPr>
        <p:grpSpPr bwMode="auto">
          <a:xfrm>
            <a:off x="776288" y="1114425"/>
            <a:ext cx="7681912" cy="180975"/>
            <a:chOff x="295" y="1311"/>
            <a:chExt cx="5177" cy="114"/>
          </a:xfrm>
        </p:grpSpPr>
        <p:sp>
          <p:nvSpPr>
            <p:cNvPr id="1434627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628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34629" name="Text Box 5"/>
          <p:cNvSpPr txBox="1">
            <a:spLocks noChangeArrowheads="1"/>
          </p:cNvSpPr>
          <p:nvPr/>
        </p:nvSpPr>
        <p:spPr bwMode="auto">
          <a:xfrm>
            <a:off x="850900" y="228600"/>
            <a:ext cx="73787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>
                <a:latin typeface="+mj-lt"/>
              </a:rPr>
              <a:t>Python and images and </a:t>
            </a:r>
            <a:r>
              <a:rPr lang="en-US" sz="4000" b="1" i="1" dirty="0">
                <a:latin typeface="+mj-lt"/>
              </a:rPr>
              <a:t>objects</a:t>
            </a:r>
            <a:endParaRPr lang="en-US" sz="4000" dirty="0">
              <a:latin typeface="+mj-lt"/>
            </a:endParaRPr>
          </a:p>
        </p:txBody>
      </p:sp>
      <p:sp>
        <p:nvSpPr>
          <p:cNvPr id="1434630" name="Text Box 6"/>
          <p:cNvSpPr txBox="1">
            <a:spLocks noChangeArrowheads="1"/>
          </p:cNvSpPr>
          <p:nvPr/>
        </p:nvSpPr>
        <p:spPr bwMode="auto">
          <a:xfrm>
            <a:off x="603250" y="1633538"/>
            <a:ext cx="58197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bg2"/>
                </a:solidFill>
                <a:latin typeface="Courier New" pitchFamily="49" charset="0"/>
              </a:rPr>
              <a:t>from bmp import *</a:t>
            </a:r>
            <a:endParaRPr lang="en-US" b="1" dirty="0">
              <a:solidFill>
                <a:schemeClr val="bg2"/>
              </a:solidFill>
              <a:latin typeface="Courier New" pitchFamily="49" charset="0"/>
            </a:endParaRPr>
          </a:p>
        </p:txBody>
      </p:sp>
      <p:sp>
        <p:nvSpPr>
          <p:cNvPr id="1434631" name="Text Box 7"/>
          <p:cNvSpPr txBox="1">
            <a:spLocks noChangeArrowheads="1"/>
          </p:cNvSpPr>
          <p:nvPr/>
        </p:nvSpPr>
        <p:spPr bwMode="auto">
          <a:xfrm>
            <a:off x="609600" y="2286000"/>
            <a:ext cx="800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bg2"/>
                </a:solidFill>
                <a:latin typeface="Courier New" pitchFamily="49" charset="0"/>
              </a:rPr>
              <a:t>image = BitMap( 300, 200, Color.GREEN )</a:t>
            </a:r>
          </a:p>
        </p:txBody>
      </p:sp>
      <p:sp>
        <p:nvSpPr>
          <p:cNvPr id="1434632" name="Line 8"/>
          <p:cNvSpPr>
            <a:spLocks noChangeShapeType="1"/>
          </p:cNvSpPr>
          <p:nvPr/>
        </p:nvSpPr>
        <p:spPr bwMode="auto">
          <a:xfrm flipH="1">
            <a:off x="5964238" y="3568700"/>
            <a:ext cx="1328737" cy="379413"/>
          </a:xfrm>
          <a:prstGeom prst="line">
            <a:avLst/>
          </a:prstGeom>
          <a:noFill/>
          <a:ln w="19050">
            <a:solidFill>
              <a:srgbClr val="0E0BEE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34633" name="Text Box 9"/>
          <p:cNvSpPr txBox="1">
            <a:spLocks noChangeArrowheads="1"/>
          </p:cNvSpPr>
          <p:nvPr/>
        </p:nvSpPr>
        <p:spPr bwMode="auto">
          <a:xfrm>
            <a:off x="7399338" y="3273425"/>
            <a:ext cx="132715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i="1">
                <a:solidFill>
                  <a:srgbClr val="0E0BEE"/>
                </a:solidFill>
                <a:latin typeface="Times New Roman" pitchFamily="18" charset="0"/>
              </a:rPr>
              <a:t>two more internal methods</a:t>
            </a:r>
          </a:p>
        </p:txBody>
      </p:sp>
      <p:sp>
        <p:nvSpPr>
          <p:cNvPr id="1434634" name="Text Box 10"/>
          <p:cNvSpPr txBox="1">
            <a:spLocks noChangeArrowheads="1"/>
          </p:cNvSpPr>
          <p:nvPr/>
        </p:nvSpPr>
        <p:spPr bwMode="auto">
          <a:xfrm>
            <a:off x="1819275" y="5737225"/>
            <a:ext cx="5837238" cy="83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Arial" charset="0"/>
              </a:rPr>
              <a:t>objects</a:t>
            </a:r>
            <a:r>
              <a:rPr lang="en-US">
                <a:latin typeface="Arial" charset="0"/>
              </a:rPr>
              <a:t> are variables that can contain their own functions, often called </a:t>
            </a:r>
            <a:r>
              <a:rPr lang="en-US" b="1" i="1">
                <a:latin typeface="Arial" charset="0"/>
              </a:rPr>
              <a:t>methods</a:t>
            </a:r>
            <a:endParaRPr lang="en-US">
              <a:latin typeface="Arial" charset="0"/>
            </a:endParaRPr>
          </a:p>
        </p:txBody>
      </p:sp>
      <p:sp>
        <p:nvSpPr>
          <p:cNvPr id="1434635" name="Text Box 11"/>
          <p:cNvSpPr txBox="1">
            <a:spLocks noChangeArrowheads="1"/>
          </p:cNvSpPr>
          <p:nvPr/>
        </p:nvSpPr>
        <p:spPr bwMode="auto">
          <a:xfrm>
            <a:off x="609600" y="4800600"/>
            <a:ext cx="800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bg2"/>
                </a:solidFill>
                <a:latin typeface="Courier New" pitchFamily="49" charset="0"/>
              </a:rPr>
              <a:t>image.saveFile( "test.bmp" )</a:t>
            </a:r>
          </a:p>
        </p:txBody>
      </p:sp>
      <p:sp>
        <p:nvSpPr>
          <p:cNvPr id="1434636" name="Line 12"/>
          <p:cNvSpPr>
            <a:spLocks noChangeShapeType="1"/>
          </p:cNvSpPr>
          <p:nvPr/>
        </p:nvSpPr>
        <p:spPr bwMode="auto">
          <a:xfrm flipH="1" flipV="1">
            <a:off x="6427788" y="3460750"/>
            <a:ext cx="898525" cy="103188"/>
          </a:xfrm>
          <a:prstGeom prst="line">
            <a:avLst/>
          </a:prstGeom>
          <a:noFill/>
          <a:ln w="19050">
            <a:solidFill>
              <a:srgbClr val="0E0BEE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34637" name="Text Box 13"/>
          <p:cNvSpPr txBox="1">
            <a:spLocks noChangeArrowheads="1"/>
          </p:cNvSpPr>
          <p:nvPr/>
        </p:nvSpPr>
        <p:spPr bwMode="auto">
          <a:xfrm>
            <a:off x="838200" y="3733800"/>
            <a:ext cx="579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image.plotPixel( 150, 100 )</a:t>
            </a:r>
          </a:p>
        </p:txBody>
      </p:sp>
      <p:sp>
        <p:nvSpPr>
          <p:cNvPr id="1434638" name="Text Box 14"/>
          <p:cNvSpPr txBox="1">
            <a:spLocks noChangeArrowheads="1"/>
          </p:cNvSpPr>
          <p:nvPr/>
        </p:nvSpPr>
        <p:spPr bwMode="auto">
          <a:xfrm>
            <a:off x="838200" y="3200400"/>
            <a:ext cx="579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image.setPenColor( Color.Red )</a:t>
            </a:r>
          </a:p>
        </p:txBody>
      </p:sp>
    </p:spTree>
    <p:extLst>
      <p:ext uri="{BB962C8B-B14F-4D97-AF65-F5344CB8AC3E}">
        <p14:creationId xmlns:p14="http://schemas.microsoft.com/office/powerpoint/2010/main" val="140883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6674" name="Text Box 2"/>
          <p:cNvSpPr txBox="1">
            <a:spLocks noChangeArrowheads="1"/>
          </p:cNvSpPr>
          <p:nvPr/>
        </p:nvSpPr>
        <p:spPr bwMode="auto">
          <a:xfrm>
            <a:off x="6243638" y="127000"/>
            <a:ext cx="2732087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/>
              <a:t>Imagining Images</a:t>
            </a:r>
          </a:p>
        </p:txBody>
      </p:sp>
      <p:sp>
        <p:nvSpPr>
          <p:cNvPr id="1436675" name="Text Box 3"/>
          <p:cNvSpPr txBox="1">
            <a:spLocks noChangeArrowheads="1"/>
          </p:cNvSpPr>
          <p:nvPr/>
        </p:nvSpPr>
        <p:spPr bwMode="auto">
          <a:xfrm>
            <a:off x="152400" y="198438"/>
            <a:ext cx="6400800" cy="613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 b="1" dirty="0">
                <a:solidFill>
                  <a:srgbClr val="FF6600"/>
                </a:solidFill>
                <a:latin typeface="Courier New" pitchFamily="49" charset="0"/>
              </a:rPr>
              <a:t>from </a:t>
            </a:r>
            <a:r>
              <a:rPr lang="en-US" sz="1800" b="1" dirty="0">
                <a:latin typeface="Courier New" pitchFamily="49" charset="0"/>
              </a:rPr>
              <a:t>bmp</a:t>
            </a:r>
            <a:r>
              <a:rPr lang="en-US" sz="1800" b="1" dirty="0">
                <a:solidFill>
                  <a:srgbClr val="FF6600"/>
                </a:solidFill>
                <a:latin typeface="Courier New" pitchFamily="49" charset="0"/>
              </a:rPr>
              <a:t> import </a:t>
            </a:r>
            <a:r>
              <a:rPr lang="en-US" sz="1800" b="1" dirty="0">
                <a:latin typeface="Courier New" pitchFamily="49" charset="0"/>
              </a:rPr>
              <a:t>*</a:t>
            </a:r>
            <a:endParaRPr lang="en-US" sz="1800" b="1" dirty="0">
              <a:solidFill>
                <a:srgbClr val="FF6600"/>
              </a:solidFill>
              <a:latin typeface="Courier New" pitchFamily="49" charset="0"/>
            </a:endParaRPr>
          </a:p>
          <a:p>
            <a:endParaRPr lang="en-US" sz="1800" b="1" dirty="0">
              <a:solidFill>
                <a:srgbClr val="FF6600"/>
              </a:solidFill>
              <a:latin typeface="Courier New" pitchFamily="49" charset="0"/>
            </a:endParaRPr>
          </a:p>
          <a:p>
            <a:r>
              <a:rPr lang="en-US" sz="1800" b="1" dirty="0" err="1">
                <a:solidFill>
                  <a:srgbClr val="FF6600"/>
                </a:solidFill>
                <a:latin typeface="Courier New" pitchFamily="49" charset="0"/>
              </a:rPr>
              <a:t>def</a:t>
            </a:r>
            <a:r>
              <a:rPr lang="en-US" sz="1800" b="1" dirty="0">
                <a:latin typeface="Courier New" pitchFamily="49" charset="0"/>
              </a:rPr>
              <a:t> test():</a:t>
            </a:r>
          </a:p>
          <a:p>
            <a:r>
              <a:rPr lang="en-US" sz="1800" b="1" dirty="0">
                <a:latin typeface="Courier New" pitchFamily="49" charset="0"/>
              </a:rPr>
              <a:t>    </a:t>
            </a:r>
            <a:r>
              <a:rPr lang="en-US" sz="1800" b="1" dirty="0">
                <a:solidFill>
                  <a:srgbClr val="0A6819"/>
                </a:solidFill>
                <a:latin typeface="Courier New" pitchFamily="49" charset="0"/>
              </a:rPr>
              <a:t>""" image demonstration """</a:t>
            </a:r>
            <a:endParaRPr lang="en-US" sz="1800" b="1" dirty="0">
              <a:latin typeface="Courier New" pitchFamily="49" charset="0"/>
            </a:endParaRPr>
          </a:p>
          <a:p>
            <a:r>
              <a:rPr lang="en-US" sz="1800" b="1" dirty="0">
                <a:latin typeface="Courier New" pitchFamily="49" charset="0"/>
              </a:rPr>
              <a:t>    width = 200</a:t>
            </a:r>
          </a:p>
          <a:p>
            <a:r>
              <a:rPr lang="en-US" sz="1800" b="1" dirty="0">
                <a:latin typeface="Courier New" pitchFamily="49" charset="0"/>
              </a:rPr>
              <a:t>    height = 200</a:t>
            </a:r>
          </a:p>
          <a:p>
            <a:r>
              <a:rPr lang="en-US" sz="1800" b="1" dirty="0">
                <a:latin typeface="Courier New" pitchFamily="49" charset="0"/>
              </a:rPr>
              <a:t>    image = </a:t>
            </a:r>
            <a:r>
              <a:rPr lang="en-US" sz="1800" b="1" dirty="0" err="1">
                <a:latin typeface="Courier New" pitchFamily="49" charset="0"/>
              </a:rPr>
              <a:t>BitMap</a:t>
            </a:r>
            <a:r>
              <a:rPr lang="en-US" sz="1800" b="1" dirty="0">
                <a:latin typeface="Courier New" pitchFamily="49" charset="0"/>
              </a:rPr>
              <a:t>( width, height )</a:t>
            </a:r>
          </a:p>
          <a:p>
            <a:endParaRPr lang="en-US" sz="1800" b="1" dirty="0">
              <a:latin typeface="Courier New" pitchFamily="49" charset="0"/>
            </a:endParaRPr>
          </a:p>
          <a:p>
            <a:r>
              <a:rPr lang="en-US" sz="1800" b="1" dirty="0">
                <a:latin typeface="Courier New" pitchFamily="49" charset="0"/>
              </a:rPr>
              <a:t>    </a:t>
            </a:r>
            <a:r>
              <a:rPr lang="en-US" sz="1800" b="1" dirty="0">
                <a:solidFill>
                  <a:srgbClr val="E30E1F"/>
                </a:solidFill>
                <a:latin typeface="Courier New" pitchFamily="49" charset="0"/>
              </a:rPr>
              <a:t># a 2d loop over each pixel</a:t>
            </a:r>
            <a:endParaRPr lang="en-US" sz="1800" b="1" dirty="0">
              <a:latin typeface="Courier New" pitchFamily="49" charset="0"/>
            </a:endParaRPr>
          </a:p>
          <a:p>
            <a:r>
              <a:rPr lang="en-US" sz="1800" b="1" dirty="0">
                <a:latin typeface="Courier New" pitchFamily="49" charset="0"/>
              </a:rPr>
              <a:t>    </a:t>
            </a:r>
            <a:r>
              <a:rPr lang="en-US" sz="1800" b="1" dirty="0">
                <a:solidFill>
                  <a:srgbClr val="FF6600"/>
                </a:solidFill>
                <a:latin typeface="Courier New" pitchFamily="49" charset="0"/>
              </a:rPr>
              <a:t>for</a:t>
            </a:r>
            <a:r>
              <a:rPr lang="en-US" sz="1800" b="1" dirty="0">
                <a:latin typeface="Courier New" pitchFamily="49" charset="0"/>
              </a:rPr>
              <a:t> col </a:t>
            </a:r>
            <a:r>
              <a:rPr lang="en-US" sz="1800" b="1" dirty="0">
                <a:solidFill>
                  <a:srgbClr val="FF6600"/>
                </a:solidFill>
                <a:latin typeface="Courier New" pitchFamily="49" charset="0"/>
              </a:rPr>
              <a:t>in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>
                <a:solidFill>
                  <a:srgbClr val="B81FF6"/>
                </a:solidFill>
                <a:latin typeface="Courier New" pitchFamily="49" charset="0"/>
              </a:rPr>
              <a:t>range</a:t>
            </a:r>
            <a:r>
              <a:rPr lang="en-US" sz="1800" b="1" dirty="0">
                <a:latin typeface="Courier New" pitchFamily="49" charset="0"/>
              </a:rPr>
              <a:t>(width):</a:t>
            </a:r>
          </a:p>
          <a:p>
            <a:endParaRPr lang="en-US" sz="1800" b="1" dirty="0">
              <a:latin typeface="Courier New" pitchFamily="49" charset="0"/>
            </a:endParaRPr>
          </a:p>
          <a:p>
            <a:endParaRPr lang="en-US" sz="1800" b="1" dirty="0">
              <a:latin typeface="Courier New" pitchFamily="49" charset="0"/>
            </a:endParaRPr>
          </a:p>
          <a:p>
            <a:r>
              <a:rPr lang="en-US" sz="1800" b="1" dirty="0">
                <a:latin typeface="Courier New" pitchFamily="49" charset="0"/>
              </a:rPr>
              <a:t>        </a:t>
            </a:r>
            <a:r>
              <a:rPr lang="en-US" sz="1800" b="1" dirty="0">
                <a:solidFill>
                  <a:srgbClr val="FF6600"/>
                </a:solidFill>
                <a:latin typeface="Courier New" pitchFamily="49" charset="0"/>
              </a:rPr>
              <a:t>for</a:t>
            </a:r>
            <a:r>
              <a:rPr lang="en-US" sz="1800" b="1" dirty="0">
                <a:latin typeface="Courier New" pitchFamily="49" charset="0"/>
              </a:rPr>
              <a:t> row </a:t>
            </a:r>
            <a:r>
              <a:rPr lang="en-US" sz="1800" b="1" dirty="0">
                <a:solidFill>
                  <a:srgbClr val="FF6600"/>
                </a:solidFill>
                <a:latin typeface="Courier New" pitchFamily="49" charset="0"/>
              </a:rPr>
              <a:t>in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>
                <a:solidFill>
                  <a:srgbClr val="B81FF6"/>
                </a:solidFill>
                <a:latin typeface="Courier New" pitchFamily="49" charset="0"/>
              </a:rPr>
              <a:t>range</a:t>
            </a:r>
            <a:r>
              <a:rPr lang="en-US" sz="1800" b="1" dirty="0">
                <a:latin typeface="Courier New" pitchFamily="49" charset="0"/>
              </a:rPr>
              <a:t>(height):</a:t>
            </a:r>
          </a:p>
          <a:p>
            <a:endParaRPr lang="en-US" sz="1800" b="1" dirty="0">
              <a:latin typeface="Courier New" pitchFamily="49" charset="0"/>
            </a:endParaRPr>
          </a:p>
          <a:p>
            <a:r>
              <a:rPr lang="en-US" sz="1800" b="1" dirty="0">
                <a:latin typeface="Courier New" pitchFamily="49" charset="0"/>
              </a:rPr>
              <a:t>            </a:t>
            </a:r>
            <a:r>
              <a:rPr lang="en-US" sz="1800" b="1" dirty="0">
                <a:solidFill>
                  <a:srgbClr val="FF6600"/>
                </a:solidFill>
                <a:latin typeface="Courier New" pitchFamily="49" charset="0"/>
              </a:rPr>
              <a:t>if</a:t>
            </a:r>
            <a:r>
              <a:rPr lang="en-US" sz="1800" b="1" dirty="0">
                <a:latin typeface="Courier New" pitchFamily="49" charset="0"/>
              </a:rPr>
              <a:t> col == row:</a:t>
            </a:r>
          </a:p>
          <a:p>
            <a:endParaRPr lang="en-US" sz="1800" b="1" dirty="0">
              <a:latin typeface="Courier New" pitchFamily="49" charset="0"/>
            </a:endParaRPr>
          </a:p>
          <a:p>
            <a:r>
              <a:rPr lang="en-US" sz="1800" b="1" dirty="0">
                <a:latin typeface="Courier New" pitchFamily="49" charset="0"/>
              </a:rPr>
              <a:t>                </a:t>
            </a:r>
            <a:r>
              <a:rPr lang="en-US" sz="1800" b="1" dirty="0" err="1">
                <a:latin typeface="Courier New" pitchFamily="49" charset="0"/>
              </a:rPr>
              <a:t>image.plotPoint</a:t>
            </a:r>
            <a:r>
              <a:rPr lang="en-US" sz="1800" b="1" dirty="0">
                <a:latin typeface="Courier New" pitchFamily="49" charset="0"/>
              </a:rPr>
              <a:t>( col, row )</a:t>
            </a:r>
          </a:p>
          <a:p>
            <a:endParaRPr lang="en-US" sz="1800" b="1" dirty="0">
              <a:latin typeface="Courier New" pitchFamily="49" charset="0"/>
            </a:endParaRPr>
          </a:p>
          <a:p>
            <a:endParaRPr lang="en-US" sz="1800" b="1" dirty="0">
              <a:latin typeface="Courier New" pitchFamily="49" charset="0"/>
            </a:endParaRPr>
          </a:p>
          <a:p>
            <a:endParaRPr lang="en-US" sz="1800" b="1" dirty="0">
              <a:latin typeface="Courier New" pitchFamily="49" charset="0"/>
            </a:endParaRPr>
          </a:p>
          <a:p>
            <a:endParaRPr lang="en-US" sz="1800" b="1" dirty="0">
              <a:latin typeface="Courier New" pitchFamily="49" charset="0"/>
            </a:endParaRPr>
          </a:p>
          <a:p>
            <a:r>
              <a:rPr lang="en-US" sz="1800" b="1" dirty="0">
                <a:latin typeface="Courier New" pitchFamily="49" charset="0"/>
              </a:rPr>
              <a:t>    </a:t>
            </a:r>
            <a:r>
              <a:rPr lang="en-US" sz="1800" b="1" dirty="0" err="1">
                <a:latin typeface="Courier New" pitchFamily="49" charset="0"/>
              </a:rPr>
              <a:t>image.saveFile</a:t>
            </a:r>
            <a:r>
              <a:rPr lang="en-US" sz="1800" b="1" dirty="0">
                <a:latin typeface="Courier New" pitchFamily="49" charset="0"/>
              </a:rPr>
              <a:t>( "test.bmp" )</a:t>
            </a:r>
          </a:p>
        </p:txBody>
      </p:sp>
      <p:sp>
        <p:nvSpPr>
          <p:cNvPr id="1436676" name="Text Box 4"/>
          <p:cNvSpPr txBox="1">
            <a:spLocks noChangeArrowheads="1"/>
          </p:cNvSpPr>
          <p:nvPr/>
        </p:nvSpPr>
        <p:spPr bwMode="auto">
          <a:xfrm>
            <a:off x="6699250" y="5257800"/>
            <a:ext cx="23225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b="1">
                <a:solidFill>
                  <a:schemeClr val="bg2"/>
                </a:solidFill>
                <a:latin typeface="Arial" charset="0"/>
              </a:rPr>
              <a:t>to see progress?</a:t>
            </a:r>
          </a:p>
        </p:txBody>
      </p:sp>
      <p:sp>
        <p:nvSpPr>
          <p:cNvPr id="1436677" name="Text Box 5"/>
          <p:cNvSpPr txBox="1">
            <a:spLocks noChangeArrowheads="1"/>
          </p:cNvSpPr>
          <p:nvPr/>
        </p:nvSpPr>
        <p:spPr bwMode="auto">
          <a:xfrm>
            <a:off x="6696075" y="5627688"/>
            <a:ext cx="23225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b="1">
                <a:solidFill>
                  <a:schemeClr val="bg2"/>
                </a:solidFill>
                <a:latin typeface="Arial" charset="0"/>
              </a:rPr>
              <a:t>thicker diagonal?</a:t>
            </a:r>
          </a:p>
        </p:txBody>
      </p:sp>
      <p:sp>
        <p:nvSpPr>
          <p:cNvPr id="1436678" name="Text Box 6"/>
          <p:cNvSpPr txBox="1">
            <a:spLocks noChangeArrowheads="1"/>
          </p:cNvSpPr>
          <p:nvPr/>
        </p:nvSpPr>
        <p:spPr bwMode="auto">
          <a:xfrm>
            <a:off x="6686550" y="5997575"/>
            <a:ext cx="23225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b="1">
                <a:solidFill>
                  <a:schemeClr val="bg2"/>
                </a:solidFill>
                <a:latin typeface="Arial" charset="0"/>
              </a:rPr>
              <a:t>reverse?</a:t>
            </a:r>
          </a:p>
        </p:txBody>
      </p:sp>
      <p:sp>
        <p:nvSpPr>
          <p:cNvPr id="1436679" name="Text Box 7"/>
          <p:cNvSpPr txBox="1">
            <a:spLocks noChangeArrowheads="1"/>
          </p:cNvSpPr>
          <p:nvPr/>
        </p:nvSpPr>
        <p:spPr bwMode="auto">
          <a:xfrm>
            <a:off x="6686550" y="6369050"/>
            <a:ext cx="23225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b="1">
                <a:solidFill>
                  <a:schemeClr val="bg2"/>
                </a:solidFill>
                <a:latin typeface="Arial" charset="0"/>
              </a:rPr>
              <a:t>both?</a:t>
            </a:r>
          </a:p>
        </p:txBody>
      </p:sp>
    </p:spTree>
    <p:extLst>
      <p:ext uri="{BB962C8B-B14F-4D97-AF65-F5344CB8AC3E}">
        <p14:creationId xmlns:p14="http://schemas.microsoft.com/office/powerpoint/2010/main" val="310605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7394" name="Group 2"/>
          <p:cNvGrpSpPr>
            <a:grpSpLocks/>
          </p:cNvGrpSpPr>
          <p:nvPr/>
        </p:nvGrpSpPr>
        <p:grpSpPr bwMode="auto">
          <a:xfrm>
            <a:off x="776288" y="1114425"/>
            <a:ext cx="7681912" cy="180975"/>
            <a:chOff x="295" y="1311"/>
            <a:chExt cx="5177" cy="114"/>
          </a:xfrm>
        </p:grpSpPr>
        <p:sp>
          <p:nvSpPr>
            <p:cNvPr id="1467395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7396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67398" name="Rectangle 6"/>
          <p:cNvSpPr>
            <a:spLocks noChangeArrowheads="1"/>
          </p:cNvSpPr>
          <p:nvPr/>
        </p:nvSpPr>
        <p:spPr bwMode="auto">
          <a:xfrm>
            <a:off x="685800" y="1676400"/>
            <a:ext cx="7848600" cy="351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600" b="1">
                <a:solidFill>
                  <a:srgbClr val="F68B09"/>
                </a:solidFill>
                <a:latin typeface="Courier New" pitchFamily="49" charset="0"/>
              </a:rPr>
              <a:t>def</a:t>
            </a:r>
            <a:r>
              <a:rPr lang="en-US" sz="1600" b="1">
                <a:latin typeface="Courier New" pitchFamily="49" charset="0"/>
              </a:rPr>
              <a:t> </a:t>
            </a:r>
            <a:r>
              <a:rPr lang="en-US" sz="1600" b="1">
                <a:solidFill>
                  <a:srgbClr val="0508FB"/>
                </a:solidFill>
                <a:latin typeface="Courier New" pitchFamily="49" charset="0"/>
              </a:rPr>
              <a:t>menu</a:t>
            </a:r>
            <a:r>
              <a:rPr lang="en-US" sz="1600" b="1">
                <a:latin typeface="Courier New" pitchFamily="49" charset="0"/>
              </a:rPr>
              <a:t>():</a:t>
            </a:r>
          </a:p>
          <a:p>
            <a:r>
              <a:rPr lang="en-US" sz="1600" b="1">
                <a:latin typeface="Courier New" pitchFamily="49" charset="0"/>
              </a:rPr>
              <a:t>    choice = 1   </a:t>
            </a:r>
            <a:r>
              <a:rPr lang="en-US" sz="1600" b="1">
                <a:solidFill>
                  <a:srgbClr val="E30E1F"/>
                </a:solidFill>
                <a:latin typeface="Courier New" pitchFamily="49" charset="0"/>
              </a:rPr>
              <a:t># Anything except 9</a:t>
            </a:r>
          </a:p>
          <a:p>
            <a:r>
              <a:rPr lang="en-US" sz="1600" b="1">
                <a:solidFill>
                  <a:srgbClr val="F68B09"/>
                </a:solidFill>
                <a:latin typeface="Courier New" pitchFamily="49" charset="0"/>
              </a:rPr>
              <a:t>    while</a:t>
            </a:r>
            <a:r>
              <a:rPr lang="en-US" sz="1600" b="1">
                <a:latin typeface="Courier New" pitchFamily="49" charset="0"/>
              </a:rPr>
              <a:t> choice != 9:</a:t>
            </a:r>
          </a:p>
          <a:p>
            <a:r>
              <a:rPr lang="en-US" sz="1600" b="1">
                <a:latin typeface="Courier New" pitchFamily="49" charset="0"/>
              </a:rPr>
              <a:t>        print </a:t>
            </a:r>
            <a:r>
              <a:rPr lang="en-US" sz="1600" b="1">
                <a:solidFill>
                  <a:srgbClr val="0AA318"/>
                </a:solidFill>
                <a:latin typeface="Courier New" pitchFamily="49" charset="0"/>
              </a:rPr>
              <a:t>"I see danger in your future..."</a:t>
            </a:r>
          </a:p>
          <a:p>
            <a:r>
              <a:rPr lang="en-US" sz="1600" b="1">
                <a:latin typeface="Courier New" pitchFamily="49" charset="0"/>
              </a:rPr>
              <a:t>        printMenu()</a:t>
            </a:r>
          </a:p>
          <a:p>
            <a:r>
              <a:rPr lang="en-US" sz="1600" b="1">
                <a:latin typeface="Courier New" pitchFamily="49" charset="0"/>
              </a:rPr>
              <a:t>        choice = input(</a:t>
            </a:r>
            <a:r>
              <a:rPr lang="en-US" sz="1600" b="1">
                <a:solidFill>
                  <a:srgbClr val="0AA318"/>
                </a:solidFill>
                <a:latin typeface="Courier New" pitchFamily="49" charset="0"/>
              </a:rPr>
              <a:t>"Make your choice "</a:t>
            </a:r>
            <a:r>
              <a:rPr lang="en-US" sz="1600" b="1">
                <a:latin typeface="Courier New" pitchFamily="49" charset="0"/>
              </a:rPr>
              <a:t>)</a:t>
            </a:r>
          </a:p>
          <a:p>
            <a:r>
              <a:rPr lang="en-US" sz="1600" b="1">
                <a:latin typeface="Courier New" pitchFamily="49" charset="0"/>
              </a:rPr>
              <a:t>        </a:t>
            </a:r>
            <a:endParaRPr lang="en-US" sz="1600" b="1">
              <a:solidFill>
                <a:srgbClr val="0AA318"/>
              </a:solidFill>
              <a:latin typeface="Courier New" pitchFamily="49" charset="0"/>
            </a:endParaRPr>
          </a:p>
          <a:p>
            <a:r>
              <a:rPr lang="en-US" sz="1600" b="1">
                <a:latin typeface="Courier New" pitchFamily="49" charset="0"/>
              </a:rPr>
              <a:t>    </a:t>
            </a:r>
            <a:r>
              <a:rPr lang="en-US" sz="1600" b="1">
                <a:solidFill>
                  <a:srgbClr val="F68B09"/>
                </a:solidFill>
                <a:latin typeface="Courier New" pitchFamily="49" charset="0"/>
              </a:rPr>
              <a:t>print</a:t>
            </a:r>
            <a:r>
              <a:rPr lang="en-US" sz="1600" b="1">
                <a:latin typeface="Courier New" pitchFamily="49" charset="0"/>
              </a:rPr>
              <a:t> </a:t>
            </a:r>
            <a:r>
              <a:rPr lang="en-US" sz="1600" b="1">
                <a:solidFill>
                  <a:srgbClr val="0AA318"/>
                </a:solidFill>
                <a:latin typeface="Courier New" pitchFamily="49" charset="0"/>
              </a:rPr>
              <a:t>"The inner eye can see no more"</a:t>
            </a:r>
          </a:p>
          <a:p>
            <a:endParaRPr lang="en-US" sz="1600" b="1">
              <a:solidFill>
                <a:srgbClr val="0AA318"/>
              </a:solidFill>
              <a:latin typeface="Courier New" pitchFamily="49" charset="0"/>
            </a:endParaRPr>
          </a:p>
          <a:p>
            <a:r>
              <a:rPr lang="en-US" sz="1600" b="1">
                <a:solidFill>
                  <a:srgbClr val="F68B09"/>
                </a:solidFill>
                <a:latin typeface="Courier New" pitchFamily="49" charset="0"/>
              </a:rPr>
              <a:t>def</a:t>
            </a:r>
            <a:r>
              <a:rPr lang="en-US" sz="1600" b="1">
                <a:latin typeface="Courier New" pitchFamily="49" charset="0"/>
              </a:rPr>
              <a:t> printMenu():</a:t>
            </a:r>
          </a:p>
          <a:p>
            <a:r>
              <a:rPr lang="en-US" sz="1600" b="1">
                <a:latin typeface="Courier New" pitchFamily="49" charset="0"/>
              </a:rPr>
              <a:t>    </a:t>
            </a:r>
            <a:r>
              <a:rPr lang="en-US" sz="1600" b="1">
                <a:solidFill>
                  <a:srgbClr val="F68B09"/>
                </a:solidFill>
                <a:latin typeface="Courier New" pitchFamily="49" charset="0"/>
              </a:rPr>
              <a:t>print</a:t>
            </a:r>
            <a:r>
              <a:rPr lang="en-US" sz="1600" b="1">
                <a:latin typeface="Courier New" pitchFamily="49" charset="0"/>
              </a:rPr>
              <a:t> </a:t>
            </a:r>
            <a:r>
              <a:rPr lang="en-US" sz="1600" b="1">
                <a:solidFill>
                  <a:srgbClr val="0AA318"/>
                </a:solidFill>
                <a:latin typeface="Courier New" pitchFamily="49" charset="0"/>
              </a:rPr>
              <a:t>"What would you like to do?"</a:t>
            </a:r>
          </a:p>
          <a:p>
            <a:r>
              <a:rPr lang="en-US" sz="1600" b="1">
                <a:latin typeface="Courier New" pitchFamily="49" charset="0"/>
              </a:rPr>
              <a:t>    </a:t>
            </a:r>
            <a:r>
              <a:rPr lang="en-US" sz="1600" b="1">
                <a:solidFill>
                  <a:srgbClr val="F68B09"/>
                </a:solidFill>
                <a:latin typeface="Courier New" pitchFamily="49" charset="0"/>
              </a:rPr>
              <a:t>print</a:t>
            </a:r>
            <a:r>
              <a:rPr lang="en-US" sz="1600" b="1">
                <a:latin typeface="Courier New" pitchFamily="49" charset="0"/>
              </a:rPr>
              <a:t> </a:t>
            </a:r>
            <a:r>
              <a:rPr lang="en-US" sz="1600" b="1">
                <a:solidFill>
                  <a:srgbClr val="0AA318"/>
                </a:solidFill>
                <a:latin typeface="Courier New" pitchFamily="49" charset="0"/>
              </a:rPr>
              <a:t>"\t 0: See another prediction"</a:t>
            </a:r>
          </a:p>
          <a:p>
            <a:r>
              <a:rPr lang="en-US" sz="1600" b="1">
                <a:solidFill>
                  <a:srgbClr val="F68B09"/>
                </a:solidFill>
                <a:latin typeface="Courier New" pitchFamily="49" charset="0"/>
              </a:rPr>
              <a:t>    print</a:t>
            </a:r>
            <a:r>
              <a:rPr lang="en-US" sz="1600" b="1">
                <a:latin typeface="Courier New" pitchFamily="49" charset="0"/>
              </a:rPr>
              <a:t> </a:t>
            </a:r>
            <a:r>
              <a:rPr lang="en-US" sz="1600" b="1">
                <a:solidFill>
                  <a:srgbClr val="0AA318"/>
                </a:solidFill>
                <a:latin typeface="Courier New" pitchFamily="49" charset="0"/>
              </a:rPr>
              <a:t>"\t 9: Quit"</a:t>
            </a:r>
          </a:p>
          <a:p>
            <a:endParaRPr lang="en-US" sz="1600" b="1">
              <a:solidFill>
                <a:srgbClr val="0AA318"/>
              </a:solidFill>
              <a:latin typeface="Courier New" pitchFamily="49" charset="0"/>
            </a:endParaRPr>
          </a:p>
        </p:txBody>
      </p:sp>
      <p:sp>
        <p:nvSpPr>
          <p:cNvPr id="1467399" name="Text Box 7"/>
          <p:cNvSpPr txBox="1">
            <a:spLocks noChangeArrowheads="1"/>
          </p:cNvSpPr>
          <p:nvPr/>
        </p:nvSpPr>
        <p:spPr bwMode="auto">
          <a:xfrm>
            <a:off x="2590800" y="228600"/>
            <a:ext cx="5638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>
                <a:latin typeface="+mj-lt"/>
              </a:rPr>
              <a:t>Seeing into the future…</a:t>
            </a:r>
          </a:p>
        </p:txBody>
      </p:sp>
      <p:pic>
        <p:nvPicPr>
          <p:cNvPr id="1467400" name="Picture 8" descr="trelawne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981200" cy="132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67401" name="Rectangle 9"/>
          <p:cNvSpPr>
            <a:spLocks noChangeArrowheads="1"/>
          </p:cNvSpPr>
          <p:nvPr/>
        </p:nvSpPr>
        <p:spPr bwMode="auto">
          <a:xfrm>
            <a:off x="1981200" y="4419600"/>
            <a:ext cx="457200" cy="533400"/>
          </a:xfrm>
          <a:prstGeom prst="rect">
            <a:avLst/>
          </a:prstGeom>
          <a:noFill/>
          <a:ln w="19050">
            <a:solidFill>
              <a:srgbClr val="E30E1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67402" name="Rectangle 10"/>
          <p:cNvSpPr>
            <a:spLocks noChangeArrowheads="1"/>
          </p:cNvSpPr>
          <p:nvPr/>
        </p:nvSpPr>
        <p:spPr bwMode="auto">
          <a:xfrm>
            <a:off x="6067425" y="5362575"/>
            <a:ext cx="2589213" cy="476250"/>
          </a:xfrm>
          <a:prstGeom prst="rect">
            <a:avLst/>
          </a:prstGeom>
          <a:noFill/>
          <a:ln w="19050">
            <a:solidFill>
              <a:srgbClr val="E30E1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/>
              <a:t>"\t" represents a tab</a:t>
            </a:r>
          </a:p>
        </p:txBody>
      </p:sp>
    </p:spTree>
    <p:extLst>
      <p:ext uri="{BB962C8B-B14F-4D97-AF65-F5344CB8AC3E}">
        <p14:creationId xmlns:p14="http://schemas.microsoft.com/office/powerpoint/2010/main" val="30256710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7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7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7401" grpId="0" animBg="1"/>
      <p:bldP spid="146740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9442" name="Group 2"/>
          <p:cNvGrpSpPr>
            <a:grpSpLocks/>
          </p:cNvGrpSpPr>
          <p:nvPr/>
        </p:nvGrpSpPr>
        <p:grpSpPr bwMode="auto">
          <a:xfrm>
            <a:off x="776288" y="1114425"/>
            <a:ext cx="7681912" cy="180975"/>
            <a:chOff x="295" y="1311"/>
            <a:chExt cx="5177" cy="114"/>
          </a:xfrm>
        </p:grpSpPr>
        <p:sp>
          <p:nvSpPr>
            <p:cNvPr id="1469443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9444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69445" name="Rectangle 5"/>
          <p:cNvSpPr>
            <a:spLocks noChangeArrowheads="1"/>
          </p:cNvSpPr>
          <p:nvPr/>
        </p:nvSpPr>
        <p:spPr bwMode="auto">
          <a:xfrm>
            <a:off x="685800" y="1676400"/>
            <a:ext cx="7848600" cy="375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600" b="1" dirty="0" err="1">
                <a:solidFill>
                  <a:srgbClr val="F68B09"/>
                </a:solidFill>
                <a:latin typeface="Courier New" pitchFamily="49" charset="0"/>
              </a:rPr>
              <a:t>def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>
                <a:solidFill>
                  <a:srgbClr val="0508FB"/>
                </a:solidFill>
                <a:latin typeface="Courier New" pitchFamily="49" charset="0"/>
              </a:rPr>
              <a:t>menu</a:t>
            </a:r>
            <a:r>
              <a:rPr lang="en-US" sz="1600" b="1" dirty="0">
                <a:latin typeface="Courier New" pitchFamily="49" charset="0"/>
              </a:rPr>
              <a:t>():</a:t>
            </a:r>
          </a:p>
          <a:p>
            <a:r>
              <a:rPr lang="en-US" sz="1600" b="1" dirty="0">
                <a:solidFill>
                  <a:srgbClr val="F68B09"/>
                </a:solidFill>
                <a:latin typeface="Courier New" pitchFamily="49" charset="0"/>
              </a:rPr>
              <a:t>    while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>
                <a:solidFill>
                  <a:srgbClr val="B81FF6"/>
                </a:solidFill>
                <a:latin typeface="Courier New" pitchFamily="49" charset="0"/>
              </a:rPr>
              <a:t>True</a:t>
            </a:r>
            <a:r>
              <a:rPr lang="en-US" sz="1600" b="1" dirty="0">
                <a:latin typeface="Courier New" pitchFamily="49" charset="0"/>
              </a:rPr>
              <a:t>:</a:t>
            </a:r>
          </a:p>
          <a:p>
            <a:r>
              <a:rPr lang="en-US" sz="1600" b="1" dirty="0">
                <a:latin typeface="Courier New" pitchFamily="49" charset="0"/>
              </a:rPr>
              <a:t>        print </a:t>
            </a:r>
            <a:r>
              <a:rPr lang="en-US" sz="1600" b="1" dirty="0">
                <a:solidFill>
                  <a:srgbClr val="0AA318"/>
                </a:solidFill>
                <a:latin typeface="Courier New" pitchFamily="49" charset="0"/>
              </a:rPr>
              <a:t>"I see danger in your future..."</a:t>
            </a:r>
          </a:p>
          <a:p>
            <a:r>
              <a:rPr lang="en-US" sz="1600" b="1" dirty="0">
                <a:latin typeface="Courier New" pitchFamily="49" charset="0"/>
              </a:rPr>
              <a:t>        </a:t>
            </a:r>
            <a:r>
              <a:rPr lang="en-US" sz="1600" b="1" dirty="0" err="1">
                <a:latin typeface="Courier New" pitchFamily="49" charset="0"/>
              </a:rPr>
              <a:t>printMenu</a:t>
            </a:r>
            <a:r>
              <a:rPr lang="en-US" sz="1600" b="1" dirty="0">
                <a:latin typeface="Courier New" pitchFamily="49" charset="0"/>
              </a:rPr>
              <a:t>()</a:t>
            </a:r>
          </a:p>
          <a:p>
            <a:r>
              <a:rPr lang="en-US" sz="1600" b="1" dirty="0">
                <a:latin typeface="Courier New" pitchFamily="49" charset="0"/>
              </a:rPr>
              <a:t>        choice = input(</a:t>
            </a:r>
            <a:r>
              <a:rPr lang="en-US" sz="1600" b="1" dirty="0">
                <a:solidFill>
                  <a:srgbClr val="0AA318"/>
                </a:solidFill>
                <a:latin typeface="Courier New" pitchFamily="49" charset="0"/>
              </a:rPr>
              <a:t>"Make your choice "</a:t>
            </a:r>
            <a:r>
              <a:rPr lang="en-US" sz="1600" b="1" dirty="0">
                <a:latin typeface="Courier New" pitchFamily="49" charset="0"/>
              </a:rPr>
              <a:t>)</a:t>
            </a:r>
          </a:p>
          <a:p>
            <a:r>
              <a:rPr lang="en-US" sz="1600" b="1" dirty="0">
                <a:latin typeface="Courier New" pitchFamily="49" charset="0"/>
              </a:rPr>
              <a:t>        </a:t>
            </a:r>
            <a:r>
              <a:rPr lang="en-US" sz="1600" b="1" dirty="0">
                <a:solidFill>
                  <a:srgbClr val="FF6600"/>
                </a:solidFill>
                <a:latin typeface="Courier New" pitchFamily="49" charset="0"/>
              </a:rPr>
              <a:t>if</a:t>
            </a:r>
            <a:r>
              <a:rPr lang="en-US" sz="1600" b="1" dirty="0">
                <a:latin typeface="Courier New" pitchFamily="49" charset="0"/>
              </a:rPr>
              <a:t> choice == 9:</a:t>
            </a:r>
          </a:p>
          <a:p>
            <a:r>
              <a:rPr lang="en-US" sz="1600" b="1" dirty="0">
                <a:latin typeface="Courier New" pitchFamily="49" charset="0"/>
              </a:rPr>
              <a:t>            </a:t>
            </a:r>
            <a:r>
              <a:rPr lang="en-US" sz="1600" b="1" dirty="0">
                <a:solidFill>
                  <a:srgbClr val="FF6600"/>
                </a:solidFill>
                <a:latin typeface="Courier New" pitchFamily="49" charset="0"/>
              </a:rPr>
              <a:t>break</a:t>
            </a:r>
          </a:p>
          <a:p>
            <a:r>
              <a:rPr lang="en-US" sz="1600" b="1" dirty="0">
                <a:latin typeface="Courier New" pitchFamily="49" charset="0"/>
              </a:rPr>
              <a:t>        </a:t>
            </a:r>
            <a:endParaRPr lang="en-US" sz="1600" b="1" dirty="0">
              <a:solidFill>
                <a:srgbClr val="0AA318"/>
              </a:solidFill>
              <a:latin typeface="Courier New" pitchFamily="49" charset="0"/>
            </a:endParaRPr>
          </a:p>
          <a:p>
            <a:r>
              <a:rPr lang="en-US" sz="1600" b="1" dirty="0">
                <a:latin typeface="Courier New" pitchFamily="49" charset="0"/>
              </a:rPr>
              <a:t>    </a:t>
            </a:r>
            <a:r>
              <a:rPr lang="en-US" sz="1600" b="1" dirty="0">
                <a:solidFill>
                  <a:srgbClr val="F68B09"/>
                </a:solidFill>
                <a:latin typeface="Courier New" pitchFamily="49" charset="0"/>
              </a:rPr>
              <a:t>print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>
                <a:solidFill>
                  <a:srgbClr val="0AA318"/>
                </a:solidFill>
                <a:latin typeface="Courier New" pitchFamily="49" charset="0"/>
              </a:rPr>
              <a:t>"The inner eye can see no more"</a:t>
            </a:r>
          </a:p>
          <a:p>
            <a:endParaRPr lang="en-US" sz="1600" b="1" dirty="0">
              <a:solidFill>
                <a:srgbClr val="0AA318"/>
              </a:solidFill>
              <a:latin typeface="Courier New" pitchFamily="49" charset="0"/>
            </a:endParaRPr>
          </a:p>
          <a:p>
            <a:r>
              <a:rPr lang="en-US" sz="1600" b="1" dirty="0" err="1">
                <a:solidFill>
                  <a:srgbClr val="F68B09"/>
                </a:solidFill>
                <a:latin typeface="Courier New" pitchFamily="49" charset="0"/>
              </a:rPr>
              <a:t>def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printMenu</a:t>
            </a:r>
            <a:r>
              <a:rPr lang="en-US" sz="1600" b="1" dirty="0">
                <a:latin typeface="Courier New" pitchFamily="49" charset="0"/>
              </a:rPr>
              <a:t>():</a:t>
            </a:r>
          </a:p>
          <a:p>
            <a:r>
              <a:rPr lang="en-US" sz="1600" b="1" dirty="0">
                <a:latin typeface="Courier New" pitchFamily="49" charset="0"/>
              </a:rPr>
              <a:t>    </a:t>
            </a:r>
            <a:r>
              <a:rPr lang="en-US" sz="1600" b="1" dirty="0">
                <a:solidFill>
                  <a:srgbClr val="F68B09"/>
                </a:solidFill>
                <a:latin typeface="Courier New" pitchFamily="49" charset="0"/>
              </a:rPr>
              <a:t>print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>
                <a:solidFill>
                  <a:srgbClr val="0AA318"/>
                </a:solidFill>
                <a:latin typeface="Courier New" pitchFamily="49" charset="0"/>
              </a:rPr>
              <a:t>"What would you like to do?"</a:t>
            </a:r>
          </a:p>
          <a:p>
            <a:r>
              <a:rPr lang="en-US" sz="1600" b="1" dirty="0">
                <a:latin typeface="Courier New" pitchFamily="49" charset="0"/>
              </a:rPr>
              <a:t>    </a:t>
            </a:r>
            <a:r>
              <a:rPr lang="en-US" sz="1600" b="1" dirty="0">
                <a:solidFill>
                  <a:srgbClr val="F68B09"/>
                </a:solidFill>
                <a:latin typeface="Courier New" pitchFamily="49" charset="0"/>
              </a:rPr>
              <a:t>print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>
                <a:solidFill>
                  <a:srgbClr val="0AA318"/>
                </a:solidFill>
                <a:latin typeface="Courier New" pitchFamily="49" charset="0"/>
              </a:rPr>
              <a:t>"\t 0: See another prediction"</a:t>
            </a:r>
          </a:p>
          <a:p>
            <a:r>
              <a:rPr lang="en-US" sz="1600" b="1" dirty="0">
                <a:solidFill>
                  <a:srgbClr val="F68B09"/>
                </a:solidFill>
                <a:latin typeface="Courier New" pitchFamily="49" charset="0"/>
              </a:rPr>
              <a:t>    print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>
                <a:solidFill>
                  <a:srgbClr val="0AA318"/>
                </a:solidFill>
                <a:latin typeface="Courier New" pitchFamily="49" charset="0"/>
              </a:rPr>
              <a:t>"\t 9: Quit"</a:t>
            </a:r>
          </a:p>
          <a:p>
            <a:endParaRPr lang="en-US" sz="1600" b="1" dirty="0">
              <a:solidFill>
                <a:srgbClr val="0AA318"/>
              </a:solidFill>
              <a:latin typeface="Courier New" pitchFamily="49" charset="0"/>
            </a:endParaRPr>
          </a:p>
        </p:txBody>
      </p:sp>
      <p:sp>
        <p:nvSpPr>
          <p:cNvPr id="1469446" name="Text Box 6"/>
          <p:cNvSpPr txBox="1">
            <a:spLocks noChangeArrowheads="1"/>
          </p:cNvSpPr>
          <p:nvPr/>
        </p:nvSpPr>
        <p:spPr bwMode="auto">
          <a:xfrm>
            <a:off x="2590800" y="228600"/>
            <a:ext cx="5638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 err="1">
                <a:latin typeface="+mj-lt"/>
              </a:rPr>
              <a:t>Gimme</a:t>
            </a:r>
            <a:r>
              <a:rPr lang="en-US" sz="4000" dirty="0">
                <a:latin typeface="+mj-lt"/>
              </a:rPr>
              <a:t> a </a:t>
            </a:r>
            <a:r>
              <a:rPr lang="en-US" sz="4000" b="1" dirty="0">
                <a:solidFill>
                  <a:srgbClr val="FF6600"/>
                </a:solidFill>
                <a:latin typeface="Courier New" pitchFamily="49" charset="0"/>
              </a:rPr>
              <a:t>break</a:t>
            </a:r>
          </a:p>
        </p:txBody>
      </p:sp>
      <p:pic>
        <p:nvPicPr>
          <p:cNvPr id="1469447" name="Picture 7" descr="trelawne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981200" cy="132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69450" name="Rectangle 10"/>
          <p:cNvSpPr>
            <a:spLocks noChangeArrowheads="1"/>
          </p:cNvSpPr>
          <p:nvPr/>
        </p:nvSpPr>
        <p:spPr bwMode="auto">
          <a:xfrm>
            <a:off x="1543050" y="5972175"/>
            <a:ext cx="5859463" cy="4762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b="1">
                <a:solidFill>
                  <a:srgbClr val="F68B09"/>
                </a:solidFill>
                <a:latin typeface="Courier New" pitchFamily="49" charset="0"/>
              </a:rPr>
              <a:t>break</a:t>
            </a:r>
            <a:r>
              <a:rPr lang="en-US"/>
              <a:t> stops the execution of the current loop</a:t>
            </a:r>
          </a:p>
        </p:txBody>
      </p:sp>
      <p:sp>
        <p:nvSpPr>
          <p:cNvPr id="1469451" name="Text Box 11"/>
          <p:cNvSpPr txBox="1">
            <a:spLocks noChangeArrowheads="1"/>
          </p:cNvSpPr>
          <p:nvPr/>
        </p:nvSpPr>
        <p:spPr bwMode="auto">
          <a:xfrm>
            <a:off x="5868988" y="1612900"/>
            <a:ext cx="25908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990000"/>
                </a:solidFill>
                <a:latin typeface="Comic Sans MS" pitchFamily="66" charset="0"/>
              </a:rPr>
              <a:t>I'll figure out later how to get out of this loop!</a:t>
            </a:r>
          </a:p>
        </p:txBody>
      </p:sp>
      <p:sp>
        <p:nvSpPr>
          <p:cNvPr id="1469452" name="Text Box 12"/>
          <p:cNvSpPr txBox="1">
            <a:spLocks noChangeArrowheads="1"/>
          </p:cNvSpPr>
          <p:nvPr/>
        </p:nvSpPr>
        <p:spPr bwMode="auto">
          <a:xfrm>
            <a:off x="6400800" y="2895600"/>
            <a:ext cx="25908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990000"/>
                </a:solidFill>
                <a:latin typeface="Comic Sans MS" pitchFamily="66" charset="0"/>
              </a:rPr>
              <a:t>OK – I'll stop the loop now and continue with the code </a:t>
            </a:r>
            <a:r>
              <a:rPr lang="en-US" sz="1600" b="1" i="1">
                <a:solidFill>
                  <a:srgbClr val="990000"/>
                </a:solidFill>
                <a:latin typeface="Comic Sans MS" pitchFamily="66" charset="0"/>
              </a:rPr>
              <a:t>after </a:t>
            </a:r>
            <a:r>
              <a:rPr lang="en-US" sz="1600">
                <a:solidFill>
                  <a:srgbClr val="990000"/>
                </a:solidFill>
                <a:latin typeface="Comic Sans MS" pitchFamily="66" charset="0"/>
              </a:rPr>
              <a:t>the loop</a:t>
            </a:r>
          </a:p>
        </p:txBody>
      </p:sp>
      <p:sp>
        <p:nvSpPr>
          <p:cNvPr id="1469453" name="Line 13"/>
          <p:cNvSpPr>
            <a:spLocks noChangeShapeType="1"/>
          </p:cNvSpPr>
          <p:nvPr/>
        </p:nvSpPr>
        <p:spPr bwMode="auto">
          <a:xfrm flipH="1">
            <a:off x="2590800" y="1908175"/>
            <a:ext cx="3363913" cy="225425"/>
          </a:xfrm>
          <a:prstGeom prst="line">
            <a:avLst/>
          </a:prstGeom>
          <a:noFill/>
          <a:ln w="19050">
            <a:solidFill>
              <a:srgbClr val="94091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69454" name="Line 14"/>
          <p:cNvSpPr>
            <a:spLocks noChangeShapeType="1"/>
          </p:cNvSpPr>
          <p:nvPr/>
        </p:nvSpPr>
        <p:spPr bwMode="auto">
          <a:xfrm flipH="1">
            <a:off x="2971800" y="3124200"/>
            <a:ext cx="3657600" cy="152400"/>
          </a:xfrm>
          <a:prstGeom prst="line">
            <a:avLst/>
          </a:prstGeom>
          <a:noFill/>
          <a:ln w="19050">
            <a:solidFill>
              <a:srgbClr val="94091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69455" name="Line 15"/>
          <p:cNvSpPr>
            <a:spLocks noChangeShapeType="1"/>
          </p:cNvSpPr>
          <p:nvPr/>
        </p:nvSpPr>
        <p:spPr bwMode="auto">
          <a:xfrm flipH="1">
            <a:off x="3505200" y="3200400"/>
            <a:ext cx="3200400" cy="533400"/>
          </a:xfrm>
          <a:prstGeom prst="line">
            <a:avLst/>
          </a:prstGeom>
          <a:noFill/>
          <a:ln w="19050">
            <a:solidFill>
              <a:srgbClr val="94091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4266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6722" name="Group 2"/>
          <p:cNvGrpSpPr>
            <a:grpSpLocks/>
          </p:cNvGrpSpPr>
          <p:nvPr/>
        </p:nvGrpSpPr>
        <p:grpSpPr bwMode="auto">
          <a:xfrm>
            <a:off x="549275" y="990600"/>
            <a:ext cx="8043863" cy="180975"/>
            <a:chOff x="295" y="1311"/>
            <a:chExt cx="5177" cy="114"/>
          </a:xfrm>
        </p:grpSpPr>
        <p:sp>
          <p:nvSpPr>
            <p:cNvPr id="926723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724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6725" name="Text Box 5"/>
          <p:cNvSpPr txBox="1">
            <a:spLocks noChangeArrowheads="1"/>
          </p:cNvSpPr>
          <p:nvPr/>
        </p:nvSpPr>
        <p:spPr bwMode="auto">
          <a:xfrm>
            <a:off x="2209800" y="171450"/>
            <a:ext cx="4919663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200" dirty="0">
                <a:latin typeface="+mj-lt"/>
              </a:rPr>
              <a:t>Name that author… ?</a:t>
            </a:r>
          </a:p>
        </p:txBody>
      </p:sp>
      <p:pic>
        <p:nvPicPr>
          <p:cNvPr id="926726" name="Picture 6" descr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1219200"/>
            <a:ext cx="9086850" cy="558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8094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1986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36563" y="1076325"/>
            <a:ext cx="7559675" cy="180975"/>
            <a:chOff x="295" y="1311"/>
            <a:chExt cx="5177" cy="114"/>
          </a:xfrm>
        </p:grpSpPr>
        <p:sp>
          <p:nvSpPr>
            <p:cNvPr id="681987" name="Rectangle 3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1988" name="Rectangle 4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8198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739900" y="230188"/>
            <a:ext cx="55435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>
                <a:latin typeface="Times" pitchFamily="1" charset="0"/>
              </a:rPr>
              <a:t>Sorting Algorithms</a:t>
            </a:r>
          </a:p>
        </p:txBody>
      </p:sp>
      <p:sp>
        <p:nvSpPr>
          <p:cNvPr id="681990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22325" y="2700338"/>
            <a:ext cx="1243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latin typeface="Times" pitchFamily="1" charset="0"/>
              </a:rPr>
              <a:t>CS5 sort</a:t>
            </a:r>
          </a:p>
        </p:txBody>
      </p:sp>
      <p:grpSp>
        <p:nvGrpSpPr>
          <p:cNvPr id="681991" name="Group 7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2743200" y="2698750"/>
            <a:ext cx="463550" cy="463550"/>
            <a:chOff x="901" y="1784"/>
            <a:chExt cx="292" cy="292"/>
          </a:xfrm>
        </p:grpSpPr>
        <p:sp>
          <p:nvSpPr>
            <p:cNvPr id="681992" name="Rectangle 8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1993" name="Text Box 9"/>
            <p:cNvSpPr txBox="1"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solidFill>
                    <a:srgbClr val="FF0000"/>
                  </a:solidFill>
                  <a:latin typeface="Helvetica" pitchFamily="1" charset="0"/>
                </a:rPr>
                <a:t>3</a:t>
              </a:r>
            </a:p>
          </p:txBody>
        </p:sp>
      </p:grpSp>
      <p:grpSp>
        <p:nvGrpSpPr>
          <p:cNvPr id="681994" name="Group 10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3206750" y="2698750"/>
            <a:ext cx="463550" cy="463550"/>
            <a:chOff x="901" y="1784"/>
            <a:chExt cx="292" cy="292"/>
          </a:xfrm>
        </p:grpSpPr>
        <p:sp>
          <p:nvSpPr>
            <p:cNvPr id="681995" name="Rectangle 11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1996" name="Text Box 12"/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1</a:t>
              </a:r>
            </a:p>
          </p:txBody>
        </p:sp>
      </p:grpSp>
      <p:grpSp>
        <p:nvGrpSpPr>
          <p:cNvPr id="681997" name="Group 13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3671888" y="2698750"/>
            <a:ext cx="463550" cy="463550"/>
            <a:chOff x="901" y="1784"/>
            <a:chExt cx="292" cy="292"/>
          </a:xfrm>
        </p:grpSpPr>
        <p:sp>
          <p:nvSpPr>
            <p:cNvPr id="681998" name="Rectangle 14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1999" name="Text Box 15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2</a:t>
              </a:r>
            </a:p>
          </p:txBody>
        </p:sp>
      </p:grpSp>
      <p:sp>
        <p:nvSpPr>
          <p:cNvPr id="682000" name="Text Box 16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709863" y="2352675"/>
            <a:ext cx="1482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>
                <a:latin typeface="Times" pitchFamily="1" charset="0"/>
              </a:rPr>
              <a:t>List of length  n</a:t>
            </a:r>
          </a:p>
        </p:txBody>
      </p:sp>
      <p:grpSp>
        <p:nvGrpSpPr>
          <p:cNvPr id="682022" name="Group 38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2736850" y="3886200"/>
            <a:ext cx="463550" cy="463550"/>
            <a:chOff x="901" y="1784"/>
            <a:chExt cx="292" cy="292"/>
          </a:xfrm>
        </p:grpSpPr>
        <p:sp>
          <p:nvSpPr>
            <p:cNvPr id="682023" name="Rectangle 39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2024" name="Text Box 40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solidFill>
                    <a:srgbClr val="FF0000"/>
                  </a:solidFill>
                  <a:latin typeface="Helvetica" pitchFamily="1" charset="0"/>
                </a:rPr>
                <a:t>1</a:t>
              </a:r>
            </a:p>
          </p:txBody>
        </p:sp>
      </p:grpSp>
      <p:grpSp>
        <p:nvGrpSpPr>
          <p:cNvPr id="682025" name="Group 41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3200400" y="3886200"/>
            <a:ext cx="463550" cy="463550"/>
            <a:chOff x="901" y="1784"/>
            <a:chExt cx="292" cy="292"/>
          </a:xfrm>
        </p:grpSpPr>
        <p:sp>
          <p:nvSpPr>
            <p:cNvPr id="682026" name="Rectangle 42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2027" name="Text Box 43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2</a:t>
              </a:r>
            </a:p>
          </p:txBody>
        </p:sp>
      </p:grpSp>
      <p:grpSp>
        <p:nvGrpSpPr>
          <p:cNvPr id="682028" name="Group 44"/>
          <p:cNvGrpSpPr>
            <a:grpSpLocks/>
          </p:cNvGrpSpPr>
          <p:nvPr>
            <p:custDataLst>
              <p:tags r:id="rId10"/>
            </p:custDataLst>
          </p:nvPr>
        </p:nvGrpSpPr>
        <p:grpSpPr bwMode="auto">
          <a:xfrm>
            <a:off x="3665538" y="3886200"/>
            <a:ext cx="463550" cy="463550"/>
            <a:chOff x="901" y="1784"/>
            <a:chExt cx="292" cy="292"/>
          </a:xfrm>
        </p:grpSpPr>
        <p:sp>
          <p:nvSpPr>
            <p:cNvPr id="682029" name="Rectangle 45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2030" name="Text Box 46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3</a:t>
              </a:r>
            </a:p>
          </p:txBody>
        </p:sp>
      </p:grpSp>
      <p:grpSp>
        <p:nvGrpSpPr>
          <p:cNvPr id="682032" name="Group 48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>
            <a:off x="2743200" y="5029200"/>
            <a:ext cx="463550" cy="463550"/>
            <a:chOff x="901" y="1784"/>
            <a:chExt cx="292" cy="292"/>
          </a:xfrm>
        </p:grpSpPr>
        <p:sp>
          <p:nvSpPr>
            <p:cNvPr id="682033" name="Rectangle 49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2034" name="Text Box 50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1</a:t>
              </a:r>
            </a:p>
          </p:txBody>
        </p:sp>
      </p:grpSp>
      <p:grpSp>
        <p:nvGrpSpPr>
          <p:cNvPr id="682035" name="Group 51"/>
          <p:cNvGrpSpPr>
            <a:grpSpLocks/>
          </p:cNvGrpSpPr>
          <p:nvPr>
            <p:custDataLst>
              <p:tags r:id="rId12"/>
            </p:custDataLst>
          </p:nvPr>
        </p:nvGrpSpPr>
        <p:grpSpPr bwMode="auto">
          <a:xfrm>
            <a:off x="3206750" y="5029200"/>
            <a:ext cx="463550" cy="463550"/>
            <a:chOff x="901" y="1784"/>
            <a:chExt cx="292" cy="292"/>
          </a:xfrm>
        </p:grpSpPr>
        <p:sp>
          <p:nvSpPr>
            <p:cNvPr id="682036" name="Rectangle 52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2037" name="Text Box 53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solidFill>
                    <a:srgbClr val="FF0000"/>
                  </a:solidFill>
                  <a:latin typeface="Helvetica" pitchFamily="1" charset="0"/>
                </a:rPr>
                <a:t>2</a:t>
              </a:r>
            </a:p>
          </p:txBody>
        </p:sp>
      </p:grpSp>
      <p:grpSp>
        <p:nvGrpSpPr>
          <p:cNvPr id="682038" name="Group 54"/>
          <p:cNvGrpSpPr>
            <a:grpSpLocks/>
          </p:cNvGrpSpPr>
          <p:nvPr>
            <p:custDataLst>
              <p:tags r:id="rId13"/>
            </p:custDataLst>
          </p:nvPr>
        </p:nvGrpSpPr>
        <p:grpSpPr bwMode="auto">
          <a:xfrm>
            <a:off x="3671888" y="5029200"/>
            <a:ext cx="463550" cy="463550"/>
            <a:chOff x="901" y="1784"/>
            <a:chExt cx="292" cy="292"/>
          </a:xfrm>
        </p:grpSpPr>
        <p:sp>
          <p:nvSpPr>
            <p:cNvPr id="682039" name="Rectangle 55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2040" name="Text Box 56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3</a:t>
              </a:r>
            </a:p>
          </p:txBody>
        </p:sp>
      </p:grpSp>
      <p:sp>
        <p:nvSpPr>
          <p:cNvPr id="682041" name="Text Box 57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955925" y="3236913"/>
            <a:ext cx="1149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smallest?</a:t>
            </a:r>
          </a:p>
        </p:txBody>
      </p:sp>
      <p:sp>
        <p:nvSpPr>
          <p:cNvPr id="682042" name="Text Box 58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971800" y="4419600"/>
            <a:ext cx="1149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smallest?</a:t>
            </a:r>
          </a:p>
        </p:txBody>
      </p:sp>
      <p:sp>
        <p:nvSpPr>
          <p:cNvPr id="682043" name="Text Box 59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971800" y="5562600"/>
            <a:ext cx="1149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smallest?</a:t>
            </a:r>
          </a:p>
        </p:txBody>
      </p:sp>
      <p:sp>
        <p:nvSpPr>
          <p:cNvPr id="682044" name="Text Box 60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622925" y="3465513"/>
            <a:ext cx="2993127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What is the running time of:</a:t>
            </a:r>
          </a:p>
          <a:p>
            <a:r>
              <a:rPr lang="en-US" dirty="0" smtClean="0"/>
              <a:t>  - </a:t>
            </a:r>
            <a:r>
              <a:rPr lang="en-US" dirty="0" err="1"/>
              <a:t>Checksort</a:t>
            </a:r>
            <a:r>
              <a:rPr lang="en-US" dirty="0"/>
              <a:t>?</a:t>
            </a:r>
          </a:p>
          <a:p>
            <a:r>
              <a:rPr lang="en-US" dirty="0"/>
              <a:t>  - CS5 sort?</a:t>
            </a:r>
          </a:p>
        </p:txBody>
      </p:sp>
      <p:sp>
        <p:nvSpPr>
          <p:cNvPr id="682045" name="Text Box 61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90525" y="1343025"/>
            <a:ext cx="53197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>
                <a:latin typeface="Times" pitchFamily="1" charset="0"/>
              </a:rPr>
              <a:t>the </a:t>
            </a:r>
            <a:r>
              <a:rPr lang="en-US" sz="2800" i="1">
                <a:latin typeface="Times" pitchFamily="1" charset="0"/>
              </a:rPr>
              <a:t>fruit flies</a:t>
            </a:r>
            <a:r>
              <a:rPr lang="en-US" sz="2800">
                <a:latin typeface="Times" pitchFamily="1" charset="0"/>
              </a:rPr>
              <a:t> of complexity theory...</a:t>
            </a:r>
          </a:p>
        </p:txBody>
      </p:sp>
    </p:spTree>
    <p:extLst>
      <p:ext uri="{BB962C8B-B14F-4D97-AF65-F5344CB8AC3E}">
        <p14:creationId xmlns:p14="http://schemas.microsoft.com/office/powerpoint/2010/main" val="27687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8770" name="Picture 2" descr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1274763"/>
            <a:ext cx="9086850" cy="558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28771" name="Group 3"/>
          <p:cNvGrpSpPr>
            <a:grpSpLocks/>
          </p:cNvGrpSpPr>
          <p:nvPr/>
        </p:nvGrpSpPr>
        <p:grpSpPr bwMode="auto">
          <a:xfrm>
            <a:off x="609600" y="1219200"/>
            <a:ext cx="8043863" cy="180975"/>
            <a:chOff x="295" y="1311"/>
            <a:chExt cx="5177" cy="114"/>
          </a:xfrm>
        </p:grpSpPr>
        <p:sp>
          <p:nvSpPr>
            <p:cNvPr id="928772" name="Rectangle 4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773" name="Rectangle 5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8774" name="Text Box 6"/>
          <p:cNvSpPr txBox="1">
            <a:spLocks noChangeArrowheads="1"/>
          </p:cNvSpPr>
          <p:nvPr/>
        </p:nvSpPr>
        <p:spPr bwMode="auto">
          <a:xfrm>
            <a:off x="304800" y="171450"/>
            <a:ext cx="8458200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400" dirty="0" smtClean="0">
                <a:latin typeface="+mj-lt"/>
              </a:rPr>
              <a:t>HW7 </a:t>
            </a:r>
            <a:r>
              <a:rPr lang="en-US" sz="3400" dirty="0" err="1">
                <a:latin typeface="+mj-lt"/>
              </a:rPr>
              <a:t>Pr</a:t>
            </a:r>
            <a:r>
              <a:rPr lang="en-US" sz="3400" dirty="0">
                <a:latin typeface="+mj-lt"/>
              </a:rPr>
              <a:t> </a:t>
            </a:r>
            <a:r>
              <a:rPr lang="en-US" sz="3400" dirty="0" smtClean="0">
                <a:latin typeface="+mj-lt"/>
              </a:rPr>
              <a:t>2: </a:t>
            </a:r>
            <a:r>
              <a:rPr lang="en-US" sz="3400" dirty="0">
                <a:latin typeface="+mj-lt"/>
              </a:rPr>
              <a:t>Read some text and automatically generate new (reasonable?) text</a:t>
            </a:r>
          </a:p>
        </p:txBody>
      </p:sp>
    </p:spTree>
    <p:extLst>
      <p:ext uri="{BB962C8B-B14F-4D97-AF65-F5344CB8AC3E}">
        <p14:creationId xmlns:p14="http://schemas.microsoft.com/office/powerpoint/2010/main" val="38374466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0818" name="Group 2"/>
          <p:cNvGrpSpPr>
            <a:grpSpLocks/>
          </p:cNvGrpSpPr>
          <p:nvPr/>
        </p:nvGrpSpPr>
        <p:grpSpPr bwMode="auto">
          <a:xfrm>
            <a:off x="549275" y="990600"/>
            <a:ext cx="8043863" cy="180975"/>
            <a:chOff x="295" y="1311"/>
            <a:chExt cx="5177" cy="114"/>
          </a:xfrm>
        </p:grpSpPr>
        <p:sp>
          <p:nvSpPr>
            <p:cNvPr id="930819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0820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30821" name="Text Box 5"/>
          <p:cNvSpPr txBox="1">
            <a:spLocks noChangeArrowheads="1"/>
          </p:cNvSpPr>
          <p:nvPr/>
        </p:nvSpPr>
        <p:spPr bwMode="auto">
          <a:xfrm>
            <a:off x="762000" y="228600"/>
            <a:ext cx="7620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i="1" dirty="0">
                <a:latin typeface="+mj-lt"/>
              </a:rPr>
              <a:t>Markov</a:t>
            </a:r>
            <a:r>
              <a:rPr lang="en-US" sz="4000" dirty="0">
                <a:latin typeface="+mj-lt"/>
              </a:rPr>
              <a:t> Model</a:t>
            </a:r>
          </a:p>
        </p:txBody>
      </p:sp>
      <p:sp>
        <p:nvSpPr>
          <p:cNvPr id="930822" name="Text Box 6"/>
          <p:cNvSpPr txBox="1">
            <a:spLocks noChangeArrowheads="1"/>
          </p:cNvSpPr>
          <p:nvPr/>
        </p:nvSpPr>
        <p:spPr bwMode="auto">
          <a:xfrm>
            <a:off x="277813" y="2428875"/>
            <a:ext cx="1865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b="1"/>
              <a:t>The text file:</a:t>
            </a:r>
          </a:p>
        </p:txBody>
      </p:sp>
      <p:sp>
        <p:nvSpPr>
          <p:cNvPr id="930823" name="Rectangle 7"/>
          <p:cNvSpPr>
            <a:spLocks noChangeArrowheads="1"/>
          </p:cNvSpPr>
          <p:nvPr/>
        </p:nvSpPr>
        <p:spPr bwMode="auto">
          <a:xfrm>
            <a:off x="2439988" y="2301875"/>
            <a:ext cx="5207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dirty="0"/>
              <a:t>I like spam. I like </a:t>
            </a:r>
            <a:r>
              <a:rPr lang="en-US" dirty="0" smtClean="0"/>
              <a:t>toast and spam.  </a:t>
            </a:r>
            <a:endParaRPr lang="en-US" dirty="0"/>
          </a:p>
          <a:p>
            <a:r>
              <a:rPr lang="en-US" dirty="0"/>
              <a:t>I eat ben and jerry's ice cream too.</a:t>
            </a:r>
          </a:p>
        </p:txBody>
      </p:sp>
      <p:sp>
        <p:nvSpPr>
          <p:cNvPr id="930824" name="Text Box 8"/>
          <p:cNvSpPr txBox="1">
            <a:spLocks noChangeArrowheads="1"/>
          </p:cNvSpPr>
          <p:nvPr/>
        </p:nvSpPr>
        <p:spPr bwMode="auto">
          <a:xfrm>
            <a:off x="519113" y="1282700"/>
            <a:ext cx="7092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1608F6"/>
                </a:solidFill>
                <a:latin typeface="Arial" charset="0"/>
              </a:rPr>
              <a:t>Technique for modeling any sequence of natural data  </a:t>
            </a:r>
          </a:p>
        </p:txBody>
      </p:sp>
      <p:sp>
        <p:nvSpPr>
          <p:cNvPr id="930825" name="Text Box 9"/>
          <p:cNvSpPr txBox="1">
            <a:spLocks noChangeArrowheads="1"/>
          </p:cNvSpPr>
          <p:nvPr/>
        </p:nvSpPr>
        <p:spPr bwMode="auto">
          <a:xfrm>
            <a:off x="517525" y="1614488"/>
            <a:ext cx="7092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1608F6"/>
                </a:solidFill>
                <a:latin typeface="Arial" charset="0"/>
              </a:rPr>
              <a:t>Each item depends </a:t>
            </a:r>
            <a:r>
              <a:rPr lang="en-US" sz="1800" b="1" i="1">
                <a:solidFill>
                  <a:srgbClr val="1608F6"/>
                </a:solidFill>
                <a:latin typeface="Arial" charset="0"/>
              </a:rPr>
              <a:t>on </a:t>
            </a:r>
            <a:r>
              <a:rPr lang="en-US" sz="1800" b="1" i="1" u="sng">
                <a:solidFill>
                  <a:srgbClr val="1608F6"/>
                </a:solidFill>
                <a:latin typeface="Arial" charset="0"/>
              </a:rPr>
              <a:t>only</a:t>
            </a:r>
            <a:r>
              <a:rPr lang="en-US" sz="1800" b="1" i="1">
                <a:solidFill>
                  <a:srgbClr val="1608F6"/>
                </a:solidFill>
                <a:latin typeface="Arial" charset="0"/>
              </a:rPr>
              <a:t> the item immediately before it . </a:t>
            </a:r>
            <a:endParaRPr lang="en-US" sz="1800">
              <a:solidFill>
                <a:srgbClr val="1608F6"/>
              </a:solidFill>
              <a:latin typeface="Arial" charset="0"/>
            </a:endParaRPr>
          </a:p>
        </p:txBody>
      </p:sp>
      <p:sp>
        <p:nvSpPr>
          <p:cNvPr id="930826" name="Text Box 10"/>
          <p:cNvSpPr txBox="1">
            <a:spLocks noChangeArrowheads="1"/>
          </p:cNvSpPr>
          <p:nvPr/>
        </p:nvSpPr>
        <p:spPr bwMode="auto">
          <a:xfrm>
            <a:off x="304800" y="3810000"/>
            <a:ext cx="1914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b="1"/>
              <a:t>The Model:</a:t>
            </a:r>
          </a:p>
        </p:txBody>
      </p:sp>
      <p:sp>
        <p:nvSpPr>
          <p:cNvPr id="930827" name="Rectangle 11"/>
          <p:cNvSpPr>
            <a:spLocks noChangeArrowheads="1"/>
          </p:cNvSpPr>
          <p:nvPr/>
        </p:nvSpPr>
        <p:spPr bwMode="auto">
          <a:xfrm>
            <a:off x="7612063" y="1284288"/>
            <a:ext cx="116205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200" b="1" i="1">
                <a:latin typeface="Comic Sans MS" pitchFamily="66" charset="0"/>
              </a:rPr>
              <a:t>1st-order</a:t>
            </a:r>
            <a:r>
              <a:rPr lang="en-US" sz="1200">
                <a:latin typeface="Comic Sans MS" pitchFamily="66" charset="0"/>
              </a:rPr>
              <a:t> Markov Model</a:t>
            </a:r>
          </a:p>
        </p:txBody>
      </p:sp>
      <p:sp>
        <p:nvSpPr>
          <p:cNvPr id="930828" name="Line 12"/>
          <p:cNvSpPr>
            <a:spLocks noChangeShapeType="1"/>
          </p:cNvSpPr>
          <p:nvPr/>
        </p:nvSpPr>
        <p:spPr bwMode="auto">
          <a:xfrm flipH="1">
            <a:off x="6972300" y="1458913"/>
            <a:ext cx="795338" cy="295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0829" name="Text Box 13"/>
          <p:cNvSpPr txBox="1">
            <a:spLocks noChangeArrowheads="1"/>
          </p:cNvSpPr>
          <p:nvPr/>
        </p:nvSpPr>
        <p:spPr bwMode="auto">
          <a:xfrm>
            <a:off x="609600" y="3505200"/>
            <a:ext cx="800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1608F6"/>
                </a:solidFill>
                <a:latin typeface="Arial" charset="0"/>
              </a:rPr>
              <a:t>For each word, keep track of the words that can follow it (and how often)</a:t>
            </a:r>
          </a:p>
        </p:txBody>
      </p:sp>
      <p:sp>
        <p:nvSpPr>
          <p:cNvPr id="930830" name="Rectangle 14"/>
          <p:cNvSpPr>
            <a:spLocks noChangeArrowheads="1"/>
          </p:cNvSpPr>
          <p:nvPr/>
        </p:nvSpPr>
        <p:spPr bwMode="auto">
          <a:xfrm>
            <a:off x="1066800" y="4327525"/>
            <a:ext cx="312420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dirty="0"/>
              <a:t>I: </a:t>
            </a:r>
            <a:r>
              <a:rPr lang="en-US" sz="2000" dirty="0">
                <a:solidFill>
                  <a:srgbClr val="990099"/>
                </a:solidFill>
              </a:rPr>
              <a:t>like, like, eat</a:t>
            </a:r>
          </a:p>
          <a:p>
            <a:r>
              <a:rPr lang="en-US" sz="2000" dirty="0"/>
              <a:t>like: </a:t>
            </a:r>
            <a:r>
              <a:rPr lang="en-US" sz="2000" dirty="0" smtClean="0">
                <a:solidFill>
                  <a:srgbClr val="990099"/>
                </a:solidFill>
              </a:rPr>
              <a:t>spam., </a:t>
            </a:r>
            <a:r>
              <a:rPr lang="en-US" sz="2000" dirty="0">
                <a:solidFill>
                  <a:srgbClr val="990099"/>
                </a:solidFill>
              </a:rPr>
              <a:t>toast</a:t>
            </a:r>
          </a:p>
          <a:p>
            <a:r>
              <a:rPr lang="en-US" sz="2000" dirty="0"/>
              <a:t>spam.: </a:t>
            </a:r>
            <a:r>
              <a:rPr lang="en-US" sz="2000" dirty="0" smtClean="0">
                <a:solidFill>
                  <a:srgbClr val="990099"/>
                </a:solidFill>
              </a:rPr>
              <a:t>I, I</a:t>
            </a:r>
            <a:endParaRPr lang="en-US" sz="2000" dirty="0">
              <a:solidFill>
                <a:srgbClr val="990099"/>
              </a:solidFill>
            </a:endParaRPr>
          </a:p>
          <a:p>
            <a:r>
              <a:rPr lang="en-US" sz="2000" dirty="0" smtClean="0"/>
              <a:t>toast</a:t>
            </a:r>
            <a:r>
              <a:rPr lang="en-US" sz="2000" dirty="0"/>
              <a:t>: </a:t>
            </a:r>
            <a:r>
              <a:rPr lang="en-US" sz="2000" dirty="0">
                <a:solidFill>
                  <a:srgbClr val="990099"/>
                </a:solidFill>
              </a:rPr>
              <a:t>and</a:t>
            </a:r>
          </a:p>
          <a:p>
            <a:r>
              <a:rPr lang="en-US" sz="2000" dirty="0"/>
              <a:t>eat: </a:t>
            </a:r>
            <a:r>
              <a:rPr lang="en-US" sz="2000" dirty="0">
                <a:solidFill>
                  <a:srgbClr val="990099"/>
                </a:solidFill>
              </a:rPr>
              <a:t>ben</a:t>
            </a:r>
          </a:p>
          <a:p>
            <a:r>
              <a:rPr lang="en-US" sz="2000" dirty="0"/>
              <a:t>and: </a:t>
            </a:r>
            <a:r>
              <a:rPr lang="en-US" sz="2000" dirty="0" smtClean="0">
                <a:solidFill>
                  <a:srgbClr val="990099"/>
                </a:solidFill>
              </a:rPr>
              <a:t>spam., </a:t>
            </a:r>
            <a:r>
              <a:rPr lang="en-US" sz="2000" dirty="0">
                <a:solidFill>
                  <a:srgbClr val="990099"/>
                </a:solidFill>
              </a:rPr>
              <a:t>jerry's</a:t>
            </a:r>
          </a:p>
          <a:p>
            <a:endParaRPr lang="en-US" sz="2000" dirty="0"/>
          </a:p>
        </p:txBody>
      </p:sp>
      <p:sp>
        <p:nvSpPr>
          <p:cNvPr id="930831" name="Line 15"/>
          <p:cNvSpPr>
            <a:spLocks noChangeShapeType="1"/>
          </p:cNvSpPr>
          <p:nvPr/>
        </p:nvSpPr>
        <p:spPr bwMode="auto">
          <a:xfrm>
            <a:off x="3581400" y="441960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0832" name="Rectangle 16"/>
          <p:cNvSpPr>
            <a:spLocks noChangeArrowheads="1"/>
          </p:cNvSpPr>
          <p:nvPr/>
        </p:nvSpPr>
        <p:spPr bwMode="auto">
          <a:xfrm>
            <a:off x="3810000" y="4495800"/>
            <a:ext cx="31242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dirty="0"/>
              <a:t>ben: </a:t>
            </a:r>
            <a:r>
              <a:rPr lang="en-US" sz="2000" dirty="0">
                <a:solidFill>
                  <a:srgbClr val="990099"/>
                </a:solidFill>
              </a:rPr>
              <a:t>and</a:t>
            </a:r>
          </a:p>
          <a:p>
            <a:r>
              <a:rPr lang="en-US" sz="2000" dirty="0"/>
              <a:t>jerry's: </a:t>
            </a:r>
            <a:r>
              <a:rPr lang="en-US" sz="2000" dirty="0">
                <a:solidFill>
                  <a:srgbClr val="990099"/>
                </a:solidFill>
              </a:rPr>
              <a:t>ice</a:t>
            </a:r>
          </a:p>
          <a:p>
            <a:r>
              <a:rPr lang="en-US" sz="2000" dirty="0"/>
              <a:t>ice: </a:t>
            </a:r>
            <a:r>
              <a:rPr lang="en-US" sz="2000" dirty="0">
                <a:solidFill>
                  <a:srgbClr val="990099"/>
                </a:solidFill>
              </a:rPr>
              <a:t>cream</a:t>
            </a:r>
            <a:endParaRPr lang="en-US" sz="2000" b="1" dirty="0">
              <a:solidFill>
                <a:srgbClr val="990099"/>
              </a:solidFill>
            </a:endParaRPr>
          </a:p>
          <a:p>
            <a:r>
              <a:rPr lang="en-US" sz="2000" dirty="0"/>
              <a:t>cream: </a:t>
            </a:r>
            <a:r>
              <a:rPr lang="en-US" sz="2000" dirty="0">
                <a:solidFill>
                  <a:srgbClr val="990099"/>
                </a:solidFill>
              </a:rPr>
              <a:t>too.</a:t>
            </a:r>
          </a:p>
          <a:p>
            <a:r>
              <a:rPr lang="en-US" sz="2000" dirty="0"/>
              <a:t>too</a:t>
            </a:r>
            <a:r>
              <a:rPr lang="en-US" sz="2000" dirty="0" smtClean="0"/>
              <a:t>.:</a:t>
            </a:r>
            <a:endParaRPr lang="en-US" sz="2000" b="1" dirty="0">
              <a:solidFill>
                <a:srgbClr val="990099"/>
              </a:solidFill>
            </a:endParaRPr>
          </a:p>
          <a:p>
            <a:endParaRPr lang="en-US" sz="2000" dirty="0"/>
          </a:p>
        </p:txBody>
      </p:sp>
      <p:sp>
        <p:nvSpPr>
          <p:cNvPr id="930833" name="Rectangle 17"/>
          <p:cNvSpPr>
            <a:spLocks noChangeArrowheads="1"/>
          </p:cNvSpPr>
          <p:nvPr/>
        </p:nvSpPr>
        <p:spPr bwMode="auto">
          <a:xfrm>
            <a:off x="838200" y="4267200"/>
            <a:ext cx="4572000" cy="2438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0834" name="Text Box 18"/>
          <p:cNvSpPr txBox="1">
            <a:spLocks noChangeArrowheads="1"/>
          </p:cNvSpPr>
          <p:nvPr/>
        </p:nvSpPr>
        <p:spPr bwMode="auto">
          <a:xfrm>
            <a:off x="6133418" y="4495800"/>
            <a:ext cx="250485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Tx/>
              <a:buChar char="•"/>
            </a:pPr>
            <a:r>
              <a:rPr lang="en-US" sz="1800" dirty="0">
                <a:solidFill>
                  <a:srgbClr val="008000"/>
                </a:solidFill>
              </a:rPr>
              <a:t> We can repeat words</a:t>
            </a:r>
            <a:br>
              <a:rPr lang="en-US" sz="1800" dirty="0">
                <a:solidFill>
                  <a:srgbClr val="008000"/>
                </a:solidFill>
              </a:rPr>
            </a:br>
            <a:r>
              <a:rPr lang="en-US" sz="1800" dirty="0">
                <a:solidFill>
                  <a:srgbClr val="008000"/>
                </a:solidFill>
              </a:rPr>
              <a:t>to indicate </a:t>
            </a:r>
            <a:r>
              <a:rPr lang="en-US" sz="1800" dirty="0" smtClean="0">
                <a:solidFill>
                  <a:srgbClr val="008000"/>
                </a:solidFill>
              </a:rPr>
              <a:t>frequency</a:t>
            </a:r>
          </a:p>
          <a:p>
            <a:pPr algn="ctr">
              <a:buFontTx/>
              <a:buChar char="•"/>
            </a:pPr>
            <a:endParaRPr lang="en-US" sz="1800" dirty="0" smtClean="0">
              <a:solidFill>
                <a:srgbClr val="008000"/>
              </a:solidFill>
            </a:endParaRPr>
          </a:p>
          <a:p>
            <a:pPr algn="ctr">
              <a:buFontTx/>
              <a:buChar char="•"/>
            </a:pP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 smtClean="0">
                <a:solidFill>
                  <a:srgbClr val="008000"/>
                </a:solidFill>
              </a:rPr>
              <a:t>Where to begin??</a:t>
            </a:r>
            <a:endParaRPr lang="en-US" sz="18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255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0826" grpId="0"/>
      <p:bldP spid="930829" grpId="0"/>
      <p:bldP spid="930830" grpId="0"/>
      <p:bldP spid="930832" grpId="0"/>
      <p:bldP spid="930833" grpId="0" animBg="1"/>
      <p:bldP spid="93083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2866" name="Group 2"/>
          <p:cNvGrpSpPr>
            <a:grpSpLocks/>
          </p:cNvGrpSpPr>
          <p:nvPr/>
        </p:nvGrpSpPr>
        <p:grpSpPr bwMode="auto">
          <a:xfrm>
            <a:off x="549275" y="990600"/>
            <a:ext cx="8043863" cy="180975"/>
            <a:chOff x="295" y="1311"/>
            <a:chExt cx="5177" cy="114"/>
          </a:xfrm>
        </p:grpSpPr>
        <p:sp>
          <p:nvSpPr>
            <p:cNvPr id="932867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868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32869" name="Text Box 5"/>
          <p:cNvSpPr txBox="1">
            <a:spLocks noChangeArrowheads="1"/>
          </p:cNvSpPr>
          <p:nvPr/>
        </p:nvSpPr>
        <p:spPr bwMode="auto">
          <a:xfrm>
            <a:off x="549275" y="228600"/>
            <a:ext cx="821372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i="1" dirty="0" smtClean="0"/>
              <a:t>1</a:t>
            </a:r>
            <a:r>
              <a:rPr lang="en-US" sz="4000" i="1" baseline="30000" dirty="0" smtClean="0"/>
              <a:t>st</a:t>
            </a:r>
            <a:r>
              <a:rPr lang="en-US" sz="4000" i="1" dirty="0" smtClean="0"/>
              <a:t> order Generative </a:t>
            </a:r>
            <a:r>
              <a:rPr lang="en-US" sz="4000" dirty="0"/>
              <a:t>Markov Model</a:t>
            </a:r>
          </a:p>
        </p:txBody>
      </p:sp>
      <p:sp>
        <p:nvSpPr>
          <p:cNvPr id="932870" name="Text Box 6"/>
          <p:cNvSpPr txBox="1">
            <a:spLocks noChangeArrowheads="1"/>
          </p:cNvSpPr>
          <p:nvPr/>
        </p:nvSpPr>
        <p:spPr bwMode="auto">
          <a:xfrm>
            <a:off x="519113" y="1282700"/>
            <a:ext cx="7092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Arial" charset="0"/>
              </a:rPr>
              <a:t>Technique for modeling any sequence of natural data  </a:t>
            </a:r>
          </a:p>
        </p:txBody>
      </p:sp>
      <p:sp>
        <p:nvSpPr>
          <p:cNvPr id="932871" name="Text Box 7"/>
          <p:cNvSpPr txBox="1">
            <a:spLocks noChangeArrowheads="1"/>
          </p:cNvSpPr>
          <p:nvPr/>
        </p:nvSpPr>
        <p:spPr bwMode="auto">
          <a:xfrm>
            <a:off x="517525" y="1614488"/>
            <a:ext cx="7092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Arial" charset="0"/>
              </a:rPr>
              <a:t>Each item depends </a:t>
            </a:r>
            <a:r>
              <a:rPr lang="en-US" sz="1800" b="1" i="1">
                <a:latin typeface="Arial" charset="0"/>
              </a:rPr>
              <a:t>on </a:t>
            </a:r>
            <a:r>
              <a:rPr lang="en-US" sz="1800" b="1" i="1" u="sng">
                <a:latin typeface="Arial" charset="0"/>
              </a:rPr>
              <a:t>only</a:t>
            </a:r>
            <a:r>
              <a:rPr lang="en-US" sz="1800" b="1" i="1">
                <a:latin typeface="Arial" charset="0"/>
              </a:rPr>
              <a:t> the item immediately before it . </a:t>
            </a:r>
            <a:endParaRPr lang="en-US" sz="1800">
              <a:latin typeface="Arial" charset="0"/>
            </a:endParaRPr>
          </a:p>
        </p:txBody>
      </p:sp>
      <p:sp>
        <p:nvSpPr>
          <p:cNvPr id="932872" name="Text Box 8"/>
          <p:cNvSpPr txBox="1">
            <a:spLocks noChangeArrowheads="1"/>
          </p:cNvSpPr>
          <p:nvPr/>
        </p:nvSpPr>
        <p:spPr bwMode="auto">
          <a:xfrm>
            <a:off x="508000" y="1985963"/>
            <a:ext cx="7092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Arial" charset="0"/>
              </a:rPr>
              <a:t>A key benefit is that the model can </a:t>
            </a:r>
            <a:r>
              <a:rPr lang="en-US" sz="1800" b="1" i="1">
                <a:latin typeface="Arial" charset="0"/>
              </a:rPr>
              <a:t>generate </a:t>
            </a:r>
            <a:r>
              <a:rPr lang="en-US" sz="1800">
                <a:latin typeface="Arial" charset="0"/>
              </a:rPr>
              <a:t>feasible data!</a:t>
            </a:r>
          </a:p>
        </p:txBody>
      </p:sp>
      <p:sp>
        <p:nvSpPr>
          <p:cNvPr id="932873" name="Rectangle 9"/>
          <p:cNvSpPr>
            <a:spLocks noChangeArrowheads="1"/>
          </p:cNvSpPr>
          <p:nvPr/>
        </p:nvSpPr>
        <p:spPr bwMode="auto">
          <a:xfrm>
            <a:off x="449263" y="2671763"/>
            <a:ext cx="8201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rgbClr val="0FA10C"/>
                </a:solidFill>
              </a:rPr>
              <a:t>I like spam. I like spam. I like toast and jerry's ice cream too. </a:t>
            </a:r>
          </a:p>
        </p:txBody>
      </p:sp>
      <p:sp>
        <p:nvSpPr>
          <p:cNvPr id="932874" name="Text Box 10"/>
          <p:cNvSpPr txBox="1">
            <a:spLocks noChangeArrowheads="1"/>
          </p:cNvSpPr>
          <p:nvPr/>
        </p:nvSpPr>
        <p:spPr bwMode="auto">
          <a:xfrm>
            <a:off x="381000" y="3571875"/>
            <a:ext cx="3810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b="1" dirty="0"/>
              <a:t>Generating </a:t>
            </a:r>
            <a:r>
              <a:rPr lang="en-US" b="1" dirty="0" smtClean="0"/>
              <a:t>text (1</a:t>
            </a:r>
            <a:r>
              <a:rPr lang="en-US" b="1" baseline="30000" dirty="0" smtClean="0"/>
              <a:t>st</a:t>
            </a:r>
            <a:r>
              <a:rPr lang="en-US" b="1" dirty="0" smtClean="0"/>
              <a:t> order):</a:t>
            </a:r>
            <a:endParaRPr lang="en-US" b="1" dirty="0"/>
          </a:p>
        </p:txBody>
      </p:sp>
      <p:sp>
        <p:nvSpPr>
          <p:cNvPr id="932875" name="Text Box 11"/>
          <p:cNvSpPr txBox="1">
            <a:spLocks noChangeArrowheads="1"/>
          </p:cNvSpPr>
          <p:nvPr/>
        </p:nvSpPr>
        <p:spPr bwMode="auto">
          <a:xfrm>
            <a:off x="1287462" y="4222750"/>
            <a:ext cx="66373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1) start with the </a:t>
            </a:r>
            <a:r>
              <a:rPr lang="en-US" dirty="0" smtClean="0">
                <a:latin typeface="+mn-lt"/>
              </a:rPr>
              <a:t>first word in the file. </a:t>
            </a:r>
            <a:r>
              <a:rPr lang="en-US" dirty="0"/>
              <a:t>Call it </a:t>
            </a:r>
            <a:r>
              <a:rPr lang="en-US" b="1" dirty="0">
                <a:latin typeface="Courier New" pitchFamily="49" charset="0"/>
              </a:rPr>
              <a:t>w</a:t>
            </a:r>
            <a:endParaRPr lang="en-US" dirty="0"/>
          </a:p>
        </p:txBody>
      </p:sp>
      <p:sp>
        <p:nvSpPr>
          <p:cNvPr id="932876" name="Text Box 12"/>
          <p:cNvSpPr txBox="1">
            <a:spLocks noChangeArrowheads="1"/>
          </p:cNvSpPr>
          <p:nvPr/>
        </p:nvSpPr>
        <p:spPr bwMode="auto">
          <a:xfrm>
            <a:off x="1285875" y="4714875"/>
            <a:ext cx="74834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2) choose a word </a:t>
            </a:r>
            <a:r>
              <a:rPr lang="en-US" dirty="0" smtClean="0"/>
              <a:t>following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w</a:t>
            </a:r>
            <a:r>
              <a:rPr lang="en-US" dirty="0" smtClean="0"/>
              <a:t>, </a:t>
            </a:r>
            <a:r>
              <a:rPr lang="en-US" dirty="0"/>
              <a:t>at random. Call it </a:t>
            </a:r>
            <a:r>
              <a:rPr lang="en-US" b="1" dirty="0">
                <a:latin typeface="Courier New" pitchFamily="49" charset="0"/>
              </a:rPr>
              <a:t>w</a:t>
            </a:r>
            <a:endParaRPr lang="en-US" dirty="0"/>
          </a:p>
        </p:txBody>
      </p:sp>
      <p:sp>
        <p:nvSpPr>
          <p:cNvPr id="932877" name="Text Box 13"/>
          <p:cNvSpPr txBox="1">
            <a:spLocks noChangeArrowheads="1"/>
          </p:cNvSpPr>
          <p:nvPr/>
        </p:nvSpPr>
        <p:spPr bwMode="auto">
          <a:xfrm>
            <a:off x="1295400" y="5248275"/>
            <a:ext cx="7483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3) choose a word following </a:t>
            </a:r>
            <a:r>
              <a:rPr lang="en-US" b="1" dirty="0">
                <a:latin typeface="Courier New" pitchFamily="49" charset="0"/>
              </a:rPr>
              <a:t>w</a:t>
            </a:r>
            <a:r>
              <a:rPr lang="en-US" dirty="0"/>
              <a:t>, at random. And so on…</a:t>
            </a:r>
          </a:p>
        </p:txBody>
      </p:sp>
      <p:sp>
        <p:nvSpPr>
          <p:cNvPr id="932879" name="Rectangle 15"/>
          <p:cNvSpPr>
            <a:spLocks noChangeArrowheads="1"/>
          </p:cNvSpPr>
          <p:nvPr/>
        </p:nvSpPr>
        <p:spPr bwMode="auto">
          <a:xfrm>
            <a:off x="228600" y="2514600"/>
            <a:ext cx="8534400" cy="766763"/>
          </a:xfrm>
          <a:prstGeom prst="rect">
            <a:avLst/>
          </a:prstGeom>
          <a:noFill/>
          <a:ln w="28575">
            <a:solidFill>
              <a:srgbClr val="0FA10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3959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287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4914" name="Group 2"/>
          <p:cNvGrpSpPr>
            <a:grpSpLocks/>
          </p:cNvGrpSpPr>
          <p:nvPr/>
        </p:nvGrpSpPr>
        <p:grpSpPr bwMode="auto">
          <a:xfrm>
            <a:off x="609600" y="1219200"/>
            <a:ext cx="8043863" cy="180975"/>
            <a:chOff x="295" y="1311"/>
            <a:chExt cx="5177" cy="114"/>
          </a:xfrm>
        </p:grpSpPr>
        <p:sp>
          <p:nvSpPr>
            <p:cNvPr id="934915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4916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34917" name="Text Box 5"/>
          <p:cNvSpPr txBox="1">
            <a:spLocks noChangeArrowheads="1"/>
          </p:cNvSpPr>
          <p:nvPr/>
        </p:nvSpPr>
        <p:spPr bwMode="auto">
          <a:xfrm>
            <a:off x="304800" y="381000"/>
            <a:ext cx="845820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200" dirty="0" smtClean="0"/>
              <a:t>HW7 </a:t>
            </a:r>
            <a:r>
              <a:rPr lang="en-US" sz="4200" dirty="0" err="1"/>
              <a:t>Pr</a:t>
            </a:r>
            <a:r>
              <a:rPr lang="en-US" sz="4200" dirty="0"/>
              <a:t> </a:t>
            </a:r>
            <a:r>
              <a:rPr lang="en-US" sz="4200" dirty="0" smtClean="0"/>
              <a:t>2: </a:t>
            </a:r>
            <a:r>
              <a:rPr lang="en-US" sz="4200" dirty="0"/>
              <a:t>Need to be able to…</a:t>
            </a:r>
          </a:p>
        </p:txBody>
      </p:sp>
      <p:sp>
        <p:nvSpPr>
          <p:cNvPr id="934918" name="Text Box 6"/>
          <p:cNvSpPr txBox="1">
            <a:spLocks noChangeArrowheads="1"/>
          </p:cNvSpPr>
          <p:nvPr/>
        </p:nvSpPr>
        <p:spPr bwMode="auto">
          <a:xfrm>
            <a:off x="2116138" y="2514600"/>
            <a:ext cx="4972050" cy="252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200"/>
              <a:t>Read text from a file</a:t>
            </a:r>
          </a:p>
          <a:p>
            <a:pPr algn="ctr"/>
            <a:endParaRPr lang="en-US" sz="3200"/>
          </a:p>
          <a:p>
            <a:pPr algn="ctr"/>
            <a:r>
              <a:rPr lang="en-US" sz="3200"/>
              <a:t>Compute and store the model</a:t>
            </a:r>
          </a:p>
          <a:p>
            <a:pPr algn="ctr"/>
            <a:endParaRPr lang="en-US" sz="3200"/>
          </a:p>
          <a:p>
            <a:pPr algn="ctr"/>
            <a:r>
              <a:rPr lang="en-US" sz="3200"/>
              <a:t>Generate the new text</a:t>
            </a:r>
          </a:p>
        </p:txBody>
      </p:sp>
      <p:sp>
        <p:nvSpPr>
          <p:cNvPr id="934919" name="Rectangle 7"/>
          <p:cNvSpPr>
            <a:spLocks noChangeArrowheads="1"/>
          </p:cNvSpPr>
          <p:nvPr/>
        </p:nvSpPr>
        <p:spPr bwMode="auto">
          <a:xfrm>
            <a:off x="2438400" y="2286000"/>
            <a:ext cx="4343400" cy="1066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4384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491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1970" name="Group 2"/>
          <p:cNvGrpSpPr>
            <a:grpSpLocks/>
          </p:cNvGrpSpPr>
          <p:nvPr/>
        </p:nvGrpSpPr>
        <p:grpSpPr bwMode="auto">
          <a:xfrm>
            <a:off x="549275" y="990600"/>
            <a:ext cx="8043863" cy="180975"/>
            <a:chOff x="295" y="1311"/>
            <a:chExt cx="5177" cy="114"/>
          </a:xfrm>
        </p:grpSpPr>
        <p:sp>
          <p:nvSpPr>
            <p:cNvPr id="851971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1972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51973" name="Text Box 5"/>
          <p:cNvSpPr txBox="1">
            <a:spLocks noChangeArrowheads="1"/>
          </p:cNvSpPr>
          <p:nvPr/>
        </p:nvSpPr>
        <p:spPr bwMode="auto">
          <a:xfrm>
            <a:off x="812800" y="228600"/>
            <a:ext cx="762000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200"/>
              <a:t>Reading Files</a:t>
            </a:r>
          </a:p>
        </p:txBody>
      </p:sp>
      <p:sp>
        <p:nvSpPr>
          <p:cNvPr id="851974" name="Text Box 6"/>
          <p:cNvSpPr txBox="1">
            <a:spLocks noChangeArrowheads="1"/>
          </p:cNvSpPr>
          <p:nvPr/>
        </p:nvSpPr>
        <p:spPr bwMode="auto">
          <a:xfrm>
            <a:off x="522288" y="2065338"/>
            <a:ext cx="8316912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&gt;&gt;&gt; f = file( </a:t>
            </a:r>
            <a:r>
              <a:rPr lang="en-US" b="1">
                <a:solidFill>
                  <a:srgbClr val="008000"/>
                </a:solidFill>
                <a:latin typeface="Courier New" pitchFamily="49" charset="0"/>
              </a:rPr>
              <a:t>'a.txt'</a:t>
            </a:r>
            <a:r>
              <a:rPr lang="en-US" b="1">
                <a:latin typeface="Courier New" pitchFamily="49" charset="0"/>
              </a:rPr>
              <a:t> )</a:t>
            </a:r>
          </a:p>
          <a:p>
            <a:pPr>
              <a:spcBef>
                <a:spcPct val="50000"/>
              </a:spcBef>
            </a:pPr>
            <a:endParaRPr lang="en-US" b="1">
              <a:latin typeface="Courier New" pitchFamily="49" charset="0"/>
            </a:endParaRPr>
          </a:p>
          <a:p>
            <a:pPr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&gt;&gt;&gt; text = f.read()</a:t>
            </a:r>
          </a:p>
          <a:p>
            <a:pPr>
              <a:spcBef>
                <a:spcPct val="50000"/>
              </a:spcBef>
            </a:pPr>
            <a:endParaRPr lang="en-US" b="1">
              <a:latin typeface="Courier New" pitchFamily="49" charset="0"/>
            </a:endParaRPr>
          </a:p>
          <a:p>
            <a:pPr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&gt;&gt;&gt; text</a:t>
            </a:r>
          </a:p>
          <a:p>
            <a:r>
              <a:rPr lang="en-US" b="1">
                <a:solidFill>
                  <a:srgbClr val="008000"/>
                </a:solidFill>
                <a:latin typeface="Courier New" pitchFamily="49" charset="0"/>
              </a:rPr>
              <a:t>'This is a file.</a:t>
            </a:r>
            <a:r>
              <a:rPr lang="en-US" b="1">
                <a:solidFill>
                  <a:srgbClr val="1608F9"/>
                </a:solidFill>
                <a:latin typeface="Courier New" pitchFamily="49" charset="0"/>
              </a:rPr>
              <a:t>\n</a:t>
            </a:r>
            <a:r>
              <a:rPr lang="en-US" b="1">
                <a:solidFill>
                  <a:srgbClr val="008000"/>
                </a:solidFill>
                <a:latin typeface="Courier New" pitchFamily="49" charset="0"/>
              </a:rPr>
              <a:t>Line 2</a:t>
            </a:r>
            <a:r>
              <a:rPr lang="en-US" b="1">
                <a:solidFill>
                  <a:srgbClr val="1608F9"/>
                </a:solidFill>
                <a:latin typeface="Courier New" pitchFamily="49" charset="0"/>
              </a:rPr>
              <a:t>\n</a:t>
            </a:r>
            <a:r>
              <a:rPr lang="en-US" b="1">
                <a:solidFill>
                  <a:srgbClr val="008000"/>
                </a:solidFill>
                <a:latin typeface="Courier New" pitchFamily="49" charset="0"/>
              </a:rPr>
              <a:t>Last line!</a:t>
            </a:r>
            <a:r>
              <a:rPr lang="en-US" b="1">
                <a:solidFill>
                  <a:srgbClr val="1608F9"/>
                </a:solidFill>
                <a:latin typeface="Courier New" pitchFamily="49" charset="0"/>
              </a:rPr>
              <a:t>\n</a:t>
            </a:r>
            <a:r>
              <a:rPr lang="en-US" b="1">
                <a:solidFill>
                  <a:srgbClr val="008000"/>
                </a:solidFill>
                <a:latin typeface="Courier New" pitchFamily="49" charset="0"/>
              </a:rPr>
              <a:t>'</a:t>
            </a:r>
          </a:p>
          <a:p>
            <a:endParaRPr lang="en-US" b="1">
              <a:latin typeface="Courier New" pitchFamily="49" charset="0"/>
            </a:endParaRPr>
          </a:p>
          <a:p>
            <a:endParaRPr lang="en-US" b="1">
              <a:latin typeface="Courier New" pitchFamily="49" charset="0"/>
            </a:endParaRPr>
          </a:p>
          <a:p>
            <a:r>
              <a:rPr lang="en-US" b="1">
                <a:latin typeface="Courier New" pitchFamily="49" charset="0"/>
              </a:rPr>
              <a:t>&gt;&gt;&gt; f.close()</a:t>
            </a:r>
            <a:endParaRPr lang="en-US"/>
          </a:p>
        </p:txBody>
      </p:sp>
      <p:sp>
        <p:nvSpPr>
          <p:cNvPr id="851975" name="Text Box 7"/>
          <p:cNvSpPr txBox="1">
            <a:spLocks noChangeArrowheads="1"/>
          </p:cNvSpPr>
          <p:nvPr/>
        </p:nvSpPr>
        <p:spPr bwMode="auto">
          <a:xfrm>
            <a:off x="533400" y="1447800"/>
            <a:ext cx="678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In Python reading files is no problem…</a:t>
            </a:r>
          </a:p>
        </p:txBody>
      </p:sp>
      <p:pic>
        <p:nvPicPr>
          <p:cNvPr id="851976" name="Picture 8" descr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388" y="1436688"/>
            <a:ext cx="2043112" cy="1281112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1977" name="Line 9"/>
          <p:cNvSpPr>
            <a:spLocks noChangeShapeType="1"/>
          </p:cNvSpPr>
          <p:nvPr/>
        </p:nvSpPr>
        <p:spPr bwMode="auto">
          <a:xfrm>
            <a:off x="5029200" y="2305050"/>
            <a:ext cx="990600" cy="0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2605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4018" name="Group 2"/>
          <p:cNvGrpSpPr>
            <a:grpSpLocks/>
          </p:cNvGrpSpPr>
          <p:nvPr/>
        </p:nvGrpSpPr>
        <p:grpSpPr bwMode="auto">
          <a:xfrm>
            <a:off x="549275" y="990600"/>
            <a:ext cx="8043863" cy="180975"/>
            <a:chOff x="295" y="1311"/>
            <a:chExt cx="5177" cy="114"/>
          </a:xfrm>
        </p:grpSpPr>
        <p:sp>
          <p:nvSpPr>
            <p:cNvPr id="854019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4020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54021" name="Text Box 5"/>
          <p:cNvSpPr txBox="1">
            <a:spLocks noChangeArrowheads="1"/>
          </p:cNvSpPr>
          <p:nvPr/>
        </p:nvSpPr>
        <p:spPr bwMode="auto">
          <a:xfrm>
            <a:off x="812800" y="228600"/>
            <a:ext cx="762000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200"/>
              <a:t>Files</a:t>
            </a:r>
          </a:p>
        </p:txBody>
      </p:sp>
      <p:sp>
        <p:nvSpPr>
          <p:cNvPr id="854022" name="Text Box 6"/>
          <p:cNvSpPr txBox="1">
            <a:spLocks noChangeArrowheads="1"/>
          </p:cNvSpPr>
          <p:nvPr/>
        </p:nvSpPr>
        <p:spPr bwMode="auto">
          <a:xfrm>
            <a:off x="522288" y="2065338"/>
            <a:ext cx="8316912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&gt;&gt;&gt; f = file( </a:t>
            </a:r>
            <a:r>
              <a:rPr lang="en-US" b="1">
                <a:solidFill>
                  <a:srgbClr val="008000"/>
                </a:solidFill>
                <a:latin typeface="Courier New" pitchFamily="49" charset="0"/>
              </a:rPr>
              <a:t>'a.txt'</a:t>
            </a:r>
            <a:r>
              <a:rPr lang="en-US" b="1">
                <a:latin typeface="Courier New" pitchFamily="49" charset="0"/>
              </a:rPr>
              <a:t> )</a:t>
            </a:r>
          </a:p>
          <a:p>
            <a:pPr>
              <a:spcBef>
                <a:spcPct val="50000"/>
              </a:spcBef>
            </a:pPr>
            <a:endParaRPr lang="en-US" b="1">
              <a:latin typeface="Courier New" pitchFamily="49" charset="0"/>
            </a:endParaRPr>
          </a:p>
          <a:p>
            <a:pPr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&gt;&gt;&gt; text = f.read()</a:t>
            </a:r>
          </a:p>
          <a:p>
            <a:pPr>
              <a:spcBef>
                <a:spcPct val="50000"/>
              </a:spcBef>
            </a:pPr>
            <a:endParaRPr lang="en-US" b="1">
              <a:latin typeface="Courier New" pitchFamily="49" charset="0"/>
            </a:endParaRPr>
          </a:p>
          <a:p>
            <a:pPr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&gt;&gt;&gt; text</a:t>
            </a:r>
          </a:p>
          <a:p>
            <a:r>
              <a:rPr lang="en-US" b="1">
                <a:solidFill>
                  <a:srgbClr val="008000"/>
                </a:solidFill>
                <a:latin typeface="Courier New" pitchFamily="49" charset="0"/>
              </a:rPr>
              <a:t>'This is a file.</a:t>
            </a:r>
            <a:r>
              <a:rPr lang="en-US" b="1">
                <a:solidFill>
                  <a:srgbClr val="1608F9"/>
                </a:solidFill>
                <a:latin typeface="Courier New" pitchFamily="49" charset="0"/>
              </a:rPr>
              <a:t>\n</a:t>
            </a:r>
            <a:r>
              <a:rPr lang="en-US" b="1">
                <a:solidFill>
                  <a:srgbClr val="008000"/>
                </a:solidFill>
                <a:latin typeface="Courier New" pitchFamily="49" charset="0"/>
              </a:rPr>
              <a:t>Line 2</a:t>
            </a:r>
            <a:r>
              <a:rPr lang="en-US" b="1">
                <a:solidFill>
                  <a:srgbClr val="1608F9"/>
                </a:solidFill>
                <a:latin typeface="Courier New" pitchFamily="49" charset="0"/>
              </a:rPr>
              <a:t>\n</a:t>
            </a:r>
            <a:r>
              <a:rPr lang="en-US" b="1">
                <a:solidFill>
                  <a:srgbClr val="008000"/>
                </a:solidFill>
                <a:latin typeface="Courier New" pitchFamily="49" charset="0"/>
              </a:rPr>
              <a:t>Last line!</a:t>
            </a:r>
            <a:r>
              <a:rPr lang="en-US" b="1">
                <a:solidFill>
                  <a:srgbClr val="1608F9"/>
                </a:solidFill>
                <a:latin typeface="Courier New" pitchFamily="49" charset="0"/>
              </a:rPr>
              <a:t>\n</a:t>
            </a:r>
            <a:r>
              <a:rPr lang="en-US" b="1">
                <a:solidFill>
                  <a:srgbClr val="008000"/>
                </a:solidFill>
                <a:latin typeface="Courier New" pitchFamily="49" charset="0"/>
              </a:rPr>
              <a:t>'</a:t>
            </a:r>
          </a:p>
          <a:p>
            <a:endParaRPr lang="en-US" b="1">
              <a:latin typeface="Courier New" pitchFamily="49" charset="0"/>
            </a:endParaRPr>
          </a:p>
          <a:p>
            <a:endParaRPr lang="en-US" b="1">
              <a:latin typeface="Courier New" pitchFamily="49" charset="0"/>
            </a:endParaRPr>
          </a:p>
          <a:p>
            <a:r>
              <a:rPr lang="en-US" b="1">
                <a:latin typeface="Courier New" pitchFamily="49" charset="0"/>
              </a:rPr>
              <a:t>&gt;&gt;&gt; f.close()</a:t>
            </a:r>
            <a:endParaRPr lang="en-US"/>
          </a:p>
        </p:txBody>
      </p:sp>
      <p:sp>
        <p:nvSpPr>
          <p:cNvPr id="854023" name="Text Box 7"/>
          <p:cNvSpPr txBox="1">
            <a:spLocks noChangeArrowheads="1"/>
          </p:cNvSpPr>
          <p:nvPr/>
        </p:nvSpPr>
        <p:spPr bwMode="auto">
          <a:xfrm>
            <a:off x="533400" y="1447800"/>
            <a:ext cx="678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In Python reading files is no problem…</a:t>
            </a:r>
          </a:p>
        </p:txBody>
      </p:sp>
      <p:pic>
        <p:nvPicPr>
          <p:cNvPr id="854024" name="Picture 8" descr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388" y="1436688"/>
            <a:ext cx="2043112" cy="1281112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4025" name="Line 9"/>
          <p:cNvSpPr>
            <a:spLocks noChangeShapeType="1"/>
          </p:cNvSpPr>
          <p:nvPr/>
        </p:nvSpPr>
        <p:spPr bwMode="auto">
          <a:xfrm>
            <a:off x="5029200" y="2305050"/>
            <a:ext cx="990600" cy="0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4026" name="Text Box 10"/>
          <p:cNvSpPr txBox="1">
            <a:spLocks noChangeArrowheads="1"/>
          </p:cNvSpPr>
          <p:nvPr/>
        </p:nvSpPr>
        <p:spPr bwMode="auto">
          <a:xfrm>
            <a:off x="1450975" y="2468563"/>
            <a:ext cx="35893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1608F9"/>
                </a:solidFill>
                <a:latin typeface="Comic Sans MS" pitchFamily="66" charset="0"/>
              </a:rPr>
              <a:t>opens the file and calls it</a:t>
            </a:r>
            <a:r>
              <a:rPr lang="en-US" sz="1400">
                <a:solidFill>
                  <a:srgbClr val="1608F9"/>
                </a:solidFill>
              </a:rPr>
              <a:t> </a:t>
            </a:r>
            <a:r>
              <a:rPr lang="en-US" sz="1400" b="1">
                <a:latin typeface="Courier New" pitchFamily="49" charset="0"/>
              </a:rPr>
              <a:t>f</a:t>
            </a:r>
            <a:endParaRPr lang="en-US" sz="1400">
              <a:solidFill>
                <a:srgbClr val="1608F9"/>
              </a:solidFill>
            </a:endParaRPr>
          </a:p>
        </p:txBody>
      </p:sp>
      <p:sp>
        <p:nvSpPr>
          <p:cNvPr id="854027" name="Text Box 11"/>
          <p:cNvSpPr txBox="1">
            <a:spLocks noChangeArrowheads="1"/>
          </p:cNvSpPr>
          <p:nvPr/>
        </p:nvSpPr>
        <p:spPr bwMode="auto">
          <a:xfrm>
            <a:off x="847725" y="3524250"/>
            <a:ext cx="35893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1608F9"/>
                </a:solidFill>
                <a:latin typeface="Comic Sans MS" pitchFamily="66" charset="0"/>
              </a:rPr>
              <a:t>reads the whole file and calls it</a:t>
            </a:r>
            <a:r>
              <a:rPr lang="en-US" sz="1400">
                <a:solidFill>
                  <a:srgbClr val="1608F9"/>
                </a:solidFill>
              </a:rPr>
              <a:t> </a:t>
            </a:r>
            <a:r>
              <a:rPr lang="en-US" sz="1400" b="1">
                <a:latin typeface="Courier New" pitchFamily="49" charset="0"/>
              </a:rPr>
              <a:t>text</a:t>
            </a:r>
            <a:endParaRPr lang="en-US" sz="1400">
              <a:solidFill>
                <a:srgbClr val="1608F9"/>
              </a:solidFill>
            </a:endParaRPr>
          </a:p>
        </p:txBody>
      </p:sp>
      <p:sp>
        <p:nvSpPr>
          <p:cNvPr id="854028" name="Text Box 12"/>
          <p:cNvSpPr txBox="1">
            <a:spLocks noChangeArrowheads="1"/>
          </p:cNvSpPr>
          <p:nvPr/>
        </p:nvSpPr>
        <p:spPr bwMode="auto">
          <a:xfrm>
            <a:off x="1914525" y="5006975"/>
            <a:ext cx="54006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latin typeface="Courier New" pitchFamily="49" charset="0"/>
              </a:rPr>
              <a:t>text</a:t>
            </a:r>
            <a:r>
              <a:rPr lang="en-US" sz="1400">
                <a:solidFill>
                  <a:srgbClr val="1608F9"/>
                </a:solidFill>
                <a:latin typeface="Comic Sans MS" pitchFamily="66" charset="0"/>
              </a:rPr>
              <a:t> is a single string containing all the text in the file</a:t>
            </a:r>
            <a:endParaRPr lang="en-US" sz="1400">
              <a:solidFill>
                <a:srgbClr val="1608F9"/>
              </a:solidFill>
            </a:endParaRPr>
          </a:p>
        </p:txBody>
      </p:sp>
      <p:sp>
        <p:nvSpPr>
          <p:cNvPr id="854029" name="Text Box 13"/>
          <p:cNvSpPr txBox="1">
            <a:spLocks noChangeArrowheads="1"/>
          </p:cNvSpPr>
          <p:nvPr/>
        </p:nvSpPr>
        <p:spPr bwMode="auto">
          <a:xfrm>
            <a:off x="831850" y="6119813"/>
            <a:ext cx="228441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1608F9"/>
                </a:solidFill>
                <a:latin typeface="Comic Sans MS" pitchFamily="66" charset="0"/>
              </a:rPr>
              <a:t>closes the file (closing Python does the same)</a:t>
            </a:r>
            <a:endParaRPr lang="en-US" sz="1400">
              <a:solidFill>
                <a:srgbClr val="1608F9"/>
              </a:solidFill>
            </a:endParaRPr>
          </a:p>
        </p:txBody>
      </p:sp>
      <p:sp>
        <p:nvSpPr>
          <p:cNvPr id="854032" name="Text Box 16"/>
          <p:cNvSpPr txBox="1">
            <a:spLocks noChangeArrowheads="1"/>
          </p:cNvSpPr>
          <p:nvPr/>
        </p:nvSpPr>
        <p:spPr bwMode="auto">
          <a:xfrm>
            <a:off x="4495800" y="5334000"/>
            <a:ext cx="40735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But how to process the text from here…?</a:t>
            </a:r>
          </a:p>
        </p:txBody>
      </p:sp>
    </p:spTree>
    <p:extLst>
      <p:ext uri="{BB962C8B-B14F-4D97-AF65-F5344CB8AC3E}">
        <p14:creationId xmlns:p14="http://schemas.microsoft.com/office/powerpoint/2010/main" val="22261605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3106" name="Group 2"/>
          <p:cNvGrpSpPr>
            <a:grpSpLocks/>
          </p:cNvGrpSpPr>
          <p:nvPr/>
        </p:nvGrpSpPr>
        <p:grpSpPr bwMode="auto">
          <a:xfrm>
            <a:off x="549275" y="990600"/>
            <a:ext cx="8043863" cy="180975"/>
            <a:chOff x="295" y="1311"/>
            <a:chExt cx="5177" cy="114"/>
          </a:xfrm>
        </p:grpSpPr>
        <p:sp>
          <p:nvSpPr>
            <p:cNvPr id="943107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3108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43109" name="Text Box 5"/>
          <p:cNvSpPr txBox="1">
            <a:spLocks noChangeArrowheads="1"/>
          </p:cNvSpPr>
          <p:nvPr/>
        </p:nvSpPr>
        <p:spPr bwMode="auto">
          <a:xfrm>
            <a:off x="812800" y="228600"/>
            <a:ext cx="762000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200"/>
              <a:t>String Manupulation</a:t>
            </a:r>
          </a:p>
        </p:txBody>
      </p:sp>
      <p:sp>
        <p:nvSpPr>
          <p:cNvPr id="943110" name="Text Box 6"/>
          <p:cNvSpPr txBox="1">
            <a:spLocks noChangeArrowheads="1"/>
          </p:cNvSpPr>
          <p:nvPr/>
        </p:nvSpPr>
        <p:spPr bwMode="auto">
          <a:xfrm>
            <a:off x="533400" y="1295400"/>
            <a:ext cx="8316913" cy="421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latin typeface="Courier New" pitchFamily="49" charset="0"/>
              </a:rPr>
              <a:t>&gt;&gt;&gt; text</a:t>
            </a:r>
          </a:p>
          <a:p>
            <a:r>
              <a:rPr lang="en-US" sz="1800" b="1" dirty="0">
                <a:solidFill>
                  <a:srgbClr val="008000"/>
                </a:solidFill>
                <a:latin typeface="Courier New" pitchFamily="49" charset="0"/>
              </a:rPr>
              <a:t>'This is a file.</a:t>
            </a:r>
            <a:r>
              <a:rPr lang="en-US" sz="1800" b="1" dirty="0">
                <a:solidFill>
                  <a:srgbClr val="1608F9"/>
                </a:solidFill>
                <a:latin typeface="Courier New" pitchFamily="49" charset="0"/>
              </a:rPr>
              <a:t>\</a:t>
            </a:r>
            <a:r>
              <a:rPr lang="en-US" sz="1800" b="1" dirty="0" err="1">
                <a:solidFill>
                  <a:srgbClr val="1608F9"/>
                </a:solidFill>
                <a:latin typeface="Courier New" pitchFamily="49" charset="0"/>
              </a:rPr>
              <a:t>n</a:t>
            </a:r>
            <a:r>
              <a:rPr lang="en-US" sz="1800" b="1" dirty="0" err="1">
                <a:solidFill>
                  <a:srgbClr val="008000"/>
                </a:solidFill>
                <a:latin typeface="Courier New" pitchFamily="49" charset="0"/>
              </a:rPr>
              <a:t>Line</a:t>
            </a:r>
            <a:r>
              <a:rPr lang="en-US" sz="1800" b="1" dirty="0">
                <a:solidFill>
                  <a:srgbClr val="008000"/>
                </a:solidFill>
                <a:latin typeface="Courier New" pitchFamily="49" charset="0"/>
              </a:rPr>
              <a:t> 2</a:t>
            </a:r>
            <a:r>
              <a:rPr lang="en-US" sz="1800" b="1" dirty="0">
                <a:solidFill>
                  <a:srgbClr val="1608F9"/>
                </a:solidFill>
                <a:latin typeface="Courier New" pitchFamily="49" charset="0"/>
              </a:rPr>
              <a:t>\</a:t>
            </a:r>
            <a:r>
              <a:rPr lang="en-US" sz="1800" b="1" dirty="0" err="1">
                <a:solidFill>
                  <a:srgbClr val="1608F9"/>
                </a:solidFill>
                <a:latin typeface="Courier New" pitchFamily="49" charset="0"/>
              </a:rPr>
              <a:t>n</a:t>
            </a:r>
            <a:r>
              <a:rPr lang="en-US" sz="1800" b="1" dirty="0" err="1">
                <a:solidFill>
                  <a:srgbClr val="008000"/>
                </a:solidFill>
                <a:latin typeface="Courier New" pitchFamily="49" charset="0"/>
              </a:rPr>
              <a:t>Last</a:t>
            </a:r>
            <a:r>
              <a:rPr lang="en-US" sz="1800" b="1" dirty="0">
                <a:solidFill>
                  <a:srgbClr val="008000"/>
                </a:solidFill>
                <a:latin typeface="Courier New" pitchFamily="49" charset="0"/>
              </a:rPr>
              <a:t> line!</a:t>
            </a:r>
            <a:r>
              <a:rPr lang="en-US" sz="1800" b="1" dirty="0">
                <a:solidFill>
                  <a:srgbClr val="1608F9"/>
                </a:solidFill>
                <a:latin typeface="Courier New" pitchFamily="49" charset="0"/>
              </a:rPr>
              <a:t>\n</a:t>
            </a:r>
            <a:r>
              <a:rPr lang="en-US" sz="1800" b="1" dirty="0">
                <a:solidFill>
                  <a:srgbClr val="008000"/>
                </a:solidFill>
                <a:latin typeface="Courier New" pitchFamily="49" charset="0"/>
              </a:rPr>
              <a:t>'</a:t>
            </a:r>
          </a:p>
          <a:p>
            <a:r>
              <a:rPr lang="en-US" sz="1800" b="1" dirty="0">
                <a:latin typeface="Courier New" pitchFamily="49" charset="0"/>
              </a:rPr>
              <a:t>&gt;&gt;&gt; print text</a:t>
            </a:r>
          </a:p>
          <a:p>
            <a:r>
              <a:rPr lang="en-US" sz="1800" b="1" dirty="0">
                <a:latin typeface="Courier New" pitchFamily="49" charset="0"/>
              </a:rPr>
              <a:t>This is a file.</a:t>
            </a:r>
          </a:p>
          <a:p>
            <a:r>
              <a:rPr lang="en-US" sz="1800" b="1" dirty="0">
                <a:latin typeface="Courier New" pitchFamily="49" charset="0"/>
              </a:rPr>
              <a:t>Line 2</a:t>
            </a:r>
          </a:p>
          <a:p>
            <a:r>
              <a:rPr lang="en-US" sz="1800" b="1" dirty="0">
                <a:latin typeface="Courier New" pitchFamily="49" charset="0"/>
              </a:rPr>
              <a:t>Last line!</a:t>
            </a:r>
          </a:p>
          <a:p>
            <a:endParaRPr lang="en-US" sz="1800" b="1" dirty="0">
              <a:latin typeface="Courier New" pitchFamily="49" charset="0"/>
            </a:endParaRPr>
          </a:p>
          <a:p>
            <a:r>
              <a:rPr lang="en-US" sz="1800" b="1" dirty="0">
                <a:latin typeface="Courier New" pitchFamily="49" charset="0"/>
              </a:rPr>
              <a:t>&gt;&gt;&gt; </a:t>
            </a:r>
            <a:r>
              <a:rPr lang="en-US" sz="1800" b="1" dirty="0" err="1">
                <a:latin typeface="Courier New" pitchFamily="49" charset="0"/>
              </a:rPr>
              <a:t>text.split</a:t>
            </a:r>
            <a:r>
              <a:rPr lang="en-US" sz="1800" b="1" dirty="0">
                <a:latin typeface="Courier New" pitchFamily="49" charset="0"/>
              </a:rPr>
              <a:t>()</a:t>
            </a:r>
          </a:p>
          <a:p>
            <a:r>
              <a:rPr lang="en-US" sz="1800" b="1" dirty="0">
                <a:latin typeface="Courier New" pitchFamily="49" charset="0"/>
              </a:rPr>
              <a:t>['This', 'is', 'a', 'file.', 'Line', '2', 'Last', 'line!']</a:t>
            </a:r>
          </a:p>
          <a:p>
            <a:r>
              <a:rPr lang="en-US" sz="1800" b="1" dirty="0">
                <a:latin typeface="Courier New" pitchFamily="49" charset="0"/>
              </a:rPr>
              <a:t>&gt;&gt;&gt; text</a:t>
            </a:r>
          </a:p>
          <a:p>
            <a:r>
              <a:rPr lang="en-US" sz="1800" b="1" dirty="0">
                <a:solidFill>
                  <a:srgbClr val="008000"/>
                </a:solidFill>
                <a:latin typeface="Courier New" pitchFamily="49" charset="0"/>
              </a:rPr>
              <a:t>'This is a file.</a:t>
            </a:r>
            <a:r>
              <a:rPr lang="en-US" sz="1800" b="1" dirty="0">
                <a:solidFill>
                  <a:srgbClr val="1608F9"/>
                </a:solidFill>
                <a:latin typeface="Courier New" pitchFamily="49" charset="0"/>
              </a:rPr>
              <a:t>\</a:t>
            </a:r>
            <a:r>
              <a:rPr lang="en-US" sz="1800" b="1" dirty="0" err="1">
                <a:solidFill>
                  <a:srgbClr val="1608F9"/>
                </a:solidFill>
                <a:latin typeface="Courier New" pitchFamily="49" charset="0"/>
              </a:rPr>
              <a:t>n</a:t>
            </a:r>
            <a:r>
              <a:rPr lang="en-US" sz="1800" b="1" dirty="0" err="1">
                <a:solidFill>
                  <a:srgbClr val="008000"/>
                </a:solidFill>
                <a:latin typeface="Courier New" pitchFamily="49" charset="0"/>
              </a:rPr>
              <a:t>Line</a:t>
            </a:r>
            <a:r>
              <a:rPr lang="en-US" sz="1800" b="1" dirty="0">
                <a:solidFill>
                  <a:srgbClr val="008000"/>
                </a:solidFill>
                <a:latin typeface="Courier New" pitchFamily="49" charset="0"/>
              </a:rPr>
              <a:t> 2</a:t>
            </a:r>
            <a:r>
              <a:rPr lang="en-US" sz="1800" b="1" dirty="0">
                <a:solidFill>
                  <a:srgbClr val="1608F9"/>
                </a:solidFill>
                <a:latin typeface="Courier New" pitchFamily="49" charset="0"/>
              </a:rPr>
              <a:t>\</a:t>
            </a:r>
            <a:r>
              <a:rPr lang="en-US" sz="1800" b="1" dirty="0" err="1">
                <a:solidFill>
                  <a:srgbClr val="1608F9"/>
                </a:solidFill>
                <a:latin typeface="Courier New" pitchFamily="49" charset="0"/>
              </a:rPr>
              <a:t>n</a:t>
            </a:r>
            <a:r>
              <a:rPr lang="en-US" sz="1800" b="1" dirty="0" err="1">
                <a:solidFill>
                  <a:srgbClr val="008000"/>
                </a:solidFill>
                <a:latin typeface="Courier New" pitchFamily="49" charset="0"/>
              </a:rPr>
              <a:t>Last</a:t>
            </a:r>
            <a:r>
              <a:rPr lang="en-US" sz="1800" b="1" dirty="0">
                <a:solidFill>
                  <a:srgbClr val="008000"/>
                </a:solidFill>
                <a:latin typeface="Courier New" pitchFamily="49" charset="0"/>
              </a:rPr>
              <a:t> line!</a:t>
            </a:r>
            <a:r>
              <a:rPr lang="en-US" sz="1800" b="1" dirty="0">
                <a:solidFill>
                  <a:srgbClr val="1608F9"/>
                </a:solidFill>
                <a:latin typeface="Courier New" pitchFamily="49" charset="0"/>
              </a:rPr>
              <a:t>\n</a:t>
            </a:r>
            <a:r>
              <a:rPr lang="en-US" sz="1800" b="1" dirty="0">
                <a:solidFill>
                  <a:srgbClr val="008000"/>
                </a:solidFill>
                <a:latin typeface="Courier New" pitchFamily="49" charset="0"/>
              </a:rPr>
              <a:t>'</a:t>
            </a:r>
          </a:p>
          <a:p>
            <a:r>
              <a:rPr lang="en-US" sz="1800" b="1" dirty="0">
                <a:latin typeface="Courier New" pitchFamily="49" charset="0"/>
              </a:rPr>
              <a:t>&gt;&gt;&gt; lines = </a:t>
            </a:r>
            <a:r>
              <a:rPr lang="en-US" sz="1800" b="1" dirty="0" err="1">
                <a:latin typeface="Courier New" pitchFamily="49" charset="0"/>
              </a:rPr>
              <a:t>text.split</a:t>
            </a:r>
            <a:r>
              <a:rPr lang="en-US" sz="1800" b="1" dirty="0">
                <a:latin typeface="Courier New" pitchFamily="49" charset="0"/>
              </a:rPr>
              <a:t>('\n')</a:t>
            </a:r>
          </a:p>
          <a:p>
            <a:r>
              <a:rPr lang="en-US" sz="1800" b="1" dirty="0">
                <a:latin typeface="Courier New" pitchFamily="49" charset="0"/>
              </a:rPr>
              <a:t>&gt;&gt;&gt; lines</a:t>
            </a:r>
          </a:p>
          <a:p>
            <a:r>
              <a:rPr lang="en-US" sz="1800" b="1" dirty="0">
                <a:latin typeface="Courier New" pitchFamily="49" charset="0"/>
              </a:rPr>
              <a:t>['This is a file.', 'Line 2', 'Last line!', '']</a:t>
            </a:r>
          </a:p>
          <a:p>
            <a:endParaRPr lang="en-US" sz="1800" b="1" dirty="0">
              <a:latin typeface="Courier New" pitchFamily="49" charset="0"/>
            </a:endParaRPr>
          </a:p>
        </p:txBody>
      </p:sp>
      <p:sp>
        <p:nvSpPr>
          <p:cNvPr id="943119" name="Line 15"/>
          <p:cNvSpPr>
            <a:spLocks noChangeShapeType="1"/>
          </p:cNvSpPr>
          <p:nvPr/>
        </p:nvSpPr>
        <p:spPr bwMode="auto">
          <a:xfrm flipH="1">
            <a:off x="2819400" y="2895600"/>
            <a:ext cx="838200" cy="381000"/>
          </a:xfrm>
          <a:prstGeom prst="line">
            <a:avLst/>
          </a:prstGeom>
          <a:noFill/>
          <a:ln w="9525">
            <a:solidFill>
              <a:srgbClr val="99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3120" name="Text Box 16"/>
          <p:cNvSpPr txBox="1">
            <a:spLocks noChangeArrowheads="1"/>
          </p:cNvSpPr>
          <p:nvPr/>
        </p:nvSpPr>
        <p:spPr bwMode="auto">
          <a:xfrm>
            <a:off x="3717925" y="2633663"/>
            <a:ext cx="3740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i="1">
                <a:solidFill>
                  <a:srgbClr val="990099"/>
                </a:solidFill>
              </a:rPr>
              <a:t>Returns</a:t>
            </a:r>
            <a:r>
              <a:rPr lang="en-US" sz="1800">
                <a:solidFill>
                  <a:srgbClr val="990099"/>
                </a:solidFill>
              </a:rPr>
              <a:t> a list of the words in the string</a:t>
            </a:r>
            <a:br>
              <a:rPr lang="en-US" sz="1800">
                <a:solidFill>
                  <a:srgbClr val="990099"/>
                </a:solidFill>
              </a:rPr>
            </a:br>
            <a:r>
              <a:rPr lang="en-US" sz="1800">
                <a:solidFill>
                  <a:srgbClr val="990099"/>
                </a:solidFill>
              </a:rPr>
              <a:t>(splitting at spaces, tabs and newlines)</a:t>
            </a:r>
          </a:p>
        </p:txBody>
      </p:sp>
      <p:sp>
        <p:nvSpPr>
          <p:cNvPr id="943121" name="Text Box 17"/>
          <p:cNvSpPr txBox="1">
            <a:spLocks noChangeArrowheads="1"/>
          </p:cNvSpPr>
          <p:nvPr/>
        </p:nvSpPr>
        <p:spPr bwMode="auto">
          <a:xfrm>
            <a:off x="4648200" y="5334000"/>
            <a:ext cx="3613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i="1">
                <a:solidFill>
                  <a:srgbClr val="990099"/>
                </a:solidFill>
              </a:rPr>
              <a:t>Returns</a:t>
            </a:r>
            <a:r>
              <a:rPr lang="en-US" sz="1800">
                <a:solidFill>
                  <a:srgbClr val="990099"/>
                </a:solidFill>
              </a:rPr>
              <a:t> a list of the lines in the string</a:t>
            </a:r>
            <a:br>
              <a:rPr lang="en-US" sz="1800">
                <a:solidFill>
                  <a:srgbClr val="990099"/>
                </a:solidFill>
              </a:rPr>
            </a:br>
            <a:r>
              <a:rPr lang="en-US" sz="1800">
                <a:solidFill>
                  <a:srgbClr val="990099"/>
                </a:solidFill>
              </a:rPr>
              <a:t>(splitting at newlines)</a:t>
            </a:r>
          </a:p>
        </p:txBody>
      </p:sp>
      <p:sp>
        <p:nvSpPr>
          <p:cNvPr id="943122" name="Line 18"/>
          <p:cNvSpPr>
            <a:spLocks noChangeShapeType="1"/>
          </p:cNvSpPr>
          <p:nvPr/>
        </p:nvSpPr>
        <p:spPr bwMode="auto">
          <a:xfrm flipH="1" flipV="1">
            <a:off x="4114800" y="4648200"/>
            <a:ext cx="609600" cy="685800"/>
          </a:xfrm>
          <a:prstGeom prst="line">
            <a:avLst/>
          </a:prstGeom>
          <a:noFill/>
          <a:ln w="9525">
            <a:solidFill>
              <a:srgbClr val="99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1274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6962" name="Group 2"/>
          <p:cNvGrpSpPr>
            <a:grpSpLocks/>
          </p:cNvGrpSpPr>
          <p:nvPr/>
        </p:nvGrpSpPr>
        <p:grpSpPr bwMode="auto">
          <a:xfrm>
            <a:off x="776288" y="1114425"/>
            <a:ext cx="7681912" cy="180975"/>
            <a:chOff x="295" y="1311"/>
            <a:chExt cx="5177" cy="114"/>
          </a:xfrm>
        </p:grpSpPr>
        <p:sp>
          <p:nvSpPr>
            <p:cNvPr id="936963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6964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36965" name="Text Box 5"/>
          <p:cNvSpPr txBox="1">
            <a:spLocks noChangeArrowheads="1"/>
          </p:cNvSpPr>
          <p:nvPr/>
        </p:nvSpPr>
        <p:spPr bwMode="auto">
          <a:xfrm>
            <a:off x="850900" y="228600"/>
            <a:ext cx="73787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ea typeface="ＭＳ Ｐゴシック" pitchFamily="34" charset="-128"/>
              </a:rPr>
              <a:t>Objects, objects, everywhere!</a:t>
            </a:r>
          </a:p>
        </p:txBody>
      </p:sp>
      <p:sp>
        <p:nvSpPr>
          <p:cNvPr id="936966" name="Text Box 6"/>
          <p:cNvSpPr txBox="1">
            <a:spLocks noChangeArrowheads="1"/>
          </p:cNvSpPr>
          <p:nvPr/>
        </p:nvSpPr>
        <p:spPr bwMode="auto">
          <a:xfrm>
            <a:off x="603250" y="1633538"/>
            <a:ext cx="6407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E0BEE"/>
                </a:solidFill>
                <a:latin typeface="Courier New" pitchFamily="49" charset="0"/>
                <a:ea typeface="ＭＳ Ｐゴシック" pitchFamily="34" charset="-128"/>
              </a:rPr>
              <a:t>&gt;&gt;&gt;</a:t>
            </a:r>
            <a:r>
              <a:rPr lang="en-US" b="1">
                <a:latin typeface="Courier New" pitchFamily="49" charset="0"/>
                <a:ea typeface="ＭＳ Ｐゴシック" pitchFamily="34" charset="-128"/>
              </a:rPr>
              <a:t> L = []   </a:t>
            </a:r>
            <a:r>
              <a:rPr lang="en-US" b="1">
                <a:solidFill>
                  <a:srgbClr val="E30E1F"/>
                </a:solidFill>
                <a:latin typeface="Courier New" pitchFamily="49" charset="0"/>
                <a:ea typeface="ＭＳ Ｐゴシック" pitchFamily="34" charset="-128"/>
              </a:rPr>
              <a:t># create a list, L</a:t>
            </a:r>
            <a:endParaRPr lang="en-US" b="1">
              <a:latin typeface="Courier New" pitchFamily="49" charset="0"/>
              <a:ea typeface="ＭＳ Ｐゴシック" pitchFamily="34" charset="-128"/>
            </a:endParaRPr>
          </a:p>
        </p:txBody>
      </p:sp>
      <p:sp>
        <p:nvSpPr>
          <p:cNvPr id="936985" name="Text Box 25"/>
          <p:cNvSpPr txBox="1">
            <a:spLocks noChangeArrowheads="1"/>
          </p:cNvSpPr>
          <p:nvPr/>
        </p:nvSpPr>
        <p:spPr bwMode="auto">
          <a:xfrm>
            <a:off x="609600" y="2133600"/>
            <a:ext cx="7239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E0BEE"/>
                </a:solidFill>
                <a:latin typeface="Courier New" pitchFamily="49" charset="0"/>
                <a:ea typeface="ＭＳ Ｐゴシック" pitchFamily="34" charset="-128"/>
              </a:rPr>
              <a:t>&gt;&gt;&gt;</a:t>
            </a:r>
            <a:r>
              <a:rPr lang="en-US" b="1">
                <a:latin typeface="Courier New" pitchFamily="49" charset="0"/>
                <a:ea typeface="ＭＳ Ｐゴシック" pitchFamily="34" charset="-128"/>
              </a:rPr>
              <a:t> dir(L)   </a:t>
            </a:r>
            <a:r>
              <a:rPr lang="en-US" b="1">
                <a:solidFill>
                  <a:srgbClr val="E30E1F"/>
                </a:solidFill>
                <a:latin typeface="Courier New" pitchFamily="49" charset="0"/>
                <a:ea typeface="ＭＳ Ｐゴシック" pitchFamily="34" charset="-128"/>
              </a:rPr>
              <a:t># see all of L's methods</a:t>
            </a:r>
            <a:endParaRPr lang="en-US" b="1">
              <a:latin typeface="Courier New" pitchFamily="49" charset="0"/>
              <a:ea typeface="ＭＳ Ｐゴシック" pitchFamily="34" charset="-128"/>
            </a:endParaRPr>
          </a:p>
        </p:txBody>
      </p:sp>
      <p:sp>
        <p:nvSpPr>
          <p:cNvPr id="936986" name="Text Box 26"/>
          <p:cNvSpPr txBox="1">
            <a:spLocks noChangeArrowheads="1"/>
          </p:cNvSpPr>
          <p:nvPr/>
        </p:nvSpPr>
        <p:spPr bwMode="auto">
          <a:xfrm>
            <a:off x="609600" y="4114800"/>
            <a:ext cx="762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E0BEE"/>
                </a:solidFill>
                <a:latin typeface="Courier New" pitchFamily="49" charset="0"/>
                <a:ea typeface="ＭＳ Ｐゴシック" pitchFamily="34" charset="-128"/>
              </a:rPr>
              <a:t>&gt;&gt;&gt;</a:t>
            </a:r>
            <a:r>
              <a:rPr lang="en-US" b="1">
                <a:latin typeface="Courier New" pitchFamily="49" charset="0"/>
                <a:ea typeface="ＭＳ Ｐゴシック" pitchFamily="34" charset="-128"/>
              </a:rPr>
              <a:t> help(L.sort)   </a:t>
            </a:r>
            <a:r>
              <a:rPr lang="en-US" b="1">
                <a:solidFill>
                  <a:srgbClr val="E30E1F"/>
                </a:solidFill>
                <a:latin typeface="Courier New" pitchFamily="49" charset="0"/>
                <a:ea typeface="ＭＳ Ｐゴシック" pitchFamily="34" charset="-128"/>
              </a:rPr>
              <a:t># I wonder…</a:t>
            </a:r>
            <a:endParaRPr lang="en-US" b="1">
              <a:latin typeface="Courier New" pitchFamily="49" charset="0"/>
              <a:ea typeface="ＭＳ Ｐゴシック" pitchFamily="34" charset="-128"/>
            </a:endParaRPr>
          </a:p>
        </p:txBody>
      </p:sp>
      <p:sp>
        <p:nvSpPr>
          <p:cNvPr id="936987" name="Text Box 27"/>
          <p:cNvSpPr txBox="1">
            <a:spLocks noChangeArrowheads="1"/>
          </p:cNvSpPr>
          <p:nvPr/>
        </p:nvSpPr>
        <p:spPr bwMode="auto">
          <a:xfrm>
            <a:off x="528638" y="2713038"/>
            <a:ext cx="707548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0E0BEE"/>
                </a:solidFill>
                <a:latin typeface="Times New Roman" pitchFamily="18" charset="0"/>
                <a:ea typeface="ＭＳ Ｐゴシック" pitchFamily="34" charset="-128"/>
              </a:rPr>
              <a:t>all list methods appear -- lots of them including </a:t>
            </a:r>
            <a:r>
              <a:rPr lang="en-US" b="1">
                <a:solidFill>
                  <a:srgbClr val="0E0BEE"/>
                </a:solidFill>
                <a:latin typeface="Courier New" pitchFamily="49" charset="0"/>
                <a:ea typeface="ＭＳ Ｐゴシック" pitchFamily="34" charset="-128"/>
              </a:rPr>
              <a:t>append</a:t>
            </a:r>
            <a:r>
              <a:rPr lang="en-US">
                <a:solidFill>
                  <a:srgbClr val="0E0BEE"/>
                </a:solidFill>
                <a:latin typeface="Times New Roman" pitchFamily="18" charset="0"/>
                <a:ea typeface="ＭＳ Ｐゴシック" pitchFamily="34" charset="-128"/>
              </a:rPr>
              <a:t>, </a:t>
            </a:r>
            <a:r>
              <a:rPr lang="en-US" b="1">
                <a:solidFill>
                  <a:srgbClr val="0E0BEE"/>
                </a:solidFill>
                <a:latin typeface="Courier New" pitchFamily="49" charset="0"/>
                <a:ea typeface="ＭＳ Ｐゴシック" pitchFamily="34" charset="-128"/>
              </a:rPr>
              <a:t>index</a:t>
            </a:r>
            <a:r>
              <a:rPr lang="en-US">
                <a:solidFill>
                  <a:srgbClr val="0E0BEE"/>
                </a:solidFill>
                <a:latin typeface="Times New Roman" pitchFamily="18" charset="0"/>
                <a:ea typeface="ＭＳ Ｐゴシック" pitchFamily="34" charset="-128"/>
              </a:rPr>
              <a:t>, </a:t>
            </a:r>
            <a:r>
              <a:rPr lang="en-US" b="1">
                <a:solidFill>
                  <a:srgbClr val="0E0BEE"/>
                </a:solidFill>
                <a:latin typeface="Courier New" pitchFamily="49" charset="0"/>
                <a:ea typeface="ＭＳ Ｐゴシック" pitchFamily="34" charset="-128"/>
              </a:rPr>
              <a:t>remove</a:t>
            </a:r>
            <a:r>
              <a:rPr lang="en-US">
                <a:solidFill>
                  <a:srgbClr val="0E0BEE"/>
                </a:solidFill>
                <a:latin typeface="Times New Roman" pitchFamily="18" charset="0"/>
                <a:ea typeface="ＭＳ Ｐゴシック" pitchFamily="34" charset="-128"/>
              </a:rPr>
              <a:t>, and </a:t>
            </a:r>
            <a:r>
              <a:rPr lang="en-US" b="1">
                <a:solidFill>
                  <a:srgbClr val="0E0BEE"/>
                </a:solidFill>
                <a:latin typeface="Courier New" pitchFamily="49" charset="0"/>
                <a:ea typeface="ＭＳ Ｐゴシック" pitchFamily="34" charset="-128"/>
              </a:rPr>
              <a:t>sort</a:t>
            </a:r>
          </a:p>
        </p:txBody>
      </p:sp>
      <p:sp>
        <p:nvSpPr>
          <p:cNvPr id="936988" name="Text Box 28"/>
          <p:cNvSpPr txBox="1">
            <a:spLocks noChangeArrowheads="1"/>
          </p:cNvSpPr>
          <p:nvPr/>
        </p:nvSpPr>
        <p:spPr bwMode="auto">
          <a:xfrm>
            <a:off x="609600" y="5334000"/>
            <a:ext cx="762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E0BEE"/>
                </a:solidFill>
                <a:latin typeface="Courier New" pitchFamily="49" charset="0"/>
                <a:ea typeface="ＭＳ Ｐゴシック" pitchFamily="34" charset="-128"/>
              </a:rPr>
              <a:t>&gt;&gt;&gt;</a:t>
            </a:r>
            <a:r>
              <a:rPr lang="en-US" b="1">
                <a:latin typeface="Courier New" pitchFamily="49" charset="0"/>
                <a:ea typeface="ＭＳ Ｐゴシック" pitchFamily="34" charset="-128"/>
              </a:rPr>
              <a:t> help(L.index)   </a:t>
            </a:r>
            <a:r>
              <a:rPr lang="en-US" b="1">
                <a:solidFill>
                  <a:srgbClr val="E30E1F"/>
                </a:solidFill>
                <a:latin typeface="Courier New" pitchFamily="49" charset="0"/>
                <a:ea typeface="ＭＳ Ｐゴシック" pitchFamily="34" charset="-128"/>
              </a:rPr>
              <a:t># What does this do?</a:t>
            </a:r>
            <a:endParaRPr lang="en-US" b="1">
              <a:latin typeface="Courier New" pitchFamily="49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072713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9010" name="Group 2"/>
          <p:cNvGrpSpPr>
            <a:grpSpLocks/>
          </p:cNvGrpSpPr>
          <p:nvPr/>
        </p:nvGrpSpPr>
        <p:grpSpPr bwMode="auto">
          <a:xfrm>
            <a:off x="966788" y="962025"/>
            <a:ext cx="3467100" cy="180975"/>
            <a:chOff x="295" y="1311"/>
            <a:chExt cx="5177" cy="114"/>
          </a:xfrm>
        </p:grpSpPr>
        <p:sp>
          <p:nvSpPr>
            <p:cNvPr id="939011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9012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39013" name="Text Box 5"/>
          <p:cNvSpPr txBox="1">
            <a:spLocks noChangeArrowheads="1"/>
          </p:cNvSpPr>
          <p:nvPr/>
        </p:nvSpPr>
        <p:spPr bwMode="auto">
          <a:xfrm>
            <a:off x="854075" y="211138"/>
            <a:ext cx="36417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ea typeface="ＭＳ Ｐゴシック" pitchFamily="34" charset="-128"/>
              </a:rPr>
              <a:t>List methods</a:t>
            </a:r>
          </a:p>
        </p:txBody>
      </p:sp>
      <p:sp>
        <p:nvSpPr>
          <p:cNvPr id="939032" name="Text Box 24"/>
          <p:cNvSpPr txBox="1">
            <a:spLocks noChangeArrowheads="1"/>
          </p:cNvSpPr>
          <p:nvPr/>
        </p:nvSpPr>
        <p:spPr bwMode="auto">
          <a:xfrm>
            <a:off x="4968875" y="211138"/>
            <a:ext cx="36417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ea typeface="ＭＳ Ｐゴシック" pitchFamily="34" charset="-128"/>
              </a:rPr>
              <a:t>String methods</a:t>
            </a:r>
          </a:p>
        </p:txBody>
      </p:sp>
      <p:sp>
        <p:nvSpPr>
          <p:cNvPr id="939033" name="Rectangle 25"/>
          <p:cNvSpPr>
            <a:spLocks noChangeArrowheads="1"/>
          </p:cNvSpPr>
          <p:nvPr/>
        </p:nvSpPr>
        <p:spPr bwMode="auto">
          <a:xfrm>
            <a:off x="96838" y="212725"/>
            <a:ext cx="1060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000" b="1">
                <a:solidFill>
                  <a:srgbClr val="0A6819"/>
                </a:solidFill>
                <a:latin typeface="Comic Sans MS" pitchFamily="66" charset="0"/>
                <a:ea typeface="ＭＳ Ｐゴシック" pitchFamily="34" charset="-128"/>
              </a:rPr>
              <a:t>List methods? Will do!</a:t>
            </a:r>
          </a:p>
        </p:txBody>
      </p:sp>
      <p:grpSp>
        <p:nvGrpSpPr>
          <p:cNvPr id="939034" name="Group 26"/>
          <p:cNvGrpSpPr>
            <a:grpSpLocks/>
          </p:cNvGrpSpPr>
          <p:nvPr/>
        </p:nvGrpSpPr>
        <p:grpSpPr bwMode="auto">
          <a:xfrm>
            <a:off x="5067300" y="962025"/>
            <a:ext cx="3467100" cy="180975"/>
            <a:chOff x="295" y="1311"/>
            <a:chExt cx="5177" cy="114"/>
          </a:xfrm>
        </p:grpSpPr>
        <p:sp>
          <p:nvSpPr>
            <p:cNvPr id="939035" name="Rectangle 27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9036" name="Rectangle 28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39037" name="Text Box 29"/>
          <p:cNvSpPr txBox="1">
            <a:spLocks noChangeArrowheads="1"/>
          </p:cNvSpPr>
          <p:nvPr/>
        </p:nvSpPr>
        <p:spPr bwMode="auto">
          <a:xfrm>
            <a:off x="1217613" y="6280150"/>
            <a:ext cx="7096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0E0BEE"/>
                </a:solidFill>
                <a:latin typeface="Times New Roman" pitchFamily="18" charset="0"/>
                <a:ea typeface="ＭＳ Ｐゴシック" pitchFamily="34" charset="-128"/>
              </a:rPr>
              <a:t>but there's a fundamental difference… what and why?</a:t>
            </a:r>
          </a:p>
        </p:txBody>
      </p:sp>
      <p:sp>
        <p:nvSpPr>
          <p:cNvPr id="939038" name="Rectangle 30"/>
          <p:cNvSpPr>
            <a:spLocks noChangeArrowheads="1"/>
          </p:cNvSpPr>
          <p:nvPr/>
        </p:nvSpPr>
        <p:spPr bwMode="auto">
          <a:xfrm>
            <a:off x="1536700" y="2192338"/>
            <a:ext cx="2263775" cy="337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1">
                <a:latin typeface="Courier New" pitchFamily="49" charset="0"/>
                <a:ea typeface="ＭＳ Ｐゴシック" pitchFamily="34" charset="-128"/>
              </a:rPr>
              <a:t>append</a:t>
            </a:r>
          </a:p>
          <a:p>
            <a:r>
              <a:rPr lang="en-US" b="1">
                <a:latin typeface="Courier New" pitchFamily="49" charset="0"/>
                <a:ea typeface="ＭＳ Ｐゴシック" pitchFamily="34" charset="-128"/>
              </a:rPr>
              <a:t>count</a:t>
            </a:r>
          </a:p>
          <a:p>
            <a:r>
              <a:rPr lang="en-US" b="1">
                <a:latin typeface="Courier New" pitchFamily="49" charset="0"/>
                <a:ea typeface="ＭＳ Ｐゴシック" pitchFamily="34" charset="-128"/>
              </a:rPr>
              <a:t>extend</a:t>
            </a:r>
          </a:p>
          <a:p>
            <a:r>
              <a:rPr lang="en-US" b="1">
                <a:latin typeface="Courier New" pitchFamily="49" charset="0"/>
                <a:ea typeface="ＭＳ Ｐゴシック" pitchFamily="34" charset="-128"/>
              </a:rPr>
              <a:t>index</a:t>
            </a:r>
          </a:p>
          <a:p>
            <a:r>
              <a:rPr lang="en-US" b="1">
                <a:latin typeface="Courier New" pitchFamily="49" charset="0"/>
                <a:ea typeface="ＭＳ Ｐゴシック" pitchFamily="34" charset="-128"/>
              </a:rPr>
              <a:t>insert</a:t>
            </a:r>
          </a:p>
          <a:p>
            <a:r>
              <a:rPr lang="en-US" b="1">
                <a:latin typeface="Courier New" pitchFamily="49" charset="0"/>
                <a:ea typeface="ＭＳ Ｐゴシック" pitchFamily="34" charset="-128"/>
              </a:rPr>
              <a:t>pop</a:t>
            </a:r>
          </a:p>
          <a:p>
            <a:r>
              <a:rPr lang="en-US" b="1">
                <a:latin typeface="Courier New" pitchFamily="49" charset="0"/>
                <a:ea typeface="ＭＳ Ｐゴシック" pitchFamily="34" charset="-128"/>
              </a:rPr>
              <a:t>remove</a:t>
            </a:r>
          </a:p>
          <a:p>
            <a:r>
              <a:rPr lang="en-US" b="1">
                <a:latin typeface="Courier New" pitchFamily="49" charset="0"/>
                <a:ea typeface="ＭＳ Ｐゴシック" pitchFamily="34" charset="-128"/>
              </a:rPr>
              <a:t>reverse</a:t>
            </a:r>
          </a:p>
          <a:p>
            <a:r>
              <a:rPr lang="en-US" b="1">
                <a:latin typeface="Courier New" pitchFamily="49" charset="0"/>
                <a:ea typeface="ＭＳ Ｐゴシック" pitchFamily="34" charset="-128"/>
              </a:rPr>
              <a:t>sort</a:t>
            </a:r>
          </a:p>
        </p:txBody>
      </p:sp>
      <p:sp>
        <p:nvSpPr>
          <p:cNvPr id="939039" name="Text Box 31"/>
          <p:cNvSpPr txBox="1">
            <a:spLocks noChangeArrowheads="1"/>
          </p:cNvSpPr>
          <p:nvPr/>
        </p:nvSpPr>
        <p:spPr bwMode="auto">
          <a:xfrm>
            <a:off x="1420813" y="1219200"/>
            <a:ext cx="2514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latin typeface="Times New Roman" pitchFamily="18" charset="0"/>
                <a:ea typeface="ＭＳ Ｐゴシック" pitchFamily="34" charset="-128"/>
              </a:rPr>
              <a:t>not including list </a:t>
            </a:r>
            <a:r>
              <a:rPr lang="en-US" sz="1400" i="1">
                <a:latin typeface="Times New Roman" pitchFamily="18" charset="0"/>
                <a:ea typeface="ＭＳ Ｐゴシック" pitchFamily="34" charset="-128"/>
              </a:rPr>
              <a:t>operators</a:t>
            </a:r>
          </a:p>
        </p:txBody>
      </p:sp>
      <p:sp>
        <p:nvSpPr>
          <p:cNvPr id="939040" name="Rectangle 32"/>
          <p:cNvSpPr>
            <a:spLocks noChangeArrowheads="1"/>
          </p:cNvSpPr>
          <p:nvPr/>
        </p:nvSpPr>
        <p:spPr bwMode="auto">
          <a:xfrm>
            <a:off x="6038850" y="2103438"/>
            <a:ext cx="2263775" cy="3662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 b="1">
                <a:latin typeface="Courier New" pitchFamily="49" charset="0"/>
                <a:ea typeface="ＭＳ Ｐゴシック" pitchFamily="34" charset="-128"/>
              </a:rPr>
              <a:t>capitalize</a:t>
            </a:r>
          </a:p>
          <a:p>
            <a:r>
              <a:rPr lang="en-US" sz="1800" b="1">
                <a:latin typeface="Courier New" pitchFamily="49" charset="0"/>
                <a:ea typeface="ＭＳ Ｐゴシック" pitchFamily="34" charset="-128"/>
              </a:rPr>
              <a:t>center</a:t>
            </a:r>
          </a:p>
          <a:p>
            <a:r>
              <a:rPr lang="en-US" sz="1800" b="1">
                <a:latin typeface="Courier New" pitchFamily="49" charset="0"/>
                <a:ea typeface="ＭＳ Ｐゴシック" pitchFamily="34" charset="-128"/>
              </a:rPr>
              <a:t>count</a:t>
            </a:r>
          </a:p>
          <a:p>
            <a:r>
              <a:rPr lang="en-US" sz="1800" b="1">
                <a:latin typeface="Courier New" pitchFamily="49" charset="0"/>
                <a:ea typeface="ＭＳ Ｐゴシック" pitchFamily="34" charset="-128"/>
              </a:rPr>
              <a:t>find</a:t>
            </a:r>
          </a:p>
          <a:p>
            <a:r>
              <a:rPr lang="en-US" sz="1800" b="1">
                <a:latin typeface="Courier New" pitchFamily="49" charset="0"/>
                <a:ea typeface="ＭＳ Ｐゴシック" pitchFamily="34" charset="-128"/>
              </a:rPr>
              <a:t>index</a:t>
            </a:r>
          </a:p>
          <a:p>
            <a:r>
              <a:rPr lang="en-US" sz="1800" b="1">
                <a:latin typeface="Courier New" pitchFamily="49" charset="0"/>
                <a:ea typeface="ＭＳ Ｐゴシック" pitchFamily="34" charset="-128"/>
              </a:rPr>
              <a:t>isalpha</a:t>
            </a:r>
          </a:p>
          <a:p>
            <a:r>
              <a:rPr lang="en-US" sz="1800" b="1">
                <a:latin typeface="Courier New" pitchFamily="49" charset="0"/>
                <a:ea typeface="ＭＳ Ｐゴシック" pitchFamily="34" charset="-128"/>
              </a:rPr>
              <a:t>lower</a:t>
            </a:r>
          </a:p>
          <a:p>
            <a:r>
              <a:rPr lang="en-US" sz="1800" b="1">
                <a:latin typeface="Courier New" pitchFamily="49" charset="0"/>
                <a:ea typeface="ＭＳ Ｐゴシック" pitchFamily="34" charset="-128"/>
              </a:rPr>
              <a:t>replace</a:t>
            </a:r>
          </a:p>
          <a:p>
            <a:r>
              <a:rPr lang="en-US" sz="1800" b="1">
                <a:latin typeface="Courier New" pitchFamily="49" charset="0"/>
                <a:ea typeface="ＭＳ Ｐゴシック" pitchFamily="34" charset="-128"/>
              </a:rPr>
              <a:t>split</a:t>
            </a:r>
          </a:p>
          <a:p>
            <a:r>
              <a:rPr lang="en-US" sz="1800" b="1">
                <a:latin typeface="Courier New" pitchFamily="49" charset="0"/>
                <a:ea typeface="ＭＳ Ｐゴシック" pitchFamily="34" charset="-128"/>
              </a:rPr>
              <a:t>strip</a:t>
            </a:r>
          </a:p>
          <a:p>
            <a:r>
              <a:rPr lang="en-US" sz="1800" b="1">
                <a:latin typeface="Courier New" pitchFamily="49" charset="0"/>
                <a:ea typeface="ＭＳ Ｐゴシック" pitchFamily="34" charset="-128"/>
              </a:rPr>
              <a:t>title</a:t>
            </a:r>
          </a:p>
          <a:p>
            <a:r>
              <a:rPr lang="en-US" sz="1800" b="1">
                <a:latin typeface="Courier New" pitchFamily="49" charset="0"/>
                <a:ea typeface="ＭＳ Ｐゴシック" pitchFamily="34" charset="-128"/>
              </a:rPr>
              <a:t>upper</a:t>
            </a:r>
          </a:p>
          <a:p>
            <a:r>
              <a:rPr lang="en-US" sz="1800">
                <a:latin typeface="Times New Roman" pitchFamily="18" charset="0"/>
                <a:ea typeface="ＭＳ Ｐゴシック" pitchFamily="34" charset="-128"/>
              </a:rPr>
              <a:t>and ~10 more…</a:t>
            </a:r>
            <a:endParaRPr lang="en-US" sz="1800" b="1">
              <a:latin typeface="Courier New" pitchFamily="49" charset="0"/>
              <a:ea typeface="ＭＳ Ｐゴシック" pitchFamily="34" charset="-128"/>
            </a:endParaRPr>
          </a:p>
        </p:txBody>
      </p:sp>
      <p:sp>
        <p:nvSpPr>
          <p:cNvPr id="939041" name="Rectangle 33"/>
          <p:cNvSpPr>
            <a:spLocks noChangeArrowheads="1"/>
          </p:cNvSpPr>
          <p:nvPr/>
        </p:nvSpPr>
        <p:spPr bwMode="auto">
          <a:xfrm>
            <a:off x="914400" y="1598613"/>
            <a:ext cx="28162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>
                <a:latin typeface="Courier New" pitchFamily="49" charset="0"/>
                <a:ea typeface="ＭＳ Ｐゴシック" pitchFamily="34" charset="-128"/>
              </a:rPr>
              <a:t>&gt;&gt;&gt; </a:t>
            </a:r>
            <a:r>
              <a:rPr lang="en-US" sz="2800" b="1">
                <a:solidFill>
                  <a:srgbClr val="0E0BEE"/>
                </a:solidFill>
                <a:latin typeface="Courier New" pitchFamily="49" charset="0"/>
                <a:ea typeface="ＭＳ Ｐゴシック" pitchFamily="34" charset="-128"/>
              </a:rPr>
              <a:t>dir([])</a:t>
            </a:r>
          </a:p>
        </p:txBody>
      </p:sp>
      <p:sp>
        <p:nvSpPr>
          <p:cNvPr id="939042" name="Rectangle 34"/>
          <p:cNvSpPr>
            <a:spLocks noChangeArrowheads="1"/>
          </p:cNvSpPr>
          <p:nvPr/>
        </p:nvSpPr>
        <p:spPr bwMode="auto">
          <a:xfrm>
            <a:off x="2608263" y="5805488"/>
            <a:ext cx="40211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0E0BEE"/>
                </a:solidFill>
                <a:latin typeface="Courier New" pitchFamily="49" charset="0"/>
                <a:ea typeface="ＭＳ Ｐゴシック" pitchFamily="34" charset="-128"/>
              </a:rPr>
              <a:t>help </a:t>
            </a:r>
            <a:r>
              <a:rPr lang="en-US" sz="2800">
                <a:solidFill>
                  <a:srgbClr val="0E0BEE"/>
                </a:solidFill>
                <a:latin typeface="Times New Roman" pitchFamily="18" charset="0"/>
                <a:ea typeface="ＭＳ Ｐゴシック" pitchFamily="34" charset="-128"/>
              </a:rPr>
              <a:t>can help</a:t>
            </a:r>
          </a:p>
        </p:txBody>
      </p:sp>
      <p:sp>
        <p:nvSpPr>
          <p:cNvPr id="939043" name="Rectangle 35"/>
          <p:cNvSpPr>
            <a:spLocks noChangeArrowheads="1"/>
          </p:cNvSpPr>
          <p:nvPr/>
        </p:nvSpPr>
        <p:spPr bwMode="auto">
          <a:xfrm>
            <a:off x="5489575" y="1598613"/>
            <a:ext cx="28162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>
                <a:latin typeface="Courier New" pitchFamily="49" charset="0"/>
                <a:ea typeface="ＭＳ Ｐゴシック" pitchFamily="34" charset="-128"/>
              </a:rPr>
              <a:t>&gt;&gt;&gt; </a:t>
            </a:r>
            <a:r>
              <a:rPr lang="en-US" sz="2800" b="1">
                <a:solidFill>
                  <a:srgbClr val="0E0BEE"/>
                </a:solidFill>
                <a:latin typeface="Courier New" pitchFamily="49" charset="0"/>
                <a:ea typeface="ＭＳ Ｐゴシック" pitchFamily="34" charset="-128"/>
              </a:rPr>
              <a:t>dir('')</a:t>
            </a:r>
          </a:p>
        </p:txBody>
      </p:sp>
      <p:sp>
        <p:nvSpPr>
          <p:cNvPr id="939044" name="Text Box 36"/>
          <p:cNvSpPr txBox="1">
            <a:spLocks noChangeArrowheads="1"/>
          </p:cNvSpPr>
          <p:nvPr/>
        </p:nvSpPr>
        <p:spPr bwMode="auto">
          <a:xfrm>
            <a:off x="5562600" y="1219200"/>
            <a:ext cx="2514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latin typeface="Times New Roman" pitchFamily="18" charset="0"/>
                <a:ea typeface="ＭＳ Ｐゴシック" pitchFamily="34" charset="-128"/>
              </a:rPr>
              <a:t>not including string </a:t>
            </a:r>
            <a:r>
              <a:rPr lang="en-US" sz="1400" i="1">
                <a:latin typeface="Times New Roman" pitchFamily="18" charset="0"/>
                <a:ea typeface="ＭＳ Ｐゴシック" pitchFamily="34" charset="-128"/>
              </a:rPr>
              <a:t>operators</a:t>
            </a:r>
          </a:p>
        </p:txBody>
      </p:sp>
      <p:grpSp>
        <p:nvGrpSpPr>
          <p:cNvPr id="37" name="Group 7182"/>
          <p:cNvGrpSpPr>
            <a:grpSpLocks/>
          </p:cNvGrpSpPr>
          <p:nvPr/>
        </p:nvGrpSpPr>
        <p:grpSpPr bwMode="auto">
          <a:xfrm>
            <a:off x="103204" y="584129"/>
            <a:ext cx="617537" cy="635071"/>
            <a:chOff x="1676815" y="5536974"/>
            <a:chExt cx="1066385" cy="1244825"/>
          </a:xfrm>
        </p:grpSpPr>
        <p:sp>
          <p:nvSpPr>
            <p:cNvPr id="38" name="Freeform 11"/>
            <p:cNvSpPr>
              <a:spLocks/>
            </p:cNvSpPr>
            <p:nvPr>
              <p:custDataLst>
                <p:tags r:id="rId1"/>
              </p:custDataLst>
            </p:nvPr>
          </p:nvSpPr>
          <p:spPr bwMode="auto">
            <a:xfrm>
              <a:off x="1676815" y="6461968"/>
              <a:ext cx="1066385" cy="319831"/>
            </a:xfrm>
            <a:custGeom>
              <a:avLst/>
              <a:gdLst>
                <a:gd name="T0" fmla="*/ 2147483647 w 1048"/>
                <a:gd name="T1" fmla="*/ 2147483647 h 250"/>
                <a:gd name="T2" fmla="*/ 2147483647 w 1048"/>
                <a:gd name="T3" fmla="*/ 2147483647 h 250"/>
                <a:gd name="T4" fmla="*/ 2147483647 w 1048"/>
                <a:gd name="T5" fmla="*/ 2147483647 h 250"/>
                <a:gd name="T6" fmla="*/ 2147483647 w 1048"/>
                <a:gd name="T7" fmla="*/ 2147483647 h 250"/>
                <a:gd name="T8" fmla="*/ 2147483647 w 1048"/>
                <a:gd name="T9" fmla="*/ 2147483647 h 250"/>
                <a:gd name="T10" fmla="*/ 2147483647 w 1048"/>
                <a:gd name="T11" fmla="*/ 2147483647 h 250"/>
                <a:gd name="T12" fmla="*/ 2147483647 w 1048"/>
                <a:gd name="T13" fmla="*/ 2147483647 h 250"/>
                <a:gd name="T14" fmla="*/ 0 w 1048"/>
                <a:gd name="T15" fmla="*/ 2147483647 h 250"/>
                <a:gd name="T16" fmla="*/ 2147483647 w 1048"/>
                <a:gd name="T17" fmla="*/ 2147483647 h 250"/>
                <a:gd name="T18" fmla="*/ 2147483647 w 1048"/>
                <a:gd name="T19" fmla="*/ 2147483647 h 250"/>
                <a:gd name="T20" fmla="*/ 2147483647 w 1048"/>
                <a:gd name="T21" fmla="*/ 2147483647 h 250"/>
                <a:gd name="T22" fmla="*/ 2147483647 w 1048"/>
                <a:gd name="T23" fmla="*/ 2147483647 h 250"/>
                <a:gd name="T24" fmla="*/ 2147483647 w 1048"/>
                <a:gd name="T25" fmla="*/ 2147483647 h 250"/>
                <a:gd name="T26" fmla="*/ 2147483647 w 1048"/>
                <a:gd name="T27" fmla="*/ 2147483647 h 250"/>
                <a:gd name="T28" fmla="*/ 2147483647 w 1048"/>
                <a:gd name="T29" fmla="*/ 2147483647 h 250"/>
                <a:gd name="T30" fmla="*/ 2147483647 w 1048"/>
                <a:gd name="T31" fmla="*/ 2147483647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3333F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Oval 12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1803829" y="5724592"/>
              <a:ext cx="838819" cy="84278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>
                <a:latin typeface="Arial" pitchFamily="34" charset="0"/>
                <a:ea typeface="MS PGothic" pitchFamily="34" charset="-128"/>
                <a:cs typeface="+mn-cs"/>
              </a:endParaRPr>
            </a:p>
          </p:txBody>
        </p:sp>
        <p:cxnSp>
          <p:nvCxnSpPr>
            <p:cNvPr id="40" name="Straight Connector 39"/>
            <p:cNvCxnSpPr>
              <a:stCxn id="56" idx="1"/>
              <a:endCxn id="56" idx="1"/>
            </p:cNvCxnSpPr>
            <p:nvPr/>
          </p:nvCxnSpPr>
          <p:spPr>
            <a:xfrm>
              <a:off x="2134593" y="5888384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" name="Group 7181"/>
            <p:cNvGrpSpPr>
              <a:grpSpLocks/>
            </p:cNvGrpSpPr>
            <p:nvPr/>
          </p:nvGrpSpPr>
          <p:grpSpPr bwMode="auto">
            <a:xfrm>
              <a:off x="1915058" y="5536974"/>
              <a:ext cx="616039" cy="613001"/>
              <a:chOff x="1905000" y="5621014"/>
              <a:chExt cx="616039" cy="613001"/>
            </a:xfrm>
          </p:grpSpPr>
          <p:sp>
            <p:nvSpPr>
              <p:cNvPr id="56" name="Oval 14"/>
              <p:cNvSpPr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57" name="Oval 17"/>
              <p:cNvSpPr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58" name="Straight Connector 57"/>
              <p:cNvCxnSpPr>
                <a:stCxn id="56" idx="1"/>
              </p:cNvCxnSpPr>
              <p:nvPr/>
            </p:nvCxnSpPr>
            <p:spPr>
              <a:xfrm flipH="1" flipV="1">
                <a:off x="1904908" y="5725247"/>
                <a:ext cx="224919" cy="247177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>
                <a:stCxn id="56" idx="0"/>
              </p:cNvCxnSpPr>
              <p:nvPr/>
            </p:nvCxnSpPr>
            <p:spPr>
              <a:xfrm flipV="1">
                <a:off x="2233027" y="5621014"/>
                <a:ext cx="10584" cy="303761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>
                <a:stCxn id="56" idx="7"/>
              </p:cNvCxnSpPr>
              <p:nvPr/>
            </p:nvCxnSpPr>
            <p:spPr>
              <a:xfrm flipV="1">
                <a:off x="2336224" y="5692487"/>
                <a:ext cx="187875" cy="279936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42" name="Freeform 41"/>
            <p:cNvSpPr/>
            <p:nvPr/>
          </p:nvSpPr>
          <p:spPr>
            <a:xfrm>
              <a:off x="1986410" y="6510797"/>
              <a:ext cx="465717" cy="202507"/>
            </a:xfrm>
            <a:custGeom>
              <a:avLst/>
              <a:gdLst>
                <a:gd name="connsiteX0" fmla="*/ 550 w 256696"/>
                <a:gd name="connsiteY0" fmla="*/ 8947 h 112314"/>
                <a:gd name="connsiteX1" fmla="*/ 24404 w 256696"/>
                <a:gd name="connsiteY1" fmla="*/ 48703 h 112314"/>
                <a:gd name="connsiteX2" fmla="*/ 95966 w 256696"/>
                <a:gd name="connsiteY2" fmla="*/ 104362 h 112314"/>
                <a:gd name="connsiteX3" fmla="*/ 119820 w 256696"/>
                <a:gd name="connsiteY3" fmla="*/ 112314 h 112314"/>
                <a:gd name="connsiteX4" fmla="*/ 159576 w 256696"/>
                <a:gd name="connsiteY4" fmla="*/ 104362 h 112314"/>
                <a:gd name="connsiteX5" fmla="*/ 231138 w 256696"/>
                <a:gd name="connsiteY5" fmla="*/ 48703 h 112314"/>
                <a:gd name="connsiteX6" fmla="*/ 247041 w 256696"/>
                <a:gd name="connsiteY6" fmla="*/ 24849 h 112314"/>
                <a:gd name="connsiteX7" fmla="*/ 254992 w 256696"/>
                <a:gd name="connsiteY7" fmla="*/ 995 h 112314"/>
                <a:gd name="connsiteX8" fmla="*/ 207284 w 256696"/>
                <a:gd name="connsiteY8" fmla="*/ 24849 h 112314"/>
                <a:gd name="connsiteX9" fmla="*/ 135722 w 256696"/>
                <a:gd name="connsiteY9" fmla="*/ 32801 h 112314"/>
                <a:gd name="connsiteX10" fmla="*/ 88015 w 256696"/>
                <a:gd name="connsiteY10" fmla="*/ 40752 h 112314"/>
                <a:gd name="connsiteX11" fmla="*/ 48258 w 256696"/>
                <a:gd name="connsiteY11" fmla="*/ 32801 h 112314"/>
                <a:gd name="connsiteX12" fmla="*/ 550 w 256696"/>
                <a:gd name="connsiteY12" fmla="*/ 8947 h 112314"/>
                <a:gd name="connsiteX0" fmla="*/ 550 w 256696"/>
                <a:gd name="connsiteY0" fmla="*/ 8947 h 112314"/>
                <a:gd name="connsiteX1" fmla="*/ 24404 w 256696"/>
                <a:gd name="connsiteY1" fmla="*/ 48703 h 112314"/>
                <a:gd name="connsiteX2" fmla="*/ 95966 w 256696"/>
                <a:gd name="connsiteY2" fmla="*/ 104362 h 112314"/>
                <a:gd name="connsiteX3" fmla="*/ 119820 w 256696"/>
                <a:gd name="connsiteY3" fmla="*/ 112314 h 112314"/>
                <a:gd name="connsiteX4" fmla="*/ 159576 w 256696"/>
                <a:gd name="connsiteY4" fmla="*/ 104362 h 112314"/>
                <a:gd name="connsiteX5" fmla="*/ 231138 w 256696"/>
                <a:gd name="connsiteY5" fmla="*/ 48703 h 112314"/>
                <a:gd name="connsiteX6" fmla="*/ 247041 w 256696"/>
                <a:gd name="connsiteY6" fmla="*/ 24849 h 112314"/>
                <a:gd name="connsiteX7" fmla="*/ 254992 w 256696"/>
                <a:gd name="connsiteY7" fmla="*/ 995 h 112314"/>
                <a:gd name="connsiteX8" fmla="*/ 207284 w 256696"/>
                <a:gd name="connsiteY8" fmla="*/ 24849 h 112314"/>
                <a:gd name="connsiteX9" fmla="*/ 135722 w 256696"/>
                <a:gd name="connsiteY9" fmla="*/ 32801 h 112314"/>
                <a:gd name="connsiteX10" fmla="*/ 88015 w 256696"/>
                <a:gd name="connsiteY10" fmla="*/ 40752 h 112314"/>
                <a:gd name="connsiteX11" fmla="*/ 48258 w 256696"/>
                <a:gd name="connsiteY11" fmla="*/ 13084 h 112314"/>
                <a:gd name="connsiteX12" fmla="*/ 550 w 256696"/>
                <a:gd name="connsiteY12" fmla="*/ 8947 h 112314"/>
                <a:gd name="connsiteX0" fmla="*/ 770 w 256916"/>
                <a:gd name="connsiteY0" fmla="*/ 915 h 119068"/>
                <a:gd name="connsiteX1" fmla="*/ 24624 w 256916"/>
                <a:gd name="connsiteY1" fmla="*/ 55457 h 119068"/>
                <a:gd name="connsiteX2" fmla="*/ 96186 w 256916"/>
                <a:gd name="connsiteY2" fmla="*/ 111116 h 119068"/>
                <a:gd name="connsiteX3" fmla="*/ 120040 w 256916"/>
                <a:gd name="connsiteY3" fmla="*/ 119068 h 119068"/>
                <a:gd name="connsiteX4" fmla="*/ 159796 w 256916"/>
                <a:gd name="connsiteY4" fmla="*/ 111116 h 119068"/>
                <a:gd name="connsiteX5" fmla="*/ 231358 w 256916"/>
                <a:gd name="connsiteY5" fmla="*/ 55457 h 119068"/>
                <a:gd name="connsiteX6" fmla="*/ 247261 w 256916"/>
                <a:gd name="connsiteY6" fmla="*/ 31603 h 119068"/>
                <a:gd name="connsiteX7" fmla="*/ 255212 w 256916"/>
                <a:gd name="connsiteY7" fmla="*/ 7749 h 119068"/>
                <a:gd name="connsiteX8" fmla="*/ 207504 w 256916"/>
                <a:gd name="connsiteY8" fmla="*/ 31603 h 119068"/>
                <a:gd name="connsiteX9" fmla="*/ 135942 w 256916"/>
                <a:gd name="connsiteY9" fmla="*/ 39555 h 119068"/>
                <a:gd name="connsiteX10" fmla="*/ 88235 w 256916"/>
                <a:gd name="connsiteY10" fmla="*/ 47506 h 119068"/>
                <a:gd name="connsiteX11" fmla="*/ 48478 w 256916"/>
                <a:gd name="connsiteY11" fmla="*/ 19838 h 119068"/>
                <a:gd name="connsiteX12" fmla="*/ 770 w 256916"/>
                <a:gd name="connsiteY12" fmla="*/ 915 h 119068"/>
                <a:gd name="connsiteX0" fmla="*/ 770 w 257189"/>
                <a:gd name="connsiteY0" fmla="*/ 915 h 119068"/>
                <a:gd name="connsiteX1" fmla="*/ 24624 w 257189"/>
                <a:gd name="connsiteY1" fmla="*/ 55457 h 119068"/>
                <a:gd name="connsiteX2" fmla="*/ 96186 w 257189"/>
                <a:gd name="connsiteY2" fmla="*/ 111116 h 119068"/>
                <a:gd name="connsiteX3" fmla="*/ 120040 w 257189"/>
                <a:gd name="connsiteY3" fmla="*/ 119068 h 119068"/>
                <a:gd name="connsiteX4" fmla="*/ 159796 w 257189"/>
                <a:gd name="connsiteY4" fmla="*/ 111116 h 119068"/>
                <a:gd name="connsiteX5" fmla="*/ 231358 w 257189"/>
                <a:gd name="connsiteY5" fmla="*/ 55457 h 119068"/>
                <a:gd name="connsiteX6" fmla="*/ 247261 w 257189"/>
                <a:gd name="connsiteY6" fmla="*/ 31603 h 119068"/>
                <a:gd name="connsiteX7" fmla="*/ 255212 w 257189"/>
                <a:gd name="connsiteY7" fmla="*/ 7749 h 119068"/>
                <a:gd name="connsiteX8" fmla="*/ 207504 w 257189"/>
                <a:gd name="connsiteY8" fmla="*/ 16816 h 119068"/>
                <a:gd name="connsiteX9" fmla="*/ 135942 w 257189"/>
                <a:gd name="connsiteY9" fmla="*/ 39555 h 119068"/>
                <a:gd name="connsiteX10" fmla="*/ 88235 w 257189"/>
                <a:gd name="connsiteY10" fmla="*/ 47506 h 119068"/>
                <a:gd name="connsiteX11" fmla="*/ 48478 w 257189"/>
                <a:gd name="connsiteY11" fmla="*/ 19838 h 119068"/>
                <a:gd name="connsiteX12" fmla="*/ 770 w 257189"/>
                <a:gd name="connsiteY12" fmla="*/ 915 h 119068"/>
                <a:gd name="connsiteX0" fmla="*/ 770 w 257189"/>
                <a:gd name="connsiteY0" fmla="*/ 8176 h 126329"/>
                <a:gd name="connsiteX1" fmla="*/ 24624 w 257189"/>
                <a:gd name="connsiteY1" fmla="*/ 62718 h 126329"/>
                <a:gd name="connsiteX2" fmla="*/ 96186 w 257189"/>
                <a:gd name="connsiteY2" fmla="*/ 118377 h 126329"/>
                <a:gd name="connsiteX3" fmla="*/ 120040 w 257189"/>
                <a:gd name="connsiteY3" fmla="*/ 126329 h 126329"/>
                <a:gd name="connsiteX4" fmla="*/ 159796 w 257189"/>
                <a:gd name="connsiteY4" fmla="*/ 118377 h 126329"/>
                <a:gd name="connsiteX5" fmla="*/ 231358 w 257189"/>
                <a:gd name="connsiteY5" fmla="*/ 62718 h 126329"/>
                <a:gd name="connsiteX6" fmla="*/ 247261 w 257189"/>
                <a:gd name="connsiteY6" fmla="*/ 38864 h 126329"/>
                <a:gd name="connsiteX7" fmla="*/ 255212 w 257189"/>
                <a:gd name="connsiteY7" fmla="*/ 223 h 126329"/>
                <a:gd name="connsiteX8" fmla="*/ 207504 w 257189"/>
                <a:gd name="connsiteY8" fmla="*/ 24077 h 126329"/>
                <a:gd name="connsiteX9" fmla="*/ 135942 w 257189"/>
                <a:gd name="connsiteY9" fmla="*/ 46816 h 126329"/>
                <a:gd name="connsiteX10" fmla="*/ 88235 w 257189"/>
                <a:gd name="connsiteY10" fmla="*/ 54767 h 126329"/>
                <a:gd name="connsiteX11" fmla="*/ 48478 w 257189"/>
                <a:gd name="connsiteY11" fmla="*/ 27099 h 126329"/>
                <a:gd name="connsiteX12" fmla="*/ 770 w 257189"/>
                <a:gd name="connsiteY12" fmla="*/ 8176 h 126329"/>
                <a:gd name="connsiteX0" fmla="*/ 770 w 257189"/>
                <a:gd name="connsiteY0" fmla="*/ 8176 h 126329"/>
                <a:gd name="connsiteX1" fmla="*/ 24624 w 257189"/>
                <a:gd name="connsiteY1" fmla="*/ 62718 h 126329"/>
                <a:gd name="connsiteX2" fmla="*/ 96186 w 257189"/>
                <a:gd name="connsiteY2" fmla="*/ 118377 h 126329"/>
                <a:gd name="connsiteX3" fmla="*/ 120040 w 257189"/>
                <a:gd name="connsiteY3" fmla="*/ 126329 h 126329"/>
                <a:gd name="connsiteX4" fmla="*/ 159796 w 257189"/>
                <a:gd name="connsiteY4" fmla="*/ 118377 h 126329"/>
                <a:gd name="connsiteX5" fmla="*/ 231358 w 257189"/>
                <a:gd name="connsiteY5" fmla="*/ 62718 h 126329"/>
                <a:gd name="connsiteX6" fmla="*/ 247261 w 257189"/>
                <a:gd name="connsiteY6" fmla="*/ 38864 h 126329"/>
                <a:gd name="connsiteX7" fmla="*/ 255212 w 257189"/>
                <a:gd name="connsiteY7" fmla="*/ 223 h 126329"/>
                <a:gd name="connsiteX8" fmla="*/ 207504 w 257189"/>
                <a:gd name="connsiteY8" fmla="*/ 24077 h 126329"/>
                <a:gd name="connsiteX9" fmla="*/ 135942 w 257189"/>
                <a:gd name="connsiteY9" fmla="*/ 46816 h 126329"/>
                <a:gd name="connsiteX10" fmla="*/ 97002 w 257189"/>
                <a:gd name="connsiteY10" fmla="*/ 44909 h 126329"/>
                <a:gd name="connsiteX11" fmla="*/ 48478 w 257189"/>
                <a:gd name="connsiteY11" fmla="*/ 27099 h 126329"/>
                <a:gd name="connsiteX12" fmla="*/ 770 w 257189"/>
                <a:gd name="connsiteY12" fmla="*/ 8176 h 126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189" h="126329">
                  <a:moveTo>
                    <a:pt x="770" y="8176"/>
                  </a:moveTo>
                  <a:cubicBezTo>
                    <a:pt x="-3206" y="14112"/>
                    <a:pt x="8721" y="44351"/>
                    <a:pt x="24624" y="62718"/>
                  </a:cubicBezTo>
                  <a:cubicBezTo>
                    <a:pt x="40527" y="81085"/>
                    <a:pt x="79313" y="112752"/>
                    <a:pt x="96186" y="118377"/>
                  </a:cubicBezTo>
                  <a:lnTo>
                    <a:pt x="120040" y="126329"/>
                  </a:lnTo>
                  <a:cubicBezTo>
                    <a:pt x="133292" y="123678"/>
                    <a:pt x="147493" y="123969"/>
                    <a:pt x="159796" y="118377"/>
                  </a:cubicBezTo>
                  <a:cubicBezTo>
                    <a:pt x="183583" y="107564"/>
                    <a:pt x="213568" y="84066"/>
                    <a:pt x="231358" y="62718"/>
                  </a:cubicBezTo>
                  <a:cubicBezTo>
                    <a:pt x="237476" y="55377"/>
                    <a:pt x="241960" y="46815"/>
                    <a:pt x="247261" y="38864"/>
                  </a:cubicBezTo>
                  <a:cubicBezTo>
                    <a:pt x="249911" y="30913"/>
                    <a:pt x="261838" y="2688"/>
                    <a:pt x="255212" y="223"/>
                  </a:cubicBezTo>
                  <a:cubicBezTo>
                    <a:pt x="248586" y="-2241"/>
                    <a:pt x="227382" y="16312"/>
                    <a:pt x="207504" y="24077"/>
                  </a:cubicBezTo>
                  <a:cubicBezTo>
                    <a:pt x="187626" y="31842"/>
                    <a:pt x="154359" y="43344"/>
                    <a:pt x="135942" y="46816"/>
                  </a:cubicBezTo>
                  <a:cubicBezTo>
                    <a:pt x="117525" y="50288"/>
                    <a:pt x="112904" y="42259"/>
                    <a:pt x="97002" y="44909"/>
                  </a:cubicBezTo>
                  <a:cubicBezTo>
                    <a:pt x="83750" y="42259"/>
                    <a:pt x="60566" y="33143"/>
                    <a:pt x="48478" y="27099"/>
                  </a:cubicBezTo>
                  <a:cubicBezTo>
                    <a:pt x="48474" y="27097"/>
                    <a:pt x="4746" y="2240"/>
                    <a:pt x="770" y="8176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/>
            </a:p>
          </p:txBody>
        </p:sp>
        <p:grpSp>
          <p:nvGrpSpPr>
            <p:cNvPr id="43" name="Group 92"/>
            <p:cNvGrpSpPr>
              <a:grpSpLocks/>
            </p:cNvGrpSpPr>
            <p:nvPr/>
          </p:nvGrpSpPr>
          <p:grpSpPr bwMode="auto">
            <a:xfrm>
              <a:off x="2391951" y="5933936"/>
              <a:ext cx="213071" cy="175546"/>
              <a:chOff x="1905000" y="5621014"/>
              <a:chExt cx="616039" cy="613001"/>
            </a:xfrm>
          </p:grpSpPr>
          <p:sp>
            <p:nvSpPr>
              <p:cNvPr id="51" name="Oval 14"/>
              <p:cNvSpPr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52" name="Oval 17"/>
              <p:cNvSpPr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53" name="Straight Connector 52"/>
              <p:cNvCxnSpPr>
                <a:stCxn id="51" idx="1"/>
              </p:cNvCxnSpPr>
              <p:nvPr/>
            </p:nvCxnSpPr>
            <p:spPr>
              <a:xfrm flipH="1" flipV="1">
                <a:off x="1903024" y="5711532"/>
                <a:ext cx="221863" cy="25998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>
                <a:stCxn id="51" idx="0"/>
              </p:cNvCxnSpPr>
              <p:nvPr/>
            </p:nvCxnSpPr>
            <p:spPr>
              <a:xfrm flipV="1">
                <a:off x="2231995" y="5617942"/>
                <a:ext cx="0" cy="30157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>
                <a:stCxn id="51" idx="7"/>
              </p:cNvCxnSpPr>
              <p:nvPr/>
            </p:nvCxnSpPr>
            <p:spPr>
              <a:xfrm flipV="1">
                <a:off x="2339103" y="5680337"/>
                <a:ext cx="183613" cy="291178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grpSp>
          <p:nvGrpSpPr>
            <p:cNvPr id="44" name="Group 104"/>
            <p:cNvGrpSpPr>
              <a:grpSpLocks/>
            </p:cNvGrpSpPr>
            <p:nvPr/>
          </p:nvGrpSpPr>
          <p:grpSpPr bwMode="auto">
            <a:xfrm>
              <a:off x="1871482" y="5921099"/>
              <a:ext cx="213071" cy="175546"/>
              <a:chOff x="1905000" y="5621014"/>
              <a:chExt cx="616039" cy="613001"/>
            </a:xfrm>
          </p:grpSpPr>
          <p:sp>
            <p:nvSpPr>
              <p:cNvPr id="46" name="Oval 14"/>
              <p:cNvSpPr>
                <a:spLocks noChangeArrowheads="1"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47" name="Oval 17"/>
              <p:cNvSpPr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48" name="Straight Connector 47"/>
              <p:cNvCxnSpPr>
                <a:stCxn id="46" idx="1"/>
              </p:cNvCxnSpPr>
              <p:nvPr/>
            </p:nvCxnSpPr>
            <p:spPr>
              <a:xfrm flipH="1" flipV="1">
                <a:off x="1908311" y="5725164"/>
                <a:ext cx="221863" cy="239179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>
                <a:stCxn id="46" idx="0"/>
              </p:cNvCxnSpPr>
              <p:nvPr/>
            </p:nvCxnSpPr>
            <p:spPr>
              <a:xfrm flipV="1">
                <a:off x="2229634" y="5621171"/>
                <a:ext cx="22949" cy="30157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>
                <a:stCxn id="46" idx="7"/>
              </p:cNvCxnSpPr>
              <p:nvPr/>
            </p:nvCxnSpPr>
            <p:spPr>
              <a:xfrm flipV="1">
                <a:off x="2336742" y="5683567"/>
                <a:ext cx="183613" cy="280776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45" name="AutoShape 19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 rot="-5400000">
              <a:off x="2130172" y="6065759"/>
              <a:ext cx="208474" cy="530413"/>
            </a:xfrm>
            <a:prstGeom prst="moon">
              <a:avLst>
                <a:gd name="adj" fmla="val 27116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790503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1058" name="Group 2"/>
          <p:cNvGrpSpPr>
            <a:grpSpLocks/>
          </p:cNvGrpSpPr>
          <p:nvPr/>
        </p:nvGrpSpPr>
        <p:grpSpPr bwMode="auto">
          <a:xfrm>
            <a:off x="776288" y="1114425"/>
            <a:ext cx="7681912" cy="180975"/>
            <a:chOff x="295" y="1311"/>
            <a:chExt cx="5177" cy="114"/>
          </a:xfrm>
        </p:grpSpPr>
        <p:sp>
          <p:nvSpPr>
            <p:cNvPr id="941059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1060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41061" name="Text Box 5"/>
          <p:cNvSpPr txBox="1">
            <a:spLocks noChangeArrowheads="1"/>
          </p:cNvSpPr>
          <p:nvPr/>
        </p:nvSpPr>
        <p:spPr bwMode="auto">
          <a:xfrm>
            <a:off x="850900" y="228600"/>
            <a:ext cx="73787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ea typeface="ＭＳ Ｐゴシック" pitchFamily="34" charset="-128"/>
              </a:rPr>
              <a:t>Mutable vs. immutable objects</a:t>
            </a:r>
            <a:endParaRPr lang="en-US" sz="4000" b="1">
              <a:latin typeface="Courier New" pitchFamily="49" charset="0"/>
              <a:ea typeface="ＭＳ Ｐゴシック" pitchFamily="34" charset="-128"/>
            </a:endParaRPr>
          </a:p>
        </p:txBody>
      </p:sp>
      <p:sp>
        <p:nvSpPr>
          <p:cNvPr id="941080" name="Rectangle 24"/>
          <p:cNvSpPr>
            <a:spLocks noChangeArrowheads="1"/>
          </p:cNvSpPr>
          <p:nvPr/>
        </p:nvSpPr>
        <p:spPr bwMode="auto">
          <a:xfrm>
            <a:off x="4267200" y="6096000"/>
            <a:ext cx="33321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000" b="1">
                <a:latin typeface="Comic Sans MS" pitchFamily="66" charset="0"/>
                <a:ea typeface="ＭＳ Ｐゴシック" pitchFamily="34" charset="-128"/>
              </a:rPr>
              <a:t>Unresolved philosophical conundrum:</a:t>
            </a:r>
            <a:r>
              <a:rPr lang="en-US" sz="1000">
                <a:latin typeface="Comic Sans MS" pitchFamily="66" charset="0"/>
                <a:ea typeface="ＭＳ Ｐゴシック" pitchFamily="34" charset="-128"/>
              </a:rPr>
              <a:t> What happens when an immutable object meets a TV remote?</a:t>
            </a:r>
            <a:endParaRPr lang="en-US" sz="1000" b="1"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941081" name="Text Box 25"/>
          <p:cNvSpPr txBox="1">
            <a:spLocks noChangeArrowheads="1"/>
          </p:cNvSpPr>
          <p:nvPr/>
        </p:nvSpPr>
        <p:spPr bwMode="auto">
          <a:xfrm>
            <a:off x="993775" y="6110288"/>
            <a:ext cx="1587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Courier New" pitchFamily="49" charset="0"/>
                <a:ea typeface="ＭＳ Ｐゴシック" pitchFamily="34" charset="-128"/>
              </a:rPr>
              <a:t>'rock'</a:t>
            </a:r>
          </a:p>
        </p:txBody>
      </p:sp>
      <p:sp>
        <p:nvSpPr>
          <p:cNvPr id="941082" name="Text Box 26"/>
          <p:cNvSpPr txBox="1">
            <a:spLocks noChangeArrowheads="1"/>
          </p:cNvSpPr>
          <p:nvPr/>
        </p:nvSpPr>
        <p:spPr bwMode="auto">
          <a:xfrm>
            <a:off x="2203450" y="6132513"/>
            <a:ext cx="990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latin typeface="Times New Roman" pitchFamily="18" charset="0"/>
                <a:ea typeface="ＭＳ Ｐゴシック" pitchFamily="34" charset="-128"/>
              </a:rPr>
              <a:t>vs.</a:t>
            </a:r>
          </a:p>
        </p:txBody>
      </p:sp>
      <p:pic>
        <p:nvPicPr>
          <p:cNvPr id="941083" name="Picture 27" descr="control_mute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71" b="40244"/>
          <a:stretch>
            <a:fillRect/>
          </a:stretch>
        </p:blipFill>
        <p:spPr bwMode="auto">
          <a:xfrm>
            <a:off x="3114675" y="5969000"/>
            <a:ext cx="1076325" cy="64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1084" name="Text Box 28"/>
          <p:cNvSpPr txBox="1">
            <a:spLocks noChangeArrowheads="1"/>
          </p:cNvSpPr>
          <p:nvPr/>
        </p:nvSpPr>
        <p:spPr bwMode="auto">
          <a:xfrm>
            <a:off x="228600" y="1701800"/>
            <a:ext cx="381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imes New Roman" pitchFamily="18" charset="0"/>
                <a:ea typeface="ＭＳ Ｐゴシック" pitchFamily="34" charset="-128"/>
              </a:rPr>
              <a:t>Lists are </a:t>
            </a:r>
            <a:r>
              <a:rPr lang="en-US" b="1" i="1">
                <a:latin typeface="Times New Roman" pitchFamily="18" charset="0"/>
                <a:ea typeface="ＭＳ Ｐゴシック" pitchFamily="34" charset="-128"/>
              </a:rPr>
              <a:t>mutable </a:t>
            </a:r>
            <a:r>
              <a:rPr lang="en-US">
                <a:latin typeface="Times New Roman" pitchFamily="18" charset="0"/>
                <a:ea typeface="ＭＳ Ｐゴシック" pitchFamily="34" charset="-128"/>
              </a:rPr>
              <a:t>objects.</a:t>
            </a:r>
          </a:p>
        </p:txBody>
      </p:sp>
      <p:sp>
        <p:nvSpPr>
          <p:cNvPr id="941085" name="Text Box 29"/>
          <p:cNvSpPr txBox="1">
            <a:spLocks noChangeArrowheads="1"/>
          </p:cNvSpPr>
          <p:nvPr/>
        </p:nvSpPr>
        <p:spPr bwMode="auto">
          <a:xfrm>
            <a:off x="4764088" y="1524000"/>
            <a:ext cx="40179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imes New Roman" pitchFamily="18" charset="0"/>
                <a:ea typeface="ＭＳ Ｐゴシック" pitchFamily="34" charset="-128"/>
              </a:rPr>
              <a:t>Strings are </a:t>
            </a:r>
            <a:r>
              <a:rPr lang="en-US" b="1" i="1">
                <a:latin typeface="Times New Roman" pitchFamily="18" charset="0"/>
                <a:ea typeface="ＭＳ Ｐゴシック" pitchFamily="34" charset="-128"/>
              </a:rPr>
              <a:t>immutable </a:t>
            </a:r>
            <a:r>
              <a:rPr lang="en-US">
                <a:latin typeface="Times New Roman" pitchFamily="18" charset="0"/>
                <a:ea typeface="ＭＳ Ｐゴシック" pitchFamily="34" charset="-128"/>
              </a:rPr>
              <a:t>objects.</a:t>
            </a:r>
          </a:p>
        </p:txBody>
      </p:sp>
      <p:sp>
        <p:nvSpPr>
          <p:cNvPr id="941086" name="Text Box 30"/>
          <p:cNvSpPr txBox="1">
            <a:spLocks noChangeArrowheads="1"/>
          </p:cNvSpPr>
          <p:nvPr/>
        </p:nvSpPr>
        <p:spPr bwMode="auto">
          <a:xfrm>
            <a:off x="5341938" y="2025650"/>
            <a:ext cx="281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imes New Roman" pitchFamily="18" charset="0"/>
                <a:ea typeface="ＭＳ Ｐゴシック" pitchFamily="34" charset="-128"/>
              </a:rPr>
              <a:t>(So are numbers.)</a:t>
            </a:r>
          </a:p>
        </p:txBody>
      </p:sp>
      <p:sp>
        <p:nvSpPr>
          <p:cNvPr id="941087" name="Text Box 31"/>
          <p:cNvSpPr txBox="1">
            <a:spLocks noChangeArrowheads="1"/>
          </p:cNvSpPr>
          <p:nvPr/>
        </p:nvSpPr>
        <p:spPr bwMode="auto">
          <a:xfrm>
            <a:off x="669925" y="2860675"/>
            <a:ext cx="3302000" cy="210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Courier New" pitchFamily="49" charset="0"/>
                <a:ea typeface="ＭＳ Ｐゴシック" pitchFamily="34" charset="-128"/>
              </a:rPr>
              <a:t>&gt;&gt;&gt; L = [2,1,3]</a:t>
            </a:r>
          </a:p>
          <a:p>
            <a:pPr>
              <a:spcBef>
                <a:spcPct val="50000"/>
              </a:spcBef>
            </a:pPr>
            <a:r>
              <a:rPr lang="en-US" b="1">
                <a:latin typeface="Courier New" pitchFamily="49" charset="0"/>
                <a:ea typeface="ＭＳ Ｐゴシック" pitchFamily="34" charset="-128"/>
              </a:rPr>
              <a:t>&gt;&gt;&gt; L.sort()</a:t>
            </a:r>
          </a:p>
          <a:p>
            <a:pPr>
              <a:spcBef>
                <a:spcPct val="50000"/>
              </a:spcBef>
            </a:pPr>
            <a:r>
              <a:rPr lang="en-US" b="1">
                <a:latin typeface="Courier New" pitchFamily="49" charset="0"/>
                <a:ea typeface="ＭＳ Ｐゴシック" pitchFamily="34" charset="-128"/>
              </a:rPr>
              <a:t>&gt;&gt;&gt; L</a:t>
            </a:r>
          </a:p>
          <a:p>
            <a:pPr>
              <a:spcBef>
                <a:spcPct val="50000"/>
              </a:spcBef>
            </a:pPr>
            <a:r>
              <a:rPr lang="en-US" b="1">
                <a:latin typeface="Courier New" pitchFamily="49" charset="0"/>
                <a:ea typeface="ＭＳ Ｐゴシック" pitchFamily="34" charset="-128"/>
              </a:rPr>
              <a:t>[1,2,3]</a:t>
            </a:r>
          </a:p>
        </p:txBody>
      </p:sp>
      <p:sp>
        <p:nvSpPr>
          <p:cNvPr id="941088" name="Line 32"/>
          <p:cNvSpPr>
            <a:spLocks noChangeShapeType="1"/>
          </p:cNvSpPr>
          <p:nvPr/>
        </p:nvSpPr>
        <p:spPr bwMode="auto">
          <a:xfrm flipH="1" flipV="1">
            <a:off x="1914525" y="4191000"/>
            <a:ext cx="1022350" cy="533400"/>
          </a:xfrm>
          <a:prstGeom prst="line">
            <a:avLst/>
          </a:prstGeom>
          <a:noFill/>
          <a:ln w="19050">
            <a:solidFill>
              <a:srgbClr val="0E0BEE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41089" name="Text Box 33"/>
          <p:cNvSpPr txBox="1">
            <a:spLocks noChangeArrowheads="1"/>
          </p:cNvSpPr>
          <p:nvPr/>
        </p:nvSpPr>
        <p:spPr bwMode="auto">
          <a:xfrm>
            <a:off x="2809875" y="4508500"/>
            <a:ext cx="106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latin typeface="Courier New" pitchFamily="49" charset="0"/>
                <a:ea typeface="ＭＳ Ｐゴシック" pitchFamily="34" charset="-128"/>
              </a:rPr>
              <a:t>L</a:t>
            </a:r>
            <a:r>
              <a:rPr lang="en-US" sz="1400" b="1">
                <a:solidFill>
                  <a:srgbClr val="0E0BEE"/>
                </a:solidFill>
                <a:latin typeface="Times New Roman" pitchFamily="18" charset="0"/>
                <a:ea typeface="ＭＳ Ｐゴシック" pitchFamily="34" charset="-128"/>
              </a:rPr>
              <a:t> has changed.</a:t>
            </a:r>
          </a:p>
        </p:txBody>
      </p:sp>
      <p:sp>
        <p:nvSpPr>
          <p:cNvPr id="941090" name="Text Box 34"/>
          <p:cNvSpPr txBox="1">
            <a:spLocks noChangeArrowheads="1"/>
          </p:cNvSpPr>
          <p:nvPr/>
        </p:nvSpPr>
        <p:spPr bwMode="auto">
          <a:xfrm>
            <a:off x="4895850" y="2779713"/>
            <a:ext cx="3754438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Courier New" pitchFamily="49" charset="0"/>
                <a:ea typeface="ＭＳ Ｐゴシック" pitchFamily="34" charset="-128"/>
              </a:rPr>
              <a:t>&gt;&gt;&gt; s = </a:t>
            </a:r>
            <a:r>
              <a:rPr lang="en-US" b="1">
                <a:solidFill>
                  <a:srgbClr val="0A6819"/>
                </a:solidFill>
                <a:latin typeface="Courier New" pitchFamily="49" charset="0"/>
                <a:ea typeface="ＭＳ Ｐゴシック" pitchFamily="34" charset="-128"/>
              </a:rPr>
              <a:t>'string'</a:t>
            </a:r>
            <a:endParaRPr lang="en-US" b="1">
              <a:latin typeface="Courier New" pitchFamily="49" charset="0"/>
              <a:ea typeface="ＭＳ Ｐゴシック" pitchFamily="34" charset="-128"/>
            </a:endParaRPr>
          </a:p>
          <a:p>
            <a:pPr>
              <a:spcBef>
                <a:spcPct val="50000"/>
              </a:spcBef>
            </a:pPr>
            <a:r>
              <a:rPr lang="en-US" b="1">
                <a:latin typeface="Courier New" pitchFamily="49" charset="0"/>
                <a:ea typeface="ＭＳ Ｐゴシック" pitchFamily="34" charset="-128"/>
              </a:rPr>
              <a:t>&gt;&gt;&gt; </a:t>
            </a:r>
            <a:r>
              <a:rPr lang="en-US" sz="1800" b="1">
                <a:latin typeface="Courier New" pitchFamily="49" charset="0"/>
                <a:ea typeface="ＭＳ Ｐゴシック" pitchFamily="34" charset="-128"/>
              </a:rPr>
              <a:t>s.replace(</a:t>
            </a:r>
            <a:r>
              <a:rPr lang="en-US" sz="1800" b="1">
                <a:solidFill>
                  <a:srgbClr val="0A6819"/>
                </a:solidFill>
                <a:latin typeface="Courier New" pitchFamily="49" charset="0"/>
                <a:ea typeface="ＭＳ Ｐゴシック" pitchFamily="34" charset="-128"/>
              </a:rPr>
              <a:t>'st'</a:t>
            </a:r>
            <a:r>
              <a:rPr lang="en-US" sz="1800" b="1">
                <a:latin typeface="Courier New" pitchFamily="49" charset="0"/>
                <a:ea typeface="ＭＳ Ｐゴシック" pitchFamily="34" charset="-128"/>
              </a:rPr>
              <a:t>,</a:t>
            </a:r>
            <a:r>
              <a:rPr lang="en-US" sz="1800" b="1">
                <a:solidFill>
                  <a:srgbClr val="0A6819"/>
                </a:solidFill>
                <a:latin typeface="Courier New" pitchFamily="49" charset="0"/>
                <a:ea typeface="ＭＳ Ｐゴシック" pitchFamily="34" charset="-128"/>
              </a:rPr>
              <a:t>''</a:t>
            </a:r>
            <a:r>
              <a:rPr lang="en-US" sz="1800" b="1">
                <a:latin typeface="Courier New" pitchFamily="49" charset="0"/>
                <a:ea typeface="ＭＳ Ｐゴシック" pitchFamily="34" charset="-128"/>
              </a:rPr>
              <a:t>)</a:t>
            </a:r>
            <a:endParaRPr lang="en-US" b="1">
              <a:latin typeface="Courier New" pitchFamily="49" charset="0"/>
              <a:ea typeface="ＭＳ Ｐゴシック" pitchFamily="34" charset="-128"/>
            </a:endParaRPr>
          </a:p>
          <a:p>
            <a:pPr>
              <a:spcBef>
                <a:spcPct val="50000"/>
              </a:spcBef>
            </a:pPr>
            <a:r>
              <a:rPr lang="en-US" b="1">
                <a:solidFill>
                  <a:srgbClr val="0A6819"/>
                </a:solidFill>
                <a:latin typeface="Courier New" pitchFamily="49" charset="0"/>
                <a:ea typeface="ＭＳ Ｐゴシック" pitchFamily="34" charset="-128"/>
              </a:rPr>
              <a:t>'ring'</a:t>
            </a:r>
            <a:endParaRPr lang="en-US" b="1">
              <a:latin typeface="Courier New" pitchFamily="49" charset="0"/>
              <a:ea typeface="ＭＳ Ｐゴシック" pitchFamily="34" charset="-128"/>
            </a:endParaRPr>
          </a:p>
          <a:p>
            <a:pPr>
              <a:spcBef>
                <a:spcPct val="50000"/>
              </a:spcBef>
            </a:pPr>
            <a:r>
              <a:rPr lang="en-US" b="1">
                <a:latin typeface="Courier New" pitchFamily="49" charset="0"/>
                <a:ea typeface="ＭＳ Ｐゴシック" pitchFamily="34" charset="-128"/>
              </a:rPr>
              <a:t>&gt;&gt;&gt; s</a:t>
            </a:r>
          </a:p>
          <a:p>
            <a:pPr>
              <a:spcBef>
                <a:spcPct val="50000"/>
              </a:spcBef>
            </a:pPr>
            <a:r>
              <a:rPr lang="en-US" b="1">
                <a:solidFill>
                  <a:srgbClr val="0A6819"/>
                </a:solidFill>
                <a:latin typeface="Courier New" pitchFamily="49" charset="0"/>
                <a:ea typeface="ＭＳ Ｐゴシック" pitchFamily="34" charset="-128"/>
              </a:rPr>
              <a:t>'string'</a:t>
            </a:r>
          </a:p>
        </p:txBody>
      </p:sp>
      <p:sp>
        <p:nvSpPr>
          <p:cNvPr id="941091" name="Line 35"/>
          <p:cNvSpPr>
            <a:spLocks noChangeShapeType="1"/>
          </p:cNvSpPr>
          <p:nvPr/>
        </p:nvSpPr>
        <p:spPr bwMode="auto">
          <a:xfrm flipH="1" flipV="1">
            <a:off x="2058988" y="4729163"/>
            <a:ext cx="865187" cy="11112"/>
          </a:xfrm>
          <a:prstGeom prst="line">
            <a:avLst/>
          </a:prstGeom>
          <a:noFill/>
          <a:ln w="19050">
            <a:solidFill>
              <a:srgbClr val="0E0BEE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41092" name="Line 36"/>
          <p:cNvSpPr>
            <a:spLocks noChangeShapeType="1"/>
          </p:cNvSpPr>
          <p:nvPr/>
        </p:nvSpPr>
        <p:spPr bwMode="auto">
          <a:xfrm flipH="1" flipV="1">
            <a:off x="6230938" y="4092575"/>
            <a:ext cx="1398587" cy="36513"/>
          </a:xfrm>
          <a:prstGeom prst="line">
            <a:avLst/>
          </a:prstGeom>
          <a:noFill/>
          <a:ln w="19050">
            <a:solidFill>
              <a:srgbClr val="0E0BEE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41093" name="Line 37"/>
          <p:cNvSpPr>
            <a:spLocks noChangeShapeType="1"/>
          </p:cNvSpPr>
          <p:nvPr/>
        </p:nvSpPr>
        <p:spPr bwMode="auto">
          <a:xfrm>
            <a:off x="395288" y="5824538"/>
            <a:ext cx="82375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41094" name="Text Box 38"/>
          <p:cNvSpPr txBox="1">
            <a:spLocks noChangeArrowheads="1"/>
          </p:cNvSpPr>
          <p:nvPr/>
        </p:nvSpPr>
        <p:spPr bwMode="auto">
          <a:xfrm>
            <a:off x="7458075" y="3968750"/>
            <a:ext cx="12477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0E0BEE"/>
                </a:solidFill>
                <a:latin typeface="Times New Roman" pitchFamily="18" charset="0"/>
                <a:ea typeface="ＭＳ Ｐゴシック" pitchFamily="34" charset="-128"/>
              </a:rPr>
              <a:t>returns a NEW string</a:t>
            </a:r>
          </a:p>
        </p:txBody>
      </p:sp>
      <p:sp>
        <p:nvSpPr>
          <p:cNvPr id="941095" name="Line 39"/>
          <p:cNvSpPr>
            <a:spLocks noChangeShapeType="1"/>
          </p:cNvSpPr>
          <p:nvPr/>
        </p:nvSpPr>
        <p:spPr bwMode="auto">
          <a:xfrm flipH="1" flipV="1">
            <a:off x="2978150" y="3635375"/>
            <a:ext cx="406400" cy="193675"/>
          </a:xfrm>
          <a:prstGeom prst="line">
            <a:avLst/>
          </a:prstGeom>
          <a:noFill/>
          <a:ln w="19050">
            <a:solidFill>
              <a:srgbClr val="0E0BEE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41096" name="Text Box 40"/>
          <p:cNvSpPr txBox="1">
            <a:spLocks noChangeArrowheads="1"/>
          </p:cNvSpPr>
          <p:nvPr/>
        </p:nvSpPr>
        <p:spPr bwMode="auto">
          <a:xfrm>
            <a:off x="3209925" y="3757613"/>
            <a:ext cx="10668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0E0BEE"/>
                </a:solidFill>
                <a:latin typeface="Times New Roman" pitchFamily="18" charset="0"/>
                <a:ea typeface="ＭＳ Ｐゴシック" pitchFamily="34" charset="-128"/>
              </a:rPr>
              <a:t>no return value</a:t>
            </a:r>
          </a:p>
        </p:txBody>
      </p:sp>
      <p:sp>
        <p:nvSpPr>
          <p:cNvPr id="941097" name="Line 41"/>
          <p:cNvSpPr>
            <a:spLocks noChangeShapeType="1"/>
          </p:cNvSpPr>
          <p:nvPr/>
        </p:nvSpPr>
        <p:spPr bwMode="auto">
          <a:xfrm flipH="1" flipV="1">
            <a:off x="6034088" y="4676775"/>
            <a:ext cx="1647825" cy="339725"/>
          </a:xfrm>
          <a:prstGeom prst="line">
            <a:avLst/>
          </a:prstGeom>
          <a:noFill/>
          <a:ln w="19050">
            <a:solidFill>
              <a:srgbClr val="0E0BEE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41098" name="Line 42"/>
          <p:cNvSpPr>
            <a:spLocks noChangeShapeType="1"/>
          </p:cNvSpPr>
          <p:nvPr/>
        </p:nvSpPr>
        <p:spPr bwMode="auto">
          <a:xfrm flipH="1">
            <a:off x="6518275" y="5032375"/>
            <a:ext cx="1168400" cy="220663"/>
          </a:xfrm>
          <a:prstGeom prst="line">
            <a:avLst/>
          </a:prstGeom>
          <a:noFill/>
          <a:ln w="19050">
            <a:solidFill>
              <a:srgbClr val="0E0BEE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41099" name="Text Box 43"/>
          <p:cNvSpPr txBox="1">
            <a:spLocks noChangeArrowheads="1"/>
          </p:cNvSpPr>
          <p:nvPr/>
        </p:nvSpPr>
        <p:spPr bwMode="auto">
          <a:xfrm>
            <a:off x="7591425" y="4811713"/>
            <a:ext cx="12477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latin typeface="Courier New" pitchFamily="49" charset="0"/>
                <a:ea typeface="ＭＳ Ｐゴシック" pitchFamily="34" charset="-128"/>
              </a:rPr>
              <a:t>s</a:t>
            </a:r>
            <a:r>
              <a:rPr lang="en-US" sz="1400" b="1">
                <a:solidFill>
                  <a:srgbClr val="0E0BEE"/>
                </a:solidFill>
                <a:latin typeface="Times New Roman" pitchFamily="18" charset="0"/>
                <a:ea typeface="ＭＳ Ｐゴシック" pitchFamily="34" charset="-128"/>
              </a:rPr>
              <a:t> has NOT changed</a:t>
            </a:r>
          </a:p>
        </p:txBody>
      </p:sp>
      <p:sp>
        <p:nvSpPr>
          <p:cNvPr id="941100" name="Line 44"/>
          <p:cNvSpPr>
            <a:spLocks noChangeShapeType="1"/>
          </p:cNvSpPr>
          <p:nvPr/>
        </p:nvSpPr>
        <p:spPr bwMode="auto">
          <a:xfrm flipH="1" flipV="1">
            <a:off x="6584950" y="3711575"/>
            <a:ext cx="1050925" cy="385763"/>
          </a:xfrm>
          <a:prstGeom prst="line">
            <a:avLst/>
          </a:prstGeom>
          <a:noFill/>
          <a:ln w="19050">
            <a:solidFill>
              <a:srgbClr val="0E0BEE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pSp>
        <p:nvGrpSpPr>
          <p:cNvPr id="45" name="Group 7182"/>
          <p:cNvGrpSpPr>
            <a:grpSpLocks/>
          </p:cNvGrpSpPr>
          <p:nvPr/>
        </p:nvGrpSpPr>
        <p:grpSpPr bwMode="auto">
          <a:xfrm>
            <a:off x="7591425" y="6021352"/>
            <a:ext cx="617537" cy="635071"/>
            <a:chOff x="1676815" y="5536974"/>
            <a:chExt cx="1066385" cy="1244825"/>
          </a:xfrm>
        </p:grpSpPr>
        <p:sp>
          <p:nvSpPr>
            <p:cNvPr id="46" name="Freeform 11"/>
            <p:cNvSpPr>
              <a:spLocks/>
            </p:cNvSpPr>
            <p:nvPr>
              <p:custDataLst>
                <p:tags r:id="rId1"/>
              </p:custDataLst>
            </p:nvPr>
          </p:nvSpPr>
          <p:spPr bwMode="auto">
            <a:xfrm>
              <a:off x="1676815" y="6461968"/>
              <a:ext cx="1066385" cy="319831"/>
            </a:xfrm>
            <a:custGeom>
              <a:avLst/>
              <a:gdLst>
                <a:gd name="T0" fmla="*/ 2147483647 w 1048"/>
                <a:gd name="T1" fmla="*/ 2147483647 h 250"/>
                <a:gd name="T2" fmla="*/ 2147483647 w 1048"/>
                <a:gd name="T3" fmla="*/ 2147483647 h 250"/>
                <a:gd name="T4" fmla="*/ 2147483647 w 1048"/>
                <a:gd name="T5" fmla="*/ 2147483647 h 250"/>
                <a:gd name="T6" fmla="*/ 2147483647 w 1048"/>
                <a:gd name="T7" fmla="*/ 2147483647 h 250"/>
                <a:gd name="T8" fmla="*/ 2147483647 w 1048"/>
                <a:gd name="T9" fmla="*/ 2147483647 h 250"/>
                <a:gd name="T10" fmla="*/ 2147483647 w 1048"/>
                <a:gd name="T11" fmla="*/ 2147483647 h 250"/>
                <a:gd name="T12" fmla="*/ 2147483647 w 1048"/>
                <a:gd name="T13" fmla="*/ 2147483647 h 250"/>
                <a:gd name="T14" fmla="*/ 0 w 1048"/>
                <a:gd name="T15" fmla="*/ 2147483647 h 250"/>
                <a:gd name="T16" fmla="*/ 2147483647 w 1048"/>
                <a:gd name="T17" fmla="*/ 2147483647 h 250"/>
                <a:gd name="T18" fmla="*/ 2147483647 w 1048"/>
                <a:gd name="T19" fmla="*/ 2147483647 h 250"/>
                <a:gd name="T20" fmla="*/ 2147483647 w 1048"/>
                <a:gd name="T21" fmla="*/ 2147483647 h 250"/>
                <a:gd name="T22" fmla="*/ 2147483647 w 1048"/>
                <a:gd name="T23" fmla="*/ 2147483647 h 250"/>
                <a:gd name="T24" fmla="*/ 2147483647 w 1048"/>
                <a:gd name="T25" fmla="*/ 2147483647 h 250"/>
                <a:gd name="T26" fmla="*/ 2147483647 w 1048"/>
                <a:gd name="T27" fmla="*/ 2147483647 h 250"/>
                <a:gd name="T28" fmla="*/ 2147483647 w 1048"/>
                <a:gd name="T29" fmla="*/ 2147483647 h 250"/>
                <a:gd name="T30" fmla="*/ 2147483647 w 1048"/>
                <a:gd name="T31" fmla="*/ 2147483647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3333F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Oval 12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1803829" y="5724592"/>
              <a:ext cx="838819" cy="84278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>
                <a:latin typeface="Arial" pitchFamily="34" charset="0"/>
                <a:ea typeface="MS PGothic" pitchFamily="34" charset="-128"/>
                <a:cs typeface="+mn-cs"/>
              </a:endParaRPr>
            </a:p>
          </p:txBody>
        </p:sp>
        <p:cxnSp>
          <p:nvCxnSpPr>
            <p:cNvPr id="48" name="Straight Connector 47"/>
            <p:cNvCxnSpPr>
              <a:stCxn id="64" idx="1"/>
              <a:endCxn id="64" idx="1"/>
            </p:cNvCxnSpPr>
            <p:nvPr/>
          </p:nvCxnSpPr>
          <p:spPr>
            <a:xfrm>
              <a:off x="2134593" y="5888384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9" name="Group 7181"/>
            <p:cNvGrpSpPr>
              <a:grpSpLocks/>
            </p:cNvGrpSpPr>
            <p:nvPr/>
          </p:nvGrpSpPr>
          <p:grpSpPr bwMode="auto">
            <a:xfrm>
              <a:off x="1915058" y="5536974"/>
              <a:ext cx="616039" cy="613001"/>
              <a:chOff x="1905000" y="5621014"/>
              <a:chExt cx="616039" cy="613001"/>
            </a:xfrm>
          </p:grpSpPr>
          <p:sp>
            <p:nvSpPr>
              <p:cNvPr id="64" name="Oval 14"/>
              <p:cNvSpPr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65" name="Oval 17"/>
              <p:cNvSpPr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66" name="Straight Connector 65"/>
              <p:cNvCxnSpPr>
                <a:stCxn id="64" idx="1"/>
              </p:cNvCxnSpPr>
              <p:nvPr/>
            </p:nvCxnSpPr>
            <p:spPr>
              <a:xfrm flipH="1" flipV="1">
                <a:off x="1904908" y="5725247"/>
                <a:ext cx="224919" cy="247177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>
                <a:stCxn id="64" idx="0"/>
              </p:cNvCxnSpPr>
              <p:nvPr/>
            </p:nvCxnSpPr>
            <p:spPr>
              <a:xfrm flipV="1">
                <a:off x="2233027" y="5621014"/>
                <a:ext cx="10584" cy="303761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>
                <a:stCxn id="64" idx="7"/>
              </p:cNvCxnSpPr>
              <p:nvPr/>
            </p:nvCxnSpPr>
            <p:spPr>
              <a:xfrm flipV="1">
                <a:off x="2336224" y="5692487"/>
                <a:ext cx="187875" cy="279936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50" name="Freeform 49"/>
            <p:cNvSpPr/>
            <p:nvPr/>
          </p:nvSpPr>
          <p:spPr>
            <a:xfrm>
              <a:off x="1986410" y="6510797"/>
              <a:ext cx="465717" cy="202507"/>
            </a:xfrm>
            <a:custGeom>
              <a:avLst/>
              <a:gdLst>
                <a:gd name="connsiteX0" fmla="*/ 550 w 256696"/>
                <a:gd name="connsiteY0" fmla="*/ 8947 h 112314"/>
                <a:gd name="connsiteX1" fmla="*/ 24404 w 256696"/>
                <a:gd name="connsiteY1" fmla="*/ 48703 h 112314"/>
                <a:gd name="connsiteX2" fmla="*/ 95966 w 256696"/>
                <a:gd name="connsiteY2" fmla="*/ 104362 h 112314"/>
                <a:gd name="connsiteX3" fmla="*/ 119820 w 256696"/>
                <a:gd name="connsiteY3" fmla="*/ 112314 h 112314"/>
                <a:gd name="connsiteX4" fmla="*/ 159576 w 256696"/>
                <a:gd name="connsiteY4" fmla="*/ 104362 h 112314"/>
                <a:gd name="connsiteX5" fmla="*/ 231138 w 256696"/>
                <a:gd name="connsiteY5" fmla="*/ 48703 h 112314"/>
                <a:gd name="connsiteX6" fmla="*/ 247041 w 256696"/>
                <a:gd name="connsiteY6" fmla="*/ 24849 h 112314"/>
                <a:gd name="connsiteX7" fmla="*/ 254992 w 256696"/>
                <a:gd name="connsiteY7" fmla="*/ 995 h 112314"/>
                <a:gd name="connsiteX8" fmla="*/ 207284 w 256696"/>
                <a:gd name="connsiteY8" fmla="*/ 24849 h 112314"/>
                <a:gd name="connsiteX9" fmla="*/ 135722 w 256696"/>
                <a:gd name="connsiteY9" fmla="*/ 32801 h 112314"/>
                <a:gd name="connsiteX10" fmla="*/ 88015 w 256696"/>
                <a:gd name="connsiteY10" fmla="*/ 40752 h 112314"/>
                <a:gd name="connsiteX11" fmla="*/ 48258 w 256696"/>
                <a:gd name="connsiteY11" fmla="*/ 32801 h 112314"/>
                <a:gd name="connsiteX12" fmla="*/ 550 w 256696"/>
                <a:gd name="connsiteY12" fmla="*/ 8947 h 112314"/>
                <a:gd name="connsiteX0" fmla="*/ 550 w 256696"/>
                <a:gd name="connsiteY0" fmla="*/ 8947 h 112314"/>
                <a:gd name="connsiteX1" fmla="*/ 24404 w 256696"/>
                <a:gd name="connsiteY1" fmla="*/ 48703 h 112314"/>
                <a:gd name="connsiteX2" fmla="*/ 95966 w 256696"/>
                <a:gd name="connsiteY2" fmla="*/ 104362 h 112314"/>
                <a:gd name="connsiteX3" fmla="*/ 119820 w 256696"/>
                <a:gd name="connsiteY3" fmla="*/ 112314 h 112314"/>
                <a:gd name="connsiteX4" fmla="*/ 159576 w 256696"/>
                <a:gd name="connsiteY4" fmla="*/ 104362 h 112314"/>
                <a:gd name="connsiteX5" fmla="*/ 231138 w 256696"/>
                <a:gd name="connsiteY5" fmla="*/ 48703 h 112314"/>
                <a:gd name="connsiteX6" fmla="*/ 247041 w 256696"/>
                <a:gd name="connsiteY6" fmla="*/ 24849 h 112314"/>
                <a:gd name="connsiteX7" fmla="*/ 254992 w 256696"/>
                <a:gd name="connsiteY7" fmla="*/ 995 h 112314"/>
                <a:gd name="connsiteX8" fmla="*/ 207284 w 256696"/>
                <a:gd name="connsiteY8" fmla="*/ 24849 h 112314"/>
                <a:gd name="connsiteX9" fmla="*/ 135722 w 256696"/>
                <a:gd name="connsiteY9" fmla="*/ 32801 h 112314"/>
                <a:gd name="connsiteX10" fmla="*/ 88015 w 256696"/>
                <a:gd name="connsiteY10" fmla="*/ 40752 h 112314"/>
                <a:gd name="connsiteX11" fmla="*/ 48258 w 256696"/>
                <a:gd name="connsiteY11" fmla="*/ 13084 h 112314"/>
                <a:gd name="connsiteX12" fmla="*/ 550 w 256696"/>
                <a:gd name="connsiteY12" fmla="*/ 8947 h 112314"/>
                <a:gd name="connsiteX0" fmla="*/ 770 w 256916"/>
                <a:gd name="connsiteY0" fmla="*/ 915 h 119068"/>
                <a:gd name="connsiteX1" fmla="*/ 24624 w 256916"/>
                <a:gd name="connsiteY1" fmla="*/ 55457 h 119068"/>
                <a:gd name="connsiteX2" fmla="*/ 96186 w 256916"/>
                <a:gd name="connsiteY2" fmla="*/ 111116 h 119068"/>
                <a:gd name="connsiteX3" fmla="*/ 120040 w 256916"/>
                <a:gd name="connsiteY3" fmla="*/ 119068 h 119068"/>
                <a:gd name="connsiteX4" fmla="*/ 159796 w 256916"/>
                <a:gd name="connsiteY4" fmla="*/ 111116 h 119068"/>
                <a:gd name="connsiteX5" fmla="*/ 231358 w 256916"/>
                <a:gd name="connsiteY5" fmla="*/ 55457 h 119068"/>
                <a:gd name="connsiteX6" fmla="*/ 247261 w 256916"/>
                <a:gd name="connsiteY6" fmla="*/ 31603 h 119068"/>
                <a:gd name="connsiteX7" fmla="*/ 255212 w 256916"/>
                <a:gd name="connsiteY7" fmla="*/ 7749 h 119068"/>
                <a:gd name="connsiteX8" fmla="*/ 207504 w 256916"/>
                <a:gd name="connsiteY8" fmla="*/ 31603 h 119068"/>
                <a:gd name="connsiteX9" fmla="*/ 135942 w 256916"/>
                <a:gd name="connsiteY9" fmla="*/ 39555 h 119068"/>
                <a:gd name="connsiteX10" fmla="*/ 88235 w 256916"/>
                <a:gd name="connsiteY10" fmla="*/ 47506 h 119068"/>
                <a:gd name="connsiteX11" fmla="*/ 48478 w 256916"/>
                <a:gd name="connsiteY11" fmla="*/ 19838 h 119068"/>
                <a:gd name="connsiteX12" fmla="*/ 770 w 256916"/>
                <a:gd name="connsiteY12" fmla="*/ 915 h 119068"/>
                <a:gd name="connsiteX0" fmla="*/ 770 w 257189"/>
                <a:gd name="connsiteY0" fmla="*/ 915 h 119068"/>
                <a:gd name="connsiteX1" fmla="*/ 24624 w 257189"/>
                <a:gd name="connsiteY1" fmla="*/ 55457 h 119068"/>
                <a:gd name="connsiteX2" fmla="*/ 96186 w 257189"/>
                <a:gd name="connsiteY2" fmla="*/ 111116 h 119068"/>
                <a:gd name="connsiteX3" fmla="*/ 120040 w 257189"/>
                <a:gd name="connsiteY3" fmla="*/ 119068 h 119068"/>
                <a:gd name="connsiteX4" fmla="*/ 159796 w 257189"/>
                <a:gd name="connsiteY4" fmla="*/ 111116 h 119068"/>
                <a:gd name="connsiteX5" fmla="*/ 231358 w 257189"/>
                <a:gd name="connsiteY5" fmla="*/ 55457 h 119068"/>
                <a:gd name="connsiteX6" fmla="*/ 247261 w 257189"/>
                <a:gd name="connsiteY6" fmla="*/ 31603 h 119068"/>
                <a:gd name="connsiteX7" fmla="*/ 255212 w 257189"/>
                <a:gd name="connsiteY7" fmla="*/ 7749 h 119068"/>
                <a:gd name="connsiteX8" fmla="*/ 207504 w 257189"/>
                <a:gd name="connsiteY8" fmla="*/ 16816 h 119068"/>
                <a:gd name="connsiteX9" fmla="*/ 135942 w 257189"/>
                <a:gd name="connsiteY9" fmla="*/ 39555 h 119068"/>
                <a:gd name="connsiteX10" fmla="*/ 88235 w 257189"/>
                <a:gd name="connsiteY10" fmla="*/ 47506 h 119068"/>
                <a:gd name="connsiteX11" fmla="*/ 48478 w 257189"/>
                <a:gd name="connsiteY11" fmla="*/ 19838 h 119068"/>
                <a:gd name="connsiteX12" fmla="*/ 770 w 257189"/>
                <a:gd name="connsiteY12" fmla="*/ 915 h 119068"/>
                <a:gd name="connsiteX0" fmla="*/ 770 w 257189"/>
                <a:gd name="connsiteY0" fmla="*/ 8176 h 126329"/>
                <a:gd name="connsiteX1" fmla="*/ 24624 w 257189"/>
                <a:gd name="connsiteY1" fmla="*/ 62718 h 126329"/>
                <a:gd name="connsiteX2" fmla="*/ 96186 w 257189"/>
                <a:gd name="connsiteY2" fmla="*/ 118377 h 126329"/>
                <a:gd name="connsiteX3" fmla="*/ 120040 w 257189"/>
                <a:gd name="connsiteY3" fmla="*/ 126329 h 126329"/>
                <a:gd name="connsiteX4" fmla="*/ 159796 w 257189"/>
                <a:gd name="connsiteY4" fmla="*/ 118377 h 126329"/>
                <a:gd name="connsiteX5" fmla="*/ 231358 w 257189"/>
                <a:gd name="connsiteY5" fmla="*/ 62718 h 126329"/>
                <a:gd name="connsiteX6" fmla="*/ 247261 w 257189"/>
                <a:gd name="connsiteY6" fmla="*/ 38864 h 126329"/>
                <a:gd name="connsiteX7" fmla="*/ 255212 w 257189"/>
                <a:gd name="connsiteY7" fmla="*/ 223 h 126329"/>
                <a:gd name="connsiteX8" fmla="*/ 207504 w 257189"/>
                <a:gd name="connsiteY8" fmla="*/ 24077 h 126329"/>
                <a:gd name="connsiteX9" fmla="*/ 135942 w 257189"/>
                <a:gd name="connsiteY9" fmla="*/ 46816 h 126329"/>
                <a:gd name="connsiteX10" fmla="*/ 88235 w 257189"/>
                <a:gd name="connsiteY10" fmla="*/ 54767 h 126329"/>
                <a:gd name="connsiteX11" fmla="*/ 48478 w 257189"/>
                <a:gd name="connsiteY11" fmla="*/ 27099 h 126329"/>
                <a:gd name="connsiteX12" fmla="*/ 770 w 257189"/>
                <a:gd name="connsiteY12" fmla="*/ 8176 h 126329"/>
                <a:gd name="connsiteX0" fmla="*/ 770 w 257189"/>
                <a:gd name="connsiteY0" fmla="*/ 8176 h 126329"/>
                <a:gd name="connsiteX1" fmla="*/ 24624 w 257189"/>
                <a:gd name="connsiteY1" fmla="*/ 62718 h 126329"/>
                <a:gd name="connsiteX2" fmla="*/ 96186 w 257189"/>
                <a:gd name="connsiteY2" fmla="*/ 118377 h 126329"/>
                <a:gd name="connsiteX3" fmla="*/ 120040 w 257189"/>
                <a:gd name="connsiteY3" fmla="*/ 126329 h 126329"/>
                <a:gd name="connsiteX4" fmla="*/ 159796 w 257189"/>
                <a:gd name="connsiteY4" fmla="*/ 118377 h 126329"/>
                <a:gd name="connsiteX5" fmla="*/ 231358 w 257189"/>
                <a:gd name="connsiteY5" fmla="*/ 62718 h 126329"/>
                <a:gd name="connsiteX6" fmla="*/ 247261 w 257189"/>
                <a:gd name="connsiteY6" fmla="*/ 38864 h 126329"/>
                <a:gd name="connsiteX7" fmla="*/ 255212 w 257189"/>
                <a:gd name="connsiteY7" fmla="*/ 223 h 126329"/>
                <a:gd name="connsiteX8" fmla="*/ 207504 w 257189"/>
                <a:gd name="connsiteY8" fmla="*/ 24077 h 126329"/>
                <a:gd name="connsiteX9" fmla="*/ 135942 w 257189"/>
                <a:gd name="connsiteY9" fmla="*/ 46816 h 126329"/>
                <a:gd name="connsiteX10" fmla="*/ 97002 w 257189"/>
                <a:gd name="connsiteY10" fmla="*/ 44909 h 126329"/>
                <a:gd name="connsiteX11" fmla="*/ 48478 w 257189"/>
                <a:gd name="connsiteY11" fmla="*/ 27099 h 126329"/>
                <a:gd name="connsiteX12" fmla="*/ 770 w 257189"/>
                <a:gd name="connsiteY12" fmla="*/ 8176 h 126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189" h="126329">
                  <a:moveTo>
                    <a:pt x="770" y="8176"/>
                  </a:moveTo>
                  <a:cubicBezTo>
                    <a:pt x="-3206" y="14112"/>
                    <a:pt x="8721" y="44351"/>
                    <a:pt x="24624" y="62718"/>
                  </a:cubicBezTo>
                  <a:cubicBezTo>
                    <a:pt x="40527" y="81085"/>
                    <a:pt x="79313" y="112752"/>
                    <a:pt x="96186" y="118377"/>
                  </a:cubicBezTo>
                  <a:lnTo>
                    <a:pt x="120040" y="126329"/>
                  </a:lnTo>
                  <a:cubicBezTo>
                    <a:pt x="133292" y="123678"/>
                    <a:pt x="147493" y="123969"/>
                    <a:pt x="159796" y="118377"/>
                  </a:cubicBezTo>
                  <a:cubicBezTo>
                    <a:pt x="183583" y="107564"/>
                    <a:pt x="213568" y="84066"/>
                    <a:pt x="231358" y="62718"/>
                  </a:cubicBezTo>
                  <a:cubicBezTo>
                    <a:pt x="237476" y="55377"/>
                    <a:pt x="241960" y="46815"/>
                    <a:pt x="247261" y="38864"/>
                  </a:cubicBezTo>
                  <a:cubicBezTo>
                    <a:pt x="249911" y="30913"/>
                    <a:pt x="261838" y="2688"/>
                    <a:pt x="255212" y="223"/>
                  </a:cubicBezTo>
                  <a:cubicBezTo>
                    <a:pt x="248586" y="-2241"/>
                    <a:pt x="227382" y="16312"/>
                    <a:pt x="207504" y="24077"/>
                  </a:cubicBezTo>
                  <a:cubicBezTo>
                    <a:pt x="187626" y="31842"/>
                    <a:pt x="154359" y="43344"/>
                    <a:pt x="135942" y="46816"/>
                  </a:cubicBezTo>
                  <a:cubicBezTo>
                    <a:pt x="117525" y="50288"/>
                    <a:pt x="112904" y="42259"/>
                    <a:pt x="97002" y="44909"/>
                  </a:cubicBezTo>
                  <a:cubicBezTo>
                    <a:pt x="83750" y="42259"/>
                    <a:pt x="60566" y="33143"/>
                    <a:pt x="48478" y="27099"/>
                  </a:cubicBezTo>
                  <a:cubicBezTo>
                    <a:pt x="48474" y="27097"/>
                    <a:pt x="4746" y="2240"/>
                    <a:pt x="770" y="8176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/>
            </a:p>
          </p:txBody>
        </p:sp>
        <p:grpSp>
          <p:nvGrpSpPr>
            <p:cNvPr id="51" name="Group 92"/>
            <p:cNvGrpSpPr>
              <a:grpSpLocks/>
            </p:cNvGrpSpPr>
            <p:nvPr/>
          </p:nvGrpSpPr>
          <p:grpSpPr bwMode="auto">
            <a:xfrm>
              <a:off x="2391951" y="5933936"/>
              <a:ext cx="213071" cy="175546"/>
              <a:chOff x="1905000" y="5621014"/>
              <a:chExt cx="616039" cy="613001"/>
            </a:xfrm>
          </p:grpSpPr>
          <p:sp>
            <p:nvSpPr>
              <p:cNvPr id="59" name="Oval 14"/>
              <p:cNvSpPr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60" name="Oval 17"/>
              <p:cNvSpPr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61" name="Straight Connector 60"/>
              <p:cNvCxnSpPr>
                <a:stCxn id="59" idx="1"/>
              </p:cNvCxnSpPr>
              <p:nvPr/>
            </p:nvCxnSpPr>
            <p:spPr>
              <a:xfrm flipH="1" flipV="1">
                <a:off x="1903024" y="5711532"/>
                <a:ext cx="221863" cy="25998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>
                <a:stCxn id="59" idx="0"/>
              </p:cNvCxnSpPr>
              <p:nvPr/>
            </p:nvCxnSpPr>
            <p:spPr>
              <a:xfrm flipV="1">
                <a:off x="2231995" y="5617942"/>
                <a:ext cx="0" cy="30157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>
                <a:stCxn id="59" idx="7"/>
              </p:cNvCxnSpPr>
              <p:nvPr/>
            </p:nvCxnSpPr>
            <p:spPr>
              <a:xfrm flipV="1">
                <a:off x="2339103" y="5680337"/>
                <a:ext cx="183613" cy="291178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grpSp>
          <p:nvGrpSpPr>
            <p:cNvPr id="52" name="Group 104"/>
            <p:cNvGrpSpPr>
              <a:grpSpLocks/>
            </p:cNvGrpSpPr>
            <p:nvPr/>
          </p:nvGrpSpPr>
          <p:grpSpPr bwMode="auto">
            <a:xfrm>
              <a:off x="1871482" y="5921099"/>
              <a:ext cx="213071" cy="175546"/>
              <a:chOff x="1905000" y="5621014"/>
              <a:chExt cx="616039" cy="613001"/>
            </a:xfrm>
          </p:grpSpPr>
          <p:sp>
            <p:nvSpPr>
              <p:cNvPr id="54" name="Oval 14"/>
              <p:cNvSpPr>
                <a:spLocks noChangeArrowheads="1"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55" name="Oval 17"/>
              <p:cNvSpPr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56" name="Straight Connector 55"/>
              <p:cNvCxnSpPr>
                <a:stCxn id="54" idx="1"/>
              </p:cNvCxnSpPr>
              <p:nvPr/>
            </p:nvCxnSpPr>
            <p:spPr>
              <a:xfrm flipH="1" flipV="1">
                <a:off x="1908311" y="5725164"/>
                <a:ext cx="221863" cy="239179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>
                <a:stCxn id="54" idx="0"/>
              </p:cNvCxnSpPr>
              <p:nvPr/>
            </p:nvCxnSpPr>
            <p:spPr>
              <a:xfrm flipV="1">
                <a:off x="2229634" y="5621171"/>
                <a:ext cx="22949" cy="30157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>
                <a:stCxn id="54" idx="7"/>
              </p:cNvCxnSpPr>
              <p:nvPr/>
            </p:nvCxnSpPr>
            <p:spPr>
              <a:xfrm flipV="1">
                <a:off x="2336742" y="5683567"/>
                <a:ext cx="183613" cy="280776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53" name="AutoShape 19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 rot="-5400000">
              <a:off x="2130172" y="6065759"/>
              <a:ext cx="208474" cy="530413"/>
            </a:xfrm>
            <a:prstGeom prst="moon">
              <a:avLst>
                <a:gd name="adj" fmla="val 27116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523880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5058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685800" y="914400"/>
            <a:ext cx="7559675" cy="180975"/>
            <a:chOff x="295" y="1311"/>
            <a:chExt cx="5177" cy="114"/>
          </a:xfrm>
        </p:grpSpPr>
        <p:sp>
          <p:nvSpPr>
            <p:cNvPr id="685059" name="Rectangle 3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5060" name="Rectangle 4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85061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8600" y="152400"/>
            <a:ext cx="8915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>
                <a:latin typeface="Times" pitchFamily="1" charset="0"/>
              </a:rPr>
              <a:t>Sorting Algorithms: Can we do better? </a:t>
            </a:r>
          </a:p>
        </p:txBody>
      </p:sp>
      <p:sp>
        <p:nvSpPr>
          <p:cNvPr id="685095" name="Text Box 39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962400" y="1371600"/>
            <a:ext cx="996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/>
              <a:t>Yes!</a:t>
            </a:r>
          </a:p>
        </p:txBody>
      </p:sp>
      <p:sp>
        <p:nvSpPr>
          <p:cNvPr id="685096" name="Text Box 40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876800" y="3886200"/>
            <a:ext cx="1758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Fun for all ages</a:t>
            </a:r>
          </a:p>
        </p:txBody>
      </p:sp>
      <p:pic>
        <p:nvPicPr>
          <p:cNvPr id="685097" name="Picture 4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895600"/>
            <a:ext cx="3000375" cy="300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491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5154" name="Group 2"/>
          <p:cNvGrpSpPr>
            <a:grpSpLocks/>
          </p:cNvGrpSpPr>
          <p:nvPr/>
        </p:nvGrpSpPr>
        <p:grpSpPr bwMode="auto">
          <a:xfrm>
            <a:off x="609600" y="1219200"/>
            <a:ext cx="8043863" cy="180975"/>
            <a:chOff x="295" y="1311"/>
            <a:chExt cx="5177" cy="114"/>
          </a:xfrm>
        </p:grpSpPr>
        <p:sp>
          <p:nvSpPr>
            <p:cNvPr id="945155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5156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45157" name="Text Box 5"/>
          <p:cNvSpPr txBox="1">
            <a:spLocks noChangeArrowheads="1"/>
          </p:cNvSpPr>
          <p:nvPr/>
        </p:nvSpPr>
        <p:spPr bwMode="auto">
          <a:xfrm>
            <a:off x="304800" y="381000"/>
            <a:ext cx="845820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200"/>
              <a:t>HW9 Pr 3: Need to be able to…</a:t>
            </a:r>
          </a:p>
        </p:txBody>
      </p:sp>
      <p:sp>
        <p:nvSpPr>
          <p:cNvPr id="945158" name="Text Box 6"/>
          <p:cNvSpPr txBox="1">
            <a:spLocks noChangeArrowheads="1"/>
          </p:cNvSpPr>
          <p:nvPr/>
        </p:nvSpPr>
        <p:spPr bwMode="auto">
          <a:xfrm>
            <a:off x="2116138" y="2514600"/>
            <a:ext cx="4972050" cy="252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200">
                <a:solidFill>
                  <a:schemeClr val="bg2"/>
                </a:solidFill>
              </a:rPr>
              <a:t>Read text from a file</a:t>
            </a:r>
          </a:p>
          <a:p>
            <a:pPr algn="ctr"/>
            <a:endParaRPr lang="en-US" sz="3200">
              <a:solidFill>
                <a:schemeClr val="bg2"/>
              </a:solidFill>
            </a:endParaRPr>
          </a:p>
          <a:p>
            <a:pPr algn="ctr"/>
            <a:r>
              <a:rPr lang="en-US" sz="3200"/>
              <a:t>Compute and store the model</a:t>
            </a:r>
          </a:p>
          <a:p>
            <a:pPr algn="ctr"/>
            <a:endParaRPr lang="en-US" sz="3200"/>
          </a:p>
          <a:p>
            <a:pPr algn="ctr"/>
            <a:r>
              <a:rPr lang="en-US" sz="3200"/>
              <a:t>Generate the new text</a:t>
            </a:r>
          </a:p>
        </p:txBody>
      </p:sp>
      <p:sp>
        <p:nvSpPr>
          <p:cNvPr id="945159" name="Rectangle 7"/>
          <p:cNvSpPr>
            <a:spLocks noChangeArrowheads="1"/>
          </p:cNvSpPr>
          <p:nvPr/>
        </p:nvSpPr>
        <p:spPr bwMode="auto">
          <a:xfrm>
            <a:off x="1828800" y="3276600"/>
            <a:ext cx="5638800" cy="1066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4966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6066" name="Group 2"/>
          <p:cNvGrpSpPr>
            <a:grpSpLocks/>
          </p:cNvGrpSpPr>
          <p:nvPr/>
        </p:nvGrpSpPr>
        <p:grpSpPr bwMode="auto">
          <a:xfrm>
            <a:off x="549275" y="990600"/>
            <a:ext cx="8043863" cy="180975"/>
            <a:chOff x="295" y="1311"/>
            <a:chExt cx="5177" cy="114"/>
          </a:xfrm>
        </p:grpSpPr>
        <p:sp>
          <p:nvSpPr>
            <p:cNvPr id="856067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6068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56069" name="Text Box 5"/>
          <p:cNvSpPr txBox="1">
            <a:spLocks noChangeArrowheads="1"/>
          </p:cNvSpPr>
          <p:nvPr/>
        </p:nvSpPr>
        <p:spPr bwMode="auto">
          <a:xfrm>
            <a:off x="762000" y="228600"/>
            <a:ext cx="7620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/>
              <a:t>Lists vs. Dictionaries</a:t>
            </a:r>
          </a:p>
        </p:txBody>
      </p:sp>
      <p:sp>
        <p:nvSpPr>
          <p:cNvPr id="856088" name="Text Box 24"/>
          <p:cNvSpPr txBox="1">
            <a:spLocks noChangeArrowheads="1"/>
          </p:cNvSpPr>
          <p:nvPr/>
        </p:nvSpPr>
        <p:spPr bwMode="auto">
          <a:xfrm>
            <a:off x="6942138" y="87313"/>
            <a:ext cx="17589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900">
                <a:solidFill>
                  <a:srgbClr val="0A6819"/>
                </a:solidFill>
                <a:latin typeface="Comic Sans MS" pitchFamily="66" charset="0"/>
                <a:ea typeface="ＭＳ Ｐゴシック" pitchFamily="34" charset="-128"/>
              </a:rPr>
              <a:t>If I had a dictionary, I guess I could look up what it was!</a:t>
            </a:r>
          </a:p>
        </p:txBody>
      </p:sp>
      <p:sp>
        <p:nvSpPr>
          <p:cNvPr id="856089" name="Text Box 25"/>
          <p:cNvSpPr txBox="1">
            <a:spLocks noChangeArrowheads="1"/>
          </p:cNvSpPr>
          <p:nvPr/>
        </p:nvSpPr>
        <p:spPr bwMode="auto">
          <a:xfrm>
            <a:off x="455613" y="1371600"/>
            <a:ext cx="6781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1608F9"/>
                </a:solidFill>
                <a:latin typeface="Arial" charset="0"/>
              </a:rPr>
              <a:t>Lists are not perfect…</a:t>
            </a:r>
          </a:p>
        </p:txBody>
      </p:sp>
      <p:sp>
        <p:nvSpPr>
          <p:cNvPr id="856090" name="AutoShape 26"/>
          <p:cNvSpPr>
            <a:spLocks noChangeArrowheads="1"/>
          </p:cNvSpPr>
          <p:nvPr/>
        </p:nvSpPr>
        <p:spPr bwMode="auto">
          <a:xfrm>
            <a:off x="5835650" y="1852613"/>
            <a:ext cx="1331913" cy="696912"/>
          </a:xfrm>
          <a:prstGeom prst="cube">
            <a:avLst>
              <a:gd name="adj" fmla="val 46366"/>
            </a:avLst>
          </a:prstGeom>
          <a:solidFill>
            <a:schemeClr val="bg1"/>
          </a:solidFill>
          <a:ln w="28575">
            <a:solidFill>
              <a:srgbClr val="1608F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6091" name="Freeform 27"/>
          <p:cNvSpPr>
            <a:spLocks/>
          </p:cNvSpPr>
          <p:nvPr/>
        </p:nvSpPr>
        <p:spPr bwMode="auto">
          <a:xfrm>
            <a:off x="6497638" y="1571625"/>
            <a:ext cx="1157287" cy="454025"/>
          </a:xfrm>
          <a:custGeom>
            <a:avLst/>
            <a:gdLst>
              <a:gd name="T0" fmla="*/ 0 w 729"/>
              <a:gd name="T1" fmla="*/ 286 h 286"/>
              <a:gd name="T2" fmla="*/ 2 w 729"/>
              <a:gd name="T3" fmla="*/ 0 h 286"/>
              <a:gd name="T4" fmla="*/ 729 w 729"/>
              <a:gd name="T5" fmla="*/ 243 h 2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29" h="286">
                <a:moveTo>
                  <a:pt x="0" y="286"/>
                </a:moveTo>
                <a:lnTo>
                  <a:pt x="2" y="0"/>
                </a:lnTo>
                <a:lnTo>
                  <a:pt x="729" y="243"/>
                </a:lnTo>
              </a:path>
            </a:pathLst>
          </a:custGeom>
          <a:noFill/>
          <a:ln w="28575" cmpd="sng">
            <a:solidFill>
              <a:srgbClr val="1608F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6092" name="Text Box 28"/>
          <p:cNvSpPr txBox="1">
            <a:spLocks noChangeArrowheads="1"/>
          </p:cNvSpPr>
          <p:nvPr/>
        </p:nvSpPr>
        <p:spPr bwMode="auto">
          <a:xfrm>
            <a:off x="5951538" y="2184400"/>
            <a:ext cx="8048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L</a:t>
            </a:r>
            <a:endParaRPr lang="en-US" sz="1800" b="1">
              <a:solidFill>
                <a:srgbClr val="008000"/>
              </a:solidFill>
              <a:latin typeface="Courier New" pitchFamily="49" charset="0"/>
            </a:endParaRPr>
          </a:p>
        </p:txBody>
      </p:sp>
      <p:sp>
        <p:nvSpPr>
          <p:cNvPr id="856093" name="AutoShape 29"/>
          <p:cNvSpPr>
            <a:spLocks noChangeArrowheads="1"/>
          </p:cNvSpPr>
          <p:nvPr/>
        </p:nvSpPr>
        <p:spPr bwMode="auto">
          <a:xfrm>
            <a:off x="7351713" y="2057400"/>
            <a:ext cx="825500" cy="601663"/>
          </a:xfrm>
          <a:prstGeom prst="cube">
            <a:avLst>
              <a:gd name="adj" fmla="val 46366"/>
            </a:avLst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6094" name="AutoShape 30"/>
          <p:cNvSpPr>
            <a:spLocks noChangeArrowheads="1"/>
          </p:cNvSpPr>
          <p:nvPr/>
        </p:nvSpPr>
        <p:spPr bwMode="auto">
          <a:xfrm>
            <a:off x="8113713" y="2057400"/>
            <a:ext cx="825500" cy="601663"/>
          </a:xfrm>
          <a:prstGeom prst="cube">
            <a:avLst>
              <a:gd name="adj" fmla="val 46366"/>
            </a:avLst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6095" name="Text Box 31"/>
          <p:cNvSpPr txBox="1">
            <a:spLocks noChangeArrowheads="1"/>
          </p:cNvSpPr>
          <p:nvPr/>
        </p:nvSpPr>
        <p:spPr bwMode="auto">
          <a:xfrm>
            <a:off x="7239000" y="2362200"/>
            <a:ext cx="8048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latin typeface="Courier New" pitchFamily="49" charset="0"/>
              </a:rPr>
              <a:t>L[0]</a:t>
            </a:r>
          </a:p>
        </p:txBody>
      </p:sp>
      <p:sp>
        <p:nvSpPr>
          <p:cNvPr id="856096" name="Text Box 32"/>
          <p:cNvSpPr txBox="1">
            <a:spLocks noChangeArrowheads="1"/>
          </p:cNvSpPr>
          <p:nvPr/>
        </p:nvSpPr>
        <p:spPr bwMode="auto">
          <a:xfrm>
            <a:off x="7994650" y="2362200"/>
            <a:ext cx="8048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latin typeface="Courier New" pitchFamily="49" charset="0"/>
              </a:rPr>
              <a:t>L[1]</a:t>
            </a:r>
          </a:p>
        </p:txBody>
      </p:sp>
      <p:sp>
        <p:nvSpPr>
          <p:cNvPr id="856097" name="Text Box 33"/>
          <p:cNvSpPr txBox="1">
            <a:spLocks noChangeArrowheads="1"/>
          </p:cNvSpPr>
          <p:nvPr/>
        </p:nvSpPr>
        <p:spPr bwMode="auto">
          <a:xfrm>
            <a:off x="6705600" y="1524000"/>
            <a:ext cx="968375" cy="15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30000"/>
              </a:lnSpc>
              <a:spcBef>
                <a:spcPct val="50000"/>
              </a:spcBef>
            </a:pPr>
            <a:r>
              <a:rPr lang="en-US" sz="1400" b="1" i="1"/>
              <a:t>reference</a:t>
            </a:r>
            <a:endParaRPr lang="en-US" sz="1400" b="1"/>
          </a:p>
        </p:txBody>
      </p:sp>
      <p:sp>
        <p:nvSpPr>
          <p:cNvPr id="856098" name="Text Box 34"/>
          <p:cNvSpPr txBox="1">
            <a:spLocks noChangeArrowheads="1"/>
          </p:cNvSpPr>
          <p:nvPr/>
        </p:nvSpPr>
        <p:spPr bwMode="auto">
          <a:xfrm>
            <a:off x="7359650" y="2057400"/>
            <a:ext cx="8048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latin typeface="Courier New" pitchFamily="49" charset="0"/>
              </a:rPr>
              <a:t>5</a:t>
            </a:r>
          </a:p>
        </p:txBody>
      </p:sp>
      <p:sp>
        <p:nvSpPr>
          <p:cNvPr id="856099" name="Text Box 35"/>
          <p:cNvSpPr txBox="1">
            <a:spLocks noChangeArrowheads="1"/>
          </p:cNvSpPr>
          <p:nvPr/>
        </p:nvSpPr>
        <p:spPr bwMode="auto">
          <a:xfrm>
            <a:off x="8113713" y="2054225"/>
            <a:ext cx="8048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latin typeface="Courier New" pitchFamily="49" charset="0"/>
              </a:rPr>
              <a:t>42</a:t>
            </a:r>
          </a:p>
        </p:txBody>
      </p:sp>
      <p:grpSp>
        <p:nvGrpSpPr>
          <p:cNvPr id="36" name="Group 7182"/>
          <p:cNvGrpSpPr>
            <a:grpSpLocks/>
          </p:cNvGrpSpPr>
          <p:nvPr/>
        </p:nvGrpSpPr>
        <p:grpSpPr bwMode="auto">
          <a:xfrm>
            <a:off x="8587456" y="284058"/>
            <a:ext cx="399944" cy="394394"/>
            <a:chOff x="1676815" y="5536974"/>
            <a:chExt cx="1066385" cy="1244825"/>
          </a:xfrm>
        </p:grpSpPr>
        <p:sp>
          <p:nvSpPr>
            <p:cNvPr id="37" name="Freeform 11"/>
            <p:cNvSpPr>
              <a:spLocks/>
            </p:cNvSpPr>
            <p:nvPr>
              <p:custDataLst>
                <p:tags r:id="rId1"/>
              </p:custDataLst>
            </p:nvPr>
          </p:nvSpPr>
          <p:spPr bwMode="auto">
            <a:xfrm>
              <a:off x="1676815" y="6461968"/>
              <a:ext cx="1066385" cy="319831"/>
            </a:xfrm>
            <a:custGeom>
              <a:avLst/>
              <a:gdLst>
                <a:gd name="T0" fmla="*/ 2147483647 w 1048"/>
                <a:gd name="T1" fmla="*/ 2147483647 h 250"/>
                <a:gd name="T2" fmla="*/ 2147483647 w 1048"/>
                <a:gd name="T3" fmla="*/ 2147483647 h 250"/>
                <a:gd name="T4" fmla="*/ 2147483647 w 1048"/>
                <a:gd name="T5" fmla="*/ 2147483647 h 250"/>
                <a:gd name="T6" fmla="*/ 2147483647 w 1048"/>
                <a:gd name="T7" fmla="*/ 2147483647 h 250"/>
                <a:gd name="T8" fmla="*/ 2147483647 w 1048"/>
                <a:gd name="T9" fmla="*/ 2147483647 h 250"/>
                <a:gd name="T10" fmla="*/ 2147483647 w 1048"/>
                <a:gd name="T11" fmla="*/ 2147483647 h 250"/>
                <a:gd name="T12" fmla="*/ 2147483647 w 1048"/>
                <a:gd name="T13" fmla="*/ 2147483647 h 250"/>
                <a:gd name="T14" fmla="*/ 0 w 1048"/>
                <a:gd name="T15" fmla="*/ 2147483647 h 250"/>
                <a:gd name="T16" fmla="*/ 2147483647 w 1048"/>
                <a:gd name="T17" fmla="*/ 2147483647 h 250"/>
                <a:gd name="T18" fmla="*/ 2147483647 w 1048"/>
                <a:gd name="T19" fmla="*/ 2147483647 h 250"/>
                <a:gd name="T20" fmla="*/ 2147483647 w 1048"/>
                <a:gd name="T21" fmla="*/ 2147483647 h 250"/>
                <a:gd name="T22" fmla="*/ 2147483647 w 1048"/>
                <a:gd name="T23" fmla="*/ 2147483647 h 250"/>
                <a:gd name="T24" fmla="*/ 2147483647 w 1048"/>
                <a:gd name="T25" fmla="*/ 2147483647 h 250"/>
                <a:gd name="T26" fmla="*/ 2147483647 w 1048"/>
                <a:gd name="T27" fmla="*/ 2147483647 h 250"/>
                <a:gd name="T28" fmla="*/ 2147483647 w 1048"/>
                <a:gd name="T29" fmla="*/ 2147483647 h 250"/>
                <a:gd name="T30" fmla="*/ 2147483647 w 1048"/>
                <a:gd name="T31" fmla="*/ 2147483647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3333F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Oval 12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1803829" y="5724592"/>
              <a:ext cx="838819" cy="84278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>
                <a:latin typeface="Arial" pitchFamily="34" charset="0"/>
                <a:ea typeface="MS PGothic" pitchFamily="34" charset="-128"/>
                <a:cs typeface="+mn-cs"/>
              </a:endParaRPr>
            </a:p>
          </p:txBody>
        </p:sp>
        <p:cxnSp>
          <p:nvCxnSpPr>
            <p:cNvPr id="39" name="Straight Connector 38"/>
            <p:cNvCxnSpPr>
              <a:stCxn id="55" idx="1"/>
              <a:endCxn id="55" idx="1"/>
            </p:cNvCxnSpPr>
            <p:nvPr/>
          </p:nvCxnSpPr>
          <p:spPr>
            <a:xfrm>
              <a:off x="2134593" y="5888384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0" name="Group 7181"/>
            <p:cNvGrpSpPr>
              <a:grpSpLocks/>
            </p:cNvGrpSpPr>
            <p:nvPr/>
          </p:nvGrpSpPr>
          <p:grpSpPr bwMode="auto">
            <a:xfrm>
              <a:off x="1915058" y="5536974"/>
              <a:ext cx="616039" cy="613001"/>
              <a:chOff x="1905000" y="5621014"/>
              <a:chExt cx="616039" cy="613001"/>
            </a:xfrm>
          </p:grpSpPr>
          <p:sp>
            <p:nvSpPr>
              <p:cNvPr id="55" name="Oval 14"/>
              <p:cNvSpPr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56" name="Oval 17"/>
              <p:cNvSpPr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57" name="Straight Connector 56"/>
              <p:cNvCxnSpPr>
                <a:stCxn id="55" idx="1"/>
              </p:cNvCxnSpPr>
              <p:nvPr/>
            </p:nvCxnSpPr>
            <p:spPr>
              <a:xfrm flipH="1" flipV="1">
                <a:off x="1904908" y="5725247"/>
                <a:ext cx="224919" cy="247177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>
                <a:stCxn id="55" idx="0"/>
              </p:cNvCxnSpPr>
              <p:nvPr/>
            </p:nvCxnSpPr>
            <p:spPr>
              <a:xfrm flipV="1">
                <a:off x="2233027" y="5621014"/>
                <a:ext cx="10584" cy="303761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>
                <a:stCxn id="55" idx="7"/>
              </p:cNvCxnSpPr>
              <p:nvPr/>
            </p:nvCxnSpPr>
            <p:spPr>
              <a:xfrm flipV="1">
                <a:off x="2336224" y="5692487"/>
                <a:ext cx="187875" cy="279936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41" name="Freeform 40"/>
            <p:cNvSpPr/>
            <p:nvPr/>
          </p:nvSpPr>
          <p:spPr>
            <a:xfrm>
              <a:off x="1986410" y="6510797"/>
              <a:ext cx="465717" cy="202507"/>
            </a:xfrm>
            <a:custGeom>
              <a:avLst/>
              <a:gdLst>
                <a:gd name="connsiteX0" fmla="*/ 550 w 256696"/>
                <a:gd name="connsiteY0" fmla="*/ 8947 h 112314"/>
                <a:gd name="connsiteX1" fmla="*/ 24404 w 256696"/>
                <a:gd name="connsiteY1" fmla="*/ 48703 h 112314"/>
                <a:gd name="connsiteX2" fmla="*/ 95966 w 256696"/>
                <a:gd name="connsiteY2" fmla="*/ 104362 h 112314"/>
                <a:gd name="connsiteX3" fmla="*/ 119820 w 256696"/>
                <a:gd name="connsiteY3" fmla="*/ 112314 h 112314"/>
                <a:gd name="connsiteX4" fmla="*/ 159576 w 256696"/>
                <a:gd name="connsiteY4" fmla="*/ 104362 h 112314"/>
                <a:gd name="connsiteX5" fmla="*/ 231138 w 256696"/>
                <a:gd name="connsiteY5" fmla="*/ 48703 h 112314"/>
                <a:gd name="connsiteX6" fmla="*/ 247041 w 256696"/>
                <a:gd name="connsiteY6" fmla="*/ 24849 h 112314"/>
                <a:gd name="connsiteX7" fmla="*/ 254992 w 256696"/>
                <a:gd name="connsiteY7" fmla="*/ 995 h 112314"/>
                <a:gd name="connsiteX8" fmla="*/ 207284 w 256696"/>
                <a:gd name="connsiteY8" fmla="*/ 24849 h 112314"/>
                <a:gd name="connsiteX9" fmla="*/ 135722 w 256696"/>
                <a:gd name="connsiteY9" fmla="*/ 32801 h 112314"/>
                <a:gd name="connsiteX10" fmla="*/ 88015 w 256696"/>
                <a:gd name="connsiteY10" fmla="*/ 40752 h 112314"/>
                <a:gd name="connsiteX11" fmla="*/ 48258 w 256696"/>
                <a:gd name="connsiteY11" fmla="*/ 32801 h 112314"/>
                <a:gd name="connsiteX12" fmla="*/ 550 w 256696"/>
                <a:gd name="connsiteY12" fmla="*/ 8947 h 112314"/>
                <a:gd name="connsiteX0" fmla="*/ 550 w 256696"/>
                <a:gd name="connsiteY0" fmla="*/ 8947 h 112314"/>
                <a:gd name="connsiteX1" fmla="*/ 24404 w 256696"/>
                <a:gd name="connsiteY1" fmla="*/ 48703 h 112314"/>
                <a:gd name="connsiteX2" fmla="*/ 95966 w 256696"/>
                <a:gd name="connsiteY2" fmla="*/ 104362 h 112314"/>
                <a:gd name="connsiteX3" fmla="*/ 119820 w 256696"/>
                <a:gd name="connsiteY3" fmla="*/ 112314 h 112314"/>
                <a:gd name="connsiteX4" fmla="*/ 159576 w 256696"/>
                <a:gd name="connsiteY4" fmla="*/ 104362 h 112314"/>
                <a:gd name="connsiteX5" fmla="*/ 231138 w 256696"/>
                <a:gd name="connsiteY5" fmla="*/ 48703 h 112314"/>
                <a:gd name="connsiteX6" fmla="*/ 247041 w 256696"/>
                <a:gd name="connsiteY6" fmla="*/ 24849 h 112314"/>
                <a:gd name="connsiteX7" fmla="*/ 254992 w 256696"/>
                <a:gd name="connsiteY7" fmla="*/ 995 h 112314"/>
                <a:gd name="connsiteX8" fmla="*/ 207284 w 256696"/>
                <a:gd name="connsiteY8" fmla="*/ 24849 h 112314"/>
                <a:gd name="connsiteX9" fmla="*/ 135722 w 256696"/>
                <a:gd name="connsiteY9" fmla="*/ 32801 h 112314"/>
                <a:gd name="connsiteX10" fmla="*/ 88015 w 256696"/>
                <a:gd name="connsiteY10" fmla="*/ 40752 h 112314"/>
                <a:gd name="connsiteX11" fmla="*/ 48258 w 256696"/>
                <a:gd name="connsiteY11" fmla="*/ 13084 h 112314"/>
                <a:gd name="connsiteX12" fmla="*/ 550 w 256696"/>
                <a:gd name="connsiteY12" fmla="*/ 8947 h 112314"/>
                <a:gd name="connsiteX0" fmla="*/ 770 w 256916"/>
                <a:gd name="connsiteY0" fmla="*/ 915 h 119068"/>
                <a:gd name="connsiteX1" fmla="*/ 24624 w 256916"/>
                <a:gd name="connsiteY1" fmla="*/ 55457 h 119068"/>
                <a:gd name="connsiteX2" fmla="*/ 96186 w 256916"/>
                <a:gd name="connsiteY2" fmla="*/ 111116 h 119068"/>
                <a:gd name="connsiteX3" fmla="*/ 120040 w 256916"/>
                <a:gd name="connsiteY3" fmla="*/ 119068 h 119068"/>
                <a:gd name="connsiteX4" fmla="*/ 159796 w 256916"/>
                <a:gd name="connsiteY4" fmla="*/ 111116 h 119068"/>
                <a:gd name="connsiteX5" fmla="*/ 231358 w 256916"/>
                <a:gd name="connsiteY5" fmla="*/ 55457 h 119068"/>
                <a:gd name="connsiteX6" fmla="*/ 247261 w 256916"/>
                <a:gd name="connsiteY6" fmla="*/ 31603 h 119068"/>
                <a:gd name="connsiteX7" fmla="*/ 255212 w 256916"/>
                <a:gd name="connsiteY7" fmla="*/ 7749 h 119068"/>
                <a:gd name="connsiteX8" fmla="*/ 207504 w 256916"/>
                <a:gd name="connsiteY8" fmla="*/ 31603 h 119068"/>
                <a:gd name="connsiteX9" fmla="*/ 135942 w 256916"/>
                <a:gd name="connsiteY9" fmla="*/ 39555 h 119068"/>
                <a:gd name="connsiteX10" fmla="*/ 88235 w 256916"/>
                <a:gd name="connsiteY10" fmla="*/ 47506 h 119068"/>
                <a:gd name="connsiteX11" fmla="*/ 48478 w 256916"/>
                <a:gd name="connsiteY11" fmla="*/ 19838 h 119068"/>
                <a:gd name="connsiteX12" fmla="*/ 770 w 256916"/>
                <a:gd name="connsiteY12" fmla="*/ 915 h 119068"/>
                <a:gd name="connsiteX0" fmla="*/ 770 w 257189"/>
                <a:gd name="connsiteY0" fmla="*/ 915 h 119068"/>
                <a:gd name="connsiteX1" fmla="*/ 24624 w 257189"/>
                <a:gd name="connsiteY1" fmla="*/ 55457 h 119068"/>
                <a:gd name="connsiteX2" fmla="*/ 96186 w 257189"/>
                <a:gd name="connsiteY2" fmla="*/ 111116 h 119068"/>
                <a:gd name="connsiteX3" fmla="*/ 120040 w 257189"/>
                <a:gd name="connsiteY3" fmla="*/ 119068 h 119068"/>
                <a:gd name="connsiteX4" fmla="*/ 159796 w 257189"/>
                <a:gd name="connsiteY4" fmla="*/ 111116 h 119068"/>
                <a:gd name="connsiteX5" fmla="*/ 231358 w 257189"/>
                <a:gd name="connsiteY5" fmla="*/ 55457 h 119068"/>
                <a:gd name="connsiteX6" fmla="*/ 247261 w 257189"/>
                <a:gd name="connsiteY6" fmla="*/ 31603 h 119068"/>
                <a:gd name="connsiteX7" fmla="*/ 255212 w 257189"/>
                <a:gd name="connsiteY7" fmla="*/ 7749 h 119068"/>
                <a:gd name="connsiteX8" fmla="*/ 207504 w 257189"/>
                <a:gd name="connsiteY8" fmla="*/ 16816 h 119068"/>
                <a:gd name="connsiteX9" fmla="*/ 135942 w 257189"/>
                <a:gd name="connsiteY9" fmla="*/ 39555 h 119068"/>
                <a:gd name="connsiteX10" fmla="*/ 88235 w 257189"/>
                <a:gd name="connsiteY10" fmla="*/ 47506 h 119068"/>
                <a:gd name="connsiteX11" fmla="*/ 48478 w 257189"/>
                <a:gd name="connsiteY11" fmla="*/ 19838 h 119068"/>
                <a:gd name="connsiteX12" fmla="*/ 770 w 257189"/>
                <a:gd name="connsiteY12" fmla="*/ 915 h 119068"/>
                <a:gd name="connsiteX0" fmla="*/ 770 w 257189"/>
                <a:gd name="connsiteY0" fmla="*/ 8176 h 126329"/>
                <a:gd name="connsiteX1" fmla="*/ 24624 w 257189"/>
                <a:gd name="connsiteY1" fmla="*/ 62718 h 126329"/>
                <a:gd name="connsiteX2" fmla="*/ 96186 w 257189"/>
                <a:gd name="connsiteY2" fmla="*/ 118377 h 126329"/>
                <a:gd name="connsiteX3" fmla="*/ 120040 w 257189"/>
                <a:gd name="connsiteY3" fmla="*/ 126329 h 126329"/>
                <a:gd name="connsiteX4" fmla="*/ 159796 w 257189"/>
                <a:gd name="connsiteY4" fmla="*/ 118377 h 126329"/>
                <a:gd name="connsiteX5" fmla="*/ 231358 w 257189"/>
                <a:gd name="connsiteY5" fmla="*/ 62718 h 126329"/>
                <a:gd name="connsiteX6" fmla="*/ 247261 w 257189"/>
                <a:gd name="connsiteY6" fmla="*/ 38864 h 126329"/>
                <a:gd name="connsiteX7" fmla="*/ 255212 w 257189"/>
                <a:gd name="connsiteY7" fmla="*/ 223 h 126329"/>
                <a:gd name="connsiteX8" fmla="*/ 207504 w 257189"/>
                <a:gd name="connsiteY8" fmla="*/ 24077 h 126329"/>
                <a:gd name="connsiteX9" fmla="*/ 135942 w 257189"/>
                <a:gd name="connsiteY9" fmla="*/ 46816 h 126329"/>
                <a:gd name="connsiteX10" fmla="*/ 88235 w 257189"/>
                <a:gd name="connsiteY10" fmla="*/ 54767 h 126329"/>
                <a:gd name="connsiteX11" fmla="*/ 48478 w 257189"/>
                <a:gd name="connsiteY11" fmla="*/ 27099 h 126329"/>
                <a:gd name="connsiteX12" fmla="*/ 770 w 257189"/>
                <a:gd name="connsiteY12" fmla="*/ 8176 h 126329"/>
                <a:gd name="connsiteX0" fmla="*/ 770 w 257189"/>
                <a:gd name="connsiteY0" fmla="*/ 8176 h 126329"/>
                <a:gd name="connsiteX1" fmla="*/ 24624 w 257189"/>
                <a:gd name="connsiteY1" fmla="*/ 62718 h 126329"/>
                <a:gd name="connsiteX2" fmla="*/ 96186 w 257189"/>
                <a:gd name="connsiteY2" fmla="*/ 118377 h 126329"/>
                <a:gd name="connsiteX3" fmla="*/ 120040 w 257189"/>
                <a:gd name="connsiteY3" fmla="*/ 126329 h 126329"/>
                <a:gd name="connsiteX4" fmla="*/ 159796 w 257189"/>
                <a:gd name="connsiteY4" fmla="*/ 118377 h 126329"/>
                <a:gd name="connsiteX5" fmla="*/ 231358 w 257189"/>
                <a:gd name="connsiteY5" fmla="*/ 62718 h 126329"/>
                <a:gd name="connsiteX6" fmla="*/ 247261 w 257189"/>
                <a:gd name="connsiteY6" fmla="*/ 38864 h 126329"/>
                <a:gd name="connsiteX7" fmla="*/ 255212 w 257189"/>
                <a:gd name="connsiteY7" fmla="*/ 223 h 126329"/>
                <a:gd name="connsiteX8" fmla="*/ 207504 w 257189"/>
                <a:gd name="connsiteY8" fmla="*/ 24077 h 126329"/>
                <a:gd name="connsiteX9" fmla="*/ 135942 w 257189"/>
                <a:gd name="connsiteY9" fmla="*/ 46816 h 126329"/>
                <a:gd name="connsiteX10" fmla="*/ 97002 w 257189"/>
                <a:gd name="connsiteY10" fmla="*/ 44909 h 126329"/>
                <a:gd name="connsiteX11" fmla="*/ 48478 w 257189"/>
                <a:gd name="connsiteY11" fmla="*/ 27099 h 126329"/>
                <a:gd name="connsiteX12" fmla="*/ 770 w 257189"/>
                <a:gd name="connsiteY12" fmla="*/ 8176 h 126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189" h="126329">
                  <a:moveTo>
                    <a:pt x="770" y="8176"/>
                  </a:moveTo>
                  <a:cubicBezTo>
                    <a:pt x="-3206" y="14112"/>
                    <a:pt x="8721" y="44351"/>
                    <a:pt x="24624" y="62718"/>
                  </a:cubicBezTo>
                  <a:cubicBezTo>
                    <a:pt x="40527" y="81085"/>
                    <a:pt x="79313" y="112752"/>
                    <a:pt x="96186" y="118377"/>
                  </a:cubicBezTo>
                  <a:lnTo>
                    <a:pt x="120040" y="126329"/>
                  </a:lnTo>
                  <a:cubicBezTo>
                    <a:pt x="133292" y="123678"/>
                    <a:pt x="147493" y="123969"/>
                    <a:pt x="159796" y="118377"/>
                  </a:cubicBezTo>
                  <a:cubicBezTo>
                    <a:pt x="183583" y="107564"/>
                    <a:pt x="213568" y="84066"/>
                    <a:pt x="231358" y="62718"/>
                  </a:cubicBezTo>
                  <a:cubicBezTo>
                    <a:pt x="237476" y="55377"/>
                    <a:pt x="241960" y="46815"/>
                    <a:pt x="247261" y="38864"/>
                  </a:cubicBezTo>
                  <a:cubicBezTo>
                    <a:pt x="249911" y="30913"/>
                    <a:pt x="261838" y="2688"/>
                    <a:pt x="255212" y="223"/>
                  </a:cubicBezTo>
                  <a:cubicBezTo>
                    <a:pt x="248586" y="-2241"/>
                    <a:pt x="227382" y="16312"/>
                    <a:pt x="207504" y="24077"/>
                  </a:cubicBezTo>
                  <a:cubicBezTo>
                    <a:pt x="187626" y="31842"/>
                    <a:pt x="154359" y="43344"/>
                    <a:pt x="135942" y="46816"/>
                  </a:cubicBezTo>
                  <a:cubicBezTo>
                    <a:pt x="117525" y="50288"/>
                    <a:pt x="112904" y="42259"/>
                    <a:pt x="97002" y="44909"/>
                  </a:cubicBezTo>
                  <a:cubicBezTo>
                    <a:pt x="83750" y="42259"/>
                    <a:pt x="60566" y="33143"/>
                    <a:pt x="48478" y="27099"/>
                  </a:cubicBezTo>
                  <a:cubicBezTo>
                    <a:pt x="48474" y="27097"/>
                    <a:pt x="4746" y="2240"/>
                    <a:pt x="770" y="8176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/>
            </a:p>
          </p:txBody>
        </p:sp>
        <p:grpSp>
          <p:nvGrpSpPr>
            <p:cNvPr id="42" name="Group 92"/>
            <p:cNvGrpSpPr>
              <a:grpSpLocks/>
            </p:cNvGrpSpPr>
            <p:nvPr/>
          </p:nvGrpSpPr>
          <p:grpSpPr bwMode="auto">
            <a:xfrm>
              <a:off x="2391951" y="5933936"/>
              <a:ext cx="213071" cy="175546"/>
              <a:chOff x="1905000" y="5621014"/>
              <a:chExt cx="616039" cy="613001"/>
            </a:xfrm>
          </p:grpSpPr>
          <p:sp>
            <p:nvSpPr>
              <p:cNvPr id="50" name="Oval 14"/>
              <p:cNvSpPr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51" name="Oval 17"/>
              <p:cNvSpPr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52" name="Straight Connector 51"/>
              <p:cNvCxnSpPr>
                <a:stCxn id="50" idx="1"/>
              </p:cNvCxnSpPr>
              <p:nvPr/>
            </p:nvCxnSpPr>
            <p:spPr>
              <a:xfrm flipH="1" flipV="1">
                <a:off x="1903024" y="5711532"/>
                <a:ext cx="221863" cy="25998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>
                <a:stCxn id="50" idx="0"/>
              </p:cNvCxnSpPr>
              <p:nvPr/>
            </p:nvCxnSpPr>
            <p:spPr>
              <a:xfrm flipV="1">
                <a:off x="2231995" y="5617942"/>
                <a:ext cx="0" cy="30157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>
                <a:stCxn id="50" idx="7"/>
              </p:cNvCxnSpPr>
              <p:nvPr/>
            </p:nvCxnSpPr>
            <p:spPr>
              <a:xfrm flipV="1">
                <a:off x="2339103" y="5680337"/>
                <a:ext cx="183613" cy="291178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grpSp>
          <p:nvGrpSpPr>
            <p:cNvPr id="43" name="Group 104"/>
            <p:cNvGrpSpPr>
              <a:grpSpLocks/>
            </p:cNvGrpSpPr>
            <p:nvPr/>
          </p:nvGrpSpPr>
          <p:grpSpPr bwMode="auto">
            <a:xfrm>
              <a:off x="1871482" y="5921099"/>
              <a:ext cx="213071" cy="175546"/>
              <a:chOff x="1905000" y="5621014"/>
              <a:chExt cx="616039" cy="613001"/>
            </a:xfrm>
          </p:grpSpPr>
          <p:sp>
            <p:nvSpPr>
              <p:cNvPr id="45" name="Oval 14"/>
              <p:cNvSpPr>
                <a:spLocks noChangeArrowheads="1"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46" name="Oval 17"/>
              <p:cNvSpPr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47" name="Straight Connector 46"/>
              <p:cNvCxnSpPr>
                <a:stCxn id="45" idx="1"/>
              </p:cNvCxnSpPr>
              <p:nvPr/>
            </p:nvCxnSpPr>
            <p:spPr>
              <a:xfrm flipH="1" flipV="1">
                <a:off x="1908311" y="5725164"/>
                <a:ext cx="221863" cy="239179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>
                <a:stCxn id="45" idx="0"/>
              </p:cNvCxnSpPr>
              <p:nvPr/>
            </p:nvCxnSpPr>
            <p:spPr>
              <a:xfrm flipV="1">
                <a:off x="2229634" y="5621171"/>
                <a:ext cx="22949" cy="30157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>
                <a:stCxn id="45" idx="7"/>
              </p:cNvCxnSpPr>
              <p:nvPr/>
            </p:nvCxnSpPr>
            <p:spPr>
              <a:xfrm flipV="1">
                <a:off x="2336742" y="5683567"/>
                <a:ext cx="183613" cy="280776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44" name="AutoShape 19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 rot="-5400000">
              <a:off x="2130172" y="6065759"/>
              <a:ext cx="208474" cy="530413"/>
            </a:xfrm>
            <a:prstGeom prst="moon">
              <a:avLst>
                <a:gd name="adj" fmla="val 27116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16817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8114" name="Group 2"/>
          <p:cNvGrpSpPr>
            <a:grpSpLocks/>
          </p:cNvGrpSpPr>
          <p:nvPr/>
        </p:nvGrpSpPr>
        <p:grpSpPr bwMode="auto">
          <a:xfrm>
            <a:off x="549275" y="990600"/>
            <a:ext cx="8043863" cy="180975"/>
            <a:chOff x="295" y="1311"/>
            <a:chExt cx="5177" cy="114"/>
          </a:xfrm>
        </p:grpSpPr>
        <p:sp>
          <p:nvSpPr>
            <p:cNvPr id="858115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8116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58117" name="Text Box 5"/>
          <p:cNvSpPr txBox="1">
            <a:spLocks noChangeArrowheads="1"/>
          </p:cNvSpPr>
          <p:nvPr/>
        </p:nvSpPr>
        <p:spPr bwMode="auto">
          <a:xfrm>
            <a:off x="762000" y="228600"/>
            <a:ext cx="7620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/>
              <a:t>Lists vs. Dictionaries</a:t>
            </a:r>
          </a:p>
        </p:txBody>
      </p:sp>
      <p:sp>
        <p:nvSpPr>
          <p:cNvPr id="858136" name="Text Box 24"/>
          <p:cNvSpPr txBox="1">
            <a:spLocks noChangeArrowheads="1"/>
          </p:cNvSpPr>
          <p:nvPr/>
        </p:nvSpPr>
        <p:spPr bwMode="auto">
          <a:xfrm>
            <a:off x="6942138" y="87313"/>
            <a:ext cx="17589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900">
                <a:solidFill>
                  <a:srgbClr val="0A6819"/>
                </a:solidFill>
                <a:latin typeface="Comic Sans MS" pitchFamily="66" charset="0"/>
                <a:ea typeface="ＭＳ Ｐゴシック" pitchFamily="34" charset="-128"/>
              </a:rPr>
              <a:t>If I had a dictionary, I guess I could look up what it was!</a:t>
            </a:r>
          </a:p>
        </p:txBody>
      </p:sp>
      <p:sp>
        <p:nvSpPr>
          <p:cNvPr id="858137" name="Text Box 25"/>
          <p:cNvSpPr txBox="1">
            <a:spLocks noChangeArrowheads="1"/>
          </p:cNvSpPr>
          <p:nvPr/>
        </p:nvSpPr>
        <p:spPr bwMode="auto">
          <a:xfrm>
            <a:off x="455613" y="1371600"/>
            <a:ext cx="6781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1608F9"/>
                </a:solidFill>
                <a:latin typeface="Arial" charset="0"/>
              </a:rPr>
              <a:t>Lists are not perfect…</a:t>
            </a:r>
          </a:p>
        </p:txBody>
      </p:sp>
      <p:sp>
        <p:nvSpPr>
          <p:cNvPr id="858138" name="Rectangle 26"/>
          <p:cNvSpPr>
            <a:spLocks noChangeArrowheads="1"/>
          </p:cNvSpPr>
          <p:nvPr/>
        </p:nvSpPr>
        <p:spPr bwMode="auto">
          <a:xfrm>
            <a:off x="609600" y="2133600"/>
            <a:ext cx="502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You can't choose what to name data.</a:t>
            </a:r>
          </a:p>
        </p:txBody>
      </p:sp>
      <p:sp>
        <p:nvSpPr>
          <p:cNvPr id="858139" name="Rectangle 27"/>
          <p:cNvSpPr>
            <a:spLocks noChangeArrowheads="1"/>
          </p:cNvSpPr>
          <p:nvPr/>
        </p:nvSpPr>
        <p:spPr bwMode="auto">
          <a:xfrm>
            <a:off x="1557338" y="2625725"/>
            <a:ext cx="2562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L[0], L[1], …</a:t>
            </a:r>
          </a:p>
        </p:txBody>
      </p:sp>
      <p:sp>
        <p:nvSpPr>
          <p:cNvPr id="858140" name="AutoShape 28"/>
          <p:cNvSpPr>
            <a:spLocks noChangeArrowheads="1"/>
          </p:cNvSpPr>
          <p:nvPr/>
        </p:nvSpPr>
        <p:spPr bwMode="auto">
          <a:xfrm>
            <a:off x="5835650" y="1852613"/>
            <a:ext cx="1331913" cy="696912"/>
          </a:xfrm>
          <a:prstGeom prst="cube">
            <a:avLst>
              <a:gd name="adj" fmla="val 46366"/>
            </a:avLst>
          </a:prstGeom>
          <a:solidFill>
            <a:schemeClr val="bg1"/>
          </a:solidFill>
          <a:ln w="28575">
            <a:solidFill>
              <a:srgbClr val="1608F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8141" name="Freeform 29"/>
          <p:cNvSpPr>
            <a:spLocks/>
          </p:cNvSpPr>
          <p:nvPr/>
        </p:nvSpPr>
        <p:spPr bwMode="auto">
          <a:xfrm>
            <a:off x="6497638" y="1571625"/>
            <a:ext cx="1157287" cy="454025"/>
          </a:xfrm>
          <a:custGeom>
            <a:avLst/>
            <a:gdLst>
              <a:gd name="T0" fmla="*/ 0 w 729"/>
              <a:gd name="T1" fmla="*/ 286 h 286"/>
              <a:gd name="T2" fmla="*/ 2 w 729"/>
              <a:gd name="T3" fmla="*/ 0 h 286"/>
              <a:gd name="T4" fmla="*/ 729 w 729"/>
              <a:gd name="T5" fmla="*/ 243 h 2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29" h="286">
                <a:moveTo>
                  <a:pt x="0" y="286"/>
                </a:moveTo>
                <a:lnTo>
                  <a:pt x="2" y="0"/>
                </a:lnTo>
                <a:lnTo>
                  <a:pt x="729" y="243"/>
                </a:lnTo>
              </a:path>
            </a:pathLst>
          </a:custGeom>
          <a:noFill/>
          <a:ln w="28575" cmpd="sng">
            <a:solidFill>
              <a:srgbClr val="1608F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8142" name="Text Box 30"/>
          <p:cNvSpPr txBox="1">
            <a:spLocks noChangeArrowheads="1"/>
          </p:cNvSpPr>
          <p:nvPr/>
        </p:nvSpPr>
        <p:spPr bwMode="auto">
          <a:xfrm>
            <a:off x="5951538" y="2184400"/>
            <a:ext cx="8048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L</a:t>
            </a:r>
            <a:endParaRPr lang="en-US" sz="1800" b="1">
              <a:solidFill>
                <a:srgbClr val="008000"/>
              </a:solidFill>
              <a:latin typeface="Courier New" pitchFamily="49" charset="0"/>
            </a:endParaRPr>
          </a:p>
        </p:txBody>
      </p:sp>
      <p:sp>
        <p:nvSpPr>
          <p:cNvPr id="858143" name="AutoShape 31"/>
          <p:cNvSpPr>
            <a:spLocks noChangeArrowheads="1"/>
          </p:cNvSpPr>
          <p:nvPr/>
        </p:nvSpPr>
        <p:spPr bwMode="auto">
          <a:xfrm>
            <a:off x="7351713" y="2057400"/>
            <a:ext cx="825500" cy="601663"/>
          </a:xfrm>
          <a:prstGeom prst="cube">
            <a:avLst>
              <a:gd name="adj" fmla="val 46366"/>
            </a:avLst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8144" name="AutoShape 32"/>
          <p:cNvSpPr>
            <a:spLocks noChangeArrowheads="1"/>
          </p:cNvSpPr>
          <p:nvPr/>
        </p:nvSpPr>
        <p:spPr bwMode="auto">
          <a:xfrm>
            <a:off x="8113713" y="2057400"/>
            <a:ext cx="825500" cy="601663"/>
          </a:xfrm>
          <a:prstGeom prst="cube">
            <a:avLst>
              <a:gd name="adj" fmla="val 46366"/>
            </a:avLst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8145" name="Text Box 33"/>
          <p:cNvSpPr txBox="1">
            <a:spLocks noChangeArrowheads="1"/>
          </p:cNvSpPr>
          <p:nvPr/>
        </p:nvSpPr>
        <p:spPr bwMode="auto">
          <a:xfrm>
            <a:off x="7239000" y="2362200"/>
            <a:ext cx="8048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latin typeface="Courier New" pitchFamily="49" charset="0"/>
              </a:rPr>
              <a:t>L[0]</a:t>
            </a:r>
          </a:p>
        </p:txBody>
      </p:sp>
      <p:sp>
        <p:nvSpPr>
          <p:cNvPr id="858146" name="Text Box 34"/>
          <p:cNvSpPr txBox="1">
            <a:spLocks noChangeArrowheads="1"/>
          </p:cNvSpPr>
          <p:nvPr/>
        </p:nvSpPr>
        <p:spPr bwMode="auto">
          <a:xfrm>
            <a:off x="7994650" y="2362200"/>
            <a:ext cx="8048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latin typeface="Courier New" pitchFamily="49" charset="0"/>
              </a:rPr>
              <a:t>L[1]</a:t>
            </a:r>
          </a:p>
        </p:txBody>
      </p:sp>
      <p:sp>
        <p:nvSpPr>
          <p:cNvPr id="858147" name="Text Box 35"/>
          <p:cNvSpPr txBox="1">
            <a:spLocks noChangeArrowheads="1"/>
          </p:cNvSpPr>
          <p:nvPr/>
        </p:nvSpPr>
        <p:spPr bwMode="auto">
          <a:xfrm>
            <a:off x="6705600" y="1524000"/>
            <a:ext cx="968375" cy="15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30000"/>
              </a:lnSpc>
              <a:spcBef>
                <a:spcPct val="50000"/>
              </a:spcBef>
            </a:pPr>
            <a:r>
              <a:rPr lang="en-US" sz="1400" b="1" i="1"/>
              <a:t>reference</a:t>
            </a:r>
            <a:endParaRPr lang="en-US" sz="1400" b="1"/>
          </a:p>
        </p:txBody>
      </p:sp>
      <p:sp>
        <p:nvSpPr>
          <p:cNvPr id="858148" name="Text Box 36"/>
          <p:cNvSpPr txBox="1">
            <a:spLocks noChangeArrowheads="1"/>
          </p:cNvSpPr>
          <p:nvPr/>
        </p:nvSpPr>
        <p:spPr bwMode="auto">
          <a:xfrm>
            <a:off x="7359650" y="2057400"/>
            <a:ext cx="8048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latin typeface="Courier New" pitchFamily="49" charset="0"/>
              </a:rPr>
              <a:t>5</a:t>
            </a:r>
          </a:p>
        </p:txBody>
      </p:sp>
      <p:sp>
        <p:nvSpPr>
          <p:cNvPr id="858149" name="Text Box 37"/>
          <p:cNvSpPr txBox="1">
            <a:spLocks noChangeArrowheads="1"/>
          </p:cNvSpPr>
          <p:nvPr/>
        </p:nvSpPr>
        <p:spPr bwMode="auto">
          <a:xfrm>
            <a:off x="8113713" y="2054225"/>
            <a:ext cx="8048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latin typeface="Courier New" pitchFamily="49" charset="0"/>
              </a:rPr>
              <a:t>42</a:t>
            </a:r>
          </a:p>
        </p:txBody>
      </p:sp>
      <p:grpSp>
        <p:nvGrpSpPr>
          <p:cNvPr id="38" name="Group 7182"/>
          <p:cNvGrpSpPr>
            <a:grpSpLocks/>
          </p:cNvGrpSpPr>
          <p:nvPr/>
        </p:nvGrpSpPr>
        <p:grpSpPr bwMode="auto">
          <a:xfrm>
            <a:off x="8587456" y="284058"/>
            <a:ext cx="399944" cy="394394"/>
            <a:chOff x="1676815" y="5536974"/>
            <a:chExt cx="1066385" cy="1244825"/>
          </a:xfrm>
        </p:grpSpPr>
        <p:sp>
          <p:nvSpPr>
            <p:cNvPr id="39" name="Freeform 11"/>
            <p:cNvSpPr>
              <a:spLocks/>
            </p:cNvSpPr>
            <p:nvPr>
              <p:custDataLst>
                <p:tags r:id="rId1"/>
              </p:custDataLst>
            </p:nvPr>
          </p:nvSpPr>
          <p:spPr bwMode="auto">
            <a:xfrm>
              <a:off x="1676815" y="6461968"/>
              <a:ext cx="1066385" cy="319831"/>
            </a:xfrm>
            <a:custGeom>
              <a:avLst/>
              <a:gdLst>
                <a:gd name="T0" fmla="*/ 2147483647 w 1048"/>
                <a:gd name="T1" fmla="*/ 2147483647 h 250"/>
                <a:gd name="T2" fmla="*/ 2147483647 w 1048"/>
                <a:gd name="T3" fmla="*/ 2147483647 h 250"/>
                <a:gd name="T4" fmla="*/ 2147483647 w 1048"/>
                <a:gd name="T5" fmla="*/ 2147483647 h 250"/>
                <a:gd name="T6" fmla="*/ 2147483647 w 1048"/>
                <a:gd name="T7" fmla="*/ 2147483647 h 250"/>
                <a:gd name="T8" fmla="*/ 2147483647 w 1048"/>
                <a:gd name="T9" fmla="*/ 2147483647 h 250"/>
                <a:gd name="T10" fmla="*/ 2147483647 w 1048"/>
                <a:gd name="T11" fmla="*/ 2147483647 h 250"/>
                <a:gd name="T12" fmla="*/ 2147483647 w 1048"/>
                <a:gd name="T13" fmla="*/ 2147483647 h 250"/>
                <a:gd name="T14" fmla="*/ 0 w 1048"/>
                <a:gd name="T15" fmla="*/ 2147483647 h 250"/>
                <a:gd name="T16" fmla="*/ 2147483647 w 1048"/>
                <a:gd name="T17" fmla="*/ 2147483647 h 250"/>
                <a:gd name="T18" fmla="*/ 2147483647 w 1048"/>
                <a:gd name="T19" fmla="*/ 2147483647 h 250"/>
                <a:gd name="T20" fmla="*/ 2147483647 w 1048"/>
                <a:gd name="T21" fmla="*/ 2147483647 h 250"/>
                <a:gd name="T22" fmla="*/ 2147483647 w 1048"/>
                <a:gd name="T23" fmla="*/ 2147483647 h 250"/>
                <a:gd name="T24" fmla="*/ 2147483647 w 1048"/>
                <a:gd name="T25" fmla="*/ 2147483647 h 250"/>
                <a:gd name="T26" fmla="*/ 2147483647 w 1048"/>
                <a:gd name="T27" fmla="*/ 2147483647 h 250"/>
                <a:gd name="T28" fmla="*/ 2147483647 w 1048"/>
                <a:gd name="T29" fmla="*/ 2147483647 h 250"/>
                <a:gd name="T30" fmla="*/ 2147483647 w 1048"/>
                <a:gd name="T31" fmla="*/ 2147483647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3333F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Oval 12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1803829" y="5724592"/>
              <a:ext cx="838819" cy="84278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>
                <a:latin typeface="Arial" pitchFamily="34" charset="0"/>
                <a:ea typeface="MS PGothic" pitchFamily="34" charset="-128"/>
                <a:cs typeface="+mn-cs"/>
              </a:endParaRPr>
            </a:p>
          </p:txBody>
        </p:sp>
        <p:cxnSp>
          <p:nvCxnSpPr>
            <p:cNvPr id="41" name="Straight Connector 40"/>
            <p:cNvCxnSpPr>
              <a:stCxn id="57" idx="1"/>
              <a:endCxn id="57" idx="1"/>
            </p:cNvCxnSpPr>
            <p:nvPr/>
          </p:nvCxnSpPr>
          <p:spPr>
            <a:xfrm>
              <a:off x="2134593" y="5888384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2" name="Group 7181"/>
            <p:cNvGrpSpPr>
              <a:grpSpLocks/>
            </p:cNvGrpSpPr>
            <p:nvPr/>
          </p:nvGrpSpPr>
          <p:grpSpPr bwMode="auto">
            <a:xfrm>
              <a:off x="1915058" y="5536974"/>
              <a:ext cx="616039" cy="613001"/>
              <a:chOff x="1905000" y="5621014"/>
              <a:chExt cx="616039" cy="613001"/>
            </a:xfrm>
          </p:grpSpPr>
          <p:sp>
            <p:nvSpPr>
              <p:cNvPr id="57" name="Oval 14"/>
              <p:cNvSpPr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58" name="Oval 17"/>
              <p:cNvSpPr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59" name="Straight Connector 58"/>
              <p:cNvCxnSpPr>
                <a:stCxn id="57" idx="1"/>
              </p:cNvCxnSpPr>
              <p:nvPr/>
            </p:nvCxnSpPr>
            <p:spPr>
              <a:xfrm flipH="1" flipV="1">
                <a:off x="1904908" y="5725247"/>
                <a:ext cx="224919" cy="247177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>
                <a:stCxn id="57" idx="0"/>
              </p:cNvCxnSpPr>
              <p:nvPr/>
            </p:nvCxnSpPr>
            <p:spPr>
              <a:xfrm flipV="1">
                <a:off x="2233027" y="5621014"/>
                <a:ext cx="10584" cy="303761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>
                <a:stCxn id="57" idx="7"/>
              </p:cNvCxnSpPr>
              <p:nvPr/>
            </p:nvCxnSpPr>
            <p:spPr>
              <a:xfrm flipV="1">
                <a:off x="2336224" y="5692487"/>
                <a:ext cx="187875" cy="279936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43" name="Freeform 42"/>
            <p:cNvSpPr/>
            <p:nvPr/>
          </p:nvSpPr>
          <p:spPr>
            <a:xfrm>
              <a:off x="1986410" y="6510797"/>
              <a:ext cx="465717" cy="202507"/>
            </a:xfrm>
            <a:custGeom>
              <a:avLst/>
              <a:gdLst>
                <a:gd name="connsiteX0" fmla="*/ 550 w 256696"/>
                <a:gd name="connsiteY0" fmla="*/ 8947 h 112314"/>
                <a:gd name="connsiteX1" fmla="*/ 24404 w 256696"/>
                <a:gd name="connsiteY1" fmla="*/ 48703 h 112314"/>
                <a:gd name="connsiteX2" fmla="*/ 95966 w 256696"/>
                <a:gd name="connsiteY2" fmla="*/ 104362 h 112314"/>
                <a:gd name="connsiteX3" fmla="*/ 119820 w 256696"/>
                <a:gd name="connsiteY3" fmla="*/ 112314 h 112314"/>
                <a:gd name="connsiteX4" fmla="*/ 159576 w 256696"/>
                <a:gd name="connsiteY4" fmla="*/ 104362 h 112314"/>
                <a:gd name="connsiteX5" fmla="*/ 231138 w 256696"/>
                <a:gd name="connsiteY5" fmla="*/ 48703 h 112314"/>
                <a:gd name="connsiteX6" fmla="*/ 247041 w 256696"/>
                <a:gd name="connsiteY6" fmla="*/ 24849 h 112314"/>
                <a:gd name="connsiteX7" fmla="*/ 254992 w 256696"/>
                <a:gd name="connsiteY7" fmla="*/ 995 h 112314"/>
                <a:gd name="connsiteX8" fmla="*/ 207284 w 256696"/>
                <a:gd name="connsiteY8" fmla="*/ 24849 h 112314"/>
                <a:gd name="connsiteX9" fmla="*/ 135722 w 256696"/>
                <a:gd name="connsiteY9" fmla="*/ 32801 h 112314"/>
                <a:gd name="connsiteX10" fmla="*/ 88015 w 256696"/>
                <a:gd name="connsiteY10" fmla="*/ 40752 h 112314"/>
                <a:gd name="connsiteX11" fmla="*/ 48258 w 256696"/>
                <a:gd name="connsiteY11" fmla="*/ 32801 h 112314"/>
                <a:gd name="connsiteX12" fmla="*/ 550 w 256696"/>
                <a:gd name="connsiteY12" fmla="*/ 8947 h 112314"/>
                <a:gd name="connsiteX0" fmla="*/ 550 w 256696"/>
                <a:gd name="connsiteY0" fmla="*/ 8947 h 112314"/>
                <a:gd name="connsiteX1" fmla="*/ 24404 w 256696"/>
                <a:gd name="connsiteY1" fmla="*/ 48703 h 112314"/>
                <a:gd name="connsiteX2" fmla="*/ 95966 w 256696"/>
                <a:gd name="connsiteY2" fmla="*/ 104362 h 112314"/>
                <a:gd name="connsiteX3" fmla="*/ 119820 w 256696"/>
                <a:gd name="connsiteY3" fmla="*/ 112314 h 112314"/>
                <a:gd name="connsiteX4" fmla="*/ 159576 w 256696"/>
                <a:gd name="connsiteY4" fmla="*/ 104362 h 112314"/>
                <a:gd name="connsiteX5" fmla="*/ 231138 w 256696"/>
                <a:gd name="connsiteY5" fmla="*/ 48703 h 112314"/>
                <a:gd name="connsiteX6" fmla="*/ 247041 w 256696"/>
                <a:gd name="connsiteY6" fmla="*/ 24849 h 112314"/>
                <a:gd name="connsiteX7" fmla="*/ 254992 w 256696"/>
                <a:gd name="connsiteY7" fmla="*/ 995 h 112314"/>
                <a:gd name="connsiteX8" fmla="*/ 207284 w 256696"/>
                <a:gd name="connsiteY8" fmla="*/ 24849 h 112314"/>
                <a:gd name="connsiteX9" fmla="*/ 135722 w 256696"/>
                <a:gd name="connsiteY9" fmla="*/ 32801 h 112314"/>
                <a:gd name="connsiteX10" fmla="*/ 88015 w 256696"/>
                <a:gd name="connsiteY10" fmla="*/ 40752 h 112314"/>
                <a:gd name="connsiteX11" fmla="*/ 48258 w 256696"/>
                <a:gd name="connsiteY11" fmla="*/ 13084 h 112314"/>
                <a:gd name="connsiteX12" fmla="*/ 550 w 256696"/>
                <a:gd name="connsiteY12" fmla="*/ 8947 h 112314"/>
                <a:gd name="connsiteX0" fmla="*/ 770 w 256916"/>
                <a:gd name="connsiteY0" fmla="*/ 915 h 119068"/>
                <a:gd name="connsiteX1" fmla="*/ 24624 w 256916"/>
                <a:gd name="connsiteY1" fmla="*/ 55457 h 119068"/>
                <a:gd name="connsiteX2" fmla="*/ 96186 w 256916"/>
                <a:gd name="connsiteY2" fmla="*/ 111116 h 119068"/>
                <a:gd name="connsiteX3" fmla="*/ 120040 w 256916"/>
                <a:gd name="connsiteY3" fmla="*/ 119068 h 119068"/>
                <a:gd name="connsiteX4" fmla="*/ 159796 w 256916"/>
                <a:gd name="connsiteY4" fmla="*/ 111116 h 119068"/>
                <a:gd name="connsiteX5" fmla="*/ 231358 w 256916"/>
                <a:gd name="connsiteY5" fmla="*/ 55457 h 119068"/>
                <a:gd name="connsiteX6" fmla="*/ 247261 w 256916"/>
                <a:gd name="connsiteY6" fmla="*/ 31603 h 119068"/>
                <a:gd name="connsiteX7" fmla="*/ 255212 w 256916"/>
                <a:gd name="connsiteY7" fmla="*/ 7749 h 119068"/>
                <a:gd name="connsiteX8" fmla="*/ 207504 w 256916"/>
                <a:gd name="connsiteY8" fmla="*/ 31603 h 119068"/>
                <a:gd name="connsiteX9" fmla="*/ 135942 w 256916"/>
                <a:gd name="connsiteY9" fmla="*/ 39555 h 119068"/>
                <a:gd name="connsiteX10" fmla="*/ 88235 w 256916"/>
                <a:gd name="connsiteY10" fmla="*/ 47506 h 119068"/>
                <a:gd name="connsiteX11" fmla="*/ 48478 w 256916"/>
                <a:gd name="connsiteY11" fmla="*/ 19838 h 119068"/>
                <a:gd name="connsiteX12" fmla="*/ 770 w 256916"/>
                <a:gd name="connsiteY12" fmla="*/ 915 h 119068"/>
                <a:gd name="connsiteX0" fmla="*/ 770 w 257189"/>
                <a:gd name="connsiteY0" fmla="*/ 915 h 119068"/>
                <a:gd name="connsiteX1" fmla="*/ 24624 w 257189"/>
                <a:gd name="connsiteY1" fmla="*/ 55457 h 119068"/>
                <a:gd name="connsiteX2" fmla="*/ 96186 w 257189"/>
                <a:gd name="connsiteY2" fmla="*/ 111116 h 119068"/>
                <a:gd name="connsiteX3" fmla="*/ 120040 w 257189"/>
                <a:gd name="connsiteY3" fmla="*/ 119068 h 119068"/>
                <a:gd name="connsiteX4" fmla="*/ 159796 w 257189"/>
                <a:gd name="connsiteY4" fmla="*/ 111116 h 119068"/>
                <a:gd name="connsiteX5" fmla="*/ 231358 w 257189"/>
                <a:gd name="connsiteY5" fmla="*/ 55457 h 119068"/>
                <a:gd name="connsiteX6" fmla="*/ 247261 w 257189"/>
                <a:gd name="connsiteY6" fmla="*/ 31603 h 119068"/>
                <a:gd name="connsiteX7" fmla="*/ 255212 w 257189"/>
                <a:gd name="connsiteY7" fmla="*/ 7749 h 119068"/>
                <a:gd name="connsiteX8" fmla="*/ 207504 w 257189"/>
                <a:gd name="connsiteY8" fmla="*/ 16816 h 119068"/>
                <a:gd name="connsiteX9" fmla="*/ 135942 w 257189"/>
                <a:gd name="connsiteY9" fmla="*/ 39555 h 119068"/>
                <a:gd name="connsiteX10" fmla="*/ 88235 w 257189"/>
                <a:gd name="connsiteY10" fmla="*/ 47506 h 119068"/>
                <a:gd name="connsiteX11" fmla="*/ 48478 w 257189"/>
                <a:gd name="connsiteY11" fmla="*/ 19838 h 119068"/>
                <a:gd name="connsiteX12" fmla="*/ 770 w 257189"/>
                <a:gd name="connsiteY12" fmla="*/ 915 h 119068"/>
                <a:gd name="connsiteX0" fmla="*/ 770 w 257189"/>
                <a:gd name="connsiteY0" fmla="*/ 8176 h 126329"/>
                <a:gd name="connsiteX1" fmla="*/ 24624 w 257189"/>
                <a:gd name="connsiteY1" fmla="*/ 62718 h 126329"/>
                <a:gd name="connsiteX2" fmla="*/ 96186 w 257189"/>
                <a:gd name="connsiteY2" fmla="*/ 118377 h 126329"/>
                <a:gd name="connsiteX3" fmla="*/ 120040 w 257189"/>
                <a:gd name="connsiteY3" fmla="*/ 126329 h 126329"/>
                <a:gd name="connsiteX4" fmla="*/ 159796 w 257189"/>
                <a:gd name="connsiteY4" fmla="*/ 118377 h 126329"/>
                <a:gd name="connsiteX5" fmla="*/ 231358 w 257189"/>
                <a:gd name="connsiteY5" fmla="*/ 62718 h 126329"/>
                <a:gd name="connsiteX6" fmla="*/ 247261 w 257189"/>
                <a:gd name="connsiteY6" fmla="*/ 38864 h 126329"/>
                <a:gd name="connsiteX7" fmla="*/ 255212 w 257189"/>
                <a:gd name="connsiteY7" fmla="*/ 223 h 126329"/>
                <a:gd name="connsiteX8" fmla="*/ 207504 w 257189"/>
                <a:gd name="connsiteY8" fmla="*/ 24077 h 126329"/>
                <a:gd name="connsiteX9" fmla="*/ 135942 w 257189"/>
                <a:gd name="connsiteY9" fmla="*/ 46816 h 126329"/>
                <a:gd name="connsiteX10" fmla="*/ 88235 w 257189"/>
                <a:gd name="connsiteY10" fmla="*/ 54767 h 126329"/>
                <a:gd name="connsiteX11" fmla="*/ 48478 w 257189"/>
                <a:gd name="connsiteY11" fmla="*/ 27099 h 126329"/>
                <a:gd name="connsiteX12" fmla="*/ 770 w 257189"/>
                <a:gd name="connsiteY12" fmla="*/ 8176 h 126329"/>
                <a:gd name="connsiteX0" fmla="*/ 770 w 257189"/>
                <a:gd name="connsiteY0" fmla="*/ 8176 h 126329"/>
                <a:gd name="connsiteX1" fmla="*/ 24624 w 257189"/>
                <a:gd name="connsiteY1" fmla="*/ 62718 h 126329"/>
                <a:gd name="connsiteX2" fmla="*/ 96186 w 257189"/>
                <a:gd name="connsiteY2" fmla="*/ 118377 h 126329"/>
                <a:gd name="connsiteX3" fmla="*/ 120040 w 257189"/>
                <a:gd name="connsiteY3" fmla="*/ 126329 h 126329"/>
                <a:gd name="connsiteX4" fmla="*/ 159796 w 257189"/>
                <a:gd name="connsiteY4" fmla="*/ 118377 h 126329"/>
                <a:gd name="connsiteX5" fmla="*/ 231358 w 257189"/>
                <a:gd name="connsiteY5" fmla="*/ 62718 h 126329"/>
                <a:gd name="connsiteX6" fmla="*/ 247261 w 257189"/>
                <a:gd name="connsiteY6" fmla="*/ 38864 h 126329"/>
                <a:gd name="connsiteX7" fmla="*/ 255212 w 257189"/>
                <a:gd name="connsiteY7" fmla="*/ 223 h 126329"/>
                <a:gd name="connsiteX8" fmla="*/ 207504 w 257189"/>
                <a:gd name="connsiteY8" fmla="*/ 24077 h 126329"/>
                <a:gd name="connsiteX9" fmla="*/ 135942 w 257189"/>
                <a:gd name="connsiteY9" fmla="*/ 46816 h 126329"/>
                <a:gd name="connsiteX10" fmla="*/ 97002 w 257189"/>
                <a:gd name="connsiteY10" fmla="*/ 44909 h 126329"/>
                <a:gd name="connsiteX11" fmla="*/ 48478 w 257189"/>
                <a:gd name="connsiteY11" fmla="*/ 27099 h 126329"/>
                <a:gd name="connsiteX12" fmla="*/ 770 w 257189"/>
                <a:gd name="connsiteY12" fmla="*/ 8176 h 126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189" h="126329">
                  <a:moveTo>
                    <a:pt x="770" y="8176"/>
                  </a:moveTo>
                  <a:cubicBezTo>
                    <a:pt x="-3206" y="14112"/>
                    <a:pt x="8721" y="44351"/>
                    <a:pt x="24624" y="62718"/>
                  </a:cubicBezTo>
                  <a:cubicBezTo>
                    <a:pt x="40527" y="81085"/>
                    <a:pt x="79313" y="112752"/>
                    <a:pt x="96186" y="118377"/>
                  </a:cubicBezTo>
                  <a:lnTo>
                    <a:pt x="120040" y="126329"/>
                  </a:lnTo>
                  <a:cubicBezTo>
                    <a:pt x="133292" y="123678"/>
                    <a:pt x="147493" y="123969"/>
                    <a:pt x="159796" y="118377"/>
                  </a:cubicBezTo>
                  <a:cubicBezTo>
                    <a:pt x="183583" y="107564"/>
                    <a:pt x="213568" y="84066"/>
                    <a:pt x="231358" y="62718"/>
                  </a:cubicBezTo>
                  <a:cubicBezTo>
                    <a:pt x="237476" y="55377"/>
                    <a:pt x="241960" y="46815"/>
                    <a:pt x="247261" y="38864"/>
                  </a:cubicBezTo>
                  <a:cubicBezTo>
                    <a:pt x="249911" y="30913"/>
                    <a:pt x="261838" y="2688"/>
                    <a:pt x="255212" y="223"/>
                  </a:cubicBezTo>
                  <a:cubicBezTo>
                    <a:pt x="248586" y="-2241"/>
                    <a:pt x="227382" y="16312"/>
                    <a:pt x="207504" y="24077"/>
                  </a:cubicBezTo>
                  <a:cubicBezTo>
                    <a:pt x="187626" y="31842"/>
                    <a:pt x="154359" y="43344"/>
                    <a:pt x="135942" y="46816"/>
                  </a:cubicBezTo>
                  <a:cubicBezTo>
                    <a:pt x="117525" y="50288"/>
                    <a:pt x="112904" y="42259"/>
                    <a:pt x="97002" y="44909"/>
                  </a:cubicBezTo>
                  <a:cubicBezTo>
                    <a:pt x="83750" y="42259"/>
                    <a:pt x="60566" y="33143"/>
                    <a:pt x="48478" y="27099"/>
                  </a:cubicBezTo>
                  <a:cubicBezTo>
                    <a:pt x="48474" y="27097"/>
                    <a:pt x="4746" y="2240"/>
                    <a:pt x="770" y="8176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/>
            </a:p>
          </p:txBody>
        </p:sp>
        <p:grpSp>
          <p:nvGrpSpPr>
            <p:cNvPr id="44" name="Group 92"/>
            <p:cNvGrpSpPr>
              <a:grpSpLocks/>
            </p:cNvGrpSpPr>
            <p:nvPr/>
          </p:nvGrpSpPr>
          <p:grpSpPr bwMode="auto">
            <a:xfrm>
              <a:off x="2391951" y="5933936"/>
              <a:ext cx="213071" cy="175546"/>
              <a:chOff x="1905000" y="5621014"/>
              <a:chExt cx="616039" cy="613001"/>
            </a:xfrm>
          </p:grpSpPr>
          <p:sp>
            <p:nvSpPr>
              <p:cNvPr id="52" name="Oval 14"/>
              <p:cNvSpPr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53" name="Oval 17"/>
              <p:cNvSpPr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54" name="Straight Connector 53"/>
              <p:cNvCxnSpPr>
                <a:stCxn id="52" idx="1"/>
              </p:cNvCxnSpPr>
              <p:nvPr/>
            </p:nvCxnSpPr>
            <p:spPr>
              <a:xfrm flipH="1" flipV="1">
                <a:off x="1903024" y="5711532"/>
                <a:ext cx="221863" cy="25998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>
                <a:stCxn id="52" idx="0"/>
              </p:cNvCxnSpPr>
              <p:nvPr/>
            </p:nvCxnSpPr>
            <p:spPr>
              <a:xfrm flipV="1">
                <a:off x="2231995" y="5617942"/>
                <a:ext cx="0" cy="30157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>
                <a:stCxn id="52" idx="7"/>
              </p:cNvCxnSpPr>
              <p:nvPr/>
            </p:nvCxnSpPr>
            <p:spPr>
              <a:xfrm flipV="1">
                <a:off x="2339103" y="5680337"/>
                <a:ext cx="183613" cy="291178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grpSp>
          <p:nvGrpSpPr>
            <p:cNvPr id="45" name="Group 104"/>
            <p:cNvGrpSpPr>
              <a:grpSpLocks/>
            </p:cNvGrpSpPr>
            <p:nvPr/>
          </p:nvGrpSpPr>
          <p:grpSpPr bwMode="auto">
            <a:xfrm>
              <a:off x="1871482" y="5921099"/>
              <a:ext cx="213071" cy="175546"/>
              <a:chOff x="1905000" y="5621014"/>
              <a:chExt cx="616039" cy="613001"/>
            </a:xfrm>
          </p:grpSpPr>
          <p:sp>
            <p:nvSpPr>
              <p:cNvPr id="47" name="Oval 14"/>
              <p:cNvSpPr>
                <a:spLocks noChangeArrowheads="1"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48" name="Oval 17"/>
              <p:cNvSpPr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49" name="Straight Connector 48"/>
              <p:cNvCxnSpPr>
                <a:stCxn id="47" idx="1"/>
              </p:cNvCxnSpPr>
              <p:nvPr/>
            </p:nvCxnSpPr>
            <p:spPr>
              <a:xfrm flipH="1" flipV="1">
                <a:off x="1908311" y="5725164"/>
                <a:ext cx="221863" cy="239179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>
                <a:stCxn id="47" idx="0"/>
              </p:cNvCxnSpPr>
              <p:nvPr/>
            </p:nvCxnSpPr>
            <p:spPr>
              <a:xfrm flipV="1">
                <a:off x="2229634" y="5621171"/>
                <a:ext cx="22949" cy="30157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>
                <a:stCxn id="47" idx="7"/>
              </p:cNvCxnSpPr>
              <p:nvPr/>
            </p:nvCxnSpPr>
            <p:spPr>
              <a:xfrm flipV="1">
                <a:off x="2336742" y="5683567"/>
                <a:ext cx="183613" cy="280776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46" name="AutoShape 19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 rot="-5400000">
              <a:off x="2130172" y="6065759"/>
              <a:ext cx="208474" cy="530413"/>
            </a:xfrm>
            <a:prstGeom prst="moon">
              <a:avLst>
                <a:gd name="adj" fmla="val 27116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707753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0162" name="Group 2"/>
          <p:cNvGrpSpPr>
            <a:grpSpLocks/>
          </p:cNvGrpSpPr>
          <p:nvPr/>
        </p:nvGrpSpPr>
        <p:grpSpPr bwMode="auto">
          <a:xfrm>
            <a:off x="549275" y="990600"/>
            <a:ext cx="8043863" cy="180975"/>
            <a:chOff x="295" y="1311"/>
            <a:chExt cx="5177" cy="114"/>
          </a:xfrm>
        </p:grpSpPr>
        <p:sp>
          <p:nvSpPr>
            <p:cNvPr id="860163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164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60165" name="Text Box 5"/>
          <p:cNvSpPr txBox="1">
            <a:spLocks noChangeArrowheads="1"/>
          </p:cNvSpPr>
          <p:nvPr/>
        </p:nvSpPr>
        <p:spPr bwMode="auto">
          <a:xfrm>
            <a:off x="762000" y="228600"/>
            <a:ext cx="7620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/>
              <a:t>Lists vs. Dictionaries</a:t>
            </a:r>
          </a:p>
        </p:txBody>
      </p:sp>
      <p:sp>
        <p:nvSpPr>
          <p:cNvPr id="860184" name="Text Box 24"/>
          <p:cNvSpPr txBox="1">
            <a:spLocks noChangeArrowheads="1"/>
          </p:cNvSpPr>
          <p:nvPr/>
        </p:nvSpPr>
        <p:spPr bwMode="auto">
          <a:xfrm>
            <a:off x="6942138" y="87313"/>
            <a:ext cx="17589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900">
                <a:solidFill>
                  <a:srgbClr val="0A6819"/>
                </a:solidFill>
                <a:latin typeface="Comic Sans MS" pitchFamily="66" charset="0"/>
                <a:ea typeface="ＭＳ Ｐゴシック" pitchFamily="34" charset="-128"/>
              </a:rPr>
              <a:t>If I had a dictionary, I guess I could look up what it was!</a:t>
            </a:r>
          </a:p>
        </p:txBody>
      </p:sp>
      <p:sp>
        <p:nvSpPr>
          <p:cNvPr id="860185" name="Text Box 25"/>
          <p:cNvSpPr txBox="1">
            <a:spLocks noChangeArrowheads="1"/>
          </p:cNvSpPr>
          <p:nvPr/>
        </p:nvSpPr>
        <p:spPr bwMode="auto">
          <a:xfrm>
            <a:off x="455613" y="1371600"/>
            <a:ext cx="6781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1608F9"/>
                </a:solidFill>
                <a:latin typeface="Arial" charset="0"/>
              </a:rPr>
              <a:t>Lists are not perfect…</a:t>
            </a:r>
          </a:p>
        </p:txBody>
      </p:sp>
      <p:sp>
        <p:nvSpPr>
          <p:cNvPr id="860186" name="Rectangle 26"/>
          <p:cNvSpPr>
            <a:spLocks noChangeArrowheads="1"/>
          </p:cNvSpPr>
          <p:nvPr/>
        </p:nvSpPr>
        <p:spPr bwMode="auto">
          <a:xfrm>
            <a:off x="1557338" y="4038600"/>
            <a:ext cx="3476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L[1988] = </a:t>
            </a:r>
            <a:r>
              <a:rPr lang="en-US" b="1">
                <a:solidFill>
                  <a:srgbClr val="008000"/>
                </a:solidFill>
                <a:latin typeface="Courier New" pitchFamily="49" charset="0"/>
              </a:rPr>
              <a:t>'dragon'</a:t>
            </a:r>
            <a:endParaRPr lang="en-US" b="1">
              <a:latin typeface="Courier New" pitchFamily="49" charset="0"/>
            </a:endParaRPr>
          </a:p>
        </p:txBody>
      </p:sp>
      <p:sp>
        <p:nvSpPr>
          <p:cNvPr id="860187" name="Rectangle 27"/>
          <p:cNvSpPr>
            <a:spLocks noChangeArrowheads="1"/>
          </p:cNvSpPr>
          <p:nvPr/>
        </p:nvSpPr>
        <p:spPr bwMode="auto">
          <a:xfrm>
            <a:off x="609600" y="2133600"/>
            <a:ext cx="502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You can't choose what to name data.</a:t>
            </a:r>
          </a:p>
        </p:txBody>
      </p:sp>
      <p:sp>
        <p:nvSpPr>
          <p:cNvPr id="860188" name="Rectangle 28"/>
          <p:cNvSpPr>
            <a:spLocks noChangeArrowheads="1"/>
          </p:cNvSpPr>
          <p:nvPr/>
        </p:nvSpPr>
        <p:spPr bwMode="auto">
          <a:xfrm>
            <a:off x="609600" y="3581400"/>
            <a:ext cx="29067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You have to start at </a:t>
            </a:r>
            <a:r>
              <a:rPr lang="en-US" b="1">
                <a:latin typeface="Courier New" pitchFamily="49" charset="0"/>
              </a:rPr>
              <a:t>0</a:t>
            </a:r>
            <a:r>
              <a:rPr lang="en-US">
                <a:latin typeface="Times New Roman" pitchFamily="18" charset="0"/>
              </a:rPr>
              <a:t>.</a:t>
            </a:r>
          </a:p>
        </p:txBody>
      </p:sp>
      <p:sp>
        <p:nvSpPr>
          <p:cNvPr id="860189" name="Rectangle 29"/>
          <p:cNvSpPr>
            <a:spLocks noChangeArrowheads="1"/>
          </p:cNvSpPr>
          <p:nvPr/>
        </p:nvSpPr>
        <p:spPr bwMode="auto">
          <a:xfrm>
            <a:off x="1557338" y="2625725"/>
            <a:ext cx="2562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L[0], L[1], …</a:t>
            </a:r>
          </a:p>
        </p:txBody>
      </p:sp>
      <p:sp>
        <p:nvSpPr>
          <p:cNvPr id="860190" name="AutoShape 30"/>
          <p:cNvSpPr>
            <a:spLocks noChangeArrowheads="1"/>
          </p:cNvSpPr>
          <p:nvPr/>
        </p:nvSpPr>
        <p:spPr bwMode="auto">
          <a:xfrm>
            <a:off x="5835650" y="1852613"/>
            <a:ext cx="1331913" cy="696912"/>
          </a:xfrm>
          <a:prstGeom prst="cube">
            <a:avLst>
              <a:gd name="adj" fmla="val 46366"/>
            </a:avLst>
          </a:prstGeom>
          <a:solidFill>
            <a:schemeClr val="bg1"/>
          </a:solidFill>
          <a:ln w="28575">
            <a:solidFill>
              <a:srgbClr val="1608F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191" name="Freeform 31"/>
          <p:cNvSpPr>
            <a:spLocks/>
          </p:cNvSpPr>
          <p:nvPr/>
        </p:nvSpPr>
        <p:spPr bwMode="auto">
          <a:xfrm>
            <a:off x="6497638" y="1571625"/>
            <a:ext cx="1157287" cy="454025"/>
          </a:xfrm>
          <a:custGeom>
            <a:avLst/>
            <a:gdLst>
              <a:gd name="T0" fmla="*/ 0 w 729"/>
              <a:gd name="T1" fmla="*/ 286 h 286"/>
              <a:gd name="T2" fmla="*/ 2 w 729"/>
              <a:gd name="T3" fmla="*/ 0 h 286"/>
              <a:gd name="T4" fmla="*/ 729 w 729"/>
              <a:gd name="T5" fmla="*/ 243 h 2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29" h="286">
                <a:moveTo>
                  <a:pt x="0" y="286"/>
                </a:moveTo>
                <a:lnTo>
                  <a:pt x="2" y="0"/>
                </a:lnTo>
                <a:lnTo>
                  <a:pt x="729" y="243"/>
                </a:lnTo>
              </a:path>
            </a:pathLst>
          </a:custGeom>
          <a:noFill/>
          <a:ln w="28575" cmpd="sng">
            <a:solidFill>
              <a:srgbClr val="1608F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192" name="Text Box 32"/>
          <p:cNvSpPr txBox="1">
            <a:spLocks noChangeArrowheads="1"/>
          </p:cNvSpPr>
          <p:nvPr/>
        </p:nvSpPr>
        <p:spPr bwMode="auto">
          <a:xfrm>
            <a:off x="5951538" y="2184400"/>
            <a:ext cx="8048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L</a:t>
            </a:r>
            <a:endParaRPr lang="en-US" sz="1800" b="1">
              <a:solidFill>
                <a:srgbClr val="008000"/>
              </a:solidFill>
              <a:latin typeface="Courier New" pitchFamily="49" charset="0"/>
            </a:endParaRPr>
          </a:p>
        </p:txBody>
      </p:sp>
      <p:sp>
        <p:nvSpPr>
          <p:cNvPr id="860193" name="AutoShape 33"/>
          <p:cNvSpPr>
            <a:spLocks noChangeArrowheads="1"/>
          </p:cNvSpPr>
          <p:nvPr/>
        </p:nvSpPr>
        <p:spPr bwMode="auto">
          <a:xfrm>
            <a:off x="7351713" y="2057400"/>
            <a:ext cx="825500" cy="601663"/>
          </a:xfrm>
          <a:prstGeom prst="cube">
            <a:avLst>
              <a:gd name="adj" fmla="val 46366"/>
            </a:avLst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194" name="AutoShape 34"/>
          <p:cNvSpPr>
            <a:spLocks noChangeArrowheads="1"/>
          </p:cNvSpPr>
          <p:nvPr/>
        </p:nvSpPr>
        <p:spPr bwMode="auto">
          <a:xfrm>
            <a:off x="8113713" y="2057400"/>
            <a:ext cx="825500" cy="601663"/>
          </a:xfrm>
          <a:prstGeom prst="cube">
            <a:avLst>
              <a:gd name="adj" fmla="val 46366"/>
            </a:avLst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195" name="Text Box 35"/>
          <p:cNvSpPr txBox="1">
            <a:spLocks noChangeArrowheads="1"/>
          </p:cNvSpPr>
          <p:nvPr/>
        </p:nvSpPr>
        <p:spPr bwMode="auto">
          <a:xfrm>
            <a:off x="7239000" y="2362200"/>
            <a:ext cx="8048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latin typeface="Courier New" pitchFamily="49" charset="0"/>
              </a:rPr>
              <a:t>L[0]</a:t>
            </a:r>
          </a:p>
        </p:txBody>
      </p:sp>
      <p:sp>
        <p:nvSpPr>
          <p:cNvPr id="860196" name="Text Box 36"/>
          <p:cNvSpPr txBox="1">
            <a:spLocks noChangeArrowheads="1"/>
          </p:cNvSpPr>
          <p:nvPr/>
        </p:nvSpPr>
        <p:spPr bwMode="auto">
          <a:xfrm>
            <a:off x="7994650" y="2362200"/>
            <a:ext cx="8048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latin typeface="Courier New" pitchFamily="49" charset="0"/>
              </a:rPr>
              <a:t>L[1]</a:t>
            </a:r>
          </a:p>
        </p:txBody>
      </p:sp>
      <p:sp>
        <p:nvSpPr>
          <p:cNvPr id="860197" name="Text Box 37"/>
          <p:cNvSpPr txBox="1">
            <a:spLocks noChangeArrowheads="1"/>
          </p:cNvSpPr>
          <p:nvPr/>
        </p:nvSpPr>
        <p:spPr bwMode="auto">
          <a:xfrm>
            <a:off x="6705600" y="1524000"/>
            <a:ext cx="968375" cy="15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30000"/>
              </a:lnSpc>
              <a:spcBef>
                <a:spcPct val="50000"/>
              </a:spcBef>
            </a:pPr>
            <a:r>
              <a:rPr lang="en-US" sz="1400" b="1" i="1"/>
              <a:t>reference</a:t>
            </a:r>
            <a:endParaRPr lang="en-US" sz="1400" b="1"/>
          </a:p>
        </p:txBody>
      </p:sp>
      <p:sp>
        <p:nvSpPr>
          <p:cNvPr id="860198" name="Text Box 38"/>
          <p:cNvSpPr txBox="1">
            <a:spLocks noChangeArrowheads="1"/>
          </p:cNvSpPr>
          <p:nvPr/>
        </p:nvSpPr>
        <p:spPr bwMode="auto">
          <a:xfrm>
            <a:off x="7359650" y="2057400"/>
            <a:ext cx="8048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latin typeface="Courier New" pitchFamily="49" charset="0"/>
              </a:rPr>
              <a:t>5</a:t>
            </a:r>
          </a:p>
        </p:txBody>
      </p:sp>
      <p:sp>
        <p:nvSpPr>
          <p:cNvPr id="860199" name="Text Box 39"/>
          <p:cNvSpPr txBox="1">
            <a:spLocks noChangeArrowheads="1"/>
          </p:cNvSpPr>
          <p:nvPr/>
        </p:nvSpPr>
        <p:spPr bwMode="auto">
          <a:xfrm>
            <a:off x="8113713" y="2054225"/>
            <a:ext cx="8048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latin typeface="Courier New" pitchFamily="49" charset="0"/>
              </a:rPr>
              <a:t>42</a:t>
            </a:r>
          </a:p>
        </p:txBody>
      </p:sp>
      <p:sp>
        <p:nvSpPr>
          <p:cNvPr id="860200" name="Rectangle 40"/>
          <p:cNvSpPr>
            <a:spLocks noChangeArrowheads="1"/>
          </p:cNvSpPr>
          <p:nvPr/>
        </p:nvSpPr>
        <p:spPr bwMode="auto">
          <a:xfrm>
            <a:off x="1557338" y="4521200"/>
            <a:ext cx="32940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L[1989] = </a:t>
            </a:r>
            <a:r>
              <a:rPr lang="en-US" b="1">
                <a:solidFill>
                  <a:srgbClr val="008000"/>
                </a:solidFill>
                <a:latin typeface="Courier New" pitchFamily="49" charset="0"/>
              </a:rPr>
              <a:t>'snake'</a:t>
            </a:r>
            <a:endParaRPr lang="en-US" b="1">
              <a:latin typeface="Courier New" pitchFamily="49" charset="0"/>
            </a:endParaRPr>
          </a:p>
        </p:txBody>
      </p:sp>
      <p:grpSp>
        <p:nvGrpSpPr>
          <p:cNvPr id="41" name="Group 7182"/>
          <p:cNvGrpSpPr>
            <a:grpSpLocks/>
          </p:cNvGrpSpPr>
          <p:nvPr/>
        </p:nvGrpSpPr>
        <p:grpSpPr bwMode="auto">
          <a:xfrm>
            <a:off x="8587456" y="284058"/>
            <a:ext cx="399944" cy="394394"/>
            <a:chOff x="1676815" y="5536974"/>
            <a:chExt cx="1066385" cy="1244825"/>
          </a:xfrm>
        </p:grpSpPr>
        <p:sp>
          <p:nvSpPr>
            <p:cNvPr id="42" name="Freeform 11"/>
            <p:cNvSpPr>
              <a:spLocks/>
            </p:cNvSpPr>
            <p:nvPr>
              <p:custDataLst>
                <p:tags r:id="rId1"/>
              </p:custDataLst>
            </p:nvPr>
          </p:nvSpPr>
          <p:spPr bwMode="auto">
            <a:xfrm>
              <a:off x="1676815" y="6461968"/>
              <a:ext cx="1066385" cy="319831"/>
            </a:xfrm>
            <a:custGeom>
              <a:avLst/>
              <a:gdLst>
                <a:gd name="T0" fmla="*/ 2147483647 w 1048"/>
                <a:gd name="T1" fmla="*/ 2147483647 h 250"/>
                <a:gd name="T2" fmla="*/ 2147483647 w 1048"/>
                <a:gd name="T3" fmla="*/ 2147483647 h 250"/>
                <a:gd name="T4" fmla="*/ 2147483647 w 1048"/>
                <a:gd name="T5" fmla="*/ 2147483647 h 250"/>
                <a:gd name="T6" fmla="*/ 2147483647 w 1048"/>
                <a:gd name="T7" fmla="*/ 2147483647 h 250"/>
                <a:gd name="T8" fmla="*/ 2147483647 w 1048"/>
                <a:gd name="T9" fmla="*/ 2147483647 h 250"/>
                <a:gd name="T10" fmla="*/ 2147483647 w 1048"/>
                <a:gd name="T11" fmla="*/ 2147483647 h 250"/>
                <a:gd name="T12" fmla="*/ 2147483647 w 1048"/>
                <a:gd name="T13" fmla="*/ 2147483647 h 250"/>
                <a:gd name="T14" fmla="*/ 0 w 1048"/>
                <a:gd name="T15" fmla="*/ 2147483647 h 250"/>
                <a:gd name="T16" fmla="*/ 2147483647 w 1048"/>
                <a:gd name="T17" fmla="*/ 2147483647 h 250"/>
                <a:gd name="T18" fmla="*/ 2147483647 w 1048"/>
                <a:gd name="T19" fmla="*/ 2147483647 h 250"/>
                <a:gd name="T20" fmla="*/ 2147483647 w 1048"/>
                <a:gd name="T21" fmla="*/ 2147483647 h 250"/>
                <a:gd name="T22" fmla="*/ 2147483647 w 1048"/>
                <a:gd name="T23" fmla="*/ 2147483647 h 250"/>
                <a:gd name="T24" fmla="*/ 2147483647 w 1048"/>
                <a:gd name="T25" fmla="*/ 2147483647 h 250"/>
                <a:gd name="T26" fmla="*/ 2147483647 w 1048"/>
                <a:gd name="T27" fmla="*/ 2147483647 h 250"/>
                <a:gd name="T28" fmla="*/ 2147483647 w 1048"/>
                <a:gd name="T29" fmla="*/ 2147483647 h 250"/>
                <a:gd name="T30" fmla="*/ 2147483647 w 1048"/>
                <a:gd name="T31" fmla="*/ 2147483647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3333F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Oval 12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1803829" y="5724592"/>
              <a:ext cx="838819" cy="84278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>
                <a:latin typeface="Arial" pitchFamily="34" charset="0"/>
                <a:ea typeface="MS PGothic" pitchFamily="34" charset="-128"/>
                <a:cs typeface="+mn-cs"/>
              </a:endParaRPr>
            </a:p>
          </p:txBody>
        </p:sp>
        <p:cxnSp>
          <p:nvCxnSpPr>
            <p:cNvPr id="44" name="Straight Connector 43"/>
            <p:cNvCxnSpPr>
              <a:stCxn id="60" idx="1"/>
              <a:endCxn id="60" idx="1"/>
            </p:cNvCxnSpPr>
            <p:nvPr/>
          </p:nvCxnSpPr>
          <p:spPr>
            <a:xfrm>
              <a:off x="2134593" y="5888384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5" name="Group 7181"/>
            <p:cNvGrpSpPr>
              <a:grpSpLocks/>
            </p:cNvGrpSpPr>
            <p:nvPr/>
          </p:nvGrpSpPr>
          <p:grpSpPr bwMode="auto">
            <a:xfrm>
              <a:off x="1915058" y="5536974"/>
              <a:ext cx="616039" cy="613001"/>
              <a:chOff x="1905000" y="5621014"/>
              <a:chExt cx="616039" cy="613001"/>
            </a:xfrm>
          </p:grpSpPr>
          <p:sp>
            <p:nvSpPr>
              <p:cNvPr id="60" name="Oval 14"/>
              <p:cNvSpPr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61" name="Oval 17"/>
              <p:cNvSpPr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62" name="Straight Connector 61"/>
              <p:cNvCxnSpPr>
                <a:stCxn id="60" idx="1"/>
              </p:cNvCxnSpPr>
              <p:nvPr/>
            </p:nvCxnSpPr>
            <p:spPr>
              <a:xfrm flipH="1" flipV="1">
                <a:off x="1904908" y="5725247"/>
                <a:ext cx="224919" cy="247177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>
                <a:stCxn id="60" idx="0"/>
              </p:cNvCxnSpPr>
              <p:nvPr/>
            </p:nvCxnSpPr>
            <p:spPr>
              <a:xfrm flipV="1">
                <a:off x="2233027" y="5621014"/>
                <a:ext cx="10584" cy="303761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>
                <a:stCxn id="60" idx="7"/>
              </p:cNvCxnSpPr>
              <p:nvPr/>
            </p:nvCxnSpPr>
            <p:spPr>
              <a:xfrm flipV="1">
                <a:off x="2336224" y="5692487"/>
                <a:ext cx="187875" cy="279936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46" name="Freeform 45"/>
            <p:cNvSpPr/>
            <p:nvPr/>
          </p:nvSpPr>
          <p:spPr>
            <a:xfrm>
              <a:off x="1986410" y="6510797"/>
              <a:ext cx="465717" cy="202507"/>
            </a:xfrm>
            <a:custGeom>
              <a:avLst/>
              <a:gdLst>
                <a:gd name="connsiteX0" fmla="*/ 550 w 256696"/>
                <a:gd name="connsiteY0" fmla="*/ 8947 h 112314"/>
                <a:gd name="connsiteX1" fmla="*/ 24404 w 256696"/>
                <a:gd name="connsiteY1" fmla="*/ 48703 h 112314"/>
                <a:gd name="connsiteX2" fmla="*/ 95966 w 256696"/>
                <a:gd name="connsiteY2" fmla="*/ 104362 h 112314"/>
                <a:gd name="connsiteX3" fmla="*/ 119820 w 256696"/>
                <a:gd name="connsiteY3" fmla="*/ 112314 h 112314"/>
                <a:gd name="connsiteX4" fmla="*/ 159576 w 256696"/>
                <a:gd name="connsiteY4" fmla="*/ 104362 h 112314"/>
                <a:gd name="connsiteX5" fmla="*/ 231138 w 256696"/>
                <a:gd name="connsiteY5" fmla="*/ 48703 h 112314"/>
                <a:gd name="connsiteX6" fmla="*/ 247041 w 256696"/>
                <a:gd name="connsiteY6" fmla="*/ 24849 h 112314"/>
                <a:gd name="connsiteX7" fmla="*/ 254992 w 256696"/>
                <a:gd name="connsiteY7" fmla="*/ 995 h 112314"/>
                <a:gd name="connsiteX8" fmla="*/ 207284 w 256696"/>
                <a:gd name="connsiteY8" fmla="*/ 24849 h 112314"/>
                <a:gd name="connsiteX9" fmla="*/ 135722 w 256696"/>
                <a:gd name="connsiteY9" fmla="*/ 32801 h 112314"/>
                <a:gd name="connsiteX10" fmla="*/ 88015 w 256696"/>
                <a:gd name="connsiteY10" fmla="*/ 40752 h 112314"/>
                <a:gd name="connsiteX11" fmla="*/ 48258 w 256696"/>
                <a:gd name="connsiteY11" fmla="*/ 32801 h 112314"/>
                <a:gd name="connsiteX12" fmla="*/ 550 w 256696"/>
                <a:gd name="connsiteY12" fmla="*/ 8947 h 112314"/>
                <a:gd name="connsiteX0" fmla="*/ 550 w 256696"/>
                <a:gd name="connsiteY0" fmla="*/ 8947 h 112314"/>
                <a:gd name="connsiteX1" fmla="*/ 24404 w 256696"/>
                <a:gd name="connsiteY1" fmla="*/ 48703 h 112314"/>
                <a:gd name="connsiteX2" fmla="*/ 95966 w 256696"/>
                <a:gd name="connsiteY2" fmla="*/ 104362 h 112314"/>
                <a:gd name="connsiteX3" fmla="*/ 119820 w 256696"/>
                <a:gd name="connsiteY3" fmla="*/ 112314 h 112314"/>
                <a:gd name="connsiteX4" fmla="*/ 159576 w 256696"/>
                <a:gd name="connsiteY4" fmla="*/ 104362 h 112314"/>
                <a:gd name="connsiteX5" fmla="*/ 231138 w 256696"/>
                <a:gd name="connsiteY5" fmla="*/ 48703 h 112314"/>
                <a:gd name="connsiteX6" fmla="*/ 247041 w 256696"/>
                <a:gd name="connsiteY6" fmla="*/ 24849 h 112314"/>
                <a:gd name="connsiteX7" fmla="*/ 254992 w 256696"/>
                <a:gd name="connsiteY7" fmla="*/ 995 h 112314"/>
                <a:gd name="connsiteX8" fmla="*/ 207284 w 256696"/>
                <a:gd name="connsiteY8" fmla="*/ 24849 h 112314"/>
                <a:gd name="connsiteX9" fmla="*/ 135722 w 256696"/>
                <a:gd name="connsiteY9" fmla="*/ 32801 h 112314"/>
                <a:gd name="connsiteX10" fmla="*/ 88015 w 256696"/>
                <a:gd name="connsiteY10" fmla="*/ 40752 h 112314"/>
                <a:gd name="connsiteX11" fmla="*/ 48258 w 256696"/>
                <a:gd name="connsiteY11" fmla="*/ 13084 h 112314"/>
                <a:gd name="connsiteX12" fmla="*/ 550 w 256696"/>
                <a:gd name="connsiteY12" fmla="*/ 8947 h 112314"/>
                <a:gd name="connsiteX0" fmla="*/ 770 w 256916"/>
                <a:gd name="connsiteY0" fmla="*/ 915 h 119068"/>
                <a:gd name="connsiteX1" fmla="*/ 24624 w 256916"/>
                <a:gd name="connsiteY1" fmla="*/ 55457 h 119068"/>
                <a:gd name="connsiteX2" fmla="*/ 96186 w 256916"/>
                <a:gd name="connsiteY2" fmla="*/ 111116 h 119068"/>
                <a:gd name="connsiteX3" fmla="*/ 120040 w 256916"/>
                <a:gd name="connsiteY3" fmla="*/ 119068 h 119068"/>
                <a:gd name="connsiteX4" fmla="*/ 159796 w 256916"/>
                <a:gd name="connsiteY4" fmla="*/ 111116 h 119068"/>
                <a:gd name="connsiteX5" fmla="*/ 231358 w 256916"/>
                <a:gd name="connsiteY5" fmla="*/ 55457 h 119068"/>
                <a:gd name="connsiteX6" fmla="*/ 247261 w 256916"/>
                <a:gd name="connsiteY6" fmla="*/ 31603 h 119068"/>
                <a:gd name="connsiteX7" fmla="*/ 255212 w 256916"/>
                <a:gd name="connsiteY7" fmla="*/ 7749 h 119068"/>
                <a:gd name="connsiteX8" fmla="*/ 207504 w 256916"/>
                <a:gd name="connsiteY8" fmla="*/ 31603 h 119068"/>
                <a:gd name="connsiteX9" fmla="*/ 135942 w 256916"/>
                <a:gd name="connsiteY9" fmla="*/ 39555 h 119068"/>
                <a:gd name="connsiteX10" fmla="*/ 88235 w 256916"/>
                <a:gd name="connsiteY10" fmla="*/ 47506 h 119068"/>
                <a:gd name="connsiteX11" fmla="*/ 48478 w 256916"/>
                <a:gd name="connsiteY11" fmla="*/ 19838 h 119068"/>
                <a:gd name="connsiteX12" fmla="*/ 770 w 256916"/>
                <a:gd name="connsiteY12" fmla="*/ 915 h 119068"/>
                <a:gd name="connsiteX0" fmla="*/ 770 w 257189"/>
                <a:gd name="connsiteY0" fmla="*/ 915 h 119068"/>
                <a:gd name="connsiteX1" fmla="*/ 24624 w 257189"/>
                <a:gd name="connsiteY1" fmla="*/ 55457 h 119068"/>
                <a:gd name="connsiteX2" fmla="*/ 96186 w 257189"/>
                <a:gd name="connsiteY2" fmla="*/ 111116 h 119068"/>
                <a:gd name="connsiteX3" fmla="*/ 120040 w 257189"/>
                <a:gd name="connsiteY3" fmla="*/ 119068 h 119068"/>
                <a:gd name="connsiteX4" fmla="*/ 159796 w 257189"/>
                <a:gd name="connsiteY4" fmla="*/ 111116 h 119068"/>
                <a:gd name="connsiteX5" fmla="*/ 231358 w 257189"/>
                <a:gd name="connsiteY5" fmla="*/ 55457 h 119068"/>
                <a:gd name="connsiteX6" fmla="*/ 247261 w 257189"/>
                <a:gd name="connsiteY6" fmla="*/ 31603 h 119068"/>
                <a:gd name="connsiteX7" fmla="*/ 255212 w 257189"/>
                <a:gd name="connsiteY7" fmla="*/ 7749 h 119068"/>
                <a:gd name="connsiteX8" fmla="*/ 207504 w 257189"/>
                <a:gd name="connsiteY8" fmla="*/ 16816 h 119068"/>
                <a:gd name="connsiteX9" fmla="*/ 135942 w 257189"/>
                <a:gd name="connsiteY9" fmla="*/ 39555 h 119068"/>
                <a:gd name="connsiteX10" fmla="*/ 88235 w 257189"/>
                <a:gd name="connsiteY10" fmla="*/ 47506 h 119068"/>
                <a:gd name="connsiteX11" fmla="*/ 48478 w 257189"/>
                <a:gd name="connsiteY11" fmla="*/ 19838 h 119068"/>
                <a:gd name="connsiteX12" fmla="*/ 770 w 257189"/>
                <a:gd name="connsiteY12" fmla="*/ 915 h 119068"/>
                <a:gd name="connsiteX0" fmla="*/ 770 w 257189"/>
                <a:gd name="connsiteY0" fmla="*/ 8176 h 126329"/>
                <a:gd name="connsiteX1" fmla="*/ 24624 w 257189"/>
                <a:gd name="connsiteY1" fmla="*/ 62718 h 126329"/>
                <a:gd name="connsiteX2" fmla="*/ 96186 w 257189"/>
                <a:gd name="connsiteY2" fmla="*/ 118377 h 126329"/>
                <a:gd name="connsiteX3" fmla="*/ 120040 w 257189"/>
                <a:gd name="connsiteY3" fmla="*/ 126329 h 126329"/>
                <a:gd name="connsiteX4" fmla="*/ 159796 w 257189"/>
                <a:gd name="connsiteY4" fmla="*/ 118377 h 126329"/>
                <a:gd name="connsiteX5" fmla="*/ 231358 w 257189"/>
                <a:gd name="connsiteY5" fmla="*/ 62718 h 126329"/>
                <a:gd name="connsiteX6" fmla="*/ 247261 w 257189"/>
                <a:gd name="connsiteY6" fmla="*/ 38864 h 126329"/>
                <a:gd name="connsiteX7" fmla="*/ 255212 w 257189"/>
                <a:gd name="connsiteY7" fmla="*/ 223 h 126329"/>
                <a:gd name="connsiteX8" fmla="*/ 207504 w 257189"/>
                <a:gd name="connsiteY8" fmla="*/ 24077 h 126329"/>
                <a:gd name="connsiteX9" fmla="*/ 135942 w 257189"/>
                <a:gd name="connsiteY9" fmla="*/ 46816 h 126329"/>
                <a:gd name="connsiteX10" fmla="*/ 88235 w 257189"/>
                <a:gd name="connsiteY10" fmla="*/ 54767 h 126329"/>
                <a:gd name="connsiteX11" fmla="*/ 48478 w 257189"/>
                <a:gd name="connsiteY11" fmla="*/ 27099 h 126329"/>
                <a:gd name="connsiteX12" fmla="*/ 770 w 257189"/>
                <a:gd name="connsiteY12" fmla="*/ 8176 h 126329"/>
                <a:gd name="connsiteX0" fmla="*/ 770 w 257189"/>
                <a:gd name="connsiteY0" fmla="*/ 8176 h 126329"/>
                <a:gd name="connsiteX1" fmla="*/ 24624 w 257189"/>
                <a:gd name="connsiteY1" fmla="*/ 62718 h 126329"/>
                <a:gd name="connsiteX2" fmla="*/ 96186 w 257189"/>
                <a:gd name="connsiteY2" fmla="*/ 118377 h 126329"/>
                <a:gd name="connsiteX3" fmla="*/ 120040 w 257189"/>
                <a:gd name="connsiteY3" fmla="*/ 126329 h 126329"/>
                <a:gd name="connsiteX4" fmla="*/ 159796 w 257189"/>
                <a:gd name="connsiteY4" fmla="*/ 118377 h 126329"/>
                <a:gd name="connsiteX5" fmla="*/ 231358 w 257189"/>
                <a:gd name="connsiteY5" fmla="*/ 62718 h 126329"/>
                <a:gd name="connsiteX6" fmla="*/ 247261 w 257189"/>
                <a:gd name="connsiteY6" fmla="*/ 38864 h 126329"/>
                <a:gd name="connsiteX7" fmla="*/ 255212 w 257189"/>
                <a:gd name="connsiteY7" fmla="*/ 223 h 126329"/>
                <a:gd name="connsiteX8" fmla="*/ 207504 w 257189"/>
                <a:gd name="connsiteY8" fmla="*/ 24077 h 126329"/>
                <a:gd name="connsiteX9" fmla="*/ 135942 w 257189"/>
                <a:gd name="connsiteY9" fmla="*/ 46816 h 126329"/>
                <a:gd name="connsiteX10" fmla="*/ 97002 w 257189"/>
                <a:gd name="connsiteY10" fmla="*/ 44909 h 126329"/>
                <a:gd name="connsiteX11" fmla="*/ 48478 w 257189"/>
                <a:gd name="connsiteY11" fmla="*/ 27099 h 126329"/>
                <a:gd name="connsiteX12" fmla="*/ 770 w 257189"/>
                <a:gd name="connsiteY12" fmla="*/ 8176 h 126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189" h="126329">
                  <a:moveTo>
                    <a:pt x="770" y="8176"/>
                  </a:moveTo>
                  <a:cubicBezTo>
                    <a:pt x="-3206" y="14112"/>
                    <a:pt x="8721" y="44351"/>
                    <a:pt x="24624" y="62718"/>
                  </a:cubicBezTo>
                  <a:cubicBezTo>
                    <a:pt x="40527" y="81085"/>
                    <a:pt x="79313" y="112752"/>
                    <a:pt x="96186" y="118377"/>
                  </a:cubicBezTo>
                  <a:lnTo>
                    <a:pt x="120040" y="126329"/>
                  </a:lnTo>
                  <a:cubicBezTo>
                    <a:pt x="133292" y="123678"/>
                    <a:pt x="147493" y="123969"/>
                    <a:pt x="159796" y="118377"/>
                  </a:cubicBezTo>
                  <a:cubicBezTo>
                    <a:pt x="183583" y="107564"/>
                    <a:pt x="213568" y="84066"/>
                    <a:pt x="231358" y="62718"/>
                  </a:cubicBezTo>
                  <a:cubicBezTo>
                    <a:pt x="237476" y="55377"/>
                    <a:pt x="241960" y="46815"/>
                    <a:pt x="247261" y="38864"/>
                  </a:cubicBezTo>
                  <a:cubicBezTo>
                    <a:pt x="249911" y="30913"/>
                    <a:pt x="261838" y="2688"/>
                    <a:pt x="255212" y="223"/>
                  </a:cubicBezTo>
                  <a:cubicBezTo>
                    <a:pt x="248586" y="-2241"/>
                    <a:pt x="227382" y="16312"/>
                    <a:pt x="207504" y="24077"/>
                  </a:cubicBezTo>
                  <a:cubicBezTo>
                    <a:pt x="187626" y="31842"/>
                    <a:pt x="154359" y="43344"/>
                    <a:pt x="135942" y="46816"/>
                  </a:cubicBezTo>
                  <a:cubicBezTo>
                    <a:pt x="117525" y="50288"/>
                    <a:pt x="112904" y="42259"/>
                    <a:pt x="97002" y="44909"/>
                  </a:cubicBezTo>
                  <a:cubicBezTo>
                    <a:pt x="83750" y="42259"/>
                    <a:pt x="60566" y="33143"/>
                    <a:pt x="48478" y="27099"/>
                  </a:cubicBezTo>
                  <a:cubicBezTo>
                    <a:pt x="48474" y="27097"/>
                    <a:pt x="4746" y="2240"/>
                    <a:pt x="770" y="8176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/>
            </a:p>
          </p:txBody>
        </p:sp>
        <p:grpSp>
          <p:nvGrpSpPr>
            <p:cNvPr id="47" name="Group 92"/>
            <p:cNvGrpSpPr>
              <a:grpSpLocks/>
            </p:cNvGrpSpPr>
            <p:nvPr/>
          </p:nvGrpSpPr>
          <p:grpSpPr bwMode="auto">
            <a:xfrm>
              <a:off x="2391951" y="5933936"/>
              <a:ext cx="213071" cy="175546"/>
              <a:chOff x="1905000" y="5621014"/>
              <a:chExt cx="616039" cy="613001"/>
            </a:xfrm>
          </p:grpSpPr>
          <p:sp>
            <p:nvSpPr>
              <p:cNvPr id="55" name="Oval 14"/>
              <p:cNvSpPr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56" name="Oval 17"/>
              <p:cNvSpPr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57" name="Straight Connector 56"/>
              <p:cNvCxnSpPr>
                <a:stCxn id="55" idx="1"/>
              </p:cNvCxnSpPr>
              <p:nvPr/>
            </p:nvCxnSpPr>
            <p:spPr>
              <a:xfrm flipH="1" flipV="1">
                <a:off x="1903024" y="5711532"/>
                <a:ext cx="221863" cy="25998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>
                <a:stCxn id="55" idx="0"/>
              </p:cNvCxnSpPr>
              <p:nvPr/>
            </p:nvCxnSpPr>
            <p:spPr>
              <a:xfrm flipV="1">
                <a:off x="2231995" y="5617942"/>
                <a:ext cx="0" cy="30157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>
                <a:stCxn id="55" idx="7"/>
              </p:cNvCxnSpPr>
              <p:nvPr/>
            </p:nvCxnSpPr>
            <p:spPr>
              <a:xfrm flipV="1">
                <a:off x="2339103" y="5680337"/>
                <a:ext cx="183613" cy="291178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grpSp>
          <p:nvGrpSpPr>
            <p:cNvPr id="48" name="Group 104"/>
            <p:cNvGrpSpPr>
              <a:grpSpLocks/>
            </p:cNvGrpSpPr>
            <p:nvPr/>
          </p:nvGrpSpPr>
          <p:grpSpPr bwMode="auto">
            <a:xfrm>
              <a:off x="1871482" y="5921099"/>
              <a:ext cx="213071" cy="175546"/>
              <a:chOff x="1905000" y="5621014"/>
              <a:chExt cx="616039" cy="613001"/>
            </a:xfrm>
          </p:grpSpPr>
          <p:sp>
            <p:nvSpPr>
              <p:cNvPr id="50" name="Oval 14"/>
              <p:cNvSpPr>
                <a:spLocks noChangeArrowheads="1"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51" name="Oval 17"/>
              <p:cNvSpPr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52" name="Straight Connector 51"/>
              <p:cNvCxnSpPr>
                <a:stCxn id="50" idx="1"/>
              </p:cNvCxnSpPr>
              <p:nvPr/>
            </p:nvCxnSpPr>
            <p:spPr>
              <a:xfrm flipH="1" flipV="1">
                <a:off x="1908311" y="5725164"/>
                <a:ext cx="221863" cy="239179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>
                <a:stCxn id="50" idx="0"/>
              </p:cNvCxnSpPr>
              <p:nvPr/>
            </p:nvCxnSpPr>
            <p:spPr>
              <a:xfrm flipV="1">
                <a:off x="2229634" y="5621171"/>
                <a:ext cx="22949" cy="30157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>
                <a:stCxn id="50" idx="7"/>
              </p:cNvCxnSpPr>
              <p:nvPr/>
            </p:nvCxnSpPr>
            <p:spPr>
              <a:xfrm flipV="1">
                <a:off x="2336742" y="5683567"/>
                <a:ext cx="183613" cy="280776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49" name="AutoShape 19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 rot="-5400000">
              <a:off x="2130172" y="6065759"/>
              <a:ext cx="208474" cy="530413"/>
            </a:xfrm>
            <a:prstGeom prst="moon">
              <a:avLst>
                <a:gd name="adj" fmla="val 27116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816680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2210" name="Group 2"/>
          <p:cNvGrpSpPr>
            <a:grpSpLocks/>
          </p:cNvGrpSpPr>
          <p:nvPr/>
        </p:nvGrpSpPr>
        <p:grpSpPr bwMode="auto">
          <a:xfrm>
            <a:off x="549275" y="990600"/>
            <a:ext cx="8043863" cy="180975"/>
            <a:chOff x="295" y="1311"/>
            <a:chExt cx="5177" cy="114"/>
          </a:xfrm>
        </p:grpSpPr>
        <p:sp>
          <p:nvSpPr>
            <p:cNvPr id="862211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2212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62213" name="Text Box 5"/>
          <p:cNvSpPr txBox="1">
            <a:spLocks noChangeArrowheads="1"/>
          </p:cNvSpPr>
          <p:nvPr/>
        </p:nvSpPr>
        <p:spPr bwMode="auto">
          <a:xfrm>
            <a:off x="762000" y="228600"/>
            <a:ext cx="7620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/>
              <a:t>Lists vs. Dictionaries</a:t>
            </a:r>
          </a:p>
        </p:txBody>
      </p:sp>
      <p:sp>
        <p:nvSpPr>
          <p:cNvPr id="862232" name="Text Box 24"/>
          <p:cNvSpPr txBox="1">
            <a:spLocks noChangeArrowheads="1"/>
          </p:cNvSpPr>
          <p:nvPr/>
        </p:nvSpPr>
        <p:spPr bwMode="auto">
          <a:xfrm>
            <a:off x="6942138" y="87313"/>
            <a:ext cx="17589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900">
                <a:solidFill>
                  <a:srgbClr val="0A6819"/>
                </a:solidFill>
                <a:latin typeface="Comic Sans MS" pitchFamily="66" charset="0"/>
                <a:ea typeface="ＭＳ Ｐゴシック" pitchFamily="34" charset="-128"/>
              </a:rPr>
              <a:t>If I had a dictionary, I guess I could look up what it was!</a:t>
            </a:r>
          </a:p>
        </p:txBody>
      </p:sp>
      <p:sp>
        <p:nvSpPr>
          <p:cNvPr id="862233" name="Text Box 25"/>
          <p:cNvSpPr txBox="1">
            <a:spLocks noChangeArrowheads="1"/>
          </p:cNvSpPr>
          <p:nvPr/>
        </p:nvSpPr>
        <p:spPr bwMode="auto">
          <a:xfrm>
            <a:off x="455613" y="1371600"/>
            <a:ext cx="6781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1608F9"/>
                </a:solidFill>
                <a:latin typeface="Arial" charset="0"/>
              </a:rPr>
              <a:t>Lists are not perfect…</a:t>
            </a:r>
          </a:p>
        </p:txBody>
      </p:sp>
      <p:sp>
        <p:nvSpPr>
          <p:cNvPr id="862234" name="Rectangle 26"/>
          <p:cNvSpPr>
            <a:spLocks noChangeArrowheads="1"/>
          </p:cNvSpPr>
          <p:nvPr/>
        </p:nvSpPr>
        <p:spPr bwMode="auto">
          <a:xfrm>
            <a:off x="1557338" y="4038600"/>
            <a:ext cx="3476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L[1988] = </a:t>
            </a:r>
            <a:r>
              <a:rPr lang="en-US" b="1">
                <a:solidFill>
                  <a:srgbClr val="008000"/>
                </a:solidFill>
                <a:latin typeface="Courier New" pitchFamily="49" charset="0"/>
              </a:rPr>
              <a:t>'dragon'</a:t>
            </a:r>
            <a:endParaRPr lang="en-US" b="1">
              <a:latin typeface="Courier New" pitchFamily="49" charset="0"/>
            </a:endParaRPr>
          </a:p>
        </p:txBody>
      </p:sp>
      <p:sp>
        <p:nvSpPr>
          <p:cNvPr id="862235" name="Rectangle 27"/>
          <p:cNvSpPr>
            <a:spLocks noChangeArrowheads="1"/>
          </p:cNvSpPr>
          <p:nvPr/>
        </p:nvSpPr>
        <p:spPr bwMode="auto">
          <a:xfrm>
            <a:off x="609600" y="2133600"/>
            <a:ext cx="502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You can't choose what to name data.</a:t>
            </a:r>
          </a:p>
        </p:txBody>
      </p:sp>
      <p:sp>
        <p:nvSpPr>
          <p:cNvPr id="862236" name="Rectangle 28"/>
          <p:cNvSpPr>
            <a:spLocks noChangeArrowheads="1"/>
          </p:cNvSpPr>
          <p:nvPr/>
        </p:nvSpPr>
        <p:spPr bwMode="auto">
          <a:xfrm>
            <a:off x="609600" y="3581400"/>
            <a:ext cx="29067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You have to start at </a:t>
            </a:r>
            <a:r>
              <a:rPr lang="en-US" b="1">
                <a:latin typeface="Courier New" pitchFamily="49" charset="0"/>
              </a:rPr>
              <a:t>0</a:t>
            </a:r>
            <a:r>
              <a:rPr lang="en-US">
                <a:latin typeface="Times New Roman" pitchFamily="18" charset="0"/>
              </a:rPr>
              <a:t>.</a:t>
            </a:r>
          </a:p>
        </p:txBody>
      </p:sp>
      <p:sp>
        <p:nvSpPr>
          <p:cNvPr id="862237" name="Rectangle 29"/>
          <p:cNvSpPr>
            <a:spLocks noChangeArrowheads="1"/>
          </p:cNvSpPr>
          <p:nvPr/>
        </p:nvSpPr>
        <p:spPr bwMode="auto">
          <a:xfrm>
            <a:off x="609600" y="5410200"/>
            <a:ext cx="5584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Some operations can be slow for big lists …</a:t>
            </a:r>
          </a:p>
        </p:txBody>
      </p:sp>
      <p:sp>
        <p:nvSpPr>
          <p:cNvPr id="862238" name="Rectangle 30"/>
          <p:cNvSpPr>
            <a:spLocks noChangeArrowheads="1"/>
          </p:cNvSpPr>
          <p:nvPr/>
        </p:nvSpPr>
        <p:spPr bwMode="auto">
          <a:xfrm>
            <a:off x="1557338" y="2625725"/>
            <a:ext cx="2562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L[0], L[1], …</a:t>
            </a:r>
          </a:p>
        </p:txBody>
      </p:sp>
      <p:sp>
        <p:nvSpPr>
          <p:cNvPr id="862239" name="AutoShape 31"/>
          <p:cNvSpPr>
            <a:spLocks noChangeArrowheads="1"/>
          </p:cNvSpPr>
          <p:nvPr/>
        </p:nvSpPr>
        <p:spPr bwMode="auto">
          <a:xfrm>
            <a:off x="5835650" y="1852613"/>
            <a:ext cx="1331913" cy="696912"/>
          </a:xfrm>
          <a:prstGeom prst="cube">
            <a:avLst>
              <a:gd name="adj" fmla="val 46366"/>
            </a:avLst>
          </a:prstGeom>
          <a:solidFill>
            <a:schemeClr val="bg1"/>
          </a:solidFill>
          <a:ln w="28575">
            <a:solidFill>
              <a:srgbClr val="1608F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2240" name="Freeform 32"/>
          <p:cNvSpPr>
            <a:spLocks/>
          </p:cNvSpPr>
          <p:nvPr/>
        </p:nvSpPr>
        <p:spPr bwMode="auto">
          <a:xfrm>
            <a:off x="6497638" y="1571625"/>
            <a:ext cx="1157287" cy="454025"/>
          </a:xfrm>
          <a:custGeom>
            <a:avLst/>
            <a:gdLst>
              <a:gd name="T0" fmla="*/ 0 w 729"/>
              <a:gd name="T1" fmla="*/ 286 h 286"/>
              <a:gd name="T2" fmla="*/ 2 w 729"/>
              <a:gd name="T3" fmla="*/ 0 h 286"/>
              <a:gd name="T4" fmla="*/ 729 w 729"/>
              <a:gd name="T5" fmla="*/ 243 h 2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29" h="286">
                <a:moveTo>
                  <a:pt x="0" y="286"/>
                </a:moveTo>
                <a:lnTo>
                  <a:pt x="2" y="0"/>
                </a:lnTo>
                <a:lnTo>
                  <a:pt x="729" y="243"/>
                </a:lnTo>
              </a:path>
            </a:pathLst>
          </a:custGeom>
          <a:noFill/>
          <a:ln w="28575" cmpd="sng">
            <a:solidFill>
              <a:srgbClr val="1608F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2241" name="Text Box 33"/>
          <p:cNvSpPr txBox="1">
            <a:spLocks noChangeArrowheads="1"/>
          </p:cNvSpPr>
          <p:nvPr/>
        </p:nvSpPr>
        <p:spPr bwMode="auto">
          <a:xfrm>
            <a:off x="5951538" y="2184400"/>
            <a:ext cx="8048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L</a:t>
            </a:r>
            <a:endParaRPr lang="en-US" sz="1800" b="1">
              <a:solidFill>
                <a:srgbClr val="008000"/>
              </a:solidFill>
              <a:latin typeface="Courier New" pitchFamily="49" charset="0"/>
            </a:endParaRPr>
          </a:p>
        </p:txBody>
      </p:sp>
      <p:sp>
        <p:nvSpPr>
          <p:cNvPr id="862242" name="AutoShape 34"/>
          <p:cNvSpPr>
            <a:spLocks noChangeArrowheads="1"/>
          </p:cNvSpPr>
          <p:nvPr/>
        </p:nvSpPr>
        <p:spPr bwMode="auto">
          <a:xfrm>
            <a:off x="7351713" y="2057400"/>
            <a:ext cx="825500" cy="601663"/>
          </a:xfrm>
          <a:prstGeom prst="cube">
            <a:avLst>
              <a:gd name="adj" fmla="val 46366"/>
            </a:avLst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2243" name="AutoShape 35"/>
          <p:cNvSpPr>
            <a:spLocks noChangeArrowheads="1"/>
          </p:cNvSpPr>
          <p:nvPr/>
        </p:nvSpPr>
        <p:spPr bwMode="auto">
          <a:xfrm>
            <a:off x="8113713" y="2057400"/>
            <a:ext cx="825500" cy="601663"/>
          </a:xfrm>
          <a:prstGeom prst="cube">
            <a:avLst>
              <a:gd name="adj" fmla="val 46366"/>
            </a:avLst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2244" name="Text Box 36"/>
          <p:cNvSpPr txBox="1">
            <a:spLocks noChangeArrowheads="1"/>
          </p:cNvSpPr>
          <p:nvPr/>
        </p:nvSpPr>
        <p:spPr bwMode="auto">
          <a:xfrm>
            <a:off x="7239000" y="2362200"/>
            <a:ext cx="8048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latin typeface="Courier New" pitchFamily="49" charset="0"/>
              </a:rPr>
              <a:t>L[0]</a:t>
            </a:r>
          </a:p>
        </p:txBody>
      </p:sp>
      <p:sp>
        <p:nvSpPr>
          <p:cNvPr id="862245" name="Text Box 37"/>
          <p:cNvSpPr txBox="1">
            <a:spLocks noChangeArrowheads="1"/>
          </p:cNvSpPr>
          <p:nvPr/>
        </p:nvSpPr>
        <p:spPr bwMode="auto">
          <a:xfrm>
            <a:off x="7994650" y="2362200"/>
            <a:ext cx="8048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latin typeface="Courier New" pitchFamily="49" charset="0"/>
              </a:rPr>
              <a:t>L[1]</a:t>
            </a:r>
          </a:p>
        </p:txBody>
      </p:sp>
      <p:sp>
        <p:nvSpPr>
          <p:cNvPr id="862246" name="Text Box 38"/>
          <p:cNvSpPr txBox="1">
            <a:spLocks noChangeArrowheads="1"/>
          </p:cNvSpPr>
          <p:nvPr/>
        </p:nvSpPr>
        <p:spPr bwMode="auto">
          <a:xfrm>
            <a:off x="6705600" y="1524000"/>
            <a:ext cx="968375" cy="15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30000"/>
              </a:lnSpc>
              <a:spcBef>
                <a:spcPct val="50000"/>
              </a:spcBef>
            </a:pPr>
            <a:r>
              <a:rPr lang="en-US" sz="1400" b="1" i="1"/>
              <a:t>reference</a:t>
            </a:r>
            <a:endParaRPr lang="en-US" sz="1400" b="1"/>
          </a:p>
        </p:txBody>
      </p:sp>
      <p:sp>
        <p:nvSpPr>
          <p:cNvPr id="862247" name="Text Box 39"/>
          <p:cNvSpPr txBox="1">
            <a:spLocks noChangeArrowheads="1"/>
          </p:cNvSpPr>
          <p:nvPr/>
        </p:nvSpPr>
        <p:spPr bwMode="auto">
          <a:xfrm>
            <a:off x="7359650" y="2057400"/>
            <a:ext cx="8048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latin typeface="Courier New" pitchFamily="49" charset="0"/>
              </a:rPr>
              <a:t>5</a:t>
            </a:r>
          </a:p>
        </p:txBody>
      </p:sp>
      <p:sp>
        <p:nvSpPr>
          <p:cNvPr id="862248" name="Text Box 40"/>
          <p:cNvSpPr txBox="1">
            <a:spLocks noChangeArrowheads="1"/>
          </p:cNvSpPr>
          <p:nvPr/>
        </p:nvSpPr>
        <p:spPr bwMode="auto">
          <a:xfrm>
            <a:off x="8113713" y="2054225"/>
            <a:ext cx="8048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latin typeface="Courier New" pitchFamily="49" charset="0"/>
              </a:rPr>
              <a:t>42</a:t>
            </a:r>
          </a:p>
        </p:txBody>
      </p:sp>
      <p:sp>
        <p:nvSpPr>
          <p:cNvPr id="862249" name="Rectangle 41"/>
          <p:cNvSpPr>
            <a:spLocks noChangeArrowheads="1"/>
          </p:cNvSpPr>
          <p:nvPr/>
        </p:nvSpPr>
        <p:spPr bwMode="auto">
          <a:xfrm>
            <a:off x="1557338" y="4521200"/>
            <a:ext cx="32940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L[1989] = </a:t>
            </a:r>
            <a:r>
              <a:rPr lang="en-US" b="1">
                <a:solidFill>
                  <a:srgbClr val="008000"/>
                </a:solidFill>
                <a:latin typeface="Courier New" pitchFamily="49" charset="0"/>
              </a:rPr>
              <a:t>'snake'</a:t>
            </a:r>
            <a:endParaRPr lang="en-US" b="1">
              <a:latin typeface="Courier New" pitchFamily="49" charset="0"/>
            </a:endParaRPr>
          </a:p>
        </p:txBody>
      </p:sp>
      <p:sp>
        <p:nvSpPr>
          <p:cNvPr id="862250" name="Text Box 42"/>
          <p:cNvSpPr txBox="1">
            <a:spLocks noChangeArrowheads="1"/>
          </p:cNvSpPr>
          <p:nvPr/>
        </p:nvSpPr>
        <p:spPr bwMode="auto">
          <a:xfrm>
            <a:off x="1557338" y="6096000"/>
            <a:ext cx="373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EE7403"/>
                </a:solidFill>
                <a:latin typeface="Courier New" pitchFamily="49" charset="0"/>
              </a:rPr>
              <a:t>if</a:t>
            </a:r>
            <a:r>
              <a:rPr lang="en-US" b="1">
                <a:latin typeface="Courier New" pitchFamily="49" charset="0"/>
              </a:rPr>
              <a:t> </a:t>
            </a:r>
            <a:r>
              <a:rPr lang="en-US" b="1">
                <a:solidFill>
                  <a:srgbClr val="008000"/>
                </a:solidFill>
                <a:latin typeface="Courier New" pitchFamily="49" charset="0"/>
              </a:rPr>
              <a:t>'dragon'</a:t>
            </a:r>
            <a:r>
              <a:rPr lang="en-US" b="1">
                <a:latin typeface="Courier New" pitchFamily="49" charset="0"/>
              </a:rPr>
              <a:t> </a:t>
            </a:r>
            <a:r>
              <a:rPr lang="en-US" b="1">
                <a:solidFill>
                  <a:srgbClr val="EE7403"/>
                </a:solidFill>
                <a:latin typeface="Courier New" pitchFamily="49" charset="0"/>
              </a:rPr>
              <a:t>in</a:t>
            </a:r>
            <a:r>
              <a:rPr lang="en-US" b="1">
                <a:latin typeface="Courier New" pitchFamily="49" charset="0"/>
              </a:rPr>
              <a:t> L:</a:t>
            </a:r>
          </a:p>
        </p:txBody>
      </p:sp>
      <p:grpSp>
        <p:nvGrpSpPr>
          <p:cNvPr id="43" name="Group 7182"/>
          <p:cNvGrpSpPr>
            <a:grpSpLocks/>
          </p:cNvGrpSpPr>
          <p:nvPr/>
        </p:nvGrpSpPr>
        <p:grpSpPr bwMode="auto">
          <a:xfrm>
            <a:off x="8587456" y="284058"/>
            <a:ext cx="399944" cy="394394"/>
            <a:chOff x="1676815" y="5536974"/>
            <a:chExt cx="1066385" cy="1244825"/>
          </a:xfrm>
        </p:grpSpPr>
        <p:sp>
          <p:nvSpPr>
            <p:cNvPr id="44" name="Freeform 11"/>
            <p:cNvSpPr>
              <a:spLocks/>
            </p:cNvSpPr>
            <p:nvPr>
              <p:custDataLst>
                <p:tags r:id="rId1"/>
              </p:custDataLst>
            </p:nvPr>
          </p:nvSpPr>
          <p:spPr bwMode="auto">
            <a:xfrm>
              <a:off x="1676815" y="6461968"/>
              <a:ext cx="1066385" cy="319831"/>
            </a:xfrm>
            <a:custGeom>
              <a:avLst/>
              <a:gdLst>
                <a:gd name="T0" fmla="*/ 2147483647 w 1048"/>
                <a:gd name="T1" fmla="*/ 2147483647 h 250"/>
                <a:gd name="T2" fmla="*/ 2147483647 w 1048"/>
                <a:gd name="T3" fmla="*/ 2147483647 h 250"/>
                <a:gd name="T4" fmla="*/ 2147483647 w 1048"/>
                <a:gd name="T5" fmla="*/ 2147483647 h 250"/>
                <a:gd name="T6" fmla="*/ 2147483647 w 1048"/>
                <a:gd name="T7" fmla="*/ 2147483647 h 250"/>
                <a:gd name="T8" fmla="*/ 2147483647 w 1048"/>
                <a:gd name="T9" fmla="*/ 2147483647 h 250"/>
                <a:gd name="T10" fmla="*/ 2147483647 w 1048"/>
                <a:gd name="T11" fmla="*/ 2147483647 h 250"/>
                <a:gd name="T12" fmla="*/ 2147483647 w 1048"/>
                <a:gd name="T13" fmla="*/ 2147483647 h 250"/>
                <a:gd name="T14" fmla="*/ 0 w 1048"/>
                <a:gd name="T15" fmla="*/ 2147483647 h 250"/>
                <a:gd name="T16" fmla="*/ 2147483647 w 1048"/>
                <a:gd name="T17" fmla="*/ 2147483647 h 250"/>
                <a:gd name="T18" fmla="*/ 2147483647 w 1048"/>
                <a:gd name="T19" fmla="*/ 2147483647 h 250"/>
                <a:gd name="T20" fmla="*/ 2147483647 w 1048"/>
                <a:gd name="T21" fmla="*/ 2147483647 h 250"/>
                <a:gd name="T22" fmla="*/ 2147483647 w 1048"/>
                <a:gd name="T23" fmla="*/ 2147483647 h 250"/>
                <a:gd name="T24" fmla="*/ 2147483647 w 1048"/>
                <a:gd name="T25" fmla="*/ 2147483647 h 250"/>
                <a:gd name="T26" fmla="*/ 2147483647 w 1048"/>
                <a:gd name="T27" fmla="*/ 2147483647 h 250"/>
                <a:gd name="T28" fmla="*/ 2147483647 w 1048"/>
                <a:gd name="T29" fmla="*/ 2147483647 h 250"/>
                <a:gd name="T30" fmla="*/ 2147483647 w 1048"/>
                <a:gd name="T31" fmla="*/ 2147483647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3333F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Oval 12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1803829" y="5724592"/>
              <a:ext cx="838819" cy="84278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>
                <a:latin typeface="Arial" pitchFamily="34" charset="0"/>
                <a:ea typeface="MS PGothic" pitchFamily="34" charset="-128"/>
                <a:cs typeface="+mn-cs"/>
              </a:endParaRPr>
            </a:p>
          </p:txBody>
        </p:sp>
        <p:cxnSp>
          <p:nvCxnSpPr>
            <p:cNvPr id="46" name="Straight Connector 45"/>
            <p:cNvCxnSpPr>
              <a:stCxn id="62" idx="1"/>
              <a:endCxn id="62" idx="1"/>
            </p:cNvCxnSpPr>
            <p:nvPr/>
          </p:nvCxnSpPr>
          <p:spPr>
            <a:xfrm>
              <a:off x="2134593" y="5888384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7" name="Group 7181"/>
            <p:cNvGrpSpPr>
              <a:grpSpLocks/>
            </p:cNvGrpSpPr>
            <p:nvPr/>
          </p:nvGrpSpPr>
          <p:grpSpPr bwMode="auto">
            <a:xfrm>
              <a:off x="1915058" y="5536974"/>
              <a:ext cx="616039" cy="613001"/>
              <a:chOff x="1905000" y="5621014"/>
              <a:chExt cx="616039" cy="613001"/>
            </a:xfrm>
          </p:grpSpPr>
          <p:sp>
            <p:nvSpPr>
              <p:cNvPr id="62" name="Oval 14"/>
              <p:cNvSpPr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63" name="Oval 17"/>
              <p:cNvSpPr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64" name="Straight Connector 63"/>
              <p:cNvCxnSpPr>
                <a:stCxn id="62" idx="1"/>
              </p:cNvCxnSpPr>
              <p:nvPr/>
            </p:nvCxnSpPr>
            <p:spPr>
              <a:xfrm flipH="1" flipV="1">
                <a:off x="1904908" y="5725247"/>
                <a:ext cx="224919" cy="247177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>
                <a:stCxn id="62" idx="0"/>
              </p:cNvCxnSpPr>
              <p:nvPr/>
            </p:nvCxnSpPr>
            <p:spPr>
              <a:xfrm flipV="1">
                <a:off x="2233027" y="5621014"/>
                <a:ext cx="10584" cy="303761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>
                <a:stCxn id="62" idx="7"/>
              </p:cNvCxnSpPr>
              <p:nvPr/>
            </p:nvCxnSpPr>
            <p:spPr>
              <a:xfrm flipV="1">
                <a:off x="2336224" y="5692487"/>
                <a:ext cx="187875" cy="279936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48" name="Freeform 47"/>
            <p:cNvSpPr/>
            <p:nvPr/>
          </p:nvSpPr>
          <p:spPr>
            <a:xfrm>
              <a:off x="1986410" y="6510797"/>
              <a:ext cx="465717" cy="202507"/>
            </a:xfrm>
            <a:custGeom>
              <a:avLst/>
              <a:gdLst>
                <a:gd name="connsiteX0" fmla="*/ 550 w 256696"/>
                <a:gd name="connsiteY0" fmla="*/ 8947 h 112314"/>
                <a:gd name="connsiteX1" fmla="*/ 24404 w 256696"/>
                <a:gd name="connsiteY1" fmla="*/ 48703 h 112314"/>
                <a:gd name="connsiteX2" fmla="*/ 95966 w 256696"/>
                <a:gd name="connsiteY2" fmla="*/ 104362 h 112314"/>
                <a:gd name="connsiteX3" fmla="*/ 119820 w 256696"/>
                <a:gd name="connsiteY3" fmla="*/ 112314 h 112314"/>
                <a:gd name="connsiteX4" fmla="*/ 159576 w 256696"/>
                <a:gd name="connsiteY4" fmla="*/ 104362 h 112314"/>
                <a:gd name="connsiteX5" fmla="*/ 231138 w 256696"/>
                <a:gd name="connsiteY5" fmla="*/ 48703 h 112314"/>
                <a:gd name="connsiteX6" fmla="*/ 247041 w 256696"/>
                <a:gd name="connsiteY6" fmla="*/ 24849 h 112314"/>
                <a:gd name="connsiteX7" fmla="*/ 254992 w 256696"/>
                <a:gd name="connsiteY7" fmla="*/ 995 h 112314"/>
                <a:gd name="connsiteX8" fmla="*/ 207284 w 256696"/>
                <a:gd name="connsiteY8" fmla="*/ 24849 h 112314"/>
                <a:gd name="connsiteX9" fmla="*/ 135722 w 256696"/>
                <a:gd name="connsiteY9" fmla="*/ 32801 h 112314"/>
                <a:gd name="connsiteX10" fmla="*/ 88015 w 256696"/>
                <a:gd name="connsiteY10" fmla="*/ 40752 h 112314"/>
                <a:gd name="connsiteX11" fmla="*/ 48258 w 256696"/>
                <a:gd name="connsiteY11" fmla="*/ 32801 h 112314"/>
                <a:gd name="connsiteX12" fmla="*/ 550 w 256696"/>
                <a:gd name="connsiteY12" fmla="*/ 8947 h 112314"/>
                <a:gd name="connsiteX0" fmla="*/ 550 w 256696"/>
                <a:gd name="connsiteY0" fmla="*/ 8947 h 112314"/>
                <a:gd name="connsiteX1" fmla="*/ 24404 w 256696"/>
                <a:gd name="connsiteY1" fmla="*/ 48703 h 112314"/>
                <a:gd name="connsiteX2" fmla="*/ 95966 w 256696"/>
                <a:gd name="connsiteY2" fmla="*/ 104362 h 112314"/>
                <a:gd name="connsiteX3" fmla="*/ 119820 w 256696"/>
                <a:gd name="connsiteY3" fmla="*/ 112314 h 112314"/>
                <a:gd name="connsiteX4" fmla="*/ 159576 w 256696"/>
                <a:gd name="connsiteY4" fmla="*/ 104362 h 112314"/>
                <a:gd name="connsiteX5" fmla="*/ 231138 w 256696"/>
                <a:gd name="connsiteY5" fmla="*/ 48703 h 112314"/>
                <a:gd name="connsiteX6" fmla="*/ 247041 w 256696"/>
                <a:gd name="connsiteY6" fmla="*/ 24849 h 112314"/>
                <a:gd name="connsiteX7" fmla="*/ 254992 w 256696"/>
                <a:gd name="connsiteY7" fmla="*/ 995 h 112314"/>
                <a:gd name="connsiteX8" fmla="*/ 207284 w 256696"/>
                <a:gd name="connsiteY8" fmla="*/ 24849 h 112314"/>
                <a:gd name="connsiteX9" fmla="*/ 135722 w 256696"/>
                <a:gd name="connsiteY9" fmla="*/ 32801 h 112314"/>
                <a:gd name="connsiteX10" fmla="*/ 88015 w 256696"/>
                <a:gd name="connsiteY10" fmla="*/ 40752 h 112314"/>
                <a:gd name="connsiteX11" fmla="*/ 48258 w 256696"/>
                <a:gd name="connsiteY11" fmla="*/ 13084 h 112314"/>
                <a:gd name="connsiteX12" fmla="*/ 550 w 256696"/>
                <a:gd name="connsiteY12" fmla="*/ 8947 h 112314"/>
                <a:gd name="connsiteX0" fmla="*/ 770 w 256916"/>
                <a:gd name="connsiteY0" fmla="*/ 915 h 119068"/>
                <a:gd name="connsiteX1" fmla="*/ 24624 w 256916"/>
                <a:gd name="connsiteY1" fmla="*/ 55457 h 119068"/>
                <a:gd name="connsiteX2" fmla="*/ 96186 w 256916"/>
                <a:gd name="connsiteY2" fmla="*/ 111116 h 119068"/>
                <a:gd name="connsiteX3" fmla="*/ 120040 w 256916"/>
                <a:gd name="connsiteY3" fmla="*/ 119068 h 119068"/>
                <a:gd name="connsiteX4" fmla="*/ 159796 w 256916"/>
                <a:gd name="connsiteY4" fmla="*/ 111116 h 119068"/>
                <a:gd name="connsiteX5" fmla="*/ 231358 w 256916"/>
                <a:gd name="connsiteY5" fmla="*/ 55457 h 119068"/>
                <a:gd name="connsiteX6" fmla="*/ 247261 w 256916"/>
                <a:gd name="connsiteY6" fmla="*/ 31603 h 119068"/>
                <a:gd name="connsiteX7" fmla="*/ 255212 w 256916"/>
                <a:gd name="connsiteY7" fmla="*/ 7749 h 119068"/>
                <a:gd name="connsiteX8" fmla="*/ 207504 w 256916"/>
                <a:gd name="connsiteY8" fmla="*/ 31603 h 119068"/>
                <a:gd name="connsiteX9" fmla="*/ 135942 w 256916"/>
                <a:gd name="connsiteY9" fmla="*/ 39555 h 119068"/>
                <a:gd name="connsiteX10" fmla="*/ 88235 w 256916"/>
                <a:gd name="connsiteY10" fmla="*/ 47506 h 119068"/>
                <a:gd name="connsiteX11" fmla="*/ 48478 w 256916"/>
                <a:gd name="connsiteY11" fmla="*/ 19838 h 119068"/>
                <a:gd name="connsiteX12" fmla="*/ 770 w 256916"/>
                <a:gd name="connsiteY12" fmla="*/ 915 h 119068"/>
                <a:gd name="connsiteX0" fmla="*/ 770 w 257189"/>
                <a:gd name="connsiteY0" fmla="*/ 915 h 119068"/>
                <a:gd name="connsiteX1" fmla="*/ 24624 w 257189"/>
                <a:gd name="connsiteY1" fmla="*/ 55457 h 119068"/>
                <a:gd name="connsiteX2" fmla="*/ 96186 w 257189"/>
                <a:gd name="connsiteY2" fmla="*/ 111116 h 119068"/>
                <a:gd name="connsiteX3" fmla="*/ 120040 w 257189"/>
                <a:gd name="connsiteY3" fmla="*/ 119068 h 119068"/>
                <a:gd name="connsiteX4" fmla="*/ 159796 w 257189"/>
                <a:gd name="connsiteY4" fmla="*/ 111116 h 119068"/>
                <a:gd name="connsiteX5" fmla="*/ 231358 w 257189"/>
                <a:gd name="connsiteY5" fmla="*/ 55457 h 119068"/>
                <a:gd name="connsiteX6" fmla="*/ 247261 w 257189"/>
                <a:gd name="connsiteY6" fmla="*/ 31603 h 119068"/>
                <a:gd name="connsiteX7" fmla="*/ 255212 w 257189"/>
                <a:gd name="connsiteY7" fmla="*/ 7749 h 119068"/>
                <a:gd name="connsiteX8" fmla="*/ 207504 w 257189"/>
                <a:gd name="connsiteY8" fmla="*/ 16816 h 119068"/>
                <a:gd name="connsiteX9" fmla="*/ 135942 w 257189"/>
                <a:gd name="connsiteY9" fmla="*/ 39555 h 119068"/>
                <a:gd name="connsiteX10" fmla="*/ 88235 w 257189"/>
                <a:gd name="connsiteY10" fmla="*/ 47506 h 119068"/>
                <a:gd name="connsiteX11" fmla="*/ 48478 w 257189"/>
                <a:gd name="connsiteY11" fmla="*/ 19838 h 119068"/>
                <a:gd name="connsiteX12" fmla="*/ 770 w 257189"/>
                <a:gd name="connsiteY12" fmla="*/ 915 h 119068"/>
                <a:gd name="connsiteX0" fmla="*/ 770 w 257189"/>
                <a:gd name="connsiteY0" fmla="*/ 8176 h 126329"/>
                <a:gd name="connsiteX1" fmla="*/ 24624 w 257189"/>
                <a:gd name="connsiteY1" fmla="*/ 62718 h 126329"/>
                <a:gd name="connsiteX2" fmla="*/ 96186 w 257189"/>
                <a:gd name="connsiteY2" fmla="*/ 118377 h 126329"/>
                <a:gd name="connsiteX3" fmla="*/ 120040 w 257189"/>
                <a:gd name="connsiteY3" fmla="*/ 126329 h 126329"/>
                <a:gd name="connsiteX4" fmla="*/ 159796 w 257189"/>
                <a:gd name="connsiteY4" fmla="*/ 118377 h 126329"/>
                <a:gd name="connsiteX5" fmla="*/ 231358 w 257189"/>
                <a:gd name="connsiteY5" fmla="*/ 62718 h 126329"/>
                <a:gd name="connsiteX6" fmla="*/ 247261 w 257189"/>
                <a:gd name="connsiteY6" fmla="*/ 38864 h 126329"/>
                <a:gd name="connsiteX7" fmla="*/ 255212 w 257189"/>
                <a:gd name="connsiteY7" fmla="*/ 223 h 126329"/>
                <a:gd name="connsiteX8" fmla="*/ 207504 w 257189"/>
                <a:gd name="connsiteY8" fmla="*/ 24077 h 126329"/>
                <a:gd name="connsiteX9" fmla="*/ 135942 w 257189"/>
                <a:gd name="connsiteY9" fmla="*/ 46816 h 126329"/>
                <a:gd name="connsiteX10" fmla="*/ 88235 w 257189"/>
                <a:gd name="connsiteY10" fmla="*/ 54767 h 126329"/>
                <a:gd name="connsiteX11" fmla="*/ 48478 w 257189"/>
                <a:gd name="connsiteY11" fmla="*/ 27099 h 126329"/>
                <a:gd name="connsiteX12" fmla="*/ 770 w 257189"/>
                <a:gd name="connsiteY12" fmla="*/ 8176 h 126329"/>
                <a:gd name="connsiteX0" fmla="*/ 770 w 257189"/>
                <a:gd name="connsiteY0" fmla="*/ 8176 h 126329"/>
                <a:gd name="connsiteX1" fmla="*/ 24624 w 257189"/>
                <a:gd name="connsiteY1" fmla="*/ 62718 h 126329"/>
                <a:gd name="connsiteX2" fmla="*/ 96186 w 257189"/>
                <a:gd name="connsiteY2" fmla="*/ 118377 h 126329"/>
                <a:gd name="connsiteX3" fmla="*/ 120040 w 257189"/>
                <a:gd name="connsiteY3" fmla="*/ 126329 h 126329"/>
                <a:gd name="connsiteX4" fmla="*/ 159796 w 257189"/>
                <a:gd name="connsiteY4" fmla="*/ 118377 h 126329"/>
                <a:gd name="connsiteX5" fmla="*/ 231358 w 257189"/>
                <a:gd name="connsiteY5" fmla="*/ 62718 h 126329"/>
                <a:gd name="connsiteX6" fmla="*/ 247261 w 257189"/>
                <a:gd name="connsiteY6" fmla="*/ 38864 h 126329"/>
                <a:gd name="connsiteX7" fmla="*/ 255212 w 257189"/>
                <a:gd name="connsiteY7" fmla="*/ 223 h 126329"/>
                <a:gd name="connsiteX8" fmla="*/ 207504 w 257189"/>
                <a:gd name="connsiteY8" fmla="*/ 24077 h 126329"/>
                <a:gd name="connsiteX9" fmla="*/ 135942 w 257189"/>
                <a:gd name="connsiteY9" fmla="*/ 46816 h 126329"/>
                <a:gd name="connsiteX10" fmla="*/ 97002 w 257189"/>
                <a:gd name="connsiteY10" fmla="*/ 44909 h 126329"/>
                <a:gd name="connsiteX11" fmla="*/ 48478 w 257189"/>
                <a:gd name="connsiteY11" fmla="*/ 27099 h 126329"/>
                <a:gd name="connsiteX12" fmla="*/ 770 w 257189"/>
                <a:gd name="connsiteY12" fmla="*/ 8176 h 126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189" h="126329">
                  <a:moveTo>
                    <a:pt x="770" y="8176"/>
                  </a:moveTo>
                  <a:cubicBezTo>
                    <a:pt x="-3206" y="14112"/>
                    <a:pt x="8721" y="44351"/>
                    <a:pt x="24624" y="62718"/>
                  </a:cubicBezTo>
                  <a:cubicBezTo>
                    <a:pt x="40527" y="81085"/>
                    <a:pt x="79313" y="112752"/>
                    <a:pt x="96186" y="118377"/>
                  </a:cubicBezTo>
                  <a:lnTo>
                    <a:pt x="120040" y="126329"/>
                  </a:lnTo>
                  <a:cubicBezTo>
                    <a:pt x="133292" y="123678"/>
                    <a:pt x="147493" y="123969"/>
                    <a:pt x="159796" y="118377"/>
                  </a:cubicBezTo>
                  <a:cubicBezTo>
                    <a:pt x="183583" y="107564"/>
                    <a:pt x="213568" y="84066"/>
                    <a:pt x="231358" y="62718"/>
                  </a:cubicBezTo>
                  <a:cubicBezTo>
                    <a:pt x="237476" y="55377"/>
                    <a:pt x="241960" y="46815"/>
                    <a:pt x="247261" y="38864"/>
                  </a:cubicBezTo>
                  <a:cubicBezTo>
                    <a:pt x="249911" y="30913"/>
                    <a:pt x="261838" y="2688"/>
                    <a:pt x="255212" y="223"/>
                  </a:cubicBezTo>
                  <a:cubicBezTo>
                    <a:pt x="248586" y="-2241"/>
                    <a:pt x="227382" y="16312"/>
                    <a:pt x="207504" y="24077"/>
                  </a:cubicBezTo>
                  <a:cubicBezTo>
                    <a:pt x="187626" y="31842"/>
                    <a:pt x="154359" y="43344"/>
                    <a:pt x="135942" y="46816"/>
                  </a:cubicBezTo>
                  <a:cubicBezTo>
                    <a:pt x="117525" y="50288"/>
                    <a:pt x="112904" y="42259"/>
                    <a:pt x="97002" y="44909"/>
                  </a:cubicBezTo>
                  <a:cubicBezTo>
                    <a:pt x="83750" y="42259"/>
                    <a:pt x="60566" y="33143"/>
                    <a:pt x="48478" y="27099"/>
                  </a:cubicBezTo>
                  <a:cubicBezTo>
                    <a:pt x="48474" y="27097"/>
                    <a:pt x="4746" y="2240"/>
                    <a:pt x="770" y="8176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/>
            </a:p>
          </p:txBody>
        </p:sp>
        <p:grpSp>
          <p:nvGrpSpPr>
            <p:cNvPr id="49" name="Group 92"/>
            <p:cNvGrpSpPr>
              <a:grpSpLocks/>
            </p:cNvGrpSpPr>
            <p:nvPr/>
          </p:nvGrpSpPr>
          <p:grpSpPr bwMode="auto">
            <a:xfrm>
              <a:off x="2391951" y="5933936"/>
              <a:ext cx="213071" cy="175546"/>
              <a:chOff x="1905000" y="5621014"/>
              <a:chExt cx="616039" cy="613001"/>
            </a:xfrm>
          </p:grpSpPr>
          <p:sp>
            <p:nvSpPr>
              <p:cNvPr id="57" name="Oval 14"/>
              <p:cNvSpPr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58" name="Oval 17"/>
              <p:cNvSpPr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59" name="Straight Connector 58"/>
              <p:cNvCxnSpPr>
                <a:stCxn id="57" idx="1"/>
              </p:cNvCxnSpPr>
              <p:nvPr/>
            </p:nvCxnSpPr>
            <p:spPr>
              <a:xfrm flipH="1" flipV="1">
                <a:off x="1903024" y="5711532"/>
                <a:ext cx="221863" cy="25998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>
                <a:stCxn id="57" idx="0"/>
              </p:cNvCxnSpPr>
              <p:nvPr/>
            </p:nvCxnSpPr>
            <p:spPr>
              <a:xfrm flipV="1">
                <a:off x="2231995" y="5617942"/>
                <a:ext cx="0" cy="30157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>
                <a:stCxn id="57" idx="7"/>
              </p:cNvCxnSpPr>
              <p:nvPr/>
            </p:nvCxnSpPr>
            <p:spPr>
              <a:xfrm flipV="1">
                <a:off x="2339103" y="5680337"/>
                <a:ext cx="183613" cy="291178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grpSp>
          <p:nvGrpSpPr>
            <p:cNvPr id="50" name="Group 104"/>
            <p:cNvGrpSpPr>
              <a:grpSpLocks/>
            </p:cNvGrpSpPr>
            <p:nvPr/>
          </p:nvGrpSpPr>
          <p:grpSpPr bwMode="auto">
            <a:xfrm>
              <a:off x="1871482" y="5921099"/>
              <a:ext cx="213071" cy="175546"/>
              <a:chOff x="1905000" y="5621014"/>
              <a:chExt cx="616039" cy="613001"/>
            </a:xfrm>
          </p:grpSpPr>
          <p:sp>
            <p:nvSpPr>
              <p:cNvPr id="52" name="Oval 14"/>
              <p:cNvSpPr>
                <a:spLocks noChangeArrowheads="1"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53" name="Oval 17"/>
              <p:cNvSpPr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54" name="Straight Connector 53"/>
              <p:cNvCxnSpPr>
                <a:stCxn id="52" idx="1"/>
              </p:cNvCxnSpPr>
              <p:nvPr/>
            </p:nvCxnSpPr>
            <p:spPr>
              <a:xfrm flipH="1" flipV="1">
                <a:off x="1908311" y="5725164"/>
                <a:ext cx="221863" cy="239179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>
                <a:stCxn id="52" idx="0"/>
              </p:cNvCxnSpPr>
              <p:nvPr/>
            </p:nvCxnSpPr>
            <p:spPr>
              <a:xfrm flipV="1">
                <a:off x="2229634" y="5621171"/>
                <a:ext cx="22949" cy="30157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>
                <a:stCxn id="52" idx="7"/>
              </p:cNvCxnSpPr>
              <p:nvPr/>
            </p:nvCxnSpPr>
            <p:spPr>
              <a:xfrm flipV="1">
                <a:off x="2336742" y="5683567"/>
                <a:ext cx="183613" cy="280776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51" name="AutoShape 19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 rot="-5400000">
              <a:off x="2130172" y="6065759"/>
              <a:ext cx="208474" cy="530413"/>
            </a:xfrm>
            <a:prstGeom prst="moon">
              <a:avLst>
                <a:gd name="adj" fmla="val 27116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991788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4258" name="Group 2"/>
          <p:cNvGrpSpPr>
            <a:grpSpLocks/>
          </p:cNvGrpSpPr>
          <p:nvPr/>
        </p:nvGrpSpPr>
        <p:grpSpPr bwMode="auto">
          <a:xfrm>
            <a:off x="549275" y="990600"/>
            <a:ext cx="8043863" cy="180975"/>
            <a:chOff x="295" y="1311"/>
            <a:chExt cx="5177" cy="114"/>
          </a:xfrm>
        </p:grpSpPr>
        <p:sp>
          <p:nvSpPr>
            <p:cNvPr id="864259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4260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64261" name="Text Box 5"/>
          <p:cNvSpPr txBox="1">
            <a:spLocks noChangeArrowheads="1"/>
          </p:cNvSpPr>
          <p:nvPr/>
        </p:nvSpPr>
        <p:spPr bwMode="auto">
          <a:xfrm>
            <a:off x="762000" y="228600"/>
            <a:ext cx="7620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/>
              <a:t>Lists vs. Dictionaries</a:t>
            </a:r>
          </a:p>
        </p:txBody>
      </p:sp>
      <p:sp>
        <p:nvSpPr>
          <p:cNvPr id="864280" name="Text Box 24"/>
          <p:cNvSpPr txBox="1">
            <a:spLocks noChangeArrowheads="1"/>
          </p:cNvSpPr>
          <p:nvPr/>
        </p:nvSpPr>
        <p:spPr bwMode="auto">
          <a:xfrm>
            <a:off x="500063" y="1389063"/>
            <a:ext cx="678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In Python a </a:t>
            </a:r>
            <a:r>
              <a:rPr lang="en-US" b="1" i="1">
                <a:solidFill>
                  <a:srgbClr val="1608F9"/>
                </a:solidFill>
              </a:rPr>
              <a:t>dictionary</a:t>
            </a:r>
            <a:r>
              <a:rPr lang="en-US" b="1" i="1"/>
              <a:t> </a:t>
            </a:r>
            <a:r>
              <a:rPr lang="en-US"/>
              <a:t>is a set of </a:t>
            </a:r>
            <a:r>
              <a:rPr lang="en-US" b="1">
                <a:latin typeface="Courier New" pitchFamily="49" charset="0"/>
              </a:rPr>
              <a:t>key</a:t>
            </a:r>
            <a:r>
              <a:rPr lang="en-US"/>
              <a:t> - </a:t>
            </a:r>
            <a:r>
              <a:rPr lang="en-US" b="1">
                <a:latin typeface="Courier New" pitchFamily="49" charset="0"/>
              </a:rPr>
              <a:t>value</a:t>
            </a:r>
            <a:r>
              <a:rPr lang="en-US"/>
              <a:t> pairs.</a:t>
            </a:r>
            <a:r>
              <a:rPr lang="en-US" b="1" i="1"/>
              <a:t> </a:t>
            </a:r>
            <a:endParaRPr lang="en-US"/>
          </a:p>
        </p:txBody>
      </p:sp>
      <p:sp>
        <p:nvSpPr>
          <p:cNvPr id="864281" name="Text Box 25"/>
          <p:cNvSpPr txBox="1">
            <a:spLocks noChangeArrowheads="1"/>
          </p:cNvSpPr>
          <p:nvPr/>
        </p:nvSpPr>
        <p:spPr bwMode="auto">
          <a:xfrm>
            <a:off x="5865813" y="6010275"/>
            <a:ext cx="30638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/>
              <a:t>It's a list where the index can be </a:t>
            </a:r>
            <a:r>
              <a:rPr lang="en-US" sz="1800" b="1" i="1"/>
              <a:t>any immutable-type</a:t>
            </a:r>
            <a:r>
              <a:rPr lang="en-US" sz="1800"/>
              <a:t> </a:t>
            </a:r>
            <a:r>
              <a:rPr lang="en-US" sz="1800" b="1" i="1"/>
              <a:t>key</a:t>
            </a:r>
            <a:r>
              <a:rPr lang="en-US" sz="1800"/>
              <a:t>.</a:t>
            </a:r>
          </a:p>
        </p:txBody>
      </p:sp>
      <p:sp>
        <p:nvSpPr>
          <p:cNvPr id="864282" name="Text Box 26"/>
          <p:cNvSpPr txBox="1">
            <a:spLocks noChangeArrowheads="1"/>
          </p:cNvSpPr>
          <p:nvPr/>
        </p:nvSpPr>
        <p:spPr bwMode="auto">
          <a:xfrm>
            <a:off x="762000" y="2057400"/>
            <a:ext cx="6259513" cy="451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&gt;&gt;&gt; d = {}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&gt;&gt;&gt; d[1988] = </a:t>
            </a:r>
            <a:r>
              <a:rPr lang="en-US" b="1">
                <a:solidFill>
                  <a:srgbClr val="008000"/>
                </a:solidFill>
                <a:latin typeface="Courier New" pitchFamily="49" charset="0"/>
              </a:rPr>
              <a:t>'dragon'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&gt;&gt;&gt; d[1989] = </a:t>
            </a:r>
            <a:r>
              <a:rPr lang="en-US" b="1">
                <a:solidFill>
                  <a:srgbClr val="008000"/>
                </a:solidFill>
                <a:latin typeface="Courier New" pitchFamily="49" charset="0"/>
              </a:rPr>
              <a:t>'snake'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&gt;&gt;&gt; d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{1988: </a:t>
            </a:r>
            <a:r>
              <a:rPr lang="en-US" b="1">
                <a:solidFill>
                  <a:srgbClr val="008000"/>
                </a:solidFill>
                <a:latin typeface="Courier New" pitchFamily="49" charset="0"/>
              </a:rPr>
              <a:t>'dragon'</a:t>
            </a:r>
            <a:r>
              <a:rPr lang="en-US" b="1">
                <a:latin typeface="Courier New" pitchFamily="49" charset="0"/>
              </a:rPr>
              <a:t>, 1989: </a:t>
            </a:r>
            <a:r>
              <a:rPr lang="en-US" b="1">
                <a:solidFill>
                  <a:srgbClr val="008000"/>
                </a:solidFill>
                <a:latin typeface="Courier New" pitchFamily="49" charset="0"/>
              </a:rPr>
              <a:t>'snake'</a:t>
            </a:r>
            <a:r>
              <a:rPr lang="en-US" b="1">
                <a:latin typeface="Courier New" pitchFamily="49" charset="0"/>
              </a:rPr>
              <a:t>}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&gt;&gt;&gt; d[1988]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b="1">
                <a:solidFill>
                  <a:srgbClr val="008000"/>
                </a:solidFill>
                <a:latin typeface="Courier New" pitchFamily="49" charset="0"/>
              </a:rPr>
              <a:t>'dragon'</a:t>
            </a:r>
            <a:endParaRPr lang="en-US" b="1">
              <a:latin typeface="Courier New" pitchFamily="49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&gt;&gt;&gt; d[1987]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Courier New" pitchFamily="49" charset="0"/>
              </a:rPr>
              <a:t>key error</a:t>
            </a:r>
            <a:endParaRPr lang="en-US"/>
          </a:p>
        </p:txBody>
      </p:sp>
      <p:sp>
        <p:nvSpPr>
          <p:cNvPr id="864283" name="Text Box 27"/>
          <p:cNvSpPr txBox="1">
            <a:spLocks noChangeArrowheads="1"/>
          </p:cNvSpPr>
          <p:nvPr/>
        </p:nvSpPr>
        <p:spPr bwMode="auto">
          <a:xfrm>
            <a:off x="504825" y="93663"/>
            <a:ext cx="17589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>
                <a:solidFill>
                  <a:srgbClr val="0A6819"/>
                </a:solidFill>
                <a:latin typeface="Comic Sans MS" pitchFamily="66" charset="0"/>
                <a:ea typeface="ＭＳ Ｐゴシック" pitchFamily="34" charset="-128"/>
              </a:rPr>
              <a:t>This seems like the key to dictionaries' value…</a:t>
            </a:r>
          </a:p>
        </p:txBody>
      </p:sp>
      <p:sp>
        <p:nvSpPr>
          <p:cNvPr id="864284" name="Rectangle 28"/>
          <p:cNvSpPr>
            <a:spLocks noChangeArrowheads="1"/>
          </p:cNvSpPr>
          <p:nvPr/>
        </p:nvSpPr>
        <p:spPr bwMode="auto">
          <a:xfrm>
            <a:off x="6065838" y="5975350"/>
            <a:ext cx="2930525" cy="71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9" name="Group 7182"/>
          <p:cNvGrpSpPr>
            <a:grpSpLocks/>
          </p:cNvGrpSpPr>
          <p:nvPr/>
        </p:nvGrpSpPr>
        <p:grpSpPr bwMode="auto">
          <a:xfrm>
            <a:off x="150000" y="405773"/>
            <a:ext cx="399944" cy="394394"/>
            <a:chOff x="1676815" y="5536974"/>
            <a:chExt cx="1066385" cy="1244825"/>
          </a:xfrm>
        </p:grpSpPr>
        <p:sp>
          <p:nvSpPr>
            <p:cNvPr id="30" name="Freeform 11"/>
            <p:cNvSpPr>
              <a:spLocks/>
            </p:cNvSpPr>
            <p:nvPr>
              <p:custDataLst>
                <p:tags r:id="rId1"/>
              </p:custDataLst>
            </p:nvPr>
          </p:nvSpPr>
          <p:spPr bwMode="auto">
            <a:xfrm>
              <a:off x="1676815" y="6461968"/>
              <a:ext cx="1066385" cy="319831"/>
            </a:xfrm>
            <a:custGeom>
              <a:avLst/>
              <a:gdLst>
                <a:gd name="T0" fmla="*/ 2147483647 w 1048"/>
                <a:gd name="T1" fmla="*/ 2147483647 h 250"/>
                <a:gd name="T2" fmla="*/ 2147483647 w 1048"/>
                <a:gd name="T3" fmla="*/ 2147483647 h 250"/>
                <a:gd name="T4" fmla="*/ 2147483647 w 1048"/>
                <a:gd name="T5" fmla="*/ 2147483647 h 250"/>
                <a:gd name="T6" fmla="*/ 2147483647 w 1048"/>
                <a:gd name="T7" fmla="*/ 2147483647 h 250"/>
                <a:gd name="T8" fmla="*/ 2147483647 w 1048"/>
                <a:gd name="T9" fmla="*/ 2147483647 h 250"/>
                <a:gd name="T10" fmla="*/ 2147483647 w 1048"/>
                <a:gd name="T11" fmla="*/ 2147483647 h 250"/>
                <a:gd name="T12" fmla="*/ 2147483647 w 1048"/>
                <a:gd name="T13" fmla="*/ 2147483647 h 250"/>
                <a:gd name="T14" fmla="*/ 0 w 1048"/>
                <a:gd name="T15" fmla="*/ 2147483647 h 250"/>
                <a:gd name="T16" fmla="*/ 2147483647 w 1048"/>
                <a:gd name="T17" fmla="*/ 2147483647 h 250"/>
                <a:gd name="T18" fmla="*/ 2147483647 w 1048"/>
                <a:gd name="T19" fmla="*/ 2147483647 h 250"/>
                <a:gd name="T20" fmla="*/ 2147483647 w 1048"/>
                <a:gd name="T21" fmla="*/ 2147483647 h 250"/>
                <a:gd name="T22" fmla="*/ 2147483647 w 1048"/>
                <a:gd name="T23" fmla="*/ 2147483647 h 250"/>
                <a:gd name="T24" fmla="*/ 2147483647 w 1048"/>
                <a:gd name="T25" fmla="*/ 2147483647 h 250"/>
                <a:gd name="T26" fmla="*/ 2147483647 w 1048"/>
                <a:gd name="T27" fmla="*/ 2147483647 h 250"/>
                <a:gd name="T28" fmla="*/ 2147483647 w 1048"/>
                <a:gd name="T29" fmla="*/ 2147483647 h 250"/>
                <a:gd name="T30" fmla="*/ 2147483647 w 1048"/>
                <a:gd name="T31" fmla="*/ 2147483647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3333F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Oval 12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1803829" y="5724592"/>
              <a:ext cx="838819" cy="84278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>
                <a:latin typeface="Arial" pitchFamily="34" charset="0"/>
                <a:ea typeface="MS PGothic" pitchFamily="34" charset="-128"/>
                <a:cs typeface="+mn-cs"/>
              </a:endParaRPr>
            </a:p>
          </p:txBody>
        </p:sp>
        <p:cxnSp>
          <p:nvCxnSpPr>
            <p:cNvPr id="32" name="Straight Connector 31"/>
            <p:cNvCxnSpPr>
              <a:stCxn id="48" idx="1"/>
              <a:endCxn id="48" idx="1"/>
            </p:cNvCxnSpPr>
            <p:nvPr/>
          </p:nvCxnSpPr>
          <p:spPr>
            <a:xfrm>
              <a:off x="2134593" y="5888384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oup 7181"/>
            <p:cNvGrpSpPr>
              <a:grpSpLocks/>
            </p:cNvGrpSpPr>
            <p:nvPr/>
          </p:nvGrpSpPr>
          <p:grpSpPr bwMode="auto">
            <a:xfrm>
              <a:off x="1915058" y="5536974"/>
              <a:ext cx="616039" cy="613001"/>
              <a:chOff x="1905000" y="5621014"/>
              <a:chExt cx="616039" cy="613001"/>
            </a:xfrm>
          </p:grpSpPr>
          <p:sp>
            <p:nvSpPr>
              <p:cNvPr id="48" name="Oval 14"/>
              <p:cNvSpPr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49" name="Oval 17"/>
              <p:cNvSpPr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50" name="Straight Connector 49"/>
              <p:cNvCxnSpPr>
                <a:stCxn id="48" idx="1"/>
              </p:cNvCxnSpPr>
              <p:nvPr/>
            </p:nvCxnSpPr>
            <p:spPr>
              <a:xfrm flipH="1" flipV="1">
                <a:off x="1904908" y="5725247"/>
                <a:ext cx="224919" cy="247177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>
                <a:stCxn id="48" idx="0"/>
              </p:cNvCxnSpPr>
              <p:nvPr/>
            </p:nvCxnSpPr>
            <p:spPr>
              <a:xfrm flipV="1">
                <a:off x="2233027" y="5621014"/>
                <a:ext cx="10584" cy="303761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>
                <a:stCxn id="48" idx="7"/>
              </p:cNvCxnSpPr>
              <p:nvPr/>
            </p:nvCxnSpPr>
            <p:spPr>
              <a:xfrm flipV="1">
                <a:off x="2336224" y="5692487"/>
                <a:ext cx="187875" cy="279936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34" name="Freeform 33"/>
            <p:cNvSpPr/>
            <p:nvPr/>
          </p:nvSpPr>
          <p:spPr>
            <a:xfrm>
              <a:off x="1986410" y="6510797"/>
              <a:ext cx="465717" cy="202507"/>
            </a:xfrm>
            <a:custGeom>
              <a:avLst/>
              <a:gdLst>
                <a:gd name="connsiteX0" fmla="*/ 550 w 256696"/>
                <a:gd name="connsiteY0" fmla="*/ 8947 h 112314"/>
                <a:gd name="connsiteX1" fmla="*/ 24404 w 256696"/>
                <a:gd name="connsiteY1" fmla="*/ 48703 h 112314"/>
                <a:gd name="connsiteX2" fmla="*/ 95966 w 256696"/>
                <a:gd name="connsiteY2" fmla="*/ 104362 h 112314"/>
                <a:gd name="connsiteX3" fmla="*/ 119820 w 256696"/>
                <a:gd name="connsiteY3" fmla="*/ 112314 h 112314"/>
                <a:gd name="connsiteX4" fmla="*/ 159576 w 256696"/>
                <a:gd name="connsiteY4" fmla="*/ 104362 h 112314"/>
                <a:gd name="connsiteX5" fmla="*/ 231138 w 256696"/>
                <a:gd name="connsiteY5" fmla="*/ 48703 h 112314"/>
                <a:gd name="connsiteX6" fmla="*/ 247041 w 256696"/>
                <a:gd name="connsiteY6" fmla="*/ 24849 h 112314"/>
                <a:gd name="connsiteX7" fmla="*/ 254992 w 256696"/>
                <a:gd name="connsiteY7" fmla="*/ 995 h 112314"/>
                <a:gd name="connsiteX8" fmla="*/ 207284 w 256696"/>
                <a:gd name="connsiteY8" fmla="*/ 24849 h 112314"/>
                <a:gd name="connsiteX9" fmla="*/ 135722 w 256696"/>
                <a:gd name="connsiteY9" fmla="*/ 32801 h 112314"/>
                <a:gd name="connsiteX10" fmla="*/ 88015 w 256696"/>
                <a:gd name="connsiteY10" fmla="*/ 40752 h 112314"/>
                <a:gd name="connsiteX11" fmla="*/ 48258 w 256696"/>
                <a:gd name="connsiteY11" fmla="*/ 32801 h 112314"/>
                <a:gd name="connsiteX12" fmla="*/ 550 w 256696"/>
                <a:gd name="connsiteY12" fmla="*/ 8947 h 112314"/>
                <a:gd name="connsiteX0" fmla="*/ 550 w 256696"/>
                <a:gd name="connsiteY0" fmla="*/ 8947 h 112314"/>
                <a:gd name="connsiteX1" fmla="*/ 24404 w 256696"/>
                <a:gd name="connsiteY1" fmla="*/ 48703 h 112314"/>
                <a:gd name="connsiteX2" fmla="*/ 95966 w 256696"/>
                <a:gd name="connsiteY2" fmla="*/ 104362 h 112314"/>
                <a:gd name="connsiteX3" fmla="*/ 119820 w 256696"/>
                <a:gd name="connsiteY3" fmla="*/ 112314 h 112314"/>
                <a:gd name="connsiteX4" fmla="*/ 159576 w 256696"/>
                <a:gd name="connsiteY4" fmla="*/ 104362 h 112314"/>
                <a:gd name="connsiteX5" fmla="*/ 231138 w 256696"/>
                <a:gd name="connsiteY5" fmla="*/ 48703 h 112314"/>
                <a:gd name="connsiteX6" fmla="*/ 247041 w 256696"/>
                <a:gd name="connsiteY6" fmla="*/ 24849 h 112314"/>
                <a:gd name="connsiteX7" fmla="*/ 254992 w 256696"/>
                <a:gd name="connsiteY7" fmla="*/ 995 h 112314"/>
                <a:gd name="connsiteX8" fmla="*/ 207284 w 256696"/>
                <a:gd name="connsiteY8" fmla="*/ 24849 h 112314"/>
                <a:gd name="connsiteX9" fmla="*/ 135722 w 256696"/>
                <a:gd name="connsiteY9" fmla="*/ 32801 h 112314"/>
                <a:gd name="connsiteX10" fmla="*/ 88015 w 256696"/>
                <a:gd name="connsiteY10" fmla="*/ 40752 h 112314"/>
                <a:gd name="connsiteX11" fmla="*/ 48258 w 256696"/>
                <a:gd name="connsiteY11" fmla="*/ 13084 h 112314"/>
                <a:gd name="connsiteX12" fmla="*/ 550 w 256696"/>
                <a:gd name="connsiteY12" fmla="*/ 8947 h 112314"/>
                <a:gd name="connsiteX0" fmla="*/ 770 w 256916"/>
                <a:gd name="connsiteY0" fmla="*/ 915 h 119068"/>
                <a:gd name="connsiteX1" fmla="*/ 24624 w 256916"/>
                <a:gd name="connsiteY1" fmla="*/ 55457 h 119068"/>
                <a:gd name="connsiteX2" fmla="*/ 96186 w 256916"/>
                <a:gd name="connsiteY2" fmla="*/ 111116 h 119068"/>
                <a:gd name="connsiteX3" fmla="*/ 120040 w 256916"/>
                <a:gd name="connsiteY3" fmla="*/ 119068 h 119068"/>
                <a:gd name="connsiteX4" fmla="*/ 159796 w 256916"/>
                <a:gd name="connsiteY4" fmla="*/ 111116 h 119068"/>
                <a:gd name="connsiteX5" fmla="*/ 231358 w 256916"/>
                <a:gd name="connsiteY5" fmla="*/ 55457 h 119068"/>
                <a:gd name="connsiteX6" fmla="*/ 247261 w 256916"/>
                <a:gd name="connsiteY6" fmla="*/ 31603 h 119068"/>
                <a:gd name="connsiteX7" fmla="*/ 255212 w 256916"/>
                <a:gd name="connsiteY7" fmla="*/ 7749 h 119068"/>
                <a:gd name="connsiteX8" fmla="*/ 207504 w 256916"/>
                <a:gd name="connsiteY8" fmla="*/ 31603 h 119068"/>
                <a:gd name="connsiteX9" fmla="*/ 135942 w 256916"/>
                <a:gd name="connsiteY9" fmla="*/ 39555 h 119068"/>
                <a:gd name="connsiteX10" fmla="*/ 88235 w 256916"/>
                <a:gd name="connsiteY10" fmla="*/ 47506 h 119068"/>
                <a:gd name="connsiteX11" fmla="*/ 48478 w 256916"/>
                <a:gd name="connsiteY11" fmla="*/ 19838 h 119068"/>
                <a:gd name="connsiteX12" fmla="*/ 770 w 256916"/>
                <a:gd name="connsiteY12" fmla="*/ 915 h 119068"/>
                <a:gd name="connsiteX0" fmla="*/ 770 w 257189"/>
                <a:gd name="connsiteY0" fmla="*/ 915 h 119068"/>
                <a:gd name="connsiteX1" fmla="*/ 24624 w 257189"/>
                <a:gd name="connsiteY1" fmla="*/ 55457 h 119068"/>
                <a:gd name="connsiteX2" fmla="*/ 96186 w 257189"/>
                <a:gd name="connsiteY2" fmla="*/ 111116 h 119068"/>
                <a:gd name="connsiteX3" fmla="*/ 120040 w 257189"/>
                <a:gd name="connsiteY3" fmla="*/ 119068 h 119068"/>
                <a:gd name="connsiteX4" fmla="*/ 159796 w 257189"/>
                <a:gd name="connsiteY4" fmla="*/ 111116 h 119068"/>
                <a:gd name="connsiteX5" fmla="*/ 231358 w 257189"/>
                <a:gd name="connsiteY5" fmla="*/ 55457 h 119068"/>
                <a:gd name="connsiteX6" fmla="*/ 247261 w 257189"/>
                <a:gd name="connsiteY6" fmla="*/ 31603 h 119068"/>
                <a:gd name="connsiteX7" fmla="*/ 255212 w 257189"/>
                <a:gd name="connsiteY7" fmla="*/ 7749 h 119068"/>
                <a:gd name="connsiteX8" fmla="*/ 207504 w 257189"/>
                <a:gd name="connsiteY8" fmla="*/ 16816 h 119068"/>
                <a:gd name="connsiteX9" fmla="*/ 135942 w 257189"/>
                <a:gd name="connsiteY9" fmla="*/ 39555 h 119068"/>
                <a:gd name="connsiteX10" fmla="*/ 88235 w 257189"/>
                <a:gd name="connsiteY10" fmla="*/ 47506 h 119068"/>
                <a:gd name="connsiteX11" fmla="*/ 48478 w 257189"/>
                <a:gd name="connsiteY11" fmla="*/ 19838 h 119068"/>
                <a:gd name="connsiteX12" fmla="*/ 770 w 257189"/>
                <a:gd name="connsiteY12" fmla="*/ 915 h 119068"/>
                <a:gd name="connsiteX0" fmla="*/ 770 w 257189"/>
                <a:gd name="connsiteY0" fmla="*/ 8176 h 126329"/>
                <a:gd name="connsiteX1" fmla="*/ 24624 w 257189"/>
                <a:gd name="connsiteY1" fmla="*/ 62718 h 126329"/>
                <a:gd name="connsiteX2" fmla="*/ 96186 w 257189"/>
                <a:gd name="connsiteY2" fmla="*/ 118377 h 126329"/>
                <a:gd name="connsiteX3" fmla="*/ 120040 w 257189"/>
                <a:gd name="connsiteY3" fmla="*/ 126329 h 126329"/>
                <a:gd name="connsiteX4" fmla="*/ 159796 w 257189"/>
                <a:gd name="connsiteY4" fmla="*/ 118377 h 126329"/>
                <a:gd name="connsiteX5" fmla="*/ 231358 w 257189"/>
                <a:gd name="connsiteY5" fmla="*/ 62718 h 126329"/>
                <a:gd name="connsiteX6" fmla="*/ 247261 w 257189"/>
                <a:gd name="connsiteY6" fmla="*/ 38864 h 126329"/>
                <a:gd name="connsiteX7" fmla="*/ 255212 w 257189"/>
                <a:gd name="connsiteY7" fmla="*/ 223 h 126329"/>
                <a:gd name="connsiteX8" fmla="*/ 207504 w 257189"/>
                <a:gd name="connsiteY8" fmla="*/ 24077 h 126329"/>
                <a:gd name="connsiteX9" fmla="*/ 135942 w 257189"/>
                <a:gd name="connsiteY9" fmla="*/ 46816 h 126329"/>
                <a:gd name="connsiteX10" fmla="*/ 88235 w 257189"/>
                <a:gd name="connsiteY10" fmla="*/ 54767 h 126329"/>
                <a:gd name="connsiteX11" fmla="*/ 48478 w 257189"/>
                <a:gd name="connsiteY11" fmla="*/ 27099 h 126329"/>
                <a:gd name="connsiteX12" fmla="*/ 770 w 257189"/>
                <a:gd name="connsiteY12" fmla="*/ 8176 h 126329"/>
                <a:gd name="connsiteX0" fmla="*/ 770 w 257189"/>
                <a:gd name="connsiteY0" fmla="*/ 8176 h 126329"/>
                <a:gd name="connsiteX1" fmla="*/ 24624 w 257189"/>
                <a:gd name="connsiteY1" fmla="*/ 62718 h 126329"/>
                <a:gd name="connsiteX2" fmla="*/ 96186 w 257189"/>
                <a:gd name="connsiteY2" fmla="*/ 118377 h 126329"/>
                <a:gd name="connsiteX3" fmla="*/ 120040 w 257189"/>
                <a:gd name="connsiteY3" fmla="*/ 126329 h 126329"/>
                <a:gd name="connsiteX4" fmla="*/ 159796 w 257189"/>
                <a:gd name="connsiteY4" fmla="*/ 118377 h 126329"/>
                <a:gd name="connsiteX5" fmla="*/ 231358 w 257189"/>
                <a:gd name="connsiteY5" fmla="*/ 62718 h 126329"/>
                <a:gd name="connsiteX6" fmla="*/ 247261 w 257189"/>
                <a:gd name="connsiteY6" fmla="*/ 38864 h 126329"/>
                <a:gd name="connsiteX7" fmla="*/ 255212 w 257189"/>
                <a:gd name="connsiteY7" fmla="*/ 223 h 126329"/>
                <a:gd name="connsiteX8" fmla="*/ 207504 w 257189"/>
                <a:gd name="connsiteY8" fmla="*/ 24077 h 126329"/>
                <a:gd name="connsiteX9" fmla="*/ 135942 w 257189"/>
                <a:gd name="connsiteY9" fmla="*/ 46816 h 126329"/>
                <a:gd name="connsiteX10" fmla="*/ 97002 w 257189"/>
                <a:gd name="connsiteY10" fmla="*/ 44909 h 126329"/>
                <a:gd name="connsiteX11" fmla="*/ 48478 w 257189"/>
                <a:gd name="connsiteY11" fmla="*/ 27099 h 126329"/>
                <a:gd name="connsiteX12" fmla="*/ 770 w 257189"/>
                <a:gd name="connsiteY12" fmla="*/ 8176 h 126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189" h="126329">
                  <a:moveTo>
                    <a:pt x="770" y="8176"/>
                  </a:moveTo>
                  <a:cubicBezTo>
                    <a:pt x="-3206" y="14112"/>
                    <a:pt x="8721" y="44351"/>
                    <a:pt x="24624" y="62718"/>
                  </a:cubicBezTo>
                  <a:cubicBezTo>
                    <a:pt x="40527" y="81085"/>
                    <a:pt x="79313" y="112752"/>
                    <a:pt x="96186" y="118377"/>
                  </a:cubicBezTo>
                  <a:lnTo>
                    <a:pt x="120040" y="126329"/>
                  </a:lnTo>
                  <a:cubicBezTo>
                    <a:pt x="133292" y="123678"/>
                    <a:pt x="147493" y="123969"/>
                    <a:pt x="159796" y="118377"/>
                  </a:cubicBezTo>
                  <a:cubicBezTo>
                    <a:pt x="183583" y="107564"/>
                    <a:pt x="213568" y="84066"/>
                    <a:pt x="231358" y="62718"/>
                  </a:cubicBezTo>
                  <a:cubicBezTo>
                    <a:pt x="237476" y="55377"/>
                    <a:pt x="241960" y="46815"/>
                    <a:pt x="247261" y="38864"/>
                  </a:cubicBezTo>
                  <a:cubicBezTo>
                    <a:pt x="249911" y="30913"/>
                    <a:pt x="261838" y="2688"/>
                    <a:pt x="255212" y="223"/>
                  </a:cubicBezTo>
                  <a:cubicBezTo>
                    <a:pt x="248586" y="-2241"/>
                    <a:pt x="227382" y="16312"/>
                    <a:pt x="207504" y="24077"/>
                  </a:cubicBezTo>
                  <a:cubicBezTo>
                    <a:pt x="187626" y="31842"/>
                    <a:pt x="154359" y="43344"/>
                    <a:pt x="135942" y="46816"/>
                  </a:cubicBezTo>
                  <a:cubicBezTo>
                    <a:pt x="117525" y="50288"/>
                    <a:pt x="112904" y="42259"/>
                    <a:pt x="97002" y="44909"/>
                  </a:cubicBezTo>
                  <a:cubicBezTo>
                    <a:pt x="83750" y="42259"/>
                    <a:pt x="60566" y="33143"/>
                    <a:pt x="48478" y="27099"/>
                  </a:cubicBezTo>
                  <a:cubicBezTo>
                    <a:pt x="48474" y="27097"/>
                    <a:pt x="4746" y="2240"/>
                    <a:pt x="770" y="8176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/>
            </a:p>
          </p:txBody>
        </p:sp>
        <p:grpSp>
          <p:nvGrpSpPr>
            <p:cNvPr id="35" name="Group 92"/>
            <p:cNvGrpSpPr>
              <a:grpSpLocks/>
            </p:cNvGrpSpPr>
            <p:nvPr/>
          </p:nvGrpSpPr>
          <p:grpSpPr bwMode="auto">
            <a:xfrm>
              <a:off x="2391951" y="5933936"/>
              <a:ext cx="213071" cy="175546"/>
              <a:chOff x="1905000" y="5621014"/>
              <a:chExt cx="616039" cy="613001"/>
            </a:xfrm>
          </p:grpSpPr>
          <p:sp>
            <p:nvSpPr>
              <p:cNvPr id="43" name="Oval 14"/>
              <p:cNvSpPr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44" name="Oval 17"/>
              <p:cNvSpPr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45" name="Straight Connector 44"/>
              <p:cNvCxnSpPr>
                <a:stCxn id="43" idx="1"/>
              </p:cNvCxnSpPr>
              <p:nvPr/>
            </p:nvCxnSpPr>
            <p:spPr>
              <a:xfrm flipH="1" flipV="1">
                <a:off x="1903024" y="5711532"/>
                <a:ext cx="221863" cy="25998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>
                <a:stCxn id="43" idx="0"/>
              </p:cNvCxnSpPr>
              <p:nvPr/>
            </p:nvCxnSpPr>
            <p:spPr>
              <a:xfrm flipV="1">
                <a:off x="2231995" y="5617942"/>
                <a:ext cx="0" cy="30157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>
                <a:stCxn id="43" idx="7"/>
              </p:cNvCxnSpPr>
              <p:nvPr/>
            </p:nvCxnSpPr>
            <p:spPr>
              <a:xfrm flipV="1">
                <a:off x="2339103" y="5680337"/>
                <a:ext cx="183613" cy="291178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oup 104"/>
            <p:cNvGrpSpPr>
              <a:grpSpLocks/>
            </p:cNvGrpSpPr>
            <p:nvPr/>
          </p:nvGrpSpPr>
          <p:grpSpPr bwMode="auto">
            <a:xfrm>
              <a:off x="1871482" y="5921099"/>
              <a:ext cx="213071" cy="175546"/>
              <a:chOff x="1905000" y="5621014"/>
              <a:chExt cx="616039" cy="613001"/>
            </a:xfrm>
          </p:grpSpPr>
          <p:sp>
            <p:nvSpPr>
              <p:cNvPr id="38" name="Oval 14"/>
              <p:cNvSpPr>
                <a:spLocks noChangeArrowheads="1"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39" name="Oval 17"/>
              <p:cNvSpPr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40" name="Straight Connector 39"/>
              <p:cNvCxnSpPr>
                <a:stCxn id="38" idx="1"/>
              </p:cNvCxnSpPr>
              <p:nvPr/>
            </p:nvCxnSpPr>
            <p:spPr>
              <a:xfrm flipH="1" flipV="1">
                <a:off x="1908311" y="5725164"/>
                <a:ext cx="221863" cy="239179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>
                <a:stCxn id="38" idx="0"/>
              </p:cNvCxnSpPr>
              <p:nvPr/>
            </p:nvCxnSpPr>
            <p:spPr>
              <a:xfrm flipV="1">
                <a:off x="2229634" y="5621171"/>
                <a:ext cx="22949" cy="30157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>
                <a:stCxn id="38" idx="7"/>
              </p:cNvCxnSpPr>
              <p:nvPr/>
            </p:nvCxnSpPr>
            <p:spPr>
              <a:xfrm flipV="1">
                <a:off x="2336742" y="5683567"/>
                <a:ext cx="183613" cy="280776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37" name="AutoShape 19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 rot="-5400000">
              <a:off x="2130172" y="6065759"/>
              <a:ext cx="208474" cy="530413"/>
            </a:xfrm>
            <a:prstGeom prst="moon">
              <a:avLst>
                <a:gd name="adj" fmla="val 27116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448363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6306" name="Group 2"/>
          <p:cNvGrpSpPr>
            <a:grpSpLocks/>
          </p:cNvGrpSpPr>
          <p:nvPr/>
        </p:nvGrpSpPr>
        <p:grpSpPr bwMode="auto">
          <a:xfrm>
            <a:off x="549275" y="990600"/>
            <a:ext cx="8043863" cy="180975"/>
            <a:chOff x="295" y="1311"/>
            <a:chExt cx="5177" cy="114"/>
          </a:xfrm>
        </p:grpSpPr>
        <p:sp>
          <p:nvSpPr>
            <p:cNvPr id="866307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6308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66309" name="Text Box 5"/>
          <p:cNvSpPr txBox="1">
            <a:spLocks noChangeArrowheads="1"/>
          </p:cNvSpPr>
          <p:nvPr/>
        </p:nvSpPr>
        <p:spPr bwMode="auto">
          <a:xfrm>
            <a:off x="762000" y="228600"/>
            <a:ext cx="7620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/>
              <a:t>Lists vs. Dictionaries</a:t>
            </a:r>
          </a:p>
        </p:txBody>
      </p:sp>
      <p:sp>
        <p:nvSpPr>
          <p:cNvPr id="866328" name="Text Box 24"/>
          <p:cNvSpPr txBox="1">
            <a:spLocks noChangeArrowheads="1"/>
          </p:cNvSpPr>
          <p:nvPr/>
        </p:nvSpPr>
        <p:spPr bwMode="auto">
          <a:xfrm>
            <a:off x="500063" y="1389063"/>
            <a:ext cx="678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In Python a </a:t>
            </a:r>
            <a:r>
              <a:rPr lang="en-US" b="1" i="1">
                <a:solidFill>
                  <a:srgbClr val="1608F9"/>
                </a:solidFill>
              </a:rPr>
              <a:t>dictionary</a:t>
            </a:r>
            <a:r>
              <a:rPr lang="en-US" b="1" i="1"/>
              <a:t> </a:t>
            </a:r>
            <a:r>
              <a:rPr lang="en-US"/>
              <a:t>is a set of </a:t>
            </a:r>
            <a:r>
              <a:rPr lang="en-US" b="1">
                <a:latin typeface="Courier New" pitchFamily="49" charset="0"/>
              </a:rPr>
              <a:t>key</a:t>
            </a:r>
            <a:r>
              <a:rPr lang="en-US"/>
              <a:t> - </a:t>
            </a:r>
            <a:r>
              <a:rPr lang="en-US" b="1">
                <a:latin typeface="Courier New" pitchFamily="49" charset="0"/>
              </a:rPr>
              <a:t>value</a:t>
            </a:r>
            <a:r>
              <a:rPr lang="en-US"/>
              <a:t> pairs.</a:t>
            </a:r>
            <a:r>
              <a:rPr lang="en-US" b="1" i="1"/>
              <a:t> </a:t>
            </a:r>
            <a:endParaRPr lang="en-US"/>
          </a:p>
        </p:txBody>
      </p:sp>
      <p:sp>
        <p:nvSpPr>
          <p:cNvPr id="866329" name="Text Box 25"/>
          <p:cNvSpPr txBox="1">
            <a:spLocks noChangeArrowheads="1"/>
          </p:cNvSpPr>
          <p:nvPr/>
        </p:nvSpPr>
        <p:spPr bwMode="auto">
          <a:xfrm>
            <a:off x="5865813" y="6010275"/>
            <a:ext cx="30638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/>
              <a:t>It's a list where the index can be </a:t>
            </a:r>
            <a:r>
              <a:rPr lang="en-US" sz="1800" b="1" i="1"/>
              <a:t>any immutable-type</a:t>
            </a:r>
            <a:r>
              <a:rPr lang="en-US" sz="1800"/>
              <a:t> </a:t>
            </a:r>
            <a:r>
              <a:rPr lang="en-US" sz="1800" b="1" i="1"/>
              <a:t>key</a:t>
            </a:r>
            <a:r>
              <a:rPr lang="en-US" sz="1800"/>
              <a:t>.</a:t>
            </a:r>
          </a:p>
        </p:txBody>
      </p:sp>
      <p:sp>
        <p:nvSpPr>
          <p:cNvPr id="866330" name="Text Box 26"/>
          <p:cNvSpPr txBox="1">
            <a:spLocks noChangeArrowheads="1"/>
          </p:cNvSpPr>
          <p:nvPr/>
        </p:nvSpPr>
        <p:spPr bwMode="auto">
          <a:xfrm>
            <a:off x="762000" y="2057400"/>
            <a:ext cx="6259513" cy="451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&gt;&gt;&gt; d = {}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&gt;&gt;&gt; d[1988] = </a:t>
            </a:r>
            <a:r>
              <a:rPr lang="en-US" b="1">
                <a:solidFill>
                  <a:srgbClr val="008000"/>
                </a:solidFill>
                <a:latin typeface="Courier New" pitchFamily="49" charset="0"/>
              </a:rPr>
              <a:t>'dragon'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&gt;&gt;&gt; d[1989] = </a:t>
            </a:r>
            <a:r>
              <a:rPr lang="en-US" b="1">
                <a:solidFill>
                  <a:srgbClr val="008000"/>
                </a:solidFill>
                <a:latin typeface="Courier New" pitchFamily="49" charset="0"/>
              </a:rPr>
              <a:t>'snake'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&gt;&gt;&gt; d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{1988: </a:t>
            </a:r>
            <a:r>
              <a:rPr lang="en-US" b="1">
                <a:solidFill>
                  <a:srgbClr val="008000"/>
                </a:solidFill>
                <a:latin typeface="Courier New" pitchFamily="49" charset="0"/>
              </a:rPr>
              <a:t>'dragon'</a:t>
            </a:r>
            <a:r>
              <a:rPr lang="en-US" b="1">
                <a:latin typeface="Courier New" pitchFamily="49" charset="0"/>
              </a:rPr>
              <a:t>, 1989: </a:t>
            </a:r>
            <a:r>
              <a:rPr lang="en-US" b="1">
                <a:solidFill>
                  <a:srgbClr val="008000"/>
                </a:solidFill>
                <a:latin typeface="Courier New" pitchFamily="49" charset="0"/>
              </a:rPr>
              <a:t>'snake'</a:t>
            </a:r>
            <a:r>
              <a:rPr lang="en-US" b="1">
                <a:latin typeface="Courier New" pitchFamily="49" charset="0"/>
              </a:rPr>
              <a:t>}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&gt;&gt;&gt; d[1988]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b="1">
                <a:solidFill>
                  <a:srgbClr val="008000"/>
                </a:solidFill>
                <a:latin typeface="Courier New" pitchFamily="49" charset="0"/>
              </a:rPr>
              <a:t>'dragon'</a:t>
            </a:r>
            <a:endParaRPr lang="en-US" b="1">
              <a:latin typeface="Courier New" pitchFamily="49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&gt;&gt;&gt; d[1987]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Courier New" pitchFamily="49" charset="0"/>
              </a:rPr>
              <a:t>key error</a:t>
            </a:r>
            <a:endParaRPr lang="en-US"/>
          </a:p>
        </p:txBody>
      </p:sp>
      <p:sp>
        <p:nvSpPr>
          <p:cNvPr id="866331" name="Text Box 27"/>
          <p:cNvSpPr txBox="1">
            <a:spLocks noChangeArrowheads="1"/>
          </p:cNvSpPr>
          <p:nvPr/>
        </p:nvSpPr>
        <p:spPr bwMode="auto">
          <a:xfrm>
            <a:off x="3163888" y="2119313"/>
            <a:ext cx="31273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Comic Sans MS" pitchFamily="66" charset="0"/>
              </a:rPr>
              <a:t>creates an empty dictionary,</a:t>
            </a:r>
            <a:r>
              <a:rPr lang="en-US" sz="1400">
                <a:solidFill>
                  <a:srgbClr val="1608F9"/>
                </a:solidFill>
                <a:latin typeface="Comic Sans MS" pitchFamily="66" charset="0"/>
              </a:rPr>
              <a:t> </a:t>
            </a:r>
            <a:r>
              <a:rPr lang="en-US" sz="1400" b="1">
                <a:latin typeface="Courier New" pitchFamily="49" charset="0"/>
              </a:rPr>
              <a:t>d</a:t>
            </a:r>
            <a:endParaRPr lang="en-US" sz="1400">
              <a:solidFill>
                <a:srgbClr val="1608F9"/>
              </a:solidFill>
            </a:endParaRPr>
          </a:p>
        </p:txBody>
      </p:sp>
      <p:sp>
        <p:nvSpPr>
          <p:cNvPr id="866332" name="Text Box 28"/>
          <p:cNvSpPr txBox="1">
            <a:spLocks noChangeArrowheads="1"/>
          </p:cNvSpPr>
          <p:nvPr/>
        </p:nvSpPr>
        <p:spPr bwMode="auto">
          <a:xfrm>
            <a:off x="504825" y="93663"/>
            <a:ext cx="17589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>
                <a:solidFill>
                  <a:srgbClr val="0A6819"/>
                </a:solidFill>
                <a:latin typeface="Comic Sans MS" pitchFamily="66" charset="0"/>
                <a:ea typeface="ＭＳ Ｐゴシック" pitchFamily="34" charset="-128"/>
              </a:rPr>
              <a:t>This seems like the key to dictionaries' value…</a:t>
            </a:r>
          </a:p>
        </p:txBody>
      </p:sp>
      <p:sp>
        <p:nvSpPr>
          <p:cNvPr id="866333" name="Text Box 29"/>
          <p:cNvSpPr txBox="1">
            <a:spLocks noChangeArrowheads="1"/>
          </p:cNvSpPr>
          <p:nvPr/>
        </p:nvSpPr>
        <p:spPr bwMode="auto">
          <a:xfrm>
            <a:off x="5280025" y="2514600"/>
            <a:ext cx="31273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latin typeface="Courier New" pitchFamily="49" charset="0"/>
              </a:rPr>
              <a:t>1988</a:t>
            </a:r>
            <a:r>
              <a:rPr lang="en-US" sz="1400">
                <a:latin typeface="Comic Sans MS" pitchFamily="66" charset="0"/>
              </a:rPr>
              <a:t> is the</a:t>
            </a:r>
            <a:r>
              <a:rPr lang="en-US" sz="1400">
                <a:solidFill>
                  <a:srgbClr val="1608F9"/>
                </a:solidFill>
                <a:latin typeface="Comic Sans MS" pitchFamily="66" charset="0"/>
              </a:rPr>
              <a:t> key</a:t>
            </a:r>
            <a:endParaRPr lang="en-US" sz="1400">
              <a:solidFill>
                <a:srgbClr val="1608F9"/>
              </a:solidFill>
            </a:endParaRPr>
          </a:p>
        </p:txBody>
      </p:sp>
      <p:sp>
        <p:nvSpPr>
          <p:cNvPr id="866334" name="Text Box 30"/>
          <p:cNvSpPr txBox="1">
            <a:spLocks noChangeArrowheads="1"/>
          </p:cNvSpPr>
          <p:nvPr/>
        </p:nvSpPr>
        <p:spPr bwMode="auto">
          <a:xfrm>
            <a:off x="5276850" y="2743200"/>
            <a:ext cx="31273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latin typeface="Courier New" pitchFamily="49" charset="0"/>
              </a:rPr>
              <a:t>'dragon'</a:t>
            </a:r>
            <a:r>
              <a:rPr lang="en-US" sz="1400">
                <a:latin typeface="Comic Sans MS" pitchFamily="66" charset="0"/>
              </a:rPr>
              <a:t> is the</a:t>
            </a:r>
            <a:r>
              <a:rPr lang="en-US" sz="1400">
                <a:solidFill>
                  <a:srgbClr val="1608F9"/>
                </a:solidFill>
                <a:latin typeface="Comic Sans MS" pitchFamily="66" charset="0"/>
              </a:rPr>
              <a:t> value</a:t>
            </a:r>
            <a:endParaRPr lang="en-US" sz="1400">
              <a:solidFill>
                <a:srgbClr val="1608F9"/>
              </a:solidFill>
            </a:endParaRPr>
          </a:p>
        </p:txBody>
      </p:sp>
      <p:sp>
        <p:nvSpPr>
          <p:cNvPr id="866335" name="AutoShape 31"/>
          <p:cNvSpPr>
            <a:spLocks/>
          </p:cNvSpPr>
          <p:nvPr/>
        </p:nvSpPr>
        <p:spPr bwMode="auto">
          <a:xfrm>
            <a:off x="5168900" y="2540000"/>
            <a:ext cx="133350" cy="469900"/>
          </a:xfrm>
          <a:prstGeom prst="rightBrace">
            <a:avLst>
              <a:gd name="adj1" fmla="val 29365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6336" name="Text Box 32"/>
          <p:cNvSpPr txBox="1">
            <a:spLocks noChangeArrowheads="1"/>
          </p:cNvSpPr>
          <p:nvPr/>
        </p:nvSpPr>
        <p:spPr bwMode="auto">
          <a:xfrm>
            <a:off x="5635625" y="3200400"/>
            <a:ext cx="31273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latin typeface="Courier New" pitchFamily="49" charset="0"/>
              </a:rPr>
              <a:t>1989</a:t>
            </a:r>
            <a:r>
              <a:rPr lang="en-US" sz="1400">
                <a:latin typeface="Comic Sans MS" pitchFamily="66" charset="0"/>
              </a:rPr>
              <a:t> is the</a:t>
            </a:r>
            <a:r>
              <a:rPr lang="en-US" sz="1400">
                <a:solidFill>
                  <a:srgbClr val="1608F9"/>
                </a:solidFill>
                <a:latin typeface="Comic Sans MS" pitchFamily="66" charset="0"/>
              </a:rPr>
              <a:t> key</a:t>
            </a:r>
            <a:endParaRPr lang="en-US" sz="1400">
              <a:solidFill>
                <a:srgbClr val="1608F9"/>
              </a:solidFill>
            </a:endParaRPr>
          </a:p>
        </p:txBody>
      </p:sp>
      <p:sp>
        <p:nvSpPr>
          <p:cNvPr id="866337" name="Text Box 33"/>
          <p:cNvSpPr txBox="1">
            <a:spLocks noChangeArrowheads="1"/>
          </p:cNvSpPr>
          <p:nvPr/>
        </p:nvSpPr>
        <p:spPr bwMode="auto">
          <a:xfrm>
            <a:off x="5632450" y="3429000"/>
            <a:ext cx="31273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latin typeface="Courier New" pitchFamily="49" charset="0"/>
              </a:rPr>
              <a:t>'snake'</a:t>
            </a:r>
            <a:r>
              <a:rPr lang="en-US" sz="1400">
                <a:latin typeface="Comic Sans MS" pitchFamily="66" charset="0"/>
              </a:rPr>
              <a:t> is the</a:t>
            </a:r>
            <a:r>
              <a:rPr lang="en-US" sz="1400">
                <a:solidFill>
                  <a:srgbClr val="1608F9"/>
                </a:solidFill>
                <a:latin typeface="Comic Sans MS" pitchFamily="66" charset="0"/>
              </a:rPr>
              <a:t> value</a:t>
            </a:r>
            <a:endParaRPr lang="en-US" sz="1400">
              <a:solidFill>
                <a:srgbClr val="1608F9"/>
              </a:solidFill>
            </a:endParaRPr>
          </a:p>
        </p:txBody>
      </p:sp>
      <p:sp>
        <p:nvSpPr>
          <p:cNvPr id="866338" name="AutoShape 34"/>
          <p:cNvSpPr>
            <a:spLocks/>
          </p:cNvSpPr>
          <p:nvPr/>
        </p:nvSpPr>
        <p:spPr bwMode="auto">
          <a:xfrm>
            <a:off x="5176838" y="3049588"/>
            <a:ext cx="133350" cy="469900"/>
          </a:xfrm>
          <a:prstGeom prst="rightBrace">
            <a:avLst>
              <a:gd name="adj1" fmla="val 29365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6339" name="Freeform 35"/>
          <p:cNvSpPr>
            <a:spLocks/>
          </p:cNvSpPr>
          <p:nvPr/>
        </p:nvSpPr>
        <p:spPr bwMode="auto">
          <a:xfrm>
            <a:off x="5364163" y="3276600"/>
            <a:ext cx="311150" cy="222250"/>
          </a:xfrm>
          <a:custGeom>
            <a:avLst/>
            <a:gdLst>
              <a:gd name="T0" fmla="*/ 0 w 196"/>
              <a:gd name="T1" fmla="*/ 11 h 140"/>
              <a:gd name="T2" fmla="*/ 89 w 196"/>
              <a:gd name="T3" fmla="*/ 51 h 140"/>
              <a:gd name="T4" fmla="*/ 84 w 196"/>
              <a:gd name="T5" fmla="*/ 73 h 140"/>
              <a:gd name="T6" fmla="*/ 50 w 196"/>
              <a:gd name="T7" fmla="*/ 95 h 140"/>
              <a:gd name="T8" fmla="*/ 67 w 196"/>
              <a:gd name="T9" fmla="*/ 140 h 140"/>
              <a:gd name="T10" fmla="*/ 196 w 196"/>
              <a:gd name="T11" fmla="*/ 129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6" h="140">
                <a:moveTo>
                  <a:pt x="0" y="11"/>
                </a:moveTo>
                <a:cubicBezTo>
                  <a:pt x="65" y="16"/>
                  <a:pt x="74" y="0"/>
                  <a:pt x="89" y="51"/>
                </a:cubicBezTo>
                <a:cubicBezTo>
                  <a:pt x="87" y="58"/>
                  <a:pt x="88" y="67"/>
                  <a:pt x="84" y="73"/>
                </a:cubicBezTo>
                <a:cubicBezTo>
                  <a:pt x="75" y="83"/>
                  <a:pt x="50" y="95"/>
                  <a:pt x="50" y="95"/>
                </a:cubicBezTo>
                <a:cubicBezTo>
                  <a:pt x="42" y="119"/>
                  <a:pt x="45" y="125"/>
                  <a:pt x="67" y="140"/>
                </a:cubicBezTo>
                <a:cubicBezTo>
                  <a:pt x="94" y="138"/>
                  <a:pt x="159" y="129"/>
                  <a:pt x="196" y="129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6340" name="Text Box 36"/>
          <p:cNvSpPr txBox="1">
            <a:spLocks noChangeArrowheads="1"/>
          </p:cNvSpPr>
          <p:nvPr/>
        </p:nvSpPr>
        <p:spPr bwMode="auto">
          <a:xfrm>
            <a:off x="7034213" y="4049713"/>
            <a:ext cx="15557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Comic Sans MS" pitchFamily="66" charset="0"/>
              </a:rPr>
              <a:t>Anyone seen this before?</a:t>
            </a:r>
            <a:endParaRPr lang="en-US" sz="1400">
              <a:solidFill>
                <a:srgbClr val="1608F9"/>
              </a:solidFill>
            </a:endParaRPr>
          </a:p>
        </p:txBody>
      </p:sp>
      <p:sp>
        <p:nvSpPr>
          <p:cNvPr id="866341" name="Text Box 37"/>
          <p:cNvSpPr txBox="1">
            <a:spLocks noChangeArrowheads="1"/>
          </p:cNvSpPr>
          <p:nvPr/>
        </p:nvSpPr>
        <p:spPr bwMode="auto">
          <a:xfrm>
            <a:off x="3316288" y="4751388"/>
            <a:ext cx="26844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Comic Sans MS" pitchFamily="66" charset="0"/>
              </a:rPr>
              <a:t>Retrieve data as with lists…</a:t>
            </a:r>
            <a:endParaRPr lang="en-US" sz="1400">
              <a:solidFill>
                <a:srgbClr val="1608F9"/>
              </a:solidFill>
            </a:endParaRPr>
          </a:p>
        </p:txBody>
      </p:sp>
      <p:sp>
        <p:nvSpPr>
          <p:cNvPr id="866342" name="Text Box 38"/>
          <p:cNvSpPr txBox="1">
            <a:spLocks noChangeArrowheads="1"/>
          </p:cNvSpPr>
          <p:nvPr/>
        </p:nvSpPr>
        <p:spPr bwMode="auto">
          <a:xfrm>
            <a:off x="3316288" y="5867400"/>
            <a:ext cx="1066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Comic Sans MS" pitchFamily="66" charset="0"/>
              </a:rPr>
              <a:t>or almost !</a:t>
            </a:r>
            <a:endParaRPr lang="en-US" sz="1400">
              <a:solidFill>
                <a:srgbClr val="1608F9"/>
              </a:solidFill>
            </a:endParaRPr>
          </a:p>
        </p:txBody>
      </p:sp>
      <p:sp>
        <p:nvSpPr>
          <p:cNvPr id="866343" name="Rectangle 39"/>
          <p:cNvSpPr>
            <a:spLocks noChangeArrowheads="1"/>
          </p:cNvSpPr>
          <p:nvPr/>
        </p:nvSpPr>
        <p:spPr bwMode="auto">
          <a:xfrm>
            <a:off x="6065838" y="5975350"/>
            <a:ext cx="2930525" cy="71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0" name="Group 7182"/>
          <p:cNvGrpSpPr>
            <a:grpSpLocks/>
          </p:cNvGrpSpPr>
          <p:nvPr/>
        </p:nvGrpSpPr>
        <p:grpSpPr bwMode="auto">
          <a:xfrm>
            <a:off x="150000" y="405773"/>
            <a:ext cx="399944" cy="394394"/>
            <a:chOff x="1676815" y="5536974"/>
            <a:chExt cx="1066385" cy="1244825"/>
          </a:xfrm>
        </p:grpSpPr>
        <p:sp>
          <p:nvSpPr>
            <p:cNvPr id="41" name="Freeform 11"/>
            <p:cNvSpPr>
              <a:spLocks/>
            </p:cNvSpPr>
            <p:nvPr>
              <p:custDataLst>
                <p:tags r:id="rId1"/>
              </p:custDataLst>
            </p:nvPr>
          </p:nvSpPr>
          <p:spPr bwMode="auto">
            <a:xfrm>
              <a:off x="1676815" y="6461968"/>
              <a:ext cx="1066385" cy="319831"/>
            </a:xfrm>
            <a:custGeom>
              <a:avLst/>
              <a:gdLst>
                <a:gd name="T0" fmla="*/ 2147483647 w 1048"/>
                <a:gd name="T1" fmla="*/ 2147483647 h 250"/>
                <a:gd name="T2" fmla="*/ 2147483647 w 1048"/>
                <a:gd name="T3" fmla="*/ 2147483647 h 250"/>
                <a:gd name="T4" fmla="*/ 2147483647 w 1048"/>
                <a:gd name="T5" fmla="*/ 2147483647 h 250"/>
                <a:gd name="T6" fmla="*/ 2147483647 w 1048"/>
                <a:gd name="T7" fmla="*/ 2147483647 h 250"/>
                <a:gd name="T8" fmla="*/ 2147483647 w 1048"/>
                <a:gd name="T9" fmla="*/ 2147483647 h 250"/>
                <a:gd name="T10" fmla="*/ 2147483647 w 1048"/>
                <a:gd name="T11" fmla="*/ 2147483647 h 250"/>
                <a:gd name="T12" fmla="*/ 2147483647 w 1048"/>
                <a:gd name="T13" fmla="*/ 2147483647 h 250"/>
                <a:gd name="T14" fmla="*/ 0 w 1048"/>
                <a:gd name="T15" fmla="*/ 2147483647 h 250"/>
                <a:gd name="T16" fmla="*/ 2147483647 w 1048"/>
                <a:gd name="T17" fmla="*/ 2147483647 h 250"/>
                <a:gd name="T18" fmla="*/ 2147483647 w 1048"/>
                <a:gd name="T19" fmla="*/ 2147483647 h 250"/>
                <a:gd name="T20" fmla="*/ 2147483647 w 1048"/>
                <a:gd name="T21" fmla="*/ 2147483647 h 250"/>
                <a:gd name="T22" fmla="*/ 2147483647 w 1048"/>
                <a:gd name="T23" fmla="*/ 2147483647 h 250"/>
                <a:gd name="T24" fmla="*/ 2147483647 w 1048"/>
                <a:gd name="T25" fmla="*/ 2147483647 h 250"/>
                <a:gd name="T26" fmla="*/ 2147483647 w 1048"/>
                <a:gd name="T27" fmla="*/ 2147483647 h 250"/>
                <a:gd name="T28" fmla="*/ 2147483647 w 1048"/>
                <a:gd name="T29" fmla="*/ 2147483647 h 250"/>
                <a:gd name="T30" fmla="*/ 2147483647 w 1048"/>
                <a:gd name="T31" fmla="*/ 2147483647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3333F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Oval 12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1803829" y="5724592"/>
              <a:ext cx="838819" cy="84278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>
                <a:latin typeface="Arial" pitchFamily="34" charset="0"/>
                <a:ea typeface="MS PGothic" pitchFamily="34" charset="-128"/>
                <a:cs typeface="+mn-cs"/>
              </a:endParaRPr>
            </a:p>
          </p:txBody>
        </p:sp>
        <p:cxnSp>
          <p:nvCxnSpPr>
            <p:cNvPr id="43" name="Straight Connector 42"/>
            <p:cNvCxnSpPr>
              <a:stCxn id="59" idx="1"/>
              <a:endCxn id="59" idx="1"/>
            </p:cNvCxnSpPr>
            <p:nvPr/>
          </p:nvCxnSpPr>
          <p:spPr>
            <a:xfrm>
              <a:off x="2134593" y="5888384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4" name="Group 7181"/>
            <p:cNvGrpSpPr>
              <a:grpSpLocks/>
            </p:cNvGrpSpPr>
            <p:nvPr/>
          </p:nvGrpSpPr>
          <p:grpSpPr bwMode="auto">
            <a:xfrm>
              <a:off x="1915058" y="5536974"/>
              <a:ext cx="616039" cy="613001"/>
              <a:chOff x="1905000" y="5621014"/>
              <a:chExt cx="616039" cy="613001"/>
            </a:xfrm>
          </p:grpSpPr>
          <p:sp>
            <p:nvSpPr>
              <p:cNvPr id="59" name="Oval 14"/>
              <p:cNvSpPr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60" name="Oval 17"/>
              <p:cNvSpPr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61" name="Straight Connector 60"/>
              <p:cNvCxnSpPr>
                <a:stCxn id="59" idx="1"/>
              </p:cNvCxnSpPr>
              <p:nvPr/>
            </p:nvCxnSpPr>
            <p:spPr>
              <a:xfrm flipH="1" flipV="1">
                <a:off x="1904908" y="5725247"/>
                <a:ext cx="224919" cy="247177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>
                <a:stCxn id="59" idx="0"/>
              </p:cNvCxnSpPr>
              <p:nvPr/>
            </p:nvCxnSpPr>
            <p:spPr>
              <a:xfrm flipV="1">
                <a:off x="2233027" y="5621014"/>
                <a:ext cx="10584" cy="303761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>
                <a:stCxn id="59" idx="7"/>
              </p:cNvCxnSpPr>
              <p:nvPr/>
            </p:nvCxnSpPr>
            <p:spPr>
              <a:xfrm flipV="1">
                <a:off x="2336224" y="5692487"/>
                <a:ext cx="187875" cy="279936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45" name="Freeform 44"/>
            <p:cNvSpPr/>
            <p:nvPr/>
          </p:nvSpPr>
          <p:spPr>
            <a:xfrm>
              <a:off x="1986410" y="6510797"/>
              <a:ext cx="465717" cy="202507"/>
            </a:xfrm>
            <a:custGeom>
              <a:avLst/>
              <a:gdLst>
                <a:gd name="connsiteX0" fmla="*/ 550 w 256696"/>
                <a:gd name="connsiteY0" fmla="*/ 8947 h 112314"/>
                <a:gd name="connsiteX1" fmla="*/ 24404 w 256696"/>
                <a:gd name="connsiteY1" fmla="*/ 48703 h 112314"/>
                <a:gd name="connsiteX2" fmla="*/ 95966 w 256696"/>
                <a:gd name="connsiteY2" fmla="*/ 104362 h 112314"/>
                <a:gd name="connsiteX3" fmla="*/ 119820 w 256696"/>
                <a:gd name="connsiteY3" fmla="*/ 112314 h 112314"/>
                <a:gd name="connsiteX4" fmla="*/ 159576 w 256696"/>
                <a:gd name="connsiteY4" fmla="*/ 104362 h 112314"/>
                <a:gd name="connsiteX5" fmla="*/ 231138 w 256696"/>
                <a:gd name="connsiteY5" fmla="*/ 48703 h 112314"/>
                <a:gd name="connsiteX6" fmla="*/ 247041 w 256696"/>
                <a:gd name="connsiteY6" fmla="*/ 24849 h 112314"/>
                <a:gd name="connsiteX7" fmla="*/ 254992 w 256696"/>
                <a:gd name="connsiteY7" fmla="*/ 995 h 112314"/>
                <a:gd name="connsiteX8" fmla="*/ 207284 w 256696"/>
                <a:gd name="connsiteY8" fmla="*/ 24849 h 112314"/>
                <a:gd name="connsiteX9" fmla="*/ 135722 w 256696"/>
                <a:gd name="connsiteY9" fmla="*/ 32801 h 112314"/>
                <a:gd name="connsiteX10" fmla="*/ 88015 w 256696"/>
                <a:gd name="connsiteY10" fmla="*/ 40752 h 112314"/>
                <a:gd name="connsiteX11" fmla="*/ 48258 w 256696"/>
                <a:gd name="connsiteY11" fmla="*/ 32801 h 112314"/>
                <a:gd name="connsiteX12" fmla="*/ 550 w 256696"/>
                <a:gd name="connsiteY12" fmla="*/ 8947 h 112314"/>
                <a:gd name="connsiteX0" fmla="*/ 550 w 256696"/>
                <a:gd name="connsiteY0" fmla="*/ 8947 h 112314"/>
                <a:gd name="connsiteX1" fmla="*/ 24404 w 256696"/>
                <a:gd name="connsiteY1" fmla="*/ 48703 h 112314"/>
                <a:gd name="connsiteX2" fmla="*/ 95966 w 256696"/>
                <a:gd name="connsiteY2" fmla="*/ 104362 h 112314"/>
                <a:gd name="connsiteX3" fmla="*/ 119820 w 256696"/>
                <a:gd name="connsiteY3" fmla="*/ 112314 h 112314"/>
                <a:gd name="connsiteX4" fmla="*/ 159576 w 256696"/>
                <a:gd name="connsiteY4" fmla="*/ 104362 h 112314"/>
                <a:gd name="connsiteX5" fmla="*/ 231138 w 256696"/>
                <a:gd name="connsiteY5" fmla="*/ 48703 h 112314"/>
                <a:gd name="connsiteX6" fmla="*/ 247041 w 256696"/>
                <a:gd name="connsiteY6" fmla="*/ 24849 h 112314"/>
                <a:gd name="connsiteX7" fmla="*/ 254992 w 256696"/>
                <a:gd name="connsiteY7" fmla="*/ 995 h 112314"/>
                <a:gd name="connsiteX8" fmla="*/ 207284 w 256696"/>
                <a:gd name="connsiteY8" fmla="*/ 24849 h 112314"/>
                <a:gd name="connsiteX9" fmla="*/ 135722 w 256696"/>
                <a:gd name="connsiteY9" fmla="*/ 32801 h 112314"/>
                <a:gd name="connsiteX10" fmla="*/ 88015 w 256696"/>
                <a:gd name="connsiteY10" fmla="*/ 40752 h 112314"/>
                <a:gd name="connsiteX11" fmla="*/ 48258 w 256696"/>
                <a:gd name="connsiteY11" fmla="*/ 13084 h 112314"/>
                <a:gd name="connsiteX12" fmla="*/ 550 w 256696"/>
                <a:gd name="connsiteY12" fmla="*/ 8947 h 112314"/>
                <a:gd name="connsiteX0" fmla="*/ 770 w 256916"/>
                <a:gd name="connsiteY0" fmla="*/ 915 h 119068"/>
                <a:gd name="connsiteX1" fmla="*/ 24624 w 256916"/>
                <a:gd name="connsiteY1" fmla="*/ 55457 h 119068"/>
                <a:gd name="connsiteX2" fmla="*/ 96186 w 256916"/>
                <a:gd name="connsiteY2" fmla="*/ 111116 h 119068"/>
                <a:gd name="connsiteX3" fmla="*/ 120040 w 256916"/>
                <a:gd name="connsiteY3" fmla="*/ 119068 h 119068"/>
                <a:gd name="connsiteX4" fmla="*/ 159796 w 256916"/>
                <a:gd name="connsiteY4" fmla="*/ 111116 h 119068"/>
                <a:gd name="connsiteX5" fmla="*/ 231358 w 256916"/>
                <a:gd name="connsiteY5" fmla="*/ 55457 h 119068"/>
                <a:gd name="connsiteX6" fmla="*/ 247261 w 256916"/>
                <a:gd name="connsiteY6" fmla="*/ 31603 h 119068"/>
                <a:gd name="connsiteX7" fmla="*/ 255212 w 256916"/>
                <a:gd name="connsiteY7" fmla="*/ 7749 h 119068"/>
                <a:gd name="connsiteX8" fmla="*/ 207504 w 256916"/>
                <a:gd name="connsiteY8" fmla="*/ 31603 h 119068"/>
                <a:gd name="connsiteX9" fmla="*/ 135942 w 256916"/>
                <a:gd name="connsiteY9" fmla="*/ 39555 h 119068"/>
                <a:gd name="connsiteX10" fmla="*/ 88235 w 256916"/>
                <a:gd name="connsiteY10" fmla="*/ 47506 h 119068"/>
                <a:gd name="connsiteX11" fmla="*/ 48478 w 256916"/>
                <a:gd name="connsiteY11" fmla="*/ 19838 h 119068"/>
                <a:gd name="connsiteX12" fmla="*/ 770 w 256916"/>
                <a:gd name="connsiteY12" fmla="*/ 915 h 119068"/>
                <a:gd name="connsiteX0" fmla="*/ 770 w 257189"/>
                <a:gd name="connsiteY0" fmla="*/ 915 h 119068"/>
                <a:gd name="connsiteX1" fmla="*/ 24624 w 257189"/>
                <a:gd name="connsiteY1" fmla="*/ 55457 h 119068"/>
                <a:gd name="connsiteX2" fmla="*/ 96186 w 257189"/>
                <a:gd name="connsiteY2" fmla="*/ 111116 h 119068"/>
                <a:gd name="connsiteX3" fmla="*/ 120040 w 257189"/>
                <a:gd name="connsiteY3" fmla="*/ 119068 h 119068"/>
                <a:gd name="connsiteX4" fmla="*/ 159796 w 257189"/>
                <a:gd name="connsiteY4" fmla="*/ 111116 h 119068"/>
                <a:gd name="connsiteX5" fmla="*/ 231358 w 257189"/>
                <a:gd name="connsiteY5" fmla="*/ 55457 h 119068"/>
                <a:gd name="connsiteX6" fmla="*/ 247261 w 257189"/>
                <a:gd name="connsiteY6" fmla="*/ 31603 h 119068"/>
                <a:gd name="connsiteX7" fmla="*/ 255212 w 257189"/>
                <a:gd name="connsiteY7" fmla="*/ 7749 h 119068"/>
                <a:gd name="connsiteX8" fmla="*/ 207504 w 257189"/>
                <a:gd name="connsiteY8" fmla="*/ 16816 h 119068"/>
                <a:gd name="connsiteX9" fmla="*/ 135942 w 257189"/>
                <a:gd name="connsiteY9" fmla="*/ 39555 h 119068"/>
                <a:gd name="connsiteX10" fmla="*/ 88235 w 257189"/>
                <a:gd name="connsiteY10" fmla="*/ 47506 h 119068"/>
                <a:gd name="connsiteX11" fmla="*/ 48478 w 257189"/>
                <a:gd name="connsiteY11" fmla="*/ 19838 h 119068"/>
                <a:gd name="connsiteX12" fmla="*/ 770 w 257189"/>
                <a:gd name="connsiteY12" fmla="*/ 915 h 119068"/>
                <a:gd name="connsiteX0" fmla="*/ 770 w 257189"/>
                <a:gd name="connsiteY0" fmla="*/ 8176 h 126329"/>
                <a:gd name="connsiteX1" fmla="*/ 24624 w 257189"/>
                <a:gd name="connsiteY1" fmla="*/ 62718 h 126329"/>
                <a:gd name="connsiteX2" fmla="*/ 96186 w 257189"/>
                <a:gd name="connsiteY2" fmla="*/ 118377 h 126329"/>
                <a:gd name="connsiteX3" fmla="*/ 120040 w 257189"/>
                <a:gd name="connsiteY3" fmla="*/ 126329 h 126329"/>
                <a:gd name="connsiteX4" fmla="*/ 159796 w 257189"/>
                <a:gd name="connsiteY4" fmla="*/ 118377 h 126329"/>
                <a:gd name="connsiteX5" fmla="*/ 231358 w 257189"/>
                <a:gd name="connsiteY5" fmla="*/ 62718 h 126329"/>
                <a:gd name="connsiteX6" fmla="*/ 247261 w 257189"/>
                <a:gd name="connsiteY6" fmla="*/ 38864 h 126329"/>
                <a:gd name="connsiteX7" fmla="*/ 255212 w 257189"/>
                <a:gd name="connsiteY7" fmla="*/ 223 h 126329"/>
                <a:gd name="connsiteX8" fmla="*/ 207504 w 257189"/>
                <a:gd name="connsiteY8" fmla="*/ 24077 h 126329"/>
                <a:gd name="connsiteX9" fmla="*/ 135942 w 257189"/>
                <a:gd name="connsiteY9" fmla="*/ 46816 h 126329"/>
                <a:gd name="connsiteX10" fmla="*/ 88235 w 257189"/>
                <a:gd name="connsiteY10" fmla="*/ 54767 h 126329"/>
                <a:gd name="connsiteX11" fmla="*/ 48478 w 257189"/>
                <a:gd name="connsiteY11" fmla="*/ 27099 h 126329"/>
                <a:gd name="connsiteX12" fmla="*/ 770 w 257189"/>
                <a:gd name="connsiteY12" fmla="*/ 8176 h 126329"/>
                <a:gd name="connsiteX0" fmla="*/ 770 w 257189"/>
                <a:gd name="connsiteY0" fmla="*/ 8176 h 126329"/>
                <a:gd name="connsiteX1" fmla="*/ 24624 w 257189"/>
                <a:gd name="connsiteY1" fmla="*/ 62718 h 126329"/>
                <a:gd name="connsiteX2" fmla="*/ 96186 w 257189"/>
                <a:gd name="connsiteY2" fmla="*/ 118377 h 126329"/>
                <a:gd name="connsiteX3" fmla="*/ 120040 w 257189"/>
                <a:gd name="connsiteY3" fmla="*/ 126329 h 126329"/>
                <a:gd name="connsiteX4" fmla="*/ 159796 w 257189"/>
                <a:gd name="connsiteY4" fmla="*/ 118377 h 126329"/>
                <a:gd name="connsiteX5" fmla="*/ 231358 w 257189"/>
                <a:gd name="connsiteY5" fmla="*/ 62718 h 126329"/>
                <a:gd name="connsiteX6" fmla="*/ 247261 w 257189"/>
                <a:gd name="connsiteY6" fmla="*/ 38864 h 126329"/>
                <a:gd name="connsiteX7" fmla="*/ 255212 w 257189"/>
                <a:gd name="connsiteY7" fmla="*/ 223 h 126329"/>
                <a:gd name="connsiteX8" fmla="*/ 207504 w 257189"/>
                <a:gd name="connsiteY8" fmla="*/ 24077 h 126329"/>
                <a:gd name="connsiteX9" fmla="*/ 135942 w 257189"/>
                <a:gd name="connsiteY9" fmla="*/ 46816 h 126329"/>
                <a:gd name="connsiteX10" fmla="*/ 97002 w 257189"/>
                <a:gd name="connsiteY10" fmla="*/ 44909 h 126329"/>
                <a:gd name="connsiteX11" fmla="*/ 48478 w 257189"/>
                <a:gd name="connsiteY11" fmla="*/ 27099 h 126329"/>
                <a:gd name="connsiteX12" fmla="*/ 770 w 257189"/>
                <a:gd name="connsiteY12" fmla="*/ 8176 h 126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189" h="126329">
                  <a:moveTo>
                    <a:pt x="770" y="8176"/>
                  </a:moveTo>
                  <a:cubicBezTo>
                    <a:pt x="-3206" y="14112"/>
                    <a:pt x="8721" y="44351"/>
                    <a:pt x="24624" y="62718"/>
                  </a:cubicBezTo>
                  <a:cubicBezTo>
                    <a:pt x="40527" y="81085"/>
                    <a:pt x="79313" y="112752"/>
                    <a:pt x="96186" y="118377"/>
                  </a:cubicBezTo>
                  <a:lnTo>
                    <a:pt x="120040" y="126329"/>
                  </a:lnTo>
                  <a:cubicBezTo>
                    <a:pt x="133292" y="123678"/>
                    <a:pt x="147493" y="123969"/>
                    <a:pt x="159796" y="118377"/>
                  </a:cubicBezTo>
                  <a:cubicBezTo>
                    <a:pt x="183583" y="107564"/>
                    <a:pt x="213568" y="84066"/>
                    <a:pt x="231358" y="62718"/>
                  </a:cubicBezTo>
                  <a:cubicBezTo>
                    <a:pt x="237476" y="55377"/>
                    <a:pt x="241960" y="46815"/>
                    <a:pt x="247261" y="38864"/>
                  </a:cubicBezTo>
                  <a:cubicBezTo>
                    <a:pt x="249911" y="30913"/>
                    <a:pt x="261838" y="2688"/>
                    <a:pt x="255212" y="223"/>
                  </a:cubicBezTo>
                  <a:cubicBezTo>
                    <a:pt x="248586" y="-2241"/>
                    <a:pt x="227382" y="16312"/>
                    <a:pt x="207504" y="24077"/>
                  </a:cubicBezTo>
                  <a:cubicBezTo>
                    <a:pt x="187626" y="31842"/>
                    <a:pt x="154359" y="43344"/>
                    <a:pt x="135942" y="46816"/>
                  </a:cubicBezTo>
                  <a:cubicBezTo>
                    <a:pt x="117525" y="50288"/>
                    <a:pt x="112904" y="42259"/>
                    <a:pt x="97002" y="44909"/>
                  </a:cubicBezTo>
                  <a:cubicBezTo>
                    <a:pt x="83750" y="42259"/>
                    <a:pt x="60566" y="33143"/>
                    <a:pt x="48478" y="27099"/>
                  </a:cubicBezTo>
                  <a:cubicBezTo>
                    <a:pt x="48474" y="27097"/>
                    <a:pt x="4746" y="2240"/>
                    <a:pt x="770" y="8176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/>
            </a:p>
          </p:txBody>
        </p:sp>
        <p:grpSp>
          <p:nvGrpSpPr>
            <p:cNvPr id="46" name="Group 92"/>
            <p:cNvGrpSpPr>
              <a:grpSpLocks/>
            </p:cNvGrpSpPr>
            <p:nvPr/>
          </p:nvGrpSpPr>
          <p:grpSpPr bwMode="auto">
            <a:xfrm>
              <a:off x="2391951" y="5933936"/>
              <a:ext cx="213071" cy="175546"/>
              <a:chOff x="1905000" y="5621014"/>
              <a:chExt cx="616039" cy="613001"/>
            </a:xfrm>
          </p:grpSpPr>
          <p:sp>
            <p:nvSpPr>
              <p:cNvPr id="54" name="Oval 14"/>
              <p:cNvSpPr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55" name="Oval 17"/>
              <p:cNvSpPr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56" name="Straight Connector 55"/>
              <p:cNvCxnSpPr>
                <a:stCxn id="54" idx="1"/>
              </p:cNvCxnSpPr>
              <p:nvPr/>
            </p:nvCxnSpPr>
            <p:spPr>
              <a:xfrm flipH="1" flipV="1">
                <a:off x="1903024" y="5711532"/>
                <a:ext cx="221863" cy="25998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>
                <a:stCxn id="54" idx="0"/>
              </p:cNvCxnSpPr>
              <p:nvPr/>
            </p:nvCxnSpPr>
            <p:spPr>
              <a:xfrm flipV="1">
                <a:off x="2231995" y="5617942"/>
                <a:ext cx="0" cy="30157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>
                <a:stCxn id="54" idx="7"/>
              </p:cNvCxnSpPr>
              <p:nvPr/>
            </p:nvCxnSpPr>
            <p:spPr>
              <a:xfrm flipV="1">
                <a:off x="2339103" y="5680337"/>
                <a:ext cx="183613" cy="291178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grpSp>
          <p:nvGrpSpPr>
            <p:cNvPr id="47" name="Group 104"/>
            <p:cNvGrpSpPr>
              <a:grpSpLocks/>
            </p:cNvGrpSpPr>
            <p:nvPr/>
          </p:nvGrpSpPr>
          <p:grpSpPr bwMode="auto">
            <a:xfrm>
              <a:off x="1871482" y="5921099"/>
              <a:ext cx="213071" cy="175546"/>
              <a:chOff x="1905000" y="5621014"/>
              <a:chExt cx="616039" cy="613001"/>
            </a:xfrm>
          </p:grpSpPr>
          <p:sp>
            <p:nvSpPr>
              <p:cNvPr id="49" name="Oval 14"/>
              <p:cNvSpPr>
                <a:spLocks noChangeArrowheads="1"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50" name="Oval 17"/>
              <p:cNvSpPr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51" name="Straight Connector 50"/>
              <p:cNvCxnSpPr>
                <a:stCxn id="49" idx="1"/>
              </p:cNvCxnSpPr>
              <p:nvPr/>
            </p:nvCxnSpPr>
            <p:spPr>
              <a:xfrm flipH="1" flipV="1">
                <a:off x="1908311" y="5725164"/>
                <a:ext cx="221863" cy="239179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>
                <a:stCxn id="49" idx="0"/>
              </p:cNvCxnSpPr>
              <p:nvPr/>
            </p:nvCxnSpPr>
            <p:spPr>
              <a:xfrm flipV="1">
                <a:off x="2229634" y="5621171"/>
                <a:ext cx="22949" cy="30157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>
                <a:stCxn id="49" idx="7"/>
              </p:cNvCxnSpPr>
              <p:nvPr/>
            </p:nvCxnSpPr>
            <p:spPr>
              <a:xfrm flipV="1">
                <a:off x="2336742" y="5683567"/>
                <a:ext cx="183613" cy="280776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48" name="AutoShape 19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 rot="-5400000">
              <a:off x="2130172" y="6065759"/>
              <a:ext cx="208474" cy="530413"/>
            </a:xfrm>
            <a:prstGeom prst="moon">
              <a:avLst>
                <a:gd name="adj" fmla="val 27116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730817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8354" name="Group 2"/>
          <p:cNvGrpSpPr>
            <a:grpSpLocks/>
          </p:cNvGrpSpPr>
          <p:nvPr/>
        </p:nvGrpSpPr>
        <p:grpSpPr bwMode="auto">
          <a:xfrm>
            <a:off x="549275" y="990600"/>
            <a:ext cx="8043863" cy="180975"/>
            <a:chOff x="295" y="1311"/>
            <a:chExt cx="5177" cy="114"/>
          </a:xfrm>
        </p:grpSpPr>
        <p:sp>
          <p:nvSpPr>
            <p:cNvPr id="868355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8356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68357" name="Text Box 5"/>
          <p:cNvSpPr txBox="1">
            <a:spLocks noChangeArrowheads="1"/>
          </p:cNvSpPr>
          <p:nvPr/>
        </p:nvSpPr>
        <p:spPr bwMode="auto">
          <a:xfrm>
            <a:off x="762000" y="228600"/>
            <a:ext cx="7620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/>
              <a:t>More on dictionaries</a:t>
            </a:r>
          </a:p>
        </p:txBody>
      </p:sp>
      <p:sp>
        <p:nvSpPr>
          <p:cNvPr id="868376" name="Text Box 24"/>
          <p:cNvSpPr txBox="1">
            <a:spLocks noChangeArrowheads="1"/>
          </p:cNvSpPr>
          <p:nvPr/>
        </p:nvSpPr>
        <p:spPr bwMode="auto">
          <a:xfrm>
            <a:off x="500063" y="1389063"/>
            <a:ext cx="678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Dictionaries have lots of built-in methods:</a:t>
            </a:r>
          </a:p>
        </p:txBody>
      </p:sp>
      <p:sp>
        <p:nvSpPr>
          <p:cNvPr id="868377" name="Text Box 25"/>
          <p:cNvSpPr txBox="1">
            <a:spLocks noChangeArrowheads="1"/>
          </p:cNvSpPr>
          <p:nvPr/>
        </p:nvSpPr>
        <p:spPr bwMode="auto">
          <a:xfrm>
            <a:off x="762000" y="2057400"/>
            <a:ext cx="7620000" cy="451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&gt;&gt;&gt; d = {1988: </a:t>
            </a:r>
            <a:r>
              <a:rPr lang="en-US" b="1">
                <a:solidFill>
                  <a:srgbClr val="008000"/>
                </a:solidFill>
                <a:latin typeface="Courier New" pitchFamily="49" charset="0"/>
              </a:rPr>
              <a:t>'dragon'</a:t>
            </a:r>
            <a:r>
              <a:rPr lang="en-US" b="1">
                <a:latin typeface="Courier New" pitchFamily="49" charset="0"/>
              </a:rPr>
              <a:t>, 1989: </a:t>
            </a:r>
            <a:r>
              <a:rPr lang="en-US" b="1">
                <a:solidFill>
                  <a:srgbClr val="008000"/>
                </a:solidFill>
                <a:latin typeface="Courier New" pitchFamily="49" charset="0"/>
              </a:rPr>
              <a:t>'snake'</a:t>
            </a:r>
            <a:r>
              <a:rPr lang="en-US" b="1">
                <a:latin typeface="Courier New" pitchFamily="49" charset="0"/>
              </a:rPr>
              <a:t>}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&gt;&gt;&gt; d.</a:t>
            </a:r>
            <a:r>
              <a:rPr lang="en-US" b="1">
                <a:solidFill>
                  <a:srgbClr val="D917DD"/>
                </a:solidFill>
                <a:latin typeface="Courier New" pitchFamily="49" charset="0"/>
              </a:rPr>
              <a:t>keys</a:t>
            </a:r>
            <a:r>
              <a:rPr lang="en-US" b="1">
                <a:latin typeface="Courier New" pitchFamily="49" charset="0"/>
              </a:rPr>
              <a:t>()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[ 1989, 1988 ]</a:t>
            </a:r>
            <a:endParaRPr lang="en-US" b="1">
              <a:solidFill>
                <a:srgbClr val="008000"/>
              </a:solidFill>
              <a:latin typeface="Courier New" pitchFamily="49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&gt;&gt;&gt; d.</a:t>
            </a:r>
            <a:r>
              <a:rPr lang="en-US" b="1">
                <a:solidFill>
                  <a:srgbClr val="1608F9"/>
                </a:solidFill>
                <a:latin typeface="Courier New" pitchFamily="49" charset="0"/>
              </a:rPr>
              <a:t>has_key</a:t>
            </a:r>
            <a:r>
              <a:rPr lang="en-US" b="1">
                <a:latin typeface="Courier New" pitchFamily="49" charset="0"/>
              </a:rPr>
              <a:t>( 1988 )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True</a:t>
            </a:r>
            <a:endParaRPr lang="en-US" b="1">
              <a:solidFill>
                <a:srgbClr val="008000"/>
              </a:solidFill>
              <a:latin typeface="Courier New" pitchFamily="49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&gt;&gt;&gt; d.</a:t>
            </a:r>
            <a:r>
              <a:rPr lang="en-US" b="1">
                <a:solidFill>
                  <a:srgbClr val="1608F9"/>
                </a:solidFill>
                <a:latin typeface="Courier New" pitchFamily="49" charset="0"/>
              </a:rPr>
              <a:t>has_key</a:t>
            </a:r>
            <a:r>
              <a:rPr lang="en-US" b="1">
                <a:latin typeface="Courier New" pitchFamily="49" charset="0"/>
              </a:rPr>
              <a:t>( 1969 )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False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&gt;&gt;&gt; d.pop( 1988 )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b="1">
                <a:solidFill>
                  <a:srgbClr val="008000"/>
                </a:solidFill>
                <a:latin typeface="Courier New" pitchFamily="49" charset="0"/>
              </a:rPr>
              <a:t>'dragon'</a:t>
            </a:r>
            <a:endParaRPr lang="en-US" b="1">
              <a:solidFill>
                <a:srgbClr val="FF0000"/>
              </a:solidFill>
              <a:latin typeface="Courier New" pitchFamily="49" charset="0"/>
            </a:endParaRPr>
          </a:p>
        </p:txBody>
      </p:sp>
      <p:sp>
        <p:nvSpPr>
          <p:cNvPr id="868378" name="Text Box 26"/>
          <p:cNvSpPr txBox="1">
            <a:spLocks noChangeArrowheads="1"/>
          </p:cNvSpPr>
          <p:nvPr/>
        </p:nvSpPr>
        <p:spPr bwMode="auto">
          <a:xfrm>
            <a:off x="7440613" y="439738"/>
            <a:ext cx="1217612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900">
                <a:solidFill>
                  <a:srgbClr val="0A6819"/>
                </a:solidFill>
                <a:latin typeface="Comic Sans MS" pitchFamily="66" charset="0"/>
                <a:ea typeface="ＭＳ Ｐゴシック" pitchFamily="34" charset="-128"/>
              </a:rPr>
              <a:t>They don't seem moronic to me!</a:t>
            </a:r>
          </a:p>
        </p:txBody>
      </p:sp>
      <p:sp>
        <p:nvSpPr>
          <p:cNvPr id="868379" name="Text Box 27"/>
          <p:cNvSpPr txBox="1">
            <a:spLocks noChangeArrowheads="1"/>
          </p:cNvSpPr>
          <p:nvPr/>
        </p:nvSpPr>
        <p:spPr bwMode="auto">
          <a:xfrm>
            <a:off x="4200525" y="5816600"/>
            <a:ext cx="15557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latin typeface="Comic Sans MS" pitchFamily="66" charset="0"/>
              </a:rPr>
              <a:t>delete a key (and its value)</a:t>
            </a:r>
            <a:endParaRPr lang="en-US" sz="1400">
              <a:solidFill>
                <a:srgbClr val="1608F9"/>
              </a:solidFill>
            </a:endParaRPr>
          </a:p>
        </p:txBody>
      </p:sp>
      <p:sp>
        <p:nvSpPr>
          <p:cNvPr id="868380" name="Text Box 28"/>
          <p:cNvSpPr txBox="1">
            <a:spLocks noChangeArrowheads="1"/>
          </p:cNvSpPr>
          <p:nvPr/>
        </p:nvSpPr>
        <p:spPr bwMode="auto">
          <a:xfrm>
            <a:off x="4886325" y="4121150"/>
            <a:ext cx="2362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1608F9"/>
                </a:solidFill>
                <a:latin typeface="Comic Sans MS" pitchFamily="66" charset="0"/>
              </a:rPr>
              <a:t>check if a key is present</a:t>
            </a:r>
            <a:endParaRPr lang="en-US" sz="1400">
              <a:solidFill>
                <a:srgbClr val="1608F9"/>
              </a:solidFill>
            </a:endParaRPr>
          </a:p>
        </p:txBody>
      </p:sp>
      <p:sp>
        <p:nvSpPr>
          <p:cNvPr id="868381" name="Text Box 29"/>
          <p:cNvSpPr txBox="1">
            <a:spLocks noChangeArrowheads="1"/>
          </p:cNvSpPr>
          <p:nvPr/>
        </p:nvSpPr>
        <p:spPr bwMode="auto">
          <a:xfrm>
            <a:off x="4141788" y="2620963"/>
            <a:ext cx="2362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D917DD"/>
                </a:solidFill>
                <a:latin typeface="Comic Sans MS" pitchFamily="66" charset="0"/>
              </a:rPr>
              <a:t>get all keys</a:t>
            </a:r>
            <a:endParaRPr lang="en-US" sz="1400">
              <a:solidFill>
                <a:srgbClr val="D917DD"/>
              </a:solidFill>
            </a:endParaRPr>
          </a:p>
        </p:txBody>
      </p:sp>
      <p:grpSp>
        <p:nvGrpSpPr>
          <p:cNvPr id="30" name="Group 7182"/>
          <p:cNvGrpSpPr>
            <a:grpSpLocks/>
          </p:cNvGrpSpPr>
          <p:nvPr/>
        </p:nvGrpSpPr>
        <p:grpSpPr bwMode="auto">
          <a:xfrm>
            <a:off x="8593138" y="556383"/>
            <a:ext cx="399944" cy="394394"/>
            <a:chOff x="1676815" y="5536974"/>
            <a:chExt cx="1066385" cy="1244825"/>
          </a:xfrm>
        </p:grpSpPr>
        <p:sp>
          <p:nvSpPr>
            <p:cNvPr id="31" name="Freeform 11"/>
            <p:cNvSpPr>
              <a:spLocks/>
            </p:cNvSpPr>
            <p:nvPr>
              <p:custDataLst>
                <p:tags r:id="rId1"/>
              </p:custDataLst>
            </p:nvPr>
          </p:nvSpPr>
          <p:spPr bwMode="auto">
            <a:xfrm>
              <a:off x="1676815" y="6461968"/>
              <a:ext cx="1066385" cy="319831"/>
            </a:xfrm>
            <a:custGeom>
              <a:avLst/>
              <a:gdLst>
                <a:gd name="T0" fmla="*/ 2147483647 w 1048"/>
                <a:gd name="T1" fmla="*/ 2147483647 h 250"/>
                <a:gd name="T2" fmla="*/ 2147483647 w 1048"/>
                <a:gd name="T3" fmla="*/ 2147483647 h 250"/>
                <a:gd name="T4" fmla="*/ 2147483647 w 1048"/>
                <a:gd name="T5" fmla="*/ 2147483647 h 250"/>
                <a:gd name="T6" fmla="*/ 2147483647 w 1048"/>
                <a:gd name="T7" fmla="*/ 2147483647 h 250"/>
                <a:gd name="T8" fmla="*/ 2147483647 w 1048"/>
                <a:gd name="T9" fmla="*/ 2147483647 h 250"/>
                <a:gd name="T10" fmla="*/ 2147483647 w 1048"/>
                <a:gd name="T11" fmla="*/ 2147483647 h 250"/>
                <a:gd name="T12" fmla="*/ 2147483647 w 1048"/>
                <a:gd name="T13" fmla="*/ 2147483647 h 250"/>
                <a:gd name="T14" fmla="*/ 0 w 1048"/>
                <a:gd name="T15" fmla="*/ 2147483647 h 250"/>
                <a:gd name="T16" fmla="*/ 2147483647 w 1048"/>
                <a:gd name="T17" fmla="*/ 2147483647 h 250"/>
                <a:gd name="T18" fmla="*/ 2147483647 w 1048"/>
                <a:gd name="T19" fmla="*/ 2147483647 h 250"/>
                <a:gd name="T20" fmla="*/ 2147483647 w 1048"/>
                <a:gd name="T21" fmla="*/ 2147483647 h 250"/>
                <a:gd name="T22" fmla="*/ 2147483647 w 1048"/>
                <a:gd name="T23" fmla="*/ 2147483647 h 250"/>
                <a:gd name="T24" fmla="*/ 2147483647 w 1048"/>
                <a:gd name="T25" fmla="*/ 2147483647 h 250"/>
                <a:gd name="T26" fmla="*/ 2147483647 w 1048"/>
                <a:gd name="T27" fmla="*/ 2147483647 h 250"/>
                <a:gd name="T28" fmla="*/ 2147483647 w 1048"/>
                <a:gd name="T29" fmla="*/ 2147483647 h 250"/>
                <a:gd name="T30" fmla="*/ 2147483647 w 1048"/>
                <a:gd name="T31" fmla="*/ 2147483647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3333F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Oval 12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1803829" y="5724592"/>
              <a:ext cx="838819" cy="84278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>
                <a:latin typeface="Arial" pitchFamily="34" charset="0"/>
                <a:ea typeface="MS PGothic" pitchFamily="34" charset="-128"/>
                <a:cs typeface="+mn-cs"/>
              </a:endParaRPr>
            </a:p>
          </p:txBody>
        </p:sp>
        <p:cxnSp>
          <p:nvCxnSpPr>
            <p:cNvPr id="33" name="Straight Connector 32"/>
            <p:cNvCxnSpPr>
              <a:stCxn id="49" idx="1"/>
              <a:endCxn id="49" idx="1"/>
            </p:cNvCxnSpPr>
            <p:nvPr/>
          </p:nvCxnSpPr>
          <p:spPr>
            <a:xfrm>
              <a:off x="2134593" y="5888384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4" name="Group 7181"/>
            <p:cNvGrpSpPr>
              <a:grpSpLocks/>
            </p:cNvGrpSpPr>
            <p:nvPr/>
          </p:nvGrpSpPr>
          <p:grpSpPr bwMode="auto">
            <a:xfrm>
              <a:off x="1915058" y="5536974"/>
              <a:ext cx="616039" cy="613001"/>
              <a:chOff x="1905000" y="5621014"/>
              <a:chExt cx="616039" cy="613001"/>
            </a:xfrm>
          </p:grpSpPr>
          <p:sp>
            <p:nvSpPr>
              <p:cNvPr id="49" name="Oval 14"/>
              <p:cNvSpPr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50" name="Oval 17"/>
              <p:cNvSpPr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51" name="Straight Connector 50"/>
              <p:cNvCxnSpPr>
                <a:stCxn id="49" idx="1"/>
              </p:cNvCxnSpPr>
              <p:nvPr/>
            </p:nvCxnSpPr>
            <p:spPr>
              <a:xfrm flipH="1" flipV="1">
                <a:off x="1904908" y="5725247"/>
                <a:ext cx="224919" cy="247177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>
                <a:stCxn id="49" idx="0"/>
              </p:cNvCxnSpPr>
              <p:nvPr/>
            </p:nvCxnSpPr>
            <p:spPr>
              <a:xfrm flipV="1">
                <a:off x="2233027" y="5621014"/>
                <a:ext cx="10584" cy="303761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>
                <a:stCxn id="49" idx="7"/>
              </p:cNvCxnSpPr>
              <p:nvPr/>
            </p:nvCxnSpPr>
            <p:spPr>
              <a:xfrm flipV="1">
                <a:off x="2336224" y="5692487"/>
                <a:ext cx="187875" cy="279936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35" name="Freeform 34"/>
            <p:cNvSpPr/>
            <p:nvPr/>
          </p:nvSpPr>
          <p:spPr>
            <a:xfrm>
              <a:off x="1986410" y="6510797"/>
              <a:ext cx="465717" cy="202507"/>
            </a:xfrm>
            <a:custGeom>
              <a:avLst/>
              <a:gdLst>
                <a:gd name="connsiteX0" fmla="*/ 550 w 256696"/>
                <a:gd name="connsiteY0" fmla="*/ 8947 h 112314"/>
                <a:gd name="connsiteX1" fmla="*/ 24404 w 256696"/>
                <a:gd name="connsiteY1" fmla="*/ 48703 h 112314"/>
                <a:gd name="connsiteX2" fmla="*/ 95966 w 256696"/>
                <a:gd name="connsiteY2" fmla="*/ 104362 h 112314"/>
                <a:gd name="connsiteX3" fmla="*/ 119820 w 256696"/>
                <a:gd name="connsiteY3" fmla="*/ 112314 h 112314"/>
                <a:gd name="connsiteX4" fmla="*/ 159576 w 256696"/>
                <a:gd name="connsiteY4" fmla="*/ 104362 h 112314"/>
                <a:gd name="connsiteX5" fmla="*/ 231138 w 256696"/>
                <a:gd name="connsiteY5" fmla="*/ 48703 h 112314"/>
                <a:gd name="connsiteX6" fmla="*/ 247041 w 256696"/>
                <a:gd name="connsiteY6" fmla="*/ 24849 h 112314"/>
                <a:gd name="connsiteX7" fmla="*/ 254992 w 256696"/>
                <a:gd name="connsiteY7" fmla="*/ 995 h 112314"/>
                <a:gd name="connsiteX8" fmla="*/ 207284 w 256696"/>
                <a:gd name="connsiteY8" fmla="*/ 24849 h 112314"/>
                <a:gd name="connsiteX9" fmla="*/ 135722 w 256696"/>
                <a:gd name="connsiteY9" fmla="*/ 32801 h 112314"/>
                <a:gd name="connsiteX10" fmla="*/ 88015 w 256696"/>
                <a:gd name="connsiteY10" fmla="*/ 40752 h 112314"/>
                <a:gd name="connsiteX11" fmla="*/ 48258 w 256696"/>
                <a:gd name="connsiteY11" fmla="*/ 32801 h 112314"/>
                <a:gd name="connsiteX12" fmla="*/ 550 w 256696"/>
                <a:gd name="connsiteY12" fmla="*/ 8947 h 112314"/>
                <a:gd name="connsiteX0" fmla="*/ 550 w 256696"/>
                <a:gd name="connsiteY0" fmla="*/ 8947 h 112314"/>
                <a:gd name="connsiteX1" fmla="*/ 24404 w 256696"/>
                <a:gd name="connsiteY1" fmla="*/ 48703 h 112314"/>
                <a:gd name="connsiteX2" fmla="*/ 95966 w 256696"/>
                <a:gd name="connsiteY2" fmla="*/ 104362 h 112314"/>
                <a:gd name="connsiteX3" fmla="*/ 119820 w 256696"/>
                <a:gd name="connsiteY3" fmla="*/ 112314 h 112314"/>
                <a:gd name="connsiteX4" fmla="*/ 159576 w 256696"/>
                <a:gd name="connsiteY4" fmla="*/ 104362 h 112314"/>
                <a:gd name="connsiteX5" fmla="*/ 231138 w 256696"/>
                <a:gd name="connsiteY5" fmla="*/ 48703 h 112314"/>
                <a:gd name="connsiteX6" fmla="*/ 247041 w 256696"/>
                <a:gd name="connsiteY6" fmla="*/ 24849 h 112314"/>
                <a:gd name="connsiteX7" fmla="*/ 254992 w 256696"/>
                <a:gd name="connsiteY7" fmla="*/ 995 h 112314"/>
                <a:gd name="connsiteX8" fmla="*/ 207284 w 256696"/>
                <a:gd name="connsiteY8" fmla="*/ 24849 h 112314"/>
                <a:gd name="connsiteX9" fmla="*/ 135722 w 256696"/>
                <a:gd name="connsiteY9" fmla="*/ 32801 h 112314"/>
                <a:gd name="connsiteX10" fmla="*/ 88015 w 256696"/>
                <a:gd name="connsiteY10" fmla="*/ 40752 h 112314"/>
                <a:gd name="connsiteX11" fmla="*/ 48258 w 256696"/>
                <a:gd name="connsiteY11" fmla="*/ 13084 h 112314"/>
                <a:gd name="connsiteX12" fmla="*/ 550 w 256696"/>
                <a:gd name="connsiteY12" fmla="*/ 8947 h 112314"/>
                <a:gd name="connsiteX0" fmla="*/ 770 w 256916"/>
                <a:gd name="connsiteY0" fmla="*/ 915 h 119068"/>
                <a:gd name="connsiteX1" fmla="*/ 24624 w 256916"/>
                <a:gd name="connsiteY1" fmla="*/ 55457 h 119068"/>
                <a:gd name="connsiteX2" fmla="*/ 96186 w 256916"/>
                <a:gd name="connsiteY2" fmla="*/ 111116 h 119068"/>
                <a:gd name="connsiteX3" fmla="*/ 120040 w 256916"/>
                <a:gd name="connsiteY3" fmla="*/ 119068 h 119068"/>
                <a:gd name="connsiteX4" fmla="*/ 159796 w 256916"/>
                <a:gd name="connsiteY4" fmla="*/ 111116 h 119068"/>
                <a:gd name="connsiteX5" fmla="*/ 231358 w 256916"/>
                <a:gd name="connsiteY5" fmla="*/ 55457 h 119068"/>
                <a:gd name="connsiteX6" fmla="*/ 247261 w 256916"/>
                <a:gd name="connsiteY6" fmla="*/ 31603 h 119068"/>
                <a:gd name="connsiteX7" fmla="*/ 255212 w 256916"/>
                <a:gd name="connsiteY7" fmla="*/ 7749 h 119068"/>
                <a:gd name="connsiteX8" fmla="*/ 207504 w 256916"/>
                <a:gd name="connsiteY8" fmla="*/ 31603 h 119068"/>
                <a:gd name="connsiteX9" fmla="*/ 135942 w 256916"/>
                <a:gd name="connsiteY9" fmla="*/ 39555 h 119068"/>
                <a:gd name="connsiteX10" fmla="*/ 88235 w 256916"/>
                <a:gd name="connsiteY10" fmla="*/ 47506 h 119068"/>
                <a:gd name="connsiteX11" fmla="*/ 48478 w 256916"/>
                <a:gd name="connsiteY11" fmla="*/ 19838 h 119068"/>
                <a:gd name="connsiteX12" fmla="*/ 770 w 256916"/>
                <a:gd name="connsiteY12" fmla="*/ 915 h 119068"/>
                <a:gd name="connsiteX0" fmla="*/ 770 w 257189"/>
                <a:gd name="connsiteY0" fmla="*/ 915 h 119068"/>
                <a:gd name="connsiteX1" fmla="*/ 24624 w 257189"/>
                <a:gd name="connsiteY1" fmla="*/ 55457 h 119068"/>
                <a:gd name="connsiteX2" fmla="*/ 96186 w 257189"/>
                <a:gd name="connsiteY2" fmla="*/ 111116 h 119068"/>
                <a:gd name="connsiteX3" fmla="*/ 120040 w 257189"/>
                <a:gd name="connsiteY3" fmla="*/ 119068 h 119068"/>
                <a:gd name="connsiteX4" fmla="*/ 159796 w 257189"/>
                <a:gd name="connsiteY4" fmla="*/ 111116 h 119068"/>
                <a:gd name="connsiteX5" fmla="*/ 231358 w 257189"/>
                <a:gd name="connsiteY5" fmla="*/ 55457 h 119068"/>
                <a:gd name="connsiteX6" fmla="*/ 247261 w 257189"/>
                <a:gd name="connsiteY6" fmla="*/ 31603 h 119068"/>
                <a:gd name="connsiteX7" fmla="*/ 255212 w 257189"/>
                <a:gd name="connsiteY7" fmla="*/ 7749 h 119068"/>
                <a:gd name="connsiteX8" fmla="*/ 207504 w 257189"/>
                <a:gd name="connsiteY8" fmla="*/ 16816 h 119068"/>
                <a:gd name="connsiteX9" fmla="*/ 135942 w 257189"/>
                <a:gd name="connsiteY9" fmla="*/ 39555 h 119068"/>
                <a:gd name="connsiteX10" fmla="*/ 88235 w 257189"/>
                <a:gd name="connsiteY10" fmla="*/ 47506 h 119068"/>
                <a:gd name="connsiteX11" fmla="*/ 48478 w 257189"/>
                <a:gd name="connsiteY11" fmla="*/ 19838 h 119068"/>
                <a:gd name="connsiteX12" fmla="*/ 770 w 257189"/>
                <a:gd name="connsiteY12" fmla="*/ 915 h 119068"/>
                <a:gd name="connsiteX0" fmla="*/ 770 w 257189"/>
                <a:gd name="connsiteY0" fmla="*/ 8176 h 126329"/>
                <a:gd name="connsiteX1" fmla="*/ 24624 w 257189"/>
                <a:gd name="connsiteY1" fmla="*/ 62718 h 126329"/>
                <a:gd name="connsiteX2" fmla="*/ 96186 w 257189"/>
                <a:gd name="connsiteY2" fmla="*/ 118377 h 126329"/>
                <a:gd name="connsiteX3" fmla="*/ 120040 w 257189"/>
                <a:gd name="connsiteY3" fmla="*/ 126329 h 126329"/>
                <a:gd name="connsiteX4" fmla="*/ 159796 w 257189"/>
                <a:gd name="connsiteY4" fmla="*/ 118377 h 126329"/>
                <a:gd name="connsiteX5" fmla="*/ 231358 w 257189"/>
                <a:gd name="connsiteY5" fmla="*/ 62718 h 126329"/>
                <a:gd name="connsiteX6" fmla="*/ 247261 w 257189"/>
                <a:gd name="connsiteY6" fmla="*/ 38864 h 126329"/>
                <a:gd name="connsiteX7" fmla="*/ 255212 w 257189"/>
                <a:gd name="connsiteY7" fmla="*/ 223 h 126329"/>
                <a:gd name="connsiteX8" fmla="*/ 207504 w 257189"/>
                <a:gd name="connsiteY8" fmla="*/ 24077 h 126329"/>
                <a:gd name="connsiteX9" fmla="*/ 135942 w 257189"/>
                <a:gd name="connsiteY9" fmla="*/ 46816 h 126329"/>
                <a:gd name="connsiteX10" fmla="*/ 88235 w 257189"/>
                <a:gd name="connsiteY10" fmla="*/ 54767 h 126329"/>
                <a:gd name="connsiteX11" fmla="*/ 48478 w 257189"/>
                <a:gd name="connsiteY11" fmla="*/ 27099 h 126329"/>
                <a:gd name="connsiteX12" fmla="*/ 770 w 257189"/>
                <a:gd name="connsiteY12" fmla="*/ 8176 h 126329"/>
                <a:gd name="connsiteX0" fmla="*/ 770 w 257189"/>
                <a:gd name="connsiteY0" fmla="*/ 8176 h 126329"/>
                <a:gd name="connsiteX1" fmla="*/ 24624 w 257189"/>
                <a:gd name="connsiteY1" fmla="*/ 62718 h 126329"/>
                <a:gd name="connsiteX2" fmla="*/ 96186 w 257189"/>
                <a:gd name="connsiteY2" fmla="*/ 118377 h 126329"/>
                <a:gd name="connsiteX3" fmla="*/ 120040 w 257189"/>
                <a:gd name="connsiteY3" fmla="*/ 126329 h 126329"/>
                <a:gd name="connsiteX4" fmla="*/ 159796 w 257189"/>
                <a:gd name="connsiteY4" fmla="*/ 118377 h 126329"/>
                <a:gd name="connsiteX5" fmla="*/ 231358 w 257189"/>
                <a:gd name="connsiteY5" fmla="*/ 62718 h 126329"/>
                <a:gd name="connsiteX6" fmla="*/ 247261 w 257189"/>
                <a:gd name="connsiteY6" fmla="*/ 38864 h 126329"/>
                <a:gd name="connsiteX7" fmla="*/ 255212 w 257189"/>
                <a:gd name="connsiteY7" fmla="*/ 223 h 126329"/>
                <a:gd name="connsiteX8" fmla="*/ 207504 w 257189"/>
                <a:gd name="connsiteY8" fmla="*/ 24077 h 126329"/>
                <a:gd name="connsiteX9" fmla="*/ 135942 w 257189"/>
                <a:gd name="connsiteY9" fmla="*/ 46816 h 126329"/>
                <a:gd name="connsiteX10" fmla="*/ 97002 w 257189"/>
                <a:gd name="connsiteY10" fmla="*/ 44909 h 126329"/>
                <a:gd name="connsiteX11" fmla="*/ 48478 w 257189"/>
                <a:gd name="connsiteY11" fmla="*/ 27099 h 126329"/>
                <a:gd name="connsiteX12" fmla="*/ 770 w 257189"/>
                <a:gd name="connsiteY12" fmla="*/ 8176 h 126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189" h="126329">
                  <a:moveTo>
                    <a:pt x="770" y="8176"/>
                  </a:moveTo>
                  <a:cubicBezTo>
                    <a:pt x="-3206" y="14112"/>
                    <a:pt x="8721" y="44351"/>
                    <a:pt x="24624" y="62718"/>
                  </a:cubicBezTo>
                  <a:cubicBezTo>
                    <a:pt x="40527" y="81085"/>
                    <a:pt x="79313" y="112752"/>
                    <a:pt x="96186" y="118377"/>
                  </a:cubicBezTo>
                  <a:lnTo>
                    <a:pt x="120040" y="126329"/>
                  </a:lnTo>
                  <a:cubicBezTo>
                    <a:pt x="133292" y="123678"/>
                    <a:pt x="147493" y="123969"/>
                    <a:pt x="159796" y="118377"/>
                  </a:cubicBezTo>
                  <a:cubicBezTo>
                    <a:pt x="183583" y="107564"/>
                    <a:pt x="213568" y="84066"/>
                    <a:pt x="231358" y="62718"/>
                  </a:cubicBezTo>
                  <a:cubicBezTo>
                    <a:pt x="237476" y="55377"/>
                    <a:pt x="241960" y="46815"/>
                    <a:pt x="247261" y="38864"/>
                  </a:cubicBezTo>
                  <a:cubicBezTo>
                    <a:pt x="249911" y="30913"/>
                    <a:pt x="261838" y="2688"/>
                    <a:pt x="255212" y="223"/>
                  </a:cubicBezTo>
                  <a:cubicBezTo>
                    <a:pt x="248586" y="-2241"/>
                    <a:pt x="227382" y="16312"/>
                    <a:pt x="207504" y="24077"/>
                  </a:cubicBezTo>
                  <a:cubicBezTo>
                    <a:pt x="187626" y="31842"/>
                    <a:pt x="154359" y="43344"/>
                    <a:pt x="135942" y="46816"/>
                  </a:cubicBezTo>
                  <a:cubicBezTo>
                    <a:pt x="117525" y="50288"/>
                    <a:pt x="112904" y="42259"/>
                    <a:pt x="97002" y="44909"/>
                  </a:cubicBezTo>
                  <a:cubicBezTo>
                    <a:pt x="83750" y="42259"/>
                    <a:pt x="60566" y="33143"/>
                    <a:pt x="48478" y="27099"/>
                  </a:cubicBezTo>
                  <a:cubicBezTo>
                    <a:pt x="48474" y="27097"/>
                    <a:pt x="4746" y="2240"/>
                    <a:pt x="770" y="8176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/>
            </a:p>
          </p:txBody>
        </p:sp>
        <p:grpSp>
          <p:nvGrpSpPr>
            <p:cNvPr id="36" name="Group 92"/>
            <p:cNvGrpSpPr>
              <a:grpSpLocks/>
            </p:cNvGrpSpPr>
            <p:nvPr/>
          </p:nvGrpSpPr>
          <p:grpSpPr bwMode="auto">
            <a:xfrm>
              <a:off x="2391951" y="5933936"/>
              <a:ext cx="213071" cy="175546"/>
              <a:chOff x="1905000" y="5621014"/>
              <a:chExt cx="616039" cy="613001"/>
            </a:xfrm>
          </p:grpSpPr>
          <p:sp>
            <p:nvSpPr>
              <p:cNvPr id="44" name="Oval 14"/>
              <p:cNvSpPr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45" name="Oval 17"/>
              <p:cNvSpPr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46" name="Straight Connector 45"/>
              <p:cNvCxnSpPr>
                <a:stCxn id="44" idx="1"/>
              </p:cNvCxnSpPr>
              <p:nvPr/>
            </p:nvCxnSpPr>
            <p:spPr>
              <a:xfrm flipH="1" flipV="1">
                <a:off x="1903024" y="5711532"/>
                <a:ext cx="221863" cy="25998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>
                <a:stCxn id="44" idx="0"/>
              </p:cNvCxnSpPr>
              <p:nvPr/>
            </p:nvCxnSpPr>
            <p:spPr>
              <a:xfrm flipV="1">
                <a:off x="2231995" y="5617942"/>
                <a:ext cx="0" cy="30157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>
                <a:stCxn id="44" idx="7"/>
              </p:cNvCxnSpPr>
              <p:nvPr/>
            </p:nvCxnSpPr>
            <p:spPr>
              <a:xfrm flipV="1">
                <a:off x="2339103" y="5680337"/>
                <a:ext cx="183613" cy="291178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oup 104"/>
            <p:cNvGrpSpPr>
              <a:grpSpLocks/>
            </p:cNvGrpSpPr>
            <p:nvPr/>
          </p:nvGrpSpPr>
          <p:grpSpPr bwMode="auto">
            <a:xfrm>
              <a:off x="1871482" y="5921099"/>
              <a:ext cx="213071" cy="175546"/>
              <a:chOff x="1905000" y="5621014"/>
              <a:chExt cx="616039" cy="613001"/>
            </a:xfrm>
          </p:grpSpPr>
          <p:sp>
            <p:nvSpPr>
              <p:cNvPr id="39" name="Oval 14"/>
              <p:cNvSpPr>
                <a:spLocks noChangeArrowheads="1"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40" name="Oval 17"/>
              <p:cNvSpPr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41" name="Straight Connector 40"/>
              <p:cNvCxnSpPr>
                <a:stCxn id="39" idx="1"/>
              </p:cNvCxnSpPr>
              <p:nvPr/>
            </p:nvCxnSpPr>
            <p:spPr>
              <a:xfrm flipH="1" flipV="1">
                <a:off x="1908311" y="5725164"/>
                <a:ext cx="221863" cy="239179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>
                <a:stCxn id="39" idx="0"/>
              </p:cNvCxnSpPr>
              <p:nvPr/>
            </p:nvCxnSpPr>
            <p:spPr>
              <a:xfrm flipV="1">
                <a:off x="2229634" y="5621171"/>
                <a:ext cx="22949" cy="30157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>
                <a:stCxn id="39" idx="7"/>
              </p:cNvCxnSpPr>
              <p:nvPr/>
            </p:nvCxnSpPr>
            <p:spPr>
              <a:xfrm flipV="1">
                <a:off x="2336742" y="5683567"/>
                <a:ext cx="183613" cy="280776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38" name="AutoShape 19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 rot="-5400000">
              <a:off x="2130172" y="6065759"/>
              <a:ext cx="208474" cy="530413"/>
            </a:xfrm>
            <a:prstGeom prst="moon">
              <a:avLst>
                <a:gd name="adj" fmla="val 27116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832643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8594" name="Group 2"/>
          <p:cNvGrpSpPr>
            <a:grpSpLocks/>
          </p:cNvGrpSpPr>
          <p:nvPr/>
        </p:nvGrpSpPr>
        <p:grpSpPr bwMode="auto">
          <a:xfrm>
            <a:off x="549275" y="990600"/>
            <a:ext cx="8043863" cy="180975"/>
            <a:chOff x="295" y="1311"/>
            <a:chExt cx="5177" cy="114"/>
          </a:xfrm>
        </p:grpSpPr>
        <p:sp>
          <p:nvSpPr>
            <p:cNvPr id="878595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8596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78597" name="Text Box 5"/>
          <p:cNvSpPr txBox="1">
            <a:spLocks noChangeArrowheads="1"/>
          </p:cNvSpPr>
          <p:nvPr/>
        </p:nvSpPr>
        <p:spPr bwMode="auto">
          <a:xfrm>
            <a:off x="812800" y="228600"/>
            <a:ext cx="7620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/>
              <a:t>A challenge…</a:t>
            </a:r>
          </a:p>
        </p:txBody>
      </p:sp>
      <p:sp>
        <p:nvSpPr>
          <p:cNvPr id="878598" name="Rectangle 6"/>
          <p:cNvSpPr>
            <a:spLocks noChangeArrowheads="1"/>
          </p:cNvSpPr>
          <p:nvPr/>
        </p:nvSpPr>
        <p:spPr bwMode="auto">
          <a:xfrm>
            <a:off x="584200" y="2057400"/>
            <a:ext cx="7043738" cy="421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 dirty="0" err="1">
                <a:solidFill>
                  <a:srgbClr val="E38B21"/>
                </a:solidFill>
                <a:latin typeface="Courier New" pitchFamily="49" charset="0"/>
              </a:rPr>
              <a:t>def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 err="1">
                <a:latin typeface="Courier New" pitchFamily="49" charset="0"/>
              </a:rPr>
              <a:t>provinceChallenge</a:t>
            </a:r>
            <a:r>
              <a:rPr lang="en-US" sz="1800" b="1" dirty="0">
                <a:latin typeface="Courier New" pitchFamily="49" charset="0"/>
              </a:rPr>
              <a:t>( </a:t>
            </a:r>
            <a:r>
              <a:rPr lang="en-US" sz="1800" b="1" dirty="0" err="1">
                <a:latin typeface="Courier New" pitchFamily="49" charset="0"/>
              </a:rPr>
              <a:t>prov</a:t>
            </a:r>
            <a:r>
              <a:rPr lang="en-US" sz="1800" b="1" dirty="0">
                <a:latin typeface="Courier New" pitchFamily="49" charset="0"/>
              </a:rPr>
              <a:t> ):</a:t>
            </a:r>
          </a:p>
          <a:p>
            <a:r>
              <a:rPr lang="en-US" sz="1800" b="1" dirty="0">
                <a:latin typeface="Courier New" pitchFamily="49" charset="0"/>
              </a:rPr>
              <a:t>    </a:t>
            </a:r>
            <a:r>
              <a:rPr lang="en-US" sz="1800" b="1" dirty="0">
                <a:solidFill>
                  <a:srgbClr val="0FA10C"/>
                </a:solidFill>
                <a:latin typeface="Courier New" pitchFamily="49" charset="0"/>
              </a:rPr>
              <a:t>""" </a:t>
            </a:r>
            <a:r>
              <a:rPr lang="en-US" sz="1800" b="1" dirty="0" err="1">
                <a:solidFill>
                  <a:srgbClr val="0FA10C"/>
                </a:solidFill>
                <a:latin typeface="Courier New" pitchFamily="49" charset="0"/>
              </a:rPr>
              <a:t>prov</a:t>
            </a:r>
            <a:r>
              <a:rPr lang="en-US" sz="1800" b="1" dirty="0">
                <a:solidFill>
                  <a:srgbClr val="0FA10C"/>
                </a:solidFill>
                <a:latin typeface="Courier New" pitchFamily="49" charset="0"/>
              </a:rPr>
              <a:t> is a dictionary of Canada's provinces</a:t>
            </a:r>
          </a:p>
          <a:p>
            <a:r>
              <a:rPr lang="en-US" sz="1800" b="1" dirty="0">
                <a:solidFill>
                  <a:srgbClr val="0FA10C"/>
                </a:solidFill>
                <a:latin typeface="Courier New" pitchFamily="49" charset="0"/>
              </a:rPr>
              <a:t>        -- the challenge is to name them all! """</a:t>
            </a:r>
            <a:endParaRPr lang="en-US" sz="1800" b="1" dirty="0">
              <a:latin typeface="Courier New" pitchFamily="49" charset="0"/>
            </a:endParaRPr>
          </a:p>
          <a:p>
            <a:endParaRPr lang="en-US" sz="1800" b="1" dirty="0">
              <a:latin typeface="Courier New" pitchFamily="49" charset="0"/>
            </a:endParaRPr>
          </a:p>
          <a:p>
            <a:r>
              <a:rPr lang="en-US" sz="1800" b="1" dirty="0">
                <a:latin typeface="Courier New" pitchFamily="49" charset="0"/>
              </a:rPr>
              <a:t>    </a:t>
            </a:r>
            <a:r>
              <a:rPr lang="en-US" sz="1800" b="1" dirty="0">
                <a:solidFill>
                  <a:srgbClr val="E38B21"/>
                </a:solidFill>
                <a:latin typeface="Courier New" pitchFamily="49" charset="0"/>
              </a:rPr>
              <a:t>while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>
                <a:solidFill>
                  <a:srgbClr val="E00F0F"/>
                </a:solidFill>
                <a:latin typeface="Courier New" pitchFamily="49" charset="0"/>
              </a:rPr>
              <a:t>0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>
                <a:solidFill>
                  <a:srgbClr val="E38B21"/>
                </a:solidFill>
                <a:latin typeface="Courier New" pitchFamily="49" charset="0"/>
              </a:rPr>
              <a:t>in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 err="1">
                <a:latin typeface="Courier New" pitchFamily="49" charset="0"/>
              </a:rPr>
              <a:t>prov.values</a:t>
            </a:r>
            <a:r>
              <a:rPr lang="en-US" sz="1800" b="1" dirty="0">
                <a:latin typeface="Courier New" pitchFamily="49" charset="0"/>
              </a:rPr>
              <a:t>():</a:t>
            </a:r>
          </a:p>
          <a:p>
            <a:r>
              <a:rPr lang="en-US" sz="1800" b="1" dirty="0">
                <a:latin typeface="Courier New" pitchFamily="49" charset="0"/>
              </a:rPr>
              <a:t>        guess = </a:t>
            </a:r>
            <a:r>
              <a:rPr lang="en-US" sz="1800" b="1" dirty="0" err="1">
                <a:latin typeface="Courier New" pitchFamily="49" charset="0"/>
              </a:rPr>
              <a:t>raw_input</a:t>
            </a:r>
            <a:r>
              <a:rPr lang="en-US" sz="1800" b="1" dirty="0">
                <a:latin typeface="Courier New" pitchFamily="49" charset="0"/>
              </a:rPr>
              <a:t>(</a:t>
            </a:r>
            <a:r>
              <a:rPr lang="en-US" sz="1800" b="1" dirty="0">
                <a:solidFill>
                  <a:srgbClr val="1608F6"/>
                </a:solidFill>
                <a:latin typeface="Courier New" pitchFamily="49" charset="0"/>
              </a:rPr>
              <a:t>"Name a province: "</a:t>
            </a:r>
            <a:r>
              <a:rPr lang="en-US" sz="1800" b="1" dirty="0">
                <a:latin typeface="Courier New" pitchFamily="49" charset="0"/>
              </a:rPr>
              <a:t>)</a:t>
            </a:r>
          </a:p>
          <a:p>
            <a:r>
              <a:rPr lang="en-US" sz="1800" b="1" dirty="0">
                <a:latin typeface="Courier New" pitchFamily="49" charset="0"/>
              </a:rPr>
              <a:t>        </a:t>
            </a:r>
            <a:r>
              <a:rPr lang="en-US" sz="1800" b="1" dirty="0">
                <a:solidFill>
                  <a:srgbClr val="E38B21"/>
                </a:solidFill>
                <a:latin typeface="Courier New" pitchFamily="49" charset="0"/>
              </a:rPr>
              <a:t>if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 err="1">
                <a:latin typeface="Courier New" pitchFamily="49" charset="0"/>
              </a:rPr>
              <a:t>prov.has_key</a:t>
            </a:r>
            <a:r>
              <a:rPr lang="en-US" sz="1800" b="1" dirty="0">
                <a:latin typeface="Courier New" pitchFamily="49" charset="0"/>
              </a:rPr>
              <a:t>( guess ) == False:</a:t>
            </a:r>
          </a:p>
          <a:p>
            <a:r>
              <a:rPr lang="en-US" sz="1800" b="1" dirty="0">
                <a:latin typeface="Courier New" pitchFamily="49" charset="0"/>
              </a:rPr>
              <a:t>            </a:t>
            </a:r>
            <a:r>
              <a:rPr lang="en-US" sz="1800" b="1" dirty="0">
                <a:solidFill>
                  <a:srgbClr val="E38B21"/>
                </a:solidFill>
                <a:latin typeface="Courier New" pitchFamily="49" charset="0"/>
              </a:rPr>
              <a:t>print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>
                <a:solidFill>
                  <a:srgbClr val="1608F6"/>
                </a:solidFill>
                <a:latin typeface="Courier New" pitchFamily="49" charset="0"/>
              </a:rPr>
              <a:t>'Try again...'</a:t>
            </a:r>
            <a:endParaRPr lang="en-US" sz="1800" b="1" dirty="0">
              <a:latin typeface="Courier New" pitchFamily="49" charset="0"/>
            </a:endParaRPr>
          </a:p>
          <a:p>
            <a:r>
              <a:rPr lang="en-US" sz="1800" b="1" dirty="0">
                <a:latin typeface="Courier New" pitchFamily="49" charset="0"/>
              </a:rPr>
              <a:t>        </a:t>
            </a:r>
            <a:r>
              <a:rPr lang="en-US" sz="1800" b="1" dirty="0" err="1">
                <a:solidFill>
                  <a:srgbClr val="E38B21"/>
                </a:solidFill>
                <a:latin typeface="Courier New" pitchFamily="49" charset="0"/>
              </a:rPr>
              <a:t>elif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 err="1">
                <a:latin typeface="Courier New" pitchFamily="49" charset="0"/>
              </a:rPr>
              <a:t>prov</a:t>
            </a:r>
            <a:r>
              <a:rPr lang="en-US" sz="1800" b="1" dirty="0">
                <a:latin typeface="Courier New" pitchFamily="49" charset="0"/>
              </a:rPr>
              <a:t>[guess] == 0:</a:t>
            </a:r>
          </a:p>
          <a:p>
            <a:r>
              <a:rPr lang="en-US" sz="1800" b="1" dirty="0">
                <a:latin typeface="Courier New" pitchFamily="49" charset="0"/>
              </a:rPr>
              <a:t>            </a:t>
            </a:r>
            <a:r>
              <a:rPr lang="en-US" sz="1800" b="1" dirty="0">
                <a:solidFill>
                  <a:srgbClr val="E38B21"/>
                </a:solidFill>
                <a:latin typeface="Courier New" pitchFamily="49" charset="0"/>
              </a:rPr>
              <a:t>print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>
                <a:solidFill>
                  <a:srgbClr val="1608F6"/>
                </a:solidFill>
                <a:latin typeface="Courier New" pitchFamily="49" charset="0"/>
              </a:rPr>
              <a:t>'Yes!'</a:t>
            </a:r>
          </a:p>
          <a:p>
            <a:r>
              <a:rPr lang="en-US" sz="1800" b="1" dirty="0">
                <a:latin typeface="Courier New" pitchFamily="49" charset="0"/>
              </a:rPr>
              <a:t>            </a:t>
            </a:r>
            <a:r>
              <a:rPr lang="en-US" sz="1800" b="1" dirty="0" err="1">
                <a:latin typeface="Courier New" pitchFamily="49" charset="0"/>
              </a:rPr>
              <a:t>prov</a:t>
            </a:r>
            <a:r>
              <a:rPr lang="en-US" sz="1800" b="1" dirty="0">
                <a:latin typeface="Courier New" pitchFamily="49" charset="0"/>
              </a:rPr>
              <a:t>[guess] += 1</a:t>
            </a:r>
          </a:p>
          <a:p>
            <a:r>
              <a:rPr lang="en-US" sz="1800" b="1" dirty="0">
                <a:latin typeface="Courier New" pitchFamily="49" charset="0"/>
              </a:rPr>
              <a:t>        </a:t>
            </a:r>
            <a:r>
              <a:rPr lang="en-US" sz="1800" b="1" dirty="0">
                <a:solidFill>
                  <a:srgbClr val="E38B21"/>
                </a:solidFill>
                <a:latin typeface="Courier New" pitchFamily="49" charset="0"/>
              </a:rPr>
              <a:t>else</a:t>
            </a:r>
            <a:r>
              <a:rPr lang="en-US" sz="1800" b="1" dirty="0">
                <a:latin typeface="Courier New" pitchFamily="49" charset="0"/>
              </a:rPr>
              <a:t>:</a:t>
            </a:r>
          </a:p>
          <a:p>
            <a:r>
              <a:rPr lang="en-US" sz="1800" b="1" dirty="0">
                <a:latin typeface="Courier New" pitchFamily="49" charset="0"/>
              </a:rPr>
              <a:t>            </a:t>
            </a:r>
            <a:r>
              <a:rPr lang="en-US" sz="1800" b="1" dirty="0">
                <a:solidFill>
                  <a:srgbClr val="E38B21"/>
                </a:solidFill>
                <a:latin typeface="Courier New" pitchFamily="49" charset="0"/>
              </a:rPr>
              <a:t>print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>
                <a:solidFill>
                  <a:srgbClr val="1608F6"/>
                </a:solidFill>
                <a:latin typeface="Courier New" pitchFamily="49" charset="0"/>
              </a:rPr>
              <a:t>'Already guessed...'</a:t>
            </a:r>
            <a:endParaRPr lang="en-US" sz="1800" b="1" dirty="0">
              <a:latin typeface="Courier New" pitchFamily="49" charset="0"/>
            </a:endParaRPr>
          </a:p>
          <a:p>
            <a:endParaRPr lang="en-US" sz="1800" b="1" dirty="0">
              <a:latin typeface="Courier New" pitchFamily="49" charset="0"/>
            </a:endParaRPr>
          </a:p>
          <a:p>
            <a:r>
              <a:rPr lang="en-US" sz="1800" b="1" dirty="0">
                <a:latin typeface="Courier New" pitchFamily="49" charset="0"/>
              </a:rPr>
              <a:t>    </a:t>
            </a:r>
            <a:r>
              <a:rPr lang="en-US" sz="1800" b="1" dirty="0">
                <a:solidFill>
                  <a:srgbClr val="E38B21"/>
                </a:solidFill>
                <a:latin typeface="Courier New" pitchFamily="49" charset="0"/>
              </a:rPr>
              <a:t>print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>
                <a:solidFill>
                  <a:srgbClr val="1608F6"/>
                </a:solidFill>
                <a:latin typeface="Courier New" pitchFamily="49" charset="0"/>
              </a:rPr>
              <a:t>'Phew!'</a:t>
            </a:r>
            <a:endParaRPr lang="en-US" sz="1800" b="1" dirty="0">
              <a:latin typeface="Courier New" pitchFamily="49" charset="0"/>
            </a:endParaRPr>
          </a:p>
        </p:txBody>
      </p:sp>
      <p:sp>
        <p:nvSpPr>
          <p:cNvPr id="878599" name="Rectangle 7"/>
          <p:cNvSpPr>
            <a:spLocks noChangeArrowheads="1"/>
          </p:cNvSpPr>
          <p:nvPr/>
        </p:nvSpPr>
        <p:spPr bwMode="auto">
          <a:xfrm>
            <a:off x="584200" y="1304925"/>
            <a:ext cx="432041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1608F6"/>
                </a:solidFill>
                <a:latin typeface="Courier New" pitchFamily="49" charset="0"/>
              </a:rPr>
              <a:t>prov</a:t>
            </a:r>
            <a:r>
              <a:rPr lang="en-US" b="1" dirty="0">
                <a:solidFill>
                  <a:srgbClr val="1608F6"/>
                </a:solidFill>
                <a:latin typeface="Courier New" pitchFamily="49" charset="0"/>
              </a:rPr>
              <a:t> = { </a:t>
            </a:r>
            <a:r>
              <a:rPr lang="en-US" b="1" dirty="0">
                <a:latin typeface="Courier New" pitchFamily="49" charset="0"/>
              </a:rPr>
              <a:t>'BC'</a:t>
            </a:r>
            <a:r>
              <a:rPr lang="en-US" b="1" dirty="0">
                <a:solidFill>
                  <a:srgbClr val="1608F6"/>
                </a:solidFill>
                <a:latin typeface="Courier New" pitchFamily="49" charset="0"/>
              </a:rPr>
              <a:t>: 0, </a:t>
            </a:r>
            <a:r>
              <a:rPr lang="en-US" b="1" dirty="0">
                <a:latin typeface="Courier New" pitchFamily="49" charset="0"/>
              </a:rPr>
              <a:t>'AB'</a:t>
            </a:r>
            <a:r>
              <a:rPr lang="en-US" b="1" dirty="0">
                <a:solidFill>
                  <a:srgbClr val="1608F6"/>
                </a:solidFill>
                <a:latin typeface="Courier New" pitchFamily="49" charset="0"/>
              </a:rPr>
              <a:t>: 0, … }</a:t>
            </a:r>
          </a:p>
        </p:txBody>
      </p:sp>
      <p:sp>
        <p:nvSpPr>
          <p:cNvPr id="878600" name="Text Box 8"/>
          <p:cNvSpPr txBox="1">
            <a:spLocks noChangeArrowheads="1"/>
          </p:cNvSpPr>
          <p:nvPr/>
        </p:nvSpPr>
        <p:spPr bwMode="auto">
          <a:xfrm>
            <a:off x="7278688" y="6362700"/>
            <a:ext cx="1752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solidFill>
                  <a:srgbClr val="E00F0F"/>
                </a:solidFill>
                <a:latin typeface="Arial" charset="0"/>
              </a:rPr>
              <a:t>help?!</a:t>
            </a:r>
          </a:p>
        </p:txBody>
      </p:sp>
    </p:spTree>
    <p:extLst>
      <p:ext uri="{BB962C8B-B14F-4D97-AF65-F5344CB8AC3E}">
        <p14:creationId xmlns:p14="http://schemas.microsoft.com/office/powerpoint/2010/main" val="39417119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42" name="Text Box 2"/>
          <p:cNvSpPr txBox="1">
            <a:spLocks noChangeArrowheads="1"/>
          </p:cNvSpPr>
          <p:nvPr/>
        </p:nvSpPr>
        <p:spPr bwMode="auto">
          <a:xfrm>
            <a:off x="76200" y="156329"/>
            <a:ext cx="1752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/>
              <a:t>“Quiz”</a:t>
            </a:r>
          </a:p>
        </p:txBody>
      </p:sp>
      <p:sp>
        <p:nvSpPr>
          <p:cNvPr id="880643" name="Text Box 3"/>
          <p:cNvSpPr txBox="1">
            <a:spLocks noChangeArrowheads="1"/>
          </p:cNvSpPr>
          <p:nvPr/>
        </p:nvSpPr>
        <p:spPr bwMode="auto">
          <a:xfrm>
            <a:off x="1600200" y="304800"/>
            <a:ext cx="4278312" cy="1892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AutoNum type="arabicPeriod"/>
            </a:pPr>
            <a:r>
              <a:rPr lang="en-US" sz="1800" dirty="0" smtClean="0"/>
              <a:t>Change </a:t>
            </a:r>
            <a:r>
              <a:rPr lang="en-US" sz="1800" dirty="0"/>
              <a:t>this code so that it keeps track of you </a:t>
            </a:r>
            <a:r>
              <a:rPr lang="en-US" sz="1800" b="1" i="1" dirty="0"/>
              <a:t>how many times</a:t>
            </a:r>
            <a:r>
              <a:rPr lang="en-US" sz="1800" dirty="0"/>
              <a:t> you've guessed each item</a:t>
            </a:r>
            <a:r>
              <a:rPr lang="en-US" sz="1800" dirty="0" smtClean="0"/>
              <a:t>.</a:t>
            </a:r>
          </a:p>
          <a:p>
            <a:pPr marL="342900" indent="-342900">
              <a:spcBef>
                <a:spcPct val="50000"/>
              </a:spcBef>
              <a:buAutoNum type="arabicPeriod"/>
            </a:pPr>
            <a:r>
              <a:rPr lang="en-US" dirty="0" smtClean="0"/>
              <a:t>Then change it so it keeps track of all incorrect guesses in a single dictionary entry</a:t>
            </a:r>
            <a:endParaRPr lang="en-US" sz="1800" dirty="0"/>
          </a:p>
        </p:txBody>
      </p:sp>
      <p:sp>
        <p:nvSpPr>
          <p:cNvPr id="880645" name="Rectangle 5"/>
          <p:cNvSpPr>
            <a:spLocks noChangeArrowheads="1"/>
          </p:cNvSpPr>
          <p:nvPr/>
        </p:nvSpPr>
        <p:spPr bwMode="auto">
          <a:xfrm>
            <a:off x="196850" y="2403475"/>
            <a:ext cx="4451350" cy="392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 dirty="0" err="1">
                <a:solidFill>
                  <a:srgbClr val="E38B21"/>
                </a:solidFill>
                <a:latin typeface="Courier New" pitchFamily="49" charset="0"/>
              </a:rPr>
              <a:t>def</a:t>
            </a:r>
            <a:r>
              <a:rPr lang="en-US" sz="1400" b="1" dirty="0">
                <a:latin typeface="Courier New" pitchFamily="49" charset="0"/>
              </a:rPr>
              <a:t> </a:t>
            </a:r>
            <a:r>
              <a:rPr lang="en-US" sz="1400" b="1" dirty="0" err="1">
                <a:latin typeface="Courier New" pitchFamily="49" charset="0"/>
              </a:rPr>
              <a:t>provinceChallenge</a:t>
            </a:r>
            <a:r>
              <a:rPr lang="en-US" sz="1400" b="1" dirty="0">
                <a:latin typeface="Courier New" pitchFamily="49" charset="0"/>
              </a:rPr>
              <a:t>( </a:t>
            </a:r>
            <a:r>
              <a:rPr lang="en-US" sz="1400" b="1" dirty="0" err="1">
                <a:latin typeface="Courier New" pitchFamily="49" charset="0"/>
              </a:rPr>
              <a:t>prov</a:t>
            </a:r>
            <a:r>
              <a:rPr lang="en-US" sz="1400" b="1" dirty="0">
                <a:latin typeface="Courier New" pitchFamily="49" charset="0"/>
              </a:rPr>
              <a:t> ):</a:t>
            </a:r>
          </a:p>
          <a:p>
            <a:endParaRPr lang="en-US" sz="1400" b="1" dirty="0">
              <a:latin typeface="Courier New" pitchFamily="49" charset="0"/>
            </a:endParaRPr>
          </a:p>
          <a:p>
            <a:r>
              <a:rPr lang="en-US" sz="1400" b="1" dirty="0">
                <a:latin typeface="Courier New" pitchFamily="49" charset="0"/>
              </a:rPr>
              <a:t>   </a:t>
            </a:r>
            <a:r>
              <a:rPr lang="en-US" sz="1400" b="1" dirty="0">
                <a:solidFill>
                  <a:srgbClr val="E38B21"/>
                </a:solidFill>
                <a:latin typeface="Courier New" pitchFamily="49" charset="0"/>
              </a:rPr>
              <a:t>while</a:t>
            </a:r>
            <a:r>
              <a:rPr lang="en-US" sz="1400" b="1" dirty="0">
                <a:latin typeface="Courier New" pitchFamily="49" charset="0"/>
              </a:rPr>
              <a:t> </a:t>
            </a:r>
            <a:r>
              <a:rPr lang="en-US" sz="1400" b="1" dirty="0">
                <a:solidFill>
                  <a:srgbClr val="E00F0F"/>
                </a:solidFill>
                <a:latin typeface="Courier New" pitchFamily="49" charset="0"/>
              </a:rPr>
              <a:t>0</a:t>
            </a:r>
            <a:r>
              <a:rPr lang="en-US" sz="1400" b="1" dirty="0">
                <a:latin typeface="Courier New" pitchFamily="49" charset="0"/>
              </a:rPr>
              <a:t> </a:t>
            </a:r>
            <a:r>
              <a:rPr lang="en-US" sz="1400" b="1" dirty="0">
                <a:solidFill>
                  <a:srgbClr val="E38B21"/>
                </a:solidFill>
                <a:latin typeface="Courier New" pitchFamily="49" charset="0"/>
              </a:rPr>
              <a:t>in</a:t>
            </a:r>
            <a:r>
              <a:rPr lang="en-US" sz="1400" b="1" dirty="0">
                <a:latin typeface="Courier New" pitchFamily="49" charset="0"/>
              </a:rPr>
              <a:t> </a:t>
            </a:r>
            <a:r>
              <a:rPr lang="en-US" sz="1400" b="1" dirty="0" err="1">
                <a:latin typeface="Courier New" pitchFamily="49" charset="0"/>
              </a:rPr>
              <a:t>prov.values</a:t>
            </a:r>
            <a:r>
              <a:rPr lang="en-US" sz="1400" b="1" dirty="0">
                <a:latin typeface="Courier New" pitchFamily="49" charset="0"/>
              </a:rPr>
              <a:t>():</a:t>
            </a:r>
          </a:p>
          <a:p>
            <a:r>
              <a:rPr lang="en-US" sz="1400" b="1" dirty="0">
                <a:latin typeface="Courier New" pitchFamily="49" charset="0"/>
              </a:rPr>
              <a:t>      guess = </a:t>
            </a:r>
            <a:r>
              <a:rPr lang="en-US" sz="1400" b="1" dirty="0" err="1">
                <a:latin typeface="Courier New" pitchFamily="49" charset="0"/>
              </a:rPr>
              <a:t>raw_input</a:t>
            </a:r>
            <a:r>
              <a:rPr lang="en-US" sz="1400" b="1" dirty="0">
                <a:latin typeface="Courier New" pitchFamily="49" charset="0"/>
              </a:rPr>
              <a:t>(</a:t>
            </a:r>
            <a:r>
              <a:rPr lang="en-US" sz="1400" b="1" dirty="0">
                <a:solidFill>
                  <a:srgbClr val="1608F6"/>
                </a:solidFill>
                <a:latin typeface="Courier New" pitchFamily="49" charset="0"/>
              </a:rPr>
              <a:t>"Guess: "</a:t>
            </a:r>
            <a:r>
              <a:rPr lang="en-US" sz="1400" b="1" dirty="0">
                <a:latin typeface="Courier New" pitchFamily="49" charset="0"/>
              </a:rPr>
              <a:t>)</a:t>
            </a:r>
          </a:p>
          <a:p>
            <a:endParaRPr lang="en-US" sz="1400" b="1" dirty="0">
              <a:latin typeface="Courier New" pitchFamily="49" charset="0"/>
            </a:endParaRPr>
          </a:p>
          <a:p>
            <a:r>
              <a:rPr lang="en-US" sz="1400" b="1" dirty="0">
                <a:latin typeface="Courier New" pitchFamily="49" charset="0"/>
              </a:rPr>
              <a:t>      </a:t>
            </a:r>
            <a:r>
              <a:rPr lang="en-US" sz="1400" b="1" dirty="0">
                <a:solidFill>
                  <a:srgbClr val="E38B21"/>
                </a:solidFill>
                <a:latin typeface="Courier New" pitchFamily="49" charset="0"/>
              </a:rPr>
              <a:t>if</a:t>
            </a:r>
            <a:r>
              <a:rPr lang="en-US" sz="1400" b="1" dirty="0">
                <a:latin typeface="Courier New" pitchFamily="49" charset="0"/>
              </a:rPr>
              <a:t> </a:t>
            </a:r>
            <a:r>
              <a:rPr lang="en-US" sz="1400" b="1" dirty="0" err="1">
                <a:latin typeface="Courier New" pitchFamily="49" charset="0"/>
              </a:rPr>
              <a:t>prov.has_key</a:t>
            </a:r>
            <a:r>
              <a:rPr lang="en-US" sz="1400" b="1" dirty="0">
                <a:latin typeface="Courier New" pitchFamily="49" charset="0"/>
              </a:rPr>
              <a:t>( guess ) == False:</a:t>
            </a:r>
          </a:p>
          <a:p>
            <a:r>
              <a:rPr lang="en-US" sz="1400" b="1" dirty="0">
                <a:latin typeface="Courier New" pitchFamily="49" charset="0"/>
              </a:rPr>
              <a:t>         </a:t>
            </a:r>
            <a:r>
              <a:rPr lang="en-US" sz="1400" b="1" dirty="0">
                <a:solidFill>
                  <a:srgbClr val="E38B21"/>
                </a:solidFill>
                <a:latin typeface="Courier New" pitchFamily="49" charset="0"/>
              </a:rPr>
              <a:t>print</a:t>
            </a:r>
            <a:r>
              <a:rPr lang="en-US" sz="1400" b="1" dirty="0">
                <a:latin typeface="Courier New" pitchFamily="49" charset="0"/>
              </a:rPr>
              <a:t> </a:t>
            </a:r>
            <a:r>
              <a:rPr lang="en-US" sz="1400" b="1" dirty="0">
                <a:solidFill>
                  <a:srgbClr val="1608F6"/>
                </a:solidFill>
                <a:latin typeface="Courier New" pitchFamily="49" charset="0"/>
              </a:rPr>
              <a:t>'Try again...'</a:t>
            </a:r>
          </a:p>
          <a:p>
            <a:endParaRPr lang="en-US" sz="1400" b="1" dirty="0">
              <a:solidFill>
                <a:srgbClr val="1608F6"/>
              </a:solidFill>
              <a:latin typeface="Courier New" pitchFamily="49" charset="0"/>
            </a:endParaRPr>
          </a:p>
          <a:p>
            <a:endParaRPr lang="en-US" sz="1400" b="1" dirty="0">
              <a:latin typeface="Courier New" pitchFamily="49" charset="0"/>
            </a:endParaRPr>
          </a:p>
          <a:p>
            <a:r>
              <a:rPr lang="en-US" sz="1400" b="1" dirty="0">
                <a:latin typeface="Courier New" pitchFamily="49" charset="0"/>
              </a:rPr>
              <a:t>      </a:t>
            </a:r>
            <a:r>
              <a:rPr lang="en-US" sz="1400" b="1" dirty="0" err="1">
                <a:solidFill>
                  <a:srgbClr val="E38B21"/>
                </a:solidFill>
                <a:latin typeface="Courier New" pitchFamily="49" charset="0"/>
              </a:rPr>
              <a:t>elif</a:t>
            </a:r>
            <a:r>
              <a:rPr lang="en-US" sz="1400" b="1" dirty="0">
                <a:latin typeface="Courier New" pitchFamily="49" charset="0"/>
              </a:rPr>
              <a:t> </a:t>
            </a:r>
            <a:r>
              <a:rPr lang="en-US" sz="1400" b="1" dirty="0" err="1">
                <a:latin typeface="Courier New" pitchFamily="49" charset="0"/>
              </a:rPr>
              <a:t>prov</a:t>
            </a:r>
            <a:r>
              <a:rPr lang="en-US" sz="1400" b="1" dirty="0">
                <a:latin typeface="Courier New" pitchFamily="49" charset="0"/>
              </a:rPr>
              <a:t>[guess] == 0:</a:t>
            </a:r>
          </a:p>
          <a:p>
            <a:r>
              <a:rPr lang="en-US" sz="1400" b="1" dirty="0">
                <a:latin typeface="Courier New" pitchFamily="49" charset="0"/>
              </a:rPr>
              <a:t>         </a:t>
            </a:r>
            <a:r>
              <a:rPr lang="en-US" sz="1400" b="1" dirty="0">
                <a:solidFill>
                  <a:srgbClr val="E38B21"/>
                </a:solidFill>
                <a:latin typeface="Courier New" pitchFamily="49" charset="0"/>
              </a:rPr>
              <a:t>print</a:t>
            </a:r>
            <a:r>
              <a:rPr lang="en-US" sz="1400" b="1" dirty="0">
                <a:latin typeface="Courier New" pitchFamily="49" charset="0"/>
              </a:rPr>
              <a:t> </a:t>
            </a:r>
            <a:r>
              <a:rPr lang="en-US" sz="1400" b="1" dirty="0">
                <a:solidFill>
                  <a:srgbClr val="1608F6"/>
                </a:solidFill>
                <a:latin typeface="Courier New" pitchFamily="49" charset="0"/>
              </a:rPr>
              <a:t>'Yes!'</a:t>
            </a:r>
          </a:p>
          <a:p>
            <a:r>
              <a:rPr lang="en-US" sz="1400" b="1" dirty="0">
                <a:latin typeface="Courier New" pitchFamily="49" charset="0"/>
              </a:rPr>
              <a:t>         </a:t>
            </a:r>
            <a:r>
              <a:rPr lang="en-US" sz="1400" b="1" dirty="0" err="1">
                <a:latin typeface="Courier New" pitchFamily="49" charset="0"/>
              </a:rPr>
              <a:t>prov</a:t>
            </a:r>
            <a:r>
              <a:rPr lang="en-US" sz="1400" b="1" dirty="0">
                <a:latin typeface="Courier New" pitchFamily="49" charset="0"/>
              </a:rPr>
              <a:t>[guess] += 1</a:t>
            </a:r>
          </a:p>
          <a:p>
            <a:endParaRPr lang="en-US" sz="1400" b="1" dirty="0">
              <a:latin typeface="Courier New" pitchFamily="49" charset="0"/>
            </a:endParaRPr>
          </a:p>
          <a:p>
            <a:endParaRPr lang="en-US" sz="1400" b="1" dirty="0">
              <a:latin typeface="Courier New" pitchFamily="49" charset="0"/>
            </a:endParaRPr>
          </a:p>
          <a:p>
            <a:r>
              <a:rPr lang="en-US" sz="1400" b="1" dirty="0">
                <a:latin typeface="Courier New" pitchFamily="49" charset="0"/>
              </a:rPr>
              <a:t>      </a:t>
            </a:r>
            <a:r>
              <a:rPr lang="en-US" sz="1400" b="1" dirty="0">
                <a:solidFill>
                  <a:srgbClr val="E38B21"/>
                </a:solidFill>
                <a:latin typeface="Courier New" pitchFamily="49" charset="0"/>
              </a:rPr>
              <a:t>else</a:t>
            </a:r>
            <a:r>
              <a:rPr lang="en-US" sz="1400" b="1" dirty="0">
                <a:latin typeface="Courier New" pitchFamily="49" charset="0"/>
              </a:rPr>
              <a:t>:</a:t>
            </a:r>
          </a:p>
          <a:p>
            <a:r>
              <a:rPr lang="en-US" sz="1400" b="1" dirty="0">
                <a:latin typeface="Courier New" pitchFamily="49" charset="0"/>
              </a:rPr>
              <a:t>         </a:t>
            </a:r>
            <a:r>
              <a:rPr lang="en-US" sz="1400" b="1" dirty="0">
                <a:solidFill>
                  <a:srgbClr val="E38B21"/>
                </a:solidFill>
                <a:latin typeface="Courier New" pitchFamily="49" charset="0"/>
              </a:rPr>
              <a:t>print</a:t>
            </a:r>
            <a:r>
              <a:rPr lang="en-US" sz="1400" b="1" dirty="0">
                <a:latin typeface="Courier New" pitchFamily="49" charset="0"/>
              </a:rPr>
              <a:t> </a:t>
            </a:r>
            <a:r>
              <a:rPr lang="en-US" sz="1400" b="1" dirty="0">
                <a:solidFill>
                  <a:srgbClr val="1608F6"/>
                </a:solidFill>
                <a:latin typeface="Courier New" pitchFamily="49" charset="0"/>
              </a:rPr>
              <a:t>'Already guessed...'</a:t>
            </a:r>
            <a:endParaRPr lang="en-US" sz="1400" b="1" dirty="0">
              <a:latin typeface="Courier New" pitchFamily="49" charset="0"/>
            </a:endParaRPr>
          </a:p>
          <a:p>
            <a:endParaRPr lang="en-US" sz="1400" b="1" dirty="0">
              <a:latin typeface="Courier New" pitchFamily="49" charset="0"/>
            </a:endParaRPr>
          </a:p>
          <a:p>
            <a:endParaRPr lang="en-US" sz="1400" b="1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1247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6082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36563" y="1116013"/>
            <a:ext cx="8218487" cy="180975"/>
            <a:chOff x="295" y="1311"/>
            <a:chExt cx="5177" cy="114"/>
          </a:xfrm>
        </p:grpSpPr>
        <p:sp>
          <p:nvSpPr>
            <p:cNvPr id="686083" name="Rectangle 3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084" name="Rectangle 4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86085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92163" y="284163"/>
            <a:ext cx="77819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>
                <a:latin typeface="Times" pitchFamily="1" charset="0"/>
              </a:rPr>
              <a:t>Sorting Algorithms</a:t>
            </a:r>
          </a:p>
        </p:txBody>
      </p:sp>
      <p:sp>
        <p:nvSpPr>
          <p:cNvPr id="686086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638300" y="1384300"/>
            <a:ext cx="62118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>
                <a:latin typeface="Times" pitchFamily="1" charset="0"/>
              </a:rPr>
              <a:t>The fruit flies of complexity theory...</a:t>
            </a:r>
          </a:p>
        </p:txBody>
      </p:sp>
      <p:sp>
        <p:nvSpPr>
          <p:cNvPr id="686087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139825" y="2160588"/>
            <a:ext cx="1149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latin typeface="Times" pitchFamily="1" charset="0"/>
              </a:rPr>
              <a:t>Minsort</a:t>
            </a:r>
          </a:p>
        </p:txBody>
      </p:sp>
      <p:grpSp>
        <p:nvGrpSpPr>
          <p:cNvPr id="686088" name="Group 8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3171825" y="2236788"/>
            <a:ext cx="463550" cy="463550"/>
            <a:chOff x="901" y="1784"/>
            <a:chExt cx="292" cy="292"/>
          </a:xfrm>
        </p:grpSpPr>
        <p:sp>
          <p:nvSpPr>
            <p:cNvPr id="686089" name="Rectangle 9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090" name="Text Box 10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7</a:t>
              </a:r>
            </a:p>
          </p:txBody>
        </p:sp>
      </p:grpSp>
      <p:grpSp>
        <p:nvGrpSpPr>
          <p:cNvPr id="686091" name="Group 11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3635375" y="2236788"/>
            <a:ext cx="463550" cy="463550"/>
            <a:chOff x="901" y="1784"/>
            <a:chExt cx="292" cy="292"/>
          </a:xfrm>
        </p:grpSpPr>
        <p:sp>
          <p:nvSpPr>
            <p:cNvPr id="686092" name="Rectangle 12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093" name="Text Box 13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4</a:t>
              </a:r>
            </a:p>
          </p:txBody>
        </p:sp>
      </p:grpSp>
      <p:grpSp>
        <p:nvGrpSpPr>
          <p:cNvPr id="686094" name="Group 14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4100513" y="2236788"/>
            <a:ext cx="463550" cy="463550"/>
            <a:chOff x="901" y="1784"/>
            <a:chExt cx="292" cy="292"/>
          </a:xfrm>
        </p:grpSpPr>
        <p:sp>
          <p:nvSpPr>
            <p:cNvPr id="686095" name="Rectangle 15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096" name="Text Box 16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3</a:t>
              </a:r>
            </a:p>
          </p:txBody>
        </p:sp>
      </p:grpSp>
      <p:grpSp>
        <p:nvGrpSpPr>
          <p:cNvPr id="686097" name="Group 17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4565650" y="2236788"/>
            <a:ext cx="463550" cy="463550"/>
            <a:chOff x="901" y="1784"/>
            <a:chExt cx="292" cy="292"/>
          </a:xfrm>
        </p:grpSpPr>
        <p:sp>
          <p:nvSpPr>
            <p:cNvPr id="686098" name="Rectangle 18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099" name="Text Box 19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2</a:t>
              </a:r>
            </a:p>
          </p:txBody>
        </p:sp>
      </p:grpSp>
      <p:grpSp>
        <p:nvGrpSpPr>
          <p:cNvPr id="686100" name="Group 20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5027613" y="2236788"/>
            <a:ext cx="463550" cy="463550"/>
            <a:chOff x="901" y="1784"/>
            <a:chExt cx="292" cy="292"/>
          </a:xfrm>
        </p:grpSpPr>
        <p:sp>
          <p:nvSpPr>
            <p:cNvPr id="686101" name="Rectangle 21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102" name="Text Box 22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1</a:t>
              </a:r>
            </a:p>
          </p:txBody>
        </p:sp>
      </p:grpSp>
      <p:grpSp>
        <p:nvGrpSpPr>
          <p:cNvPr id="686103" name="Group 23"/>
          <p:cNvGrpSpPr>
            <a:grpSpLocks/>
          </p:cNvGrpSpPr>
          <p:nvPr>
            <p:custDataLst>
              <p:tags r:id="rId10"/>
            </p:custDataLst>
          </p:nvPr>
        </p:nvGrpSpPr>
        <p:grpSpPr bwMode="auto">
          <a:xfrm>
            <a:off x="5491163" y="2236788"/>
            <a:ext cx="463550" cy="463550"/>
            <a:chOff x="901" y="1784"/>
            <a:chExt cx="292" cy="292"/>
          </a:xfrm>
        </p:grpSpPr>
        <p:sp>
          <p:nvSpPr>
            <p:cNvPr id="686104" name="Rectangle 24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105" name="Text Box 25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5</a:t>
              </a:r>
            </a:p>
          </p:txBody>
        </p:sp>
      </p:grpSp>
      <p:grpSp>
        <p:nvGrpSpPr>
          <p:cNvPr id="686106" name="Group 26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>
            <a:off x="5956300" y="2236788"/>
            <a:ext cx="463550" cy="463550"/>
            <a:chOff x="901" y="1784"/>
            <a:chExt cx="292" cy="292"/>
          </a:xfrm>
        </p:grpSpPr>
        <p:sp>
          <p:nvSpPr>
            <p:cNvPr id="686107" name="Rectangle 27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108" name="Text Box 28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0</a:t>
              </a:r>
            </a:p>
          </p:txBody>
        </p:sp>
      </p:grpSp>
      <p:grpSp>
        <p:nvGrpSpPr>
          <p:cNvPr id="686109" name="Group 29"/>
          <p:cNvGrpSpPr>
            <a:grpSpLocks/>
          </p:cNvGrpSpPr>
          <p:nvPr>
            <p:custDataLst>
              <p:tags r:id="rId12"/>
            </p:custDataLst>
          </p:nvPr>
        </p:nvGrpSpPr>
        <p:grpSpPr bwMode="auto">
          <a:xfrm>
            <a:off x="6421438" y="2236788"/>
            <a:ext cx="463550" cy="463550"/>
            <a:chOff x="901" y="1784"/>
            <a:chExt cx="292" cy="292"/>
          </a:xfrm>
        </p:grpSpPr>
        <p:sp>
          <p:nvSpPr>
            <p:cNvPr id="686110" name="Rectangle 30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111" name="Text Box 31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6</a:t>
              </a:r>
            </a:p>
          </p:txBody>
        </p:sp>
      </p:grpSp>
      <p:sp>
        <p:nvSpPr>
          <p:cNvPr id="686112" name="Text Box 32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36600" y="2479675"/>
            <a:ext cx="19700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>
                <a:latin typeface="Times" pitchFamily="1" charset="0"/>
              </a:rPr>
              <a:t>choose the min each iteration</a:t>
            </a:r>
          </a:p>
        </p:txBody>
      </p:sp>
    </p:spTree>
    <p:extLst>
      <p:ext uri="{BB962C8B-B14F-4D97-AF65-F5344CB8AC3E}">
        <p14:creationId xmlns:p14="http://schemas.microsoft.com/office/powerpoint/2010/main" val="53275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739" name="Rectangle 3"/>
          <p:cNvSpPr>
            <a:spLocks noChangeArrowheads="1"/>
          </p:cNvSpPr>
          <p:nvPr/>
        </p:nvSpPr>
        <p:spPr bwMode="auto">
          <a:xfrm>
            <a:off x="619338" y="800363"/>
            <a:ext cx="5698996" cy="590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 dirty="0" err="1">
                <a:solidFill>
                  <a:srgbClr val="E38B21"/>
                </a:solidFill>
                <a:latin typeface="Courier New" pitchFamily="49" charset="0"/>
              </a:rPr>
              <a:t>def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 err="1">
                <a:latin typeface="Courier New" pitchFamily="49" charset="0"/>
              </a:rPr>
              <a:t>provinceChallenge</a:t>
            </a:r>
            <a:r>
              <a:rPr lang="en-US" sz="1800" b="1" dirty="0">
                <a:latin typeface="Courier New" pitchFamily="49" charset="0"/>
              </a:rPr>
              <a:t>( </a:t>
            </a:r>
            <a:r>
              <a:rPr lang="en-US" sz="1800" b="1" dirty="0" err="1">
                <a:latin typeface="Courier New" pitchFamily="49" charset="0"/>
              </a:rPr>
              <a:t>prov</a:t>
            </a:r>
            <a:r>
              <a:rPr lang="en-US" sz="1800" b="1" dirty="0">
                <a:latin typeface="Courier New" pitchFamily="49" charset="0"/>
              </a:rPr>
              <a:t> ):</a:t>
            </a:r>
          </a:p>
          <a:p>
            <a:endParaRPr lang="en-US" sz="1800" b="1" dirty="0">
              <a:latin typeface="Courier New" pitchFamily="49" charset="0"/>
            </a:endParaRPr>
          </a:p>
          <a:p>
            <a:r>
              <a:rPr lang="en-US" sz="1800" b="1" dirty="0">
                <a:latin typeface="Courier New" pitchFamily="49" charset="0"/>
              </a:rPr>
              <a:t>   </a:t>
            </a:r>
            <a:r>
              <a:rPr lang="en-US" sz="1800" b="1" dirty="0">
                <a:solidFill>
                  <a:srgbClr val="E38B21"/>
                </a:solidFill>
                <a:latin typeface="Courier New" pitchFamily="49" charset="0"/>
              </a:rPr>
              <a:t>while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>
                <a:solidFill>
                  <a:srgbClr val="0FA10C"/>
                </a:solidFill>
                <a:latin typeface="Courier New" pitchFamily="49" charset="0"/>
              </a:rPr>
              <a:t>'0'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>
                <a:solidFill>
                  <a:srgbClr val="E38B21"/>
                </a:solidFill>
                <a:latin typeface="Courier New" pitchFamily="49" charset="0"/>
              </a:rPr>
              <a:t>in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 err="1">
                <a:latin typeface="Courier New" pitchFamily="49" charset="0"/>
              </a:rPr>
              <a:t>prov.values</a:t>
            </a:r>
            <a:r>
              <a:rPr lang="en-US" sz="1800" b="1" dirty="0">
                <a:latin typeface="Courier New" pitchFamily="49" charset="0"/>
              </a:rPr>
              <a:t>():</a:t>
            </a:r>
          </a:p>
          <a:p>
            <a:r>
              <a:rPr lang="en-US" sz="1800" b="1" dirty="0">
                <a:latin typeface="Courier New" pitchFamily="49" charset="0"/>
              </a:rPr>
              <a:t>      guess = </a:t>
            </a:r>
            <a:r>
              <a:rPr lang="en-US" sz="1800" b="1" dirty="0" err="1">
                <a:latin typeface="Courier New" pitchFamily="49" charset="0"/>
              </a:rPr>
              <a:t>raw_input</a:t>
            </a:r>
            <a:r>
              <a:rPr lang="en-US" sz="1800" b="1" dirty="0">
                <a:latin typeface="Courier New" pitchFamily="49" charset="0"/>
              </a:rPr>
              <a:t>(</a:t>
            </a:r>
            <a:r>
              <a:rPr lang="en-US" sz="1800" b="1" dirty="0">
                <a:solidFill>
                  <a:srgbClr val="1608F6"/>
                </a:solidFill>
                <a:latin typeface="Courier New" pitchFamily="49" charset="0"/>
              </a:rPr>
              <a:t>"Guess: "</a:t>
            </a:r>
            <a:r>
              <a:rPr lang="en-US" sz="1800" b="1" dirty="0">
                <a:latin typeface="Courier New" pitchFamily="49" charset="0"/>
              </a:rPr>
              <a:t>)</a:t>
            </a:r>
          </a:p>
          <a:p>
            <a:r>
              <a:rPr lang="en-US" sz="1800" b="1" dirty="0">
                <a:latin typeface="Courier New" pitchFamily="49" charset="0"/>
              </a:rPr>
              <a:t>      </a:t>
            </a:r>
            <a:r>
              <a:rPr lang="en-US" sz="1800" b="1" dirty="0">
                <a:solidFill>
                  <a:srgbClr val="E38B21"/>
                </a:solidFill>
                <a:latin typeface="Courier New" pitchFamily="49" charset="0"/>
              </a:rPr>
              <a:t>if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 err="1">
                <a:latin typeface="Courier New" pitchFamily="49" charset="0"/>
              </a:rPr>
              <a:t>prov.has_key</a:t>
            </a:r>
            <a:r>
              <a:rPr lang="en-US" sz="1800" b="1" dirty="0">
                <a:latin typeface="Courier New" pitchFamily="49" charset="0"/>
              </a:rPr>
              <a:t>( guess ) == False:</a:t>
            </a:r>
          </a:p>
          <a:p>
            <a:r>
              <a:rPr lang="en-US" sz="1800" b="1" dirty="0">
                <a:latin typeface="Courier New" pitchFamily="49" charset="0"/>
              </a:rPr>
              <a:t>         </a:t>
            </a:r>
            <a:r>
              <a:rPr lang="en-US" sz="1800" b="1" dirty="0">
                <a:solidFill>
                  <a:srgbClr val="E38B21"/>
                </a:solidFill>
                <a:latin typeface="Courier New" pitchFamily="49" charset="0"/>
              </a:rPr>
              <a:t>print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>
                <a:solidFill>
                  <a:srgbClr val="1608F6"/>
                </a:solidFill>
                <a:latin typeface="Courier New" pitchFamily="49" charset="0"/>
              </a:rPr>
              <a:t>'Try again...'</a:t>
            </a:r>
          </a:p>
          <a:p>
            <a:endParaRPr lang="en-US" sz="1800" b="1" dirty="0" smtClean="0">
              <a:solidFill>
                <a:srgbClr val="1608F6"/>
              </a:solidFill>
              <a:latin typeface="Courier New" pitchFamily="49" charset="0"/>
            </a:endParaRPr>
          </a:p>
          <a:p>
            <a:endParaRPr lang="en-US" b="1" dirty="0">
              <a:solidFill>
                <a:srgbClr val="1608F6"/>
              </a:solidFill>
              <a:latin typeface="Courier New" pitchFamily="49" charset="0"/>
            </a:endParaRPr>
          </a:p>
          <a:p>
            <a:endParaRPr lang="en-US" sz="1800" b="1" dirty="0" smtClean="0">
              <a:solidFill>
                <a:srgbClr val="1608F6"/>
              </a:solidFill>
              <a:latin typeface="Courier New" pitchFamily="49" charset="0"/>
            </a:endParaRPr>
          </a:p>
          <a:p>
            <a:endParaRPr lang="en-US" sz="1800" b="1" dirty="0" smtClean="0">
              <a:solidFill>
                <a:srgbClr val="1608F6"/>
              </a:solidFill>
              <a:latin typeface="Courier New" pitchFamily="49" charset="0"/>
            </a:endParaRPr>
          </a:p>
          <a:p>
            <a:endParaRPr lang="en-US" sz="1800" b="1" dirty="0">
              <a:solidFill>
                <a:srgbClr val="1608F6"/>
              </a:solidFill>
              <a:latin typeface="Courier New" pitchFamily="49" charset="0"/>
            </a:endParaRPr>
          </a:p>
          <a:p>
            <a:endParaRPr lang="en-US" sz="1800" b="1" dirty="0">
              <a:latin typeface="Courier New" pitchFamily="49" charset="0"/>
            </a:endParaRPr>
          </a:p>
          <a:p>
            <a:r>
              <a:rPr lang="en-US" sz="1800" b="1" dirty="0">
                <a:latin typeface="Courier New" pitchFamily="49" charset="0"/>
              </a:rPr>
              <a:t>      </a:t>
            </a:r>
            <a:r>
              <a:rPr lang="en-US" sz="1800" b="1" dirty="0" err="1">
                <a:solidFill>
                  <a:srgbClr val="E38B21"/>
                </a:solidFill>
                <a:latin typeface="Courier New" pitchFamily="49" charset="0"/>
              </a:rPr>
              <a:t>elif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 err="1">
                <a:latin typeface="Courier New" pitchFamily="49" charset="0"/>
              </a:rPr>
              <a:t>prov</a:t>
            </a:r>
            <a:r>
              <a:rPr lang="en-US" sz="1800" b="1" dirty="0">
                <a:latin typeface="Courier New" pitchFamily="49" charset="0"/>
              </a:rPr>
              <a:t>[guess] == 0:</a:t>
            </a:r>
          </a:p>
          <a:p>
            <a:r>
              <a:rPr lang="en-US" sz="1800" b="1" dirty="0">
                <a:latin typeface="Courier New" pitchFamily="49" charset="0"/>
              </a:rPr>
              <a:t>         </a:t>
            </a:r>
            <a:r>
              <a:rPr lang="en-US" sz="1800" b="1" dirty="0">
                <a:solidFill>
                  <a:srgbClr val="E38B21"/>
                </a:solidFill>
                <a:latin typeface="Courier New" pitchFamily="49" charset="0"/>
              </a:rPr>
              <a:t>print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>
                <a:solidFill>
                  <a:srgbClr val="1608F6"/>
                </a:solidFill>
                <a:latin typeface="Courier New" pitchFamily="49" charset="0"/>
              </a:rPr>
              <a:t>'Yes!'</a:t>
            </a:r>
          </a:p>
          <a:p>
            <a:r>
              <a:rPr lang="en-US" sz="1800" b="1" dirty="0">
                <a:latin typeface="Courier New" pitchFamily="49" charset="0"/>
              </a:rPr>
              <a:t>         </a:t>
            </a:r>
            <a:r>
              <a:rPr lang="en-US" sz="1800" b="1" dirty="0" err="1">
                <a:latin typeface="Courier New" pitchFamily="49" charset="0"/>
              </a:rPr>
              <a:t>prov</a:t>
            </a:r>
            <a:r>
              <a:rPr lang="en-US" sz="1800" b="1" dirty="0">
                <a:latin typeface="Courier New" pitchFamily="49" charset="0"/>
              </a:rPr>
              <a:t>[guess] += 1</a:t>
            </a:r>
          </a:p>
          <a:p>
            <a:endParaRPr lang="en-US" sz="1800" b="1" dirty="0">
              <a:latin typeface="Courier New" pitchFamily="49" charset="0"/>
            </a:endParaRPr>
          </a:p>
          <a:p>
            <a:endParaRPr lang="en-US" sz="1800" b="1" dirty="0">
              <a:latin typeface="Courier New" pitchFamily="49" charset="0"/>
            </a:endParaRPr>
          </a:p>
          <a:p>
            <a:r>
              <a:rPr lang="en-US" sz="1800" b="1" dirty="0">
                <a:latin typeface="Courier New" pitchFamily="49" charset="0"/>
              </a:rPr>
              <a:t>      </a:t>
            </a:r>
            <a:r>
              <a:rPr lang="en-US" sz="1800" b="1" dirty="0">
                <a:solidFill>
                  <a:srgbClr val="E38B21"/>
                </a:solidFill>
                <a:latin typeface="Courier New" pitchFamily="49" charset="0"/>
              </a:rPr>
              <a:t>else</a:t>
            </a:r>
            <a:r>
              <a:rPr lang="en-US" sz="1800" b="1" dirty="0">
                <a:latin typeface="Courier New" pitchFamily="49" charset="0"/>
              </a:rPr>
              <a:t>:</a:t>
            </a:r>
          </a:p>
          <a:p>
            <a:r>
              <a:rPr lang="en-US" sz="1800" b="1" dirty="0">
                <a:latin typeface="Courier New" pitchFamily="49" charset="0"/>
              </a:rPr>
              <a:t>         </a:t>
            </a:r>
            <a:r>
              <a:rPr lang="en-US" sz="1800" b="1" dirty="0">
                <a:solidFill>
                  <a:srgbClr val="E38B21"/>
                </a:solidFill>
                <a:latin typeface="Courier New" pitchFamily="49" charset="0"/>
              </a:rPr>
              <a:t>print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>
                <a:solidFill>
                  <a:srgbClr val="1608F6"/>
                </a:solidFill>
                <a:latin typeface="Courier New" pitchFamily="49" charset="0"/>
              </a:rPr>
              <a:t>'Already guessed...'</a:t>
            </a:r>
            <a:endParaRPr lang="en-US" sz="1800" b="1" dirty="0">
              <a:latin typeface="Courier New" pitchFamily="49" charset="0"/>
            </a:endParaRPr>
          </a:p>
          <a:p>
            <a:endParaRPr lang="en-US" sz="1800" b="1" dirty="0">
              <a:latin typeface="Courier New" pitchFamily="49" charset="0"/>
            </a:endParaRPr>
          </a:p>
          <a:p>
            <a:endParaRPr lang="en-US" sz="1800" b="1" dirty="0">
              <a:latin typeface="Courier New" pitchFamily="49" charset="0"/>
            </a:endParaRPr>
          </a:p>
        </p:txBody>
      </p:sp>
      <p:sp>
        <p:nvSpPr>
          <p:cNvPr id="884740" name="Text Box 4"/>
          <p:cNvSpPr txBox="1">
            <a:spLocks noChangeArrowheads="1"/>
          </p:cNvSpPr>
          <p:nvPr/>
        </p:nvSpPr>
        <p:spPr bwMode="auto">
          <a:xfrm>
            <a:off x="5403850" y="404813"/>
            <a:ext cx="31369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1400" dirty="0"/>
              <a:t> first, </a:t>
            </a:r>
            <a:r>
              <a:rPr lang="en-US" sz="1400" dirty="0" smtClean="0"/>
              <a:t>count guesses</a:t>
            </a:r>
            <a:endParaRPr lang="en-US" sz="1400" dirty="0"/>
          </a:p>
        </p:txBody>
      </p:sp>
      <p:sp>
        <p:nvSpPr>
          <p:cNvPr id="884741" name="Text Box 5"/>
          <p:cNvSpPr txBox="1">
            <a:spLocks noChangeArrowheads="1"/>
          </p:cNvSpPr>
          <p:nvPr/>
        </p:nvSpPr>
        <p:spPr bwMode="auto">
          <a:xfrm>
            <a:off x="5403850" y="633413"/>
            <a:ext cx="31369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1400" dirty="0"/>
              <a:t> then, </a:t>
            </a:r>
            <a:r>
              <a:rPr lang="en-US" sz="1400" dirty="0" smtClean="0"/>
              <a:t>track incorrect provinces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322069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266" name="Text Box 2"/>
          <p:cNvSpPr txBox="1">
            <a:spLocks noChangeArrowheads="1"/>
          </p:cNvSpPr>
          <p:nvPr/>
        </p:nvSpPr>
        <p:spPr bwMode="auto">
          <a:xfrm>
            <a:off x="425450" y="236538"/>
            <a:ext cx="8108950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200">
                <a:latin typeface="Times New Roman" pitchFamily="18" charset="0"/>
              </a:rPr>
              <a:t>WMSCI 2005</a:t>
            </a:r>
          </a:p>
        </p:txBody>
      </p:sp>
      <p:pic>
        <p:nvPicPr>
          <p:cNvPr id="907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895600"/>
            <a:ext cx="2743200" cy="3657600"/>
          </a:xfrm>
          <a:prstGeom prst="rect">
            <a:avLst/>
          </a:prstGeom>
          <a:noFill/>
          <a:ln w="28575">
            <a:solidFill>
              <a:srgbClr val="1608F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07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8" t="32660" r="9305" b="45955"/>
          <a:stretch>
            <a:fillRect/>
          </a:stretch>
        </p:blipFill>
        <p:spPr bwMode="auto">
          <a:xfrm>
            <a:off x="990600" y="1143000"/>
            <a:ext cx="6891338" cy="1490663"/>
          </a:xfrm>
          <a:prstGeom prst="rect">
            <a:avLst/>
          </a:prstGeom>
          <a:noFill/>
          <a:ln w="28575">
            <a:solidFill>
              <a:srgbClr val="1608F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07269" name="Text Box 5"/>
          <p:cNvSpPr txBox="1">
            <a:spLocks noChangeArrowheads="1"/>
          </p:cNvSpPr>
          <p:nvPr/>
        </p:nvSpPr>
        <p:spPr bwMode="auto">
          <a:xfrm>
            <a:off x="3584575" y="2776538"/>
            <a:ext cx="4038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1608F6"/>
                </a:solidFill>
              </a:rPr>
              <a:t>Randomly-generated submission accepted to WMSCI 2005 </a:t>
            </a:r>
          </a:p>
        </p:txBody>
      </p:sp>
      <p:sp>
        <p:nvSpPr>
          <p:cNvPr id="907270" name="Line 6"/>
          <p:cNvSpPr>
            <a:spLocks noChangeShapeType="1"/>
          </p:cNvSpPr>
          <p:nvPr/>
        </p:nvSpPr>
        <p:spPr bwMode="auto">
          <a:xfrm flipH="1">
            <a:off x="3657600" y="3429000"/>
            <a:ext cx="1143000" cy="0"/>
          </a:xfrm>
          <a:prstGeom prst="line">
            <a:avLst/>
          </a:prstGeom>
          <a:noFill/>
          <a:ln w="9525">
            <a:solidFill>
              <a:srgbClr val="1608F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7271" name="Line 7"/>
          <p:cNvSpPr>
            <a:spLocks noChangeShapeType="1"/>
          </p:cNvSpPr>
          <p:nvPr/>
        </p:nvSpPr>
        <p:spPr bwMode="auto">
          <a:xfrm flipH="1" flipV="1">
            <a:off x="6824663" y="2803525"/>
            <a:ext cx="0" cy="457200"/>
          </a:xfrm>
          <a:prstGeom prst="line">
            <a:avLst/>
          </a:prstGeom>
          <a:noFill/>
          <a:ln w="9525">
            <a:solidFill>
              <a:srgbClr val="1608F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07272" name="Picture 8" descr="WMSCIscreensho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3760788"/>
            <a:ext cx="4419600" cy="285591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7273" name="Rectangle 9"/>
          <p:cNvSpPr>
            <a:spLocks noChangeArrowheads="1"/>
          </p:cNvSpPr>
          <p:nvPr/>
        </p:nvSpPr>
        <p:spPr bwMode="auto">
          <a:xfrm>
            <a:off x="7010400" y="2743200"/>
            <a:ext cx="1955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000">
                <a:latin typeface="Arial" charset="0"/>
              </a:rPr>
              <a:t>http://pdos.csail.mit.edu/scigen/</a:t>
            </a:r>
          </a:p>
        </p:txBody>
      </p:sp>
      <p:sp>
        <p:nvSpPr>
          <p:cNvPr id="907274" name="Rectangle 10"/>
          <p:cNvSpPr>
            <a:spLocks noChangeArrowheads="1"/>
          </p:cNvSpPr>
          <p:nvPr/>
        </p:nvSpPr>
        <p:spPr bwMode="auto">
          <a:xfrm>
            <a:off x="6665913" y="3505200"/>
            <a:ext cx="19478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000">
                <a:latin typeface="Arial" charset="0"/>
              </a:rPr>
              <a:t>No end to the WMSCI emails…</a:t>
            </a:r>
          </a:p>
        </p:txBody>
      </p:sp>
    </p:spTree>
    <p:extLst>
      <p:ext uri="{BB962C8B-B14F-4D97-AF65-F5344CB8AC3E}">
        <p14:creationId xmlns:p14="http://schemas.microsoft.com/office/powerpoint/2010/main" val="19033541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353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914400" y="0"/>
            <a:ext cx="7772400" cy="1143000"/>
          </a:xfrm>
        </p:spPr>
        <p:txBody>
          <a:bodyPr/>
          <a:lstStyle/>
          <a:p>
            <a:r>
              <a:rPr lang="en-US" sz="4000">
                <a:latin typeface="Times New Roman" pitchFamily="18" charset="0"/>
              </a:rPr>
              <a:t>The Price Is Right!</a:t>
            </a:r>
          </a:p>
        </p:txBody>
      </p:sp>
      <p:grpSp>
        <p:nvGrpSpPr>
          <p:cNvPr id="1473539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519113" y="900113"/>
            <a:ext cx="8235950" cy="174625"/>
            <a:chOff x="295" y="1311"/>
            <a:chExt cx="5177" cy="114"/>
          </a:xfrm>
        </p:grpSpPr>
        <p:sp>
          <p:nvSpPr>
            <p:cNvPr id="1473540" name="Rectangle 4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3541" name="Rectangle 5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473542" name="Picture 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475" y="0"/>
            <a:ext cx="229552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73543" name="Picture 7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81200"/>
            <a:ext cx="1447800" cy="1131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73544" name="Picture 8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288" y="2209800"/>
            <a:ext cx="1066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73545" name="Picture 9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963" y="1981200"/>
            <a:ext cx="61118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73546" name="Picture 10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025" y="1981200"/>
            <a:ext cx="876300" cy="116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73548" name="Picture 12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905000"/>
            <a:ext cx="977900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73549" name="Text Box 13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574925" y="468788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>
              <a:latin typeface="Arial" charset="0"/>
            </a:endParaRPr>
          </a:p>
        </p:txBody>
      </p:sp>
      <p:pic>
        <p:nvPicPr>
          <p:cNvPr id="1473550" name="Picture 14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505200"/>
            <a:ext cx="2486025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73551" name="Text Box 15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733800" y="3810000"/>
            <a:ext cx="394210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latin typeface="Arial" charset="0"/>
              </a:rPr>
              <a:t>Goal: Buy from a set of 5</a:t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items (as many of each as you want)</a:t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while spending between $</a:t>
            </a:r>
            <a:r>
              <a:rPr lang="en-US" dirty="0" smtClean="0">
                <a:latin typeface="Arial" charset="0"/>
              </a:rPr>
              <a:t>9.25</a:t>
            </a:r>
            <a:endParaRPr lang="en-US" dirty="0">
              <a:latin typeface="Arial" charset="0"/>
            </a:endParaRPr>
          </a:p>
          <a:p>
            <a:r>
              <a:rPr lang="en-US" dirty="0">
                <a:latin typeface="Arial" charset="0"/>
              </a:rPr>
              <a:t>and $10.00.</a:t>
            </a:r>
          </a:p>
        </p:txBody>
      </p:sp>
      <p:pic>
        <p:nvPicPr>
          <p:cNvPr id="1473552" name="Picture 16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2438400" cy="180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51579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55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z="4000">
                <a:latin typeface="Times New Roman" pitchFamily="18" charset="0"/>
              </a:rPr>
              <a:t>Demo</a:t>
            </a:r>
          </a:p>
        </p:txBody>
      </p:sp>
      <p:sp>
        <p:nvSpPr>
          <p:cNvPr id="147558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475588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519113" y="900113"/>
            <a:ext cx="8235950" cy="174625"/>
            <a:chOff x="295" y="1311"/>
            <a:chExt cx="5177" cy="114"/>
          </a:xfrm>
        </p:grpSpPr>
        <p:sp>
          <p:nvSpPr>
            <p:cNvPr id="1475589" name="Rectangle 5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5590" name="Rectangle 6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651619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76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09600" y="0"/>
            <a:ext cx="8153400" cy="1143000"/>
          </a:xfrm>
        </p:spPr>
        <p:txBody>
          <a:bodyPr/>
          <a:lstStyle/>
          <a:p>
            <a:r>
              <a:rPr lang="en-US" sz="4000">
                <a:latin typeface="Times New Roman" pitchFamily="18" charset="0"/>
              </a:rPr>
              <a:t>Step 1: Identify Information To Store</a:t>
            </a:r>
          </a:p>
        </p:txBody>
      </p:sp>
      <p:sp>
        <p:nvSpPr>
          <p:cNvPr id="147763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09600" y="1143000"/>
            <a:ext cx="7772400" cy="4114800"/>
          </a:xfrm>
        </p:spPr>
        <p:txBody>
          <a:bodyPr/>
          <a:lstStyle/>
          <a:p>
            <a:r>
              <a:rPr lang="en-US"/>
              <a:t>What information does this program need to keep track of?</a:t>
            </a:r>
          </a:p>
        </p:txBody>
      </p:sp>
      <p:grpSp>
        <p:nvGrpSpPr>
          <p:cNvPr id="1477636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519113" y="900113"/>
            <a:ext cx="8235950" cy="174625"/>
            <a:chOff x="295" y="1311"/>
            <a:chExt cx="5177" cy="114"/>
          </a:xfrm>
        </p:grpSpPr>
        <p:sp>
          <p:nvSpPr>
            <p:cNvPr id="1477637" name="Rectangle 5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7638" name="Rectangle 6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77639" name="Text Box 7" hidden="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69925" y="5449888"/>
            <a:ext cx="66071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33CC33"/>
                </a:solidFill>
                <a:latin typeface="Arial" charset="0"/>
              </a:rPr>
              <a:t>Money you have spent, how much each item is,</a:t>
            </a:r>
          </a:p>
          <a:p>
            <a:r>
              <a:rPr lang="en-US">
                <a:solidFill>
                  <a:srgbClr val="33CC33"/>
                </a:solidFill>
                <a:latin typeface="Arial" charset="0"/>
              </a:rPr>
              <a:t>Items, # items to buy, limits, </a:t>
            </a:r>
          </a:p>
        </p:txBody>
      </p:sp>
    </p:spTree>
    <p:extLst>
      <p:ext uri="{BB962C8B-B14F-4D97-AF65-F5344CB8AC3E}">
        <p14:creationId xmlns:p14="http://schemas.microsoft.com/office/powerpoint/2010/main" val="6263078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78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09600" y="0"/>
            <a:ext cx="8153400" cy="1143000"/>
          </a:xfrm>
        </p:spPr>
        <p:txBody>
          <a:bodyPr/>
          <a:lstStyle/>
          <a:p>
            <a:r>
              <a:rPr lang="en-US" sz="4000">
                <a:latin typeface="Times New Roman" pitchFamily="18" charset="0"/>
              </a:rPr>
              <a:t>Step 1: Identify Information To Store</a:t>
            </a:r>
          </a:p>
        </p:txBody>
      </p:sp>
      <p:sp>
        <p:nvSpPr>
          <p:cNvPr id="148787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85800" y="1143000"/>
            <a:ext cx="77724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How much has the user spent?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 b="1">
                <a:latin typeface="Courier New" pitchFamily="49" charset="0"/>
              </a:rPr>
              <a:t>float: money</a:t>
            </a:r>
          </a:p>
          <a:p>
            <a:pPr>
              <a:lnSpc>
                <a:spcPct val="90000"/>
              </a:lnSpc>
            </a:pPr>
            <a:r>
              <a:rPr lang="en-US" sz="2800"/>
              <a:t>Which items are available?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 b="1">
                <a:latin typeface="Courier New" pitchFamily="49" charset="0"/>
              </a:rPr>
              <a:t>list of strings: items</a:t>
            </a:r>
          </a:p>
          <a:p>
            <a:pPr>
              <a:lnSpc>
                <a:spcPct val="90000"/>
              </a:lnSpc>
            </a:pPr>
            <a:r>
              <a:rPr lang="en-US" sz="2800"/>
              <a:t>How much does each available item cost?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 b="1">
                <a:latin typeface="Courier New" pitchFamily="49" charset="0"/>
              </a:rPr>
              <a:t>list of floats: prices</a:t>
            </a:r>
          </a:p>
          <a:p>
            <a:pPr>
              <a:lnSpc>
                <a:spcPct val="90000"/>
              </a:lnSpc>
            </a:pPr>
            <a:r>
              <a:rPr lang="en-US" sz="2800"/>
              <a:t>Which item did the user currently choose?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 b="1">
                <a:latin typeface="Courier New" pitchFamily="49" charset="0"/>
              </a:rPr>
              <a:t>int: choice</a:t>
            </a:r>
          </a:p>
          <a:p>
            <a:pPr>
              <a:lnSpc>
                <a:spcPct val="90000"/>
              </a:lnSpc>
            </a:pPr>
            <a:r>
              <a:rPr lang="en-US" sz="2800"/>
              <a:t>How many of the currently chosen item does the user want?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 b="1">
                <a:latin typeface="Courier New" pitchFamily="49" charset="0"/>
              </a:rPr>
              <a:t>int: number</a:t>
            </a:r>
          </a:p>
          <a:p>
            <a:pPr>
              <a:lnSpc>
                <a:spcPct val="90000"/>
              </a:lnSpc>
            </a:pPr>
            <a:endParaRPr lang="en-US" sz="2800" b="1">
              <a:latin typeface="Courier New" pitchFamily="49" charset="0"/>
            </a:endParaRPr>
          </a:p>
        </p:txBody>
      </p:sp>
      <p:grpSp>
        <p:nvGrpSpPr>
          <p:cNvPr id="1487876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519113" y="900113"/>
            <a:ext cx="8235950" cy="174625"/>
            <a:chOff x="295" y="1311"/>
            <a:chExt cx="5177" cy="114"/>
          </a:xfrm>
        </p:grpSpPr>
        <p:sp>
          <p:nvSpPr>
            <p:cNvPr id="1487877" name="Rectangle 5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7878" name="Rectangle 6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87879" name="Text Box 7" hidden="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69925" y="5449888"/>
            <a:ext cx="66071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33CC33"/>
                </a:solidFill>
                <a:latin typeface="Arial" charset="0"/>
              </a:rPr>
              <a:t>Money you have spent, how much each item is,</a:t>
            </a:r>
          </a:p>
          <a:p>
            <a:r>
              <a:rPr lang="en-US">
                <a:solidFill>
                  <a:srgbClr val="33CC33"/>
                </a:solidFill>
                <a:latin typeface="Arial" charset="0"/>
              </a:rPr>
              <a:t>Items, # items to buy, limits, </a:t>
            </a:r>
          </a:p>
        </p:txBody>
      </p:sp>
    </p:spTree>
    <p:extLst>
      <p:ext uri="{BB962C8B-B14F-4D97-AF65-F5344CB8AC3E}">
        <p14:creationId xmlns:p14="http://schemas.microsoft.com/office/powerpoint/2010/main" val="20696097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96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z="4000">
                <a:latin typeface="Times New Roman" pitchFamily="18" charset="0"/>
              </a:rPr>
              <a:t>Step 2: Break Down Functionality</a:t>
            </a:r>
          </a:p>
        </p:txBody>
      </p:sp>
      <p:sp>
        <p:nvSpPr>
          <p:cNvPr id="147968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85800" y="1143000"/>
            <a:ext cx="7772400" cy="4114800"/>
          </a:xfrm>
        </p:spPr>
        <p:txBody>
          <a:bodyPr/>
          <a:lstStyle/>
          <a:p>
            <a:r>
              <a:rPr lang="en-US"/>
              <a:t>What are the things that this program needs to do?</a:t>
            </a:r>
          </a:p>
        </p:txBody>
      </p:sp>
      <p:grpSp>
        <p:nvGrpSpPr>
          <p:cNvPr id="1479684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519113" y="900113"/>
            <a:ext cx="8235950" cy="174625"/>
            <a:chOff x="295" y="1311"/>
            <a:chExt cx="5177" cy="114"/>
          </a:xfrm>
        </p:grpSpPr>
        <p:sp>
          <p:nvSpPr>
            <p:cNvPr id="1479685" name="Rectangle 5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9686" name="Rectangle 6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79687" name="Text Box 7" hidden="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69925" y="5602288"/>
            <a:ext cx="61499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33CC33"/>
                </a:solidFill>
                <a:latin typeface="Arial" charset="0"/>
              </a:rPr>
              <a:t>Allow user to buy one item</a:t>
            </a:r>
          </a:p>
          <a:p>
            <a:r>
              <a:rPr lang="en-US">
                <a:solidFill>
                  <a:srgbClr val="33CC33"/>
                </a:solidFill>
                <a:latin typeface="Arial" charset="0"/>
              </a:rPr>
              <a:t>Ask user how many items to buy</a:t>
            </a:r>
          </a:p>
          <a:p>
            <a:r>
              <a:rPr lang="en-US">
                <a:solidFill>
                  <a:srgbClr val="33CC33"/>
                </a:solidFill>
                <a:latin typeface="Arial" charset="0"/>
              </a:rPr>
              <a:t>Update $$, update item list, check if finished</a:t>
            </a:r>
          </a:p>
        </p:txBody>
      </p:sp>
    </p:spTree>
    <p:extLst>
      <p:ext uri="{BB962C8B-B14F-4D97-AF65-F5344CB8AC3E}">
        <p14:creationId xmlns:p14="http://schemas.microsoft.com/office/powerpoint/2010/main" val="11655223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582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z="4000">
                <a:latin typeface="Times New Roman" pitchFamily="18" charset="0"/>
              </a:rPr>
              <a:t>Step 2: Break Down Functionality</a:t>
            </a:r>
          </a:p>
        </p:txBody>
      </p:sp>
      <p:sp>
        <p:nvSpPr>
          <p:cNvPr id="148582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85800" y="1143000"/>
            <a:ext cx="7848600" cy="5105400"/>
          </a:xfrm>
        </p:spPr>
        <p:txBody>
          <a:bodyPr/>
          <a:lstStyle/>
          <a:p>
            <a:r>
              <a:rPr lang="en-US" dirty="0"/>
              <a:t>Control the overall game play</a:t>
            </a:r>
          </a:p>
          <a:p>
            <a:r>
              <a:rPr lang="en-US" dirty="0"/>
              <a:t>Prompt the user to enter a choice and number of items</a:t>
            </a:r>
          </a:p>
          <a:p>
            <a:r>
              <a:rPr lang="en-US" dirty="0"/>
              <a:t>Calculate the total spent</a:t>
            </a:r>
          </a:p>
          <a:p>
            <a:r>
              <a:rPr lang="en-US" dirty="0"/>
              <a:t>Figure out when the game is over</a:t>
            </a:r>
          </a:p>
          <a:p>
            <a:r>
              <a:rPr lang="en-US" dirty="0"/>
              <a:t>Figure out win or lose</a:t>
            </a:r>
          </a:p>
          <a:p>
            <a:r>
              <a:rPr lang="en-US" dirty="0"/>
              <a:t>Print a welcome message</a:t>
            </a:r>
          </a:p>
          <a:p>
            <a:r>
              <a:rPr lang="en-US" dirty="0"/>
              <a:t>Remove the purchased item from the </a:t>
            </a:r>
            <a:r>
              <a:rPr lang="en-US" dirty="0" smtClean="0"/>
              <a:t>lists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1485828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519113" y="900113"/>
            <a:ext cx="8235950" cy="174625"/>
            <a:chOff x="295" y="1311"/>
            <a:chExt cx="5177" cy="114"/>
          </a:xfrm>
        </p:grpSpPr>
        <p:sp>
          <p:nvSpPr>
            <p:cNvPr id="1485829" name="Rectangle 5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5830" name="Rectangle 6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85831" name="Text Box 7" hidden="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69925" y="5602288"/>
            <a:ext cx="61499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33CC33"/>
                </a:solidFill>
                <a:latin typeface="Arial" charset="0"/>
              </a:rPr>
              <a:t>Allow user to buy one item</a:t>
            </a:r>
          </a:p>
          <a:p>
            <a:r>
              <a:rPr lang="en-US">
                <a:solidFill>
                  <a:srgbClr val="33CC33"/>
                </a:solidFill>
                <a:latin typeface="Arial" charset="0"/>
              </a:rPr>
              <a:t>Ask user how many items to buy</a:t>
            </a:r>
          </a:p>
          <a:p>
            <a:r>
              <a:rPr lang="en-US">
                <a:solidFill>
                  <a:srgbClr val="33CC33"/>
                </a:solidFill>
                <a:latin typeface="Arial" charset="0"/>
              </a:rPr>
              <a:t>Update $$, update item list, check if finished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485833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78663" y="5824538"/>
              <a:ext cx="23812" cy="36512"/>
            </p14:xfrm>
          </p:contentPart>
        </mc:Choice>
        <mc:Fallback xmlns="">
          <p:pic>
            <p:nvPicPr>
              <p:cNvPr id="1485833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069283" y="5815139"/>
                <a:ext cx="42573" cy="5531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113371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17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4876800" y="0"/>
            <a:ext cx="3962400" cy="609600"/>
          </a:xfrm>
        </p:spPr>
        <p:txBody>
          <a:bodyPr/>
          <a:lstStyle/>
          <a:p>
            <a:r>
              <a:rPr lang="en-US" sz="2400" u="sng">
                <a:solidFill>
                  <a:schemeClr val="tx1"/>
                </a:solidFill>
              </a:rPr>
              <a:t>Attempt 1</a:t>
            </a:r>
          </a:p>
        </p:txBody>
      </p:sp>
      <p:sp>
        <p:nvSpPr>
          <p:cNvPr id="1481732" name="Text Box 4" hidden="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308725" y="5068888"/>
            <a:ext cx="21177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CC00"/>
                </a:solidFill>
                <a:latin typeface="Arial" charset="0"/>
              </a:rPr>
              <a:t>ID problems, </a:t>
            </a:r>
            <a:br>
              <a:rPr lang="en-US">
                <a:solidFill>
                  <a:srgbClr val="00CC00"/>
                </a:solidFill>
                <a:latin typeface="Arial" charset="0"/>
              </a:rPr>
            </a:br>
            <a:r>
              <a:rPr lang="en-US">
                <a:solidFill>
                  <a:srgbClr val="00CC00"/>
                </a:solidFill>
                <a:latin typeface="Arial" charset="0"/>
              </a:rPr>
              <a:t>write on board</a:t>
            </a:r>
          </a:p>
        </p:txBody>
      </p:sp>
      <p:sp>
        <p:nvSpPr>
          <p:cNvPr id="1481733" name="Rectangle 5"/>
          <p:cNvSpPr>
            <a:spLocks noChangeArrowheads="1"/>
          </p:cNvSpPr>
          <p:nvPr/>
        </p:nvSpPr>
        <p:spPr bwMode="auto">
          <a:xfrm>
            <a:off x="228600" y="381000"/>
            <a:ext cx="8686800" cy="620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600" b="1">
                <a:solidFill>
                  <a:srgbClr val="F68B09"/>
                </a:solidFill>
                <a:latin typeface="Courier New" pitchFamily="49" charset="0"/>
              </a:rPr>
              <a:t>def</a:t>
            </a:r>
            <a:r>
              <a:rPr lang="en-US" sz="1600" b="1">
                <a:latin typeface="Courier New" pitchFamily="49" charset="0"/>
              </a:rPr>
              <a:t> </a:t>
            </a:r>
            <a:r>
              <a:rPr lang="en-US" sz="1600" b="1">
                <a:solidFill>
                  <a:srgbClr val="0508FB"/>
                </a:solidFill>
                <a:latin typeface="Courier New" pitchFamily="49" charset="0"/>
              </a:rPr>
              <a:t>playTry1</a:t>
            </a:r>
            <a:r>
              <a:rPr lang="en-US" sz="1600" b="1">
                <a:latin typeface="Courier New" pitchFamily="49" charset="0"/>
              </a:rPr>
              <a:t>():</a:t>
            </a:r>
          </a:p>
          <a:p>
            <a:r>
              <a:rPr lang="en-US" sz="1600" b="1">
                <a:latin typeface="Courier New" pitchFamily="49" charset="0"/>
              </a:rPr>
              <a:t>    </a:t>
            </a:r>
            <a:r>
              <a:rPr lang="en-US" sz="1600" b="1">
                <a:solidFill>
                  <a:srgbClr val="F68B09"/>
                </a:solidFill>
                <a:latin typeface="Courier New" pitchFamily="49" charset="0"/>
              </a:rPr>
              <a:t>print</a:t>
            </a:r>
            <a:r>
              <a:rPr lang="en-US" sz="1600" b="1">
                <a:latin typeface="Courier New" pitchFamily="49" charset="0"/>
              </a:rPr>
              <a:t> </a:t>
            </a:r>
            <a:r>
              <a:rPr lang="en-US" sz="1600" b="1">
                <a:solidFill>
                  <a:srgbClr val="0AA318"/>
                </a:solidFill>
                <a:latin typeface="Courier New" pitchFamily="49" charset="0"/>
              </a:rPr>
              <a:t>"Welcome to the price is right!"</a:t>
            </a:r>
          </a:p>
          <a:p>
            <a:r>
              <a:rPr lang="en-US" sz="1600" b="1">
                <a:latin typeface="Courier New" pitchFamily="49" charset="0"/>
              </a:rPr>
              <a:t>    </a:t>
            </a:r>
            <a:r>
              <a:rPr lang="en-US" sz="1600" b="1">
                <a:solidFill>
                  <a:srgbClr val="F68B09"/>
                </a:solidFill>
                <a:latin typeface="Courier New" pitchFamily="49" charset="0"/>
              </a:rPr>
              <a:t>print</a:t>
            </a:r>
            <a:r>
              <a:rPr lang="en-US" sz="1600" b="1">
                <a:latin typeface="Courier New" pitchFamily="49" charset="0"/>
              </a:rPr>
              <a:t> </a:t>
            </a:r>
            <a:r>
              <a:rPr lang="en-US" sz="1600" b="1">
                <a:solidFill>
                  <a:srgbClr val="0AA318"/>
                </a:solidFill>
                <a:latin typeface="Courier New" pitchFamily="49" charset="0"/>
              </a:rPr>
              <a:t>"Your goal is to buy 5 or fewer items (any number of each)"</a:t>
            </a:r>
          </a:p>
          <a:p>
            <a:r>
              <a:rPr lang="en-US" sz="1600" b="1">
                <a:latin typeface="Courier New" pitchFamily="49" charset="0"/>
              </a:rPr>
              <a:t>    </a:t>
            </a:r>
            <a:r>
              <a:rPr lang="en-US" sz="1600" b="1">
                <a:solidFill>
                  <a:srgbClr val="F68B09"/>
                </a:solidFill>
                <a:latin typeface="Courier New" pitchFamily="49" charset="0"/>
              </a:rPr>
              <a:t>print</a:t>
            </a:r>
            <a:r>
              <a:rPr lang="en-US" sz="1600" b="1">
                <a:latin typeface="Courier New" pitchFamily="49" charset="0"/>
              </a:rPr>
              <a:t> </a:t>
            </a:r>
            <a:r>
              <a:rPr lang="en-US" sz="1600" b="1">
                <a:solidFill>
                  <a:srgbClr val="0AA318"/>
                </a:solidFill>
                <a:latin typeface="Courier New" pitchFamily="49" charset="0"/>
              </a:rPr>
              <a:t>"and spend between $9.25 and $10"</a:t>
            </a:r>
          </a:p>
          <a:p>
            <a:r>
              <a:rPr lang="en-US" sz="1600" b="1">
                <a:latin typeface="Courier New" pitchFamily="49" charset="0"/>
              </a:rPr>
              <a:t>    </a:t>
            </a:r>
          </a:p>
          <a:p>
            <a:r>
              <a:rPr lang="en-US" sz="1600" b="1">
                <a:latin typeface="Courier New" pitchFamily="49" charset="0"/>
              </a:rPr>
              <a:t>    items = [</a:t>
            </a:r>
            <a:r>
              <a:rPr lang="en-US" sz="1600" b="1">
                <a:solidFill>
                  <a:srgbClr val="0AA318"/>
                </a:solidFill>
                <a:latin typeface="Courier New" pitchFamily="49" charset="0"/>
              </a:rPr>
              <a:t>"bleach"</a:t>
            </a:r>
            <a:r>
              <a:rPr lang="en-US" sz="1600" b="1">
                <a:latin typeface="Courier New" pitchFamily="49" charset="0"/>
              </a:rPr>
              <a:t>,</a:t>
            </a:r>
            <a:r>
              <a:rPr lang="en-US" sz="1600" b="1">
                <a:solidFill>
                  <a:srgbClr val="0AA318"/>
                </a:solidFill>
                <a:latin typeface="Courier New" pitchFamily="49" charset="0"/>
              </a:rPr>
              <a:t>"coke"</a:t>
            </a:r>
            <a:r>
              <a:rPr lang="en-US" sz="1600" b="1">
                <a:latin typeface="Courier New" pitchFamily="49" charset="0"/>
              </a:rPr>
              <a:t>,</a:t>
            </a:r>
            <a:r>
              <a:rPr lang="en-US" sz="1600" b="1">
                <a:solidFill>
                  <a:srgbClr val="0AA318"/>
                </a:solidFill>
                <a:latin typeface="Courier New" pitchFamily="49" charset="0"/>
              </a:rPr>
              <a:t>"ramen"</a:t>
            </a:r>
            <a:r>
              <a:rPr lang="en-US" sz="1600" b="1">
                <a:latin typeface="Courier New" pitchFamily="49" charset="0"/>
              </a:rPr>
              <a:t>,</a:t>
            </a:r>
            <a:r>
              <a:rPr lang="en-US" sz="1600" b="1">
                <a:solidFill>
                  <a:srgbClr val="0AA318"/>
                </a:solidFill>
                <a:latin typeface="Courier New" pitchFamily="49" charset="0"/>
              </a:rPr>
              <a:t>"ice cream"</a:t>
            </a:r>
            <a:r>
              <a:rPr lang="en-US" sz="1600" b="1">
                <a:latin typeface="Courier New" pitchFamily="49" charset="0"/>
              </a:rPr>
              <a:t>,</a:t>
            </a:r>
            <a:r>
              <a:rPr lang="en-US" sz="1600" b="1">
                <a:solidFill>
                  <a:srgbClr val="0AA318"/>
                </a:solidFill>
                <a:latin typeface="Courier New" pitchFamily="49" charset="0"/>
              </a:rPr>
              <a:t>"super ball"</a:t>
            </a:r>
            <a:r>
              <a:rPr lang="en-US" sz="1600" b="1">
                <a:latin typeface="Courier New" pitchFamily="49" charset="0"/>
              </a:rPr>
              <a:t>]</a:t>
            </a:r>
          </a:p>
          <a:p>
            <a:r>
              <a:rPr lang="en-US" sz="1600" b="1">
                <a:latin typeface="Courier New" pitchFamily="49" charset="0"/>
              </a:rPr>
              <a:t>    prices = [1.35, .75, .25, 3.00, 1.75]</a:t>
            </a:r>
          </a:p>
          <a:p>
            <a:r>
              <a:rPr lang="en-US" sz="1600" b="1">
                <a:latin typeface="Courier New" pitchFamily="49" charset="0"/>
              </a:rPr>
              <a:t>    money = 0.0</a:t>
            </a:r>
          </a:p>
          <a:p>
            <a:r>
              <a:rPr lang="en-US" sz="1600" b="1">
                <a:latin typeface="Courier New" pitchFamily="49" charset="0"/>
              </a:rPr>
              <a:t>    </a:t>
            </a:r>
          </a:p>
          <a:p>
            <a:r>
              <a:rPr lang="en-US" sz="1600" b="1">
                <a:latin typeface="Courier New" pitchFamily="49" charset="0"/>
              </a:rPr>
              <a:t>    </a:t>
            </a:r>
            <a:r>
              <a:rPr lang="en-US" sz="1600" b="1">
                <a:solidFill>
                  <a:srgbClr val="F68B09"/>
                </a:solidFill>
                <a:latin typeface="Courier New" pitchFamily="49" charset="0"/>
              </a:rPr>
              <a:t>while</a:t>
            </a:r>
            <a:r>
              <a:rPr lang="en-US" sz="1600" b="1">
                <a:latin typeface="Courier New" pitchFamily="49" charset="0"/>
              </a:rPr>
              <a:t> money &lt; 9.25 </a:t>
            </a:r>
            <a:r>
              <a:rPr lang="en-US" sz="1600" b="1">
                <a:solidFill>
                  <a:srgbClr val="F68B09"/>
                </a:solidFill>
                <a:latin typeface="Courier New" pitchFamily="49" charset="0"/>
              </a:rPr>
              <a:t>and</a:t>
            </a:r>
            <a:r>
              <a:rPr lang="en-US" sz="1600" b="1">
                <a:latin typeface="Courier New" pitchFamily="49" charset="0"/>
              </a:rPr>
              <a:t> len(items) &gt; 0:</a:t>
            </a:r>
          </a:p>
          <a:p>
            <a:r>
              <a:rPr lang="en-US" sz="1600" b="1">
                <a:latin typeface="Courier New" pitchFamily="49" charset="0"/>
              </a:rPr>
              <a:t>        </a:t>
            </a:r>
            <a:r>
              <a:rPr lang="en-US" sz="1600" b="1">
                <a:solidFill>
                  <a:srgbClr val="F68B09"/>
                </a:solidFill>
                <a:latin typeface="Courier New" pitchFamily="49" charset="0"/>
              </a:rPr>
              <a:t>print</a:t>
            </a:r>
            <a:r>
              <a:rPr lang="en-US" sz="1600" b="1">
                <a:latin typeface="Courier New" pitchFamily="49" charset="0"/>
              </a:rPr>
              <a:t> </a:t>
            </a:r>
            <a:r>
              <a:rPr lang="en-US" sz="1600" b="1">
                <a:solidFill>
                  <a:srgbClr val="0AA318"/>
                </a:solidFill>
                <a:latin typeface="Courier New" pitchFamily="49" charset="0"/>
              </a:rPr>
              <a:t>"You have spent $"</a:t>
            </a:r>
            <a:r>
              <a:rPr lang="en-US" sz="1600" b="1">
                <a:latin typeface="Courier New" pitchFamily="49" charset="0"/>
              </a:rPr>
              <a:t>, money</a:t>
            </a:r>
          </a:p>
          <a:p>
            <a:r>
              <a:rPr lang="en-US" sz="1600" b="1">
                <a:latin typeface="Courier New" pitchFamily="49" charset="0"/>
              </a:rPr>
              <a:t>        printItems( items )</a:t>
            </a:r>
          </a:p>
          <a:p>
            <a:r>
              <a:rPr lang="en-US" sz="1600" b="1">
                <a:latin typeface="Courier New" pitchFamily="49" charset="0"/>
              </a:rPr>
              <a:t>        choice = input( </a:t>
            </a:r>
            <a:r>
              <a:rPr lang="en-US" sz="1600" b="1">
                <a:solidFill>
                  <a:srgbClr val="0AA318"/>
                </a:solidFill>
                <a:latin typeface="Courier New" pitchFamily="49" charset="0"/>
              </a:rPr>
              <a:t>"Which item would you like to buy? "</a:t>
            </a:r>
            <a:r>
              <a:rPr lang="en-US" sz="1600" b="1">
                <a:latin typeface="Courier New" pitchFamily="49" charset="0"/>
              </a:rPr>
              <a:t>)</a:t>
            </a:r>
          </a:p>
          <a:p>
            <a:r>
              <a:rPr lang="en-US" sz="1600" b="1">
                <a:latin typeface="Courier New" pitchFamily="49" charset="0"/>
              </a:rPr>
              <a:t>        number = input( </a:t>
            </a:r>
            <a:r>
              <a:rPr lang="en-US" sz="1600" b="1">
                <a:solidFill>
                  <a:srgbClr val="0AA318"/>
                </a:solidFill>
                <a:latin typeface="Courier New" pitchFamily="49" charset="0"/>
              </a:rPr>
              <a:t>"How many "</a:t>
            </a:r>
            <a:r>
              <a:rPr lang="en-US" sz="1600" b="1">
                <a:latin typeface="Courier New" pitchFamily="49" charset="0"/>
              </a:rPr>
              <a:t>+items[choice]+</a:t>
            </a:r>
            <a:r>
              <a:rPr lang="en-US" sz="1600" b="1">
                <a:solidFill>
                  <a:srgbClr val="0AA318"/>
                </a:solidFill>
                <a:latin typeface="Courier New" pitchFamily="49" charset="0"/>
              </a:rPr>
              <a:t>" would you like?"</a:t>
            </a:r>
            <a:r>
              <a:rPr lang="en-US" sz="1600" b="1">
                <a:latin typeface="Courier New" pitchFamily="49" charset="0"/>
              </a:rPr>
              <a:t>)</a:t>
            </a:r>
          </a:p>
          <a:p>
            <a:r>
              <a:rPr lang="en-US" sz="1600" b="1">
                <a:latin typeface="Courier New" pitchFamily="49" charset="0"/>
              </a:rPr>
              <a:t>        </a:t>
            </a:r>
            <a:r>
              <a:rPr lang="en-US" sz="1600" b="1">
                <a:solidFill>
                  <a:srgbClr val="F68B09"/>
                </a:solidFill>
                <a:latin typeface="Courier New" pitchFamily="49" charset="0"/>
              </a:rPr>
              <a:t>print</a:t>
            </a:r>
            <a:r>
              <a:rPr lang="en-US" sz="1600" b="1">
                <a:latin typeface="Courier New" pitchFamily="49" charset="0"/>
              </a:rPr>
              <a:t> items[choice], </a:t>
            </a:r>
            <a:r>
              <a:rPr lang="en-US" sz="1600" b="1">
                <a:solidFill>
                  <a:srgbClr val="0AA318"/>
                </a:solidFill>
                <a:latin typeface="Courier New" pitchFamily="49" charset="0"/>
              </a:rPr>
              <a:t>"is $"</a:t>
            </a:r>
            <a:r>
              <a:rPr lang="en-US" sz="1600" b="1">
                <a:latin typeface="Courier New" pitchFamily="49" charset="0"/>
              </a:rPr>
              <a:t>, prices[choice]</a:t>
            </a:r>
          </a:p>
          <a:p>
            <a:r>
              <a:rPr lang="en-US" sz="1600" b="1">
                <a:latin typeface="Courier New" pitchFamily="49" charset="0"/>
              </a:rPr>
              <a:t>        money += prices[choice]*number</a:t>
            </a:r>
          </a:p>
          <a:p>
            <a:r>
              <a:rPr lang="en-US" sz="1600" b="1">
                <a:latin typeface="Courier New" pitchFamily="49" charset="0"/>
              </a:rPr>
              <a:t>        </a:t>
            </a:r>
          </a:p>
          <a:p>
            <a:r>
              <a:rPr lang="en-US" sz="1600" b="1">
                <a:latin typeface="Courier New" pitchFamily="49" charset="0"/>
              </a:rPr>
              <a:t>        prices = prices[0:choice] + prices[choice+1:]</a:t>
            </a:r>
          </a:p>
          <a:p>
            <a:r>
              <a:rPr lang="en-US" sz="1600" b="1">
                <a:latin typeface="Courier New" pitchFamily="49" charset="0"/>
              </a:rPr>
              <a:t>        items = items[0:choice] + items[choice+1:]</a:t>
            </a:r>
          </a:p>
          <a:p>
            <a:r>
              <a:rPr lang="en-US" sz="1600" b="1">
                <a:latin typeface="Courier New" pitchFamily="49" charset="0"/>
              </a:rPr>
              <a:t>               </a:t>
            </a:r>
          </a:p>
          <a:p>
            <a:r>
              <a:rPr lang="en-US" sz="1600" b="1">
                <a:latin typeface="Courier New" pitchFamily="49" charset="0"/>
              </a:rPr>
              <a:t>    </a:t>
            </a:r>
            <a:r>
              <a:rPr lang="en-US" sz="1600" b="1">
                <a:solidFill>
                  <a:srgbClr val="F68B09"/>
                </a:solidFill>
                <a:latin typeface="Courier New" pitchFamily="49" charset="0"/>
              </a:rPr>
              <a:t>print</a:t>
            </a:r>
            <a:r>
              <a:rPr lang="en-US" sz="1600" b="1">
                <a:latin typeface="Courier New" pitchFamily="49" charset="0"/>
              </a:rPr>
              <a:t> </a:t>
            </a:r>
            <a:r>
              <a:rPr lang="en-US" sz="1600" b="1">
                <a:solidFill>
                  <a:srgbClr val="0AA318"/>
                </a:solidFill>
                <a:latin typeface="Courier New" pitchFamily="49" charset="0"/>
              </a:rPr>
              <a:t>"You have spent $"</a:t>
            </a:r>
            <a:r>
              <a:rPr lang="en-US" sz="1600" b="1">
                <a:latin typeface="Courier New" pitchFamily="49" charset="0"/>
              </a:rPr>
              <a:t>, money        </a:t>
            </a:r>
          </a:p>
          <a:p>
            <a:r>
              <a:rPr lang="en-US" sz="1600" b="1">
                <a:latin typeface="Courier New" pitchFamily="49" charset="0"/>
              </a:rPr>
              <a:t>    </a:t>
            </a:r>
            <a:r>
              <a:rPr lang="en-US" sz="1600" b="1">
                <a:solidFill>
                  <a:srgbClr val="F68B09"/>
                </a:solidFill>
                <a:latin typeface="Courier New" pitchFamily="49" charset="0"/>
              </a:rPr>
              <a:t>if</a:t>
            </a:r>
            <a:r>
              <a:rPr lang="en-US" sz="1600" b="1">
                <a:latin typeface="Courier New" pitchFamily="49" charset="0"/>
              </a:rPr>
              <a:t> money &gt;= 9.25 </a:t>
            </a:r>
            <a:r>
              <a:rPr lang="en-US" sz="1600" b="1">
                <a:solidFill>
                  <a:srgbClr val="F68B09"/>
                </a:solidFill>
                <a:latin typeface="Courier New" pitchFamily="49" charset="0"/>
              </a:rPr>
              <a:t>and</a:t>
            </a:r>
            <a:r>
              <a:rPr lang="en-US" sz="1600" b="1">
                <a:latin typeface="Courier New" pitchFamily="49" charset="0"/>
              </a:rPr>
              <a:t> money &lt;= 10.0:</a:t>
            </a:r>
          </a:p>
          <a:p>
            <a:r>
              <a:rPr lang="en-US" sz="1600" b="1">
                <a:latin typeface="Courier New" pitchFamily="49" charset="0"/>
              </a:rPr>
              <a:t>        </a:t>
            </a:r>
            <a:r>
              <a:rPr lang="en-US" sz="1600" b="1">
                <a:solidFill>
                  <a:srgbClr val="F68B09"/>
                </a:solidFill>
                <a:latin typeface="Courier New" pitchFamily="49" charset="0"/>
              </a:rPr>
              <a:t>print</a:t>
            </a:r>
            <a:r>
              <a:rPr lang="en-US" sz="1600" b="1">
                <a:latin typeface="Courier New" pitchFamily="49" charset="0"/>
              </a:rPr>
              <a:t> </a:t>
            </a:r>
            <a:r>
              <a:rPr lang="en-US" sz="1600" b="1">
                <a:solidFill>
                  <a:srgbClr val="0AA318"/>
                </a:solidFill>
                <a:latin typeface="Courier New" pitchFamily="49" charset="0"/>
              </a:rPr>
              <a:t>"You win!"</a:t>
            </a:r>
          </a:p>
          <a:p>
            <a:r>
              <a:rPr lang="en-US" sz="1600" b="1">
                <a:latin typeface="Courier New" pitchFamily="49" charset="0"/>
              </a:rPr>
              <a:t>    </a:t>
            </a:r>
            <a:r>
              <a:rPr lang="en-US" sz="1600" b="1">
                <a:solidFill>
                  <a:srgbClr val="F68B09"/>
                </a:solidFill>
                <a:latin typeface="Courier New" pitchFamily="49" charset="0"/>
              </a:rPr>
              <a:t>else</a:t>
            </a:r>
            <a:r>
              <a:rPr lang="en-US" sz="1600" b="1">
                <a:latin typeface="Courier New" pitchFamily="49" charset="0"/>
              </a:rPr>
              <a:t>:</a:t>
            </a:r>
          </a:p>
          <a:p>
            <a:r>
              <a:rPr lang="en-US" sz="1600" b="1">
                <a:latin typeface="Courier New" pitchFamily="49" charset="0"/>
              </a:rPr>
              <a:t>        </a:t>
            </a:r>
            <a:r>
              <a:rPr lang="en-US" sz="1600" b="1">
                <a:solidFill>
                  <a:srgbClr val="F68B09"/>
                </a:solidFill>
                <a:latin typeface="Courier New" pitchFamily="49" charset="0"/>
              </a:rPr>
              <a:t>print</a:t>
            </a:r>
            <a:r>
              <a:rPr lang="en-US" sz="1600" b="1">
                <a:latin typeface="Courier New" pitchFamily="49" charset="0"/>
              </a:rPr>
              <a:t> </a:t>
            </a:r>
            <a:r>
              <a:rPr lang="en-US" sz="1600" b="1">
                <a:solidFill>
                  <a:srgbClr val="0AA318"/>
                </a:solidFill>
                <a:latin typeface="Courier New" pitchFamily="49" charset="0"/>
              </a:rPr>
              <a:t>"You lose!"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81740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57700" y="5672138"/>
              <a:ext cx="26988" cy="52387"/>
            </p14:xfrm>
          </p:contentPart>
        </mc:Choice>
        <mc:Fallback xmlns="">
          <p:pic>
            <p:nvPicPr>
              <p:cNvPr id="1481740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448344" y="5662809"/>
                <a:ext cx="45700" cy="7104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77974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99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4876800" y="0"/>
            <a:ext cx="3962400" cy="609600"/>
          </a:xfrm>
        </p:spPr>
        <p:txBody>
          <a:bodyPr/>
          <a:lstStyle/>
          <a:p>
            <a:r>
              <a:rPr lang="en-US" sz="2400" u="sng">
                <a:solidFill>
                  <a:schemeClr val="tx1"/>
                </a:solidFill>
              </a:rPr>
              <a:t>Attempt 1: Issues</a:t>
            </a:r>
          </a:p>
        </p:txBody>
      </p:sp>
      <p:sp>
        <p:nvSpPr>
          <p:cNvPr id="1489923" name="Text Box 3" hidden="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308725" y="5068888"/>
            <a:ext cx="21177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CC00"/>
                </a:solidFill>
                <a:latin typeface="Arial" charset="0"/>
              </a:rPr>
              <a:t>ID problems, </a:t>
            </a:r>
            <a:br>
              <a:rPr lang="en-US">
                <a:solidFill>
                  <a:srgbClr val="00CC00"/>
                </a:solidFill>
                <a:latin typeface="Arial" charset="0"/>
              </a:rPr>
            </a:br>
            <a:r>
              <a:rPr lang="en-US">
                <a:solidFill>
                  <a:srgbClr val="00CC00"/>
                </a:solidFill>
                <a:latin typeface="Arial" charset="0"/>
              </a:rPr>
              <a:t>write on board</a:t>
            </a:r>
          </a:p>
        </p:txBody>
      </p:sp>
      <p:sp>
        <p:nvSpPr>
          <p:cNvPr id="1489924" name="Rectangle 4"/>
          <p:cNvSpPr>
            <a:spLocks noChangeArrowheads="1"/>
          </p:cNvSpPr>
          <p:nvPr/>
        </p:nvSpPr>
        <p:spPr bwMode="auto">
          <a:xfrm>
            <a:off x="228600" y="381000"/>
            <a:ext cx="8686800" cy="620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600" b="1">
                <a:solidFill>
                  <a:srgbClr val="F68B09"/>
                </a:solidFill>
                <a:latin typeface="Courier New" pitchFamily="49" charset="0"/>
              </a:rPr>
              <a:t>def</a:t>
            </a:r>
            <a:r>
              <a:rPr lang="en-US" sz="1600" b="1">
                <a:latin typeface="Courier New" pitchFamily="49" charset="0"/>
              </a:rPr>
              <a:t> </a:t>
            </a:r>
            <a:r>
              <a:rPr lang="en-US" sz="1600" b="1">
                <a:solidFill>
                  <a:srgbClr val="0508FB"/>
                </a:solidFill>
                <a:latin typeface="Courier New" pitchFamily="49" charset="0"/>
              </a:rPr>
              <a:t>playTry1</a:t>
            </a:r>
            <a:r>
              <a:rPr lang="en-US" sz="1600" b="1">
                <a:latin typeface="Courier New" pitchFamily="49" charset="0"/>
              </a:rPr>
              <a:t>():</a:t>
            </a:r>
          </a:p>
          <a:p>
            <a:r>
              <a:rPr lang="en-US" sz="1600" b="1">
                <a:latin typeface="Courier New" pitchFamily="49" charset="0"/>
              </a:rPr>
              <a:t>    </a:t>
            </a:r>
            <a:r>
              <a:rPr lang="en-US" sz="1600" b="1">
                <a:solidFill>
                  <a:srgbClr val="F68B09"/>
                </a:solidFill>
                <a:latin typeface="Courier New" pitchFamily="49" charset="0"/>
              </a:rPr>
              <a:t>print</a:t>
            </a:r>
            <a:r>
              <a:rPr lang="en-US" sz="1600" b="1">
                <a:latin typeface="Courier New" pitchFamily="49" charset="0"/>
              </a:rPr>
              <a:t> </a:t>
            </a:r>
            <a:r>
              <a:rPr lang="en-US" sz="1600" b="1">
                <a:solidFill>
                  <a:srgbClr val="0AA318"/>
                </a:solidFill>
                <a:latin typeface="Courier New" pitchFamily="49" charset="0"/>
              </a:rPr>
              <a:t>"Welcome to the price is right!"</a:t>
            </a:r>
          </a:p>
          <a:p>
            <a:r>
              <a:rPr lang="en-US" sz="1600" b="1">
                <a:latin typeface="Courier New" pitchFamily="49" charset="0"/>
              </a:rPr>
              <a:t>    </a:t>
            </a:r>
            <a:r>
              <a:rPr lang="en-US" sz="1600" b="1">
                <a:solidFill>
                  <a:srgbClr val="F68B09"/>
                </a:solidFill>
                <a:latin typeface="Courier New" pitchFamily="49" charset="0"/>
              </a:rPr>
              <a:t>print</a:t>
            </a:r>
            <a:r>
              <a:rPr lang="en-US" sz="1600" b="1">
                <a:latin typeface="Courier New" pitchFamily="49" charset="0"/>
              </a:rPr>
              <a:t> </a:t>
            </a:r>
            <a:r>
              <a:rPr lang="en-US" sz="1600" b="1">
                <a:solidFill>
                  <a:srgbClr val="0AA318"/>
                </a:solidFill>
                <a:latin typeface="Courier New" pitchFamily="49" charset="0"/>
              </a:rPr>
              <a:t>"Your goal is to buy 5 or fewer items (any number of each)"</a:t>
            </a:r>
          </a:p>
          <a:p>
            <a:r>
              <a:rPr lang="en-US" sz="1600" b="1">
                <a:latin typeface="Courier New" pitchFamily="49" charset="0"/>
              </a:rPr>
              <a:t>    </a:t>
            </a:r>
            <a:r>
              <a:rPr lang="en-US" sz="1600" b="1">
                <a:solidFill>
                  <a:srgbClr val="F68B09"/>
                </a:solidFill>
                <a:latin typeface="Courier New" pitchFamily="49" charset="0"/>
              </a:rPr>
              <a:t>print</a:t>
            </a:r>
            <a:r>
              <a:rPr lang="en-US" sz="1600" b="1">
                <a:latin typeface="Courier New" pitchFamily="49" charset="0"/>
              </a:rPr>
              <a:t> </a:t>
            </a:r>
            <a:r>
              <a:rPr lang="en-US" sz="1600" b="1">
                <a:solidFill>
                  <a:srgbClr val="0AA318"/>
                </a:solidFill>
                <a:latin typeface="Courier New" pitchFamily="49" charset="0"/>
              </a:rPr>
              <a:t>"and spend between $9.25 and $10"</a:t>
            </a:r>
          </a:p>
          <a:p>
            <a:r>
              <a:rPr lang="en-US" sz="1600" b="1">
                <a:latin typeface="Courier New" pitchFamily="49" charset="0"/>
              </a:rPr>
              <a:t>    </a:t>
            </a:r>
          </a:p>
          <a:p>
            <a:r>
              <a:rPr lang="en-US" sz="1600" b="1">
                <a:latin typeface="Courier New" pitchFamily="49" charset="0"/>
              </a:rPr>
              <a:t>    items = [</a:t>
            </a:r>
            <a:r>
              <a:rPr lang="en-US" sz="1600" b="1">
                <a:solidFill>
                  <a:srgbClr val="0AA318"/>
                </a:solidFill>
                <a:latin typeface="Courier New" pitchFamily="49" charset="0"/>
              </a:rPr>
              <a:t>"bleach"</a:t>
            </a:r>
            <a:r>
              <a:rPr lang="en-US" sz="1600" b="1">
                <a:latin typeface="Courier New" pitchFamily="49" charset="0"/>
              </a:rPr>
              <a:t>,</a:t>
            </a:r>
            <a:r>
              <a:rPr lang="en-US" sz="1600" b="1">
                <a:solidFill>
                  <a:srgbClr val="0AA318"/>
                </a:solidFill>
                <a:latin typeface="Courier New" pitchFamily="49" charset="0"/>
              </a:rPr>
              <a:t>"coke"</a:t>
            </a:r>
            <a:r>
              <a:rPr lang="en-US" sz="1600" b="1">
                <a:latin typeface="Courier New" pitchFamily="49" charset="0"/>
              </a:rPr>
              <a:t>,</a:t>
            </a:r>
            <a:r>
              <a:rPr lang="en-US" sz="1600" b="1">
                <a:solidFill>
                  <a:srgbClr val="0AA318"/>
                </a:solidFill>
                <a:latin typeface="Courier New" pitchFamily="49" charset="0"/>
              </a:rPr>
              <a:t>"ramen"</a:t>
            </a:r>
            <a:r>
              <a:rPr lang="en-US" sz="1600" b="1">
                <a:latin typeface="Courier New" pitchFamily="49" charset="0"/>
              </a:rPr>
              <a:t>,</a:t>
            </a:r>
            <a:r>
              <a:rPr lang="en-US" sz="1600" b="1">
                <a:solidFill>
                  <a:srgbClr val="0AA318"/>
                </a:solidFill>
                <a:latin typeface="Courier New" pitchFamily="49" charset="0"/>
              </a:rPr>
              <a:t>"ice cream"</a:t>
            </a:r>
            <a:r>
              <a:rPr lang="en-US" sz="1600" b="1">
                <a:latin typeface="Courier New" pitchFamily="49" charset="0"/>
              </a:rPr>
              <a:t>,</a:t>
            </a:r>
            <a:r>
              <a:rPr lang="en-US" sz="1600" b="1">
                <a:solidFill>
                  <a:srgbClr val="0AA318"/>
                </a:solidFill>
                <a:latin typeface="Courier New" pitchFamily="49" charset="0"/>
              </a:rPr>
              <a:t>"super ball"</a:t>
            </a:r>
            <a:r>
              <a:rPr lang="en-US" sz="1600" b="1">
                <a:latin typeface="Courier New" pitchFamily="49" charset="0"/>
              </a:rPr>
              <a:t>]</a:t>
            </a:r>
          </a:p>
          <a:p>
            <a:r>
              <a:rPr lang="en-US" sz="1600" b="1">
                <a:latin typeface="Courier New" pitchFamily="49" charset="0"/>
              </a:rPr>
              <a:t>    prices = [1.35, .75, .25, 3.00, 1.75]</a:t>
            </a:r>
          </a:p>
          <a:p>
            <a:r>
              <a:rPr lang="en-US" sz="1600" b="1">
                <a:latin typeface="Courier New" pitchFamily="49" charset="0"/>
              </a:rPr>
              <a:t>    money = 0.0</a:t>
            </a:r>
          </a:p>
          <a:p>
            <a:r>
              <a:rPr lang="en-US" sz="1600" b="1">
                <a:latin typeface="Courier New" pitchFamily="49" charset="0"/>
              </a:rPr>
              <a:t>    </a:t>
            </a:r>
          </a:p>
          <a:p>
            <a:r>
              <a:rPr lang="en-US" sz="1600" b="1">
                <a:latin typeface="Courier New" pitchFamily="49" charset="0"/>
              </a:rPr>
              <a:t>    </a:t>
            </a:r>
            <a:r>
              <a:rPr lang="en-US" sz="1600" b="1">
                <a:solidFill>
                  <a:srgbClr val="F68B09"/>
                </a:solidFill>
                <a:latin typeface="Courier New" pitchFamily="49" charset="0"/>
              </a:rPr>
              <a:t>while</a:t>
            </a:r>
            <a:r>
              <a:rPr lang="en-US" sz="1600" b="1">
                <a:latin typeface="Courier New" pitchFamily="49" charset="0"/>
              </a:rPr>
              <a:t> money &lt; 9.25 </a:t>
            </a:r>
            <a:r>
              <a:rPr lang="en-US" sz="1600" b="1">
                <a:solidFill>
                  <a:srgbClr val="F68B09"/>
                </a:solidFill>
                <a:latin typeface="Courier New" pitchFamily="49" charset="0"/>
              </a:rPr>
              <a:t>and</a:t>
            </a:r>
            <a:r>
              <a:rPr lang="en-US" sz="1600" b="1">
                <a:latin typeface="Courier New" pitchFamily="49" charset="0"/>
              </a:rPr>
              <a:t> len(items) &gt; 0:</a:t>
            </a:r>
          </a:p>
          <a:p>
            <a:r>
              <a:rPr lang="en-US" sz="1600" b="1">
                <a:latin typeface="Courier New" pitchFamily="49" charset="0"/>
              </a:rPr>
              <a:t>        </a:t>
            </a:r>
            <a:r>
              <a:rPr lang="en-US" sz="1600" b="1">
                <a:solidFill>
                  <a:srgbClr val="F68B09"/>
                </a:solidFill>
                <a:latin typeface="Courier New" pitchFamily="49" charset="0"/>
              </a:rPr>
              <a:t>print</a:t>
            </a:r>
            <a:r>
              <a:rPr lang="en-US" sz="1600" b="1">
                <a:latin typeface="Courier New" pitchFamily="49" charset="0"/>
              </a:rPr>
              <a:t> </a:t>
            </a:r>
            <a:r>
              <a:rPr lang="en-US" sz="1600" b="1">
                <a:solidFill>
                  <a:srgbClr val="0AA318"/>
                </a:solidFill>
                <a:latin typeface="Courier New" pitchFamily="49" charset="0"/>
              </a:rPr>
              <a:t>"You have spent $"</a:t>
            </a:r>
            <a:r>
              <a:rPr lang="en-US" sz="1600" b="1">
                <a:latin typeface="Courier New" pitchFamily="49" charset="0"/>
              </a:rPr>
              <a:t>, money</a:t>
            </a:r>
          </a:p>
          <a:p>
            <a:r>
              <a:rPr lang="en-US" sz="1600" b="1">
                <a:latin typeface="Courier New" pitchFamily="49" charset="0"/>
              </a:rPr>
              <a:t>        printItems( items )</a:t>
            </a:r>
          </a:p>
          <a:p>
            <a:r>
              <a:rPr lang="en-US" sz="1600" b="1">
                <a:latin typeface="Courier New" pitchFamily="49" charset="0"/>
              </a:rPr>
              <a:t>        choice = input( </a:t>
            </a:r>
            <a:r>
              <a:rPr lang="en-US" sz="1600" b="1">
                <a:solidFill>
                  <a:srgbClr val="0AA318"/>
                </a:solidFill>
                <a:latin typeface="Courier New" pitchFamily="49" charset="0"/>
              </a:rPr>
              <a:t>"Which item would you like to buy? "</a:t>
            </a:r>
            <a:r>
              <a:rPr lang="en-US" sz="1600" b="1">
                <a:latin typeface="Courier New" pitchFamily="49" charset="0"/>
              </a:rPr>
              <a:t>)</a:t>
            </a:r>
          </a:p>
          <a:p>
            <a:r>
              <a:rPr lang="en-US" sz="1600" b="1">
                <a:latin typeface="Courier New" pitchFamily="49" charset="0"/>
              </a:rPr>
              <a:t>        number = input( </a:t>
            </a:r>
            <a:r>
              <a:rPr lang="en-US" sz="1600" b="1">
                <a:solidFill>
                  <a:srgbClr val="0AA318"/>
                </a:solidFill>
                <a:latin typeface="Courier New" pitchFamily="49" charset="0"/>
              </a:rPr>
              <a:t>"How many "</a:t>
            </a:r>
            <a:r>
              <a:rPr lang="en-US" sz="1600" b="1">
                <a:latin typeface="Courier New" pitchFamily="49" charset="0"/>
              </a:rPr>
              <a:t>+items[choice]+</a:t>
            </a:r>
            <a:r>
              <a:rPr lang="en-US" sz="1600" b="1">
                <a:solidFill>
                  <a:srgbClr val="0AA318"/>
                </a:solidFill>
                <a:latin typeface="Courier New" pitchFamily="49" charset="0"/>
              </a:rPr>
              <a:t>" would you like?"</a:t>
            </a:r>
            <a:r>
              <a:rPr lang="en-US" sz="1600" b="1">
                <a:latin typeface="Courier New" pitchFamily="49" charset="0"/>
              </a:rPr>
              <a:t>)</a:t>
            </a:r>
          </a:p>
          <a:p>
            <a:r>
              <a:rPr lang="en-US" sz="1600" b="1">
                <a:latin typeface="Courier New" pitchFamily="49" charset="0"/>
              </a:rPr>
              <a:t>        </a:t>
            </a:r>
            <a:r>
              <a:rPr lang="en-US" sz="1600" b="1">
                <a:solidFill>
                  <a:srgbClr val="F68B09"/>
                </a:solidFill>
                <a:latin typeface="Courier New" pitchFamily="49" charset="0"/>
              </a:rPr>
              <a:t>print</a:t>
            </a:r>
            <a:r>
              <a:rPr lang="en-US" sz="1600" b="1">
                <a:latin typeface="Courier New" pitchFamily="49" charset="0"/>
              </a:rPr>
              <a:t> items[choice], </a:t>
            </a:r>
            <a:r>
              <a:rPr lang="en-US" sz="1600" b="1">
                <a:solidFill>
                  <a:srgbClr val="0AA318"/>
                </a:solidFill>
                <a:latin typeface="Courier New" pitchFamily="49" charset="0"/>
              </a:rPr>
              <a:t>"is $"</a:t>
            </a:r>
            <a:r>
              <a:rPr lang="en-US" sz="1600" b="1">
                <a:latin typeface="Courier New" pitchFamily="49" charset="0"/>
              </a:rPr>
              <a:t>, prices[choice]</a:t>
            </a:r>
          </a:p>
          <a:p>
            <a:r>
              <a:rPr lang="en-US" sz="1600" b="1">
                <a:latin typeface="Courier New" pitchFamily="49" charset="0"/>
              </a:rPr>
              <a:t>        money += prices[choice]*number</a:t>
            </a:r>
          </a:p>
          <a:p>
            <a:r>
              <a:rPr lang="en-US" sz="1600" b="1">
                <a:latin typeface="Courier New" pitchFamily="49" charset="0"/>
              </a:rPr>
              <a:t>        </a:t>
            </a:r>
          </a:p>
          <a:p>
            <a:r>
              <a:rPr lang="en-US" sz="1600" b="1">
                <a:latin typeface="Courier New" pitchFamily="49" charset="0"/>
              </a:rPr>
              <a:t>        prices = prices[0:choice] + prices[choice+1:]</a:t>
            </a:r>
          </a:p>
          <a:p>
            <a:r>
              <a:rPr lang="en-US" sz="1600" b="1">
                <a:latin typeface="Courier New" pitchFamily="49" charset="0"/>
              </a:rPr>
              <a:t>        items = items[0:choice] + items[choice+1:]</a:t>
            </a:r>
          </a:p>
          <a:p>
            <a:r>
              <a:rPr lang="en-US" sz="1600" b="1">
                <a:latin typeface="Courier New" pitchFamily="49" charset="0"/>
              </a:rPr>
              <a:t>               </a:t>
            </a:r>
          </a:p>
          <a:p>
            <a:r>
              <a:rPr lang="en-US" sz="1600" b="1">
                <a:latin typeface="Courier New" pitchFamily="49" charset="0"/>
              </a:rPr>
              <a:t>    </a:t>
            </a:r>
            <a:r>
              <a:rPr lang="en-US" sz="1600" b="1">
                <a:solidFill>
                  <a:srgbClr val="F68B09"/>
                </a:solidFill>
                <a:latin typeface="Courier New" pitchFamily="49" charset="0"/>
              </a:rPr>
              <a:t>print</a:t>
            </a:r>
            <a:r>
              <a:rPr lang="en-US" sz="1600" b="1">
                <a:latin typeface="Courier New" pitchFamily="49" charset="0"/>
              </a:rPr>
              <a:t> </a:t>
            </a:r>
            <a:r>
              <a:rPr lang="en-US" sz="1600" b="1">
                <a:solidFill>
                  <a:srgbClr val="0AA318"/>
                </a:solidFill>
                <a:latin typeface="Courier New" pitchFamily="49" charset="0"/>
              </a:rPr>
              <a:t>"You have spent $"</a:t>
            </a:r>
            <a:r>
              <a:rPr lang="en-US" sz="1600" b="1">
                <a:latin typeface="Courier New" pitchFamily="49" charset="0"/>
              </a:rPr>
              <a:t>, money        </a:t>
            </a:r>
          </a:p>
          <a:p>
            <a:r>
              <a:rPr lang="en-US" sz="1600" b="1">
                <a:latin typeface="Courier New" pitchFamily="49" charset="0"/>
              </a:rPr>
              <a:t>    </a:t>
            </a:r>
            <a:r>
              <a:rPr lang="en-US" sz="1600" b="1">
                <a:solidFill>
                  <a:srgbClr val="F68B09"/>
                </a:solidFill>
                <a:latin typeface="Courier New" pitchFamily="49" charset="0"/>
              </a:rPr>
              <a:t>if</a:t>
            </a:r>
            <a:r>
              <a:rPr lang="en-US" sz="1600" b="1">
                <a:latin typeface="Courier New" pitchFamily="49" charset="0"/>
              </a:rPr>
              <a:t> money &gt;= 9.25 </a:t>
            </a:r>
            <a:r>
              <a:rPr lang="en-US" sz="1600" b="1">
                <a:solidFill>
                  <a:srgbClr val="F68B09"/>
                </a:solidFill>
                <a:latin typeface="Courier New" pitchFamily="49" charset="0"/>
              </a:rPr>
              <a:t>and</a:t>
            </a:r>
            <a:r>
              <a:rPr lang="en-US" sz="1600" b="1">
                <a:latin typeface="Courier New" pitchFamily="49" charset="0"/>
              </a:rPr>
              <a:t> money &lt;= 10.0:</a:t>
            </a:r>
          </a:p>
          <a:p>
            <a:r>
              <a:rPr lang="en-US" sz="1600" b="1">
                <a:latin typeface="Courier New" pitchFamily="49" charset="0"/>
              </a:rPr>
              <a:t>        </a:t>
            </a:r>
            <a:r>
              <a:rPr lang="en-US" sz="1600" b="1">
                <a:solidFill>
                  <a:srgbClr val="F68B09"/>
                </a:solidFill>
                <a:latin typeface="Courier New" pitchFamily="49" charset="0"/>
              </a:rPr>
              <a:t>print</a:t>
            </a:r>
            <a:r>
              <a:rPr lang="en-US" sz="1600" b="1">
                <a:latin typeface="Courier New" pitchFamily="49" charset="0"/>
              </a:rPr>
              <a:t> </a:t>
            </a:r>
            <a:r>
              <a:rPr lang="en-US" sz="1600" b="1">
                <a:solidFill>
                  <a:srgbClr val="0AA318"/>
                </a:solidFill>
                <a:latin typeface="Courier New" pitchFamily="49" charset="0"/>
              </a:rPr>
              <a:t>"You win!"</a:t>
            </a:r>
          </a:p>
          <a:p>
            <a:r>
              <a:rPr lang="en-US" sz="1600" b="1">
                <a:latin typeface="Courier New" pitchFamily="49" charset="0"/>
              </a:rPr>
              <a:t>    </a:t>
            </a:r>
            <a:r>
              <a:rPr lang="en-US" sz="1600" b="1">
                <a:solidFill>
                  <a:srgbClr val="F68B09"/>
                </a:solidFill>
                <a:latin typeface="Courier New" pitchFamily="49" charset="0"/>
              </a:rPr>
              <a:t>else</a:t>
            </a:r>
            <a:r>
              <a:rPr lang="en-US" sz="1600" b="1">
                <a:latin typeface="Courier New" pitchFamily="49" charset="0"/>
              </a:rPr>
              <a:t>:</a:t>
            </a:r>
          </a:p>
          <a:p>
            <a:r>
              <a:rPr lang="en-US" sz="1600" b="1">
                <a:latin typeface="Courier New" pitchFamily="49" charset="0"/>
              </a:rPr>
              <a:t>        </a:t>
            </a:r>
            <a:r>
              <a:rPr lang="en-US" sz="1600" b="1">
                <a:solidFill>
                  <a:srgbClr val="F68B09"/>
                </a:solidFill>
                <a:latin typeface="Courier New" pitchFamily="49" charset="0"/>
              </a:rPr>
              <a:t>print</a:t>
            </a:r>
            <a:r>
              <a:rPr lang="en-US" sz="1600" b="1">
                <a:latin typeface="Courier New" pitchFamily="49" charset="0"/>
              </a:rPr>
              <a:t> </a:t>
            </a:r>
            <a:r>
              <a:rPr lang="en-US" sz="1600" b="1">
                <a:solidFill>
                  <a:srgbClr val="0AA318"/>
                </a:solidFill>
                <a:latin typeface="Courier New" pitchFamily="49" charset="0"/>
              </a:rPr>
              <a:t>"You lose!"</a:t>
            </a:r>
          </a:p>
        </p:txBody>
      </p:sp>
      <p:sp>
        <p:nvSpPr>
          <p:cNvPr id="1489925" name="Rectangle 5"/>
          <p:cNvSpPr>
            <a:spLocks noChangeArrowheads="1"/>
          </p:cNvSpPr>
          <p:nvPr/>
        </p:nvSpPr>
        <p:spPr bwMode="auto">
          <a:xfrm>
            <a:off x="3810000" y="1143000"/>
            <a:ext cx="762000" cy="228600"/>
          </a:xfrm>
          <a:prstGeom prst="rect">
            <a:avLst/>
          </a:prstGeom>
          <a:noFill/>
          <a:ln w="28575">
            <a:solidFill>
              <a:srgbClr val="E30E1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9926" name="Rectangle 6"/>
          <p:cNvSpPr>
            <a:spLocks noChangeArrowheads="1"/>
          </p:cNvSpPr>
          <p:nvPr/>
        </p:nvSpPr>
        <p:spPr bwMode="auto">
          <a:xfrm>
            <a:off x="4953000" y="1143000"/>
            <a:ext cx="762000" cy="228600"/>
          </a:xfrm>
          <a:prstGeom prst="rect">
            <a:avLst/>
          </a:prstGeom>
          <a:noFill/>
          <a:ln w="28575">
            <a:solidFill>
              <a:srgbClr val="E30E1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9927" name="Rectangle 7"/>
          <p:cNvSpPr>
            <a:spLocks noChangeArrowheads="1"/>
          </p:cNvSpPr>
          <p:nvPr/>
        </p:nvSpPr>
        <p:spPr bwMode="auto">
          <a:xfrm>
            <a:off x="3886200" y="838200"/>
            <a:ext cx="609600" cy="304800"/>
          </a:xfrm>
          <a:prstGeom prst="rect">
            <a:avLst/>
          </a:prstGeom>
          <a:noFill/>
          <a:ln w="28575">
            <a:solidFill>
              <a:srgbClr val="E30E1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89928" name="Rectangle 8"/>
          <p:cNvSpPr>
            <a:spLocks noChangeArrowheads="1"/>
          </p:cNvSpPr>
          <p:nvPr/>
        </p:nvSpPr>
        <p:spPr bwMode="auto">
          <a:xfrm>
            <a:off x="2362200" y="2590800"/>
            <a:ext cx="762000" cy="304800"/>
          </a:xfrm>
          <a:prstGeom prst="rect">
            <a:avLst/>
          </a:prstGeom>
          <a:noFill/>
          <a:ln w="28575">
            <a:solidFill>
              <a:srgbClr val="E30E1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89929" name="Rectangle 9"/>
          <p:cNvSpPr>
            <a:spLocks noChangeArrowheads="1"/>
          </p:cNvSpPr>
          <p:nvPr/>
        </p:nvSpPr>
        <p:spPr bwMode="auto">
          <a:xfrm>
            <a:off x="2209800" y="5562600"/>
            <a:ext cx="762000" cy="228600"/>
          </a:xfrm>
          <a:prstGeom prst="rect">
            <a:avLst/>
          </a:prstGeom>
          <a:noFill/>
          <a:ln w="28575">
            <a:solidFill>
              <a:srgbClr val="E30E1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9930" name="Rectangle 10"/>
          <p:cNvSpPr>
            <a:spLocks noChangeArrowheads="1"/>
          </p:cNvSpPr>
          <p:nvPr/>
        </p:nvSpPr>
        <p:spPr bwMode="auto">
          <a:xfrm>
            <a:off x="4419600" y="5562600"/>
            <a:ext cx="762000" cy="228600"/>
          </a:xfrm>
          <a:prstGeom prst="rect">
            <a:avLst/>
          </a:prstGeom>
          <a:noFill/>
          <a:ln w="28575">
            <a:solidFill>
              <a:srgbClr val="E30E1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9931" name="Text Box 11"/>
          <p:cNvSpPr txBox="1">
            <a:spLocks noChangeArrowheads="1"/>
          </p:cNvSpPr>
          <p:nvPr/>
        </p:nvSpPr>
        <p:spPr bwMode="auto">
          <a:xfrm>
            <a:off x="6232525" y="5605463"/>
            <a:ext cx="2187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E30E1F"/>
                </a:solidFill>
              </a:rPr>
              <a:t>Magic numbers!</a:t>
            </a:r>
          </a:p>
        </p:txBody>
      </p:sp>
      <p:pic>
        <p:nvPicPr>
          <p:cNvPr id="1489932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267200"/>
            <a:ext cx="1169988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14314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7106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36563" y="1116013"/>
            <a:ext cx="8218487" cy="180975"/>
            <a:chOff x="295" y="1311"/>
            <a:chExt cx="5177" cy="114"/>
          </a:xfrm>
        </p:grpSpPr>
        <p:sp>
          <p:nvSpPr>
            <p:cNvPr id="687107" name="Rectangle 3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108" name="Rectangle 4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8710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25488" y="293688"/>
            <a:ext cx="77819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>
                <a:latin typeface="Times" pitchFamily="1" charset="0"/>
              </a:rPr>
              <a:t>An algorithm of a similar sort...</a:t>
            </a:r>
          </a:p>
        </p:txBody>
      </p:sp>
      <p:sp>
        <p:nvSpPr>
          <p:cNvPr id="687110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66788" y="1528763"/>
            <a:ext cx="18526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latin typeface="Times" pitchFamily="1" charset="0"/>
              </a:rPr>
              <a:t>Insertion Sort</a:t>
            </a:r>
          </a:p>
        </p:txBody>
      </p:sp>
      <p:grpSp>
        <p:nvGrpSpPr>
          <p:cNvPr id="687111" name="Group 7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3365500" y="1587500"/>
            <a:ext cx="463550" cy="463550"/>
            <a:chOff x="901" y="1784"/>
            <a:chExt cx="292" cy="292"/>
          </a:xfrm>
        </p:grpSpPr>
        <p:sp>
          <p:nvSpPr>
            <p:cNvPr id="687112" name="Rectangle 8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113" name="Text Box 9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7</a:t>
              </a:r>
            </a:p>
          </p:txBody>
        </p:sp>
      </p:grpSp>
      <p:grpSp>
        <p:nvGrpSpPr>
          <p:cNvPr id="687114" name="Group 10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3829050" y="1587500"/>
            <a:ext cx="463550" cy="463550"/>
            <a:chOff x="901" y="1784"/>
            <a:chExt cx="292" cy="292"/>
          </a:xfrm>
        </p:grpSpPr>
        <p:sp>
          <p:nvSpPr>
            <p:cNvPr id="687115" name="Rectangle 11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116" name="Text Box 12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4</a:t>
              </a:r>
            </a:p>
          </p:txBody>
        </p:sp>
      </p:grpSp>
      <p:grpSp>
        <p:nvGrpSpPr>
          <p:cNvPr id="687117" name="Group 13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4294188" y="1587500"/>
            <a:ext cx="463550" cy="463550"/>
            <a:chOff x="901" y="1784"/>
            <a:chExt cx="292" cy="292"/>
          </a:xfrm>
        </p:grpSpPr>
        <p:sp>
          <p:nvSpPr>
            <p:cNvPr id="687118" name="Rectangle 14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119" name="Text Box 15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3</a:t>
              </a:r>
            </a:p>
          </p:txBody>
        </p:sp>
      </p:grpSp>
      <p:grpSp>
        <p:nvGrpSpPr>
          <p:cNvPr id="687120" name="Group 16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4759325" y="1587500"/>
            <a:ext cx="463550" cy="463550"/>
            <a:chOff x="901" y="1784"/>
            <a:chExt cx="292" cy="292"/>
          </a:xfrm>
        </p:grpSpPr>
        <p:sp>
          <p:nvSpPr>
            <p:cNvPr id="687121" name="Rectangle 17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122" name="Text Box 18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2</a:t>
              </a:r>
            </a:p>
          </p:txBody>
        </p:sp>
      </p:grpSp>
      <p:grpSp>
        <p:nvGrpSpPr>
          <p:cNvPr id="687123" name="Group 19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5221288" y="1587500"/>
            <a:ext cx="463550" cy="463550"/>
            <a:chOff x="901" y="1784"/>
            <a:chExt cx="292" cy="292"/>
          </a:xfrm>
        </p:grpSpPr>
        <p:sp>
          <p:nvSpPr>
            <p:cNvPr id="687124" name="Rectangle 20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125" name="Text Box 21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1</a:t>
              </a:r>
            </a:p>
          </p:txBody>
        </p:sp>
      </p:grpSp>
      <p:grpSp>
        <p:nvGrpSpPr>
          <p:cNvPr id="687126" name="Group 22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5684838" y="1587500"/>
            <a:ext cx="463550" cy="463550"/>
            <a:chOff x="901" y="1784"/>
            <a:chExt cx="292" cy="292"/>
          </a:xfrm>
        </p:grpSpPr>
        <p:sp>
          <p:nvSpPr>
            <p:cNvPr id="687127" name="Rectangle 23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128" name="Text Box 24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5</a:t>
              </a:r>
            </a:p>
          </p:txBody>
        </p:sp>
      </p:grpSp>
      <p:grpSp>
        <p:nvGrpSpPr>
          <p:cNvPr id="687129" name="Group 25"/>
          <p:cNvGrpSpPr>
            <a:grpSpLocks/>
          </p:cNvGrpSpPr>
          <p:nvPr>
            <p:custDataLst>
              <p:tags r:id="rId10"/>
            </p:custDataLst>
          </p:nvPr>
        </p:nvGrpSpPr>
        <p:grpSpPr bwMode="auto">
          <a:xfrm>
            <a:off x="6149975" y="1587500"/>
            <a:ext cx="463550" cy="463550"/>
            <a:chOff x="901" y="1784"/>
            <a:chExt cx="292" cy="292"/>
          </a:xfrm>
        </p:grpSpPr>
        <p:sp>
          <p:nvSpPr>
            <p:cNvPr id="687130" name="Rectangle 26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131" name="Text Box 27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0</a:t>
              </a:r>
            </a:p>
          </p:txBody>
        </p:sp>
      </p:grpSp>
      <p:grpSp>
        <p:nvGrpSpPr>
          <p:cNvPr id="687132" name="Group 28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>
            <a:off x="6615113" y="1587500"/>
            <a:ext cx="463550" cy="463550"/>
            <a:chOff x="901" y="1784"/>
            <a:chExt cx="292" cy="292"/>
          </a:xfrm>
        </p:grpSpPr>
        <p:sp>
          <p:nvSpPr>
            <p:cNvPr id="687133" name="Rectangle 29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134" name="Text Box 30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6</a:t>
              </a:r>
            </a:p>
          </p:txBody>
        </p:sp>
      </p:grpSp>
      <p:sp>
        <p:nvSpPr>
          <p:cNvPr id="687135" name="Text Box 3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60413" y="1838325"/>
            <a:ext cx="22415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>
                <a:latin typeface="Times" pitchFamily="1" charset="0"/>
              </a:rPr>
              <a:t>insert elements in order to the left</a:t>
            </a:r>
          </a:p>
        </p:txBody>
      </p:sp>
      <p:sp>
        <p:nvSpPr>
          <p:cNvPr id="687136" name="Text Box 32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975600" y="6223000"/>
            <a:ext cx="10985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400">
                <a:latin typeface="Times" pitchFamily="1" charset="0"/>
              </a:rPr>
              <a:t>vs. minsort ?</a:t>
            </a:r>
          </a:p>
        </p:txBody>
      </p:sp>
      <p:sp>
        <p:nvSpPr>
          <p:cNvPr id="687137" name="Text Box 33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577138" y="6448425"/>
            <a:ext cx="1495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400">
                <a:latin typeface="Times" pitchFamily="1" charset="0"/>
              </a:rPr>
              <a:t>better than O(N</a:t>
            </a:r>
            <a:r>
              <a:rPr lang="en-US" sz="1400" baseline="42000">
                <a:latin typeface="Times" pitchFamily="1" charset="0"/>
              </a:rPr>
              <a:t>2</a:t>
            </a:r>
            <a:r>
              <a:rPr lang="en-US" sz="1400">
                <a:latin typeface="Times" pitchFamily="1" charset="0"/>
              </a:rPr>
              <a:t>)?</a:t>
            </a:r>
          </a:p>
        </p:txBody>
      </p:sp>
    </p:spTree>
    <p:extLst>
      <p:ext uri="{BB962C8B-B14F-4D97-AF65-F5344CB8AC3E}">
        <p14:creationId xmlns:p14="http://schemas.microsoft.com/office/powerpoint/2010/main" val="257292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40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4876800" y="0"/>
            <a:ext cx="3962400" cy="609600"/>
          </a:xfrm>
        </p:spPr>
        <p:txBody>
          <a:bodyPr/>
          <a:lstStyle/>
          <a:p>
            <a:r>
              <a:rPr lang="en-US" sz="2400" u="sng">
                <a:solidFill>
                  <a:schemeClr val="tx1"/>
                </a:solidFill>
              </a:rPr>
              <a:t>Attempt 1a</a:t>
            </a:r>
          </a:p>
        </p:txBody>
      </p:sp>
      <p:sp>
        <p:nvSpPr>
          <p:cNvPr id="1494019" name="Text Box 3" hidden="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308725" y="5068888"/>
            <a:ext cx="21177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CC00"/>
                </a:solidFill>
                <a:latin typeface="Arial" charset="0"/>
              </a:rPr>
              <a:t>ID problems, </a:t>
            </a:r>
            <a:br>
              <a:rPr lang="en-US">
                <a:solidFill>
                  <a:srgbClr val="00CC00"/>
                </a:solidFill>
                <a:latin typeface="Arial" charset="0"/>
              </a:rPr>
            </a:br>
            <a:r>
              <a:rPr lang="en-US">
                <a:solidFill>
                  <a:srgbClr val="00CC00"/>
                </a:solidFill>
                <a:latin typeface="Arial" charset="0"/>
              </a:rPr>
              <a:t>write on board</a:t>
            </a:r>
          </a:p>
        </p:txBody>
      </p:sp>
      <p:sp>
        <p:nvSpPr>
          <p:cNvPr id="1494020" name="Rectangle 4"/>
          <p:cNvSpPr>
            <a:spLocks noChangeArrowheads="1"/>
          </p:cNvSpPr>
          <p:nvPr/>
        </p:nvSpPr>
        <p:spPr bwMode="auto">
          <a:xfrm>
            <a:off x="228600" y="152400"/>
            <a:ext cx="8686800" cy="644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600" b="1" dirty="0" err="1">
                <a:solidFill>
                  <a:srgbClr val="F68B09"/>
                </a:solidFill>
                <a:latin typeface="Courier New" pitchFamily="49" charset="0"/>
              </a:rPr>
              <a:t>def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>
                <a:solidFill>
                  <a:srgbClr val="0508FB"/>
                </a:solidFill>
                <a:latin typeface="Courier New" pitchFamily="49" charset="0"/>
              </a:rPr>
              <a:t>playTry1a</a:t>
            </a:r>
            <a:r>
              <a:rPr lang="en-US" sz="1600" b="1" dirty="0">
                <a:latin typeface="Courier New" pitchFamily="49" charset="0"/>
              </a:rPr>
              <a:t>():</a:t>
            </a:r>
          </a:p>
          <a:p>
            <a:r>
              <a:rPr lang="en-US" sz="1600" b="1" dirty="0">
                <a:latin typeface="Courier New" pitchFamily="49" charset="0"/>
              </a:rPr>
              <a:t>    LIMIT_MIN = 9.25</a:t>
            </a:r>
            <a:br>
              <a:rPr lang="en-US" sz="1600" b="1" dirty="0">
                <a:latin typeface="Courier New" pitchFamily="49" charset="0"/>
              </a:rPr>
            </a:br>
            <a:r>
              <a:rPr lang="en-US" sz="1600" b="1" dirty="0">
                <a:latin typeface="Courier New" pitchFamily="49" charset="0"/>
              </a:rPr>
              <a:t>    LIMIT_MAX = 10.00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b="1" dirty="0">
                <a:latin typeface="Courier New" pitchFamily="49" charset="0"/>
              </a:rPr>
              <a:t>items = [</a:t>
            </a:r>
            <a:r>
              <a:rPr lang="en-US" sz="1600" b="1" dirty="0">
                <a:solidFill>
                  <a:srgbClr val="0AA318"/>
                </a:solidFill>
                <a:latin typeface="Courier New" pitchFamily="49" charset="0"/>
              </a:rPr>
              <a:t>"</a:t>
            </a:r>
            <a:r>
              <a:rPr lang="en-US" sz="1600" b="1" dirty="0" err="1">
                <a:solidFill>
                  <a:srgbClr val="0AA318"/>
                </a:solidFill>
                <a:latin typeface="Courier New" pitchFamily="49" charset="0"/>
              </a:rPr>
              <a:t>bleach"</a:t>
            </a:r>
            <a:r>
              <a:rPr lang="en-US" sz="1600" b="1" dirty="0" err="1">
                <a:latin typeface="Courier New" pitchFamily="49" charset="0"/>
              </a:rPr>
              <a:t>,</a:t>
            </a:r>
            <a:r>
              <a:rPr lang="en-US" sz="1600" b="1" dirty="0" err="1">
                <a:solidFill>
                  <a:srgbClr val="0AA318"/>
                </a:solidFill>
                <a:latin typeface="Courier New" pitchFamily="49" charset="0"/>
              </a:rPr>
              <a:t>"coke"</a:t>
            </a:r>
            <a:r>
              <a:rPr lang="en-US" sz="1600" b="1" dirty="0" err="1">
                <a:latin typeface="Courier New" pitchFamily="49" charset="0"/>
              </a:rPr>
              <a:t>,</a:t>
            </a:r>
            <a:r>
              <a:rPr lang="en-US" sz="1600" b="1" dirty="0" err="1">
                <a:solidFill>
                  <a:srgbClr val="0AA318"/>
                </a:solidFill>
                <a:latin typeface="Courier New" pitchFamily="49" charset="0"/>
              </a:rPr>
              <a:t>"ramen"</a:t>
            </a:r>
            <a:r>
              <a:rPr lang="en-US" sz="1600" b="1" dirty="0" err="1">
                <a:latin typeface="Courier New" pitchFamily="49" charset="0"/>
              </a:rPr>
              <a:t>,</a:t>
            </a:r>
            <a:r>
              <a:rPr lang="en-US" sz="1600" b="1" dirty="0" err="1">
                <a:solidFill>
                  <a:srgbClr val="0AA318"/>
                </a:solidFill>
                <a:latin typeface="Courier New" pitchFamily="49" charset="0"/>
              </a:rPr>
              <a:t>"ice</a:t>
            </a:r>
            <a:r>
              <a:rPr lang="en-US" sz="1600" b="1" dirty="0">
                <a:solidFill>
                  <a:srgbClr val="0AA318"/>
                </a:solidFill>
                <a:latin typeface="Courier New" pitchFamily="49" charset="0"/>
              </a:rPr>
              <a:t> </a:t>
            </a:r>
            <a:r>
              <a:rPr lang="en-US" sz="1600" b="1" dirty="0" err="1">
                <a:solidFill>
                  <a:srgbClr val="0AA318"/>
                </a:solidFill>
                <a:latin typeface="Courier New" pitchFamily="49" charset="0"/>
              </a:rPr>
              <a:t>cream"</a:t>
            </a:r>
            <a:r>
              <a:rPr lang="en-US" sz="1600" b="1" dirty="0" err="1">
                <a:latin typeface="Courier New" pitchFamily="49" charset="0"/>
              </a:rPr>
              <a:t>,</a:t>
            </a:r>
            <a:r>
              <a:rPr lang="en-US" sz="1600" b="1" dirty="0" err="1">
                <a:solidFill>
                  <a:srgbClr val="0AA318"/>
                </a:solidFill>
                <a:latin typeface="Courier New" pitchFamily="49" charset="0"/>
              </a:rPr>
              <a:t>"super</a:t>
            </a:r>
            <a:r>
              <a:rPr lang="en-US" sz="1600" b="1" dirty="0">
                <a:solidFill>
                  <a:srgbClr val="0AA318"/>
                </a:solidFill>
                <a:latin typeface="Courier New" pitchFamily="49" charset="0"/>
              </a:rPr>
              <a:t> ball"</a:t>
            </a:r>
            <a:r>
              <a:rPr lang="en-US" sz="1600" b="1" dirty="0">
                <a:latin typeface="Courier New" pitchFamily="49" charset="0"/>
              </a:rPr>
              <a:t>]</a:t>
            </a:r>
          </a:p>
          <a:p>
            <a:r>
              <a:rPr lang="en-US" sz="1600" b="1" dirty="0">
                <a:latin typeface="Courier New" pitchFamily="49" charset="0"/>
              </a:rPr>
              <a:t>    prices = [1.35, .75, .25, 3.00, 1.75]</a:t>
            </a:r>
          </a:p>
          <a:p>
            <a:r>
              <a:rPr lang="en-US" sz="1600" b="1" dirty="0">
                <a:latin typeface="Courier New" pitchFamily="49" charset="0"/>
              </a:rPr>
              <a:t>    money = 0.0</a:t>
            </a:r>
          </a:p>
          <a:p>
            <a:r>
              <a:rPr lang="en-US" sz="1600" b="1" dirty="0">
                <a:latin typeface="Courier New" pitchFamily="49" charset="0"/>
              </a:rPr>
              <a:t>    </a:t>
            </a:r>
            <a:r>
              <a:rPr lang="en-US" sz="1600" b="1" dirty="0">
                <a:solidFill>
                  <a:srgbClr val="F68B09"/>
                </a:solidFill>
                <a:latin typeface="Courier New" pitchFamily="49" charset="0"/>
              </a:rPr>
              <a:t>print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>
                <a:solidFill>
                  <a:srgbClr val="0AA318"/>
                </a:solidFill>
                <a:latin typeface="Courier New" pitchFamily="49" charset="0"/>
              </a:rPr>
              <a:t>"Welcome to the price is right!"</a:t>
            </a:r>
          </a:p>
          <a:p>
            <a:r>
              <a:rPr lang="en-US" sz="1600" b="1" dirty="0">
                <a:latin typeface="Courier New" pitchFamily="49" charset="0"/>
              </a:rPr>
              <a:t>    </a:t>
            </a:r>
            <a:r>
              <a:rPr lang="en-US" sz="1600" b="1" dirty="0">
                <a:solidFill>
                  <a:srgbClr val="F68B09"/>
                </a:solidFill>
                <a:latin typeface="Courier New" pitchFamily="49" charset="0"/>
              </a:rPr>
              <a:t>print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>
                <a:solidFill>
                  <a:srgbClr val="0AA318"/>
                </a:solidFill>
                <a:latin typeface="Courier New" pitchFamily="49" charset="0"/>
              </a:rPr>
              <a:t>"Your goal is to buy"</a:t>
            </a:r>
            <a:r>
              <a:rPr lang="en-US" sz="1600" b="1" dirty="0">
                <a:latin typeface="Courier New" pitchFamily="49" charset="0"/>
              </a:rPr>
              <a:t>, </a:t>
            </a:r>
            <a:r>
              <a:rPr lang="en-US" sz="1600" b="1" dirty="0" err="1">
                <a:solidFill>
                  <a:srgbClr val="B81FF6"/>
                </a:solidFill>
                <a:latin typeface="Courier New" pitchFamily="49" charset="0"/>
              </a:rPr>
              <a:t>len</a:t>
            </a:r>
            <a:r>
              <a:rPr lang="en-US" sz="1600" b="1" dirty="0">
                <a:latin typeface="Courier New" pitchFamily="49" charset="0"/>
              </a:rPr>
              <a:t>(items),</a:t>
            </a:r>
            <a:r>
              <a:rPr lang="en-US" sz="1600" b="1" dirty="0">
                <a:solidFill>
                  <a:srgbClr val="0AA318"/>
                </a:solidFill>
                <a:latin typeface="Courier New" pitchFamily="49" charset="0"/>
              </a:rPr>
              <a:t> "or fewer items…"</a:t>
            </a:r>
          </a:p>
          <a:p>
            <a:r>
              <a:rPr lang="en-US" sz="1600" b="1" dirty="0">
                <a:latin typeface="Courier New" pitchFamily="49" charset="0"/>
              </a:rPr>
              <a:t>    </a:t>
            </a:r>
            <a:r>
              <a:rPr lang="en-US" sz="1600" b="1" dirty="0">
                <a:solidFill>
                  <a:srgbClr val="F68B09"/>
                </a:solidFill>
                <a:latin typeface="Courier New" pitchFamily="49" charset="0"/>
              </a:rPr>
              <a:t>print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>
                <a:solidFill>
                  <a:srgbClr val="0AA318"/>
                </a:solidFill>
                <a:latin typeface="Courier New" pitchFamily="49" charset="0"/>
              </a:rPr>
              <a:t>"and spend between $"</a:t>
            </a:r>
            <a:r>
              <a:rPr lang="en-US" sz="1600" b="1" dirty="0">
                <a:latin typeface="Courier New" pitchFamily="49" charset="0"/>
              </a:rPr>
              <a:t>, LIMIT_MIN, </a:t>
            </a:r>
            <a:r>
              <a:rPr lang="en-US" sz="1600" b="1" dirty="0">
                <a:solidFill>
                  <a:srgbClr val="0AA318"/>
                </a:solidFill>
                <a:latin typeface="Courier New" pitchFamily="49" charset="0"/>
              </a:rPr>
              <a:t>"and $"</a:t>
            </a:r>
            <a:r>
              <a:rPr lang="en-US" sz="1600" b="1" dirty="0">
                <a:latin typeface="Courier New" pitchFamily="49" charset="0"/>
              </a:rPr>
              <a:t>, LIMIT_MAX</a:t>
            </a:r>
          </a:p>
          <a:p>
            <a:r>
              <a:rPr lang="en-US" sz="1600" b="1" dirty="0">
                <a:latin typeface="Courier New" pitchFamily="49" charset="0"/>
              </a:rPr>
              <a:t>    </a:t>
            </a:r>
          </a:p>
          <a:p>
            <a:r>
              <a:rPr lang="en-US" sz="1600" b="1" dirty="0">
                <a:latin typeface="Courier New" pitchFamily="49" charset="0"/>
              </a:rPr>
              <a:t>    </a:t>
            </a:r>
            <a:r>
              <a:rPr lang="en-US" sz="1600" b="1" dirty="0">
                <a:solidFill>
                  <a:srgbClr val="F68B09"/>
                </a:solidFill>
                <a:latin typeface="Courier New" pitchFamily="49" charset="0"/>
              </a:rPr>
              <a:t>while</a:t>
            </a:r>
            <a:r>
              <a:rPr lang="en-US" sz="1600" b="1" dirty="0">
                <a:latin typeface="Courier New" pitchFamily="49" charset="0"/>
              </a:rPr>
              <a:t> money &lt; LIMIT_MIN </a:t>
            </a:r>
            <a:r>
              <a:rPr lang="en-US" sz="1600" b="1" dirty="0">
                <a:solidFill>
                  <a:srgbClr val="F68B09"/>
                </a:solidFill>
                <a:latin typeface="Courier New" pitchFamily="49" charset="0"/>
              </a:rPr>
              <a:t>and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len</a:t>
            </a:r>
            <a:r>
              <a:rPr lang="en-US" sz="1600" b="1" dirty="0">
                <a:latin typeface="Courier New" pitchFamily="49" charset="0"/>
              </a:rPr>
              <a:t>(items) &gt; 0:</a:t>
            </a:r>
          </a:p>
          <a:p>
            <a:r>
              <a:rPr lang="en-US" sz="1600" b="1" dirty="0">
                <a:latin typeface="Courier New" pitchFamily="49" charset="0"/>
              </a:rPr>
              <a:t>        </a:t>
            </a:r>
            <a:r>
              <a:rPr lang="en-US" sz="1600" b="1" dirty="0">
                <a:solidFill>
                  <a:srgbClr val="F68B09"/>
                </a:solidFill>
                <a:latin typeface="Courier New" pitchFamily="49" charset="0"/>
              </a:rPr>
              <a:t>print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>
                <a:solidFill>
                  <a:srgbClr val="0AA318"/>
                </a:solidFill>
                <a:latin typeface="Courier New" pitchFamily="49" charset="0"/>
              </a:rPr>
              <a:t>"You have spent $"</a:t>
            </a:r>
            <a:r>
              <a:rPr lang="en-US" sz="1600" b="1" dirty="0">
                <a:latin typeface="Courier New" pitchFamily="49" charset="0"/>
              </a:rPr>
              <a:t>, money</a:t>
            </a:r>
          </a:p>
          <a:p>
            <a:r>
              <a:rPr lang="en-US" sz="1600" b="1" dirty="0">
                <a:latin typeface="Courier New" pitchFamily="49" charset="0"/>
              </a:rPr>
              <a:t>        </a:t>
            </a:r>
            <a:r>
              <a:rPr lang="en-US" sz="1600" b="1" dirty="0" err="1">
                <a:latin typeface="Courier New" pitchFamily="49" charset="0"/>
              </a:rPr>
              <a:t>printItems</a:t>
            </a:r>
            <a:r>
              <a:rPr lang="en-US" sz="1600" b="1" dirty="0">
                <a:latin typeface="Courier New" pitchFamily="49" charset="0"/>
              </a:rPr>
              <a:t>( items )</a:t>
            </a:r>
          </a:p>
          <a:p>
            <a:r>
              <a:rPr lang="en-US" sz="1600" b="1" dirty="0">
                <a:latin typeface="Courier New" pitchFamily="49" charset="0"/>
              </a:rPr>
              <a:t>        choice = input( </a:t>
            </a:r>
            <a:r>
              <a:rPr lang="en-US" sz="1600" b="1" dirty="0">
                <a:solidFill>
                  <a:srgbClr val="0AA318"/>
                </a:solidFill>
                <a:latin typeface="Courier New" pitchFamily="49" charset="0"/>
              </a:rPr>
              <a:t>"Which item would you like to buy? "</a:t>
            </a:r>
            <a:r>
              <a:rPr lang="en-US" sz="1600" b="1" dirty="0">
                <a:latin typeface="Courier New" pitchFamily="49" charset="0"/>
              </a:rPr>
              <a:t>)</a:t>
            </a:r>
          </a:p>
          <a:p>
            <a:r>
              <a:rPr lang="en-US" sz="1600" b="1" dirty="0">
                <a:latin typeface="Courier New" pitchFamily="49" charset="0"/>
              </a:rPr>
              <a:t>        number = input( </a:t>
            </a:r>
            <a:r>
              <a:rPr lang="en-US" sz="1600" b="1" dirty="0">
                <a:solidFill>
                  <a:srgbClr val="0AA318"/>
                </a:solidFill>
                <a:latin typeface="Courier New" pitchFamily="49" charset="0"/>
              </a:rPr>
              <a:t>"How many "</a:t>
            </a:r>
            <a:r>
              <a:rPr lang="en-US" sz="1600" b="1" dirty="0">
                <a:latin typeface="Courier New" pitchFamily="49" charset="0"/>
              </a:rPr>
              <a:t>+items[choice]+</a:t>
            </a:r>
            <a:r>
              <a:rPr lang="en-US" sz="1600" b="1" dirty="0">
                <a:solidFill>
                  <a:srgbClr val="0AA318"/>
                </a:solidFill>
                <a:latin typeface="Courier New" pitchFamily="49" charset="0"/>
              </a:rPr>
              <a:t>" would you like?"</a:t>
            </a:r>
            <a:r>
              <a:rPr lang="en-US" sz="1600" b="1" dirty="0">
                <a:latin typeface="Courier New" pitchFamily="49" charset="0"/>
              </a:rPr>
              <a:t>)</a:t>
            </a:r>
          </a:p>
          <a:p>
            <a:r>
              <a:rPr lang="en-US" sz="1600" b="1" dirty="0">
                <a:latin typeface="Courier New" pitchFamily="49" charset="0"/>
              </a:rPr>
              <a:t>        </a:t>
            </a:r>
            <a:r>
              <a:rPr lang="en-US" sz="1600" b="1" dirty="0">
                <a:solidFill>
                  <a:srgbClr val="F68B09"/>
                </a:solidFill>
                <a:latin typeface="Courier New" pitchFamily="49" charset="0"/>
              </a:rPr>
              <a:t>print</a:t>
            </a:r>
            <a:r>
              <a:rPr lang="en-US" sz="1600" b="1" dirty="0">
                <a:latin typeface="Courier New" pitchFamily="49" charset="0"/>
              </a:rPr>
              <a:t> items[choice], </a:t>
            </a:r>
            <a:r>
              <a:rPr lang="en-US" sz="1600" b="1" dirty="0">
                <a:solidFill>
                  <a:srgbClr val="0AA318"/>
                </a:solidFill>
                <a:latin typeface="Courier New" pitchFamily="49" charset="0"/>
              </a:rPr>
              <a:t>"is $"</a:t>
            </a:r>
            <a:r>
              <a:rPr lang="en-US" sz="1600" b="1" dirty="0">
                <a:latin typeface="Courier New" pitchFamily="49" charset="0"/>
              </a:rPr>
              <a:t>, prices[choice]</a:t>
            </a:r>
          </a:p>
          <a:p>
            <a:r>
              <a:rPr lang="en-US" sz="1600" b="1" dirty="0">
                <a:latin typeface="Courier New" pitchFamily="49" charset="0"/>
              </a:rPr>
              <a:t>        money += prices[choice]*number</a:t>
            </a:r>
          </a:p>
          <a:p>
            <a:r>
              <a:rPr lang="en-US" sz="1600" b="1" dirty="0">
                <a:latin typeface="Courier New" pitchFamily="49" charset="0"/>
              </a:rPr>
              <a:t>        </a:t>
            </a:r>
          </a:p>
          <a:p>
            <a:r>
              <a:rPr lang="en-US" sz="1600" b="1" dirty="0">
                <a:latin typeface="Courier New" pitchFamily="49" charset="0"/>
              </a:rPr>
              <a:t>        prices = prices[0:choice] + prices[choice+1:]</a:t>
            </a:r>
          </a:p>
          <a:p>
            <a:r>
              <a:rPr lang="en-US" sz="1600" b="1" dirty="0">
                <a:latin typeface="Courier New" pitchFamily="49" charset="0"/>
              </a:rPr>
              <a:t>        items = items[0:choice] + items[choice+1:]</a:t>
            </a:r>
          </a:p>
          <a:p>
            <a:r>
              <a:rPr lang="en-US" sz="1600" b="1" dirty="0">
                <a:latin typeface="Courier New" pitchFamily="49" charset="0"/>
              </a:rPr>
              <a:t>               </a:t>
            </a:r>
          </a:p>
          <a:p>
            <a:r>
              <a:rPr lang="en-US" sz="1600" b="1" dirty="0">
                <a:latin typeface="Courier New" pitchFamily="49" charset="0"/>
              </a:rPr>
              <a:t>    </a:t>
            </a:r>
            <a:r>
              <a:rPr lang="en-US" sz="1600" b="1" dirty="0">
                <a:solidFill>
                  <a:srgbClr val="F68B09"/>
                </a:solidFill>
                <a:latin typeface="Courier New" pitchFamily="49" charset="0"/>
              </a:rPr>
              <a:t>print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>
                <a:solidFill>
                  <a:srgbClr val="0AA318"/>
                </a:solidFill>
                <a:latin typeface="Courier New" pitchFamily="49" charset="0"/>
              </a:rPr>
              <a:t>"You have spent $"</a:t>
            </a:r>
            <a:r>
              <a:rPr lang="en-US" sz="1600" b="1" dirty="0">
                <a:latin typeface="Courier New" pitchFamily="49" charset="0"/>
              </a:rPr>
              <a:t>, money        </a:t>
            </a:r>
          </a:p>
          <a:p>
            <a:r>
              <a:rPr lang="en-US" sz="1600" b="1" dirty="0">
                <a:latin typeface="Courier New" pitchFamily="49" charset="0"/>
              </a:rPr>
              <a:t>    </a:t>
            </a:r>
            <a:r>
              <a:rPr lang="en-US" sz="1600" b="1" dirty="0">
                <a:solidFill>
                  <a:srgbClr val="F68B09"/>
                </a:solidFill>
                <a:latin typeface="Courier New" pitchFamily="49" charset="0"/>
              </a:rPr>
              <a:t>if</a:t>
            </a:r>
            <a:r>
              <a:rPr lang="en-US" sz="1600" b="1" dirty="0">
                <a:latin typeface="Courier New" pitchFamily="49" charset="0"/>
              </a:rPr>
              <a:t> money &gt;= LIMIT_MIN </a:t>
            </a:r>
            <a:r>
              <a:rPr lang="en-US" sz="1600" b="1" dirty="0">
                <a:solidFill>
                  <a:srgbClr val="F68B09"/>
                </a:solidFill>
                <a:latin typeface="Courier New" pitchFamily="49" charset="0"/>
              </a:rPr>
              <a:t>and</a:t>
            </a:r>
            <a:r>
              <a:rPr lang="en-US" sz="1600" b="1" dirty="0">
                <a:latin typeface="Courier New" pitchFamily="49" charset="0"/>
              </a:rPr>
              <a:t> money &lt;= </a:t>
            </a:r>
            <a:r>
              <a:rPr lang="en-US" sz="1600" b="1" dirty="0" smtClean="0">
                <a:latin typeface="Courier New" pitchFamily="49" charset="0"/>
              </a:rPr>
              <a:t>LIMIT_MAX:</a:t>
            </a:r>
            <a:endParaRPr lang="en-US" sz="1600" b="1" dirty="0">
              <a:latin typeface="Courier New" pitchFamily="49" charset="0"/>
            </a:endParaRPr>
          </a:p>
          <a:p>
            <a:r>
              <a:rPr lang="en-US" sz="1600" b="1" dirty="0">
                <a:latin typeface="Courier New" pitchFamily="49" charset="0"/>
              </a:rPr>
              <a:t>        </a:t>
            </a:r>
            <a:r>
              <a:rPr lang="en-US" sz="1600" b="1" dirty="0">
                <a:solidFill>
                  <a:srgbClr val="F68B09"/>
                </a:solidFill>
                <a:latin typeface="Courier New" pitchFamily="49" charset="0"/>
              </a:rPr>
              <a:t>print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>
                <a:solidFill>
                  <a:srgbClr val="0AA318"/>
                </a:solidFill>
                <a:latin typeface="Courier New" pitchFamily="49" charset="0"/>
              </a:rPr>
              <a:t>"You win!"</a:t>
            </a:r>
          </a:p>
          <a:p>
            <a:r>
              <a:rPr lang="en-US" sz="1600" b="1" dirty="0">
                <a:latin typeface="Courier New" pitchFamily="49" charset="0"/>
              </a:rPr>
              <a:t>    </a:t>
            </a:r>
            <a:r>
              <a:rPr lang="en-US" sz="1600" b="1" dirty="0">
                <a:solidFill>
                  <a:srgbClr val="F68B09"/>
                </a:solidFill>
                <a:latin typeface="Courier New" pitchFamily="49" charset="0"/>
              </a:rPr>
              <a:t>else</a:t>
            </a:r>
            <a:r>
              <a:rPr lang="en-US" sz="1600" b="1" dirty="0">
                <a:latin typeface="Courier New" pitchFamily="49" charset="0"/>
              </a:rPr>
              <a:t>:</a:t>
            </a:r>
          </a:p>
          <a:p>
            <a:r>
              <a:rPr lang="en-US" sz="1600" b="1" dirty="0">
                <a:latin typeface="Courier New" pitchFamily="49" charset="0"/>
              </a:rPr>
              <a:t>        </a:t>
            </a:r>
            <a:r>
              <a:rPr lang="en-US" sz="1600" b="1" dirty="0">
                <a:solidFill>
                  <a:srgbClr val="F68B09"/>
                </a:solidFill>
                <a:latin typeface="Courier New" pitchFamily="49" charset="0"/>
              </a:rPr>
              <a:t>print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>
                <a:solidFill>
                  <a:srgbClr val="0AA318"/>
                </a:solidFill>
                <a:latin typeface="Courier New" pitchFamily="49" charset="0"/>
              </a:rPr>
              <a:t>"You lose!"</a:t>
            </a:r>
          </a:p>
        </p:txBody>
      </p:sp>
    </p:spTree>
    <p:extLst>
      <p:ext uri="{BB962C8B-B14F-4D97-AF65-F5344CB8AC3E}">
        <p14:creationId xmlns:p14="http://schemas.microsoft.com/office/powerpoint/2010/main" val="12621480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6068" name="Rectangle 4"/>
          <p:cNvSpPr>
            <a:spLocks noChangeArrowheads="1"/>
          </p:cNvSpPr>
          <p:nvPr/>
        </p:nvSpPr>
        <p:spPr bwMode="auto">
          <a:xfrm>
            <a:off x="228600" y="152400"/>
            <a:ext cx="8686800" cy="644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600" b="1" dirty="0" err="1">
                <a:solidFill>
                  <a:srgbClr val="F68B09"/>
                </a:solidFill>
                <a:latin typeface="Courier New" pitchFamily="49" charset="0"/>
              </a:rPr>
              <a:t>def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>
                <a:solidFill>
                  <a:srgbClr val="0508FB"/>
                </a:solidFill>
                <a:latin typeface="Courier New" pitchFamily="49" charset="0"/>
              </a:rPr>
              <a:t>playTry1a</a:t>
            </a:r>
            <a:r>
              <a:rPr lang="en-US" sz="1600" b="1" dirty="0">
                <a:latin typeface="Courier New" pitchFamily="49" charset="0"/>
              </a:rPr>
              <a:t>():</a:t>
            </a:r>
          </a:p>
          <a:p>
            <a:r>
              <a:rPr lang="en-US" sz="1600" b="1" dirty="0">
                <a:latin typeface="Courier New" pitchFamily="49" charset="0"/>
              </a:rPr>
              <a:t>    LIMIT_MIN = 9.25</a:t>
            </a:r>
            <a:br>
              <a:rPr lang="en-US" sz="1600" b="1" dirty="0">
                <a:latin typeface="Courier New" pitchFamily="49" charset="0"/>
              </a:rPr>
            </a:br>
            <a:r>
              <a:rPr lang="en-US" sz="1600" b="1" dirty="0">
                <a:latin typeface="Courier New" pitchFamily="49" charset="0"/>
              </a:rPr>
              <a:t>    LIMIT_MAX = 10.00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b="1" dirty="0">
                <a:latin typeface="Courier New" pitchFamily="49" charset="0"/>
              </a:rPr>
              <a:t>items = [</a:t>
            </a:r>
            <a:r>
              <a:rPr lang="en-US" sz="1600" b="1" dirty="0">
                <a:solidFill>
                  <a:srgbClr val="0AA318"/>
                </a:solidFill>
                <a:latin typeface="Courier New" pitchFamily="49" charset="0"/>
              </a:rPr>
              <a:t>"</a:t>
            </a:r>
            <a:r>
              <a:rPr lang="en-US" sz="1600" b="1" dirty="0" err="1">
                <a:solidFill>
                  <a:srgbClr val="0AA318"/>
                </a:solidFill>
                <a:latin typeface="Courier New" pitchFamily="49" charset="0"/>
              </a:rPr>
              <a:t>bleach"</a:t>
            </a:r>
            <a:r>
              <a:rPr lang="en-US" sz="1600" b="1" dirty="0" err="1">
                <a:latin typeface="Courier New" pitchFamily="49" charset="0"/>
              </a:rPr>
              <a:t>,</a:t>
            </a:r>
            <a:r>
              <a:rPr lang="en-US" sz="1600" b="1" dirty="0" err="1">
                <a:solidFill>
                  <a:srgbClr val="0AA318"/>
                </a:solidFill>
                <a:latin typeface="Courier New" pitchFamily="49" charset="0"/>
              </a:rPr>
              <a:t>"coke"</a:t>
            </a:r>
            <a:r>
              <a:rPr lang="en-US" sz="1600" b="1" dirty="0" err="1">
                <a:latin typeface="Courier New" pitchFamily="49" charset="0"/>
              </a:rPr>
              <a:t>,</a:t>
            </a:r>
            <a:r>
              <a:rPr lang="en-US" sz="1600" b="1" dirty="0" err="1">
                <a:solidFill>
                  <a:srgbClr val="0AA318"/>
                </a:solidFill>
                <a:latin typeface="Courier New" pitchFamily="49" charset="0"/>
              </a:rPr>
              <a:t>"ramen"</a:t>
            </a:r>
            <a:r>
              <a:rPr lang="en-US" sz="1600" b="1" dirty="0" err="1">
                <a:latin typeface="Courier New" pitchFamily="49" charset="0"/>
              </a:rPr>
              <a:t>,</a:t>
            </a:r>
            <a:r>
              <a:rPr lang="en-US" sz="1600" b="1" dirty="0" err="1">
                <a:solidFill>
                  <a:srgbClr val="0AA318"/>
                </a:solidFill>
                <a:latin typeface="Courier New" pitchFamily="49" charset="0"/>
              </a:rPr>
              <a:t>"ice</a:t>
            </a:r>
            <a:r>
              <a:rPr lang="en-US" sz="1600" b="1" dirty="0">
                <a:solidFill>
                  <a:srgbClr val="0AA318"/>
                </a:solidFill>
                <a:latin typeface="Courier New" pitchFamily="49" charset="0"/>
              </a:rPr>
              <a:t> </a:t>
            </a:r>
            <a:r>
              <a:rPr lang="en-US" sz="1600" b="1" dirty="0" err="1">
                <a:solidFill>
                  <a:srgbClr val="0AA318"/>
                </a:solidFill>
                <a:latin typeface="Courier New" pitchFamily="49" charset="0"/>
              </a:rPr>
              <a:t>cream"</a:t>
            </a:r>
            <a:r>
              <a:rPr lang="en-US" sz="1600" b="1" dirty="0" err="1">
                <a:latin typeface="Courier New" pitchFamily="49" charset="0"/>
              </a:rPr>
              <a:t>,</a:t>
            </a:r>
            <a:r>
              <a:rPr lang="en-US" sz="1600" b="1" dirty="0" err="1">
                <a:solidFill>
                  <a:srgbClr val="0AA318"/>
                </a:solidFill>
                <a:latin typeface="Courier New" pitchFamily="49" charset="0"/>
              </a:rPr>
              <a:t>"super</a:t>
            </a:r>
            <a:r>
              <a:rPr lang="en-US" sz="1600" b="1" dirty="0">
                <a:solidFill>
                  <a:srgbClr val="0AA318"/>
                </a:solidFill>
                <a:latin typeface="Courier New" pitchFamily="49" charset="0"/>
              </a:rPr>
              <a:t> ball"</a:t>
            </a:r>
            <a:r>
              <a:rPr lang="en-US" sz="1600" b="1" dirty="0">
                <a:latin typeface="Courier New" pitchFamily="49" charset="0"/>
              </a:rPr>
              <a:t>]</a:t>
            </a:r>
          </a:p>
          <a:p>
            <a:r>
              <a:rPr lang="en-US" sz="1600" b="1" dirty="0">
                <a:latin typeface="Courier New" pitchFamily="49" charset="0"/>
              </a:rPr>
              <a:t>    prices = [1.35, .75, .25, 3.00, 1.75]</a:t>
            </a:r>
          </a:p>
          <a:p>
            <a:r>
              <a:rPr lang="en-US" sz="1600" b="1" dirty="0">
                <a:latin typeface="Courier New" pitchFamily="49" charset="0"/>
              </a:rPr>
              <a:t>    money = 0.0</a:t>
            </a:r>
          </a:p>
          <a:p>
            <a:r>
              <a:rPr lang="en-US" sz="1600" b="1" dirty="0">
                <a:latin typeface="Courier New" pitchFamily="49" charset="0"/>
              </a:rPr>
              <a:t>    </a:t>
            </a:r>
            <a:r>
              <a:rPr lang="en-US" sz="1600" b="1" dirty="0">
                <a:solidFill>
                  <a:srgbClr val="F68B09"/>
                </a:solidFill>
                <a:latin typeface="Courier New" pitchFamily="49" charset="0"/>
              </a:rPr>
              <a:t>print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>
                <a:solidFill>
                  <a:srgbClr val="0AA318"/>
                </a:solidFill>
                <a:latin typeface="Courier New" pitchFamily="49" charset="0"/>
              </a:rPr>
              <a:t>"Welcome to the price is right!"</a:t>
            </a:r>
          </a:p>
          <a:p>
            <a:r>
              <a:rPr lang="en-US" sz="1600" b="1" dirty="0">
                <a:latin typeface="Courier New" pitchFamily="49" charset="0"/>
              </a:rPr>
              <a:t>    </a:t>
            </a:r>
            <a:r>
              <a:rPr lang="en-US" sz="1600" b="1" dirty="0">
                <a:solidFill>
                  <a:srgbClr val="F68B09"/>
                </a:solidFill>
                <a:latin typeface="Courier New" pitchFamily="49" charset="0"/>
              </a:rPr>
              <a:t>print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>
                <a:solidFill>
                  <a:srgbClr val="0AA318"/>
                </a:solidFill>
                <a:latin typeface="Courier New" pitchFamily="49" charset="0"/>
              </a:rPr>
              <a:t>"Your goal is to buy"</a:t>
            </a:r>
            <a:r>
              <a:rPr lang="en-US" sz="1600" b="1" dirty="0">
                <a:latin typeface="Courier New" pitchFamily="49" charset="0"/>
              </a:rPr>
              <a:t>, </a:t>
            </a:r>
            <a:r>
              <a:rPr lang="en-US" sz="1600" b="1" dirty="0" err="1">
                <a:solidFill>
                  <a:srgbClr val="B81FF6"/>
                </a:solidFill>
                <a:latin typeface="Courier New" pitchFamily="49" charset="0"/>
              </a:rPr>
              <a:t>len</a:t>
            </a:r>
            <a:r>
              <a:rPr lang="en-US" sz="1600" b="1" dirty="0">
                <a:latin typeface="Courier New" pitchFamily="49" charset="0"/>
              </a:rPr>
              <a:t>(items),</a:t>
            </a:r>
            <a:r>
              <a:rPr lang="en-US" sz="1600" b="1" dirty="0">
                <a:solidFill>
                  <a:srgbClr val="0AA318"/>
                </a:solidFill>
                <a:latin typeface="Courier New" pitchFamily="49" charset="0"/>
              </a:rPr>
              <a:t> "or fewer items…"</a:t>
            </a:r>
          </a:p>
          <a:p>
            <a:r>
              <a:rPr lang="en-US" sz="1600" b="1" dirty="0">
                <a:latin typeface="Courier New" pitchFamily="49" charset="0"/>
              </a:rPr>
              <a:t>    </a:t>
            </a:r>
            <a:r>
              <a:rPr lang="en-US" sz="1600" b="1" dirty="0">
                <a:solidFill>
                  <a:srgbClr val="F68B09"/>
                </a:solidFill>
                <a:latin typeface="Courier New" pitchFamily="49" charset="0"/>
              </a:rPr>
              <a:t>print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>
                <a:solidFill>
                  <a:srgbClr val="0AA318"/>
                </a:solidFill>
                <a:latin typeface="Courier New" pitchFamily="49" charset="0"/>
              </a:rPr>
              <a:t>"and spend between $"</a:t>
            </a:r>
            <a:r>
              <a:rPr lang="en-US" sz="1600" b="1" dirty="0">
                <a:latin typeface="Courier New" pitchFamily="49" charset="0"/>
              </a:rPr>
              <a:t>, LIMIT_MIN, </a:t>
            </a:r>
            <a:r>
              <a:rPr lang="en-US" sz="1600" b="1" dirty="0">
                <a:solidFill>
                  <a:srgbClr val="0AA318"/>
                </a:solidFill>
                <a:latin typeface="Courier New" pitchFamily="49" charset="0"/>
              </a:rPr>
              <a:t>"and $"</a:t>
            </a:r>
            <a:r>
              <a:rPr lang="en-US" sz="1600" b="1" dirty="0">
                <a:latin typeface="Courier New" pitchFamily="49" charset="0"/>
              </a:rPr>
              <a:t>, LIMIT_MAX</a:t>
            </a:r>
          </a:p>
          <a:p>
            <a:r>
              <a:rPr lang="en-US" sz="1600" b="1" dirty="0">
                <a:latin typeface="Courier New" pitchFamily="49" charset="0"/>
              </a:rPr>
              <a:t>    </a:t>
            </a:r>
          </a:p>
          <a:p>
            <a:r>
              <a:rPr lang="en-US" sz="1600" b="1" dirty="0">
                <a:latin typeface="Courier New" pitchFamily="49" charset="0"/>
              </a:rPr>
              <a:t>    </a:t>
            </a:r>
            <a:r>
              <a:rPr lang="en-US" sz="1600" b="1" dirty="0">
                <a:solidFill>
                  <a:srgbClr val="F68B09"/>
                </a:solidFill>
                <a:latin typeface="Courier New" pitchFamily="49" charset="0"/>
              </a:rPr>
              <a:t>while</a:t>
            </a:r>
            <a:r>
              <a:rPr lang="en-US" sz="1600" b="1" dirty="0">
                <a:latin typeface="Courier New" pitchFamily="49" charset="0"/>
              </a:rPr>
              <a:t> money &lt; LIMIT_MIN </a:t>
            </a:r>
            <a:r>
              <a:rPr lang="en-US" sz="1600" b="1" dirty="0">
                <a:solidFill>
                  <a:srgbClr val="F68B09"/>
                </a:solidFill>
                <a:latin typeface="Courier New" pitchFamily="49" charset="0"/>
              </a:rPr>
              <a:t>and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len</a:t>
            </a:r>
            <a:r>
              <a:rPr lang="en-US" sz="1600" b="1" dirty="0">
                <a:latin typeface="Courier New" pitchFamily="49" charset="0"/>
              </a:rPr>
              <a:t>(items) &gt; 0:</a:t>
            </a:r>
          </a:p>
          <a:p>
            <a:r>
              <a:rPr lang="en-US" sz="1600" b="1" dirty="0">
                <a:latin typeface="Courier New" pitchFamily="49" charset="0"/>
              </a:rPr>
              <a:t>        </a:t>
            </a:r>
            <a:r>
              <a:rPr lang="en-US" sz="1600" b="1" dirty="0">
                <a:solidFill>
                  <a:srgbClr val="F68B09"/>
                </a:solidFill>
                <a:latin typeface="Courier New" pitchFamily="49" charset="0"/>
              </a:rPr>
              <a:t>print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>
                <a:solidFill>
                  <a:srgbClr val="0AA318"/>
                </a:solidFill>
                <a:latin typeface="Courier New" pitchFamily="49" charset="0"/>
              </a:rPr>
              <a:t>"You have spent $"</a:t>
            </a:r>
            <a:r>
              <a:rPr lang="en-US" sz="1600" b="1" dirty="0">
                <a:latin typeface="Courier New" pitchFamily="49" charset="0"/>
              </a:rPr>
              <a:t>, money</a:t>
            </a:r>
          </a:p>
          <a:p>
            <a:r>
              <a:rPr lang="en-US" sz="1600" b="1" dirty="0">
                <a:latin typeface="Courier New" pitchFamily="49" charset="0"/>
              </a:rPr>
              <a:t>        </a:t>
            </a:r>
            <a:r>
              <a:rPr lang="en-US" sz="1600" b="1" dirty="0" err="1">
                <a:latin typeface="Courier New" pitchFamily="49" charset="0"/>
              </a:rPr>
              <a:t>printItems</a:t>
            </a:r>
            <a:r>
              <a:rPr lang="en-US" sz="1600" b="1" dirty="0">
                <a:latin typeface="Courier New" pitchFamily="49" charset="0"/>
              </a:rPr>
              <a:t>( items )</a:t>
            </a:r>
          </a:p>
          <a:p>
            <a:r>
              <a:rPr lang="en-US" sz="1600" b="1" dirty="0">
                <a:latin typeface="Courier New" pitchFamily="49" charset="0"/>
              </a:rPr>
              <a:t>        choice = input( </a:t>
            </a:r>
            <a:r>
              <a:rPr lang="en-US" sz="1600" b="1" dirty="0">
                <a:solidFill>
                  <a:srgbClr val="0AA318"/>
                </a:solidFill>
                <a:latin typeface="Courier New" pitchFamily="49" charset="0"/>
              </a:rPr>
              <a:t>"Which item would you like to buy? "</a:t>
            </a:r>
            <a:r>
              <a:rPr lang="en-US" sz="1600" b="1" dirty="0">
                <a:latin typeface="Courier New" pitchFamily="49" charset="0"/>
              </a:rPr>
              <a:t>)</a:t>
            </a:r>
          </a:p>
          <a:p>
            <a:r>
              <a:rPr lang="en-US" sz="1600" b="1" dirty="0">
                <a:latin typeface="Courier New" pitchFamily="49" charset="0"/>
              </a:rPr>
              <a:t>        number = input( </a:t>
            </a:r>
            <a:r>
              <a:rPr lang="en-US" sz="1600" b="1" dirty="0">
                <a:solidFill>
                  <a:srgbClr val="0AA318"/>
                </a:solidFill>
                <a:latin typeface="Courier New" pitchFamily="49" charset="0"/>
              </a:rPr>
              <a:t>"How many "</a:t>
            </a:r>
            <a:r>
              <a:rPr lang="en-US" sz="1600" b="1" dirty="0">
                <a:latin typeface="Courier New" pitchFamily="49" charset="0"/>
              </a:rPr>
              <a:t>+items[choice]+</a:t>
            </a:r>
            <a:r>
              <a:rPr lang="en-US" sz="1600" b="1" dirty="0">
                <a:solidFill>
                  <a:srgbClr val="0AA318"/>
                </a:solidFill>
                <a:latin typeface="Courier New" pitchFamily="49" charset="0"/>
              </a:rPr>
              <a:t>" would you like?"</a:t>
            </a:r>
            <a:r>
              <a:rPr lang="en-US" sz="1600" b="1" dirty="0">
                <a:latin typeface="Courier New" pitchFamily="49" charset="0"/>
              </a:rPr>
              <a:t>)</a:t>
            </a:r>
          </a:p>
          <a:p>
            <a:r>
              <a:rPr lang="en-US" sz="1600" b="1" dirty="0">
                <a:latin typeface="Courier New" pitchFamily="49" charset="0"/>
              </a:rPr>
              <a:t>        </a:t>
            </a:r>
            <a:r>
              <a:rPr lang="en-US" sz="1600" b="1" dirty="0">
                <a:solidFill>
                  <a:srgbClr val="F68B09"/>
                </a:solidFill>
                <a:latin typeface="Courier New" pitchFamily="49" charset="0"/>
              </a:rPr>
              <a:t>print</a:t>
            </a:r>
            <a:r>
              <a:rPr lang="en-US" sz="1600" b="1" dirty="0">
                <a:latin typeface="Courier New" pitchFamily="49" charset="0"/>
              </a:rPr>
              <a:t> items[choice], </a:t>
            </a:r>
            <a:r>
              <a:rPr lang="en-US" sz="1600" b="1" dirty="0">
                <a:solidFill>
                  <a:srgbClr val="0AA318"/>
                </a:solidFill>
                <a:latin typeface="Courier New" pitchFamily="49" charset="0"/>
              </a:rPr>
              <a:t>"is $"</a:t>
            </a:r>
            <a:r>
              <a:rPr lang="en-US" sz="1600" b="1" dirty="0">
                <a:latin typeface="Courier New" pitchFamily="49" charset="0"/>
              </a:rPr>
              <a:t>, prices[choice]</a:t>
            </a:r>
          </a:p>
          <a:p>
            <a:r>
              <a:rPr lang="en-US" sz="1600" b="1" dirty="0">
                <a:latin typeface="Courier New" pitchFamily="49" charset="0"/>
              </a:rPr>
              <a:t>        money += prices[choice]*number</a:t>
            </a:r>
          </a:p>
          <a:p>
            <a:r>
              <a:rPr lang="en-US" sz="1600" b="1" dirty="0">
                <a:latin typeface="Courier New" pitchFamily="49" charset="0"/>
              </a:rPr>
              <a:t>        </a:t>
            </a:r>
          </a:p>
          <a:p>
            <a:r>
              <a:rPr lang="en-US" sz="1600" b="1" dirty="0">
                <a:latin typeface="Courier New" pitchFamily="49" charset="0"/>
              </a:rPr>
              <a:t>        prices = prices[0:choice] + prices[choice+1:]</a:t>
            </a:r>
          </a:p>
          <a:p>
            <a:r>
              <a:rPr lang="en-US" sz="1600" b="1" dirty="0">
                <a:latin typeface="Courier New" pitchFamily="49" charset="0"/>
              </a:rPr>
              <a:t>        items = items[0:choice] + items[choice+1:]</a:t>
            </a:r>
          </a:p>
          <a:p>
            <a:r>
              <a:rPr lang="en-US" sz="1600" b="1" dirty="0">
                <a:latin typeface="Courier New" pitchFamily="49" charset="0"/>
              </a:rPr>
              <a:t>               </a:t>
            </a:r>
          </a:p>
          <a:p>
            <a:r>
              <a:rPr lang="en-US" sz="1600" b="1" dirty="0">
                <a:latin typeface="Courier New" pitchFamily="49" charset="0"/>
              </a:rPr>
              <a:t>    </a:t>
            </a:r>
            <a:r>
              <a:rPr lang="en-US" sz="1600" b="1" dirty="0">
                <a:solidFill>
                  <a:srgbClr val="F68B09"/>
                </a:solidFill>
                <a:latin typeface="Courier New" pitchFamily="49" charset="0"/>
              </a:rPr>
              <a:t>print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>
                <a:solidFill>
                  <a:srgbClr val="0AA318"/>
                </a:solidFill>
                <a:latin typeface="Courier New" pitchFamily="49" charset="0"/>
              </a:rPr>
              <a:t>"You have spent $"</a:t>
            </a:r>
            <a:r>
              <a:rPr lang="en-US" sz="1600" b="1" dirty="0">
                <a:latin typeface="Courier New" pitchFamily="49" charset="0"/>
              </a:rPr>
              <a:t>, money        </a:t>
            </a:r>
          </a:p>
          <a:p>
            <a:r>
              <a:rPr lang="en-US" sz="1600" b="1">
                <a:latin typeface="Courier New" pitchFamily="49" charset="0"/>
              </a:rPr>
              <a:t>    </a:t>
            </a:r>
            <a:r>
              <a:rPr lang="en-US" sz="1600" b="1">
                <a:solidFill>
                  <a:srgbClr val="F68B09"/>
                </a:solidFill>
                <a:latin typeface="Courier New" pitchFamily="49" charset="0"/>
              </a:rPr>
              <a:t>if</a:t>
            </a:r>
            <a:r>
              <a:rPr lang="en-US" sz="1600" b="1">
                <a:latin typeface="Courier New" pitchFamily="49" charset="0"/>
              </a:rPr>
              <a:t> money &gt;= LIMIT_MIN </a:t>
            </a:r>
            <a:r>
              <a:rPr lang="en-US" sz="1600" b="1">
                <a:solidFill>
                  <a:srgbClr val="F68B09"/>
                </a:solidFill>
                <a:latin typeface="Courier New" pitchFamily="49" charset="0"/>
              </a:rPr>
              <a:t>and</a:t>
            </a:r>
            <a:r>
              <a:rPr lang="en-US" sz="1600" b="1">
                <a:latin typeface="Courier New" pitchFamily="49" charset="0"/>
              </a:rPr>
              <a:t> money &lt;= </a:t>
            </a:r>
            <a:r>
              <a:rPr lang="en-US" sz="1600" b="1" smtClean="0">
                <a:latin typeface="Courier New" pitchFamily="49" charset="0"/>
              </a:rPr>
              <a:t>LIMIT_MAX:</a:t>
            </a:r>
            <a:endParaRPr lang="en-US" sz="1600" b="1">
              <a:latin typeface="Courier New" pitchFamily="49" charset="0"/>
            </a:endParaRPr>
          </a:p>
          <a:p>
            <a:r>
              <a:rPr lang="en-US" sz="1600" b="1" dirty="0">
                <a:latin typeface="Courier New" pitchFamily="49" charset="0"/>
              </a:rPr>
              <a:t>        </a:t>
            </a:r>
            <a:r>
              <a:rPr lang="en-US" sz="1600" b="1" dirty="0">
                <a:solidFill>
                  <a:srgbClr val="F68B09"/>
                </a:solidFill>
                <a:latin typeface="Courier New" pitchFamily="49" charset="0"/>
              </a:rPr>
              <a:t>print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>
                <a:solidFill>
                  <a:srgbClr val="0AA318"/>
                </a:solidFill>
                <a:latin typeface="Courier New" pitchFamily="49" charset="0"/>
              </a:rPr>
              <a:t>"You win!"</a:t>
            </a:r>
          </a:p>
          <a:p>
            <a:r>
              <a:rPr lang="en-US" sz="1600" b="1" dirty="0">
                <a:latin typeface="Courier New" pitchFamily="49" charset="0"/>
              </a:rPr>
              <a:t>    </a:t>
            </a:r>
            <a:r>
              <a:rPr lang="en-US" sz="1600" b="1" dirty="0">
                <a:solidFill>
                  <a:srgbClr val="F68B09"/>
                </a:solidFill>
                <a:latin typeface="Courier New" pitchFamily="49" charset="0"/>
              </a:rPr>
              <a:t>else</a:t>
            </a:r>
            <a:r>
              <a:rPr lang="en-US" sz="1600" b="1" dirty="0">
                <a:latin typeface="Courier New" pitchFamily="49" charset="0"/>
              </a:rPr>
              <a:t>:</a:t>
            </a:r>
          </a:p>
          <a:p>
            <a:r>
              <a:rPr lang="en-US" sz="1600" b="1" dirty="0">
                <a:latin typeface="Courier New" pitchFamily="49" charset="0"/>
              </a:rPr>
              <a:t>        </a:t>
            </a:r>
            <a:r>
              <a:rPr lang="en-US" sz="1600" b="1" dirty="0">
                <a:solidFill>
                  <a:srgbClr val="F68B09"/>
                </a:solidFill>
                <a:latin typeface="Courier New" pitchFamily="49" charset="0"/>
              </a:rPr>
              <a:t>print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>
                <a:solidFill>
                  <a:srgbClr val="0AA318"/>
                </a:solidFill>
                <a:latin typeface="Courier New" pitchFamily="49" charset="0"/>
              </a:rPr>
              <a:t>"You lose!"</a:t>
            </a:r>
          </a:p>
        </p:txBody>
      </p:sp>
      <p:sp>
        <p:nvSpPr>
          <p:cNvPr id="14960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4876800" y="0"/>
            <a:ext cx="3962400" cy="609600"/>
          </a:xfrm>
        </p:spPr>
        <p:txBody>
          <a:bodyPr/>
          <a:lstStyle/>
          <a:p>
            <a:r>
              <a:rPr lang="en-US" sz="2400" u="sng">
                <a:solidFill>
                  <a:schemeClr val="tx1"/>
                </a:solidFill>
              </a:rPr>
              <a:t>Attempt 1a: Issue</a:t>
            </a:r>
          </a:p>
        </p:txBody>
      </p:sp>
      <p:sp>
        <p:nvSpPr>
          <p:cNvPr id="1496067" name="Text Box 3" hidden="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308725" y="5068888"/>
            <a:ext cx="21177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CC00"/>
                </a:solidFill>
                <a:latin typeface="Arial" charset="0"/>
              </a:rPr>
              <a:t>ID problems, </a:t>
            </a:r>
            <a:br>
              <a:rPr lang="en-US">
                <a:solidFill>
                  <a:srgbClr val="00CC00"/>
                </a:solidFill>
                <a:latin typeface="Arial" charset="0"/>
              </a:rPr>
            </a:br>
            <a:r>
              <a:rPr lang="en-US">
                <a:solidFill>
                  <a:srgbClr val="00CC00"/>
                </a:solidFill>
                <a:latin typeface="Arial" charset="0"/>
              </a:rPr>
              <a:t>write on board</a:t>
            </a:r>
          </a:p>
        </p:txBody>
      </p:sp>
      <p:sp>
        <p:nvSpPr>
          <p:cNvPr id="1496069" name="Text Box 5"/>
          <p:cNvSpPr txBox="1">
            <a:spLocks noChangeArrowheads="1"/>
          </p:cNvSpPr>
          <p:nvPr/>
        </p:nvSpPr>
        <p:spPr bwMode="auto">
          <a:xfrm>
            <a:off x="4327525" y="6062663"/>
            <a:ext cx="3940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E30E1F"/>
                </a:solidFill>
              </a:rPr>
              <a:t>Functionality is not broken out</a:t>
            </a:r>
          </a:p>
        </p:txBody>
      </p:sp>
      <p:sp>
        <p:nvSpPr>
          <p:cNvPr id="1496070" name="AutoShape 6"/>
          <p:cNvSpPr>
            <a:spLocks/>
          </p:cNvSpPr>
          <p:nvPr/>
        </p:nvSpPr>
        <p:spPr bwMode="auto">
          <a:xfrm>
            <a:off x="685800" y="457200"/>
            <a:ext cx="76200" cy="1143000"/>
          </a:xfrm>
          <a:prstGeom prst="leftBrace">
            <a:avLst>
              <a:gd name="adj1" fmla="val 125000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96071" name="AutoShape 7"/>
          <p:cNvSpPr>
            <a:spLocks/>
          </p:cNvSpPr>
          <p:nvPr/>
        </p:nvSpPr>
        <p:spPr bwMode="auto">
          <a:xfrm>
            <a:off x="609600" y="1600200"/>
            <a:ext cx="152400" cy="914400"/>
          </a:xfrm>
          <a:prstGeom prst="leftBrace">
            <a:avLst>
              <a:gd name="adj1" fmla="val 50000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96072" name="AutoShape 8"/>
          <p:cNvSpPr>
            <a:spLocks/>
          </p:cNvSpPr>
          <p:nvPr/>
        </p:nvSpPr>
        <p:spPr bwMode="auto">
          <a:xfrm>
            <a:off x="990600" y="2971800"/>
            <a:ext cx="228600" cy="1981200"/>
          </a:xfrm>
          <a:prstGeom prst="leftBrace">
            <a:avLst>
              <a:gd name="adj1" fmla="val 72222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96073" name="AutoShape 9"/>
          <p:cNvSpPr>
            <a:spLocks/>
          </p:cNvSpPr>
          <p:nvPr/>
        </p:nvSpPr>
        <p:spPr bwMode="auto">
          <a:xfrm>
            <a:off x="533400" y="5410200"/>
            <a:ext cx="152400" cy="1219200"/>
          </a:xfrm>
          <a:prstGeom prst="leftBrace">
            <a:avLst>
              <a:gd name="adj1" fmla="val 66667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2273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8116" name="Rectangle 4"/>
          <p:cNvSpPr>
            <a:spLocks noChangeArrowheads="1"/>
          </p:cNvSpPr>
          <p:nvPr/>
        </p:nvSpPr>
        <p:spPr bwMode="auto">
          <a:xfrm>
            <a:off x="228600" y="1981200"/>
            <a:ext cx="8610600" cy="400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600" b="1">
                <a:solidFill>
                  <a:srgbClr val="F68B09"/>
                </a:solidFill>
                <a:latin typeface="Courier New" pitchFamily="49" charset="0"/>
              </a:rPr>
              <a:t>def</a:t>
            </a:r>
            <a:r>
              <a:rPr lang="en-US" sz="1600" b="1">
                <a:latin typeface="Courier New" pitchFamily="49" charset="0"/>
              </a:rPr>
              <a:t> playBetter():</a:t>
            </a:r>
          </a:p>
          <a:p>
            <a:r>
              <a:rPr lang="en-US" sz="1600" b="1">
                <a:latin typeface="Courier New" pitchFamily="49" charset="0"/>
              </a:rPr>
              <a:t>    </a:t>
            </a:r>
            <a:r>
              <a:rPr lang="en-US" sz="1600" b="1">
                <a:solidFill>
                  <a:srgbClr val="0AA318"/>
                </a:solidFill>
                <a:latin typeface="Courier New" pitchFamily="49" charset="0"/>
              </a:rPr>
              <a:t>""" Play the game """</a:t>
            </a:r>
          </a:p>
          <a:p>
            <a:r>
              <a:rPr lang="en-US" sz="1600" b="1">
                <a:latin typeface="Courier New" pitchFamily="49" charset="0"/>
              </a:rPr>
              <a:t>    [items, prices] = initilizeItems()</a:t>
            </a:r>
          </a:p>
          <a:p>
            <a:r>
              <a:rPr lang="en-US" sz="1600" b="1">
                <a:latin typeface="Courier New" pitchFamily="49" charset="0"/>
              </a:rPr>
              <a:t>    </a:t>
            </a:r>
          </a:p>
          <a:p>
            <a:r>
              <a:rPr lang="en-US" sz="1600" b="1">
                <a:latin typeface="Courier New" pitchFamily="49" charset="0"/>
              </a:rPr>
              <a:t>    LIMIT_HIGH = 10.00</a:t>
            </a:r>
          </a:p>
          <a:p>
            <a:r>
              <a:rPr lang="en-US" sz="1600" b="1">
                <a:latin typeface="Courier New" pitchFamily="49" charset="0"/>
              </a:rPr>
              <a:t>    LIMIT_LOW = 9.50</a:t>
            </a:r>
          </a:p>
          <a:p>
            <a:r>
              <a:rPr lang="en-US" sz="1600" b="1">
                <a:latin typeface="Courier New" pitchFamily="49" charset="0"/>
              </a:rPr>
              <a:t>    money = 0.0</a:t>
            </a:r>
          </a:p>
          <a:p>
            <a:endParaRPr lang="en-US" sz="1600" b="1">
              <a:latin typeface="Courier New" pitchFamily="49" charset="0"/>
            </a:endParaRPr>
          </a:p>
          <a:p>
            <a:r>
              <a:rPr lang="en-US" sz="1600" b="1">
                <a:latin typeface="Courier New" pitchFamily="49" charset="0"/>
              </a:rPr>
              <a:t>    printIntro(LIMIT_LOW, LIMIT_HIGH, items)</a:t>
            </a:r>
          </a:p>
          <a:p>
            <a:endParaRPr lang="en-US" sz="1600" b="1">
              <a:latin typeface="Courier New" pitchFamily="49" charset="0"/>
            </a:endParaRPr>
          </a:p>
          <a:p>
            <a:r>
              <a:rPr lang="en-US" sz="1600" b="1">
                <a:latin typeface="Courier New" pitchFamily="49" charset="0"/>
              </a:rPr>
              <a:t>    </a:t>
            </a:r>
            <a:r>
              <a:rPr lang="en-US" sz="1600" b="1">
                <a:solidFill>
                  <a:srgbClr val="F68B09"/>
                </a:solidFill>
                <a:latin typeface="Courier New" pitchFamily="49" charset="0"/>
              </a:rPr>
              <a:t>while</a:t>
            </a:r>
            <a:r>
              <a:rPr lang="en-US" sz="1600" b="1">
                <a:latin typeface="Courier New" pitchFamily="49" charset="0"/>
              </a:rPr>
              <a:t> </a:t>
            </a:r>
            <a:r>
              <a:rPr lang="en-US" sz="1600" b="1">
                <a:solidFill>
                  <a:srgbClr val="F68B09"/>
                </a:solidFill>
                <a:latin typeface="Courier New" pitchFamily="49" charset="0"/>
              </a:rPr>
              <a:t>not</a:t>
            </a:r>
            <a:r>
              <a:rPr lang="en-US" sz="1600" b="1">
                <a:latin typeface="Courier New" pitchFamily="49" charset="0"/>
              </a:rPr>
              <a:t> allDone(items, LIMIT_LOW, money):</a:t>
            </a:r>
          </a:p>
          <a:p>
            <a:r>
              <a:rPr lang="en-US" sz="1600" b="1">
                <a:latin typeface="Courier New" pitchFamily="49" charset="0"/>
              </a:rPr>
              <a:t>        print </a:t>
            </a:r>
            <a:r>
              <a:rPr lang="en-US" sz="1600" b="1">
                <a:solidFill>
                  <a:srgbClr val="0AA318"/>
                </a:solidFill>
                <a:latin typeface="Courier New" pitchFamily="49" charset="0"/>
              </a:rPr>
              <a:t>"You have spent $"</a:t>
            </a:r>
            <a:r>
              <a:rPr lang="en-US" sz="1600" b="1">
                <a:latin typeface="Courier New" pitchFamily="49" charset="0"/>
              </a:rPr>
              <a:t>, money</a:t>
            </a:r>
          </a:p>
          <a:p>
            <a:r>
              <a:rPr lang="en-US" sz="1600" b="1">
                <a:latin typeface="Courier New" pitchFamily="49" charset="0"/>
              </a:rPr>
              <a:t>        [items, prices, spent] = playRound(items, prices)</a:t>
            </a:r>
          </a:p>
          <a:p>
            <a:r>
              <a:rPr lang="en-US" sz="1600" b="1">
                <a:latin typeface="Courier New" pitchFamily="49" charset="0"/>
              </a:rPr>
              <a:t>        money += spent</a:t>
            </a:r>
          </a:p>
          <a:p>
            <a:endParaRPr lang="en-US" sz="1600" b="1">
              <a:latin typeface="Courier New" pitchFamily="49" charset="0"/>
            </a:endParaRPr>
          </a:p>
          <a:p>
            <a:r>
              <a:rPr lang="en-US" sz="1600" b="1">
                <a:latin typeface="Courier New" pitchFamily="49" charset="0"/>
              </a:rPr>
              <a:t>    winOrLose(money, LIMIT_LOW, LIMIT_HIGH)</a:t>
            </a:r>
          </a:p>
        </p:txBody>
      </p:sp>
      <p:sp>
        <p:nvSpPr>
          <p:cNvPr id="1498117" name="Rectangle 5"/>
          <p:cNvSpPr>
            <a:spLocks noChangeArrowheads="1"/>
          </p:cNvSpPr>
          <p:nvPr/>
        </p:nvSpPr>
        <p:spPr bwMode="auto">
          <a:xfrm>
            <a:off x="1073150" y="501650"/>
            <a:ext cx="6654800" cy="12065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/>
              <a:t>Each function does one specific thing.</a:t>
            </a:r>
            <a:br>
              <a:rPr lang="en-US"/>
            </a:br>
            <a:r>
              <a:rPr lang="en-US"/>
              <a:t>It's clear where we go to change aspects of the game.</a:t>
            </a:r>
          </a:p>
          <a:p>
            <a:pPr algn="ctr"/>
            <a:r>
              <a:rPr lang="en-US"/>
              <a:t>Code is </a:t>
            </a:r>
            <a:r>
              <a:rPr lang="en-US" i="1"/>
              <a:t>self-commenting.</a:t>
            </a:r>
          </a:p>
        </p:txBody>
      </p:sp>
      <p:sp>
        <p:nvSpPr>
          <p:cNvPr id="1498118" name="Rectangle 6"/>
          <p:cNvSpPr>
            <a:spLocks noChangeArrowheads="1"/>
          </p:cNvSpPr>
          <p:nvPr/>
        </p:nvSpPr>
        <p:spPr bwMode="auto">
          <a:xfrm>
            <a:off x="1219200" y="4953000"/>
            <a:ext cx="6096000" cy="304800"/>
          </a:xfrm>
          <a:prstGeom prst="rect">
            <a:avLst/>
          </a:prstGeom>
          <a:noFill/>
          <a:ln w="28575">
            <a:solidFill>
              <a:srgbClr val="E30E1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98119" name="Text Box 7"/>
          <p:cNvSpPr txBox="1">
            <a:spLocks noChangeArrowheads="1"/>
          </p:cNvSpPr>
          <p:nvPr/>
        </p:nvSpPr>
        <p:spPr bwMode="auto">
          <a:xfrm>
            <a:off x="6172200" y="2895600"/>
            <a:ext cx="2687638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E30E1F"/>
                </a:solidFill>
              </a:rPr>
              <a:t>Functions can return</a:t>
            </a:r>
          </a:p>
          <a:p>
            <a:r>
              <a:rPr lang="en-US">
                <a:solidFill>
                  <a:srgbClr val="E30E1F"/>
                </a:solidFill>
              </a:rPr>
              <a:t>more than one thing</a:t>
            </a:r>
            <a:br>
              <a:rPr lang="en-US">
                <a:solidFill>
                  <a:srgbClr val="E30E1F"/>
                </a:solidFill>
              </a:rPr>
            </a:br>
            <a:r>
              <a:rPr lang="en-US">
                <a:solidFill>
                  <a:srgbClr val="E30E1F"/>
                </a:solidFill>
              </a:rPr>
              <a:t>in a list</a:t>
            </a:r>
          </a:p>
        </p:txBody>
      </p:sp>
      <p:sp>
        <p:nvSpPr>
          <p:cNvPr id="1498120" name="Line 8"/>
          <p:cNvSpPr>
            <a:spLocks noChangeShapeType="1"/>
          </p:cNvSpPr>
          <p:nvPr/>
        </p:nvSpPr>
        <p:spPr bwMode="auto">
          <a:xfrm flipH="1">
            <a:off x="5715000" y="4038600"/>
            <a:ext cx="990600" cy="914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98121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87413" y="4816475"/>
              <a:ext cx="6223000" cy="1139825"/>
            </p14:xfrm>
          </p:contentPart>
        </mc:Choice>
        <mc:Fallback xmlns="">
          <p:pic>
            <p:nvPicPr>
              <p:cNvPr id="1498121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78053" y="4807114"/>
                <a:ext cx="6241720" cy="115854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263956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8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8118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9138" name="Rectangle 2"/>
          <p:cNvSpPr>
            <a:spLocks noChangeArrowheads="1"/>
          </p:cNvSpPr>
          <p:nvPr/>
        </p:nvSpPr>
        <p:spPr bwMode="auto">
          <a:xfrm>
            <a:off x="304800" y="838200"/>
            <a:ext cx="8839200" cy="449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600" b="1">
                <a:latin typeface="Courier New" pitchFamily="49" charset="0"/>
              </a:rPr>
              <a:t>def playRound(items, prices):</a:t>
            </a:r>
          </a:p>
          <a:p>
            <a:r>
              <a:rPr lang="en-US" sz="1600" b="1">
                <a:latin typeface="Courier New" pitchFamily="49" charset="0"/>
              </a:rPr>
              <a:t>    </a:t>
            </a:r>
            <a:r>
              <a:rPr lang="en-US" sz="1600" b="1">
                <a:solidFill>
                  <a:srgbClr val="0AA318"/>
                </a:solidFill>
                <a:latin typeface="Courier New" pitchFamily="49" charset="0"/>
              </a:rPr>
              <a:t>""" Play one round of the game</a:t>
            </a:r>
          </a:p>
          <a:p>
            <a:r>
              <a:rPr lang="en-US" sz="1600" b="1">
                <a:solidFill>
                  <a:srgbClr val="0AA318"/>
                </a:solidFill>
                <a:latin typeface="Courier New" pitchFamily="49" charset="0"/>
              </a:rPr>
              <a:t>        Inputs: A list of items and a list of prices</a:t>
            </a:r>
          </a:p>
          <a:p>
            <a:r>
              <a:rPr lang="en-US" sz="1600" b="1">
                <a:solidFill>
                  <a:srgbClr val="0AA318"/>
                </a:solidFill>
                <a:latin typeface="Courier New" pitchFamily="49" charset="0"/>
              </a:rPr>
              <a:t>        Returns: [items, prices, spent] where </a:t>
            </a:r>
            <a:br>
              <a:rPr lang="en-US" sz="1600" b="1">
                <a:solidFill>
                  <a:srgbClr val="0AA318"/>
                </a:solidFill>
                <a:latin typeface="Courier New" pitchFamily="49" charset="0"/>
              </a:rPr>
            </a:br>
            <a:r>
              <a:rPr lang="en-US" sz="1600" b="1">
                <a:solidFill>
                  <a:srgbClr val="0AA318"/>
                </a:solidFill>
                <a:latin typeface="Courier New" pitchFamily="49" charset="0"/>
              </a:rPr>
              <a:t>                items is list of items remaining,</a:t>
            </a:r>
          </a:p>
          <a:p>
            <a:r>
              <a:rPr lang="en-US" sz="1600" b="1">
                <a:solidFill>
                  <a:srgbClr val="0AA318"/>
                </a:solidFill>
                <a:latin typeface="Courier New" pitchFamily="49" charset="0"/>
              </a:rPr>
              <a:t>                prices is a list of remaining prices,</a:t>
            </a:r>
          </a:p>
          <a:p>
            <a:r>
              <a:rPr lang="en-US" sz="1600" b="1">
                <a:solidFill>
                  <a:srgbClr val="0AA318"/>
                </a:solidFill>
                <a:latin typeface="Courier New" pitchFamily="49" charset="0"/>
              </a:rPr>
              <a:t>                and spent is the amount spent this round"""</a:t>
            </a:r>
          </a:p>
          <a:p>
            <a:r>
              <a:rPr lang="en-US" sz="1600" b="1">
                <a:latin typeface="Courier New" pitchFamily="49" charset="0"/>
              </a:rPr>
              <a:t>    </a:t>
            </a:r>
            <a:r>
              <a:rPr lang="en-US" sz="1600" b="1">
                <a:solidFill>
                  <a:srgbClr val="F68B09"/>
                </a:solidFill>
                <a:latin typeface="Courier New" pitchFamily="49" charset="0"/>
              </a:rPr>
              <a:t>print</a:t>
            </a:r>
            <a:r>
              <a:rPr lang="en-US" sz="1600" b="1">
                <a:latin typeface="Courier New" pitchFamily="49" charset="0"/>
              </a:rPr>
              <a:t> </a:t>
            </a:r>
            <a:r>
              <a:rPr lang="en-US" sz="1600" b="1">
                <a:solidFill>
                  <a:srgbClr val="0AA318"/>
                </a:solidFill>
                <a:latin typeface="Courier New" pitchFamily="49" charset="0"/>
              </a:rPr>
              <a:t>"*********************"</a:t>
            </a:r>
          </a:p>
          <a:p>
            <a:r>
              <a:rPr lang="en-US" sz="1600" b="1">
                <a:latin typeface="Courier New" pitchFamily="49" charset="0"/>
              </a:rPr>
              <a:t>    printItems( items )</a:t>
            </a:r>
          </a:p>
          <a:p>
            <a:r>
              <a:rPr lang="en-US" sz="1600" b="1">
                <a:latin typeface="Courier New" pitchFamily="49" charset="0"/>
              </a:rPr>
              <a:t>    choice = </a:t>
            </a:r>
            <a:r>
              <a:rPr lang="en-US" sz="1600" b="1">
                <a:solidFill>
                  <a:srgbClr val="B81FF6"/>
                </a:solidFill>
                <a:latin typeface="Courier New" pitchFamily="49" charset="0"/>
              </a:rPr>
              <a:t>input</a:t>
            </a:r>
            <a:r>
              <a:rPr lang="en-US" sz="1600" b="1">
                <a:latin typeface="Courier New" pitchFamily="49" charset="0"/>
              </a:rPr>
              <a:t>( </a:t>
            </a:r>
            <a:r>
              <a:rPr lang="en-US" sz="1600" b="1">
                <a:solidFill>
                  <a:srgbClr val="0AA318"/>
                </a:solidFill>
                <a:latin typeface="Courier New" pitchFamily="49" charset="0"/>
              </a:rPr>
              <a:t>"Which item would you like to buy? "</a:t>
            </a:r>
            <a:r>
              <a:rPr lang="en-US" sz="1600" b="1">
                <a:latin typeface="Courier New" pitchFamily="49" charset="0"/>
              </a:rPr>
              <a:t>)</a:t>
            </a:r>
          </a:p>
          <a:p>
            <a:r>
              <a:rPr lang="en-US" sz="1600" b="1">
                <a:latin typeface="Courier New" pitchFamily="49" charset="0"/>
              </a:rPr>
              <a:t>    number = </a:t>
            </a:r>
            <a:r>
              <a:rPr lang="en-US" sz="1600" b="1">
                <a:solidFill>
                  <a:srgbClr val="B81FF6"/>
                </a:solidFill>
                <a:latin typeface="Courier New" pitchFamily="49" charset="0"/>
              </a:rPr>
              <a:t>input</a:t>
            </a:r>
            <a:r>
              <a:rPr lang="en-US" sz="1600" b="1">
                <a:latin typeface="Courier New" pitchFamily="49" charset="0"/>
              </a:rPr>
              <a:t>( </a:t>
            </a:r>
            <a:r>
              <a:rPr lang="en-US" sz="1600" b="1">
                <a:solidFill>
                  <a:srgbClr val="0AA318"/>
                </a:solidFill>
                <a:latin typeface="Courier New" pitchFamily="49" charset="0"/>
              </a:rPr>
              <a:t>"How many "</a:t>
            </a:r>
            <a:r>
              <a:rPr lang="en-US" sz="1600" b="1">
                <a:latin typeface="Courier New" pitchFamily="49" charset="0"/>
              </a:rPr>
              <a:t> + items[choice] + </a:t>
            </a:r>
            <a:r>
              <a:rPr lang="en-US" sz="1600" b="1">
                <a:solidFill>
                  <a:srgbClr val="0AA318"/>
                </a:solidFill>
                <a:latin typeface="Courier New" pitchFamily="49" charset="0"/>
              </a:rPr>
              <a:t>" would you like? "</a:t>
            </a:r>
            <a:r>
              <a:rPr lang="en-US" sz="1600" b="1">
                <a:latin typeface="Courier New" pitchFamily="49" charset="0"/>
              </a:rPr>
              <a:t>)</a:t>
            </a:r>
          </a:p>
          <a:p>
            <a:r>
              <a:rPr lang="en-US" sz="1600" b="1">
                <a:latin typeface="Courier New" pitchFamily="49" charset="0"/>
              </a:rPr>
              <a:t>    </a:t>
            </a:r>
            <a:r>
              <a:rPr lang="en-US" sz="1600" b="1">
                <a:solidFill>
                  <a:srgbClr val="F68B09"/>
                </a:solidFill>
                <a:latin typeface="Courier New" pitchFamily="49" charset="0"/>
              </a:rPr>
              <a:t>print</a:t>
            </a:r>
            <a:r>
              <a:rPr lang="en-US" sz="1600" b="1">
                <a:latin typeface="Courier New" pitchFamily="49" charset="0"/>
              </a:rPr>
              <a:t> items[choice], </a:t>
            </a:r>
            <a:r>
              <a:rPr lang="en-US" sz="1600" b="1">
                <a:solidFill>
                  <a:srgbClr val="0AA318"/>
                </a:solidFill>
                <a:latin typeface="Courier New" pitchFamily="49" charset="0"/>
              </a:rPr>
              <a:t>"is $"</a:t>
            </a:r>
            <a:r>
              <a:rPr lang="en-US" sz="1600" b="1">
                <a:latin typeface="Courier New" pitchFamily="49" charset="0"/>
              </a:rPr>
              <a:t>, prices[choice]</a:t>
            </a:r>
          </a:p>
          <a:p>
            <a:endParaRPr lang="en-US" sz="1600" b="1">
              <a:latin typeface="Courier New" pitchFamily="49" charset="0"/>
            </a:endParaRPr>
          </a:p>
          <a:p>
            <a:r>
              <a:rPr lang="en-US" sz="1600" b="1">
                <a:latin typeface="Courier New" pitchFamily="49" charset="0"/>
              </a:rPr>
              <a:t>    spent = prices[choice]*number</a:t>
            </a:r>
          </a:p>
          <a:p>
            <a:r>
              <a:rPr lang="en-US" sz="1600" b="1">
                <a:latin typeface="Courier New" pitchFamily="49" charset="0"/>
              </a:rPr>
              <a:t>    prices = prices[0:choice] + prices[choice+1:]</a:t>
            </a:r>
          </a:p>
          <a:p>
            <a:r>
              <a:rPr lang="en-US" sz="1600" b="1">
                <a:latin typeface="Courier New" pitchFamily="49" charset="0"/>
              </a:rPr>
              <a:t>    items = items[0:choice] + items[choice+1:]</a:t>
            </a:r>
          </a:p>
          <a:p>
            <a:endParaRPr lang="en-US" sz="1600" b="1">
              <a:latin typeface="Courier New" pitchFamily="49" charset="0"/>
            </a:endParaRPr>
          </a:p>
          <a:p>
            <a:r>
              <a:rPr lang="en-US" sz="1600" b="1">
                <a:latin typeface="Courier New" pitchFamily="49" charset="0"/>
              </a:rPr>
              <a:t>    </a:t>
            </a:r>
            <a:r>
              <a:rPr lang="en-US" sz="1600" b="1">
                <a:solidFill>
                  <a:srgbClr val="F68B09"/>
                </a:solidFill>
                <a:latin typeface="Courier New" pitchFamily="49" charset="0"/>
              </a:rPr>
              <a:t>return</a:t>
            </a:r>
            <a:r>
              <a:rPr lang="en-US" sz="1600" b="1">
                <a:latin typeface="Courier New" pitchFamily="49" charset="0"/>
              </a:rPr>
              <a:t> [items, prices, spent]</a:t>
            </a:r>
          </a:p>
        </p:txBody>
      </p:sp>
    </p:spTree>
    <p:extLst>
      <p:ext uri="{BB962C8B-B14F-4D97-AF65-F5344CB8AC3E}">
        <p14:creationId xmlns:p14="http://schemas.microsoft.com/office/powerpoint/2010/main" val="32152008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162" name="Rectangle 2"/>
          <p:cNvSpPr>
            <a:spLocks noChangeArrowheads="1"/>
          </p:cNvSpPr>
          <p:nvPr/>
        </p:nvSpPr>
        <p:spPr bwMode="auto">
          <a:xfrm>
            <a:off x="228600" y="1981200"/>
            <a:ext cx="8610600" cy="400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600" b="1">
                <a:solidFill>
                  <a:srgbClr val="F68B09"/>
                </a:solidFill>
                <a:latin typeface="Courier New" pitchFamily="49" charset="0"/>
              </a:rPr>
              <a:t>def</a:t>
            </a:r>
            <a:r>
              <a:rPr lang="en-US" sz="1600" b="1">
                <a:latin typeface="Courier New" pitchFamily="49" charset="0"/>
              </a:rPr>
              <a:t> playBetter():</a:t>
            </a:r>
          </a:p>
          <a:p>
            <a:r>
              <a:rPr lang="en-US" sz="1600" b="1">
                <a:latin typeface="Courier New" pitchFamily="49" charset="0"/>
              </a:rPr>
              <a:t>    </a:t>
            </a:r>
            <a:r>
              <a:rPr lang="en-US" sz="1600" b="1">
                <a:solidFill>
                  <a:srgbClr val="0AA318"/>
                </a:solidFill>
                <a:latin typeface="Courier New" pitchFamily="49" charset="0"/>
              </a:rPr>
              <a:t>""" Play the game """</a:t>
            </a:r>
          </a:p>
          <a:p>
            <a:r>
              <a:rPr lang="en-US" sz="1600" b="1">
                <a:latin typeface="Courier New" pitchFamily="49" charset="0"/>
              </a:rPr>
              <a:t>    [items, prices] = initilizeItems()</a:t>
            </a:r>
          </a:p>
          <a:p>
            <a:r>
              <a:rPr lang="en-US" sz="1600" b="1">
                <a:latin typeface="Courier New" pitchFamily="49" charset="0"/>
              </a:rPr>
              <a:t>    </a:t>
            </a:r>
          </a:p>
          <a:p>
            <a:r>
              <a:rPr lang="en-US" sz="1600" b="1">
                <a:latin typeface="Courier New" pitchFamily="49" charset="0"/>
              </a:rPr>
              <a:t>    LIMIT_HIGH = 10.00</a:t>
            </a:r>
          </a:p>
          <a:p>
            <a:r>
              <a:rPr lang="en-US" sz="1600" b="1">
                <a:latin typeface="Courier New" pitchFamily="49" charset="0"/>
              </a:rPr>
              <a:t>    LIMIT_LOW = 9.50</a:t>
            </a:r>
          </a:p>
          <a:p>
            <a:r>
              <a:rPr lang="en-US" sz="1600" b="1">
                <a:latin typeface="Courier New" pitchFamily="49" charset="0"/>
              </a:rPr>
              <a:t>    money = 0.0</a:t>
            </a:r>
          </a:p>
          <a:p>
            <a:endParaRPr lang="en-US" sz="1600" b="1">
              <a:latin typeface="Courier New" pitchFamily="49" charset="0"/>
            </a:endParaRPr>
          </a:p>
          <a:p>
            <a:r>
              <a:rPr lang="en-US" sz="1600" b="1">
                <a:latin typeface="Courier New" pitchFamily="49" charset="0"/>
              </a:rPr>
              <a:t>    printIntro(LIMIT_LOW, LIMIT_HIGH, items)</a:t>
            </a:r>
          </a:p>
          <a:p>
            <a:endParaRPr lang="en-US" sz="1600" b="1">
              <a:latin typeface="Courier New" pitchFamily="49" charset="0"/>
            </a:endParaRPr>
          </a:p>
          <a:p>
            <a:r>
              <a:rPr lang="en-US" sz="1600" b="1">
                <a:latin typeface="Courier New" pitchFamily="49" charset="0"/>
              </a:rPr>
              <a:t>    </a:t>
            </a:r>
            <a:r>
              <a:rPr lang="en-US" sz="1600" b="1">
                <a:solidFill>
                  <a:srgbClr val="F68B09"/>
                </a:solidFill>
                <a:latin typeface="Courier New" pitchFamily="49" charset="0"/>
              </a:rPr>
              <a:t>while</a:t>
            </a:r>
            <a:r>
              <a:rPr lang="en-US" sz="1600" b="1">
                <a:latin typeface="Courier New" pitchFamily="49" charset="0"/>
              </a:rPr>
              <a:t> </a:t>
            </a:r>
            <a:r>
              <a:rPr lang="en-US" sz="1600" b="1">
                <a:solidFill>
                  <a:srgbClr val="F68B09"/>
                </a:solidFill>
                <a:latin typeface="Courier New" pitchFamily="49" charset="0"/>
              </a:rPr>
              <a:t>not</a:t>
            </a:r>
            <a:r>
              <a:rPr lang="en-US" sz="1600" b="1">
                <a:latin typeface="Courier New" pitchFamily="49" charset="0"/>
              </a:rPr>
              <a:t> allDone(items, LIMIT_LOW, money):</a:t>
            </a:r>
          </a:p>
          <a:p>
            <a:r>
              <a:rPr lang="en-US" sz="1600" b="1">
                <a:latin typeface="Courier New" pitchFamily="49" charset="0"/>
              </a:rPr>
              <a:t>        </a:t>
            </a:r>
            <a:r>
              <a:rPr lang="en-US" sz="1600" b="1">
                <a:solidFill>
                  <a:srgbClr val="F68B09"/>
                </a:solidFill>
                <a:latin typeface="Courier New" pitchFamily="49" charset="0"/>
              </a:rPr>
              <a:t>print</a:t>
            </a:r>
            <a:r>
              <a:rPr lang="en-US" sz="1600" b="1">
                <a:latin typeface="Courier New" pitchFamily="49" charset="0"/>
              </a:rPr>
              <a:t> </a:t>
            </a:r>
            <a:r>
              <a:rPr lang="en-US" sz="1600" b="1">
                <a:solidFill>
                  <a:srgbClr val="0AA318"/>
                </a:solidFill>
                <a:latin typeface="Courier New" pitchFamily="49" charset="0"/>
              </a:rPr>
              <a:t>"You have spent $"</a:t>
            </a:r>
            <a:r>
              <a:rPr lang="en-US" sz="1600" b="1">
                <a:latin typeface="Courier New" pitchFamily="49" charset="0"/>
              </a:rPr>
              <a:t>, money</a:t>
            </a:r>
          </a:p>
          <a:p>
            <a:r>
              <a:rPr lang="en-US" sz="1600" b="1">
                <a:latin typeface="Courier New" pitchFamily="49" charset="0"/>
              </a:rPr>
              <a:t>        [items, prices, spent] = playRound(items, prices)</a:t>
            </a:r>
          </a:p>
          <a:p>
            <a:r>
              <a:rPr lang="en-US" sz="1600" b="1">
                <a:latin typeface="Courier New" pitchFamily="49" charset="0"/>
              </a:rPr>
              <a:t>        money += spent</a:t>
            </a:r>
          </a:p>
          <a:p>
            <a:endParaRPr lang="en-US" sz="1600" b="1">
              <a:latin typeface="Courier New" pitchFamily="49" charset="0"/>
            </a:endParaRPr>
          </a:p>
          <a:p>
            <a:r>
              <a:rPr lang="en-US" sz="1600" b="1">
                <a:latin typeface="Courier New" pitchFamily="49" charset="0"/>
              </a:rPr>
              <a:t>    winOrLose(money, LIMIT_LOW, LIMIT_HIGH)</a:t>
            </a:r>
          </a:p>
        </p:txBody>
      </p:sp>
      <p:sp>
        <p:nvSpPr>
          <p:cNvPr id="1500167" name="Rectangle 7"/>
          <p:cNvSpPr>
            <a:spLocks noChangeArrowheads="1"/>
          </p:cNvSpPr>
          <p:nvPr/>
        </p:nvSpPr>
        <p:spPr bwMode="auto">
          <a:xfrm>
            <a:off x="1143000" y="381000"/>
            <a:ext cx="6781800" cy="12065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/>
              <a:t>You CAN (and should) modify your code as you go</a:t>
            </a:r>
            <a:br>
              <a:rPr lang="en-US"/>
            </a:br>
            <a:r>
              <a:rPr lang="en-US"/>
              <a:t>to make it cleaner and better organized.</a:t>
            </a:r>
          </a:p>
          <a:p>
            <a:pPr algn="ctr"/>
            <a:r>
              <a:rPr lang="en-US"/>
              <a:t>(That is, you don’t have to get it perfect the first time)</a:t>
            </a:r>
          </a:p>
        </p:txBody>
      </p:sp>
    </p:spTree>
    <p:extLst>
      <p:ext uri="{BB962C8B-B14F-4D97-AF65-F5344CB8AC3E}">
        <p14:creationId xmlns:p14="http://schemas.microsoft.com/office/powerpoint/2010/main" val="26031653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3250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36563" y="1116013"/>
            <a:ext cx="8218487" cy="180975"/>
            <a:chOff x="295" y="1311"/>
            <a:chExt cx="5177" cy="114"/>
          </a:xfrm>
        </p:grpSpPr>
        <p:sp>
          <p:nvSpPr>
            <p:cNvPr id="693251" name="Rectangle 3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3252" name="Rectangle 4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93253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06438" y="331788"/>
            <a:ext cx="778192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 dirty="0">
                <a:latin typeface="Times" pitchFamily="1" charset="0"/>
              </a:rPr>
              <a:t>Divide and </a:t>
            </a:r>
            <a:r>
              <a:rPr lang="en-US" sz="4400" dirty="0" smtClean="0">
                <a:latin typeface="Times" pitchFamily="1" charset="0"/>
              </a:rPr>
              <a:t>Conquer </a:t>
            </a:r>
            <a:r>
              <a:rPr lang="en-US" sz="4400" dirty="0" smtClean="0">
                <a:latin typeface="Times" pitchFamily="1" charset="0"/>
                <a:sym typeface="Wingdings" pitchFamily="2" charset="2"/>
              </a:rPr>
              <a:t> &lt; O(N^2)</a:t>
            </a:r>
            <a:endParaRPr lang="en-US" sz="4400" dirty="0">
              <a:latin typeface="Times" pitchFamily="1" charset="0"/>
            </a:endParaRPr>
          </a:p>
        </p:txBody>
      </p:sp>
      <p:sp>
        <p:nvSpPr>
          <p:cNvPr id="693254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301750" y="1471613"/>
            <a:ext cx="1436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latin typeface="Times" pitchFamily="1" charset="0"/>
              </a:rPr>
              <a:t>Mergesort</a:t>
            </a:r>
          </a:p>
        </p:txBody>
      </p:sp>
      <p:grpSp>
        <p:nvGrpSpPr>
          <p:cNvPr id="693255" name="Group 7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3433763" y="1566863"/>
            <a:ext cx="463550" cy="463550"/>
            <a:chOff x="901" y="1784"/>
            <a:chExt cx="292" cy="292"/>
          </a:xfrm>
        </p:grpSpPr>
        <p:sp>
          <p:nvSpPr>
            <p:cNvPr id="693256" name="Rectangle 8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3257" name="Text Box 9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7</a:t>
              </a:r>
            </a:p>
          </p:txBody>
        </p:sp>
      </p:grpSp>
      <p:grpSp>
        <p:nvGrpSpPr>
          <p:cNvPr id="693258" name="Group 10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3897313" y="1566863"/>
            <a:ext cx="463550" cy="463550"/>
            <a:chOff x="901" y="1784"/>
            <a:chExt cx="292" cy="292"/>
          </a:xfrm>
        </p:grpSpPr>
        <p:sp>
          <p:nvSpPr>
            <p:cNvPr id="693259" name="Rectangle 11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3260" name="Text Box 12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4</a:t>
              </a:r>
            </a:p>
          </p:txBody>
        </p:sp>
      </p:grpSp>
      <p:grpSp>
        <p:nvGrpSpPr>
          <p:cNvPr id="693261" name="Group 13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4362450" y="1566863"/>
            <a:ext cx="463550" cy="463550"/>
            <a:chOff x="901" y="1784"/>
            <a:chExt cx="292" cy="292"/>
          </a:xfrm>
        </p:grpSpPr>
        <p:sp>
          <p:nvSpPr>
            <p:cNvPr id="693262" name="Rectangle 14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3263" name="Text Box 15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3</a:t>
              </a:r>
            </a:p>
          </p:txBody>
        </p:sp>
      </p:grpSp>
      <p:grpSp>
        <p:nvGrpSpPr>
          <p:cNvPr id="693264" name="Group 16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4827588" y="1566863"/>
            <a:ext cx="463550" cy="463550"/>
            <a:chOff x="901" y="1784"/>
            <a:chExt cx="292" cy="292"/>
          </a:xfrm>
        </p:grpSpPr>
        <p:sp>
          <p:nvSpPr>
            <p:cNvPr id="693265" name="Rectangle 17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3266" name="Text Box 18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2</a:t>
              </a:r>
            </a:p>
          </p:txBody>
        </p:sp>
      </p:grpSp>
      <p:grpSp>
        <p:nvGrpSpPr>
          <p:cNvPr id="693267" name="Group 19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5289550" y="1566863"/>
            <a:ext cx="463550" cy="463550"/>
            <a:chOff x="901" y="1784"/>
            <a:chExt cx="292" cy="292"/>
          </a:xfrm>
        </p:grpSpPr>
        <p:sp>
          <p:nvSpPr>
            <p:cNvPr id="693268" name="Rectangle 20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3269" name="Text Box 21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1</a:t>
              </a:r>
            </a:p>
          </p:txBody>
        </p:sp>
      </p:grpSp>
      <p:grpSp>
        <p:nvGrpSpPr>
          <p:cNvPr id="693270" name="Group 22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5753100" y="1566863"/>
            <a:ext cx="463550" cy="463550"/>
            <a:chOff x="901" y="1784"/>
            <a:chExt cx="292" cy="292"/>
          </a:xfrm>
        </p:grpSpPr>
        <p:sp>
          <p:nvSpPr>
            <p:cNvPr id="693271" name="Rectangle 23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3272" name="Text Box 24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5</a:t>
              </a:r>
            </a:p>
          </p:txBody>
        </p:sp>
      </p:grpSp>
      <p:grpSp>
        <p:nvGrpSpPr>
          <p:cNvPr id="693273" name="Group 25"/>
          <p:cNvGrpSpPr>
            <a:grpSpLocks/>
          </p:cNvGrpSpPr>
          <p:nvPr>
            <p:custDataLst>
              <p:tags r:id="rId10"/>
            </p:custDataLst>
          </p:nvPr>
        </p:nvGrpSpPr>
        <p:grpSpPr bwMode="auto">
          <a:xfrm>
            <a:off x="6218238" y="1566863"/>
            <a:ext cx="463550" cy="463550"/>
            <a:chOff x="901" y="1784"/>
            <a:chExt cx="292" cy="292"/>
          </a:xfrm>
        </p:grpSpPr>
        <p:sp>
          <p:nvSpPr>
            <p:cNvPr id="693274" name="Rectangle 26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3275" name="Text Box 27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0</a:t>
              </a:r>
            </a:p>
          </p:txBody>
        </p:sp>
      </p:grpSp>
      <p:grpSp>
        <p:nvGrpSpPr>
          <p:cNvPr id="693276" name="Group 28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>
            <a:off x="6683375" y="1566863"/>
            <a:ext cx="463550" cy="463550"/>
            <a:chOff x="901" y="1784"/>
            <a:chExt cx="292" cy="292"/>
          </a:xfrm>
        </p:grpSpPr>
        <p:sp>
          <p:nvSpPr>
            <p:cNvPr id="693277" name="Rectangle 29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3278" name="Text Box 30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6</a:t>
              </a:r>
            </a:p>
          </p:txBody>
        </p:sp>
      </p:grpSp>
      <p:sp>
        <p:nvSpPr>
          <p:cNvPr id="693279" name="Text Box 3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087438" y="1792288"/>
            <a:ext cx="17970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>
                <a:latin typeface="Times" pitchFamily="1" charset="0"/>
              </a:rPr>
              <a:t>merge sorted lists together</a:t>
            </a:r>
          </a:p>
        </p:txBody>
      </p:sp>
    </p:spTree>
    <p:extLst>
      <p:ext uri="{BB962C8B-B14F-4D97-AF65-F5344CB8AC3E}">
        <p14:creationId xmlns:p14="http://schemas.microsoft.com/office/powerpoint/2010/main" val="125510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74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384425" y="3263900"/>
            <a:ext cx="3476625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600" b="1">
                <a:solidFill>
                  <a:srgbClr val="0000FF"/>
                </a:solidFill>
                <a:latin typeface="Courier New" pitchFamily="49" charset="0"/>
              </a:rPr>
              <a:t>for ( i=1 ; i &lt; N ; ++i )  </a:t>
            </a:r>
          </a:p>
          <a:p>
            <a:pPr eaLnBrk="0" hangingPunct="0"/>
            <a:r>
              <a:rPr lang="en-US" sz="1600" b="1">
                <a:solidFill>
                  <a:srgbClr val="0000FF"/>
                </a:solidFill>
                <a:latin typeface="Courier New" pitchFamily="49" charset="0"/>
              </a:rPr>
              <a:t>{</a:t>
            </a:r>
          </a:p>
          <a:p>
            <a:pPr eaLnBrk="0" hangingPunct="0"/>
            <a:r>
              <a:rPr lang="en-US" sz="1600" b="1">
                <a:solidFill>
                  <a:srgbClr val="0000FF"/>
                </a:solidFill>
                <a:latin typeface="Courier New" pitchFamily="49" charset="0"/>
              </a:rPr>
              <a:t>  if  (L[i] &gt; E) E = L[i];</a:t>
            </a:r>
          </a:p>
          <a:p>
            <a:pPr eaLnBrk="0" hangingPunct="0"/>
            <a:r>
              <a:rPr lang="en-US" sz="1600" b="1">
                <a:solidFill>
                  <a:srgbClr val="0000FF"/>
                </a:solidFill>
                <a:latin typeface="Courier New" pitchFamily="49" charset="0"/>
              </a:rPr>
              <a:t>  if  (L[i] &lt; e) e = L[i];</a:t>
            </a:r>
          </a:p>
          <a:p>
            <a:pPr eaLnBrk="0" hangingPunct="0"/>
            <a:r>
              <a:rPr lang="en-US" sz="1600" b="1">
                <a:solidFill>
                  <a:srgbClr val="0000FF"/>
                </a:solidFill>
                <a:latin typeface="Courier New" pitchFamily="49" charset="0"/>
              </a:rPr>
              <a:t>}</a:t>
            </a:r>
          </a:p>
        </p:txBody>
      </p:sp>
      <p:grpSp>
        <p:nvGrpSpPr>
          <p:cNvPr id="671747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36563" y="1116013"/>
            <a:ext cx="8218487" cy="180975"/>
            <a:chOff x="295" y="1311"/>
            <a:chExt cx="5177" cy="114"/>
          </a:xfrm>
        </p:grpSpPr>
        <p:sp>
          <p:nvSpPr>
            <p:cNvPr id="671748" name="Rectangle 4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1749" name="Rectangle 5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71750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06438" y="331788"/>
            <a:ext cx="77819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>
                <a:latin typeface="Times" pitchFamily="1" charset="0"/>
              </a:rPr>
              <a:t>Running Time:   </a:t>
            </a:r>
            <a:r>
              <a:rPr lang="en-US" sz="3200" b="1">
                <a:solidFill>
                  <a:srgbClr val="0000FF"/>
                </a:solidFill>
                <a:latin typeface="Courier New" pitchFamily="49" charset="0"/>
              </a:rPr>
              <a:t>Loop counting</a:t>
            </a:r>
            <a:endParaRPr lang="en-US" sz="4400">
              <a:latin typeface="Times" pitchFamily="1" charset="0"/>
            </a:endParaRPr>
          </a:p>
        </p:txBody>
      </p:sp>
      <p:sp>
        <p:nvSpPr>
          <p:cNvPr id="671751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2438" y="1397000"/>
            <a:ext cx="7762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latin typeface="Times" pitchFamily="1" charset="0"/>
              </a:rPr>
              <a:t>How many steps are needed? (usually in the worst case...) </a:t>
            </a:r>
          </a:p>
        </p:txBody>
      </p:sp>
      <p:sp>
        <p:nvSpPr>
          <p:cNvPr id="671752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38163" y="1820863"/>
            <a:ext cx="7453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" pitchFamily="1" charset="0"/>
              </a:rPr>
              <a:t>T(N)  =  running time as a function of problem size, N</a:t>
            </a:r>
          </a:p>
        </p:txBody>
      </p:sp>
      <p:sp>
        <p:nvSpPr>
          <p:cNvPr id="671753" name="Rectangle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093788" y="2590800"/>
            <a:ext cx="2084387" cy="46990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400">
                <a:solidFill>
                  <a:srgbClr val="0000FF"/>
                </a:solidFill>
                <a:latin typeface="Times New Roman" pitchFamily="18" charset="0"/>
              </a:rPr>
              <a:t>MM algorithm:</a:t>
            </a:r>
          </a:p>
        </p:txBody>
      </p:sp>
      <p:sp>
        <p:nvSpPr>
          <p:cNvPr id="671754" name="Rectangle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077913" y="5410200"/>
            <a:ext cx="2170112" cy="469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400">
                <a:latin typeface="Times New Roman" pitchFamily="18" charset="0"/>
              </a:rPr>
              <a:t>Running Times:</a:t>
            </a:r>
          </a:p>
        </p:txBody>
      </p:sp>
      <p:sp>
        <p:nvSpPr>
          <p:cNvPr id="671755" name="Text Box 1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630613" y="5489575"/>
            <a:ext cx="2422525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lnSpc>
                <a:spcPct val="60000"/>
              </a:lnSpc>
              <a:spcBef>
                <a:spcPct val="50000"/>
              </a:spcBef>
            </a:pPr>
            <a:r>
              <a:rPr lang="en-US" sz="2400">
                <a:latin typeface="Helvetica" pitchFamily="1" charset="0"/>
              </a:rPr>
              <a:t>T(N) = </a:t>
            </a:r>
          </a:p>
        </p:txBody>
      </p:sp>
      <p:sp>
        <p:nvSpPr>
          <p:cNvPr id="671756" name="Rectangle 12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479800" y="2506663"/>
            <a:ext cx="3619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>
                <a:latin typeface="Times" pitchFamily="1" charset="0"/>
              </a:rPr>
              <a:t>The problem size is the list length, N.</a:t>
            </a:r>
          </a:p>
        </p:txBody>
      </p:sp>
      <p:sp>
        <p:nvSpPr>
          <p:cNvPr id="671757" name="Rectangle 13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479800" y="2778125"/>
            <a:ext cx="43592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>
                <a:latin typeface="Times" pitchFamily="1" charset="0"/>
              </a:rPr>
              <a:t>Each comparison (&lt; or &gt;) will count as 1 step</a:t>
            </a:r>
          </a:p>
        </p:txBody>
      </p:sp>
      <p:sp>
        <p:nvSpPr>
          <p:cNvPr id="671758" name="Text Box 14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8437563" y="6567488"/>
            <a:ext cx="6413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>
                <a:solidFill>
                  <a:schemeClr val="folHlink"/>
                </a:solidFill>
              </a:rPr>
              <a:t>big-O?</a:t>
            </a:r>
          </a:p>
        </p:txBody>
      </p:sp>
      <p:sp>
        <p:nvSpPr>
          <p:cNvPr id="671759" name="Text Box 15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945438" y="6346825"/>
            <a:ext cx="11334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>
                <a:solidFill>
                  <a:schemeClr val="folHlink"/>
                </a:solidFill>
              </a:rPr>
              <a:t>nested loops?</a:t>
            </a:r>
          </a:p>
        </p:txBody>
      </p:sp>
    </p:spTree>
    <p:extLst>
      <p:ext uri="{BB962C8B-B14F-4D97-AF65-F5344CB8AC3E}">
        <p14:creationId xmlns:p14="http://schemas.microsoft.com/office/powerpoint/2010/main" val="426211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770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14400" y="2057400"/>
            <a:ext cx="4689475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b="1">
                <a:solidFill>
                  <a:srgbClr val="0000FF"/>
                </a:solidFill>
                <a:latin typeface="Courier New" pitchFamily="49" charset="0"/>
              </a:rPr>
              <a:t>for ( int i=0 ; i&lt;N ; ++i )  </a:t>
            </a:r>
          </a:p>
          <a:p>
            <a:pPr eaLnBrk="0" hangingPunct="0"/>
            <a:r>
              <a:rPr lang="en-US" b="1">
                <a:solidFill>
                  <a:srgbClr val="0000FF"/>
                </a:solidFill>
                <a:latin typeface="Courier New" pitchFamily="49" charset="0"/>
              </a:rPr>
              <a:t>{</a:t>
            </a:r>
          </a:p>
          <a:p>
            <a:pPr eaLnBrk="0" hangingPunct="0"/>
            <a:r>
              <a:rPr lang="en-US" b="1">
                <a:solidFill>
                  <a:srgbClr val="0000FF"/>
                </a:solidFill>
                <a:latin typeface="Courier New" pitchFamily="49" charset="0"/>
              </a:rPr>
              <a:t>  for ( int j=0 ; j&lt;(i*i) ; ++j )</a:t>
            </a:r>
          </a:p>
          <a:p>
            <a:pPr eaLnBrk="0" hangingPunct="0"/>
            <a:r>
              <a:rPr lang="en-US" b="1">
                <a:solidFill>
                  <a:srgbClr val="0000FF"/>
                </a:solidFill>
                <a:latin typeface="Courier New" pitchFamily="49" charset="0"/>
              </a:rPr>
              <a:t>  {</a:t>
            </a:r>
          </a:p>
          <a:p>
            <a:pPr eaLnBrk="0" hangingPunct="0"/>
            <a:r>
              <a:rPr lang="en-US" b="1">
                <a:solidFill>
                  <a:srgbClr val="0000FF"/>
                </a:solidFill>
                <a:latin typeface="Courier New" pitchFamily="49" charset="0"/>
              </a:rPr>
              <a:t>    1 time step of work here…</a:t>
            </a:r>
          </a:p>
          <a:p>
            <a:pPr eaLnBrk="0" hangingPunct="0"/>
            <a:r>
              <a:rPr lang="en-US" b="1">
                <a:solidFill>
                  <a:srgbClr val="0000FF"/>
                </a:solidFill>
                <a:latin typeface="Courier New" pitchFamily="49" charset="0"/>
              </a:rPr>
              <a:t>  }</a:t>
            </a:r>
          </a:p>
          <a:p>
            <a:pPr eaLnBrk="0" hangingPunct="0"/>
            <a:r>
              <a:rPr lang="en-US" b="1">
                <a:solidFill>
                  <a:srgbClr val="0000FF"/>
                </a:solidFill>
                <a:latin typeface="Courier New" pitchFamily="49" charset="0"/>
              </a:rPr>
              <a:t>}</a:t>
            </a:r>
          </a:p>
        </p:txBody>
      </p:sp>
      <p:grpSp>
        <p:nvGrpSpPr>
          <p:cNvPr id="672771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36563" y="1116013"/>
            <a:ext cx="8218487" cy="180975"/>
            <a:chOff x="295" y="1311"/>
            <a:chExt cx="5177" cy="114"/>
          </a:xfrm>
        </p:grpSpPr>
        <p:sp>
          <p:nvSpPr>
            <p:cNvPr id="672772" name="Rectangle 4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2773" name="Rectangle 5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72774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06438" y="331788"/>
            <a:ext cx="77819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>
                <a:latin typeface="Times" pitchFamily="1" charset="0"/>
              </a:rPr>
              <a:t>Running Time:   </a:t>
            </a:r>
            <a:r>
              <a:rPr lang="en-US" sz="3200" b="1">
                <a:solidFill>
                  <a:srgbClr val="0000FF"/>
                </a:solidFill>
                <a:latin typeface="Courier New" pitchFamily="49" charset="0"/>
              </a:rPr>
              <a:t>Loop counting</a:t>
            </a:r>
            <a:endParaRPr lang="en-US" sz="4400">
              <a:latin typeface="Times" pitchFamily="1" charset="0"/>
            </a:endParaRPr>
          </a:p>
        </p:txBody>
      </p:sp>
      <p:sp>
        <p:nvSpPr>
          <p:cNvPr id="672775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2438" y="1397000"/>
            <a:ext cx="7762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" pitchFamily="1" charset="0"/>
              </a:rPr>
              <a:t>Nested loops will produce a series …</a:t>
            </a:r>
          </a:p>
        </p:txBody>
      </p:sp>
      <p:sp>
        <p:nvSpPr>
          <p:cNvPr id="672776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397750" y="6553200"/>
            <a:ext cx="16303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200">
                <a:solidFill>
                  <a:schemeClr val="folHlink"/>
                </a:solidFill>
              </a:rPr>
              <a:t>but not always O(N</a:t>
            </a:r>
            <a:r>
              <a:rPr lang="en-US" sz="1200" baseline="42000">
                <a:solidFill>
                  <a:schemeClr val="folHlink"/>
                </a:solidFill>
              </a:rPr>
              <a:t>2</a:t>
            </a:r>
            <a:r>
              <a:rPr lang="en-US" sz="1200">
                <a:solidFill>
                  <a:schemeClr val="folHlink"/>
                </a:solidFill>
              </a:rPr>
              <a:t>)!</a:t>
            </a:r>
          </a:p>
        </p:txBody>
      </p:sp>
      <p:sp>
        <p:nvSpPr>
          <p:cNvPr id="672791" name="Text Box 23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335838" y="2514600"/>
            <a:ext cx="9810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900" b="1">
                <a:solidFill>
                  <a:srgbClr val="008000"/>
                </a:solidFill>
                <a:latin typeface="Courier New" pitchFamily="49" charset="0"/>
                <a:ea typeface="ＭＳ Ｐゴシック" pitchFamily="34" charset="-128"/>
              </a:rPr>
              <a:t>i</a:t>
            </a:r>
            <a:r>
              <a:rPr lang="en-US" sz="900">
                <a:solidFill>
                  <a:srgbClr val="008000"/>
                </a:solidFill>
                <a:ea typeface="ＭＳ Ｐゴシック" pitchFamily="34" charset="-128"/>
              </a:rPr>
              <a:t> see you're up to something…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72792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>
                <p:custDataLst>
                  <p:tags r:id="rId7"/>
                </p:custDataLst>
              </p14:nvPr>
            </p14:nvContentPartPr>
            <p14:xfrm>
              <a:off x="3519488" y="2919413"/>
              <a:ext cx="1587" cy="6350"/>
            </p14:xfrm>
          </p:contentPart>
        </mc:Choice>
        <mc:Fallback xmlns="">
          <p:pic>
            <p:nvPicPr>
              <p:cNvPr id="672792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509172" y="2910241"/>
                <a:ext cx="22218" cy="24694"/>
              </a:xfrm>
              <a:prstGeom prst="rect">
                <a:avLst/>
              </a:prstGeom>
            </p:spPr>
          </p:pic>
        </mc:Fallback>
      </mc:AlternateContent>
      <p:grpSp>
        <p:nvGrpSpPr>
          <p:cNvPr id="34" name="Group 7182"/>
          <p:cNvGrpSpPr>
            <a:grpSpLocks/>
          </p:cNvGrpSpPr>
          <p:nvPr/>
        </p:nvGrpSpPr>
        <p:grpSpPr bwMode="auto">
          <a:xfrm>
            <a:off x="8215907" y="2925763"/>
            <a:ext cx="617537" cy="635071"/>
            <a:chOff x="1676815" y="5536974"/>
            <a:chExt cx="1066385" cy="1244825"/>
          </a:xfrm>
        </p:grpSpPr>
        <p:sp>
          <p:nvSpPr>
            <p:cNvPr id="35" name="Freeform 11"/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1676815" y="6461968"/>
              <a:ext cx="1066385" cy="319831"/>
            </a:xfrm>
            <a:custGeom>
              <a:avLst/>
              <a:gdLst>
                <a:gd name="T0" fmla="*/ 2147483647 w 1048"/>
                <a:gd name="T1" fmla="*/ 2147483647 h 250"/>
                <a:gd name="T2" fmla="*/ 2147483647 w 1048"/>
                <a:gd name="T3" fmla="*/ 2147483647 h 250"/>
                <a:gd name="T4" fmla="*/ 2147483647 w 1048"/>
                <a:gd name="T5" fmla="*/ 2147483647 h 250"/>
                <a:gd name="T6" fmla="*/ 2147483647 w 1048"/>
                <a:gd name="T7" fmla="*/ 2147483647 h 250"/>
                <a:gd name="T8" fmla="*/ 2147483647 w 1048"/>
                <a:gd name="T9" fmla="*/ 2147483647 h 250"/>
                <a:gd name="T10" fmla="*/ 2147483647 w 1048"/>
                <a:gd name="T11" fmla="*/ 2147483647 h 250"/>
                <a:gd name="T12" fmla="*/ 2147483647 w 1048"/>
                <a:gd name="T13" fmla="*/ 2147483647 h 250"/>
                <a:gd name="T14" fmla="*/ 0 w 1048"/>
                <a:gd name="T15" fmla="*/ 2147483647 h 250"/>
                <a:gd name="T16" fmla="*/ 2147483647 w 1048"/>
                <a:gd name="T17" fmla="*/ 2147483647 h 250"/>
                <a:gd name="T18" fmla="*/ 2147483647 w 1048"/>
                <a:gd name="T19" fmla="*/ 2147483647 h 250"/>
                <a:gd name="T20" fmla="*/ 2147483647 w 1048"/>
                <a:gd name="T21" fmla="*/ 2147483647 h 250"/>
                <a:gd name="T22" fmla="*/ 2147483647 w 1048"/>
                <a:gd name="T23" fmla="*/ 2147483647 h 250"/>
                <a:gd name="T24" fmla="*/ 2147483647 w 1048"/>
                <a:gd name="T25" fmla="*/ 2147483647 h 250"/>
                <a:gd name="T26" fmla="*/ 2147483647 w 1048"/>
                <a:gd name="T27" fmla="*/ 2147483647 h 250"/>
                <a:gd name="T28" fmla="*/ 2147483647 w 1048"/>
                <a:gd name="T29" fmla="*/ 2147483647 h 250"/>
                <a:gd name="T30" fmla="*/ 2147483647 w 1048"/>
                <a:gd name="T31" fmla="*/ 2147483647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3333F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Oval 12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1803829" y="5724592"/>
              <a:ext cx="838819" cy="84278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>
                <a:latin typeface="Arial" pitchFamily="34" charset="0"/>
                <a:ea typeface="MS PGothic" pitchFamily="34" charset="-128"/>
                <a:cs typeface="+mn-cs"/>
              </a:endParaRPr>
            </a:p>
          </p:txBody>
        </p:sp>
        <p:cxnSp>
          <p:nvCxnSpPr>
            <p:cNvPr id="37" name="Straight Connector 36"/>
            <p:cNvCxnSpPr>
              <a:stCxn id="53" idx="1"/>
              <a:endCxn id="53" idx="1"/>
            </p:cNvCxnSpPr>
            <p:nvPr/>
          </p:nvCxnSpPr>
          <p:spPr>
            <a:xfrm>
              <a:off x="2134593" y="5888384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8" name="Group 7181"/>
            <p:cNvGrpSpPr>
              <a:grpSpLocks/>
            </p:cNvGrpSpPr>
            <p:nvPr/>
          </p:nvGrpSpPr>
          <p:grpSpPr bwMode="auto">
            <a:xfrm>
              <a:off x="1915058" y="5536974"/>
              <a:ext cx="616039" cy="613001"/>
              <a:chOff x="1905000" y="5621014"/>
              <a:chExt cx="616039" cy="613001"/>
            </a:xfrm>
          </p:grpSpPr>
          <p:sp>
            <p:nvSpPr>
              <p:cNvPr id="53" name="Oval 14"/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54" name="Oval 17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55" name="Straight Connector 54"/>
              <p:cNvCxnSpPr>
                <a:stCxn id="53" idx="1"/>
              </p:cNvCxnSpPr>
              <p:nvPr/>
            </p:nvCxnSpPr>
            <p:spPr>
              <a:xfrm flipH="1" flipV="1">
                <a:off x="1904908" y="5725247"/>
                <a:ext cx="224919" cy="247177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>
                <a:stCxn id="53" idx="0"/>
              </p:cNvCxnSpPr>
              <p:nvPr/>
            </p:nvCxnSpPr>
            <p:spPr>
              <a:xfrm flipV="1">
                <a:off x="2233027" y="5621014"/>
                <a:ext cx="10584" cy="303761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>
                <a:stCxn id="53" idx="7"/>
              </p:cNvCxnSpPr>
              <p:nvPr/>
            </p:nvCxnSpPr>
            <p:spPr>
              <a:xfrm flipV="1">
                <a:off x="2336224" y="5692487"/>
                <a:ext cx="187875" cy="279936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39" name="Freeform 38"/>
            <p:cNvSpPr/>
            <p:nvPr/>
          </p:nvSpPr>
          <p:spPr>
            <a:xfrm>
              <a:off x="1986410" y="6510797"/>
              <a:ext cx="465717" cy="202507"/>
            </a:xfrm>
            <a:custGeom>
              <a:avLst/>
              <a:gdLst>
                <a:gd name="connsiteX0" fmla="*/ 550 w 256696"/>
                <a:gd name="connsiteY0" fmla="*/ 8947 h 112314"/>
                <a:gd name="connsiteX1" fmla="*/ 24404 w 256696"/>
                <a:gd name="connsiteY1" fmla="*/ 48703 h 112314"/>
                <a:gd name="connsiteX2" fmla="*/ 95966 w 256696"/>
                <a:gd name="connsiteY2" fmla="*/ 104362 h 112314"/>
                <a:gd name="connsiteX3" fmla="*/ 119820 w 256696"/>
                <a:gd name="connsiteY3" fmla="*/ 112314 h 112314"/>
                <a:gd name="connsiteX4" fmla="*/ 159576 w 256696"/>
                <a:gd name="connsiteY4" fmla="*/ 104362 h 112314"/>
                <a:gd name="connsiteX5" fmla="*/ 231138 w 256696"/>
                <a:gd name="connsiteY5" fmla="*/ 48703 h 112314"/>
                <a:gd name="connsiteX6" fmla="*/ 247041 w 256696"/>
                <a:gd name="connsiteY6" fmla="*/ 24849 h 112314"/>
                <a:gd name="connsiteX7" fmla="*/ 254992 w 256696"/>
                <a:gd name="connsiteY7" fmla="*/ 995 h 112314"/>
                <a:gd name="connsiteX8" fmla="*/ 207284 w 256696"/>
                <a:gd name="connsiteY8" fmla="*/ 24849 h 112314"/>
                <a:gd name="connsiteX9" fmla="*/ 135722 w 256696"/>
                <a:gd name="connsiteY9" fmla="*/ 32801 h 112314"/>
                <a:gd name="connsiteX10" fmla="*/ 88015 w 256696"/>
                <a:gd name="connsiteY10" fmla="*/ 40752 h 112314"/>
                <a:gd name="connsiteX11" fmla="*/ 48258 w 256696"/>
                <a:gd name="connsiteY11" fmla="*/ 32801 h 112314"/>
                <a:gd name="connsiteX12" fmla="*/ 550 w 256696"/>
                <a:gd name="connsiteY12" fmla="*/ 8947 h 112314"/>
                <a:gd name="connsiteX0" fmla="*/ 550 w 256696"/>
                <a:gd name="connsiteY0" fmla="*/ 8947 h 112314"/>
                <a:gd name="connsiteX1" fmla="*/ 24404 w 256696"/>
                <a:gd name="connsiteY1" fmla="*/ 48703 h 112314"/>
                <a:gd name="connsiteX2" fmla="*/ 95966 w 256696"/>
                <a:gd name="connsiteY2" fmla="*/ 104362 h 112314"/>
                <a:gd name="connsiteX3" fmla="*/ 119820 w 256696"/>
                <a:gd name="connsiteY3" fmla="*/ 112314 h 112314"/>
                <a:gd name="connsiteX4" fmla="*/ 159576 w 256696"/>
                <a:gd name="connsiteY4" fmla="*/ 104362 h 112314"/>
                <a:gd name="connsiteX5" fmla="*/ 231138 w 256696"/>
                <a:gd name="connsiteY5" fmla="*/ 48703 h 112314"/>
                <a:gd name="connsiteX6" fmla="*/ 247041 w 256696"/>
                <a:gd name="connsiteY6" fmla="*/ 24849 h 112314"/>
                <a:gd name="connsiteX7" fmla="*/ 254992 w 256696"/>
                <a:gd name="connsiteY7" fmla="*/ 995 h 112314"/>
                <a:gd name="connsiteX8" fmla="*/ 207284 w 256696"/>
                <a:gd name="connsiteY8" fmla="*/ 24849 h 112314"/>
                <a:gd name="connsiteX9" fmla="*/ 135722 w 256696"/>
                <a:gd name="connsiteY9" fmla="*/ 32801 h 112314"/>
                <a:gd name="connsiteX10" fmla="*/ 88015 w 256696"/>
                <a:gd name="connsiteY10" fmla="*/ 40752 h 112314"/>
                <a:gd name="connsiteX11" fmla="*/ 48258 w 256696"/>
                <a:gd name="connsiteY11" fmla="*/ 13084 h 112314"/>
                <a:gd name="connsiteX12" fmla="*/ 550 w 256696"/>
                <a:gd name="connsiteY12" fmla="*/ 8947 h 112314"/>
                <a:gd name="connsiteX0" fmla="*/ 770 w 256916"/>
                <a:gd name="connsiteY0" fmla="*/ 915 h 119068"/>
                <a:gd name="connsiteX1" fmla="*/ 24624 w 256916"/>
                <a:gd name="connsiteY1" fmla="*/ 55457 h 119068"/>
                <a:gd name="connsiteX2" fmla="*/ 96186 w 256916"/>
                <a:gd name="connsiteY2" fmla="*/ 111116 h 119068"/>
                <a:gd name="connsiteX3" fmla="*/ 120040 w 256916"/>
                <a:gd name="connsiteY3" fmla="*/ 119068 h 119068"/>
                <a:gd name="connsiteX4" fmla="*/ 159796 w 256916"/>
                <a:gd name="connsiteY4" fmla="*/ 111116 h 119068"/>
                <a:gd name="connsiteX5" fmla="*/ 231358 w 256916"/>
                <a:gd name="connsiteY5" fmla="*/ 55457 h 119068"/>
                <a:gd name="connsiteX6" fmla="*/ 247261 w 256916"/>
                <a:gd name="connsiteY6" fmla="*/ 31603 h 119068"/>
                <a:gd name="connsiteX7" fmla="*/ 255212 w 256916"/>
                <a:gd name="connsiteY7" fmla="*/ 7749 h 119068"/>
                <a:gd name="connsiteX8" fmla="*/ 207504 w 256916"/>
                <a:gd name="connsiteY8" fmla="*/ 31603 h 119068"/>
                <a:gd name="connsiteX9" fmla="*/ 135942 w 256916"/>
                <a:gd name="connsiteY9" fmla="*/ 39555 h 119068"/>
                <a:gd name="connsiteX10" fmla="*/ 88235 w 256916"/>
                <a:gd name="connsiteY10" fmla="*/ 47506 h 119068"/>
                <a:gd name="connsiteX11" fmla="*/ 48478 w 256916"/>
                <a:gd name="connsiteY11" fmla="*/ 19838 h 119068"/>
                <a:gd name="connsiteX12" fmla="*/ 770 w 256916"/>
                <a:gd name="connsiteY12" fmla="*/ 915 h 119068"/>
                <a:gd name="connsiteX0" fmla="*/ 770 w 257189"/>
                <a:gd name="connsiteY0" fmla="*/ 915 h 119068"/>
                <a:gd name="connsiteX1" fmla="*/ 24624 w 257189"/>
                <a:gd name="connsiteY1" fmla="*/ 55457 h 119068"/>
                <a:gd name="connsiteX2" fmla="*/ 96186 w 257189"/>
                <a:gd name="connsiteY2" fmla="*/ 111116 h 119068"/>
                <a:gd name="connsiteX3" fmla="*/ 120040 w 257189"/>
                <a:gd name="connsiteY3" fmla="*/ 119068 h 119068"/>
                <a:gd name="connsiteX4" fmla="*/ 159796 w 257189"/>
                <a:gd name="connsiteY4" fmla="*/ 111116 h 119068"/>
                <a:gd name="connsiteX5" fmla="*/ 231358 w 257189"/>
                <a:gd name="connsiteY5" fmla="*/ 55457 h 119068"/>
                <a:gd name="connsiteX6" fmla="*/ 247261 w 257189"/>
                <a:gd name="connsiteY6" fmla="*/ 31603 h 119068"/>
                <a:gd name="connsiteX7" fmla="*/ 255212 w 257189"/>
                <a:gd name="connsiteY7" fmla="*/ 7749 h 119068"/>
                <a:gd name="connsiteX8" fmla="*/ 207504 w 257189"/>
                <a:gd name="connsiteY8" fmla="*/ 16816 h 119068"/>
                <a:gd name="connsiteX9" fmla="*/ 135942 w 257189"/>
                <a:gd name="connsiteY9" fmla="*/ 39555 h 119068"/>
                <a:gd name="connsiteX10" fmla="*/ 88235 w 257189"/>
                <a:gd name="connsiteY10" fmla="*/ 47506 h 119068"/>
                <a:gd name="connsiteX11" fmla="*/ 48478 w 257189"/>
                <a:gd name="connsiteY11" fmla="*/ 19838 h 119068"/>
                <a:gd name="connsiteX12" fmla="*/ 770 w 257189"/>
                <a:gd name="connsiteY12" fmla="*/ 915 h 119068"/>
                <a:gd name="connsiteX0" fmla="*/ 770 w 257189"/>
                <a:gd name="connsiteY0" fmla="*/ 8176 h 126329"/>
                <a:gd name="connsiteX1" fmla="*/ 24624 w 257189"/>
                <a:gd name="connsiteY1" fmla="*/ 62718 h 126329"/>
                <a:gd name="connsiteX2" fmla="*/ 96186 w 257189"/>
                <a:gd name="connsiteY2" fmla="*/ 118377 h 126329"/>
                <a:gd name="connsiteX3" fmla="*/ 120040 w 257189"/>
                <a:gd name="connsiteY3" fmla="*/ 126329 h 126329"/>
                <a:gd name="connsiteX4" fmla="*/ 159796 w 257189"/>
                <a:gd name="connsiteY4" fmla="*/ 118377 h 126329"/>
                <a:gd name="connsiteX5" fmla="*/ 231358 w 257189"/>
                <a:gd name="connsiteY5" fmla="*/ 62718 h 126329"/>
                <a:gd name="connsiteX6" fmla="*/ 247261 w 257189"/>
                <a:gd name="connsiteY6" fmla="*/ 38864 h 126329"/>
                <a:gd name="connsiteX7" fmla="*/ 255212 w 257189"/>
                <a:gd name="connsiteY7" fmla="*/ 223 h 126329"/>
                <a:gd name="connsiteX8" fmla="*/ 207504 w 257189"/>
                <a:gd name="connsiteY8" fmla="*/ 24077 h 126329"/>
                <a:gd name="connsiteX9" fmla="*/ 135942 w 257189"/>
                <a:gd name="connsiteY9" fmla="*/ 46816 h 126329"/>
                <a:gd name="connsiteX10" fmla="*/ 88235 w 257189"/>
                <a:gd name="connsiteY10" fmla="*/ 54767 h 126329"/>
                <a:gd name="connsiteX11" fmla="*/ 48478 w 257189"/>
                <a:gd name="connsiteY11" fmla="*/ 27099 h 126329"/>
                <a:gd name="connsiteX12" fmla="*/ 770 w 257189"/>
                <a:gd name="connsiteY12" fmla="*/ 8176 h 126329"/>
                <a:gd name="connsiteX0" fmla="*/ 770 w 257189"/>
                <a:gd name="connsiteY0" fmla="*/ 8176 h 126329"/>
                <a:gd name="connsiteX1" fmla="*/ 24624 w 257189"/>
                <a:gd name="connsiteY1" fmla="*/ 62718 h 126329"/>
                <a:gd name="connsiteX2" fmla="*/ 96186 w 257189"/>
                <a:gd name="connsiteY2" fmla="*/ 118377 h 126329"/>
                <a:gd name="connsiteX3" fmla="*/ 120040 w 257189"/>
                <a:gd name="connsiteY3" fmla="*/ 126329 h 126329"/>
                <a:gd name="connsiteX4" fmla="*/ 159796 w 257189"/>
                <a:gd name="connsiteY4" fmla="*/ 118377 h 126329"/>
                <a:gd name="connsiteX5" fmla="*/ 231358 w 257189"/>
                <a:gd name="connsiteY5" fmla="*/ 62718 h 126329"/>
                <a:gd name="connsiteX6" fmla="*/ 247261 w 257189"/>
                <a:gd name="connsiteY6" fmla="*/ 38864 h 126329"/>
                <a:gd name="connsiteX7" fmla="*/ 255212 w 257189"/>
                <a:gd name="connsiteY7" fmla="*/ 223 h 126329"/>
                <a:gd name="connsiteX8" fmla="*/ 207504 w 257189"/>
                <a:gd name="connsiteY8" fmla="*/ 24077 h 126329"/>
                <a:gd name="connsiteX9" fmla="*/ 135942 w 257189"/>
                <a:gd name="connsiteY9" fmla="*/ 46816 h 126329"/>
                <a:gd name="connsiteX10" fmla="*/ 97002 w 257189"/>
                <a:gd name="connsiteY10" fmla="*/ 44909 h 126329"/>
                <a:gd name="connsiteX11" fmla="*/ 48478 w 257189"/>
                <a:gd name="connsiteY11" fmla="*/ 27099 h 126329"/>
                <a:gd name="connsiteX12" fmla="*/ 770 w 257189"/>
                <a:gd name="connsiteY12" fmla="*/ 8176 h 126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189" h="126329">
                  <a:moveTo>
                    <a:pt x="770" y="8176"/>
                  </a:moveTo>
                  <a:cubicBezTo>
                    <a:pt x="-3206" y="14112"/>
                    <a:pt x="8721" y="44351"/>
                    <a:pt x="24624" y="62718"/>
                  </a:cubicBezTo>
                  <a:cubicBezTo>
                    <a:pt x="40527" y="81085"/>
                    <a:pt x="79313" y="112752"/>
                    <a:pt x="96186" y="118377"/>
                  </a:cubicBezTo>
                  <a:lnTo>
                    <a:pt x="120040" y="126329"/>
                  </a:lnTo>
                  <a:cubicBezTo>
                    <a:pt x="133292" y="123678"/>
                    <a:pt x="147493" y="123969"/>
                    <a:pt x="159796" y="118377"/>
                  </a:cubicBezTo>
                  <a:cubicBezTo>
                    <a:pt x="183583" y="107564"/>
                    <a:pt x="213568" y="84066"/>
                    <a:pt x="231358" y="62718"/>
                  </a:cubicBezTo>
                  <a:cubicBezTo>
                    <a:pt x="237476" y="55377"/>
                    <a:pt x="241960" y="46815"/>
                    <a:pt x="247261" y="38864"/>
                  </a:cubicBezTo>
                  <a:cubicBezTo>
                    <a:pt x="249911" y="30913"/>
                    <a:pt x="261838" y="2688"/>
                    <a:pt x="255212" y="223"/>
                  </a:cubicBezTo>
                  <a:cubicBezTo>
                    <a:pt x="248586" y="-2241"/>
                    <a:pt x="227382" y="16312"/>
                    <a:pt x="207504" y="24077"/>
                  </a:cubicBezTo>
                  <a:cubicBezTo>
                    <a:pt x="187626" y="31842"/>
                    <a:pt x="154359" y="43344"/>
                    <a:pt x="135942" y="46816"/>
                  </a:cubicBezTo>
                  <a:cubicBezTo>
                    <a:pt x="117525" y="50288"/>
                    <a:pt x="112904" y="42259"/>
                    <a:pt x="97002" y="44909"/>
                  </a:cubicBezTo>
                  <a:cubicBezTo>
                    <a:pt x="83750" y="42259"/>
                    <a:pt x="60566" y="33143"/>
                    <a:pt x="48478" y="27099"/>
                  </a:cubicBezTo>
                  <a:cubicBezTo>
                    <a:pt x="48474" y="27097"/>
                    <a:pt x="4746" y="2240"/>
                    <a:pt x="770" y="8176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/>
            </a:p>
          </p:txBody>
        </p:sp>
        <p:grpSp>
          <p:nvGrpSpPr>
            <p:cNvPr id="40" name="Group 92"/>
            <p:cNvGrpSpPr>
              <a:grpSpLocks/>
            </p:cNvGrpSpPr>
            <p:nvPr/>
          </p:nvGrpSpPr>
          <p:grpSpPr bwMode="auto">
            <a:xfrm>
              <a:off x="2391951" y="5933936"/>
              <a:ext cx="213071" cy="175546"/>
              <a:chOff x="1905000" y="5621014"/>
              <a:chExt cx="616039" cy="613001"/>
            </a:xfrm>
          </p:grpSpPr>
          <p:sp>
            <p:nvSpPr>
              <p:cNvPr id="48" name="Oval 14"/>
              <p:cNvSpPr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49" name="Oval 17"/>
              <p:cNvSpPr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50" name="Straight Connector 49"/>
              <p:cNvCxnSpPr>
                <a:stCxn id="48" idx="1"/>
              </p:cNvCxnSpPr>
              <p:nvPr/>
            </p:nvCxnSpPr>
            <p:spPr>
              <a:xfrm flipH="1" flipV="1">
                <a:off x="1903024" y="5711532"/>
                <a:ext cx="221863" cy="25998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>
                <a:stCxn id="48" idx="0"/>
              </p:cNvCxnSpPr>
              <p:nvPr/>
            </p:nvCxnSpPr>
            <p:spPr>
              <a:xfrm flipV="1">
                <a:off x="2231995" y="5617942"/>
                <a:ext cx="0" cy="30157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>
                <a:stCxn id="48" idx="7"/>
              </p:cNvCxnSpPr>
              <p:nvPr/>
            </p:nvCxnSpPr>
            <p:spPr>
              <a:xfrm flipV="1">
                <a:off x="2339103" y="5680337"/>
                <a:ext cx="183613" cy="291178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grpSp>
          <p:nvGrpSpPr>
            <p:cNvPr id="41" name="Group 104"/>
            <p:cNvGrpSpPr>
              <a:grpSpLocks/>
            </p:cNvGrpSpPr>
            <p:nvPr/>
          </p:nvGrpSpPr>
          <p:grpSpPr bwMode="auto">
            <a:xfrm>
              <a:off x="1871482" y="5921099"/>
              <a:ext cx="213071" cy="175546"/>
              <a:chOff x="1905000" y="5621014"/>
              <a:chExt cx="616039" cy="613001"/>
            </a:xfrm>
          </p:grpSpPr>
          <p:sp>
            <p:nvSpPr>
              <p:cNvPr id="43" name="Oval 14"/>
              <p:cNvSpPr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44" name="Oval 17"/>
              <p:cNvSpPr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45" name="Straight Connector 44"/>
              <p:cNvCxnSpPr>
                <a:stCxn id="43" idx="1"/>
              </p:cNvCxnSpPr>
              <p:nvPr/>
            </p:nvCxnSpPr>
            <p:spPr>
              <a:xfrm flipH="1" flipV="1">
                <a:off x="1908311" y="5725164"/>
                <a:ext cx="221863" cy="239179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>
                <a:stCxn id="43" idx="0"/>
              </p:cNvCxnSpPr>
              <p:nvPr/>
            </p:nvCxnSpPr>
            <p:spPr>
              <a:xfrm flipV="1">
                <a:off x="2229634" y="5621171"/>
                <a:ext cx="22949" cy="30157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>
                <a:stCxn id="43" idx="7"/>
              </p:cNvCxnSpPr>
              <p:nvPr/>
            </p:nvCxnSpPr>
            <p:spPr>
              <a:xfrm flipV="1">
                <a:off x="2336742" y="5683567"/>
                <a:ext cx="183613" cy="280776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42" name="AutoShape 19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2130172" y="6065759"/>
              <a:ext cx="208474" cy="530413"/>
            </a:xfrm>
            <a:prstGeom prst="moon">
              <a:avLst>
                <a:gd name="adj" fmla="val 27116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5180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rgbClr val="002060"/>
          </a:solidFill>
        </a:ln>
      </a:spPr>
      <a:bodyPr wrap="square" rtlCol="0" anchor="ctr">
        <a:spAutoFit/>
      </a:bodyPr>
      <a:lstStyle>
        <a:defPPr algn="ctr">
          <a:defRPr sz="1800" dirty="0" smtClean="0">
            <a:latin typeface="Courier New" pitchFamily="49" charset="0"/>
          </a:defRPr>
        </a:defPPr>
      </a:lstStyle>
    </a:sp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14545</TotalTime>
  <Words>4137</Words>
  <Application>Microsoft Office PowerPoint</Application>
  <PresentationFormat>On-screen Show (4:3)</PresentationFormat>
  <Paragraphs>999</Paragraphs>
  <Slides>64</Slides>
  <Notes>43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6" baseType="lpstr">
      <vt:lpstr>Default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Fun with Logs and Big-Omega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Price Is Right!</vt:lpstr>
      <vt:lpstr>Demo</vt:lpstr>
      <vt:lpstr>Step 1: Identify Information To Store</vt:lpstr>
      <vt:lpstr>Step 1: Identify Information To Store</vt:lpstr>
      <vt:lpstr>Step 2: Break Down Functionality</vt:lpstr>
      <vt:lpstr>Step 2: Break Down Functionality</vt:lpstr>
      <vt:lpstr>Attempt 1</vt:lpstr>
      <vt:lpstr>Attempt 1: Issues</vt:lpstr>
      <vt:lpstr>Attempt 1a</vt:lpstr>
      <vt:lpstr>Attempt 1a: Issue</vt:lpstr>
      <vt:lpstr>PowerPoint Presentation</vt:lpstr>
      <vt:lpstr>PowerPoint Presentation</vt:lpstr>
      <vt:lpstr>PowerPoint Presentation</vt:lpstr>
    </vt:vector>
  </TitlesOfParts>
  <Company>Harvey Mudd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alvarado</dc:creator>
  <cp:lastModifiedBy>alvarado</cp:lastModifiedBy>
  <cp:revision>814</cp:revision>
  <cp:lastPrinted>2010-10-05T20:00:56Z</cp:lastPrinted>
  <dcterms:created xsi:type="dcterms:W3CDTF">2007-09-03T22:32:38Z</dcterms:created>
  <dcterms:modified xsi:type="dcterms:W3CDTF">2010-10-20T18:35:08Z</dcterms:modified>
</cp:coreProperties>
</file>