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8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ink/ink1.xml" ContentType="application/inkml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9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0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11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ink/ink4.xml" ContentType="application/inkml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57" r:id="rId2"/>
    <p:sldId id="867" r:id="rId3"/>
    <p:sldId id="869" r:id="rId4"/>
    <p:sldId id="872" r:id="rId5"/>
    <p:sldId id="874" r:id="rId6"/>
    <p:sldId id="875" r:id="rId7"/>
    <p:sldId id="876" r:id="rId8"/>
    <p:sldId id="873" r:id="rId9"/>
    <p:sldId id="871" r:id="rId10"/>
    <p:sldId id="862" r:id="rId11"/>
    <p:sldId id="840" r:id="rId12"/>
    <p:sldId id="841" r:id="rId13"/>
    <p:sldId id="842" r:id="rId14"/>
    <p:sldId id="843" r:id="rId15"/>
    <p:sldId id="865" r:id="rId16"/>
    <p:sldId id="866" r:id="rId17"/>
    <p:sldId id="844" r:id="rId18"/>
    <p:sldId id="845" r:id="rId19"/>
    <p:sldId id="846" r:id="rId20"/>
    <p:sldId id="847" r:id="rId21"/>
    <p:sldId id="848" r:id="rId22"/>
    <p:sldId id="849" r:id="rId23"/>
    <p:sldId id="898" r:id="rId24"/>
    <p:sldId id="877" r:id="rId25"/>
    <p:sldId id="878" r:id="rId26"/>
    <p:sldId id="879" r:id="rId27"/>
    <p:sldId id="881" r:id="rId28"/>
    <p:sldId id="899" r:id="rId29"/>
    <p:sldId id="882" r:id="rId30"/>
    <p:sldId id="883" r:id="rId31"/>
    <p:sldId id="884" r:id="rId32"/>
    <p:sldId id="885" r:id="rId33"/>
    <p:sldId id="886" r:id="rId34"/>
    <p:sldId id="887" r:id="rId35"/>
    <p:sldId id="888" r:id="rId36"/>
    <p:sldId id="889" r:id="rId37"/>
    <p:sldId id="900" r:id="rId38"/>
    <p:sldId id="890" r:id="rId39"/>
    <p:sldId id="891" r:id="rId40"/>
    <p:sldId id="892" r:id="rId41"/>
    <p:sldId id="893" r:id="rId42"/>
    <p:sldId id="894" r:id="rId43"/>
    <p:sldId id="895" r:id="rId44"/>
    <p:sldId id="896" r:id="rId45"/>
    <p:sldId id="897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33FF"/>
    <a:srgbClr val="009200"/>
    <a:srgbClr val="777777"/>
    <a:srgbClr val="33CCFF"/>
    <a:srgbClr val="00FFFF"/>
    <a:srgbClr val="FF9933"/>
    <a:srgbClr val="FFFF00"/>
    <a:srgbClr val="046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116" d="100"/>
          <a:sy n="116" d="100"/>
        </p:scale>
        <p:origin x="-96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16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9T22:26:25.3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4703 10041 2967,'-20'0'5934,"0"0"-516,20 19-129,0 2-3612,-20 18-645,20 21-387,0-1-129,0 20 0,20-19-258,-20 20 258,0-21-645,20-19-129,0 0-387,-20-20-903,19-20-2967,-19 0-1032,20-20-129,-40-20-258</inkml:trace>
  <inkml:trace contextRef="#ctx0" brushRef="#br0" timeOffset="256.0146">4524 10120 903,'0'-60'5547,"20"22"129,-1-3-516,22 22-2709,-2-21-903,1 40-516,19-20-516,1 20-258,-1 20 0,-19 0-258,0 19 129,-21 2-129,1-3 0,-40 3 0,1 18 129,-21-19-129,0-20 0,1-1-129,-1 1-258,-20-20-387,41 0-4257,-1-20-258,0-19-387,20 19 0</inkml:trace>
  <inkml:trace contextRef="#ctx0" brushRef="#br0" timeOffset="1316.0752">5099 10101 3483,'60'19'5934,"-40"1"-258,-1-20-516,1-20-3483,-20 1-516,21-1-387,-42-1-387,21-17 0,-20 17-387,1 1 129,-1 1-258,-20 19 129,1 0 0,19 19 0,-20 1 0,21 20 0,-2-21 129,1 22-129,20-2 129,20 1 0,-20 0-129,40-21 129,-20-19 0,20 20 0,-1-40 129,-19 1-258,20-1 129,-21 0 0,1-20-129,1 1 0,-2-2 0,-19 22 0,0 0 0,0 19 0,0 0-129,0 0 129,0 19 0,0 0 129,0 2-129,0 18 0,20-19 129,-20 0 0,20 0 0,0-20 0,0 0 0,-1-20-129,21 0 129,-20 0 0,0 1-129,-1-1 0,-19-1 0,21 2 0,-21 19-129,19 0 129,-19 0-129,20 19 0,0-19 129,0 21 0,-20-1-129,39-1 258,-19 1-129,0-20 129,0 0 0,19 0-129,2 0 129,-22-20 0,1 1 0,20-22-129,-20 22 0,-20-21 0,19 20 0,-19 1 0,0-1-129,-19 20 129,-1 0-129,0 0 129,0 20 0,0 19-129,20-18 129,-19 17 0,19 3 0,0-22 129,19 21-129,1-20 0,0 0 0,20-20 0,-1 0-258,1-20-129,-20 20 0,20-40-387,-21 20 129,1-19 0,-20 18 129,20-17 129,-20 38 387,0 0 129,0-21 258,0 21 258,-20 21 129,20 17 0,0-17-258,0 18 0,-20-19-129,20 0-129,0 0 0,0-20-129,20 0 0,-20 0 0,20-20 0,0 0 0,-20 0-129,20 1 0,-1-1 129,1-1-258,1 21 129,-2-19 0,1 38-129,-20-19 129,20 21 0,0-1-129,-20-1 129,0 21-129,20-20-129,-20-20-258,19 20-903,-19-20-3999,40 0-258,-20-20-387,0-20-387</inkml:trace>
  <inkml:trace contextRef="#ctx0" brushRef="#br0" timeOffset="1477.0843">6488 9724 7740,'0'0'6063,"0"39"-516,0 0-516,0 21-3999,0 0-258,0-20-516,0 20-1806,0-22-3741,20 3-258,-20-22-774,0-19 0</inkml:trace>
  <inkml:trace contextRef="#ctx0" brushRef="#br0" timeOffset="1602.0916">6389 10001 8901,'40'-20'5676,"-20"20"-1032,19-19-4773,1-1-4773,19 0-774,-18 0-387</inkml:trace>
  <inkml:trace contextRef="#ctx0" brushRef="#br0" timeOffset="1926.1101">7263 9546 7224,'-60'-21'5934,"40"42"-258,-20-2-258,1 0-4257,19 21-258,-20 20-387,21-1-129,-2 0-129,21 1 129,0 0-258,21-1-129,18 1-258,-19-20-516,39-1-4644,-19-19-129,0 0-516,-21-20-516</inkml:trace>
  <inkml:trace contextRef="#ctx0" brushRef="#br0" timeOffset="2316.1324">7421 9882 10320,'0'0'5805,"0"0"-258,0 0-1935,20 20-2967,-20 0 0,20 0-387,-20 0 0,19-1 0,22 1-129,-22 1-129,1-2 129,20 0 0,-1-19 0,1 0-129,-20 0 0,20-19 0,-20-21 0,19 20 0,-39-19-129,0 19-129,0-20-258,0 20-645,0-19-4257,-20 18-387,1 21-129,-1-19-387</inkml:trace>
  <inkml:trace contextRef="#ctx0" brushRef="#br0" timeOffset="3489.1995">8135 9862 516,'21'-20'5547,"-21"20"258,19 0-387,-19-19-2838,20 19-774,-20-21-387,0 21-645,0 0-387,-20-19 129,-20 19-516,21 19 129,-21-19-258,0 21 129,1-2 0,19 1 0,-20 20 0,40-20 0,0 0 0,0 0 129,0-1-129,20 1 129,0 1 0,20-21 0,-21 0-129,21 0 0,-20-21 129,0 1 0,-1 20-258,-19-19 258,0 19-258,21 0 129,-21 0-129,0 0 129,0 19 0,19 1 0,-19 1 0,20 17 129,-20 3 0,20 18 129,0 1 0,-20 0 0,20-1-129,-20 0 258,0 1-387,0-1 258,-20-19-387,-20-21 0,20 2-129,-20-1-387,1-20-2064,-1-20-2838,20-1-129,1-18-645</inkml:trace>
  <inkml:trace contextRef="#ctx0" brushRef="#br0" timeOffset="3665.2096">8532 10041 5805,'60'60'6192,"-60"-21"-645,0 1-258,0 19-4257,0-18-1935,0-3-3999,0-17-258,0-1-774,0-20-129</inkml:trace>
  <inkml:trace contextRef="#ctx0" brushRef="#br0" timeOffset="4128.2361">8811 9684 903,'0'-60'5160,"19"20"516,-19 21-516,39 19-2580,-39 0-1161,41 19-258,-41 1-129,19 20-387,-19 0 0,20 0 129,-20-1-258,0 0-129,0 1-129,20-20 129,-20-20-258,0 0 0,0 0 0,20 0 0,-20-20-129,20 1 0,-1-2 0,-19 2 0,40-1-129,-20 20 129,0 0-129,20 20 129,-21-1-129,1 21 129,0 0 0,0-20 0,-20 20 0,0-1 0,-20-19-129,0-20-258,-19 21-516,19-21-4128,-20 0-258,20-21-774,1 1 0</inkml:trace>
  <inkml:trace contextRef="#ctx0" brushRef="#br0" timeOffset="4564.261">9406 9902 6321,'79'0'6063,"-39"0"-516,-20 0-258,-20 0-4128,19-20-387,-19 0-258,0 0-387,-19 1 0,-1-2-129,0 21 0,-20 0 0,20 0-129,-19 0 129,-1 21 0,20-2 0,0 1 129,1 20 0,19 0 0,0-20 129,0 19-129,19-18 129,21-2-129,-20-19 0,19 19 129,1-19-258,-20-19 129,20 0-129,-20-2 0,-1-18 0,1 19 0,0 0-129,-20 0 129,0 0-129,0 20 0,0 0 0,0 0 129,0 20-258,20 0 0,-20-20-129,39 20-387,-19-20-774,20 20-1548,-1-20-2322,2 0-387,-22-20-258,21 20 2967</inkml:trace>
  <inkml:trace contextRef="#ctx0" brushRef="#br0" timeOffset="4782.2734">9902 9902 2193,'0'0'5934,"0"0"-516,-20 20 129,0 0-2580,20 0-1161,0-1-645,0 1-516,-20 1-129,20-21-258,0 0 0,0 0-129,0 0-129,0-21 129,20 1-129,-20 1 0,20-21 0,0 20 0,20-20 0,-21 20-129,1 1-258,20-2-387,-1 2-4128,-19 19-516,0-20-516,0 20-258</inkml:trace>
  <inkml:trace contextRef="#ctx0" brushRef="#br0" timeOffset="4975.2845">10298 9565 6708,'0'0'6063,"0"39"-387,0-19-387,0 40-3999,-19-20-645,19 19-129,0-19-516,0-1-387,19 21-1290,-19-40-3612,0 0-258,0-20-387,0 0-258</inkml:trace>
  <inkml:trace contextRef="#ctx0" brushRef="#br0" timeOffset="5091.2912">10239 9922 3612,'-20'-40'6192,"20"20"-387,0 0-516,20 1-2064,-20-2-1806,40 2-903,-1 19-903,-19-20-4773,20 0-129,0-19-645,-1 19-258</inkml:trace>
  <inkml:trace contextRef="#ctx0" brushRef="#br0" timeOffset="5303.3032">10537 9346 9030,'19'20'6063,"1"20"-645,0-20-1032,20 39-3612,-21-19 0,21 39 0,-20-19-387,20 19-129,-40 1-258,20-1-258,-20 0-2322,-20-38-2967,0 18-387,0-20-129,-19 1-645</inkml:trace>
  <inkml:trace contextRef="#ctx0" brushRef="#br0" timeOffset="5701.3261">11092 10160 9288,'20'40'516,"-20"-20"-387,0-20-258,-20 0-6192</inkml:trace>
  <inkml:trace contextRef="#ctx0" brushRef="#br0" timeOffset="14587.8343">5675 15459 5160,'-40'39'5160,"20"-39"0,0 20-1935,20 20-2193,-19-20-258,19 19-387,0 1 129,19 0-258,1-1 129,-20 1-258,20 0 0,-20-20-129,20 0-129,-20-1-129,0-19 0,0-19-129,-20-1 258,20-20-258,-20 0 129,0 0 0,1-19 129,-1 0 258,20-21 0,0 21 0,0-1 129,20 0 0,-1 1 0,21 19 0,0 20 129,0 20-129,-1 0-129,-19 20 0,0 20 129,0 0-129,-20 20 129,0-1-129,-20-20 0,0 1-129,0 0-129,-19-20-129,-1-20-387,0 0-2709,20 0-1677,0-20-516,20-20-258</inkml:trace>
  <inkml:trace contextRef="#ctx0" brushRef="#br0" timeOffset="15786.9029">6191 15300 3483,'59'20'5676,"-39"-20"-387,0-20-387,-20 0-3870,0-20-258,0 20-258,0 1-129,-20-1-258,0-1 0,-19 21-129,-1 0-129,20 21 129,-20-1 0,20 19 0,1 1-129,-1 19 129,20-18-129,20-3 258,-1 3 0,1-22 0,20 1 0,-20-20 129,20 0 0,-20-20 0,-1 20 0,1-19-129,0-22 129,-20 22-129,20 0-129,-20-2 0,0 21 0,0 0 0,0 0 0,0 21 0,0-2 0,20 0 0,-1 2 0,-19-1 0,21-20 129,-2 19-129,1-19 129,0-19-129,0 19 0,0-20 0,-1-1 129,-19 2-129,20 0 0,0-2-129,0 21 129,0 0 0,-1 0 0,2 21 0,18-2 0,1-19 0,0 19 0,19-19 0,-19 21 0,0-21 0,19 0 0,-19-21 0,-1 2 0,1 0 129,-20-2-129,0-18 0,-20 19 0,0-20 0,-20 20 0,0 0-129,1 20 0,-22 0 129,22 0-258,-1 20 258,20 20 0,-20-20-129,40 19 129,-20 2 0,20-3 0,-1-17 0,22-1 129,-2-1-129,1-19 0,-1 0-258,1 0 0,0-19-387,-21-1 0,2-20-258,-2 21 129,1-22 129,-20 22 129,0-1 258,0 0 258,0 20 258,0 0 387,0 0 0,0 20 129,20 19 129,-20-19-258,0 1-129,20-2 0,-20 0-258,0-19 258,20 0-387,-1 0 0,1-38 0,-20 17-129,20-18 129,0-1-129,0 20 0,-1-20 0,2 21 0,-1 19 0,-1 19 0,1 1 0,0 0-129,0 0 129,0 20 0,-1-21-129,1 22-129,0-22-516,0-19 0,20 0-129,-20-19-129,19-2 129,-39 1-129,20-19 516,0-21 0,-20 1 774,0 19 258,0 0 129,-20 1 129,20 19 0,0 20 129,0 0-258,20 0-129,-20 39-258,39 2 0,-19 18-258,1 0-129,18 1-645,-19-21-2322,0 2-2064,0-3-387,-1-17-258</inkml:trace>
  <inkml:trace contextRef="#ctx0" brushRef="#br0" timeOffset="15941.9118">7798 15260 4644,'-20'-40'5805,"20"40"-387,20-19-387,0-1-3870,39-1-774,-18 21-387,-2-19-1677,1 0-3225,19-2-258,-19 1-774</inkml:trace>
  <inkml:trace contextRef="#ctx0" brushRef="#br0" timeOffset="16155.924">8373 14824 5547,'-19'19'5934,"-1"1"-129,0 19-516,0 21-4386,0-20 0,1 20-129,19 0-387,0-1-129,0 0-387,39 1 0,1-21-516,-1 2-903,2-3-3741,-2-17-387,1-21-258,-1 0-387</inkml:trace>
  <inkml:trace contextRef="#ctx0" brushRef="#br0" timeOffset="16458.9414">8632 14843 7224,'39'40'6063,"-19"0"-258,0-1-258,0 21-4902,19-20-129,2 20-258,-2-1-129,21 0-258,-21-19-516,1-20-2064,-1-20-2709,-18 0-516,-2 0-387</inkml:trace>
  <inkml:trace contextRef="#ctx0" brushRef="#br0" timeOffset="16638.9517">8969 14883 6708,'-40'59'6192,"1"-19"-516,-1 0-387,1 19-4386,18-18-516,-18-3-645,19 3-903,0-2-3999,20-39-387,0 20-516,0-20-258</inkml:trace>
  <inkml:trace contextRef="#ctx0" brushRef="#br0" timeOffset="16814.9617">9128 15181 7482,'20'79'5934,"-20"-39"-258,0-20-903,-20 19-9546,20 1-387,0-21-645,0 22-516</inkml:trace>
  <inkml:trace contextRef="#ctx0" brushRef="#br0" timeOffset="17312.9902">9425 14824 4644,'-19'0'5676,"19"0"0,0 19-516,19 1-4128,1 0-258,0-1-516,0 2 129,0 18-387,0-19 0,19 0-387,-19-20-129,0 0-129,0 0-258,0 0 129,-1 0 0,-19-20 129,20 0 387,-20 0 387,0 1 129,0 19 387,0-21 129,0 21 129,0 21 129,21 18-258,-21 1-129,0 20 129,0-21-387,0 20-129,0 1-258,0 0-516,19-20-2580,-19-21-2322,0 1-387,20-20-387</inkml:trace>
  <inkml:trace contextRef="#ctx0" brushRef="#br0" timeOffset="17584.0057">9822 14646 7611,'40'19'6321,"-20"20"-516,19-19-129,1 20-4902,0 20-129,0-1-258,-1 20 0,-19 1-129,0-21-129,0 21 0,-20-21-258,0 1 0,-20-21-387,0 2-1419,20-22-3741,-20 0-258,0-19-387,20 0-516</inkml:trace>
  <inkml:trace contextRef="#ctx0" brushRef="#br0" timeOffset="17810.0186">10418 15359 8643,'0'40'6192,"0"-21"-645,0-19-5418,0 0-5031,0 0-1290,20-19-645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9T22:28:46.1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5992 5952 5676,'0'0'5676,"0"0"-258,0 21-1419,0-21-3225,0 0-387,0 0-1548,0 0-3741,0 0-516,0 0-258</inkml:trace>
  <inkml:trace contextRef="#ctx0" brushRef="#br0" timeOffset="172.0097">5992 6271 4257,'0'39'6063,"0"-39"-387,0 0-516,0 20-3999,0-20-645,0 0-1419,0 0-3999,20-20-774,-20 0-129</inkml:trace>
  <inkml:trace contextRef="#ctx0" brushRef="#br0" timeOffset="667.0381">6310 6092 3612,'0'0'5676,"0"0"-258,0-20-2709,20 20-645,-1 0-774,2 0-387,-2 0-129,21 0-387,-20 0 0,19 0-258,-19 0-387,20 0-1677,-20 0-3225,-1 0-516,-19 20-387</inkml:trace>
  <inkml:trace contextRef="#ctx0" brushRef="#br0" timeOffset="1479.0846">7163 6112 258,'0'59'5031,"0"-19"645,0 0-774,20 19-3354,-20-19 0,20 19-387,-20-19 0,0 0-129,20-20-129,-20 0-258,0-1 129,0-19-387,0 0-258,0-19 129,-20-1-129,0 0 0,0-20-258,0 0 258,1-19-258,-1 19 129,0-19 0,20 19 0,-20-19 0,20-1-129,20 20 129,0 1 0,19 19 0,-19 0-129,20-1 129,-1 21 0,1 0 0,0 21 0,-20 19-129,0-1 129,-1 1 0,-19 0 0,0-1 0,-19-19 0,-1 20 0,-20-20 0,20 0-129,-20-20-129,21 0-903,-21-20-3999,0 20-516,21-40-387,19 20 0</inkml:trace>
  <inkml:trace contextRef="#ctx0" brushRef="#br0" timeOffset="1922.1099">7679 6191 4644,'40'0'5805,"-40"-20"-387,0 1-387,0-21-4257,-20 0 0,0 20-516,0 0 0,0 1-129,1 19 0,-1 0 0,-20 0-129,20 39 129,1-19-129,-1 20 129,20 0 0,-21-1 0,42 1-129,-21-20 258,20 0-258,-1-1 129,1-19 0,20 0 129,-20-19-129,-1-1 0,1 0-129,0-20 0,0 1 129,0 19-258,-20 0 129,0 0-129,0 20 129,20 0 0,-20 0 0,0 20 0,20 20-129,-1-1 129,1-19 0,-20 20 0,40-20-516,-40-1-129,39 1-2064,-39-20-2451,20 0-387,-20-39-516</inkml:trace>
  <inkml:trace contextRef="#ctx0" brushRef="#br0" timeOffset="2359.1349">7897 6132 4128,'0'0'5934,"0"20"-516,0-20-258,0 0-3741,0 19-516,0-19-258,0 0-258,0 0-129,21 0 129,-21-19-258,19-1 0,-19 0 0,20 0-129,-20 0 0,20 0-129,20 0 258,-21 20-258,21 0 258,-20 0-129,19 0 0,-18 0 0,18 0 129,-19 0-129,0 0 129,-20 0-129,0 0 0,20-19-129,-20-1 129,-20 0-129,0 20 0,0 0 0,0-21 0,1 21-129,-2 21 129,2-1 258,-1 0-129,20-1 0,0 21 258,0 0-129,20-20-129,-1 19 129,21-19-129,0 0 0,19 0-516,-19-20-774,0 0-3870,0 0-387,-1-20-387,-19-20 0</inkml:trace>
  <inkml:trace contextRef="#ctx0" brushRef="#br0" timeOffset="2667.1525">8433 6013 5160,'0'19'6192,"0"21"-387,0-20-387,0 20-3612,0-1-774,0-19-387,0 0-258,20 0-129,-20-20 0,0 0-129,20 0 0,-20-20 0,0 0-129,20-19 0,-20 19 0,20-20 0,-1 20-129,-19-20 0,20 21 129,0 19-129,0 0 0,0 0 0,0 19 0,0 21 129,-20 0-129,19-20 129,-19 19-258,0 1-129,20 0-1548,-20-40-3354,20 20-387,-20-20-516,20-20 0</inkml:trace>
  <inkml:trace contextRef="#ctx0" brushRef="#br0" timeOffset="2841.1625">8949 5834 4644,'20'-40'6063,"-20"40"-129,0 20-387,0 0-3096,0 40-1677,0-21-258,0 21-258,20-21-258,-20 21-1290,20-20-3999,-20-1-387,19-19-516,-19 0-129</inkml:trace>
  <inkml:trace contextRef="#ctx0" brushRef="#br0" timeOffset="2991.171">8869 6072 7353,'21'-20'6063,"-1"20"-387,19 0-516,-19-20-4644,20 20-5418,0-19-387,-1 19-387,1-20-774</inkml:trace>
  <inkml:trace contextRef="#ctx0" brushRef="#br0" timeOffset="3622.2071">9604 5735 7353,'-40'20'5805,"21"19"-387,-21 1-2064,20 0-2322,-20 19-387,20 1 0,20 19 0,0-19-258,0-1 0,40 1-258,-20-1 129,40 1-129,-21-21 0,1-19-129,-1 0-645,2 20-4773,-22-40-129,1 0-516,-20 0-387</inkml:trace>
  <inkml:trace contextRef="#ctx0" brushRef="#br0" timeOffset="4185.2392">9723 5834 1935,'0'20'6063,"0"-20"-645,0 0 0,39 0-2580,-18-20-1806,18 20-387,1 0-258,0 0 129,0 0-129,-1 0-129,-19 20 0,0 0-129,0 0 0,-20-1 0,0 20-129,-20 2 129,20-2 0,-20 1 0,0 0 0,0-20-129,1 19 129,19-19 0,-21 0 0,21 0 0,0 0-129,21-20 129,-2 20-129,1-20 129,0 0 0,20 0-129,-21 0 0,21-20-129,-20 20-774,0-20-4515,-1 20-258,-19-20-516,0 0-258</inkml:trace>
  <inkml:trace contextRef="#ctx0" brushRef="#br0" timeOffset="4390.2511">9803 6052 9159,'39'20'6063,"-19"-20"-516,20 0-1290,0 0-3354,-1 0-387,21 0-516,-1 0-516,-19-20-1161,19 20-3612,-39 0-516,20 0-387,-1 0-129</inkml:trace>
  <inkml:trace contextRef="#ctx0" brushRef="#br0" timeOffset="4510.2578">10418 6231 6450,'0'79'5547,"-21"-39"-5289,21-20-1677,0 0-3483,0-1-258</inkml:trace>
  <inkml:trace contextRef="#ctx0" brushRef="#br0" timeOffset="5006.2863">10775 5814 5547,'39'40'6192,"-18"0"-516,-2-1-258,1 1-4515,20 19 258,-1-19-516,1 20-258,0-21-129,0 1-129,-21 0-516,21-40-1290,-20 0-3483,-20 0-645,20-20-258,-20-20-387</inkml:trace>
  <inkml:trace contextRef="#ctx0" brushRef="#br0" timeOffset="5156.2949">11052 5894 5805,'-39'58'6192,"19"3"-516,0-22-387,-19 21-4128,19-20-516,-20 19-1161,20-19-4386,1-1-645,19-19-258,0-20-774</inkml:trace>
  <inkml:trace contextRef="#ctx0" brushRef="#br0" timeOffset="5727.3275">11112 5755 4257,'40'39'6192,"-1"-19"-387,-19 20-387,40 19-3612,-20-20-258,-1 41-774,1-20-258,-20 0-129,0 19-258,-1-20-129,-19 1-129,-19-1-1290,-1-19-4128,0-20-129,-20 20-645,21-40-387</inkml:trace>
  <inkml:trace contextRef="#ctx0" brushRef="#br0" timeOffset="6639.3796">11827 6449 3354,'0'60'5289,"0"-40"-387,0 19-1419,-20 1-2838,-1-20-2709,21-1-2451,-19 1-516,19-20-258</inkml:trace>
  <inkml:trace contextRef="#ctx0" brushRef="#br0" timeOffset="7172.4102">12303 6231 7740,'0'0'5805,"0"-20"-516,0 20-2064,0 20-2451,0 0 0,0 19-387,20 1-129,-20 20 258,0-21-129,0 21-129,19-20 0,-19-1 0,0 1-129,0-20 0,0-1 0,0-19-129,0 0 129,0-19 0,-19-21-129,19 0 0,0 1 0,-20-1-129,20-20 129,0 1 0,0-1-129,0 1 0,0 19 129,20 1 0,19-1 129,-19 40-129,20-20 0,-21 40 0,21-20 129,-20 40-129,0-1 0,-20 1 0,0 0 0,-20-1 0,0-19 0,-20 20-129,21-20 0,-21-20-387,0 0-1032,1 0-3612,19-20-645,20 20 0,-20-40-645</inkml:trace>
  <inkml:trace contextRef="#ctx0" brushRef="#br0" timeOffset="8389.4797">12799 6330 9417,'39'0'5934,"-39"-20"-774,21 20-1677,-21-20-2709,0 1-387,-21-21-129,2 20-258,-1 0 0,0 20 0,0-20 0,-19 20 0,19 20 0,-20 0 0,20 0 0,1 20 0,-2-21 0,21 21 0,0-20 0,0 20 129,21-21-129,-2-19 129,20 0-129,-18 0 129,18 0-129,1 0 0,-20-19 0,0-21 0,20 20 0,-40 0-129,19-19 129,-19 19 0,0 20-129,0 0 129,0 0 0,20 20 0,-20-1 0,20 1 0,-20 0 0,20 20 129,-20-20-129,20-1 129,-1 1-129,1-20 0,-20 0-129,20 0 0,-20-20-129,20 1 129,-20-1-129,0 0 0,0 0 0,20 20 258,-20-20 0,0 20 0,0-20 387,0 20-258,-20 0 129,20 0 0,0 0 0,0 0 0,0 0 0,-20 0 0,20 0-129,0 0 0,0-19 129,20-1-129,0 0-129,-1 20 129,2-20-129,-1 0 0,19 0 0,1 20 0,-1-19 0,1 19 0,0 0 0,0 0 0,-21 0 0,1 0 0,0 0 0,-20 0-129,0 0 0,0 0 129,0-20-129,0 20 0,-20-20 129,0 20-129,20 0 129,-19 0 0,-2 0 0,2 0 0,-1 20 0,0 0 0,20-1 0,0 21 0,0-20 129,20 20-129,0-21 0,-1 1 129,21 0-129,0 0 0,19 0-129,-18-20-129,17 0-645,-37-20-1677,18 0-2709,-19 0-387,0-19-387,0-1 2838,-20 20 1935,0-20 516,0 21 1161,0 19 2064,-20-20 3354,20 20-258,0 20-129,0-1-2580,-20 1-1290,20 20-516,0-20-387,0 19-129,0-19-129,20 0 0,-20 0-129,0-20-129,20 0 0,-20-20 0,20 0 0,-20 0-129,19 1 0,2-21 0,-2 0 0,1 1-129,0 19 129,0-20-129,0 40 129,19 0-129,-19 0 129,0 20-129,0 0 129,-20 19 0,19 1-129,-19-20 0,0 20-129,0-21-645,20 1-4386,-20-20-258,21 0-258,-2-20-645</inkml:trace>
  <inkml:trace contextRef="#ctx0" brushRef="#br0" timeOffset="8570.4902">14267 5913 8127,'20'0'5934,"-20"20"-258,0 20-258,0 0-4515,0-1 129,0 21-516,0-1-129,20-19-645,-20 0-1161,20 19-3999,-20-39-258,0-20-387,0 0-645</inkml:trace>
  <inkml:trace contextRef="#ctx0" brushRef="#br0" timeOffset="8732.4994">14168 6132 5805,'0'0'6450,"0"-20"-645,40 20-258,-21-20-2451,2 20-2709,18 0-774,-19 0-4902,20 0-129,-21-20-387,1 20-774</inkml:trace>
  <inkml:trace contextRef="#ctx0" brushRef="#br0" timeOffset="15285.8743">14704 5794 3870,'20'-39'5289,"-20"19"-258,20 0-2064,-20 20-774,0 0-774,0 0-258,-20 20-516,20 19-129,-20 21-258,0 0 129,20-2-129,-20 22 0,20-20 129,0 19-258,20-19 0,0-1 0,0-19-129,19 0-645,-19-40-645,0 20-3741,20-20-258,-21 0-516,1 0-258</inkml:trace>
  <inkml:trace contextRef="#ctx0" brushRef="#br0" timeOffset="15714.8988">14882 5874 6063,'0'-20'5805,"21"20"-516,-2-20-258,41 0-4257,-21 0-258,1 0-129,19 20-129,-19 0 0,20 0 258,-40 0-387,-1 40 129,1 0-129,-20 0 0,0-1 0,-20 1 0,1 19 0,-1-19 0,0 0 0,0 0-129,20-1 129,0-19 0,0 0 0,0 0 0,20-20 0,20 0-129,-21 0 129,21 0-129,0 0-258,0-20-258,-21 0-3612,21 20-1161,-40-40-516,0 40-516</inkml:trace>
  <inkml:trace contextRef="#ctx0" brushRef="#br0" timeOffset="15907.9098">15021 6013 7611,'20'19'5934,"0"-19"-258,20 0-516,19 0-4128,-19-19-387,19 19-645,-19 0-645,19 0-4257,-38-20-258,-2 20-774,-19 0-258</inkml:trace>
  <inkml:trace contextRef="#ctx0" brushRef="#br0" timeOffset="16083.9199">15596 6152 4386,'21'79'6063,"-21"-39"-258,0-1-645,-21 21-3096,21-21-6450,-19 1-645,-1-20-774,1 0-258</inkml:trace>
  <inkml:trace contextRef="#ctx0" brushRef="#br0" timeOffset="16774.9594">15875 5715 4386,'0'0'5934,"0"0"-516,0 0-258,0 0-3483,0 20-903,0 0-258,19-1-129,1 21 129,0 0-258,0-20 0,0 19 0,19-39-129,-18 20 0,18-20-258,-19 0 129,0 0-129,0-39 0,-1 19-258,1-20 258,-20 20-129,20-20 0,-20 21 258,0-1 387,0 20-258,0 0 129,0 20 129,0-1 0,0 41 129,0-20-129,0 19 0,0 1 0,0-1 0,0 1-258,20-20 0,-20-1 0,20 1-258,-20-40 0,0 0-387,0 0-903,0 0-4128,0-20 0,0 0-645,-20-19-387</inkml:trace>
  <inkml:trace contextRef="#ctx0" brushRef="#br0" timeOffset="17105.9784">16311 5517 4902,'20'0'5934,"0"19"-645,0 1 0,-1 0-3741,22 20-516,-2 19-129,21 1-258,-21 19 0,1 20-129,-20-19 0,-1-1-258,1 20 129,-20-19-129,-20-21-129,1 1-129,-1-1-516,0-39-2838,0 20-2193,0-40-387,1 20-645,-1-20 259</inkml:trace>
  <inkml:trace contextRef="#ctx0" brushRef="#br0" timeOffset="21119.2079">16966 6509 3999,'0'0'5805,"0"0"-258,0 0-645,0 0-2838,0 0-645,0 0-516,0 0-387,0 0-129,0 0-129,0 0-258,0 0-258,20 0-1548,-20 0-3483,0 0-258,0-20-645,20 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09T22:31:28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16966 6509 2193,'20'0'5547,"-20"0"-129,0 20-387,0-20-2838,0 19-387,-20 1-645,20 20-387,-39-20-258,18 19-258,-18 1-903,-1-20-1419,0 0-2967,21 0-645,-1-20-258</inkml:trace>
  <inkml:trace contextRef="#ctx0" brushRef="#br0" timeOffset="1349.0771">17740 5694 5289,'20'41'5934,"-20"-21"-387,19 19-1548,22 1-2580,-2 0-258,-19 19-129,39-19-129,-19 19-387,19-19-129,-19 20-129,0-21 0,0 1-129,-21 0-129,1-20-129,0-1-258,-20 1-1032,0-20-3999,0 0-129,0-20-645,0 1 0</inkml:trace>
  <inkml:trace contextRef="#ctx0" brushRef="#br0" timeOffset="1564.0893">18216 5755 3870,'-20'19'6192,"0"21"-258,-19 0-516,19 39-2451,-20-19-1677,0-1-516,1 21-129,-1-21-387,1 1-258,-1-21-258,40 1-2064,-20-20-3096,20-20-387,0 0-387,0-20-387</inkml:trace>
  <inkml:trace contextRef="#ctx0" brushRef="#br0" timeOffset="2124.1215">18534 5874 2322,'-20'0'5418,"20"20"0,0-20-1419,20 19-1677,0 1-516,-1-1-258,21 2-516,0 19 0,-1-1-516,1-19-129,0 20-258,0-20-129,-1 19-258,1-19-774,-1 0-4257,-18 0-258,-2-20-645,-19 20-258</inkml:trace>
  <inkml:trace contextRef="#ctx0" brushRef="#br0" timeOffset="2846.1627">19050 5933 5160,'0'0'5805,"19"-20"-516,-19 20-1935,20 0-1548,-20 0-516,40 0-387,-20-19-387,20 19 129,19 0-258,-19 0-258,19 0 0,-19 0-387,20 0-516,-41 0-903,21 0-3612,-40 0-129,0 0-774,0 0 388</inkml:trace>
  <inkml:trace contextRef="#ctx0" brushRef="#br0" timeOffset="3050.1744">19109 6112 3870,'20'20'6063,"0"0"-387,20-20-387,19 0-3354,-19 0-1032,19 0-645,-19 0-1677,20 0-3612,-21 0-516,-19-20-516,0 20 130</inkml:trace>
  <inkml:trace contextRef="#ctx0" brushRef="#br0" timeOffset="3396.1942">19784 5834 2967,'-20'20'5676,"40"-20"0,0 20-387,-1-20-3483,41 0-645,-20 0-387,19 0-387,1 0-258,-20 0-387,19 0-516,-39 0-2451,0 0-2193,-20 0-258,-20 20-387</inkml:trace>
  <inkml:trace contextRef="#ctx0" brushRef="#br0" timeOffset="3553.2032">19844 6092 3096,'-40'20'5805,"40"0"-129,19 0-516,-19-20-3483,40 0-258,0 0-774,0-20-645,19 20-4257,0 0-1032,1-20-387,-20 20-387</inkml:trace>
  <inkml:trace contextRef="#ctx0" brushRef="#br0" timeOffset="3943.2255">20399 5656 7998,'20'0'5547,"-20"19"-129,0-19-1935,20 19-2967,-1 22 0,1-21-258,0 19 129,0 1-258,0 0 258,20-1-258,-1-19-258,-19-1-645,20 2-1161,-1-21-3225,-18-21-516,-2 2-387</inkml:trace>
  <inkml:trace contextRef="#ctx0" brushRef="#br0" timeOffset="4131.2362">20836 5694 3870,'0'0'5676,"0"41"258,0-21-516,0 39-3483,0 1-387,0 18-387,-20 2-258,20 0-387,0-1 0,-21 1-129,21-21-387,0 1-129,0-1-645,0-39-4773,0 0-129,0-20-516,0 0-387</inkml:trace>
  <inkml:trace contextRef="#ctx0" brushRef="#br0" timeOffset="5202.2975">21252 6409 8256,'20'0'6192,"-20"0"-516,0 20 0,0-20-5031,0 0-129,20 0-516,-20 0-5289,0 0-129,0 0-645,0-20-645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0-27T22:52:46.80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 0 90,'11'29'41,"-11"-8"-1,-11 2-39,14-13-43,-3-10 0,0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31246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write fac!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write fac!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7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0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9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8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slideLayout" Target="../slideLayouts/slideLayout7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2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tags" Target="../tags/tag266.xml"/><Relationship Id="rId3" Type="http://schemas.openxmlformats.org/officeDocument/2006/relationships/tags" Target="../tags/tag243.xml"/><Relationship Id="rId21" Type="http://schemas.openxmlformats.org/officeDocument/2006/relationships/tags" Target="../tags/tag261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29" Type="http://schemas.openxmlformats.org/officeDocument/2006/relationships/tags" Target="../tags/tag269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31" Type="http://schemas.openxmlformats.org/officeDocument/2006/relationships/tags" Target="../tags/tag271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30.xml"/><Relationship Id="rId21" Type="http://schemas.openxmlformats.org/officeDocument/2006/relationships/tags" Target="../tags/tag325.xml"/><Relationship Id="rId42" Type="http://schemas.openxmlformats.org/officeDocument/2006/relationships/tags" Target="../tags/tag346.xml"/><Relationship Id="rId47" Type="http://schemas.openxmlformats.org/officeDocument/2006/relationships/tags" Target="../tags/tag351.xml"/><Relationship Id="rId63" Type="http://schemas.openxmlformats.org/officeDocument/2006/relationships/tags" Target="../tags/tag367.xml"/><Relationship Id="rId68" Type="http://schemas.openxmlformats.org/officeDocument/2006/relationships/tags" Target="../tags/tag372.xml"/><Relationship Id="rId84" Type="http://schemas.openxmlformats.org/officeDocument/2006/relationships/tags" Target="../tags/tag388.xml"/><Relationship Id="rId89" Type="http://schemas.openxmlformats.org/officeDocument/2006/relationships/tags" Target="../tags/tag393.xml"/><Relationship Id="rId7" Type="http://schemas.openxmlformats.org/officeDocument/2006/relationships/tags" Target="../tags/tag311.xml"/><Relationship Id="rId71" Type="http://schemas.openxmlformats.org/officeDocument/2006/relationships/tags" Target="../tags/tag375.xml"/><Relationship Id="rId92" Type="http://schemas.openxmlformats.org/officeDocument/2006/relationships/tags" Target="../tags/tag396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9" Type="http://schemas.openxmlformats.org/officeDocument/2006/relationships/tags" Target="../tags/tag333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tags" Target="../tags/tag341.xml"/><Relationship Id="rId40" Type="http://schemas.openxmlformats.org/officeDocument/2006/relationships/tags" Target="../tags/tag344.xml"/><Relationship Id="rId45" Type="http://schemas.openxmlformats.org/officeDocument/2006/relationships/tags" Target="../tags/tag349.xml"/><Relationship Id="rId53" Type="http://schemas.openxmlformats.org/officeDocument/2006/relationships/tags" Target="../tags/tag357.xml"/><Relationship Id="rId58" Type="http://schemas.openxmlformats.org/officeDocument/2006/relationships/tags" Target="../tags/tag362.xml"/><Relationship Id="rId66" Type="http://schemas.openxmlformats.org/officeDocument/2006/relationships/tags" Target="../tags/tag370.xml"/><Relationship Id="rId74" Type="http://schemas.openxmlformats.org/officeDocument/2006/relationships/tags" Target="../tags/tag378.xml"/><Relationship Id="rId79" Type="http://schemas.openxmlformats.org/officeDocument/2006/relationships/tags" Target="../tags/tag383.xml"/><Relationship Id="rId87" Type="http://schemas.openxmlformats.org/officeDocument/2006/relationships/tags" Target="../tags/tag391.xml"/><Relationship Id="rId102" Type="http://schemas.openxmlformats.org/officeDocument/2006/relationships/image" Target="../media/image7.wmf"/><Relationship Id="rId5" Type="http://schemas.openxmlformats.org/officeDocument/2006/relationships/tags" Target="../tags/tag309.xml"/><Relationship Id="rId61" Type="http://schemas.openxmlformats.org/officeDocument/2006/relationships/tags" Target="../tags/tag365.xml"/><Relationship Id="rId82" Type="http://schemas.openxmlformats.org/officeDocument/2006/relationships/tags" Target="../tags/tag386.xml"/><Relationship Id="rId90" Type="http://schemas.openxmlformats.org/officeDocument/2006/relationships/tags" Target="../tags/tag394.xml"/><Relationship Id="rId95" Type="http://schemas.openxmlformats.org/officeDocument/2006/relationships/tags" Target="../tags/tag399.xml"/><Relationship Id="rId19" Type="http://schemas.openxmlformats.org/officeDocument/2006/relationships/tags" Target="../tags/tag32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tags" Target="../tags/tag339.xml"/><Relationship Id="rId43" Type="http://schemas.openxmlformats.org/officeDocument/2006/relationships/tags" Target="../tags/tag347.xml"/><Relationship Id="rId48" Type="http://schemas.openxmlformats.org/officeDocument/2006/relationships/tags" Target="../tags/tag352.xml"/><Relationship Id="rId56" Type="http://schemas.openxmlformats.org/officeDocument/2006/relationships/tags" Target="../tags/tag360.xml"/><Relationship Id="rId64" Type="http://schemas.openxmlformats.org/officeDocument/2006/relationships/tags" Target="../tags/tag368.xml"/><Relationship Id="rId69" Type="http://schemas.openxmlformats.org/officeDocument/2006/relationships/tags" Target="../tags/tag373.xml"/><Relationship Id="rId77" Type="http://schemas.openxmlformats.org/officeDocument/2006/relationships/tags" Target="../tags/tag381.xml"/><Relationship Id="rId100" Type="http://schemas.openxmlformats.org/officeDocument/2006/relationships/image" Target="../media/image5.wmf"/><Relationship Id="rId8" Type="http://schemas.openxmlformats.org/officeDocument/2006/relationships/tags" Target="../tags/tag312.xml"/><Relationship Id="rId51" Type="http://schemas.openxmlformats.org/officeDocument/2006/relationships/tags" Target="../tags/tag355.xml"/><Relationship Id="rId72" Type="http://schemas.openxmlformats.org/officeDocument/2006/relationships/tags" Target="../tags/tag376.xml"/><Relationship Id="rId80" Type="http://schemas.openxmlformats.org/officeDocument/2006/relationships/tags" Target="../tags/tag384.xml"/><Relationship Id="rId85" Type="http://schemas.openxmlformats.org/officeDocument/2006/relationships/tags" Target="../tags/tag389.xml"/><Relationship Id="rId93" Type="http://schemas.openxmlformats.org/officeDocument/2006/relationships/tags" Target="../tags/tag397.xml"/><Relationship Id="rId98" Type="http://schemas.openxmlformats.org/officeDocument/2006/relationships/tags" Target="../tags/tag402.xml"/><Relationship Id="rId3" Type="http://schemas.openxmlformats.org/officeDocument/2006/relationships/tags" Target="../tags/tag30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38" Type="http://schemas.openxmlformats.org/officeDocument/2006/relationships/tags" Target="../tags/tag342.xml"/><Relationship Id="rId46" Type="http://schemas.openxmlformats.org/officeDocument/2006/relationships/tags" Target="../tags/tag350.xml"/><Relationship Id="rId59" Type="http://schemas.openxmlformats.org/officeDocument/2006/relationships/tags" Target="../tags/tag363.xml"/><Relationship Id="rId67" Type="http://schemas.openxmlformats.org/officeDocument/2006/relationships/tags" Target="../tags/tag371.xml"/><Relationship Id="rId103" Type="http://schemas.openxmlformats.org/officeDocument/2006/relationships/image" Target="../media/image8.wmf"/><Relationship Id="rId20" Type="http://schemas.openxmlformats.org/officeDocument/2006/relationships/tags" Target="../tags/tag324.xml"/><Relationship Id="rId41" Type="http://schemas.openxmlformats.org/officeDocument/2006/relationships/tags" Target="../tags/tag345.xml"/><Relationship Id="rId54" Type="http://schemas.openxmlformats.org/officeDocument/2006/relationships/tags" Target="../tags/tag358.xml"/><Relationship Id="rId62" Type="http://schemas.openxmlformats.org/officeDocument/2006/relationships/tags" Target="../tags/tag366.xml"/><Relationship Id="rId70" Type="http://schemas.openxmlformats.org/officeDocument/2006/relationships/tags" Target="../tags/tag374.xml"/><Relationship Id="rId75" Type="http://schemas.openxmlformats.org/officeDocument/2006/relationships/tags" Target="../tags/tag379.xml"/><Relationship Id="rId83" Type="http://schemas.openxmlformats.org/officeDocument/2006/relationships/tags" Target="../tags/tag387.xml"/><Relationship Id="rId88" Type="http://schemas.openxmlformats.org/officeDocument/2006/relationships/tags" Target="../tags/tag392.xml"/><Relationship Id="rId91" Type="http://schemas.openxmlformats.org/officeDocument/2006/relationships/tags" Target="../tags/tag395.xml"/><Relationship Id="rId96" Type="http://schemas.openxmlformats.org/officeDocument/2006/relationships/tags" Target="../tags/tag400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tags" Target="../tags/tag340.xml"/><Relationship Id="rId49" Type="http://schemas.openxmlformats.org/officeDocument/2006/relationships/tags" Target="../tags/tag353.xml"/><Relationship Id="rId57" Type="http://schemas.openxmlformats.org/officeDocument/2006/relationships/tags" Target="../tags/tag361.xml"/><Relationship Id="rId10" Type="http://schemas.openxmlformats.org/officeDocument/2006/relationships/tags" Target="../tags/tag314.xml"/><Relationship Id="rId31" Type="http://schemas.openxmlformats.org/officeDocument/2006/relationships/tags" Target="../tags/tag335.xml"/><Relationship Id="rId44" Type="http://schemas.openxmlformats.org/officeDocument/2006/relationships/tags" Target="../tags/tag348.xml"/><Relationship Id="rId52" Type="http://schemas.openxmlformats.org/officeDocument/2006/relationships/tags" Target="../tags/tag356.xml"/><Relationship Id="rId60" Type="http://schemas.openxmlformats.org/officeDocument/2006/relationships/tags" Target="../tags/tag364.xml"/><Relationship Id="rId65" Type="http://schemas.openxmlformats.org/officeDocument/2006/relationships/tags" Target="../tags/tag369.xml"/><Relationship Id="rId73" Type="http://schemas.openxmlformats.org/officeDocument/2006/relationships/tags" Target="../tags/tag377.xml"/><Relationship Id="rId78" Type="http://schemas.openxmlformats.org/officeDocument/2006/relationships/tags" Target="../tags/tag382.xml"/><Relationship Id="rId81" Type="http://schemas.openxmlformats.org/officeDocument/2006/relationships/tags" Target="../tags/tag385.xml"/><Relationship Id="rId86" Type="http://schemas.openxmlformats.org/officeDocument/2006/relationships/tags" Target="../tags/tag390.xml"/><Relationship Id="rId94" Type="http://schemas.openxmlformats.org/officeDocument/2006/relationships/tags" Target="../tags/tag398.xml"/><Relationship Id="rId99" Type="http://schemas.openxmlformats.org/officeDocument/2006/relationships/slideLayout" Target="../slideLayouts/slideLayout2.xml"/><Relationship Id="rId101" Type="http://schemas.openxmlformats.org/officeDocument/2006/relationships/image" Target="../media/image6.wmf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39" Type="http://schemas.openxmlformats.org/officeDocument/2006/relationships/tags" Target="../tags/tag343.xml"/><Relationship Id="rId34" Type="http://schemas.openxmlformats.org/officeDocument/2006/relationships/tags" Target="../tags/tag338.xml"/><Relationship Id="rId50" Type="http://schemas.openxmlformats.org/officeDocument/2006/relationships/tags" Target="../tags/tag354.xml"/><Relationship Id="rId55" Type="http://schemas.openxmlformats.org/officeDocument/2006/relationships/tags" Target="../tags/tag359.xml"/><Relationship Id="rId76" Type="http://schemas.openxmlformats.org/officeDocument/2006/relationships/tags" Target="../tags/tag380.xml"/><Relationship Id="rId97" Type="http://schemas.openxmlformats.org/officeDocument/2006/relationships/tags" Target="../tags/tag401.xml"/><Relationship Id="rId10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05.xml"/><Relationship Id="rId7" Type="http://schemas.openxmlformats.org/officeDocument/2006/relationships/customXml" Target="../ink/ink1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7.xml"/><Relationship Id="rId4" Type="http://schemas.openxmlformats.org/officeDocument/2006/relationships/tags" Target="../tags/tag40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image" Target="../media/image12.emf"/><Relationship Id="rId2" Type="http://schemas.openxmlformats.org/officeDocument/2006/relationships/tags" Target="../tags/tag409.xml"/><Relationship Id="rId16" Type="http://schemas.openxmlformats.org/officeDocument/2006/relationships/customXml" Target="../ink/ink3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5" Type="http://schemas.openxmlformats.org/officeDocument/2006/relationships/tags" Target="../tags/tag412.xml"/><Relationship Id="rId15" Type="http://schemas.openxmlformats.org/officeDocument/2006/relationships/image" Target="../media/image11.emf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9.xml"/><Relationship Id="rId4" Type="http://schemas.openxmlformats.org/officeDocument/2006/relationships/tags" Target="../tags/tag4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tags" Target="../tags/tag471.xml"/><Relationship Id="rId39" Type="http://schemas.openxmlformats.org/officeDocument/2006/relationships/tags" Target="../tags/tag484.xml"/><Relationship Id="rId21" Type="http://schemas.openxmlformats.org/officeDocument/2006/relationships/tags" Target="../tags/tag466.xml"/><Relationship Id="rId34" Type="http://schemas.openxmlformats.org/officeDocument/2006/relationships/tags" Target="../tags/tag479.xml"/><Relationship Id="rId42" Type="http://schemas.openxmlformats.org/officeDocument/2006/relationships/tags" Target="../tags/tag487.xml"/><Relationship Id="rId47" Type="http://schemas.openxmlformats.org/officeDocument/2006/relationships/tags" Target="../tags/tag492.xml"/><Relationship Id="rId50" Type="http://schemas.openxmlformats.org/officeDocument/2006/relationships/tags" Target="../tags/tag495.xml"/><Relationship Id="rId55" Type="http://schemas.openxmlformats.org/officeDocument/2006/relationships/tags" Target="../tags/tag500.xml"/><Relationship Id="rId63" Type="http://schemas.openxmlformats.org/officeDocument/2006/relationships/tags" Target="../tags/tag508.xml"/><Relationship Id="rId68" Type="http://schemas.openxmlformats.org/officeDocument/2006/relationships/tags" Target="../tags/tag513.xml"/><Relationship Id="rId7" Type="http://schemas.openxmlformats.org/officeDocument/2006/relationships/tags" Target="../tags/tag452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9" Type="http://schemas.openxmlformats.org/officeDocument/2006/relationships/tags" Target="../tags/tag474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tags" Target="../tags/tag469.xml"/><Relationship Id="rId32" Type="http://schemas.openxmlformats.org/officeDocument/2006/relationships/tags" Target="../tags/tag477.xml"/><Relationship Id="rId37" Type="http://schemas.openxmlformats.org/officeDocument/2006/relationships/tags" Target="../tags/tag482.xml"/><Relationship Id="rId40" Type="http://schemas.openxmlformats.org/officeDocument/2006/relationships/tags" Target="../tags/tag485.xml"/><Relationship Id="rId45" Type="http://schemas.openxmlformats.org/officeDocument/2006/relationships/tags" Target="../tags/tag490.xml"/><Relationship Id="rId53" Type="http://schemas.openxmlformats.org/officeDocument/2006/relationships/tags" Target="../tags/tag498.xml"/><Relationship Id="rId58" Type="http://schemas.openxmlformats.org/officeDocument/2006/relationships/tags" Target="../tags/tag503.xml"/><Relationship Id="rId66" Type="http://schemas.openxmlformats.org/officeDocument/2006/relationships/tags" Target="../tags/tag511.xml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tags" Target="../tags/tag473.xml"/><Relationship Id="rId36" Type="http://schemas.openxmlformats.org/officeDocument/2006/relationships/tags" Target="../tags/tag481.xml"/><Relationship Id="rId49" Type="http://schemas.openxmlformats.org/officeDocument/2006/relationships/tags" Target="../tags/tag494.xml"/><Relationship Id="rId57" Type="http://schemas.openxmlformats.org/officeDocument/2006/relationships/tags" Target="../tags/tag502.xml"/><Relationship Id="rId61" Type="http://schemas.openxmlformats.org/officeDocument/2006/relationships/tags" Target="../tags/tag506.xml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31" Type="http://schemas.openxmlformats.org/officeDocument/2006/relationships/tags" Target="../tags/tag476.xml"/><Relationship Id="rId44" Type="http://schemas.openxmlformats.org/officeDocument/2006/relationships/tags" Target="../tags/tag489.xml"/><Relationship Id="rId52" Type="http://schemas.openxmlformats.org/officeDocument/2006/relationships/tags" Target="../tags/tag497.xml"/><Relationship Id="rId60" Type="http://schemas.openxmlformats.org/officeDocument/2006/relationships/tags" Target="../tags/tag505.xml"/><Relationship Id="rId65" Type="http://schemas.openxmlformats.org/officeDocument/2006/relationships/tags" Target="../tags/tag510.xml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tags" Target="../tags/tag472.xml"/><Relationship Id="rId30" Type="http://schemas.openxmlformats.org/officeDocument/2006/relationships/tags" Target="../tags/tag475.xml"/><Relationship Id="rId35" Type="http://schemas.openxmlformats.org/officeDocument/2006/relationships/tags" Target="../tags/tag480.xml"/><Relationship Id="rId43" Type="http://schemas.openxmlformats.org/officeDocument/2006/relationships/tags" Target="../tags/tag488.xml"/><Relationship Id="rId48" Type="http://schemas.openxmlformats.org/officeDocument/2006/relationships/tags" Target="../tags/tag493.xml"/><Relationship Id="rId56" Type="http://schemas.openxmlformats.org/officeDocument/2006/relationships/tags" Target="../tags/tag501.xml"/><Relationship Id="rId64" Type="http://schemas.openxmlformats.org/officeDocument/2006/relationships/tags" Target="../tags/tag509.xml"/><Relationship Id="rId69" Type="http://schemas.openxmlformats.org/officeDocument/2006/relationships/tags" Target="../tags/tag514.xml"/><Relationship Id="rId8" Type="http://schemas.openxmlformats.org/officeDocument/2006/relationships/tags" Target="../tags/tag453.xml"/><Relationship Id="rId51" Type="http://schemas.openxmlformats.org/officeDocument/2006/relationships/tags" Target="../tags/tag496.xml"/><Relationship Id="rId3" Type="http://schemas.openxmlformats.org/officeDocument/2006/relationships/tags" Target="../tags/tag448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33" Type="http://schemas.openxmlformats.org/officeDocument/2006/relationships/tags" Target="../tags/tag478.xml"/><Relationship Id="rId38" Type="http://schemas.openxmlformats.org/officeDocument/2006/relationships/tags" Target="../tags/tag483.xml"/><Relationship Id="rId46" Type="http://schemas.openxmlformats.org/officeDocument/2006/relationships/tags" Target="../tags/tag491.xml"/><Relationship Id="rId59" Type="http://schemas.openxmlformats.org/officeDocument/2006/relationships/tags" Target="../tags/tag504.xml"/><Relationship Id="rId67" Type="http://schemas.openxmlformats.org/officeDocument/2006/relationships/tags" Target="../tags/tag512.xml"/><Relationship Id="rId20" Type="http://schemas.openxmlformats.org/officeDocument/2006/relationships/tags" Target="../tags/tag465.xml"/><Relationship Id="rId41" Type="http://schemas.openxmlformats.org/officeDocument/2006/relationships/tags" Target="../tags/tag486.xml"/><Relationship Id="rId54" Type="http://schemas.openxmlformats.org/officeDocument/2006/relationships/tags" Target="../tags/tag499.xml"/><Relationship Id="rId62" Type="http://schemas.openxmlformats.org/officeDocument/2006/relationships/tags" Target="../tags/tag507.xml"/><Relationship Id="rId70" Type="http://schemas.openxmlformats.org/officeDocument/2006/relationships/tags" Target="../tags/tag5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28.xml"/><Relationship Id="rId10" Type="http://schemas.openxmlformats.org/officeDocument/2006/relationships/tags" Target="../tags/tag533.xml"/><Relationship Id="rId4" Type="http://schemas.openxmlformats.org/officeDocument/2006/relationships/tags" Target="../tags/tag527.xml"/><Relationship Id="rId9" Type="http://schemas.openxmlformats.org/officeDocument/2006/relationships/tags" Target="../tags/tag5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38.xml"/><Relationship Id="rId4" Type="http://schemas.openxmlformats.org/officeDocument/2006/relationships/tags" Target="../tags/tag5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10" Type="http://schemas.openxmlformats.org/officeDocument/2006/relationships/tags" Target="../tags/tag548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5" Type="http://schemas.openxmlformats.org/officeDocument/2006/relationships/tags" Target="../tags/tag559.xml"/><Relationship Id="rId10" Type="http://schemas.openxmlformats.org/officeDocument/2006/relationships/tags" Target="../tags/tag564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image" Target="../media/image100.emf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10" Type="http://schemas.openxmlformats.org/officeDocument/2006/relationships/tags" Target="../tags/tag575.xml"/><Relationship Id="rId19" Type="http://schemas.openxmlformats.org/officeDocument/2006/relationships/customXml" Target="../ink/ink4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tags" Target="../tags/tag621.xml"/><Relationship Id="rId3" Type="http://schemas.openxmlformats.org/officeDocument/2006/relationships/tags" Target="../tags/tag585.xml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tags" Target="../tags/tag611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3" Type="http://schemas.openxmlformats.org/officeDocument/2006/relationships/tags" Target="../tags/tag624.xml"/><Relationship Id="rId7" Type="http://schemas.openxmlformats.org/officeDocument/2006/relationships/tags" Target="../tags/tag628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26.xml"/><Relationship Id="rId10" Type="http://schemas.openxmlformats.org/officeDocument/2006/relationships/tags" Target="../tags/tag631.xml"/><Relationship Id="rId4" Type="http://schemas.openxmlformats.org/officeDocument/2006/relationships/tags" Target="../tags/tag625.xml"/><Relationship Id="rId9" Type="http://schemas.openxmlformats.org/officeDocument/2006/relationships/tags" Target="../tags/tag6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36.xml"/><Relationship Id="rId10" Type="http://schemas.openxmlformats.org/officeDocument/2006/relationships/tags" Target="../tags/tag641.xml"/><Relationship Id="rId4" Type="http://schemas.openxmlformats.org/officeDocument/2006/relationships/tags" Target="../tags/tag635.xml"/><Relationship Id="rId9" Type="http://schemas.openxmlformats.org/officeDocument/2006/relationships/tags" Target="../tags/tag6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" Type="http://schemas.openxmlformats.org/officeDocument/2006/relationships/tags" Target="../tags/tag644.xml"/><Relationship Id="rId21" Type="http://schemas.openxmlformats.org/officeDocument/2006/relationships/tags" Target="../tags/tag66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3" Type="http://schemas.openxmlformats.org/officeDocument/2006/relationships/tags" Target="../tags/tag674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10" Type="http://schemas.openxmlformats.org/officeDocument/2006/relationships/tags" Target="../tags/tag681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95.xml"/><Relationship Id="rId3" Type="http://schemas.openxmlformats.org/officeDocument/2006/relationships/tags" Target="../tags/tag690.xml"/><Relationship Id="rId7" Type="http://schemas.openxmlformats.org/officeDocument/2006/relationships/tags" Target="../tags/tag694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5" Type="http://schemas.openxmlformats.org/officeDocument/2006/relationships/tags" Target="../tags/tag692.xml"/><Relationship Id="rId4" Type="http://schemas.openxmlformats.org/officeDocument/2006/relationships/tags" Target="../tags/tag691.xml"/><Relationship Id="rId9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26" Type="http://schemas.openxmlformats.org/officeDocument/2006/relationships/tags" Target="../tags/tag721.xml"/><Relationship Id="rId3" Type="http://schemas.openxmlformats.org/officeDocument/2006/relationships/tags" Target="../tags/tag698.xml"/><Relationship Id="rId21" Type="http://schemas.openxmlformats.org/officeDocument/2006/relationships/tags" Target="../tags/tag716.xml"/><Relationship Id="rId7" Type="http://schemas.openxmlformats.org/officeDocument/2006/relationships/tags" Target="../tags/tag702.xml"/><Relationship Id="rId12" Type="http://schemas.openxmlformats.org/officeDocument/2006/relationships/tags" Target="../tags/tag707.xml"/><Relationship Id="rId17" Type="http://schemas.openxmlformats.org/officeDocument/2006/relationships/tags" Target="../tags/tag712.xml"/><Relationship Id="rId25" Type="http://schemas.openxmlformats.org/officeDocument/2006/relationships/tags" Target="../tags/tag720.xml"/><Relationship Id="rId2" Type="http://schemas.openxmlformats.org/officeDocument/2006/relationships/tags" Target="../tags/tag697.xml"/><Relationship Id="rId16" Type="http://schemas.openxmlformats.org/officeDocument/2006/relationships/tags" Target="../tags/tag711.xml"/><Relationship Id="rId20" Type="http://schemas.openxmlformats.org/officeDocument/2006/relationships/tags" Target="../tags/tag715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24" Type="http://schemas.openxmlformats.org/officeDocument/2006/relationships/tags" Target="../tags/tag719.xml"/><Relationship Id="rId5" Type="http://schemas.openxmlformats.org/officeDocument/2006/relationships/tags" Target="../tags/tag700.xml"/><Relationship Id="rId15" Type="http://schemas.openxmlformats.org/officeDocument/2006/relationships/tags" Target="../tags/tag710.xml"/><Relationship Id="rId23" Type="http://schemas.openxmlformats.org/officeDocument/2006/relationships/tags" Target="../tags/tag718.xml"/><Relationship Id="rId10" Type="http://schemas.openxmlformats.org/officeDocument/2006/relationships/tags" Target="../tags/tag705.xml"/><Relationship Id="rId19" Type="http://schemas.openxmlformats.org/officeDocument/2006/relationships/tags" Target="../tags/tag714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tags" Target="../tags/tag709.xml"/><Relationship Id="rId22" Type="http://schemas.openxmlformats.org/officeDocument/2006/relationships/tags" Target="../tags/tag717.xml"/><Relationship Id="rId27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" Type="http://schemas.openxmlformats.org/officeDocument/2006/relationships/tags" Target="../tags/tag724.xml"/><Relationship Id="rId21" Type="http://schemas.openxmlformats.org/officeDocument/2006/relationships/tags" Target="../tags/tag742.xml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tags" Target="../tags/tag741.xml"/><Relationship Id="rId29" Type="http://schemas.openxmlformats.org/officeDocument/2006/relationships/tags" Target="../tags/tag750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Relationship Id="rId30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13" Type="http://schemas.openxmlformats.org/officeDocument/2006/relationships/tags" Target="../tags/tag763.xml"/><Relationship Id="rId18" Type="http://schemas.openxmlformats.org/officeDocument/2006/relationships/tags" Target="../tags/tag768.xml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12" Type="http://schemas.openxmlformats.org/officeDocument/2006/relationships/tags" Target="../tags/tag762.xml"/><Relationship Id="rId17" Type="http://schemas.openxmlformats.org/officeDocument/2006/relationships/tags" Target="../tags/tag767.xml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tags" Target="../tags/tag761.xml"/><Relationship Id="rId5" Type="http://schemas.openxmlformats.org/officeDocument/2006/relationships/tags" Target="../tags/tag755.xml"/><Relationship Id="rId15" Type="http://schemas.openxmlformats.org/officeDocument/2006/relationships/tags" Target="../tags/tag765.xml"/><Relationship Id="rId10" Type="http://schemas.openxmlformats.org/officeDocument/2006/relationships/tags" Target="../tags/tag76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4" Type="http://schemas.openxmlformats.org/officeDocument/2006/relationships/tags" Target="../tags/tag76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72.xml"/><Relationship Id="rId9" Type="http://schemas.openxmlformats.org/officeDocument/2006/relationships/tags" Target="../tags/tag77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85.xml"/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26" Type="http://schemas.openxmlformats.org/officeDocument/2006/relationships/tags" Target="../tags/tag803.xml"/><Relationship Id="rId3" Type="http://schemas.openxmlformats.org/officeDocument/2006/relationships/tags" Target="../tags/tag780.xml"/><Relationship Id="rId21" Type="http://schemas.openxmlformats.org/officeDocument/2006/relationships/tags" Target="../tags/tag798.xml"/><Relationship Id="rId7" Type="http://schemas.openxmlformats.org/officeDocument/2006/relationships/tags" Target="../tags/tag784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25" Type="http://schemas.openxmlformats.org/officeDocument/2006/relationships/tags" Target="../tags/tag802.xml"/><Relationship Id="rId2" Type="http://schemas.openxmlformats.org/officeDocument/2006/relationships/tags" Target="../tags/tag779.xml"/><Relationship Id="rId16" Type="http://schemas.openxmlformats.org/officeDocument/2006/relationships/tags" Target="../tags/tag793.xml"/><Relationship Id="rId20" Type="http://schemas.openxmlformats.org/officeDocument/2006/relationships/tags" Target="../tags/tag797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1" Type="http://schemas.openxmlformats.org/officeDocument/2006/relationships/tags" Target="../tags/tag788.xml"/><Relationship Id="rId24" Type="http://schemas.openxmlformats.org/officeDocument/2006/relationships/tags" Target="../tags/tag801.xml"/><Relationship Id="rId5" Type="http://schemas.openxmlformats.org/officeDocument/2006/relationships/tags" Target="../tags/tag782.xml"/><Relationship Id="rId15" Type="http://schemas.openxmlformats.org/officeDocument/2006/relationships/tags" Target="../tags/tag792.xml"/><Relationship Id="rId23" Type="http://schemas.openxmlformats.org/officeDocument/2006/relationships/tags" Target="../tags/tag800.xml"/><Relationship Id="rId10" Type="http://schemas.openxmlformats.org/officeDocument/2006/relationships/tags" Target="../tags/tag787.xml"/><Relationship Id="rId19" Type="http://schemas.openxmlformats.org/officeDocument/2006/relationships/tags" Target="../tags/tag796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4" Type="http://schemas.openxmlformats.org/officeDocument/2006/relationships/tags" Target="../tags/tag791.xml"/><Relationship Id="rId22" Type="http://schemas.openxmlformats.org/officeDocument/2006/relationships/tags" Target="../tags/tag799.xml"/><Relationship Id="rId27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3" Type="http://schemas.openxmlformats.org/officeDocument/2006/relationships/tags" Target="../tags/tag99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5898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04800"/>
            <a:ext cx="3971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Times" pitchFamily="1" charset="0"/>
              </a:rPr>
              <a:t>Today in CS </a:t>
            </a:r>
            <a:r>
              <a:rPr lang="en-US" sz="3200" dirty="0" smtClean="0">
                <a:latin typeface="Times" pitchFamily="1" charset="0"/>
              </a:rPr>
              <a:t>42</a:t>
            </a:r>
            <a:endParaRPr lang="en-US" sz="3200" dirty="0">
              <a:latin typeface="Times" pitchFamily="1" charset="0"/>
            </a:endParaRPr>
          </a:p>
        </p:txBody>
      </p:sp>
      <p:sp>
        <p:nvSpPr>
          <p:cNvPr id="589929" name="Line 10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4800" y="2895600"/>
            <a:ext cx="502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89933" name="Picture 12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8946"/>
          <a:stretch>
            <a:fillRect/>
          </a:stretch>
        </p:blipFill>
        <p:spPr bwMode="auto">
          <a:xfrm>
            <a:off x="4032250" y="152400"/>
            <a:ext cx="4959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934" name="Picture 122" descr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495800"/>
            <a:ext cx="52276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935" name="Text Box 1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350" y="2286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333FF"/>
                </a:solidFill>
                <a:latin typeface="Times New Roman" pitchFamily="18" charset="0"/>
              </a:rPr>
              <a:t>Hw</a:t>
            </a:r>
            <a:r>
              <a:rPr lang="en-US" b="1" dirty="0">
                <a:solidFill>
                  <a:srgbClr val="0333FF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333FF"/>
                </a:solidFill>
                <a:latin typeface="Times New Roman" pitchFamily="18" charset="0"/>
              </a:rPr>
              <a:t>#10: </a:t>
            </a:r>
            <a:r>
              <a:rPr lang="en-US" b="1" dirty="0">
                <a:latin typeface="Times New Roman" pitchFamily="18" charset="0"/>
              </a:rPr>
              <a:t>Prolog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89936" name="Text Box 1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0" y="38481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b="1" i="1">
                <a:solidFill>
                  <a:srgbClr val="009200"/>
                </a:solidFill>
                <a:latin typeface="Arial" charset="0"/>
              </a:rPr>
              <a:t>Matt Groening</a:t>
            </a:r>
            <a:r>
              <a:rPr lang="en-US" sz="900" b="1">
                <a:solidFill>
                  <a:srgbClr val="009200"/>
                </a:solidFill>
                <a:latin typeface="Arial" charset="0"/>
              </a:rPr>
              <a:t>'s family?</a:t>
            </a:r>
          </a:p>
        </p:txBody>
      </p:sp>
      <p:sp>
        <p:nvSpPr>
          <p:cNvPr id="589951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27150" y="1524000"/>
            <a:ext cx="1155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b="1">
                <a:solidFill>
                  <a:srgbClr val="0333FF"/>
                </a:solidFill>
                <a:latin typeface="Courier New" pitchFamily="49" charset="0"/>
                <a:cs typeface="Courier New" pitchFamily="49" charset="0"/>
              </a:rPr>
              <a:t>yes</a:t>
            </a:r>
          </a:p>
        </p:txBody>
      </p:sp>
      <p:sp>
        <p:nvSpPr>
          <p:cNvPr id="589952" name="Rounded Rectangle 3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5150" y="1524000"/>
            <a:ext cx="2743200" cy="1371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333FF"/>
              </a:solidFill>
            </a:endParaRPr>
          </a:p>
        </p:txBody>
      </p:sp>
      <p:grpSp>
        <p:nvGrpSpPr>
          <p:cNvPr id="29" name="Group 7182"/>
          <p:cNvGrpSpPr>
            <a:grpSpLocks/>
          </p:cNvGrpSpPr>
          <p:nvPr/>
        </p:nvGrpSpPr>
        <p:grpSpPr bwMode="auto">
          <a:xfrm>
            <a:off x="6705600" y="4144440"/>
            <a:ext cx="617537" cy="635071"/>
            <a:chOff x="1676815" y="5536974"/>
            <a:chExt cx="1066385" cy="1244825"/>
          </a:xfrm>
        </p:grpSpPr>
        <p:sp>
          <p:nvSpPr>
            <p:cNvPr id="30" name="Freeform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2" name="Straight Connector 31"/>
            <p:cNvCxnSpPr>
              <a:stCxn id="48" idx="1"/>
              <a:endCxn id="4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Freeform 3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7" name="AutoShap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1" y="3962400"/>
            <a:ext cx="3611562" cy="2723823"/>
          </a:xfrm>
          <a:prstGeom prst="rect">
            <a:avLst/>
          </a:prstGeom>
          <a:noFill/>
          <a:ln>
            <a:solidFill>
              <a:srgbClr val="0333FF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Coming up…</a:t>
            </a:r>
          </a:p>
          <a:p>
            <a:r>
              <a:rPr lang="en-US" dirty="0" smtClean="0"/>
              <a:t>Monday 11/15: HW10 (Prolog intro)</a:t>
            </a:r>
          </a:p>
          <a:p>
            <a:r>
              <a:rPr lang="en-US" dirty="0" smtClean="0"/>
              <a:t>Thursday 11/18: </a:t>
            </a:r>
            <a:r>
              <a:rPr lang="en-US" b="1" dirty="0" smtClean="0">
                <a:solidFill>
                  <a:srgbClr val="7030A0"/>
                </a:solidFill>
              </a:rPr>
              <a:t>Midterm #2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Monday 11/22: NO HW DUE</a:t>
            </a:r>
          </a:p>
          <a:p>
            <a:r>
              <a:rPr lang="en-US" dirty="0" smtClean="0"/>
              <a:t>Thursday 11/25: Thanksgiving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Tuesday</a:t>
            </a:r>
            <a:r>
              <a:rPr lang="en-US" dirty="0" smtClean="0"/>
              <a:t> 11/30: HW 11 (Prolog games)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524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4400" dirty="0" smtClean="0"/>
              <a:t>Midterm #2</a:t>
            </a:r>
            <a:endParaRPr lang="en-US" sz="4800" dirty="0">
              <a:latin typeface="Times" pitchFamily="1" charset="0"/>
            </a:endParaRPr>
          </a:p>
        </p:txBody>
      </p:sp>
      <p:grpSp>
        <p:nvGrpSpPr>
          <p:cNvPr id="10158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101581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81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5826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525" y="1285875"/>
            <a:ext cx="7098418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In class, Thursday </a:t>
            </a:r>
            <a:r>
              <a:rPr lang="en-US" sz="2800" dirty="0" smtClean="0"/>
              <a:t>Nov 18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You may bring 1 8.5x11 sheet with </a:t>
            </a:r>
            <a:br>
              <a:rPr lang="en-US" sz="2800" dirty="0"/>
            </a:br>
            <a:r>
              <a:rPr lang="en-US" sz="2800" dirty="0"/>
              <a:t>   handwritten notes (both sides)</a:t>
            </a:r>
          </a:p>
          <a:p>
            <a:pPr>
              <a:buFontTx/>
              <a:buChar char="•"/>
            </a:pPr>
            <a:r>
              <a:rPr lang="en-US" sz="2800" dirty="0"/>
              <a:t> Everything up through </a:t>
            </a:r>
            <a:r>
              <a:rPr lang="en-US" sz="2800" dirty="0" smtClean="0"/>
              <a:t>simple Prolog (HW10)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even if we only saw it in </a:t>
            </a:r>
            <a:r>
              <a:rPr lang="en-US" sz="2800" dirty="0" smtClean="0"/>
              <a:t>class</a:t>
            </a:r>
            <a:br>
              <a:rPr lang="en-US" sz="2800" dirty="0" smtClean="0"/>
            </a:br>
            <a:r>
              <a:rPr lang="en-US" sz="2800" dirty="0" smtClean="0"/>
              <a:t>  including topics from before midterm 1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Short </a:t>
            </a:r>
            <a:r>
              <a:rPr lang="en-US" sz="2800" dirty="0" smtClean="0"/>
              <a:t>reviews over the next two lectures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More review problems posted online </a:t>
            </a:r>
            <a:r>
              <a:rPr lang="en-US" sz="2800" dirty="0" smtClean="0"/>
              <a:t>this week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125" y="285750"/>
            <a:ext cx="634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" pitchFamily="1" charset="0"/>
            </a:endParaRPr>
          </a:p>
        </p:txBody>
      </p:sp>
      <p:sp>
        <p:nvSpPr>
          <p:cNvPr id="9932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9213" y="5189538"/>
            <a:ext cx="63214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chemeClr val="folHlink"/>
                </a:solidFill>
                <a:latin typeface="Comic Sans MS" pitchFamily="66" charset="0"/>
              </a:rPr>
              <a:t>And now, for something completely different…</a:t>
            </a:r>
          </a:p>
        </p:txBody>
      </p:sp>
      <p:pic>
        <p:nvPicPr>
          <p:cNvPr id="993284" name="Picture 4" descr="penguinlogi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307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994307" name="Rectangle 10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Declarative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994308" name="Rectangle 10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Imperative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994309" name="Rectangle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Functional Programming</a:t>
            </a:r>
          </a:p>
        </p:txBody>
      </p:sp>
      <p:sp>
        <p:nvSpPr>
          <p:cNvPr id="994310" name="Rectangle 10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738" y="4689475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Logic Programming</a:t>
            </a:r>
          </a:p>
        </p:txBody>
      </p:sp>
      <p:sp>
        <p:nvSpPr>
          <p:cNvPr id="994311" name="Rectangle 10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Object-Oriented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Programming</a:t>
            </a:r>
          </a:p>
        </p:txBody>
      </p:sp>
      <p:sp>
        <p:nvSpPr>
          <p:cNvPr id="994312" name="Rectangle 10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4025" y="4689475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latin typeface="Helvetica" pitchFamily="1" charset="0"/>
                <a:ea typeface="ＭＳ Ｐゴシック" pitchFamily="34" charset="-128"/>
              </a:rPr>
              <a:t>Low-level Programming</a:t>
            </a:r>
          </a:p>
        </p:txBody>
      </p:sp>
      <p:sp>
        <p:nvSpPr>
          <p:cNvPr id="994313" name="Line 103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4" name="Line 10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5" name="Line 103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6" name="Line 103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7" name="Line 10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8" name="Line 103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4319" name="Group 103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994320" name="Rectangle 10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94321" name="Rectangle 10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994322" name="Text Box 10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Taxonomy of Programming Models</a:t>
            </a:r>
          </a:p>
        </p:txBody>
      </p:sp>
      <p:sp>
        <p:nvSpPr>
          <p:cNvPr id="994323" name="Text Box 10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Racket</a:t>
            </a:r>
            <a:endParaRPr lang="en-US" sz="2800" b="1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94324" name="Text Box 104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ea typeface="ＭＳ Ｐゴシック" pitchFamily="34" charset="-128"/>
              </a:rPr>
              <a:t>Pyhon</a:t>
            </a:r>
            <a:endParaRPr lang="en-US" sz="2800" b="1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994325" name="Text Box 10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86600" y="5608638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B9B1BA"/>
                </a:solidFill>
                <a:ea typeface="ＭＳ Ｐゴシック" pitchFamily="34" charset="-128"/>
              </a:rPr>
              <a:t>JFlap</a:t>
            </a:r>
          </a:p>
        </p:txBody>
      </p:sp>
      <p:sp>
        <p:nvSpPr>
          <p:cNvPr id="994326" name="Text Box 10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a typeface="ＭＳ Ｐゴシック" pitchFamily="34" charset="-128"/>
              </a:rPr>
              <a:t>Prolog</a:t>
            </a:r>
          </a:p>
        </p:txBody>
      </p:sp>
      <p:sp>
        <p:nvSpPr>
          <p:cNvPr id="994341" name="Text Box 106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5788" y="22590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4841C"/>
                </a:solidFill>
                <a:latin typeface="Arial" charset="0"/>
                <a:ea typeface="ＭＳ Ｐゴシック" pitchFamily="34" charset="-128"/>
              </a:rPr>
              <a:t>What mood am I in today? </a:t>
            </a:r>
          </a:p>
        </p:txBody>
      </p:sp>
      <p:sp>
        <p:nvSpPr>
          <p:cNvPr id="994342" name="Line 106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43" name="Text Box 106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963" y="6461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34" charset="-128"/>
              </a:rPr>
              <a:t>closer to the machine</a:t>
            </a:r>
          </a:p>
        </p:txBody>
      </p:sp>
      <p:sp>
        <p:nvSpPr>
          <p:cNvPr id="994344" name="Text Box 10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64611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34" charset="-128"/>
              </a:rPr>
              <a:t>more abstraction away from the machine</a:t>
            </a:r>
          </a:p>
        </p:txBody>
      </p:sp>
      <p:sp>
        <p:nvSpPr>
          <p:cNvPr id="994345" name="Text Box 106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54250" y="6080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34" charset="-128"/>
              </a:rPr>
              <a:t>algorithms via functions</a:t>
            </a:r>
          </a:p>
        </p:txBody>
      </p:sp>
      <p:sp>
        <p:nvSpPr>
          <p:cNvPr id="994346" name="Text Box 106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0" y="6080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latin typeface="Arial" charset="0"/>
                <a:ea typeface="ＭＳ Ｐゴシック" pitchFamily="34" charset="-128"/>
              </a:rPr>
              <a:t>data structures</a:t>
            </a:r>
          </a:p>
        </p:txBody>
      </p:sp>
      <p:sp>
        <p:nvSpPr>
          <p:cNvPr id="994347" name="Rectangle 106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-60325" y="1076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4348" name="Text Box 106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4488" y="6018213"/>
            <a:ext cx="176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i="1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simply describe the problem - and I'll solve it!</a:t>
            </a:r>
          </a:p>
        </p:txBody>
      </p:sp>
      <p:grpSp>
        <p:nvGrpSpPr>
          <p:cNvPr id="45" name="Group 7182"/>
          <p:cNvGrpSpPr>
            <a:grpSpLocks/>
          </p:cNvGrpSpPr>
          <p:nvPr/>
        </p:nvGrpSpPr>
        <p:grpSpPr bwMode="auto">
          <a:xfrm>
            <a:off x="7794625" y="2608226"/>
            <a:ext cx="617537" cy="635071"/>
            <a:chOff x="1676815" y="5536974"/>
            <a:chExt cx="1066385" cy="1244825"/>
          </a:xfrm>
        </p:grpSpPr>
        <p:sp>
          <p:nvSpPr>
            <p:cNvPr id="46" name="Freeform 1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8" name="Straight Connector 47"/>
            <p:cNvCxnSpPr>
              <a:stCxn id="64" idx="1"/>
              <a:endCxn id="6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4" name="Oval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6" name="Straight Connector 65"/>
              <p:cNvCxnSpPr>
                <a:stCxn id="6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0" name="Freeform 4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3" name="AutoShap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3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7988300" cy="180975"/>
            <a:chOff x="295" y="1311"/>
            <a:chExt cx="5177" cy="114"/>
          </a:xfrm>
        </p:grpSpPr>
        <p:sp>
          <p:nvSpPr>
            <p:cNvPr id="995331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332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213" y="196850"/>
            <a:ext cx="7883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4400">
                <a:latin typeface="Times" pitchFamily="1" charset="0"/>
              </a:rPr>
              <a:t>Prolog:   </a:t>
            </a:r>
            <a:r>
              <a:rPr lang="en-US" sz="4400" b="1">
                <a:solidFill>
                  <a:srgbClr val="0000FF"/>
                </a:solidFill>
                <a:latin typeface="Courier New" pitchFamily="49" charset="0"/>
              </a:rPr>
              <a:t>yes</a:t>
            </a:r>
            <a:r>
              <a:rPr lang="en-US" sz="4400">
                <a:latin typeface="Times" pitchFamily="1" charset="0"/>
              </a:rPr>
              <a:t> !</a:t>
            </a:r>
            <a:endParaRPr lang="en-US" sz="4800">
              <a:latin typeface="Times" pitchFamily="1" charset="0"/>
            </a:endParaRPr>
          </a:p>
        </p:txBody>
      </p:sp>
      <p:sp>
        <p:nvSpPr>
          <p:cNvPr id="99533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 pitchFamily="1" charset="0"/>
              </a:rPr>
              <a:t>Prolog's data ~ similar to </a:t>
            </a:r>
            <a:r>
              <a:rPr lang="en-US" sz="2400" dirty="0" smtClean="0">
                <a:latin typeface="Times" pitchFamily="1" charset="0"/>
              </a:rPr>
              <a:t>Racket's</a:t>
            </a:r>
            <a:endParaRPr lang="en-US" sz="2400" dirty="0">
              <a:latin typeface="Times" pitchFamily="1" charset="0"/>
            </a:endParaRPr>
          </a:p>
        </p:txBody>
      </p:sp>
      <p:sp>
        <p:nvSpPr>
          <p:cNvPr id="99533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1083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" pitchFamily="1" charset="0"/>
              </a:rPr>
              <a:t> </a:t>
            </a:r>
            <a:r>
              <a:rPr lang="en-US" sz="2400" b="1" i="1">
                <a:latin typeface="Times" pitchFamily="1" charset="0"/>
              </a:rPr>
              <a:t>But</a:t>
            </a:r>
            <a:r>
              <a:rPr lang="en-US" sz="2400">
                <a:latin typeface="Times" pitchFamily="1" charset="0"/>
              </a:rPr>
              <a:t> </a:t>
            </a:r>
            <a:r>
              <a:rPr lang="en-US" sz="2400" i="1">
                <a:latin typeface="Times" pitchFamily="1" charset="0"/>
              </a:rPr>
              <a:t>-- Prolog has only 1 algorithm!</a:t>
            </a:r>
          </a:p>
        </p:txBody>
      </p:sp>
      <p:sp>
        <p:nvSpPr>
          <p:cNvPr id="99533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1447800"/>
            <a:ext cx="3484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[3.14,42,spam,‘+’,“hi”].</a:t>
            </a:r>
          </a:p>
        </p:txBody>
      </p:sp>
      <p:sp>
        <p:nvSpPr>
          <p:cNvPr id="99533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97138" y="4197350"/>
            <a:ext cx="58150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latin typeface="Times" pitchFamily="1" charset="0"/>
              </a:rPr>
              <a:t>Provide data and relationships to describe the world.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" pitchFamily="1" charset="0"/>
              </a:rPr>
              <a:t>Ask questions!   </a:t>
            </a:r>
            <a:r>
              <a:rPr lang="en-US" sz="1200">
                <a:latin typeface="Times" pitchFamily="1" charset="0"/>
              </a:rPr>
              <a:t>function evaluation   vs.   inference…</a:t>
            </a:r>
            <a:endParaRPr lang="en-US" sz="2000">
              <a:latin typeface="Times" pitchFamily="1" charset="0"/>
            </a:endParaRPr>
          </a:p>
        </p:txBody>
      </p:sp>
      <p:sp>
        <p:nvSpPr>
          <p:cNvPr id="99533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2150" y="4311650"/>
            <a:ext cx="1447800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The idea:</a:t>
            </a:r>
          </a:p>
        </p:txBody>
      </p:sp>
      <p:sp>
        <p:nvSpPr>
          <p:cNvPr id="99533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14813" y="202723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floating point</a:t>
            </a:r>
          </a:p>
        </p:txBody>
      </p:sp>
      <p:sp>
        <p:nvSpPr>
          <p:cNvPr id="99534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97513" y="2417763"/>
            <a:ext cx="727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integers</a:t>
            </a:r>
          </a:p>
        </p:txBody>
      </p:sp>
      <p:sp>
        <p:nvSpPr>
          <p:cNvPr id="99534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81750" y="2028825"/>
            <a:ext cx="742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symbols</a:t>
            </a:r>
          </a:p>
        </p:txBody>
      </p:sp>
      <p:sp>
        <p:nvSpPr>
          <p:cNvPr id="99534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73900" y="2416175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characters</a:t>
            </a:r>
          </a:p>
        </p:txBody>
      </p:sp>
      <p:sp>
        <p:nvSpPr>
          <p:cNvPr id="99534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02600" y="2027238"/>
            <a:ext cx="633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strings</a:t>
            </a:r>
          </a:p>
        </p:txBody>
      </p:sp>
      <p:sp>
        <p:nvSpPr>
          <p:cNvPr id="99534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010150" y="1773238"/>
            <a:ext cx="774700" cy="24765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534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873750" y="1747838"/>
            <a:ext cx="504825" cy="67310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5346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6738938" y="1776413"/>
            <a:ext cx="171450" cy="293687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534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7519988" y="1743075"/>
            <a:ext cx="52387" cy="71120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534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8177213" y="1755775"/>
            <a:ext cx="260350" cy="293688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534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2950" y="5384800"/>
            <a:ext cx="7589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Times" pitchFamily="1" charset="0"/>
              </a:rPr>
              <a:t>Prolog's goal is to answer all your questions!</a:t>
            </a:r>
          </a:p>
        </p:txBody>
      </p:sp>
      <p:sp>
        <p:nvSpPr>
          <p:cNvPr id="995364" name="Text Box 106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74038" y="2801938"/>
            <a:ext cx="877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  <a:ea typeface="ＭＳ Ｐゴシック" pitchFamily="34" charset="-128"/>
              </a:rPr>
              <a:t>is that </a:t>
            </a:r>
            <a:r>
              <a:rPr lang="en-US" sz="1000" b="1" i="1">
                <a:latin typeface="Arial" charset="0"/>
                <a:ea typeface="ＭＳ Ｐゴシック" pitchFamily="34" charset="-128"/>
              </a:rPr>
              <a:t>Python</a:t>
            </a:r>
            <a:r>
              <a:rPr lang="en-US" sz="1000">
                <a:latin typeface="Arial" charset="0"/>
                <a:ea typeface="ＭＳ Ｐゴシック" pitchFamily="34" charset="-128"/>
              </a:rPr>
              <a:t> syntax?</a:t>
            </a:r>
          </a:p>
        </p:txBody>
      </p:sp>
      <p:sp>
        <p:nvSpPr>
          <p:cNvPr id="995365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591550" y="614363"/>
            <a:ext cx="87313" cy="882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5366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40563" y="358775"/>
            <a:ext cx="1776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prolog is very definitive!</a:t>
            </a:r>
          </a:p>
        </p:txBody>
      </p:sp>
      <p:sp>
        <p:nvSpPr>
          <p:cNvPr id="995367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87575" y="6357938"/>
            <a:ext cx="454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rgbClr val="0333FF"/>
                </a:solidFill>
                <a:latin typeface="Times" pitchFamily="1" charset="0"/>
              </a:rPr>
              <a:t>So buy now!   </a:t>
            </a:r>
            <a:r>
              <a:rPr lang="en-US" sz="1600" b="1">
                <a:solidFill>
                  <a:srgbClr val="0333FF"/>
                </a:solidFill>
                <a:latin typeface="Courier New" pitchFamily="49" charset="0"/>
              </a:rPr>
              <a:t>http://www.swi-prolog.org/</a:t>
            </a:r>
          </a:p>
        </p:txBody>
      </p:sp>
      <p:grpSp>
        <p:nvGrpSpPr>
          <p:cNvPr id="40" name="Group 7182"/>
          <p:cNvGrpSpPr>
            <a:grpSpLocks/>
          </p:cNvGrpSpPr>
          <p:nvPr/>
        </p:nvGrpSpPr>
        <p:grpSpPr bwMode="auto">
          <a:xfrm>
            <a:off x="7679716" y="3109429"/>
            <a:ext cx="617537" cy="635071"/>
            <a:chOff x="1676815" y="5536974"/>
            <a:chExt cx="1066385" cy="1244825"/>
          </a:xfrm>
        </p:grpSpPr>
        <p:sp>
          <p:nvSpPr>
            <p:cNvPr id="41" name="Freeform 1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59" idx="1"/>
              <a:endCxn id="5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4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AutoShap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3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7988300" cy="180975"/>
            <a:chOff x="295" y="1311"/>
            <a:chExt cx="5177" cy="114"/>
          </a:xfrm>
        </p:grpSpPr>
        <p:sp>
          <p:nvSpPr>
            <p:cNvPr id="996355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56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635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213" y="196850"/>
            <a:ext cx="7883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4400">
                <a:latin typeface="Times" pitchFamily="1" charset="0"/>
              </a:rPr>
              <a:t>Prolog:   </a:t>
            </a:r>
            <a:r>
              <a:rPr lang="en-US" sz="4400" b="1">
                <a:solidFill>
                  <a:srgbClr val="0000FF"/>
                </a:solidFill>
                <a:latin typeface="Courier New" pitchFamily="49" charset="0"/>
              </a:rPr>
              <a:t>yes</a:t>
            </a:r>
            <a:r>
              <a:rPr lang="en-US" sz="4400">
                <a:latin typeface="Times" pitchFamily="1" charset="0"/>
              </a:rPr>
              <a:t> !</a:t>
            </a:r>
            <a:endParaRPr lang="en-US" sz="4800">
              <a:latin typeface="Times" pitchFamily="1" charset="0"/>
            </a:endParaRPr>
          </a:p>
        </p:txBody>
      </p:sp>
      <p:sp>
        <p:nvSpPr>
          <p:cNvPr id="9963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 pitchFamily="1" charset="0"/>
              </a:rPr>
              <a:t>Prolog's data ~ similar to </a:t>
            </a:r>
            <a:r>
              <a:rPr lang="en-US" sz="2400" dirty="0" smtClean="0">
                <a:latin typeface="Times" pitchFamily="1" charset="0"/>
              </a:rPr>
              <a:t>Racket's</a:t>
            </a:r>
            <a:endParaRPr lang="en-US" sz="2400" dirty="0">
              <a:latin typeface="Times" pitchFamily="1" charset="0"/>
            </a:endParaRPr>
          </a:p>
        </p:txBody>
      </p:sp>
      <p:sp>
        <p:nvSpPr>
          <p:cNvPr id="996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1083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" pitchFamily="1" charset="0"/>
              </a:rPr>
              <a:t> </a:t>
            </a:r>
            <a:r>
              <a:rPr lang="en-US" sz="2400" b="1" i="1">
                <a:latin typeface="Times" pitchFamily="1" charset="0"/>
              </a:rPr>
              <a:t>But</a:t>
            </a:r>
            <a:r>
              <a:rPr lang="en-US" sz="2400">
                <a:latin typeface="Times" pitchFamily="1" charset="0"/>
              </a:rPr>
              <a:t> </a:t>
            </a:r>
            <a:r>
              <a:rPr lang="en-US" sz="2400" i="1">
                <a:latin typeface="Times" pitchFamily="1" charset="0"/>
              </a:rPr>
              <a:t>-- Prolog has only 1 algorithm!</a:t>
            </a:r>
          </a:p>
        </p:txBody>
      </p:sp>
      <p:sp>
        <p:nvSpPr>
          <p:cNvPr id="9963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1447800"/>
            <a:ext cx="3484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9900"/>
                </a:solidFill>
                <a:latin typeface="Courier New" pitchFamily="49" charset="0"/>
              </a:rPr>
              <a:t>[3.14,42,spam,‘+’,“hi”].</a:t>
            </a:r>
          </a:p>
        </p:txBody>
      </p:sp>
      <p:sp>
        <p:nvSpPr>
          <p:cNvPr id="99636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55626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8F01B8"/>
                </a:solidFill>
                <a:latin typeface="Arial" charset="0"/>
              </a:rPr>
              <a:t>There is not now, and never will be, a programming language in which it is the least bit difficult to write bad programs.</a:t>
            </a:r>
          </a:p>
        </p:txBody>
      </p:sp>
      <p:sp>
        <p:nvSpPr>
          <p:cNvPr id="99636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32638" y="6280150"/>
            <a:ext cx="1150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8F01B8"/>
                </a:solidFill>
                <a:latin typeface="Arial" charset="0"/>
              </a:rPr>
              <a:t>- Lawrence Flon</a:t>
            </a:r>
          </a:p>
        </p:txBody>
      </p:sp>
      <p:sp>
        <p:nvSpPr>
          <p:cNvPr id="9963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97138" y="4197350"/>
            <a:ext cx="58150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latin typeface="Times" pitchFamily="1" charset="0"/>
              </a:rPr>
              <a:t>Provide data and relationships to describe the world.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" pitchFamily="1" charset="0"/>
              </a:rPr>
              <a:t>Ask questions!   </a:t>
            </a:r>
            <a:r>
              <a:rPr lang="en-US" sz="1200">
                <a:latin typeface="Times" pitchFamily="1" charset="0"/>
              </a:rPr>
              <a:t>function evaluation   vs.   inference…</a:t>
            </a:r>
            <a:endParaRPr lang="en-US" sz="2000">
              <a:latin typeface="Times" pitchFamily="1" charset="0"/>
            </a:endParaRPr>
          </a:p>
        </p:txBody>
      </p:sp>
      <p:sp>
        <p:nvSpPr>
          <p:cNvPr id="9963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2150" y="4311650"/>
            <a:ext cx="1447800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The idea:</a:t>
            </a:r>
          </a:p>
        </p:txBody>
      </p:sp>
      <p:sp>
        <p:nvSpPr>
          <p:cNvPr id="99636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4813" y="202723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floating point</a:t>
            </a:r>
          </a:p>
        </p:txBody>
      </p:sp>
      <p:sp>
        <p:nvSpPr>
          <p:cNvPr id="99636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97513" y="2417763"/>
            <a:ext cx="727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integers</a:t>
            </a:r>
          </a:p>
        </p:txBody>
      </p:sp>
      <p:sp>
        <p:nvSpPr>
          <p:cNvPr id="9963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81750" y="2028825"/>
            <a:ext cx="742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symbols</a:t>
            </a:r>
          </a:p>
        </p:txBody>
      </p:sp>
      <p:sp>
        <p:nvSpPr>
          <p:cNvPr id="99636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73900" y="2416175"/>
            <a:ext cx="89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characters</a:t>
            </a:r>
          </a:p>
        </p:txBody>
      </p:sp>
      <p:sp>
        <p:nvSpPr>
          <p:cNvPr id="99636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102600" y="2027238"/>
            <a:ext cx="633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9200"/>
                </a:solidFill>
                <a:latin typeface="Arial" charset="0"/>
              </a:rPr>
              <a:t>strings</a:t>
            </a:r>
          </a:p>
        </p:txBody>
      </p:sp>
      <p:sp>
        <p:nvSpPr>
          <p:cNvPr id="99637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010150" y="1773238"/>
            <a:ext cx="774700" cy="24765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637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873750" y="1747838"/>
            <a:ext cx="504825" cy="67310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637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738938" y="1776413"/>
            <a:ext cx="171450" cy="293687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637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7519988" y="1743075"/>
            <a:ext cx="52387" cy="71120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637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8177213" y="1755775"/>
            <a:ext cx="260350" cy="293688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9637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folHlink"/>
                </a:solidFill>
                <a:latin typeface="Times" pitchFamily="1" charset="0"/>
              </a:rPr>
              <a:t>Caution!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57200" y="152400"/>
            <a:ext cx="82296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/>
              <a:t>Prolog: Just the Facts!</a:t>
            </a:r>
          </a:p>
        </p:txBody>
      </p:sp>
      <p:sp>
        <p:nvSpPr>
          <p:cNvPr id="10229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143000"/>
            <a:ext cx="76295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%% Here is a comment in Prolog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/* this is also a comment */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chocolate.  %% “chocolate” is a fact.  A good one too!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good(spam).  %% a debatable fact, but now prolog thinks so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good(42).    %% no one can deny this…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better(tofu, spam).         %% “tofu” is better than spam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better(chocolate, tofu).    %% “chocolate” is better than “tofu”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better(money, chocolate).   %% “money” is better than “chocolate”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%% Does prolog know that money is better than spam?  Does prolog even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%% know what spam is???</a:t>
            </a:r>
          </a:p>
        </p:txBody>
      </p:sp>
      <p:sp>
        <p:nvSpPr>
          <p:cNvPr id="1022980" name="Oval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981200"/>
            <a:ext cx="914400" cy="914400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2981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743200"/>
            <a:ext cx="443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Predicate, or fact.  Defined to be true.</a:t>
            </a:r>
          </a:p>
        </p:txBody>
      </p:sp>
      <p:sp>
        <p:nvSpPr>
          <p:cNvPr id="102298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4648200"/>
            <a:ext cx="4302125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/>
              <a:t>You must write your facts and rules in a file!</a:t>
            </a:r>
          </a:p>
        </p:txBody>
      </p:sp>
      <p:grpSp>
        <p:nvGrpSpPr>
          <p:cNvPr id="1022988" name="Group 1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1022989" name="Rectangle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2990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57200" y="0"/>
            <a:ext cx="8229600" cy="1143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/>
              <a:t>Prolog: Just the Facts!</a:t>
            </a:r>
          </a:p>
        </p:txBody>
      </p:sp>
      <p:sp>
        <p:nvSpPr>
          <p:cNvPr id="102502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76295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%% Here is a comment in Prolog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/* this is also a comment */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chocolate.   %% “chocolate” is a fact.  A good one too!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good(spam).  %% a debatable fact, but now prolog thinks so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good(42).    %% no one can deny this…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better(tofu, spam).         %% “tofu” is better than spam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better(chocolate, tofu).    %% “chocolate” is better than “tofu”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better(money, chocolate).   %% “money” is better than “chocolate”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%% Does prolog know that money is better than spam?  Does prolog even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>
                <a:latin typeface="Courier New" pitchFamily="49" charset="0"/>
              </a:rPr>
              <a:t>%% know what spam is???  NO!</a:t>
            </a: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1025028" name="Oval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057400"/>
            <a:ext cx="914400" cy="914400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29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667000"/>
            <a:ext cx="443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Predicate, or fact.  Defined to be true.</a:t>
            </a:r>
          </a:p>
        </p:txBody>
      </p:sp>
      <p:sp>
        <p:nvSpPr>
          <p:cNvPr id="1025031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125" y="4835525"/>
            <a:ext cx="6432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rgbClr val="33CC33"/>
                </a:solidFill>
                <a:latin typeface="Courier New" pitchFamily="49" charset="0"/>
              </a:rPr>
              <a:t>beats(X, Y) :- better(X, Y).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>
                <a:solidFill>
                  <a:srgbClr val="33CC33"/>
                </a:solidFill>
                <a:latin typeface="Courier New" pitchFamily="49" charset="0"/>
              </a:rPr>
              <a:t>beats(X, Y) :- better(X, Z), beats(Z, Y).</a:t>
            </a:r>
          </a:p>
          <a:p>
            <a:pPr eaLnBrk="1" hangingPunct="1">
              <a:spcBef>
                <a:spcPct val="0"/>
              </a:spcBef>
            </a:pPr>
            <a:endParaRPr lang="en-US" sz="2000">
              <a:solidFill>
                <a:srgbClr val="33CC33"/>
              </a:solidFill>
              <a:latin typeface="Courier New" pitchFamily="49" charset="0"/>
            </a:endParaRPr>
          </a:p>
        </p:txBody>
      </p:sp>
      <p:sp>
        <p:nvSpPr>
          <p:cNvPr id="1025032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6725" y="6046788"/>
            <a:ext cx="4651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Ask, what does it mean to “beat” something</a:t>
            </a:r>
          </a:p>
          <a:p>
            <a:pPr eaLnBrk="1" hangingPunct="1"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Rules, variables have to be in caps.</a:t>
            </a:r>
          </a:p>
        </p:txBody>
      </p:sp>
      <p:grpSp>
        <p:nvGrpSpPr>
          <p:cNvPr id="1025033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81000" y="685800"/>
            <a:ext cx="8218488" cy="180975"/>
            <a:chOff x="295" y="1311"/>
            <a:chExt cx="5177" cy="114"/>
          </a:xfrm>
        </p:grpSpPr>
        <p:sp>
          <p:nvSpPr>
            <p:cNvPr id="1025034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5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3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997379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380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73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52400"/>
            <a:ext cx="5265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4200"/>
              <a:t>Prolog can be alien…</a:t>
            </a:r>
            <a:endParaRPr lang="en-US" sz="4800">
              <a:latin typeface="Times" pitchFamily="1" charset="0"/>
            </a:endParaRPr>
          </a:p>
        </p:txBody>
      </p:sp>
      <p:sp>
        <p:nvSpPr>
          <p:cNvPr id="9973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184525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The Prolog environment is for queries only!     Use your favorite editor to change files… </a:t>
            </a:r>
            <a:endParaRPr lang="en-US" sz="2000">
              <a:latin typeface="Times" pitchFamily="1" charset="0"/>
            </a:endParaRPr>
          </a:p>
        </p:txBody>
      </p:sp>
      <p:sp>
        <p:nvSpPr>
          <p:cNvPr id="99738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371600"/>
            <a:ext cx="171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000"/>
              <a:t> To run:</a:t>
            </a:r>
            <a:r>
              <a:rPr lang="en-US" sz="2000">
                <a:latin typeface="Times" pitchFamily="1" charset="0"/>
              </a:rPr>
              <a:t>     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pl</a:t>
            </a:r>
            <a:endParaRPr lang="en-US" sz="20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99738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974850"/>
            <a:ext cx="221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000">
                <a:latin typeface="Times" pitchFamily="1" charset="0"/>
              </a:rPr>
              <a:t> </a:t>
            </a:r>
            <a:r>
              <a:rPr lang="en-US" sz="2000"/>
              <a:t>To exit:</a:t>
            </a:r>
            <a:r>
              <a:rPr lang="en-US" sz="2000">
                <a:latin typeface="Times" pitchFamily="1" charset="0"/>
              </a:rPr>
              <a:t>     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halt.</a:t>
            </a:r>
            <a:endParaRPr lang="en-US" sz="20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99738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579688"/>
            <a:ext cx="727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000">
                <a:latin typeface="Times" pitchFamily="1" charset="0"/>
              </a:rPr>
              <a:t> </a:t>
            </a:r>
            <a:r>
              <a:rPr lang="en-US" sz="2000"/>
              <a:t>To (re)load a file:</a:t>
            </a:r>
            <a:r>
              <a:rPr lang="en-US" sz="2000">
                <a:latin typeface="Times" pitchFamily="1" charset="0"/>
              </a:rPr>
              <a:t>    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[file]. </a:t>
            </a:r>
            <a:r>
              <a:rPr lang="en-US" sz="2000"/>
              <a:t>or </a:t>
            </a:r>
            <a:r>
              <a:rPr lang="en-US" sz="2000">
                <a:latin typeface="Times" pitchFamily="1" charset="0"/>
              </a:rPr>
              <a:t>  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reconsult(‘file.pl’).</a:t>
            </a:r>
            <a:r>
              <a:rPr lang="en-US" sz="2000">
                <a:latin typeface="Times" pitchFamily="1" charset="0"/>
              </a:rPr>
              <a:t> </a:t>
            </a:r>
          </a:p>
        </p:txBody>
      </p:sp>
      <p:sp>
        <p:nvSpPr>
          <p:cNvPr id="99738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1175" y="4210050"/>
            <a:ext cx="3886200" cy="2257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38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375" y="4348163"/>
            <a:ext cx="32988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1">
                <a:latin typeface="Courier New" pitchFamily="49" charset="0"/>
              </a:rPr>
              <a:t>parent(homer,bart).</a:t>
            </a:r>
          </a:p>
          <a:p>
            <a:pPr>
              <a:lnSpc>
                <a:spcPct val="60000"/>
              </a:lnSpc>
            </a:pPr>
            <a:r>
              <a:rPr lang="en-US" sz="1400" b="1">
                <a:latin typeface="Courier New" pitchFamily="49" charset="0"/>
              </a:rPr>
              <a:t>parent(homer,lisa).</a:t>
            </a:r>
          </a:p>
          <a:p>
            <a:pPr>
              <a:lnSpc>
                <a:spcPct val="60000"/>
              </a:lnSpc>
            </a:pPr>
            <a:r>
              <a:rPr lang="en-US" sz="1400" b="1">
                <a:latin typeface="Courier New" pitchFamily="49" charset="0"/>
              </a:rPr>
              <a:t>parent(marge,bart).</a:t>
            </a:r>
          </a:p>
          <a:p>
            <a:pPr>
              <a:lnSpc>
                <a:spcPct val="60000"/>
              </a:lnSpc>
            </a:pPr>
            <a:r>
              <a:rPr lang="en-US" sz="1400" b="1">
                <a:latin typeface="Courier New" pitchFamily="49" charset="0"/>
              </a:rPr>
              <a:t>parent(marge,lisa).</a:t>
            </a:r>
          </a:p>
          <a:p>
            <a:pPr>
              <a:lnSpc>
                <a:spcPct val="60000"/>
              </a:lnSpc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60000"/>
              </a:lnSpc>
            </a:pPr>
            <a:r>
              <a:rPr lang="en-US" sz="1400" b="1">
                <a:latin typeface="Courier New" pitchFamily="49" charset="0"/>
              </a:rPr>
              <a:t>child(A,B) :- parent(B,A).</a:t>
            </a:r>
          </a:p>
        </p:txBody>
      </p:sp>
      <p:sp>
        <p:nvSpPr>
          <p:cNvPr id="99738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2613" y="6477000"/>
            <a:ext cx="367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some facts and rules from the file </a:t>
            </a:r>
            <a:r>
              <a:rPr lang="en-US" sz="1400" b="1">
                <a:solidFill>
                  <a:srgbClr val="009900"/>
                </a:solidFill>
                <a:latin typeface="Courier New" pitchFamily="49" charset="0"/>
              </a:rPr>
              <a:t>part1.pl</a:t>
            </a:r>
          </a:p>
        </p:txBody>
      </p:sp>
      <p:sp>
        <p:nvSpPr>
          <p:cNvPr id="99738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54575" y="4219575"/>
            <a:ext cx="3698875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?: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  parent(homer,lisa).</a:t>
            </a:r>
          </a:p>
          <a:p>
            <a:pPr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yes</a:t>
            </a:r>
          </a:p>
          <a:p>
            <a:pPr>
              <a:spcBef>
                <a:spcPct val="0"/>
              </a:spcBef>
            </a:pPr>
            <a:endParaRPr lang="en-US" sz="2000" b="1"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?: 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 parent(X,bart).</a:t>
            </a:r>
          </a:p>
          <a:p>
            <a:pPr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X = homer  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X = marge</a:t>
            </a:r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  ;</a:t>
            </a:r>
          </a:p>
          <a:p>
            <a:pPr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no </a:t>
            </a:r>
          </a:p>
        </p:txBody>
      </p:sp>
      <p:sp>
        <p:nvSpPr>
          <p:cNvPr id="997390" name="AutoShap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825750" y="4362450"/>
            <a:ext cx="203200" cy="896938"/>
          </a:xfrm>
          <a:prstGeom prst="rightBrace">
            <a:avLst>
              <a:gd name="adj1" fmla="val 367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39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76588" y="465931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9200"/>
                </a:solidFill>
              </a:rPr>
              <a:t>FACTS</a:t>
            </a:r>
            <a:endParaRPr lang="en-US" sz="1400"/>
          </a:p>
        </p:txBody>
      </p:sp>
      <p:sp>
        <p:nvSpPr>
          <p:cNvPr id="99739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4963" y="6005513"/>
            <a:ext cx="941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9200"/>
                </a:solidFill>
              </a:rPr>
              <a:t>RULES</a:t>
            </a:r>
          </a:p>
        </p:txBody>
      </p:sp>
      <p:sp>
        <p:nvSpPr>
          <p:cNvPr id="99739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35575" y="64770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queries within the Prolog environment</a:t>
            </a:r>
            <a:endParaRPr lang="en-US" sz="1400" b="1">
              <a:solidFill>
                <a:srgbClr val="009900"/>
              </a:solidFill>
            </a:endParaRPr>
          </a:p>
        </p:txBody>
      </p:sp>
      <p:sp>
        <p:nvSpPr>
          <p:cNvPr id="997407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228600"/>
            <a:ext cx="1265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009900"/>
                </a:solidFill>
                <a:latin typeface="Comic Sans MS" pitchFamily="66" charset="0"/>
              </a:rPr>
              <a:t>prolog seems reasonable to me!</a:t>
            </a:r>
          </a:p>
        </p:txBody>
      </p:sp>
      <p:sp>
        <p:nvSpPr>
          <p:cNvPr id="997408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04150" y="4549775"/>
            <a:ext cx="67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TEST</a:t>
            </a:r>
            <a:endParaRPr lang="en-US" sz="1400" b="1">
              <a:solidFill>
                <a:srgbClr val="009900"/>
              </a:solidFill>
            </a:endParaRPr>
          </a:p>
        </p:txBody>
      </p:sp>
      <p:sp>
        <p:nvSpPr>
          <p:cNvPr id="997409" name="Text Box 3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64400" y="54864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9900"/>
                </a:solidFill>
              </a:rPr>
              <a:t>GENERATE</a:t>
            </a:r>
            <a:endParaRPr lang="en-US" sz="1400" b="1">
              <a:solidFill>
                <a:srgbClr val="009900"/>
              </a:solidFill>
            </a:endParaRPr>
          </a:p>
        </p:txBody>
      </p:sp>
      <p:sp>
        <p:nvSpPr>
          <p:cNvPr id="997410" name="AutoShape 34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400000">
            <a:off x="1954213" y="4516437"/>
            <a:ext cx="203200" cy="2746375"/>
          </a:xfrm>
          <a:prstGeom prst="rightBrace">
            <a:avLst>
              <a:gd name="adj1" fmla="val 1126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411" name="Rectangle 3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32063" y="135572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or</a:t>
            </a:r>
          </a:p>
        </p:txBody>
      </p:sp>
      <p:sp>
        <p:nvSpPr>
          <p:cNvPr id="997412" name="Rectangle 3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68638" y="1381125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ourier New" pitchFamily="49" charset="0"/>
              </a:rPr>
              <a:t>swipl</a:t>
            </a:r>
          </a:p>
        </p:txBody>
      </p:sp>
      <p:sp>
        <p:nvSpPr>
          <p:cNvPr id="997413" name="Rectangle 3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75325" y="3292475"/>
            <a:ext cx="1757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/>
              <a:t>Windows's </a:t>
            </a:r>
            <a:r>
              <a:rPr lang="en-US" sz="1400" b="1">
                <a:solidFill>
                  <a:srgbClr val="0333FF"/>
                </a:solidFill>
                <a:latin typeface="Courier New" pitchFamily="49" charset="0"/>
              </a:rPr>
              <a:t>swipl</a:t>
            </a:r>
            <a:r>
              <a:rPr lang="en-US" sz="1400"/>
              <a:t> has an editor built-in.</a:t>
            </a:r>
          </a:p>
        </p:txBody>
      </p:sp>
      <p:sp>
        <p:nvSpPr>
          <p:cNvPr id="997414" name="Rectangle 3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59725" y="2587625"/>
            <a:ext cx="105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000" b="1">
                <a:solidFill>
                  <a:srgbClr val="0333FF"/>
                </a:solidFill>
                <a:latin typeface="Courier New" pitchFamily="49" charset="0"/>
              </a:rPr>
              <a:t>[user].</a:t>
            </a:r>
            <a:r>
              <a:rPr lang="en-US" sz="1000" b="1"/>
              <a:t> </a:t>
            </a:r>
            <a:r>
              <a:rPr lang="en-US" sz="1000"/>
              <a:t>lets you type facts</a:t>
            </a:r>
          </a:p>
        </p:txBody>
      </p:sp>
      <p:grpSp>
        <p:nvGrpSpPr>
          <p:cNvPr id="39" name="Group 7182"/>
          <p:cNvGrpSpPr>
            <a:grpSpLocks/>
          </p:cNvGrpSpPr>
          <p:nvPr/>
        </p:nvGrpSpPr>
        <p:grpSpPr bwMode="auto">
          <a:xfrm>
            <a:off x="8244681" y="307939"/>
            <a:ext cx="617537" cy="635071"/>
            <a:chOff x="1676815" y="5536974"/>
            <a:chExt cx="1066385" cy="1244825"/>
          </a:xfrm>
        </p:grpSpPr>
        <p:sp>
          <p:nvSpPr>
            <p:cNvPr id="40" name="Freeform 1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2" name="Straight Connector 41"/>
            <p:cNvCxnSpPr>
              <a:stCxn id="58" idx="1"/>
              <a:endCxn id="5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8" name="Oval 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9" name="Oval 1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0" name="Straight Connector 59"/>
              <p:cNvCxnSpPr>
                <a:stCxn id="5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4" name="Freeform 4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3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4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8" name="Oval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AutoShap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4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083550" cy="180975"/>
            <a:chOff x="295" y="1311"/>
            <a:chExt cx="5177" cy="114"/>
          </a:xfrm>
        </p:grpSpPr>
        <p:sp>
          <p:nvSpPr>
            <p:cNvPr id="998403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04" name="Rectangle 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8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988" y="168275"/>
            <a:ext cx="730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4200"/>
              <a:t>Prolog syntax is the stranger </a:t>
            </a:r>
            <a:endParaRPr lang="en-US" sz="4800">
              <a:latin typeface="Times" pitchFamily="1" charset="0"/>
            </a:endParaRPr>
          </a:p>
        </p:txBody>
      </p:sp>
      <p:sp>
        <p:nvSpPr>
          <p:cNvPr id="9984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1371600"/>
            <a:ext cx="1979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88E0A"/>
                </a:solidFill>
                <a:latin typeface="Comic Sans MS" pitchFamily="66" charset="0"/>
              </a:rPr>
              <a:t>you mean L’Étranger…</a:t>
            </a:r>
          </a:p>
        </p:txBody>
      </p:sp>
      <p:pic>
        <p:nvPicPr>
          <p:cNvPr id="998407" name="Picture 7" descr="imag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"/>
            <a:ext cx="1066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840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0613" y="1465263"/>
            <a:ext cx="40528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Provide data/relationships that describe the world. Then ask questions.</a:t>
            </a:r>
            <a:endParaRPr lang="en-US" sz="2400"/>
          </a:p>
        </p:txBody>
      </p:sp>
      <p:sp>
        <p:nvSpPr>
          <p:cNvPr id="99840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2138" y="1506538"/>
            <a:ext cx="15335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idea:</a:t>
            </a:r>
          </a:p>
        </p:txBody>
      </p:sp>
      <p:sp>
        <p:nvSpPr>
          <p:cNvPr id="99841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2750" y="2843213"/>
            <a:ext cx="533558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Helvetica" pitchFamily="1" charset="0"/>
              </a:rPr>
              <a:t>mother(X, Y) :- parent(X, Y), female(X).</a:t>
            </a:r>
          </a:p>
          <a:p>
            <a:pPr>
              <a:lnSpc>
                <a:spcPct val="20000"/>
              </a:lnSpc>
            </a:pPr>
            <a:endParaRPr lang="en-US" sz="2000" dirty="0">
              <a:solidFill>
                <a:srgbClr val="000000"/>
              </a:solidFill>
              <a:latin typeface="Helvetica" pitchFamily="1" charset="0"/>
            </a:endParaRPr>
          </a:p>
          <a:p>
            <a:pPr>
              <a:lnSpc>
                <a:spcPct val="40000"/>
              </a:lnSpc>
            </a:pPr>
            <a:endParaRPr lang="en-US" sz="2000" dirty="0">
              <a:solidFill>
                <a:srgbClr val="000000"/>
              </a:solidFill>
              <a:latin typeface="Helvetica" pitchFamily="1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Helvetica" pitchFamily="1" charset="0"/>
              </a:rPr>
              <a:t>child(X, Y) :- parent(Y, X).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Helvetica" pitchFamily="1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Helvetica" pitchFamily="1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Helvetica" pitchFamily="1" charset="0"/>
              </a:rPr>
              <a:t>anc</a:t>
            </a:r>
            <a:r>
              <a:rPr lang="en-US" sz="2000" dirty="0">
                <a:solidFill>
                  <a:srgbClr val="000000"/>
                </a:solidFill>
                <a:latin typeface="Helvetica" pitchFamily="1" charset="0"/>
              </a:rPr>
              <a:t>estor(X, Y) :- parent(X, Y).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Helvetica" pitchFamily="1" charset="0"/>
              </a:rPr>
              <a:t>anc</a:t>
            </a:r>
            <a:r>
              <a:rPr lang="en-US" sz="2000" dirty="0">
                <a:solidFill>
                  <a:srgbClr val="000000"/>
                </a:solidFill>
                <a:latin typeface="Helvetica" pitchFamily="1" charset="0"/>
              </a:rPr>
              <a:t>estor(X, Y) :- parent(X, Z), </a:t>
            </a:r>
            <a:r>
              <a:rPr lang="en-US" sz="2000" b="1" dirty="0">
                <a:solidFill>
                  <a:srgbClr val="000000"/>
                </a:solidFill>
                <a:latin typeface="Helvetica" pitchFamily="1" charset="0"/>
              </a:rPr>
              <a:t>anc</a:t>
            </a:r>
            <a:r>
              <a:rPr lang="en-US" sz="2000" dirty="0">
                <a:solidFill>
                  <a:srgbClr val="000000"/>
                </a:solidFill>
                <a:latin typeface="Helvetica" pitchFamily="1" charset="0"/>
              </a:rPr>
              <a:t>estor(Z, Y).</a:t>
            </a:r>
          </a:p>
        </p:txBody>
      </p:sp>
      <p:sp>
        <p:nvSpPr>
          <p:cNvPr id="99841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5913" y="2640013"/>
            <a:ext cx="22002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Relationships:</a:t>
            </a:r>
          </a:p>
        </p:txBody>
      </p:sp>
      <p:sp>
        <p:nvSpPr>
          <p:cNvPr id="99841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55988" y="2362200"/>
            <a:ext cx="192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colon-hyphen means  “IF”</a:t>
            </a:r>
          </a:p>
        </p:txBody>
      </p:sp>
      <p:sp>
        <p:nvSpPr>
          <p:cNvPr id="99841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608513" y="2633663"/>
            <a:ext cx="173037" cy="203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04025" y="3559175"/>
            <a:ext cx="1649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commas mean “AND”</a:t>
            </a:r>
          </a:p>
        </p:txBody>
      </p:sp>
      <p:sp>
        <p:nvSpPr>
          <p:cNvPr id="998415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6194425" y="3217863"/>
            <a:ext cx="641350" cy="3857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6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700713" y="2362200"/>
            <a:ext cx="476250" cy="411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1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56300" y="2106613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variables start with a capital letter</a:t>
            </a:r>
          </a:p>
        </p:txBody>
      </p:sp>
      <p:sp>
        <p:nvSpPr>
          <p:cNvPr id="99841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76850" y="6530975"/>
            <a:ext cx="1470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Courier New" pitchFamily="49" charset="0"/>
              </a:rPr>
              <a:t>;</a:t>
            </a:r>
            <a:r>
              <a:rPr lang="en-US" sz="1200">
                <a:solidFill>
                  <a:srgbClr val="0000FF"/>
                </a:solidFill>
                <a:latin typeface="Sand" charset="0"/>
              </a:rPr>
              <a:t> also means “OR”</a:t>
            </a:r>
          </a:p>
        </p:txBody>
      </p:sp>
      <p:sp>
        <p:nvSpPr>
          <p:cNvPr id="99841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56188" y="6338888"/>
            <a:ext cx="203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multiple rules express “OR”</a:t>
            </a:r>
          </a:p>
        </p:txBody>
      </p:sp>
      <p:sp>
        <p:nvSpPr>
          <p:cNvPr id="998420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225675" y="4005263"/>
            <a:ext cx="757238" cy="1952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4638" y="4138613"/>
            <a:ext cx="204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predicates and constants start with a lowercase letter</a:t>
            </a:r>
          </a:p>
        </p:txBody>
      </p:sp>
      <p:sp>
        <p:nvSpPr>
          <p:cNvPr id="998423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4792663" y="5670550"/>
            <a:ext cx="344487" cy="671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97175" y="5651500"/>
            <a:ext cx="446088" cy="3524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5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49400" y="5945188"/>
            <a:ext cx="2243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these relationships are </a:t>
            </a:r>
            <a:r>
              <a:rPr lang="en-US" sz="1200" b="1" i="1">
                <a:solidFill>
                  <a:srgbClr val="0000FF"/>
                </a:solidFill>
                <a:latin typeface="Sand" charset="0"/>
              </a:rPr>
              <a:t>predicates </a:t>
            </a:r>
            <a:r>
              <a:rPr lang="en-US" sz="1200">
                <a:solidFill>
                  <a:srgbClr val="0000FF"/>
                </a:solidFill>
                <a:latin typeface="Sand" charset="0"/>
              </a:rPr>
              <a:t>not functions. They </a:t>
            </a:r>
            <a:r>
              <a:rPr lang="en-US" sz="1200" i="1">
                <a:solidFill>
                  <a:srgbClr val="0000FF"/>
                </a:solidFill>
                <a:latin typeface="Sand" charset="0"/>
              </a:rPr>
              <a:t>have </a:t>
            </a:r>
            <a:r>
              <a:rPr lang="en-US" sz="1200">
                <a:solidFill>
                  <a:srgbClr val="0000FF"/>
                </a:solidFill>
                <a:latin typeface="Sand" charset="0"/>
              </a:rPr>
              <a:t>a value, but </a:t>
            </a:r>
            <a:r>
              <a:rPr lang="en-US" sz="1200" b="1" i="1">
                <a:solidFill>
                  <a:schemeClr val="folHlink"/>
                </a:solidFill>
                <a:latin typeface="Sand" charset="0"/>
              </a:rPr>
              <a:t>they do not return a value!</a:t>
            </a:r>
            <a:r>
              <a:rPr lang="en-US" sz="1200">
                <a:solidFill>
                  <a:srgbClr val="0000FF"/>
                </a:solidFill>
                <a:latin typeface="Sand" charset="0"/>
              </a:rPr>
              <a:t> </a:t>
            </a:r>
          </a:p>
        </p:txBody>
      </p:sp>
      <p:sp>
        <p:nvSpPr>
          <p:cNvPr id="998426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7415213" y="5691188"/>
            <a:ext cx="430212" cy="4397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27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81913" y="6096000"/>
            <a:ext cx="107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Sand" charset="0"/>
              </a:rPr>
              <a:t>recursion welcome!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90938" y="122238"/>
            <a:ext cx="526573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/>
              <a:t>File </a:t>
            </a:r>
            <a:r>
              <a:rPr lang="en-US" sz="3200" b="1">
                <a:latin typeface="Courier New" pitchFamily="49" charset="0"/>
              </a:rPr>
              <a:t>part1.pl</a:t>
            </a:r>
            <a:endParaRPr lang="en-US" sz="4800">
              <a:latin typeface="Times" pitchFamily="1" charset="0"/>
            </a:endParaRPr>
          </a:p>
        </p:txBody>
      </p:sp>
      <p:sp>
        <p:nvSpPr>
          <p:cNvPr id="9994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088" y="203200"/>
            <a:ext cx="239395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/*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 the parent predicate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parent(olf, skug).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parent(helga, skug).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parent(skug, esmerelda).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parent(skugerina, esmerelda).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parent(esmerelda, klotho).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parent(gemini, klotho).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parent(esmerelda, atropos).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parent(gemini, atropos).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parent(esmerelda, lachesis).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parent(gemini, lachesis).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parent(olf, homericus).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parent(helga, homericus).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parent(ug, matilda).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parent(uggette, matilda).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parent(homericus, homer).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parent(matilda, homer).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parent(homericus, gomer).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parent(matilda, gomer).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parent(homer, bart).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parent(marge, bart).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parent(homer, lisa).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parent(marge, lisa).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parent(homer, maggie).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parent(marge, maggie).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parent(john, marge).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parent(jackie, marge).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parent(john, selma).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parent(jackie, selma).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parent(john, patty).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parent(jackie, patty).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parent(john, glum).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parent(jackie, glum).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parent(glum, millhouse).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parent(cher, millhouse).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parent(glum, wentworth).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parent(cher, wentworth).</a:t>
            </a:r>
          </a:p>
        </p:txBody>
      </p:sp>
      <p:sp>
        <p:nvSpPr>
          <p:cNvPr id="9994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5575" y="168275"/>
            <a:ext cx="170815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/*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 the age predicate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age(helga, 97).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age(olf, 99).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age(uggette, 93).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age(ug, 92).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age(matilda, 65).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age(homericus, 76).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age(skugerina, 101).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age(skug, 78).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age(esmerelda, 55).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age(gemini, 54).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age(klotho, 20).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age(atropos, 19).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age(lachesis, 18).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age(marge, 35).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age(homer, 38).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age(lisa, 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age(maggie, 1).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age(bart, 10).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age(gomer, 41).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age(john, 62).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age(jackie, 59).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age(patty, 38).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age(selma, 38).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age(glum, 27).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age(cher, 44).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age(millhouse, 8).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age(wentworth, 8).</a:t>
            </a:r>
          </a:p>
        </p:txBody>
      </p:sp>
      <p:sp>
        <p:nvSpPr>
          <p:cNvPr id="9994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2488" y="931863"/>
            <a:ext cx="19367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/*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 the female predicate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female(helga).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female(esmerelda).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female(skugerina).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female(uggette).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female(matilda).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female(marge).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female(jackie).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female(selma).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female(patty).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female(cher).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female(lisa).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female(maggie).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female(klotho).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female(atropos).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female(lachesis).</a:t>
            </a:r>
          </a:p>
        </p:txBody>
      </p:sp>
      <p:sp>
        <p:nvSpPr>
          <p:cNvPr id="9994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78625" y="914400"/>
            <a:ext cx="17843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/*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 the male predicate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502DF"/>
                </a:solidFill>
                <a:latin typeface="Courier New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male(olf).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male(skug).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male(homericus).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male(ug).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male(homer).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male(gomer).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male(gemini).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male(john).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male(glum).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male(bart).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male(millhouse).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male(wentworth).</a:t>
            </a:r>
          </a:p>
        </p:txBody>
      </p:sp>
      <p:sp>
        <p:nvSpPr>
          <p:cNvPr id="9994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71988" y="4414838"/>
            <a:ext cx="4470400" cy="1997075"/>
          </a:xfrm>
          <a:prstGeom prst="rect">
            <a:avLst/>
          </a:prstGeom>
          <a:noFill/>
          <a:ln w="19050">
            <a:solidFill>
              <a:srgbClr val="0092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88E0A"/>
                </a:solidFill>
                <a:latin typeface="Courier New" pitchFamily="49" charset="0"/>
              </a:rPr>
              <a:t>/* 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88E0A"/>
                </a:solidFill>
                <a:latin typeface="Courier New" pitchFamily="49" charset="0"/>
              </a:rPr>
              <a:t> * Here are three rules about families </a:t>
            </a:r>
          </a:p>
          <a:p>
            <a:pPr>
              <a:spcBef>
                <a:spcPct val="0"/>
              </a:spcBef>
            </a:pPr>
            <a:r>
              <a:rPr lang="en-US" sz="1000" b="1">
                <a:solidFill>
                  <a:srgbClr val="088E0A"/>
                </a:solidFill>
                <a:latin typeface="Courier New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child(X, Y) :- parent(Y, X).</a:t>
            </a:r>
          </a:p>
          <a:p>
            <a:pPr>
              <a:spcBef>
                <a:spcPct val="0"/>
              </a:spcBef>
            </a:pP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mother(X, Y) :- female(X), parent(X, Y).</a:t>
            </a:r>
          </a:p>
          <a:p>
            <a:pPr>
              <a:spcBef>
                <a:spcPct val="0"/>
              </a:spcBef>
            </a:pPr>
            <a:endParaRPr lang="en-US" sz="14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anc(X, Y) :- parent(X, Y).</a:t>
            </a:r>
          </a:p>
          <a:p>
            <a:pPr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anc(X, Y) :- parent(Z, Y), anc(X, Z).</a:t>
            </a:r>
            <a:endParaRPr lang="en-US" sz="60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52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3600" dirty="0" smtClean="0"/>
              <a:t>Feedback on Feedback: Most important</a:t>
            </a:r>
            <a:endParaRPr lang="en-US" sz="4000" dirty="0">
              <a:latin typeface="Times" pitchFamily="1" charset="0"/>
            </a:endParaRPr>
          </a:p>
        </p:txBody>
      </p:sp>
      <p:grpSp>
        <p:nvGrpSpPr>
          <p:cNvPr id="10158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10158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813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7720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Uses of various forms of programming/various languages/learning new languages quickly</a:t>
            </a:r>
          </a:p>
          <a:p>
            <a:r>
              <a:rPr lang="en-US" sz="2400" dirty="0" smtClean="0"/>
              <a:t>Program design/helper functions/good variable names</a:t>
            </a:r>
          </a:p>
          <a:p>
            <a:r>
              <a:rPr lang="en-US" sz="2400" dirty="0" smtClean="0"/>
              <a:t>Debugging skills/testing</a:t>
            </a:r>
          </a:p>
          <a:p>
            <a:r>
              <a:rPr lang="en-US" sz="2400" dirty="0" smtClean="0"/>
              <a:t>Python</a:t>
            </a:r>
          </a:p>
          <a:p>
            <a:r>
              <a:rPr lang="en-US" sz="2400" dirty="0" smtClean="0"/>
              <a:t>Assembly in Hmmm</a:t>
            </a:r>
          </a:p>
          <a:p>
            <a:r>
              <a:rPr lang="en-US" sz="2400" dirty="0" smtClean="0"/>
              <a:t>Hardware/software interface</a:t>
            </a:r>
          </a:p>
          <a:p>
            <a:r>
              <a:rPr lang="en-US" sz="2400" dirty="0" smtClean="0"/>
              <a:t>Lists and recursion/graphs and trees/ADTs</a:t>
            </a:r>
          </a:p>
          <a:p>
            <a:r>
              <a:rPr lang="en-US" sz="2400" dirty="0" smtClean="0"/>
              <a:t>CS has interesting problems to solve</a:t>
            </a:r>
          </a:p>
          <a:p>
            <a:r>
              <a:rPr lang="en-US" sz="2400" dirty="0" smtClean="0"/>
              <a:t>Python </a:t>
            </a:r>
            <a:r>
              <a:rPr lang="en-US" sz="2400" dirty="0" err="1" smtClean="0"/>
              <a:t>docstrings</a:t>
            </a:r>
            <a:endParaRPr lang="en-US" sz="2400" dirty="0" smtClean="0"/>
          </a:p>
          <a:p>
            <a:r>
              <a:rPr lang="en-US" sz="2400" dirty="0" smtClean="0"/>
              <a:t>The number 42</a:t>
            </a:r>
          </a:p>
          <a:p>
            <a:r>
              <a:rPr lang="en-US" sz="2400" dirty="0" smtClean="0"/>
              <a:t>Still recursion/tail recursion</a:t>
            </a:r>
          </a:p>
          <a:p>
            <a:r>
              <a:rPr lang="en-US" sz="2400" dirty="0" smtClean="0"/>
              <a:t>Big-O</a:t>
            </a:r>
          </a:p>
        </p:txBody>
      </p:sp>
    </p:spTree>
    <p:extLst>
      <p:ext uri="{BB962C8B-B14F-4D97-AF65-F5344CB8AC3E}">
        <p14:creationId xmlns:p14="http://schemas.microsoft.com/office/powerpoint/2010/main" val="1256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4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1000451" name="Rectangle 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0452" name="Rectangle 4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04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09563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/>
              <a:t>A more complete picture ...</a:t>
            </a:r>
          </a:p>
        </p:txBody>
      </p:sp>
      <p:sp>
        <p:nvSpPr>
          <p:cNvPr id="10004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0050" y="1481138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uggette</a:t>
            </a:r>
          </a:p>
        </p:txBody>
      </p:sp>
      <p:sp>
        <p:nvSpPr>
          <p:cNvPr id="100045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7863" y="1489075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ug</a:t>
            </a:r>
          </a:p>
        </p:txBody>
      </p:sp>
      <p:sp>
        <p:nvSpPr>
          <p:cNvPr id="100045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19338" y="2393950"/>
            <a:ext cx="92392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homericus</a:t>
            </a:r>
          </a:p>
        </p:txBody>
      </p:sp>
      <p:sp>
        <p:nvSpPr>
          <p:cNvPr id="100045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08388" y="2387600"/>
            <a:ext cx="8159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matilda</a:t>
            </a:r>
          </a:p>
        </p:txBody>
      </p:sp>
      <p:sp>
        <p:nvSpPr>
          <p:cNvPr id="100045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3148013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marge</a:t>
            </a:r>
          </a:p>
        </p:txBody>
      </p:sp>
      <p:sp>
        <p:nvSpPr>
          <p:cNvPr id="100045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1463" y="3165475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gomer</a:t>
            </a:r>
          </a:p>
        </p:txBody>
      </p:sp>
      <p:sp>
        <p:nvSpPr>
          <p:cNvPr id="100046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75113" y="416401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maggie</a:t>
            </a:r>
          </a:p>
        </p:txBody>
      </p:sp>
      <p:sp>
        <p:nvSpPr>
          <p:cNvPr id="100046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21013" y="4170363"/>
            <a:ext cx="815975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bart</a:t>
            </a:r>
          </a:p>
        </p:txBody>
      </p:sp>
      <p:sp>
        <p:nvSpPr>
          <p:cNvPr id="100046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99050" y="4165600"/>
            <a:ext cx="8175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lisa</a:t>
            </a:r>
          </a:p>
        </p:txBody>
      </p:sp>
      <p:sp>
        <p:nvSpPr>
          <p:cNvPr id="100046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43313" y="2057400"/>
            <a:ext cx="36195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4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043363" y="2032000"/>
            <a:ext cx="549275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36913" y="2917825"/>
            <a:ext cx="63500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6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236913" y="2917825"/>
            <a:ext cx="54610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399088" y="3711575"/>
            <a:ext cx="131762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483100" y="3708400"/>
            <a:ext cx="919163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6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33763" y="3627438"/>
            <a:ext cx="1685925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7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333750" y="3716338"/>
            <a:ext cx="668338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7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03688" y="3724275"/>
            <a:ext cx="285750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7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4175" y="3721100"/>
            <a:ext cx="11255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73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07200" y="2397125"/>
            <a:ext cx="92551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jackie</a:t>
            </a:r>
          </a:p>
        </p:txBody>
      </p:sp>
      <p:sp>
        <p:nvSpPr>
          <p:cNvPr id="100047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92813" y="2960688"/>
            <a:ext cx="954087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7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7034213" y="2944813"/>
            <a:ext cx="425450" cy="15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76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10213" y="2393950"/>
            <a:ext cx="92392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john</a:t>
            </a:r>
          </a:p>
        </p:txBody>
      </p:sp>
      <p:sp>
        <p:nvSpPr>
          <p:cNvPr id="100047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64250" y="3155950"/>
            <a:ext cx="712788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selma</a:t>
            </a:r>
          </a:p>
        </p:txBody>
      </p:sp>
      <p:sp>
        <p:nvSpPr>
          <p:cNvPr id="1000478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151188"/>
            <a:ext cx="641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patty</a:t>
            </a:r>
          </a:p>
        </p:txBody>
      </p:sp>
      <p:sp>
        <p:nvSpPr>
          <p:cNvPr id="1000479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93013" y="3138488"/>
            <a:ext cx="625475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glum</a:t>
            </a:r>
          </a:p>
        </p:txBody>
      </p:sp>
      <p:sp>
        <p:nvSpPr>
          <p:cNvPr id="1000480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25863" y="3162300"/>
            <a:ext cx="704850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homer</a:t>
            </a:r>
          </a:p>
        </p:txBody>
      </p:sp>
      <p:sp>
        <p:nvSpPr>
          <p:cNvPr id="100048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60800" y="2927350"/>
            <a:ext cx="201613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8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932113" y="2943225"/>
            <a:ext cx="228600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8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875338" y="2938463"/>
            <a:ext cx="1952625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8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462838" y="2947988"/>
            <a:ext cx="447675" cy="141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8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5878513" y="2951163"/>
            <a:ext cx="15875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86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89750" y="4181475"/>
            <a:ext cx="874713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millhouse</a:t>
            </a:r>
          </a:p>
        </p:txBody>
      </p:sp>
      <p:sp>
        <p:nvSpPr>
          <p:cNvPr id="1000487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66063" y="4168775"/>
            <a:ext cx="9175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 dirty="0" err="1" smtClean="0">
                <a:latin typeface="Helvetica" pitchFamily="1" charset="0"/>
              </a:rPr>
              <a:t>terpsichore</a:t>
            </a:r>
            <a:endParaRPr lang="en-US" sz="1400" dirty="0">
              <a:latin typeface="Helvetica" pitchFamily="1" charset="0"/>
            </a:endParaRPr>
          </a:p>
        </p:txBody>
      </p:sp>
      <p:sp>
        <p:nvSpPr>
          <p:cNvPr id="1000488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7531100" y="3746500"/>
            <a:ext cx="2286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89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824788" y="3724275"/>
            <a:ext cx="238125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0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5776913" y="2965450"/>
            <a:ext cx="134937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1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76413" y="149066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helga</a:t>
            </a:r>
          </a:p>
        </p:txBody>
      </p:sp>
      <p:sp>
        <p:nvSpPr>
          <p:cNvPr id="1000492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2638" y="1498600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olf</a:t>
            </a:r>
          </a:p>
        </p:txBody>
      </p:sp>
      <p:sp>
        <p:nvSpPr>
          <p:cNvPr id="1000493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383588" y="3132138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cher</a:t>
            </a:r>
          </a:p>
        </p:txBody>
      </p:sp>
      <p:sp>
        <p:nvSpPr>
          <p:cNvPr id="1000494" name="Line 4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8113713" y="3694113"/>
            <a:ext cx="498475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5" name="Line 4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599363" y="3679825"/>
            <a:ext cx="92075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6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201863" y="2035175"/>
            <a:ext cx="549275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7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147763" y="2052638"/>
            <a:ext cx="1462087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8" name="Line 50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867400" y="2954338"/>
            <a:ext cx="5334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499" name="Line 5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516063" y="2028825"/>
            <a:ext cx="679450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00" name="Line 5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1131888" y="2070100"/>
            <a:ext cx="328612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01" name="Rectangle 5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66813" y="2389188"/>
            <a:ext cx="736600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skug</a:t>
            </a:r>
          </a:p>
        </p:txBody>
      </p:sp>
      <p:sp>
        <p:nvSpPr>
          <p:cNvPr id="1000502" name="Rectangle 5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8750" y="2390775"/>
            <a:ext cx="8810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skugerina</a:t>
            </a:r>
          </a:p>
        </p:txBody>
      </p:sp>
      <p:sp>
        <p:nvSpPr>
          <p:cNvPr id="1000503" name="Line 5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471613" y="2928938"/>
            <a:ext cx="26987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04" name="Rectangle 56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6213" y="3160713"/>
            <a:ext cx="736600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gemini</a:t>
            </a:r>
          </a:p>
        </p:txBody>
      </p:sp>
      <p:sp>
        <p:nvSpPr>
          <p:cNvPr id="1000505" name="Rectangle 57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049338" y="3162300"/>
            <a:ext cx="8794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esmerelda</a:t>
            </a:r>
          </a:p>
        </p:txBody>
      </p:sp>
      <p:sp>
        <p:nvSpPr>
          <p:cNvPr id="1000506" name="Line 5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89000" y="2944813"/>
            <a:ext cx="477838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07" name="Line 5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350838" y="3741738"/>
            <a:ext cx="80962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08" name="Rectangle 6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33350" y="4170363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klotho</a:t>
            </a:r>
          </a:p>
        </p:txBody>
      </p:sp>
      <p:sp>
        <p:nvSpPr>
          <p:cNvPr id="1000509" name="Line 6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582613" y="3719513"/>
            <a:ext cx="771525" cy="376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10" name="Rectangle 6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906463" y="4164013"/>
            <a:ext cx="768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lachesis</a:t>
            </a:r>
          </a:p>
        </p:txBody>
      </p:sp>
      <p:sp>
        <p:nvSpPr>
          <p:cNvPr id="1000511" name="Rectangle 6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779588" y="4165600"/>
            <a:ext cx="67310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latin typeface="Helvetica" pitchFamily="1" charset="0"/>
              </a:rPr>
              <a:t>atropos</a:t>
            </a:r>
          </a:p>
        </p:txBody>
      </p:sp>
      <p:sp>
        <p:nvSpPr>
          <p:cNvPr id="1000512" name="Line 64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1227138" y="3713163"/>
            <a:ext cx="193675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13" name="Line 65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460500" y="3722688"/>
            <a:ext cx="64135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14" name="Line 66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487363" y="3724275"/>
            <a:ext cx="67945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15" name="Line 67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71513" y="3725863"/>
            <a:ext cx="12509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0516" name="Text Box 68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286000" y="1449388"/>
            <a:ext cx="354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97</a:t>
            </a:r>
          </a:p>
        </p:txBody>
      </p:sp>
      <p:sp>
        <p:nvSpPr>
          <p:cNvPr id="1000517" name="Text Box 69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303338" y="1458913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99</a:t>
            </a:r>
          </a:p>
        </p:txBody>
      </p:sp>
      <p:sp>
        <p:nvSpPr>
          <p:cNvPr id="1000518" name="Text Box 70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741863" y="1436688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93</a:t>
            </a:r>
          </a:p>
        </p:txBody>
      </p:sp>
      <p:sp>
        <p:nvSpPr>
          <p:cNvPr id="1000519" name="Text Box 7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735388" y="1446213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92</a:t>
            </a:r>
          </a:p>
        </p:txBody>
      </p:sp>
      <p:sp>
        <p:nvSpPr>
          <p:cNvPr id="1000520" name="Text Box 72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133850" y="2336800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65</a:t>
            </a:r>
          </a:p>
        </p:txBody>
      </p:sp>
      <p:sp>
        <p:nvSpPr>
          <p:cNvPr id="1000521" name="Text Box 73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944813" y="2346325"/>
            <a:ext cx="354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76</a:t>
            </a:r>
          </a:p>
        </p:txBody>
      </p:sp>
      <p:sp>
        <p:nvSpPr>
          <p:cNvPr id="1000522" name="Text Box 7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82625" y="2347913"/>
            <a:ext cx="438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101</a:t>
            </a:r>
          </a:p>
        </p:txBody>
      </p:sp>
      <p:sp>
        <p:nvSpPr>
          <p:cNvPr id="1000523" name="Text Box 75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608138" y="2349500"/>
            <a:ext cx="354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78</a:t>
            </a:r>
          </a:p>
        </p:txBody>
      </p:sp>
      <p:sp>
        <p:nvSpPr>
          <p:cNvPr id="1000524" name="Text Box 76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641475" y="3105150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55</a:t>
            </a:r>
          </a:p>
        </p:txBody>
      </p:sp>
      <p:sp>
        <p:nvSpPr>
          <p:cNvPr id="1000525" name="Text Box 77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19125" y="3106738"/>
            <a:ext cx="354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54</a:t>
            </a:r>
          </a:p>
        </p:txBody>
      </p:sp>
      <p:sp>
        <p:nvSpPr>
          <p:cNvPr id="1000526" name="Text Box 78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17525" y="4124325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20</a:t>
            </a:r>
          </a:p>
        </p:txBody>
      </p:sp>
      <p:sp>
        <p:nvSpPr>
          <p:cNvPr id="1000527" name="Text Box 7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384300" y="4117975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18</a:t>
            </a:r>
          </a:p>
        </p:txBody>
      </p:sp>
      <p:sp>
        <p:nvSpPr>
          <p:cNvPr id="1000528" name="Text Box 80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155825" y="4111625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19</a:t>
            </a:r>
          </a:p>
        </p:txBody>
      </p:sp>
      <p:sp>
        <p:nvSpPr>
          <p:cNvPr id="1000529" name="Text Box 8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703888" y="3103563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35</a:t>
            </a:r>
          </a:p>
        </p:txBody>
      </p:sp>
      <p:sp>
        <p:nvSpPr>
          <p:cNvPr id="1000530" name="Text Box 82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3355975" y="3121025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41</a:t>
            </a:r>
          </a:p>
        </p:txBody>
      </p:sp>
      <p:sp>
        <p:nvSpPr>
          <p:cNvPr id="1000531" name="Text Box 83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135438" y="3106738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38</a:t>
            </a:r>
          </a:p>
        </p:txBody>
      </p:sp>
      <p:sp>
        <p:nvSpPr>
          <p:cNvPr id="1000532" name="Text Box 84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686300" y="411638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000533" name="Text Box 85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719763" y="412591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000534" name="Text Box 86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544888" y="4119563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1000535" name="Text Box 87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491288" y="3113088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38</a:t>
            </a:r>
          </a:p>
        </p:txBody>
      </p:sp>
      <p:sp>
        <p:nvSpPr>
          <p:cNvPr id="1000536" name="Text Box 88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207250" y="3106738"/>
            <a:ext cx="354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38</a:t>
            </a:r>
          </a:p>
        </p:txBody>
      </p:sp>
      <p:sp>
        <p:nvSpPr>
          <p:cNvPr id="1000537" name="Text Box 89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923213" y="3092450"/>
            <a:ext cx="354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27</a:t>
            </a:r>
          </a:p>
        </p:txBody>
      </p:sp>
      <p:sp>
        <p:nvSpPr>
          <p:cNvPr id="1000538" name="Text Box 90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767763" y="3094038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44</a:t>
            </a:r>
          </a:p>
        </p:txBody>
      </p:sp>
      <p:sp>
        <p:nvSpPr>
          <p:cNvPr id="1000539" name="Text Box 9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515350" y="41195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000540" name="Text Box 92"/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48563" y="413702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1000541" name="Text Box 93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429500" y="2352675"/>
            <a:ext cx="354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59</a:t>
            </a:r>
          </a:p>
        </p:txBody>
      </p:sp>
      <p:sp>
        <p:nvSpPr>
          <p:cNvPr id="1000542" name="Text Box 94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6145213" y="2354263"/>
            <a:ext cx="354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latin typeface="Arial" charset="0"/>
              </a:rPr>
              <a:t>62</a:t>
            </a:r>
          </a:p>
        </p:txBody>
      </p:sp>
      <p:pic>
        <p:nvPicPr>
          <p:cNvPr id="1000543" name="Picture 95"/>
          <p:cNvPicPr>
            <a:picLocks noChangeAspect="1" noChangeArrowheads="1"/>
          </p:cNvPicPr>
          <p:nvPr>
            <p:custDataLst>
              <p:tags r:id="rId92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953000"/>
            <a:ext cx="735012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4" name="Picture 96"/>
          <p:cNvPicPr>
            <a:picLocks noChangeAspect="1" noChangeArrowheads="1"/>
          </p:cNvPicPr>
          <p:nvPr>
            <p:custDataLst>
              <p:tags r:id="rId93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754063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5" name="Picture 97"/>
          <p:cNvPicPr>
            <a:picLocks noChangeAspect="1" noChangeArrowheads="1"/>
          </p:cNvPicPr>
          <p:nvPr>
            <p:custDataLst>
              <p:tags r:id="rId94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962525"/>
            <a:ext cx="855663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6" name="Picture 98"/>
          <p:cNvPicPr>
            <a:picLocks noChangeAspect="1" noChangeArrowheads="1"/>
          </p:cNvPicPr>
          <p:nvPr>
            <p:custDataLst>
              <p:tags r:id="rId95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9975"/>
            <a:ext cx="24384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0547" name="Picture 99"/>
          <p:cNvPicPr>
            <a:picLocks noChangeAspect="1" noChangeArrowheads="1"/>
          </p:cNvPicPr>
          <p:nvPr>
            <p:custDataLst>
              <p:tags r:id="rId96"/>
            </p:custDataLst>
          </p:nvPr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813300"/>
            <a:ext cx="12160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17825" y="1479550"/>
            <a:ext cx="22891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Questions:</a:t>
            </a:r>
          </a:p>
        </p:txBody>
      </p:sp>
      <p:sp>
        <p:nvSpPr>
          <p:cNvPr id="10014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1788" y="2268538"/>
            <a:ext cx="21177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333FF"/>
                </a:solidFill>
                <a:latin typeface="Helvetica" pitchFamily="1" charset="0"/>
              </a:rPr>
              <a:t>child(lisa,marge).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rgbClr val="0333FF"/>
              </a:solidFill>
              <a:latin typeface="Helvetica" pitchFamily="1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>
                <a:solidFill>
                  <a:srgbClr val="0333FF"/>
                </a:solidFill>
                <a:latin typeface="Helvetica" pitchFamily="1" charset="0"/>
              </a:rPr>
              <a:t>parent(marge,X).</a:t>
            </a:r>
          </a:p>
        </p:txBody>
      </p:sp>
      <p:sp>
        <p:nvSpPr>
          <p:cNvPr id="10014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4150" y="2263775"/>
            <a:ext cx="38227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</a:rPr>
              <a:t>Is  Lisa  a child of Marge?</a:t>
            </a:r>
          </a:p>
          <a:p>
            <a:pPr>
              <a:lnSpc>
                <a:spcPct val="80000"/>
              </a:lnSpc>
            </a:pP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has Marge as a parent?</a:t>
            </a:r>
          </a:p>
          <a:p>
            <a:pPr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Is  Ug  a parent of Bart?</a:t>
            </a:r>
          </a:p>
          <a:p>
            <a:pPr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are the ancestors of Lisa?</a:t>
            </a:r>
          </a:p>
          <a:p>
            <a:pPr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are uggette's descendants?</a:t>
            </a:r>
          </a:p>
          <a:p>
            <a:pPr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is who's parent?</a:t>
            </a:r>
          </a:p>
          <a:p>
            <a:pPr>
              <a:spcBef>
                <a:spcPct val="0"/>
              </a:spcBef>
            </a:pPr>
            <a:endParaRPr lang="en-US" sz="20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</a:rPr>
              <a:t>Who are John's grandchildren?</a:t>
            </a:r>
          </a:p>
        </p:txBody>
      </p:sp>
      <p:sp>
        <p:nvSpPr>
          <p:cNvPr id="100147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22475" y="322263"/>
            <a:ext cx="40528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Provide data/relationships that describe the world. Then ask questions.</a:t>
            </a:r>
            <a:endParaRPr lang="en-US" sz="2400"/>
          </a:p>
        </p:txBody>
      </p:sp>
      <p:sp>
        <p:nvSpPr>
          <p:cNvPr id="100147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363538"/>
            <a:ext cx="15335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idea: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628640" y="3364560"/>
              <a:ext cx="2372040" cy="235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3600" y="3358080"/>
                <a:ext cx="2383920" cy="236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0" y="228600"/>
            <a:ext cx="2468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600">
                <a:latin typeface="Times" pitchFamily="1" charset="0"/>
              </a:rPr>
              <a:t>Try it out!</a:t>
            </a:r>
          </a:p>
        </p:txBody>
      </p:sp>
      <p:sp>
        <p:nvSpPr>
          <p:cNvPr id="10024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188" y="228600"/>
            <a:ext cx="1477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Times" pitchFamily="1" charset="0"/>
              </a:rPr>
              <a:t>“Quiz”</a:t>
            </a:r>
          </a:p>
        </p:txBody>
      </p:sp>
      <p:sp>
        <p:nvSpPr>
          <p:cNvPr id="10025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" pitchFamily="1" charset="0"/>
              </a:rPr>
              <a:t>Write these three family-relationship predicates in prolog:</a:t>
            </a:r>
          </a:p>
        </p:txBody>
      </p:sp>
      <p:sp>
        <p:nvSpPr>
          <p:cNvPr id="10025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" y="1981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sibs(X,Y)</a:t>
            </a:r>
          </a:p>
        </p:txBody>
      </p:sp>
      <p:sp>
        <p:nvSpPr>
          <p:cNvPr id="100250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" y="3514725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  <a:latin typeface="Courier New" pitchFamily="49" charset="0"/>
              </a:rPr>
              <a:t>aunt(A,N)</a:t>
            </a:r>
          </a:p>
        </p:txBody>
      </p:sp>
      <p:sp>
        <p:nvSpPr>
          <p:cNvPr id="100250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" y="518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119"/>
                </a:solidFill>
                <a:latin typeface="Courier New" pitchFamily="49" charset="0"/>
              </a:rPr>
              <a:t>rel(X,Y)</a:t>
            </a:r>
          </a:p>
        </p:txBody>
      </p:sp>
      <p:sp>
        <p:nvSpPr>
          <p:cNvPr id="10025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" y="3505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" y="5181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4800" y="196215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235267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" pitchFamily="1" charset="0"/>
              </a:rPr>
              <a:t>true if X and Y are siblings</a:t>
            </a:r>
          </a:p>
        </p:txBody>
      </p:sp>
      <p:sp>
        <p:nvSpPr>
          <p:cNvPr id="100250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390525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" pitchFamily="1" charset="0"/>
              </a:rPr>
              <a:t>true if A is N’s aunt</a:t>
            </a:r>
          </a:p>
        </p:txBody>
      </p:sp>
      <p:sp>
        <p:nvSpPr>
          <p:cNvPr id="100250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5546725"/>
            <a:ext cx="2514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" pitchFamily="1" charset="0"/>
              </a:rPr>
              <a:t>true if X and Y are related (by blood)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2157120" y="1986120"/>
              <a:ext cx="3965400" cy="41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4880" y="1978920"/>
                <a:ext cx="39830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6029280" y="2036160"/>
              <a:ext cx="1636200" cy="400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4600" y="2027880"/>
                <a:ext cx="1654920" cy="41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0" y="228600"/>
            <a:ext cx="2468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600">
                <a:latin typeface="Times" pitchFamily="1" charset="0"/>
              </a:rPr>
              <a:t>Try it out!</a:t>
            </a:r>
          </a:p>
        </p:txBody>
      </p:sp>
      <p:sp>
        <p:nvSpPr>
          <p:cNvPr id="10024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188" y="228600"/>
            <a:ext cx="1477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Times" pitchFamily="1" charset="0"/>
              </a:rPr>
              <a:t>“Quiz”</a:t>
            </a:r>
          </a:p>
        </p:txBody>
      </p:sp>
      <p:sp>
        <p:nvSpPr>
          <p:cNvPr id="10025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latin typeface="Times" pitchFamily="1" charset="0"/>
              </a:rPr>
              <a:t>Are thes</a:t>
            </a:r>
            <a:r>
              <a:rPr lang="en-US" sz="2400" dirty="0" smtClean="0">
                <a:latin typeface="Times" pitchFamily="1" charset="0"/>
              </a:rPr>
              <a:t>e definitions correct?  A. Yes  B. No</a:t>
            </a:r>
          </a:p>
        </p:txBody>
      </p:sp>
      <p:sp>
        <p:nvSpPr>
          <p:cNvPr id="10025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" y="1981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sibs(X,Y)</a:t>
            </a:r>
          </a:p>
        </p:txBody>
      </p:sp>
      <p:sp>
        <p:nvSpPr>
          <p:cNvPr id="100250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" y="3514725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9900"/>
                </a:solidFill>
                <a:latin typeface="Courier New" pitchFamily="49" charset="0"/>
              </a:rPr>
              <a:t>aunt(A,N)</a:t>
            </a:r>
          </a:p>
        </p:txBody>
      </p:sp>
      <p:sp>
        <p:nvSpPr>
          <p:cNvPr id="100250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" y="5181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119"/>
                </a:solidFill>
                <a:latin typeface="Courier New" pitchFamily="49" charset="0"/>
              </a:rPr>
              <a:t>rel(X,Y)</a:t>
            </a:r>
          </a:p>
        </p:txBody>
      </p:sp>
      <p:sp>
        <p:nvSpPr>
          <p:cNvPr id="10025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4800" y="3505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4800" y="5181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4800" y="196215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235267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" pitchFamily="1" charset="0"/>
              </a:rPr>
              <a:t>true if X and Y are siblings</a:t>
            </a:r>
          </a:p>
        </p:txBody>
      </p:sp>
      <p:sp>
        <p:nvSpPr>
          <p:cNvPr id="100250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390525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" pitchFamily="1" charset="0"/>
              </a:rPr>
              <a:t>true if A is N’s aunt</a:t>
            </a:r>
          </a:p>
        </p:txBody>
      </p:sp>
      <p:sp>
        <p:nvSpPr>
          <p:cNvPr id="100250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5546725"/>
            <a:ext cx="2514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Times" pitchFamily="1" charset="0"/>
              </a:rPr>
              <a:t>true if X and Y are related (by blood)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276828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sibs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X, Y ) :-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(A,X),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(A,Y).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419600"/>
            <a:ext cx="8412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aunt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X, Y ) :- 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Q, N ),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sibs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Q, A ),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female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A ).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172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rel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X, Y ) :-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anc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Z, X ), </a:t>
            </a:r>
            <a:r>
              <a:rPr lang="es-ES" b="1" dirty="0" err="1" smtClean="0">
                <a:latin typeface="Courier New" pitchFamily="49" charset="0"/>
                <a:cs typeface="Courier New" pitchFamily="49" charset="0"/>
              </a:rPr>
              <a:t>anc</a:t>
            </a: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( Z, Y ).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9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685800"/>
            <a:ext cx="617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800">
                <a:latin typeface="Comic Sans MS" pitchFamily="66" charset="0"/>
              </a:rPr>
              <a:t>What's wrong here?</a:t>
            </a:r>
          </a:p>
        </p:txBody>
      </p:sp>
      <p:sp>
        <p:nvSpPr>
          <p:cNvPr id="92163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2438400"/>
            <a:ext cx="8305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sibs(X, Y) :-  parent (A,X), 				  parent (A,Y),  	     X\==Y.</a:t>
            </a:r>
          </a:p>
        </p:txBody>
      </p:sp>
      <p:sp>
        <p:nvSpPr>
          <p:cNvPr id="92164" name="Text Box 9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6096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400">
                <a:solidFill>
                  <a:srgbClr val="C00000"/>
                </a:solidFill>
                <a:latin typeface="Comic Sans MS" pitchFamily="66" charset="0"/>
              </a:rPr>
              <a:t>Nothing is wrong…</a:t>
            </a:r>
          </a:p>
        </p:txBody>
      </p:sp>
    </p:spTree>
    <p:extLst>
      <p:ext uri="{BB962C8B-B14F-4D97-AF65-F5344CB8AC3E}">
        <p14:creationId xmlns:p14="http://schemas.microsoft.com/office/powerpoint/2010/main" val="4499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9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6858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800">
                <a:latin typeface="Comic Sans MS" pitchFamily="66" charset="0"/>
              </a:rPr>
              <a:t>What's wrong here?</a:t>
            </a:r>
          </a:p>
        </p:txBody>
      </p:sp>
      <p:sp>
        <p:nvSpPr>
          <p:cNvPr id="94211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2438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sibs(X, Y) :-  parent (A,X), 				  parent (A,Y),  	     X\==Y.</a:t>
            </a:r>
          </a:p>
        </p:txBody>
      </p:sp>
      <p:sp>
        <p:nvSpPr>
          <p:cNvPr id="94212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600200"/>
            <a:ext cx="838200" cy="2895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4213" name="Text Box 9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5967413"/>
            <a:ext cx="4038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Nothing  </a:t>
            </a:r>
            <a:r>
              <a:rPr lang="en-US" sz="420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 wrong…</a:t>
            </a:r>
          </a:p>
        </p:txBody>
      </p:sp>
      <p:cxnSp>
        <p:nvCxnSpPr>
          <p:cNvPr id="94214" name="Straight Arrow Connector 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16200000" flipV="1">
            <a:off x="6553200" y="4953000"/>
            <a:ext cx="1219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041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30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619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chemeClr val="tx1"/>
                </a:solidFill>
                <a:latin typeface="Courier New" pitchFamily="49" charset="0"/>
              </a:rPr>
              <a:t>setof</a:t>
            </a:r>
          </a:p>
        </p:txBody>
      </p:sp>
      <p:sp>
        <p:nvSpPr>
          <p:cNvPr id="430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9113" y="3254375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setof(R, p(R), S)</a:t>
            </a:r>
            <a:endParaRPr 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430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0238" y="3790950"/>
            <a:ext cx="573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</a:rPr>
              <a:t>is true when </a:t>
            </a:r>
            <a:r>
              <a:rPr lang="en-US" sz="2400">
                <a:solidFill>
                  <a:schemeClr val="tx1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 is the set (list) of </a:t>
            </a:r>
            <a:r>
              <a:rPr lang="en-US" sz="2400">
                <a:solidFill>
                  <a:schemeClr val="tx1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s that satisfy predicate </a:t>
            </a: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1600">
                <a:solidFill>
                  <a:schemeClr val="tx1"/>
                </a:solidFill>
              </a:rPr>
              <a:t>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01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3124200"/>
            <a:ext cx="6000750" cy="12414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" y="1676400"/>
            <a:ext cx="34639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Geneva" charset="0"/>
              </a:rPr>
              <a:t>?-  setof(A,aunt(A,bart),S).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Geneva" charset="0"/>
              </a:rPr>
              <a:t>?-  setof(N,aunt(marge,N),S).</a:t>
            </a:r>
          </a:p>
        </p:txBody>
      </p:sp>
    </p:spTree>
    <p:extLst>
      <p:ext uri="{BB962C8B-B14F-4D97-AF65-F5344CB8AC3E}">
        <p14:creationId xmlns:p14="http://schemas.microsoft.com/office/powerpoint/2010/main" val="6124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Monaco" charset="0"/>
              </a:rPr>
              <a:t>parent(P,N)</a:t>
            </a:r>
          </a:p>
        </p:txBody>
      </p:sp>
      <p:sp>
        <p:nvSpPr>
          <p:cNvPr id="6147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Monaco" charset="0"/>
              </a:rPr>
              <a:t>sibling(A,P)</a:t>
            </a:r>
          </a:p>
        </p:txBody>
      </p:sp>
      <p:sp>
        <p:nvSpPr>
          <p:cNvPr id="6148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Monaco" charset="0"/>
              </a:rPr>
              <a:t>female(A)</a:t>
            </a:r>
          </a:p>
        </p:txBody>
      </p:sp>
      <p:sp>
        <p:nvSpPr>
          <p:cNvPr id="6149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parent(homer,bart)</a:t>
            </a:r>
          </a:p>
        </p:txBody>
      </p:sp>
      <p:sp>
        <p:nvSpPr>
          <p:cNvPr id="6150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6151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Monaco" charset="0"/>
              </a:rPr>
              <a:t>other siblings?</a:t>
            </a:r>
          </a:p>
        </p:txBody>
      </p:sp>
      <p:sp>
        <p:nvSpPr>
          <p:cNvPr id="6152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6153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Monaco" charset="0"/>
              </a:rPr>
              <a:t>other parents?</a:t>
            </a:r>
          </a:p>
        </p:txBody>
      </p:sp>
      <p:sp>
        <p:nvSpPr>
          <p:cNvPr id="6154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97338" y="611663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female(glum) ?</a:t>
            </a:r>
          </a:p>
        </p:txBody>
      </p:sp>
      <p:sp>
        <p:nvSpPr>
          <p:cNvPr id="6155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06913" y="63087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6156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67625" y="6308725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SUCCESS</a:t>
            </a:r>
          </a:p>
        </p:txBody>
      </p:sp>
      <p:sp>
        <p:nvSpPr>
          <p:cNvPr id="6157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62838" y="6116638"/>
            <a:ext cx="1174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female(selma)</a:t>
            </a:r>
          </a:p>
        </p:txBody>
      </p:sp>
      <p:sp>
        <p:nvSpPr>
          <p:cNvPr id="6161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32725" y="6456363"/>
            <a:ext cx="48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FF0119"/>
                </a:solidFill>
                <a:latin typeface="Sand" charset="0"/>
              </a:rPr>
              <a:t>YES!</a:t>
            </a:r>
          </a:p>
        </p:txBody>
      </p:sp>
      <p:sp>
        <p:nvSpPr>
          <p:cNvPr id="6162" name="Rectangl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latin typeface="Monaco" charset="0"/>
              </a:rPr>
              <a:t>is there a parent?</a:t>
            </a:r>
          </a:p>
        </p:txBody>
      </p:sp>
      <p:sp>
        <p:nvSpPr>
          <p:cNvPr id="6163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sz="1000" b="1">
                <a:solidFill>
                  <a:schemeClr val="tx1"/>
                </a:solidFill>
                <a:latin typeface="Monaco" charset="0"/>
              </a:rPr>
              <a:t>   </a:t>
            </a:r>
            <a:r>
              <a:rPr lang="en-US" sz="1000" b="1">
                <a:solidFill>
                  <a:schemeClr val="hlink"/>
                </a:solidFill>
                <a:latin typeface="Monaco" charset="0"/>
              </a:rPr>
              <a:t>N = bart</a:t>
            </a:r>
            <a:endParaRPr 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6164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A = gomer</a:t>
            </a:r>
          </a:p>
        </p:txBody>
      </p:sp>
      <p:sp>
        <p:nvSpPr>
          <p:cNvPr id="6165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sibling(gomer,homer)</a:t>
            </a:r>
          </a:p>
        </p:txBody>
      </p:sp>
      <p:sp>
        <p:nvSpPr>
          <p:cNvPr id="6166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latin typeface="Monaco" charset="0"/>
              </a:rPr>
              <a:t>is there a sibling?</a:t>
            </a:r>
          </a:p>
        </p:txBody>
      </p:sp>
      <p:sp>
        <p:nvSpPr>
          <p:cNvPr id="6167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sz="1000" b="1">
                <a:solidFill>
                  <a:schemeClr val="tx1"/>
                </a:solidFill>
                <a:latin typeface="Monaco" charset="0"/>
              </a:rPr>
              <a:t>   </a:t>
            </a:r>
            <a:r>
              <a:rPr lang="en-US" sz="1000" b="1">
                <a:solidFill>
                  <a:schemeClr val="hlink"/>
                </a:solidFill>
                <a:latin typeface="Monaco" charset="0"/>
              </a:rPr>
              <a:t>N = bart</a:t>
            </a:r>
            <a:endParaRPr 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6168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parent(marge,bart)</a:t>
            </a:r>
          </a:p>
        </p:txBody>
      </p:sp>
      <p:sp>
        <p:nvSpPr>
          <p:cNvPr id="616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sz="1000" b="1">
                <a:solidFill>
                  <a:schemeClr val="tx1"/>
                </a:solidFill>
                <a:latin typeface="Monaco" charset="0"/>
              </a:rPr>
              <a:t>   </a:t>
            </a:r>
            <a:r>
              <a:rPr lang="en-US" sz="1000" b="1">
                <a:solidFill>
                  <a:schemeClr val="hlink"/>
                </a:solidFill>
                <a:latin typeface="Monaco" charset="0"/>
              </a:rPr>
              <a:t>N = bart</a:t>
            </a:r>
            <a:endParaRPr 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6170" name="Rectangle 3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P = homer</a:t>
            </a:r>
          </a:p>
        </p:txBody>
      </p:sp>
      <p:sp>
        <p:nvSpPr>
          <p:cNvPr id="6171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P = homer</a:t>
            </a:r>
          </a:p>
        </p:txBody>
      </p:sp>
      <p:sp>
        <p:nvSpPr>
          <p:cNvPr id="6172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6173" name="Text Box 3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6174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P = marge</a:t>
            </a:r>
          </a:p>
        </p:txBody>
      </p:sp>
      <p:sp>
        <p:nvSpPr>
          <p:cNvPr id="6175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65700" y="53879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A = glum</a:t>
            </a:r>
          </a:p>
        </p:txBody>
      </p:sp>
      <p:sp>
        <p:nvSpPr>
          <p:cNvPr id="6176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sibling(glum, marge)</a:t>
            </a:r>
          </a:p>
        </p:txBody>
      </p:sp>
      <p:sp>
        <p:nvSpPr>
          <p:cNvPr id="6177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latin typeface="Monaco" charset="0"/>
              </a:rPr>
              <a:t>is there a sibling?</a:t>
            </a:r>
          </a:p>
        </p:txBody>
      </p:sp>
      <p:sp>
        <p:nvSpPr>
          <p:cNvPr id="6178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sz="1000" b="1">
                <a:solidFill>
                  <a:schemeClr val="tx1"/>
                </a:solidFill>
                <a:latin typeface="Monaco" charset="0"/>
              </a:rPr>
              <a:t>   </a:t>
            </a:r>
            <a:r>
              <a:rPr lang="en-US" sz="1000" b="1">
                <a:solidFill>
                  <a:schemeClr val="hlink"/>
                </a:solidFill>
                <a:latin typeface="Monaco" charset="0"/>
              </a:rPr>
              <a:t>N = bart</a:t>
            </a:r>
            <a:endParaRPr 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6179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P = marge</a:t>
            </a:r>
          </a:p>
        </p:txBody>
      </p:sp>
      <p:sp>
        <p:nvSpPr>
          <p:cNvPr id="6180" name="Text Box 4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female(gomer) ?</a:t>
            </a:r>
          </a:p>
        </p:txBody>
      </p:sp>
      <p:sp>
        <p:nvSpPr>
          <p:cNvPr id="6181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4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629150" y="5324475"/>
            <a:ext cx="4921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434013" y="5081588"/>
            <a:ext cx="1157287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Text Box 4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894513" y="4725988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Monaco" charset="0"/>
              </a:rPr>
              <a:t>other siblings?</a:t>
            </a:r>
          </a:p>
        </p:txBody>
      </p:sp>
      <p:sp>
        <p:nvSpPr>
          <p:cNvPr id="6187" name="Text Box 4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2900" y="48625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rgbClr val="0000FF"/>
                </a:solidFill>
                <a:latin typeface="Monaco" charset="0"/>
              </a:rPr>
              <a:t>sibling(selma, marge)</a:t>
            </a:r>
          </a:p>
        </p:txBody>
      </p:sp>
      <p:sp>
        <p:nvSpPr>
          <p:cNvPr id="6188" name="Rectangle 5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432675" y="5365750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A = selma</a:t>
            </a:r>
          </a:p>
        </p:txBody>
      </p:sp>
      <p:sp>
        <p:nvSpPr>
          <p:cNvPr id="6189" name="Text Box 5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884988" y="5030788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sz="1000" b="1">
                <a:solidFill>
                  <a:schemeClr val="tx1"/>
                </a:solidFill>
                <a:latin typeface="Monaco" charset="0"/>
              </a:rPr>
              <a:t>   </a:t>
            </a:r>
            <a:r>
              <a:rPr lang="en-US" sz="1000" b="1">
                <a:solidFill>
                  <a:schemeClr val="hlink"/>
                </a:solidFill>
                <a:latin typeface="Monaco" charset="0"/>
              </a:rPr>
              <a:t>N = bart</a:t>
            </a:r>
            <a:endParaRPr 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6190" name="Rectangle 5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434263" y="520223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P = marge</a:t>
            </a:r>
          </a:p>
        </p:txBody>
      </p:sp>
      <p:sp>
        <p:nvSpPr>
          <p:cNvPr id="6191" name="Line 5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115175" y="5381625"/>
            <a:ext cx="46990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Text Box 54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22950" y="57261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6193" name="Line 5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8629650" y="5530850"/>
            <a:ext cx="234950" cy="620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Line 5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Line 57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Rectangle 5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aunt(A,N) :- parent(P,N), sibling(A,P), female(A).</a:t>
            </a:r>
          </a:p>
        </p:txBody>
      </p:sp>
      <p:sp>
        <p:nvSpPr>
          <p:cNvPr id="6197" name="Rectangle 6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>
                <a:solidFill>
                  <a:schemeClr val="hlink"/>
                </a:solidFill>
                <a:latin typeface="Monaco" charset="0"/>
              </a:rPr>
              <a:t>N = bart</a:t>
            </a:r>
          </a:p>
        </p:txBody>
      </p:sp>
      <p:sp>
        <p:nvSpPr>
          <p:cNvPr id="6198" name="Line 6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9" name="Group 2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62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0" name="Text Box 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119313" y="252413"/>
            <a:ext cx="6369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cs typeface="Times New Roman" pitchFamily="18" charset="0"/>
              </a:rPr>
              <a:t>Prolog </a:t>
            </a:r>
            <a:r>
              <a:rPr lang="en-US" sz="4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sz="4400" dirty="0">
                <a:solidFill>
                  <a:schemeClr val="tx1"/>
                </a:solidFill>
                <a:cs typeface="Times New Roman" pitchFamily="18" charset="0"/>
              </a:rPr>
              <a:t> DFS</a:t>
            </a:r>
          </a:p>
        </p:txBody>
      </p:sp>
      <p:sp>
        <p:nvSpPr>
          <p:cNvPr id="6201" name="Text Box 1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Who are Bart’s aunts?</a:t>
            </a:r>
          </a:p>
        </p:txBody>
      </p:sp>
      <p:sp>
        <p:nvSpPr>
          <p:cNvPr id="6202" name="Text Box 1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chemeClr val="hlink"/>
                </a:solidFill>
                <a:latin typeface="Monaco" charset="0"/>
              </a:rPr>
              <a:t>aunt(A,bart)</a:t>
            </a:r>
          </a:p>
        </p:txBody>
      </p:sp>
      <p:sp>
        <p:nvSpPr>
          <p:cNvPr id="6203" name="Rectangle 60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28600" y="762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trace. / notrace.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204" name="Text Box 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507163" y="152400"/>
            <a:ext cx="25606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09900"/>
                </a:solidFill>
                <a:latin typeface="Times" pitchFamily="1" charset="0"/>
              </a:rPr>
              <a:t>Maybe this should be Prolog == DFS?</a:t>
            </a:r>
          </a:p>
        </p:txBody>
      </p:sp>
      <p:sp>
        <p:nvSpPr>
          <p:cNvPr id="6206" name="Rectangle 75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28600" y="392113"/>
            <a:ext cx="138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spy(female).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207" name="Rectangle 76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28600" y="696913"/>
            <a:ext cx="106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nospyall.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78" name="Group 7182"/>
          <p:cNvGrpSpPr>
            <a:grpSpLocks/>
          </p:cNvGrpSpPr>
          <p:nvPr/>
        </p:nvGrpSpPr>
        <p:grpSpPr bwMode="auto">
          <a:xfrm>
            <a:off x="7939749" y="344402"/>
            <a:ext cx="617537" cy="635071"/>
            <a:chOff x="1676815" y="5536974"/>
            <a:chExt cx="1066385" cy="1244825"/>
          </a:xfrm>
        </p:grpSpPr>
        <p:sp>
          <p:nvSpPr>
            <p:cNvPr id="79" name="Freeform 1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81" name="Straight Connector 80"/>
            <p:cNvCxnSpPr>
              <a:stCxn id="97" idx="1"/>
              <a:endCxn id="9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7" name="Oval 14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8" name="Oval 17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stCxn id="9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3" name="Freeform 8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8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92" name="Oval 14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3" name="Oval 17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4" name="Straight Connector 93"/>
              <p:cNvCxnSpPr>
                <a:stCxn id="9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7" name="Oval 1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8" name="Oval 1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stCxn id="8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6" name="AutoShape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5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Negation in Prolog?</a:t>
            </a:r>
          </a:p>
        </p:txBody>
      </p:sp>
      <p:sp>
        <p:nvSpPr>
          <p:cNvPr id="7172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1676400"/>
            <a:ext cx="4516438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How could you write </a:t>
            </a: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</a:rPr>
              <a:t>oldest(X)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7173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6622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oldest(X) :- </a:t>
            </a:r>
            <a:r>
              <a:rPr lang="en-US" sz="2400" b="1" dirty="0">
                <a:latin typeface="Courier New" pitchFamily="49" charset="0"/>
              </a:rPr>
              <a:t>AX &gt; </a:t>
            </a:r>
            <a:r>
              <a:rPr lang="en-US" sz="2400" b="1" dirty="0" smtClean="0">
                <a:latin typeface="Courier New" pitchFamily="49" charset="0"/>
              </a:rPr>
              <a:t>AY, </a:t>
            </a:r>
            <a:r>
              <a:rPr lang="en-US" sz="2400" b="1" dirty="0">
                <a:latin typeface="Courier New" pitchFamily="49" charset="0"/>
              </a:rPr>
              <a:t>age(X,AX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), age(Y,AY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).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733800"/>
            <a:ext cx="71673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This will work correctly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cause Prolog to run into an infinite loop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</a:t>
            </a:r>
            <a:r>
              <a:rPr lang="en-US" dirty="0" smtClean="0"/>
              <a:t>find one of more values for </a:t>
            </a:r>
            <a:r>
              <a:rPr lang="en-US" dirty="0" smtClean="0"/>
              <a:t>X, but not the correct value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</a:t>
            </a:r>
            <a:r>
              <a:rPr lang="en-US" dirty="0" smtClean="0"/>
              <a:t>find many </a:t>
            </a:r>
            <a:r>
              <a:rPr lang="en-US" dirty="0" smtClean="0"/>
              <a:t>values for X, one of which will be the correct value </a:t>
            </a:r>
            <a:br>
              <a:rPr lang="en-US" dirty="0" smtClean="0"/>
            </a:br>
            <a:r>
              <a:rPr lang="en-US" dirty="0" smtClean="0"/>
              <a:t>(the others will be wrong</a:t>
            </a:r>
            <a:r>
              <a:rPr lang="en-US" dirty="0" smtClean="0"/>
              <a:t>)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cause an error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query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oldest(X)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Negation in Prolog?</a:t>
            </a:r>
          </a:p>
        </p:txBody>
      </p:sp>
      <p:sp>
        <p:nvSpPr>
          <p:cNvPr id="7172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1676400"/>
            <a:ext cx="4516438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How could you write </a:t>
            </a: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</a:rPr>
              <a:t>oldest(X)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7173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6622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oldest(X) :- age(X,AX), age(Y,AY), AX &gt; 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733800"/>
            <a:ext cx="71673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This will work correctly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cause Prolog to run into an infinite loop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</a:t>
            </a:r>
            <a:r>
              <a:rPr lang="en-US" dirty="0" smtClean="0"/>
              <a:t>find one or more values for </a:t>
            </a:r>
            <a:r>
              <a:rPr lang="en-US" dirty="0" smtClean="0"/>
              <a:t>X, but not the correct value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</a:t>
            </a:r>
            <a:r>
              <a:rPr lang="en-US" dirty="0" smtClean="0"/>
              <a:t>find many </a:t>
            </a:r>
            <a:r>
              <a:rPr lang="en-US" dirty="0" smtClean="0"/>
              <a:t>values for X, one of which will be the correct value </a:t>
            </a:r>
            <a:br>
              <a:rPr lang="en-US" dirty="0" smtClean="0"/>
            </a:br>
            <a:r>
              <a:rPr lang="en-US" dirty="0" smtClean="0"/>
              <a:t>(the others will be wrong</a:t>
            </a:r>
            <a:r>
              <a:rPr lang="en-US" dirty="0" smtClean="0"/>
              <a:t>)</a:t>
            </a:r>
          </a:p>
          <a:p>
            <a:pPr marL="342900" indent="-342900">
              <a:buAutoNum type="alphaUcPeriod"/>
            </a:pPr>
            <a:r>
              <a:rPr lang="en-US" dirty="0" smtClean="0"/>
              <a:t>This will cause an error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query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oldest(X)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52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3600" dirty="0" smtClean="0"/>
              <a:t>Review: Tail Recursion and Hmmm</a:t>
            </a:r>
            <a:endParaRPr lang="en-US" sz="4000" dirty="0">
              <a:latin typeface="Times" pitchFamily="1" charset="0"/>
            </a:endParaRPr>
          </a:p>
        </p:txBody>
      </p:sp>
      <p:grpSp>
        <p:nvGrpSpPr>
          <p:cNvPr id="10158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10158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813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0200" y="1600200"/>
            <a:ext cx="5423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(define (tower N)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(tower-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 2))</a:t>
            </a:r>
          </a:p>
          <a:p>
            <a:pPr>
              <a:spcBef>
                <a:spcPts val="0"/>
              </a:spcBef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(define (tower-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 A)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(if (= N 0)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A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(power A (tower-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(- N 1) A))))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186" y="4194313"/>
            <a:ext cx="308930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a tail recursive function?</a:t>
            </a:r>
          </a:p>
          <a:p>
            <a:pPr marL="342900" indent="-342900">
              <a:buAutoNum type="alphaUcPeriod"/>
            </a:pPr>
            <a:r>
              <a:rPr lang="en-US" dirty="0" smtClean="0"/>
              <a:t>Yes</a:t>
            </a:r>
          </a:p>
          <a:p>
            <a:pPr marL="342900" indent="-342900">
              <a:buAutoNum type="alphaUcPeriod"/>
            </a:pPr>
            <a:r>
              <a:rPr lang="en-US" dirty="0" smtClean="0"/>
              <a:t>No</a:t>
            </a:r>
          </a:p>
          <a:p>
            <a:pPr marL="342900" indent="-342900">
              <a:buAutoNum type="alphaUcPeriod"/>
            </a:pPr>
            <a:r>
              <a:rPr lang="en-US" dirty="0" smtClean="0"/>
              <a:t>Not 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82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Negation in Prolog?</a:t>
            </a:r>
          </a:p>
        </p:txBody>
      </p:sp>
      <p:sp>
        <p:nvSpPr>
          <p:cNvPr id="8196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1676400"/>
            <a:ext cx="4516438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How could you write </a:t>
            </a: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</a:rPr>
              <a:t>oldest(X)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8197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6622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oldest(X) :- age(X,AX), age(Y,AY), AX &gt; AY.</a:t>
            </a:r>
          </a:p>
        </p:txBody>
      </p:sp>
      <p:sp>
        <p:nvSpPr>
          <p:cNvPr id="8198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4200" y="3276600"/>
            <a:ext cx="200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cs typeface="Times New Roman" pitchFamily="18" charset="0"/>
              </a:rPr>
              <a:t>Why doesn't this work?</a:t>
            </a:r>
          </a:p>
        </p:txBody>
      </p:sp>
      <p:sp>
        <p:nvSpPr>
          <p:cNvPr id="8199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419100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notoldest(X) :- age(X,AX), age(Y,AY), AX 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</a:rPr>
              <a:t>&lt;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 AY.</a:t>
            </a:r>
          </a:p>
        </p:txBody>
      </p:sp>
      <p:sp>
        <p:nvSpPr>
          <p:cNvPr id="8200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472440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oldest(X) :-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\+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</a:rPr>
              <a:t>notoldest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(X).</a:t>
            </a:r>
          </a:p>
        </p:txBody>
      </p:sp>
      <p:sp>
        <p:nvSpPr>
          <p:cNvPr id="8201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6018410"/>
            <a:ext cx="41043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 smtClean="0">
                <a:solidFill>
                  <a:schemeClr val="folHlink"/>
                </a:solidFill>
                <a:cs typeface="Times New Roman" pitchFamily="18" charset="0"/>
              </a:rPr>
              <a:t>Will this work?  A. Yes  B. No  C. only if X is bound</a:t>
            </a:r>
            <a:endParaRPr lang="en-US" sz="14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12" name="&quot;No&quot; Symbol 11"/>
          <p:cNvSpPr/>
          <p:nvPr>
            <p:custDataLst>
              <p:tags r:id="rId9"/>
            </p:custDataLst>
          </p:nvPr>
        </p:nvSpPr>
        <p:spPr>
          <a:xfrm>
            <a:off x="457200" y="2438400"/>
            <a:ext cx="7924800" cy="914400"/>
          </a:xfrm>
          <a:prstGeom prst="noSmoking">
            <a:avLst>
              <a:gd name="adj" fmla="val 8034"/>
            </a:avLst>
          </a:prstGeom>
          <a:solidFill>
            <a:srgbClr val="FF9933"/>
          </a:solidFill>
          <a:ln>
            <a:solidFill>
              <a:srgbClr val="C00000"/>
            </a:solidFill>
          </a:ln>
        </p:spPr>
        <p:txBody>
          <a:bodyPr anchor="ctr">
            <a:spAutoFit/>
          </a:bodyPr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8203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53200" y="6324600"/>
            <a:ext cx="2233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009200"/>
                </a:solidFill>
                <a:cs typeface="Times New Roman" pitchFamily="18" charset="0"/>
              </a:rPr>
              <a:t>Need for #4, </a:t>
            </a:r>
            <a:r>
              <a:rPr lang="en-US" sz="1400" b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hasFirstGC</a:t>
            </a:r>
          </a:p>
        </p:txBody>
      </p:sp>
    </p:spTree>
    <p:extLst>
      <p:ext uri="{BB962C8B-B14F-4D97-AF65-F5344CB8AC3E}">
        <p14:creationId xmlns:p14="http://schemas.microsoft.com/office/powerpoint/2010/main" val="38447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8225"/>
            <a:ext cx="8218487" cy="180975"/>
            <a:chOff x="295" y="1311"/>
            <a:chExt cx="5177" cy="114"/>
          </a:xfrm>
        </p:grpSpPr>
        <p:sp>
          <p:nvSpPr>
            <p:cNvPr id="123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Math in Prolog?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470025"/>
            <a:ext cx="8763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Racket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b="1" i="1" dirty="0">
                <a:solidFill>
                  <a:srgbClr val="009200"/>
                </a:solidFill>
                <a:cs typeface="Times New Roman" pitchFamily="18" charset="0"/>
              </a:rPr>
              <a:t>no side effects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(assignments changing variables) -- new data is created &amp; returned.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Python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you can </a:t>
            </a:r>
            <a:r>
              <a:rPr lang="en-US" b="1" i="1" dirty="0">
                <a:cs typeface="Times New Roman" pitchFamily="18" charset="0"/>
              </a:rPr>
              <a:t>choose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to use side effects, or return new data as needed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Prolog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everything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 done via side effects, there are 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no return values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!</a:t>
            </a:r>
          </a:p>
        </p:txBody>
      </p:sp>
      <p:sp>
        <p:nvSpPr>
          <p:cNvPr id="122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9638" y="3124200"/>
            <a:ext cx="4424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fac(X) :- X * fac(X-1).</a:t>
            </a:r>
          </a:p>
        </p:txBody>
      </p:sp>
      <p:sp>
        <p:nvSpPr>
          <p:cNvPr id="12296" name="Rectangle 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2819400"/>
            <a:ext cx="2819400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This goes wrong in THREE places (in Prolog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)!</a:t>
            </a:r>
          </a:p>
          <a:p>
            <a:r>
              <a:rPr lang="en-US" dirty="0" smtClean="0">
                <a:cs typeface="Times New Roman" pitchFamily="18" charset="0"/>
              </a:rPr>
              <a:t>What are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8225"/>
            <a:ext cx="8218487" cy="180975"/>
            <a:chOff x="295" y="1311"/>
            <a:chExt cx="5177" cy="114"/>
          </a:xfrm>
        </p:grpSpPr>
        <p:sp>
          <p:nvSpPr>
            <p:cNvPr id="100355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6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Math in Prolog?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470025"/>
            <a:ext cx="8763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Racket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b="1" i="1" dirty="0">
                <a:solidFill>
                  <a:srgbClr val="009200"/>
                </a:solidFill>
                <a:cs typeface="Times New Roman" pitchFamily="18" charset="0"/>
              </a:rPr>
              <a:t>no side effects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(assignments changing variables) -- new data is created &amp; returned.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Python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you can </a:t>
            </a:r>
            <a:r>
              <a:rPr lang="en-US" b="1" i="1" dirty="0">
                <a:cs typeface="Times New Roman" pitchFamily="18" charset="0"/>
              </a:rPr>
              <a:t>choose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to use side effects, or return new data as needed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Prolog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everything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 done via side effects, there are 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no return values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!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999473"/>
            <a:ext cx="91454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(0, 1).</a:t>
            </a:r>
            <a:b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:- M is N-1,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(M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Ans2),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is Ans2 * N.  </a:t>
            </a:r>
          </a:p>
        </p:txBody>
      </p:sp>
      <p:sp>
        <p:nvSpPr>
          <p:cNvPr id="100360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5943600"/>
            <a:ext cx="650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</a:rPr>
              <a:t>! rules!</a:t>
            </a:r>
          </a:p>
        </p:txBody>
      </p:sp>
      <p:grpSp>
        <p:nvGrpSpPr>
          <p:cNvPr id="33" name="Group 7182"/>
          <p:cNvGrpSpPr>
            <a:grpSpLocks/>
          </p:cNvGrpSpPr>
          <p:nvPr/>
        </p:nvGrpSpPr>
        <p:grpSpPr bwMode="auto">
          <a:xfrm>
            <a:off x="8392150" y="6081712"/>
            <a:ext cx="617537" cy="635071"/>
            <a:chOff x="1676815" y="5536974"/>
            <a:chExt cx="1066385" cy="1244825"/>
          </a:xfrm>
        </p:grpSpPr>
        <p:sp>
          <p:nvSpPr>
            <p:cNvPr id="34" name="Freeform 1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6" name="Straight Connector 35"/>
            <p:cNvCxnSpPr>
              <a:stCxn id="52" idx="1"/>
              <a:endCxn id="5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3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AutoShape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3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7283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7400" y="214313"/>
            <a:ext cx="500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Prolog Lists</a:t>
            </a:r>
          </a:p>
        </p:txBody>
      </p:sp>
      <p:sp>
        <p:nvSpPr>
          <p:cNvPr id="9728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2763" y="1479550"/>
            <a:ext cx="884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u="sng">
                <a:solidFill>
                  <a:srgbClr val="9900CC"/>
                </a:solidFill>
              </a:rPr>
              <a:t>Test</a:t>
            </a:r>
          </a:p>
        </p:txBody>
      </p:sp>
      <p:sp>
        <p:nvSpPr>
          <p:cNvPr id="9728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2913" y="2289175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9900CC"/>
                </a:solidFill>
                <a:latin typeface="Courier New" pitchFamily="49" charset="0"/>
              </a:rPr>
              <a:t>member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(3, [1,2,3,4,5]).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Yes</a:t>
            </a:r>
          </a:p>
        </p:txBody>
      </p:sp>
      <p:sp>
        <p:nvSpPr>
          <p:cNvPr id="9728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5363" y="2238375"/>
            <a:ext cx="36893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latin typeface="Courier New" pitchFamily="49" charset="0"/>
              </a:rPr>
              <a:t>member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(E, [1,2,3,4,5]).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E = 1 ;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E = 2 ;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E = 3 ;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E = 4 ;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E = 5 ;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No</a:t>
            </a:r>
          </a:p>
        </p:txBody>
      </p:sp>
      <p:sp>
        <p:nvSpPr>
          <p:cNvPr id="9728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9763" y="1479550"/>
            <a:ext cx="166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u="sng"/>
              <a:t>Generate</a:t>
            </a:r>
          </a:p>
        </p:txBody>
      </p:sp>
      <p:sp>
        <p:nvSpPr>
          <p:cNvPr id="9729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9900" y="4546600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rgbClr val="9900CC"/>
                </a:solidFill>
                <a:latin typeface="Courier New" pitchFamily="49" charset="0"/>
              </a:rPr>
              <a:t>member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(6, [1,2,3,4,5]).</a:t>
            </a:r>
          </a:p>
          <a:p>
            <a:pPr algn="l">
              <a:spcBef>
                <a:spcPct val="0"/>
              </a:spcBef>
            </a:pPr>
            <a:endParaRPr lang="en-US" sz="20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No</a:t>
            </a:r>
          </a:p>
        </p:txBody>
      </p:sp>
      <p:sp>
        <p:nvSpPr>
          <p:cNvPr id="97291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08900" y="6461125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solidFill>
                  <a:srgbClr val="009200"/>
                </a:solidFill>
                <a:latin typeface="Sand" charset="0"/>
              </a:rPr>
              <a:t>both variable?</a:t>
            </a:r>
          </a:p>
        </p:txBody>
      </p:sp>
      <p:sp>
        <p:nvSpPr>
          <p:cNvPr id="97292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0" y="2286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Inference on </a:t>
            </a:r>
            <a:r>
              <a:rPr lang="en-US" b="1" i="1">
                <a:solidFill>
                  <a:srgbClr val="009200"/>
                </a:solidFill>
                <a:cs typeface="Times New Roman" pitchFamily="18" charset="0"/>
              </a:rPr>
              <a:t>structure</a:t>
            </a: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, instead of a database.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8307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08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2338" y="27781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Prolog’s key difference...</a:t>
            </a:r>
          </a:p>
        </p:txBody>
      </p:sp>
      <p:sp>
        <p:nvSpPr>
          <p:cNvPr id="9831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2388" y="1447800"/>
            <a:ext cx="6145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Remember, prolog </a:t>
            </a:r>
            <a:r>
              <a:rPr lang="en-US" sz="2400" b="1" i="1">
                <a:solidFill>
                  <a:srgbClr val="0000FF"/>
                </a:solidFill>
              </a:rPr>
              <a:t>does not have return values</a:t>
            </a:r>
            <a:r>
              <a:rPr lang="en-US" sz="240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98311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1100" y="24447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member( e, L )</a:t>
            </a:r>
          </a:p>
        </p:txBody>
      </p:sp>
      <p:sp>
        <p:nvSpPr>
          <p:cNvPr id="983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3121025"/>
            <a:ext cx="233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member( E, L )</a:t>
            </a:r>
          </a:p>
        </p:txBody>
      </p:sp>
      <p:sp>
        <p:nvSpPr>
          <p:cNvPr id="98313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57588" y="2635250"/>
            <a:ext cx="8334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27525" y="2454553"/>
            <a:ext cx="4467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Racket/Python,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this returns a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boolean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9831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559175" y="3327400"/>
            <a:ext cx="8334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4675" y="2994025"/>
            <a:ext cx="4154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Arial" charset="0"/>
              </a:rPr>
              <a:t>in prolog, this can be tested (yes/no) OR it can </a:t>
            </a:r>
            <a:r>
              <a:rPr lang="en-US" b="1" i="1">
                <a:solidFill>
                  <a:srgbClr val="0000FF"/>
                </a:solidFill>
                <a:latin typeface="Arial" charset="0"/>
              </a:rPr>
              <a:t>bind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values to E or L ! </a:t>
            </a:r>
          </a:p>
        </p:txBody>
      </p:sp>
      <p:sp>
        <p:nvSpPr>
          <p:cNvPr id="98317" name="Freeform 14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343025" y="3556000"/>
            <a:ext cx="436563" cy="593725"/>
          </a:xfrm>
          <a:custGeom>
            <a:avLst/>
            <a:gdLst>
              <a:gd name="T0" fmla="*/ 2147483647 w 275"/>
              <a:gd name="T1" fmla="*/ 2147483647 h 269"/>
              <a:gd name="T2" fmla="*/ 2147483647 w 275"/>
              <a:gd name="T3" fmla="*/ 2147483647 h 269"/>
              <a:gd name="T4" fmla="*/ 0 w 275"/>
              <a:gd name="T5" fmla="*/ 2147483647 h 269"/>
              <a:gd name="T6" fmla="*/ 2147483647 w 275"/>
              <a:gd name="T7" fmla="*/ 2147483647 h 269"/>
              <a:gd name="T8" fmla="*/ 2147483647 w 275"/>
              <a:gd name="T9" fmla="*/ 2147483647 h 269"/>
              <a:gd name="T10" fmla="*/ 2147483647 w 275"/>
              <a:gd name="T11" fmla="*/ 2147483647 h 269"/>
              <a:gd name="T12" fmla="*/ 2147483647 w 275"/>
              <a:gd name="T13" fmla="*/ 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"/>
              <a:gd name="T22" fmla="*/ 0 h 269"/>
              <a:gd name="T23" fmla="*/ 275 w 275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" h="269">
                <a:moveTo>
                  <a:pt x="275" y="250"/>
                </a:moveTo>
                <a:cubicBezTo>
                  <a:pt x="216" y="269"/>
                  <a:pt x="83" y="262"/>
                  <a:pt x="20" y="220"/>
                </a:cubicBezTo>
                <a:cubicBezTo>
                  <a:pt x="14" y="203"/>
                  <a:pt x="5" y="191"/>
                  <a:pt x="0" y="175"/>
                </a:cubicBezTo>
                <a:cubicBezTo>
                  <a:pt x="7" y="120"/>
                  <a:pt x="22" y="105"/>
                  <a:pt x="45" y="60"/>
                </a:cubicBezTo>
                <a:cubicBezTo>
                  <a:pt x="47" y="54"/>
                  <a:pt x="52" y="50"/>
                  <a:pt x="55" y="45"/>
                </a:cubicBezTo>
                <a:cubicBezTo>
                  <a:pt x="59" y="35"/>
                  <a:pt x="61" y="25"/>
                  <a:pt x="65" y="15"/>
                </a:cubicBezTo>
                <a:cubicBezTo>
                  <a:pt x="66" y="10"/>
                  <a:pt x="70" y="0"/>
                  <a:pt x="70" y="0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08163" y="3886200"/>
            <a:ext cx="548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>
                <a:solidFill>
                  <a:srgbClr val="009900"/>
                </a:solidFill>
                <a:latin typeface="Arial" charset="0"/>
              </a:rPr>
              <a:t>true when </a:t>
            </a:r>
            <a:r>
              <a:rPr lang="en-US" sz="2000" b="1">
                <a:solidFill>
                  <a:srgbClr val="009900"/>
                </a:solidFill>
                <a:latin typeface="Courier New" pitchFamily="49" charset="0"/>
              </a:rPr>
              <a:t>E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 is a member of </a:t>
            </a:r>
            <a:r>
              <a:rPr lang="en-US" sz="2000" b="1">
                <a:solidFill>
                  <a:srgbClr val="009900"/>
                </a:solidFill>
                <a:latin typeface="Courier New" pitchFamily="49" charset="0"/>
              </a:rPr>
              <a:t>L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 and false otherwise</a:t>
            </a:r>
          </a:p>
        </p:txBody>
      </p:sp>
      <p:sp>
        <p:nvSpPr>
          <p:cNvPr id="98319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" y="4648200"/>
            <a:ext cx="577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Writing the </a:t>
            </a:r>
            <a:r>
              <a:rPr lang="en-US" b="1">
                <a:solidFill>
                  <a:schemeClr val="tx1"/>
                </a:solidFill>
                <a:latin typeface="Courier New" pitchFamily="49" charset="0"/>
              </a:rPr>
              <a:t>member</a:t>
            </a:r>
            <a:r>
              <a:rPr lang="en-US">
                <a:solidFill>
                  <a:schemeClr val="tx1"/>
                </a:solidFill>
              </a:rPr>
              <a:t> predicate:</a:t>
            </a:r>
          </a:p>
        </p:txBody>
      </p:sp>
      <p:sp>
        <p:nvSpPr>
          <p:cNvPr id="98320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2188" y="5257800"/>
            <a:ext cx="3503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member( E,       )</a:t>
            </a:r>
          </a:p>
        </p:txBody>
      </p:sp>
      <p:sp>
        <p:nvSpPr>
          <p:cNvPr id="98321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2188" y="6015038"/>
            <a:ext cx="350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member( E,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83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5"/>
                </p:custDataLst>
              </p14:nvPr>
            </p14:nvContentPartPr>
            <p14:xfrm>
              <a:off x="6916738" y="6334125"/>
              <a:ext cx="3175" cy="30163"/>
            </p14:xfrm>
          </p:contentPart>
        </mc:Choice>
        <mc:Fallback xmlns="">
          <p:pic>
            <p:nvPicPr>
              <p:cNvPr id="983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06419" y="6324789"/>
                <a:ext cx="23813" cy="488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5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102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075" y="228600"/>
            <a:ext cx="7781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800">
                <a:solidFill>
                  <a:schemeClr val="tx1"/>
                </a:solidFill>
                <a:cs typeface="Times New Roman" pitchFamily="18" charset="0"/>
              </a:rPr>
              <a:t>Equals Aren't!</a:t>
            </a:r>
          </a:p>
        </p:txBody>
      </p:sp>
      <p:sp>
        <p:nvSpPr>
          <p:cNvPr id="10245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163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when in Prolog…</a:t>
            </a:r>
            <a:endParaRPr lang="en-US"/>
          </a:p>
        </p:txBody>
      </p:sp>
      <p:sp>
        <p:nvSpPr>
          <p:cNvPr id="10246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0" y="2209800"/>
            <a:ext cx="50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</a:t>
            </a:r>
            <a:endParaRPr lang="en-US" sz="42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7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2209800"/>
            <a:ext cx="831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\=</a:t>
            </a:r>
            <a:endParaRPr lang="en-US" sz="42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211138"/>
            <a:ext cx="1522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This is </a:t>
            </a:r>
            <a:r>
              <a:rPr lang="en-US" sz="1200" b="1" i="1">
                <a:solidFill>
                  <a:srgbClr val="009900"/>
                </a:solidFill>
                <a:cs typeface="Times New Roman" pitchFamily="18" charset="0"/>
              </a:rPr>
              <a:t>bound</a:t>
            </a:r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 to cause problems…</a:t>
            </a:r>
          </a:p>
        </p:txBody>
      </p:sp>
      <p:sp>
        <p:nvSpPr>
          <p:cNvPr id="10249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2286000"/>
            <a:ext cx="156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Binding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0250" name="Rectangle 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81400" y="1600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88E0A"/>
                </a:solidFill>
                <a:latin typeface="Comic Sans MS" pitchFamily="66" charset="0"/>
                <a:cs typeface="Times New Roman" pitchFamily="18" charset="0"/>
              </a:rPr>
              <a:t>positive</a:t>
            </a:r>
            <a:endParaRPr lang="en-US" sz="2400">
              <a:solidFill>
                <a:srgbClr val="088E0A"/>
              </a:solidFill>
              <a:latin typeface="Comic Sans MS" pitchFamily="66" charset="0"/>
            </a:endParaRPr>
          </a:p>
        </p:txBody>
      </p:sp>
      <p:sp>
        <p:nvSpPr>
          <p:cNvPr id="10251" name="Rectangle 4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1600200"/>
            <a:ext cx="138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88E0A"/>
                </a:solidFill>
                <a:latin typeface="Comic Sans MS" pitchFamily="66" charset="0"/>
                <a:cs typeface="Times New Roman" pitchFamily="18" charset="0"/>
              </a:rPr>
              <a:t>negative</a:t>
            </a:r>
            <a:endParaRPr lang="en-US" sz="2400">
              <a:solidFill>
                <a:srgbClr val="088E0A"/>
              </a:solidFill>
              <a:latin typeface="Comic Sans MS" pitchFamily="66" charset="0"/>
            </a:endParaRPr>
          </a:p>
        </p:txBody>
      </p:sp>
      <p:sp>
        <p:nvSpPr>
          <p:cNvPr id="10252" name="Rectangle 4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33813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Structure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0253" name="Rectangle 4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28688" y="52832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Math!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0254" name="Rectangle 4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0" y="3808413"/>
            <a:ext cx="831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==</a:t>
            </a:r>
            <a:endParaRPr lang="en-US" sz="42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5" name="Rectangle 4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8588" y="3786188"/>
            <a:ext cx="1155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\==</a:t>
            </a:r>
            <a:endParaRPr lang="en-US" sz="42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6" name="Rectangle 4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5205413"/>
            <a:ext cx="831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endParaRPr lang="en-US" sz="42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7" name="Rectangle 5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5257800"/>
            <a:ext cx="933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no need for this!</a:t>
            </a:r>
            <a:endParaRPr lang="en-US"/>
          </a:p>
        </p:txBody>
      </p:sp>
      <p:sp>
        <p:nvSpPr>
          <p:cNvPr id="10258" name="Rectangle 5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76600" y="2867025"/>
            <a:ext cx="20589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>
                <a:latin typeface="Comic Sans MS" pitchFamily="66" charset="0"/>
                <a:cs typeface="Times New Roman" pitchFamily="18" charset="0"/>
              </a:rPr>
              <a:t> operator is also called "unification"</a:t>
            </a:r>
            <a:endParaRPr lang="en-US" sz="1400"/>
          </a:p>
        </p:txBody>
      </p:sp>
      <p:sp>
        <p:nvSpPr>
          <p:cNvPr id="10259" name="Rectangle 5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98813" y="6019800"/>
            <a:ext cx="20589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>
                <a:latin typeface="Comic Sans MS" pitchFamily="66" charset="0"/>
                <a:cs typeface="Times New Roman" pitchFamily="18" charset="0"/>
              </a:rPr>
              <a:t>the right-hand side MUST have values, not unbound variables</a:t>
            </a:r>
            <a:endParaRPr lang="en-US" sz="1400"/>
          </a:p>
        </p:txBody>
      </p:sp>
      <p:sp>
        <p:nvSpPr>
          <p:cNvPr id="10260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80088" y="6446838"/>
            <a:ext cx="25606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Prolog knows arithmetic, not algebra!</a:t>
            </a:r>
          </a:p>
        </p:txBody>
      </p:sp>
      <p:cxnSp>
        <p:nvCxnSpPr>
          <p:cNvPr id="10262" name="Straight Connector 67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914400" y="3451225"/>
            <a:ext cx="7772400" cy="1588"/>
          </a:xfrm>
          <a:prstGeom prst="line">
            <a:avLst/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Straight Connector 68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914400" y="4876800"/>
            <a:ext cx="7772400" cy="1588"/>
          </a:xfrm>
          <a:prstGeom prst="line">
            <a:avLst/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4" name="Rectangle 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19200" y="2819400"/>
            <a:ext cx="76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  <a:cs typeface="Times New Roman" pitchFamily="18" charset="0"/>
              </a:rPr>
              <a:t>2-sided!</a:t>
            </a:r>
            <a:endParaRPr lang="en-US" sz="1200"/>
          </a:p>
        </p:txBody>
      </p:sp>
      <p:grpSp>
        <p:nvGrpSpPr>
          <p:cNvPr id="52" name="Group 7182"/>
          <p:cNvGrpSpPr>
            <a:grpSpLocks/>
          </p:cNvGrpSpPr>
          <p:nvPr/>
        </p:nvGrpSpPr>
        <p:grpSpPr bwMode="auto">
          <a:xfrm>
            <a:off x="8392150" y="6081712"/>
            <a:ext cx="617537" cy="635071"/>
            <a:chOff x="1676815" y="5536974"/>
            <a:chExt cx="1066385" cy="1244825"/>
          </a:xfrm>
        </p:grpSpPr>
        <p:sp>
          <p:nvSpPr>
            <p:cNvPr id="53" name="Freeform 1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71" idx="1"/>
              <a:endCxn id="7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1" name="Oval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3" name="Straight Connector 72"/>
              <p:cNvCxnSpPr>
                <a:stCxn id="7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7" name="Freeform 5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6" name="Oval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6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1" name="Oval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2" name="Oval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3" name="Straight Connector 62"/>
              <p:cNvCxnSpPr>
                <a:stCxn id="6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0" name="AutoShape 1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76" name="Group 7182"/>
          <p:cNvGrpSpPr>
            <a:grpSpLocks/>
          </p:cNvGrpSpPr>
          <p:nvPr/>
        </p:nvGrpSpPr>
        <p:grpSpPr bwMode="auto">
          <a:xfrm>
            <a:off x="8368864" y="451031"/>
            <a:ext cx="479625" cy="478952"/>
            <a:chOff x="1676815" y="5536974"/>
            <a:chExt cx="1066385" cy="1244825"/>
          </a:xfrm>
        </p:grpSpPr>
        <p:sp>
          <p:nvSpPr>
            <p:cNvPr id="77" name="Freeform 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9" name="Straight Connector 78"/>
            <p:cNvCxnSpPr>
              <a:stCxn id="95" idx="1"/>
              <a:endCxn id="9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95" name="Oval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6" name="Oval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7" name="Straight Connector 96"/>
              <p:cNvCxnSpPr>
                <a:stCxn id="9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1" name="Freeform 8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8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90" name="Oval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1" name="Oval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2" name="Straight Connector 91"/>
              <p:cNvCxnSpPr>
                <a:stCxn id="9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9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85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6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7" name="Straight Connector 86"/>
              <p:cNvCxnSpPr>
                <a:stCxn id="8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4" name="AutoShape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4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112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Not all equals are created equal!</a:t>
            </a:r>
          </a:p>
        </p:txBody>
      </p:sp>
      <p:sp>
        <p:nvSpPr>
          <p:cNvPr id="11268" name="Rectangle 4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133600"/>
            <a:ext cx="156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Binding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69" name="Rectangle 4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4140200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Structure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70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688" y="5816600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Math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752600"/>
            <a:ext cx="6400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[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</a:rPr>
              <a:t>X,a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] = [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</a:rPr>
              <a:t>b,Y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]. 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X = [Y].   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X = [X].   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X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= 5+2.            </a:t>
            </a:r>
          </a:p>
          <a:p>
            <a:pPr algn="l">
              <a:lnSpc>
                <a:spcPct val="50000"/>
              </a:lnSpc>
            </a:pP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 \= Y.    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X=3, Y=2, X \= Y.   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272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3657600"/>
            <a:ext cx="627856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1+2 == 1+2.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1+2 == 2+1.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[1,X] == [1,X].     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[1,2] == [1,X].     </a:t>
            </a:r>
          </a:p>
          <a:p>
            <a:pPr algn="l">
              <a:lnSpc>
                <a:spcPct val="50000"/>
              </a:lnSpc>
            </a:pP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 \== Y.   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X=3, Y=3, X \== Y.  </a:t>
            </a:r>
          </a:p>
        </p:txBody>
      </p:sp>
      <p:sp>
        <p:nvSpPr>
          <p:cNvPr id="11273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5577785"/>
            <a:ext cx="65532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 is 5+2.      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 is Y+3.           </a:t>
            </a:r>
            <a:endParaRPr lang="en-US" sz="14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</a:rPr>
              <a:t>Y = 6, X is Y*7.     </a:t>
            </a: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rgbClr val="9900CC"/>
                </a:solidFill>
                <a:latin typeface="Courier New" pitchFamily="49" charset="0"/>
              </a:rPr>
              <a:t>1+2 </a:t>
            </a:r>
            <a:r>
              <a:rPr lang="en-US" sz="1400" b="1" dirty="0">
                <a:solidFill>
                  <a:srgbClr val="9900CC"/>
                </a:solidFill>
                <a:latin typeface="Courier New" pitchFamily="49" charset="0"/>
              </a:rPr>
              <a:t>=:= 2+1.        </a:t>
            </a:r>
            <a:endParaRPr lang="en-US" sz="1400" b="1" dirty="0" smtClean="0">
              <a:solidFill>
                <a:srgbClr val="9900CC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solidFill>
                  <a:srgbClr val="9900CC"/>
                </a:solidFill>
                <a:latin typeface="Courier New" pitchFamily="49" charset="0"/>
              </a:rPr>
              <a:t>X = 3, Y &lt; X</a:t>
            </a:r>
            <a:endParaRPr lang="en-US" sz="1400" b="1" dirty="0">
              <a:solidFill>
                <a:srgbClr val="9900CC"/>
              </a:solidFill>
              <a:latin typeface="Courier New" pitchFamily="49" charset="0"/>
            </a:endParaRPr>
          </a:p>
        </p:txBody>
      </p:sp>
      <p:cxnSp>
        <p:nvCxnSpPr>
          <p:cNvPr id="11274" name="Straight Connector 3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Connector 37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36563" y="1339334"/>
            <a:ext cx="278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Yes (A), No (B) or error (C)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  <p:bldP spid="11272" grpId="0" build="p"/>
      <p:bldP spid="1127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112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  <a:cs typeface="Times New Roman" pitchFamily="18" charset="0"/>
              </a:rPr>
              <a:t>Not all equals are created equal!</a:t>
            </a:r>
          </a:p>
        </p:txBody>
      </p:sp>
      <p:sp>
        <p:nvSpPr>
          <p:cNvPr id="11268" name="Rectangle 4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133600"/>
            <a:ext cx="156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Binding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69" name="Rectangle 4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4140200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Structure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70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688" y="5816600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  <a:cs typeface="Times New Roman" pitchFamily="18" charset="0"/>
              </a:rPr>
              <a:t>Math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752600"/>
            <a:ext cx="6400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[X,a] = [b,Y].      &lt;--  yes, binds X to b and Y to a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 = [Y].            &lt;--  yes, binds X to [Y]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 = [X].            &lt;--  quite literally </a:t>
            </a:r>
            <a:r>
              <a:rPr lang="en-US" sz="1400" b="1" u="sng">
                <a:solidFill>
                  <a:schemeClr val="tx1"/>
                </a:solidFill>
                <a:latin typeface="Courier New" pitchFamily="49" charset="0"/>
              </a:rPr>
              <a:t>hours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of fun!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 = 5+2.            &lt;--  yes, but X is 5+2, </a:t>
            </a:r>
            <a:r>
              <a:rPr lang="en-US" sz="1400" b="1" u="sng">
                <a:solidFill>
                  <a:schemeClr val="tx1"/>
                </a:solidFill>
                <a:latin typeface="Courier New" pitchFamily="49" charset="0"/>
              </a:rPr>
              <a:t>not</a:t>
            </a: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 7</a:t>
            </a:r>
          </a:p>
          <a:p>
            <a:pPr algn="l">
              <a:lnSpc>
                <a:spcPct val="50000"/>
              </a:lnSpc>
            </a:pPr>
            <a:endParaRPr lang="en-US" sz="14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 \= Y.             &lt;--  NO, because X CAN unify with Y.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X=3, Y=2, X \= Y.   &lt;--  YES, they can not be unified </a:t>
            </a:r>
          </a:p>
        </p:txBody>
      </p:sp>
      <p:sp>
        <p:nvSpPr>
          <p:cNvPr id="11272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3657600"/>
            <a:ext cx="62785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1+2 == 1+2.         &lt;--  yes, the same structure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1+2 == 2+1.         &lt;--  no, NOT the same structure!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[1,X] == [1,X].     &lt;--  yes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[1,2] == [1,X].     &lt;--  no, although OK with =</a:t>
            </a:r>
          </a:p>
          <a:p>
            <a:pPr algn="l">
              <a:lnSpc>
                <a:spcPct val="50000"/>
              </a:lnSpc>
            </a:pPr>
            <a:endParaRPr lang="en-US" sz="14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 \== Y.            &lt;--  YES, they have different names!</a:t>
            </a:r>
          </a:p>
          <a:p>
            <a:pPr algn="l">
              <a:lnSpc>
                <a:spcPct val="50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</a:rPr>
              <a:t>X=3, Y=3, X \== Y.  &lt;--  NO, it uses the values!</a:t>
            </a:r>
          </a:p>
        </p:txBody>
      </p:sp>
      <p:sp>
        <p:nvSpPr>
          <p:cNvPr id="11273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5564320"/>
            <a:ext cx="6553200" cy="108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 is 5+2.           &lt;--  yes, now X is 7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X is Y+3.           &lt;-- 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error: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Y is unbound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</a:rPr>
              <a:t>Y = 6, X is Y*7.    &lt;--  yes, X is bound to 42 </a:t>
            </a:r>
          </a:p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rgbClr val="9900CC"/>
                </a:solidFill>
                <a:latin typeface="Courier New" pitchFamily="49" charset="0"/>
              </a:rPr>
              <a:t>1+2 =:= 2+1.        &lt;--  yes – this op. </a:t>
            </a:r>
            <a:r>
              <a:rPr lang="en-US" sz="1400" b="1" dirty="0" err="1">
                <a:solidFill>
                  <a:srgbClr val="9900CC"/>
                </a:solidFill>
                <a:latin typeface="Courier New" pitchFamily="49" charset="0"/>
              </a:rPr>
              <a:t>evals</a:t>
            </a:r>
            <a:r>
              <a:rPr lang="en-US" sz="1400" b="1" dirty="0">
                <a:solidFill>
                  <a:srgbClr val="9900CC"/>
                </a:solidFill>
                <a:latin typeface="Courier New" pitchFamily="49" charset="0"/>
              </a:rPr>
              <a:t> both sides</a:t>
            </a:r>
            <a:r>
              <a:rPr lang="en-US" sz="1400" b="1" dirty="0" smtClean="0">
                <a:solidFill>
                  <a:srgbClr val="9900CC"/>
                </a:solidFill>
                <a:latin typeface="Courier New" pitchFamily="49" charset="0"/>
              </a:rPr>
              <a:t>!!</a:t>
            </a:r>
          </a:p>
          <a:p>
            <a:pPr algn="l">
              <a:lnSpc>
                <a:spcPct val="50000"/>
              </a:lnSpc>
            </a:pPr>
            <a:r>
              <a:rPr lang="en-US" sz="1400" b="1" dirty="0" smtClean="0">
                <a:latin typeface="Courier New" pitchFamily="49" charset="0"/>
              </a:rPr>
              <a:t>X = 3, Y &lt; X        &lt;--  </a:t>
            </a:r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</a:rPr>
              <a:t>error:</a:t>
            </a:r>
            <a:r>
              <a:rPr lang="en-US" sz="1400" b="1" dirty="0" smtClean="0">
                <a:latin typeface="Courier New" pitchFamily="49" charset="0"/>
              </a:rPr>
              <a:t> Y is unbound</a:t>
            </a:r>
            <a:endParaRPr lang="en-US" sz="1400" b="1" dirty="0">
              <a:latin typeface="Courier New" pitchFamily="49" charset="0"/>
            </a:endParaRPr>
          </a:p>
        </p:txBody>
      </p:sp>
      <p:cxnSp>
        <p:nvCxnSpPr>
          <p:cNvPr id="11274" name="Straight Connector 3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Connector 37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 algn="ctr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045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1540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4250" y="20796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4400" i="1">
                <a:solidFill>
                  <a:schemeClr val="tx1"/>
                </a:solidFill>
              </a:rPr>
              <a:t>   "Don't cares"  </a:t>
            </a:r>
            <a:r>
              <a:rPr lang="en-US" sz="4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600200"/>
            <a:ext cx="435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Prolog let's you say "I don't care!"</a:t>
            </a:r>
          </a:p>
        </p:txBody>
      </p:sp>
      <p:sp>
        <p:nvSpPr>
          <p:cNvPr id="1536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778125"/>
            <a:ext cx="6127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mem( E, [E|R] ).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mem( E, [F|R] ) :- mem(E, R). </a:t>
            </a:r>
          </a:p>
        </p:txBody>
      </p:sp>
      <p:sp>
        <p:nvSpPr>
          <p:cNvPr id="15366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5867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</a:rPr>
              <a:t>Let me underscore that _ has no value!</a:t>
            </a:r>
          </a:p>
        </p:txBody>
      </p:sp>
      <p:sp>
        <p:nvSpPr>
          <p:cNvPr id="15369" name="Text 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5000" y="13716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000">
                <a:solidFill>
                  <a:srgbClr val="009900"/>
                </a:solidFill>
                <a:latin typeface="Comic Sans MS" pitchFamily="66" charset="0"/>
              </a:rPr>
              <a:t>How does prolog say "I might think about caring in the indefinite future?"</a:t>
            </a:r>
          </a:p>
        </p:txBody>
      </p:sp>
      <p:sp>
        <p:nvSpPr>
          <p:cNvPr id="15370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461000"/>
            <a:ext cx="6127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mem( E, [E|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_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] ).</a:t>
            </a:r>
          </a:p>
          <a:p>
            <a:pPr algn="l"/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mem( E, [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_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|R] ) :- mem(E, R). </a:t>
            </a:r>
          </a:p>
        </p:txBody>
      </p:sp>
      <p:cxnSp>
        <p:nvCxnSpPr>
          <p:cNvPr id="15371" name="Straight Arrow Connector 4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2895600" y="2725738"/>
            <a:ext cx="2362200" cy="280987"/>
          </a:xfrm>
          <a:prstGeom prst="straightConnector1">
            <a:avLst/>
          </a:prstGeom>
          <a:noFill/>
          <a:ln w="12700" algn="ctr">
            <a:solidFill>
              <a:srgbClr val="0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Arrow Connector 4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0800000">
            <a:off x="2438400" y="3692525"/>
            <a:ext cx="2286000" cy="404813"/>
          </a:xfrm>
          <a:prstGeom prst="straightConnector1">
            <a:avLst/>
          </a:prstGeom>
          <a:noFill/>
          <a:ln w="12700" algn="ctr">
            <a:solidFill>
              <a:srgbClr val="0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Rectangle 5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2497138"/>
            <a:ext cx="2036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We never used R … it's a </a:t>
            </a:r>
            <a:r>
              <a:rPr lang="en-US" b="1" i="1">
                <a:solidFill>
                  <a:srgbClr val="0000FF"/>
                </a:solidFill>
              </a:rPr>
              <a:t>singleton</a:t>
            </a:r>
            <a:r>
              <a:rPr lang="en-US">
                <a:solidFill>
                  <a:srgbClr val="0000FF"/>
                </a:solidFill>
              </a:rPr>
              <a:t>.</a:t>
            </a:r>
            <a:endParaRPr lang="en-US"/>
          </a:p>
        </p:txBody>
      </p:sp>
      <p:sp>
        <p:nvSpPr>
          <p:cNvPr id="15374" name="Rectangl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14888" y="397351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FF"/>
                </a:solidFill>
              </a:rPr>
              <a:t>We never used F either!</a:t>
            </a:r>
            <a:endParaRPr lang="en-US"/>
          </a:p>
        </p:txBody>
      </p:sp>
      <p:sp>
        <p:nvSpPr>
          <p:cNvPr id="15375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" y="4775200"/>
            <a:ext cx="470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The underscore  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 </a:t>
            </a:r>
            <a:r>
              <a:rPr lang="en-US" sz="2400">
                <a:solidFill>
                  <a:schemeClr val="tx1"/>
                </a:solidFill>
              </a:rPr>
              <a:t>is a place holder:</a:t>
            </a:r>
          </a:p>
        </p:txBody>
      </p:sp>
      <p:grpSp>
        <p:nvGrpSpPr>
          <p:cNvPr id="43" name="Group 7182"/>
          <p:cNvGrpSpPr>
            <a:grpSpLocks/>
          </p:cNvGrpSpPr>
          <p:nvPr/>
        </p:nvGrpSpPr>
        <p:grpSpPr bwMode="auto">
          <a:xfrm>
            <a:off x="8392150" y="6081712"/>
            <a:ext cx="617537" cy="635071"/>
            <a:chOff x="1676815" y="5536974"/>
            <a:chExt cx="1066385" cy="1244825"/>
          </a:xfrm>
        </p:grpSpPr>
        <p:sp>
          <p:nvSpPr>
            <p:cNvPr id="44" name="Freeform 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6" name="Straight Connector 45"/>
            <p:cNvCxnSpPr>
              <a:stCxn id="62" idx="1"/>
              <a:endCxn id="6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2" name="Oval 1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4" name="Straight Connector 63"/>
              <p:cNvCxnSpPr>
                <a:stCxn id="6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1" name="AutoShape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67" name="Group 7182"/>
          <p:cNvGrpSpPr>
            <a:grpSpLocks/>
          </p:cNvGrpSpPr>
          <p:nvPr/>
        </p:nvGrpSpPr>
        <p:grpSpPr bwMode="auto">
          <a:xfrm>
            <a:off x="5658644" y="1604931"/>
            <a:ext cx="617537" cy="635071"/>
            <a:chOff x="1676815" y="5536974"/>
            <a:chExt cx="1066385" cy="1244825"/>
          </a:xfrm>
        </p:grpSpPr>
        <p:sp>
          <p:nvSpPr>
            <p:cNvPr id="68" name="Freeform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0" name="Straight Connector 69"/>
            <p:cNvCxnSpPr>
              <a:stCxn id="86" idx="1"/>
              <a:endCxn id="86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6" name="Oval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7" name="Oval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8" name="Straight Connector 87"/>
              <p:cNvCxnSpPr>
                <a:stCxn id="86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6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6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71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1" name="Oval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3" name="Straight Connector 82"/>
              <p:cNvCxnSpPr>
                <a:stCxn id="81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1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81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6" name="Oval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7" name="Oval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5" name="AutoShap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5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58913" y="1112838"/>
            <a:ext cx="6313487" cy="180975"/>
            <a:chOff x="295" y="1311"/>
            <a:chExt cx="5177" cy="114"/>
          </a:xfrm>
        </p:grpSpPr>
        <p:sp>
          <p:nvSpPr>
            <p:cNvPr id="1640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300" y="201613"/>
            <a:ext cx="7861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Old friends, prolog style…</a:t>
            </a:r>
          </a:p>
        </p:txBody>
      </p:sp>
      <p:sp>
        <p:nvSpPr>
          <p:cNvPr id="1638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352800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latin typeface="Helvetica" pitchFamily="1" charset="0"/>
              </a:rPr>
              <a:t>append( L, M, Both )</a:t>
            </a:r>
          </a:p>
        </p:txBody>
      </p:sp>
      <p:sp>
        <p:nvSpPr>
          <p:cNvPr id="1638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338" y="1655763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latin typeface="Helvetica" pitchFamily="1" charset="0"/>
              </a:rPr>
              <a:t>length( L, N )</a:t>
            </a:r>
          </a:p>
        </p:txBody>
      </p:sp>
      <p:sp>
        <p:nvSpPr>
          <p:cNvPr id="16390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2375" y="6129338"/>
            <a:ext cx="1055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9200"/>
                </a:solidFill>
              </a:rPr>
              <a:t>Short. Sweet!</a:t>
            </a:r>
          </a:p>
        </p:txBody>
      </p:sp>
      <p:sp>
        <p:nvSpPr>
          <p:cNvPr id="16392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24600" y="1447800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(both are built-in, too!)</a:t>
            </a:r>
          </a:p>
        </p:txBody>
      </p:sp>
      <p:sp>
        <p:nvSpPr>
          <p:cNvPr id="16393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518160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latin typeface="Helvetica" pitchFamily="1" charset="0"/>
              </a:rPr>
              <a:t>nnodes( BST, N )</a:t>
            </a:r>
          </a:p>
        </p:txBody>
      </p:sp>
      <p:grpSp>
        <p:nvGrpSpPr>
          <p:cNvPr id="25" name="Group 7182"/>
          <p:cNvGrpSpPr>
            <a:grpSpLocks/>
          </p:cNvGrpSpPr>
          <p:nvPr/>
        </p:nvGrpSpPr>
        <p:grpSpPr bwMode="auto">
          <a:xfrm>
            <a:off x="8532302" y="6269583"/>
            <a:ext cx="418332" cy="429963"/>
            <a:chOff x="1676815" y="5536974"/>
            <a:chExt cx="1066385" cy="1244825"/>
          </a:xfrm>
        </p:grpSpPr>
        <p:sp>
          <p:nvSpPr>
            <p:cNvPr id="26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8" name="Straight Connector 27"/>
            <p:cNvCxnSpPr>
              <a:stCxn id="44" idx="1"/>
              <a:endCxn id="4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9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1" name="Straight Connector 40"/>
              <p:cNvCxnSpPr>
                <a:stCxn id="3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4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5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3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3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80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52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3600" dirty="0" smtClean="0"/>
              <a:t>Review: Tail Recursion and Hmmm</a:t>
            </a:r>
            <a:endParaRPr lang="en-US" sz="4000" dirty="0">
              <a:latin typeface="Times" pitchFamily="1" charset="0"/>
            </a:endParaRPr>
          </a:p>
        </p:txBody>
      </p:sp>
      <p:grpSp>
        <p:nvGrpSpPr>
          <p:cNvPr id="10158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10158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813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7629" y="1171575"/>
            <a:ext cx="5009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(define (power-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 n A)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(if (= n 0)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A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(power-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 (- n 1) (* A b))))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791" y="4419600"/>
            <a:ext cx="4253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a "faithful" implementation of the </a:t>
            </a:r>
            <a:br>
              <a:rPr lang="en-US" dirty="0" smtClean="0"/>
            </a:br>
            <a:r>
              <a:rPr lang="en-US" dirty="0" smtClean="0"/>
              <a:t>Racket code above in HMMM?</a:t>
            </a:r>
          </a:p>
          <a:p>
            <a:pPr marL="342900" indent="-342900">
              <a:buAutoNum type="alphaUcPeriod"/>
            </a:pPr>
            <a:r>
              <a:rPr lang="en-US" dirty="0" smtClean="0"/>
              <a:t>left side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right side only</a:t>
            </a:r>
          </a:p>
          <a:p>
            <a:pPr marL="342900" indent="-342900">
              <a:buAutoNum type="alphaUcPeriod"/>
            </a:pPr>
            <a:r>
              <a:rPr lang="en-US" dirty="0" smtClean="0"/>
              <a:t>both</a:t>
            </a:r>
          </a:p>
          <a:p>
            <a:pPr marL="342900" indent="-342900">
              <a:buAutoNum type="alphaUcPeriod"/>
            </a:pPr>
            <a:r>
              <a:rPr lang="en-US" dirty="0" smtClean="0"/>
              <a:t>neither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550325"/>
            <a:ext cx="22525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42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jeqz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r2 46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43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r2 -1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44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r3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r3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45 jump 42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46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r13 r3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47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jumpi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508981"/>
            <a:ext cx="25282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42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jeqz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r2 51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43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r2 -1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44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r3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r3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45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storei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r14 r15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46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r15 1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7 call r14 42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48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r15 -1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49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loadi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r14 r15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50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jumpi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r14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51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r13 r3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52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jumpi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r14</a:t>
            </a:r>
          </a:p>
        </p:txBody>
      </p:sp>
    </p:spTree>
    <p:extLst>
      <p:ext uri="{BB962C8B-B14F-4D97-AF65-F5344CB8AC3E}">
        <p14:creationId xmlns:p14="http://schemas.microsoft.com/office/powerpoint/2010/main" val="22935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58913" y="1112838"/>
            <a:ext cx="6313487" cy="180975"/>
            <a:chOff x="295" y="1311"/>
            <a:chExt cx="5177" cy="114"/>
          </a:xfrm>
        </p:grpSpPr>
        <p:sp>
          <p:nvSpPr>
            <p:cNvPr id="102403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4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300" y="201613"/>
            <a:ext cx="786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Careful… Bound vs. Unbound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600200"/>
            <a:ext cx="7696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len([], 0).</a:t>
            </a:r>
          </a:p>
          <a:p>
            <a:pPr algn="l">
              <a:lnSpc>
                <a:spcPct val="50000"/>
              </a:lnSpc>
            </a:pP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len([_|R], N) :- len(R,N2), N2 is N-1.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1676400"/>
            <a:ext cx="3886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09900"/>
                </a:solidFill>
                <a:latin typeface="Times" pitchFamily="1" charset="0"/>
              </a:rPr>
              <a:t>When will Prolog not like this definition?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114800"/>
            <a:ext cx="922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(0, 1).</a:t>
            </a:r>
            <a:br>
              <a:rPr lang="en-US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(N,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Ans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) :-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(M, Ans2), M is N-1, M &gt;= 0,</a:t>
            </a:r>
            <a:r>
              <a:rPr lang="en-US" dirty="0"/>
              <a:t> 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Ans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 is Ans2 * N.</a:t>
            </a:r>
            <a:r>
              <a:rPr lang="en-US" dirty="0">
                <a:latin typeface="Courier New" pitchFamily="49" charset="0"/>
              </a:rPr>
              <a:t>  </a:t>
            </a:r>
          </a:p>
        </p:txBody>
      </p:sp>
      <p:sp>
        <p:nvSpPr>
          <p:cNvPr id="102428" name="Text Box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4191000"/>
            <a:ext cx="3886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009900"/>
                </a:solidFill>
                <a:latin typeface="Times" pitchFamily="1" charset="0"/>
              </a:rPr>
              <a:t>When will Prolog not like this definition?</a:t>
            </a:r>
          </a:p>
        </p:txBody>
      </p:sp>
    </p:spTree>
    <p:extLst>
      <p:ext uri="{BB962C8B-B14F-4D97-AF65-F5344CB8AC3E}">
        <p14:creationId xmlns:p14="http://schemas.microsoft.com/office/powerpoint/2010/main" val="28266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48400" y="144463"/>
            <a:ext cx="2679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4400" i="1">
                <a:solidFill>
                  <a:schemeClr val="tx1"/>
                </a:solidFill>
              </a:rPr>
              <a:t>Quiz</a:t>
            </a:r>
          </a:p>
        </p:txBody>
      </p:sp>
      <p:sp>
        <p:nvSpPr>
          <p:cNvPr id="174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133600"/>
            <a:ext cx="226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reverse( L, Rev )</a:t>
            </a:r>
          </a:p>
        </p:txBody>
      </p:sp>
      <p:sp>
        <p:nvSpPr>
          <p:cNvPr id="17413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1913" y="2238375"/>
            <a:ext cx="2486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Rev is the reverse of the list L </a:t>
            </a:r>
          </a:p>
        </p:txBody>
      </p:sp>
      <p:sp>
        <p:nvSpPr>
          <p:cNvPr id="17414" name="Rectangle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147638"/>
            <a:ext cx="174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lastof( E, L )</a:t>
            </a:r>
          </a:p>
        </p:txBody>
      </p:sp>
      <p:sp>
        <p:nvSpPr>
          <p:cNvPr id="17415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239713"/>
            <a:ext cx="2630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Eis the last element of the list  L </a:t>
            </a:r>
          </a:p>
        </p:txBody>
      </p:sp>
      <p:sp>
        <p:nvSpPr>
          <p:cNvPr id="17416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050" y="54864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chemeClr val="folHlink"/>
                </a:solidFill>
                <a:cs typeface="Times New Roman" pitchFamily="18" charset="0"/>
              </a:rPr>
              <a:t>Extra!</a:t>
            </a:r>
          </a:p>
        </p:txBody>
      </p:sp>
      <p:sp>
        <p:nvSpPr>
          <p:cNvPr id="17417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4700" y="5476875"/>
            <a:ext cx="263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kid( Par, Graph, K )</a:t>
            </a:r>
          </a:p>
        </p:txBody>
      </p:sp>
      <p:sp>
        <p:nvSpPr>
          <p:cNvPr id="17418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9788" y="5580063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K is a child of Par in graph Graph (list of edges)</a:t>
            </a:r>
          </a:p>
        </p:txBody>
      </p:sp>
      <p:sp>
        <p:nvSpPr>
          <p:cNvPr id="17419" name="Rectangle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" y="5992813"/>
            <a:ext cx="2203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kid( a, [ [a,b], [b,c], [a,c] ], K ).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K = b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K = c 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No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420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762000"/>
            <a:ext cx="217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lastof( E,        )</a:t>
            </a:r>
          </a:p>
        </p:txBody>
      </p:sp>
      <p:sp>
        <p:nvSpPr>
          <p:cNvPr id="17421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1290638"/>
            <a:ext cx="217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lastof( E,        )</a:t>
            </a:r>
          </a:p>
        </p:txBody>
      </p:sp>
      <p:cxnSp>
        <p:nvCxnSpPr>
          <p:cNvPr id="17422" name="Straight Connector 42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11138" y="2092325"/>
            <a:ext cx="4419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Connector 43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228600" y="3732213"/>
            <a:ext cx="4419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44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28600" y="5368925"/>
            <a:ext cx="4419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40688" y="6540500"/>
            <a:ext cx="933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9200"/>
                </a:solidFill>
              </a:rPr>
              <a:t>No </a:t>
            </a:r>
            <a:r>
              <a:rPr lang="en-US" sz="1200" b="1" i="1">
                <a:solidFill>
                  <a:srgbClr val="009200"/>
                </a:solidFill>
              </a:rPr>
              <a:t>kid</a:t>
            </a:r>
            <a:r>
              <a:rPr lang="en-US" sz="1200">
                <a:solidFill>
                  <a:srgbClr val="009200"/>
                </a:solidFill>
              </a:rPr>
              <a:t>ding!</a:t>
            </a:r>
          </a:p>
        </p:txBody>
      </p:sp>
      <p:sp>
        <p:nvSpPr>
          <p:cNvPr id="17426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79700" y="3967163"/>
            <a:ext cx="334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 is a node found in BST (a bin. search tree)</a:t>
            </a:r>
          </a:p>
        </p:txBody>
      </p:sp>
      <p:sp>
        <p:nvSpPr>
          <p:cNvPr id="17427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600" y="3868738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treefind( E, BST ) </a:t>
            </a:r>
          </a:p>
        </p:txBody>
      </p:sp>
      <p:grpSp>
        <p:nvGrpSpPr>
          <p:cNvPr id="33" name="Group 7182"/>
          <p:cNvGrpSpPr>
            <a:grpSpLocks/>
          </p:cNvGrpSpPr>
          <p:nvPr/>
        </p:nvGrpSpPr>
        <p:grpSpPr bwMode="auto">
          <a:xfrm>
            <a:off x="8126148" y="5872046"/>
            <a:ext cx="617537" cy="635071"/>
            <a:chOff x="1676815" y="5536974"/>
            <a:chExt cx="1066385" cy="1244825"/>
          </a:xfrm>
        </p:grpSpPr>
        <p:sp>
          <p:nvSpPr>
            <p:cNvPr id="34" name="Freeform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6" name="Straight Connector 35"/>
            <p:cNvCxnSpPr>
              <a:stCxn id="52" idx="1"/>
              <a:endCxn id="5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3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AutoShap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0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48400" y="144463"/>
            <a:ext cx="2679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4400" i="1">
                <a:solidFill>
                  <a:schemeClr val="tx1"/>
                </a:solidFill>
              </a:rPr>
              <a:t>Quiz</a:t>
            </a:r>
          </a:p>
        </p:txBody>
      </p:sp>
      <p:sp>
        <p:nvSpPr>
          <p:cNvPr id="1843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133600"/>
            <a:ext cx="226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reverse( L, Rev )</a:t>
            </a:r>
          </a:p>
        </p:txBody>
      </p:sp>
      <p:sp>
        <p:nvSpPr>
          <p:cNvPr id="18436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40688" y="6540500"/>
            <a:ext cx="933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9200"/>
                </a:solidFill>
              </a:rPr>
              <a:t>No </a:t>
            </a:r>
            <a:r>
              <a:rPr lang="en-US" sz="1200" b="1" i="1">
                <a:solidFill>
                  <a:srgbClr val="009200"/>
                </a:solidFill>
              </a:rPr>
              <a:t>kid</a:t>
            </a:r>
            <a:r>
              <a:rPr lang="en-US" sz="1200">
                <a:solidFill>
                  <a:srgbClr val="009200"/>
                </a:solidFill>
              </a:rPr>
              <a:t>ding!</a:t>
            </a:r>
          </a:p>
        </p:txBody>
      </p:sp>
      <p:sp>
        <p:nvSpPr>
          <p:cNvPr id="18438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79700" y="3967163"/>
            <a:ext cx="334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 is a node found in BST (a bin. search tree)</a:t>
            </a:r>
          </a:p>
        </p:txBody>
      </p:sp>
      <p:sp>
        <p:nvSpPr>
          <p:cNvPr id="18439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0463" y="2238375"/>
            <a:ext cx="2486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Rev is the reverse of the list L </a:t>
            </a:r>
          </a:p>
        </p:txBody>
      </p:sp>
      <p:sp>
        <p:nvSpPr>
          <p:cNvPr id="18440" name="Rectangle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47638"/>
            <a:ext cx="1744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lastof( E, L )</a:t>
            </a:r>
          </a:p>
        </p:txBody>
      </p:sp>
      <p:sp>
        <p:nvSpPr>
          <p:cNvPr id="18441" name="Rectangle 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239713"/>
            <a:ext cx="2630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Eis the last element of the list  L </a:t>
            </a:r>
          </a:p>
        </p:txBody>
      </p:sp>
      <p:sp>
        <p:nvSpPr>
          <p:cNvPr id="18442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50" y="548640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chemeClr val="folHlink"/>
                </a:solidFill>
                <a:cs typeface="Times New Roman" pitchFamily="18" charset="0"/>
              </a:rPr>
              <a:t>Extra!</a:t>
            </a:r>
          </a:p>
        </p:txBody>
      </p:sp>
      <p:sp>
        <p:nvSpPr>
          <p:cNvPr id="18443" name="Rectangle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4700" y="5476875"/>
            <a:ext cx="2373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kid( P, Graph, K )</a:t>
            </a:r>
          </a:p>
        </p:txBody>
      </p:sp>
      <p:sp>
        <p:nvSpPr>
          <p:cNvPr id="18444" name="Rectangle 3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5562600"/>
            <a:ext cx="3446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solidFill>
                  <a:schemeClr val="folHlink"/>
                </a:solidFill>
                <a:cs typeface="Times New Roman" pitchFamily="18" charset="0"/>
              </a:rPr>
              <a:t>true if K is a child of P in graph Graph (list of edges)</a:t>
            </a:r>
          </a:p>
        </p:txBody>
      </p:sp>
      <p:sp>
        <p:nvSpPr>
          <p:cNvPr id="18445" name="Rectangle 3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5992813"/>
            <a:ext cx="2203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kid( a, [ [a,b], [b,c], [a,c] ], K ).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K = b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K = c    ;</a:t>
            </a:r>
          </a:p>
          <a:p>
            <a:pPr algn="l">
              <a:lnSpc>
                <a:spcPts val="800"/>
              </a:lnSpc>
            </a:pPr>
            <a:r>
              <a:rPr lang="en-US" sz="1200">
                <a:solidFill>
                  <a:srgbClr val="800080"/>
                </a:solidFill>
                <a:latin typeface="Arial" charset="0"/>
                <a:cs typeface="Arial" charset="0"/>
              </a:rPr>
              <a:t>No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8446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762000"/>
            <a:ext cx="217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lastof( E,        )</a:t>
            </a:r>
          </a:p>
        </p:txBody>
      </p:sp>
      <p:sp>
        <p:nvSpPr>
          <p:cNvPr id="18447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1290638"/>
            <a:ext cx="217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lastof( E,        )</a:t>
            </a:r>
          </a:p>
        </p:txBody>
      </p:sp>
      <p:sp>
        <p:nvSpPr>
          <p:cNvPr id="18448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3868738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cs typeface="Times New Roman" pitchFamily="18" charset="0"/>
              </a:rPr>
              <a:t>treefind( E, BST ) </a:t>
            </a:r>
          </a:p>
        </p:txBody>
      </p:sp>
      <p:cxnSp>
        <p:nvCxnSpPr>
          <p:cNvPr id="18449" name="Straight Connector 42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11138" y="2092325"/>
            <a:ext cx="4419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Connector 43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228600" y="3732213"/>
            <a:ext cx="4419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Connector 4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228600" y="5368925"/>
            <a:ext cx="4419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43000" y="914400"/>
            <a:ext cx="682942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92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009200"/>
                </a:solidFill>
                <a:latin typeface="Comic Sans MS" pitchFamily="66" charset="0"/>
                <a:cs typeface="Times New Roman" pitchFamily="18" charset="0"/>
              </a:rPr>
              <a:t>Many times [] is not the base case!</a:t>
            </a:r>
          </a:p>
        </p:txBody>
      </p:sp>
      <p:sp>
        <p:nvSpPr>
          <p:cNvPr id="42" name="Rectangl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43000" y="2743200"/>
            <a:ext cx="69596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92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009200"/>
                </a:solidFill>
                <a:latin typeface="Comic Sans MS" pitchFamily="66" charset="0"/>
                <a:cs typeface="Times New Roman" pitchFamily="18" charset="0"/>
              </a:rPr>
              <a:t>test vs. generate:  </a:t>
            </a:r>
            <a:r>
              <a:rPr lang="en-US" sz="3200" b="1" dirty="0" err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3200" dirty="0">
                <a:solidFill>
                  <a:srgbClr val="009200"/>
                </a:solidFill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sz="3200" b="1" dirty="0" err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nonvar</a:t>
            </a:r>
            <a:endParaRPr lang="en-US" sz="3200" dirty="0">
              <a:solidFill>
                <a:srgbClr val="0092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76400" y="4597400"/>
            <a:ext cx="583723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92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>
                <a:solidFill>
                  <a:srgbClr val="009200"/>
                </a:solidFill>
                <a:latin typeface="Comic Sans MS" pitchFamily="66" charset="0"/>
                <a:cs typeface="Times New Roman" pitchFamily="18" charset="0"/>
              </a:rPr>
              <a:t>trees and graphs are OK, too!</a:t>
            </a:r>
          </a:p>
        </p:txBody>
      </p:sp>
      <p:grpSp>
        <p:nvGrpSpPr>
          <p:cNvPr id="36" name="Group 7182"/>
          <p:cNvGrpSpPr>
            <a:grpSpLocks/>
          </p:cNvGrpSpPr>
          <p:nvPr/>
        </p:nvGrpSpPr>
        <p:grpSpPr bwMode="auto">
          <a:xfrm>
            <a:off x="8126148" y="5872046"/>
            <a:ext cx="617537" cy="635071"/>
            <a:chOff x="1676815" y="5536974"/>
            <a:chExt cx="1066385" cy="1244825"/>
          </a:xfrm>
        </p:grpSpPr>
        <p:sp>
          <p:nvSpPr>
            <p:cNvPr id="37" name="Freeform 1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9" name="Straight Connector 38"/>
            <p:cNvCxnSpPr>
              <a:stCxn id="57" idx="1"/>
              <a:endCxn id="5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1" name="Freeform 4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3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6" name="Oval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6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6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3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1948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4400">
                <a:solidFill>
                  <a:schemeClr val="tx1"/>
                </a:solidFill>
              </a:rPr>
              <a:t> and </a:t>
            </a:r>
            <a:r>
              <a:rPr lang="en-US" sz="4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nonvar</a:t>
            </a:r>
          </a:p>
        </p:txBody>
      </p:sp>
      <p:sp>
        <p:nvSpPr>
          <p:cNvPr id="36872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3200" y="5562600"/>
            <a:ext cx="35020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reverse( [], [] ).</a:t>
            </a:r>
          </a:p>
        </p:txBody>
      </p:sp>
      <p:sp>
        <p:nvSpPr>
          <p:cNvPr id="19461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388" y="3810000"/>
            <a:ext cx="820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reverse( L, Rev ) :- </a:t>
            </a:r>
            <a:r>
              <a:rPr lang="en-US" sz="2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(L), </a:t>
            </a:r>
            <a:r>
              <a:rPr lang="en-US" sz="2400" b="1">
                <a:solidFill>
                  <a:srgbClr val="009200"/>
                </a:solidFill>
                <a:latin typeface="Courier New" pitchFamily="49" charset="0"/>
                <a:cs typeface="Courier New" pitchFamily="49" charset="0"/>
              </a:rPr>
              <a:t>nonvar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(Rev),</a:t>
            </a:r>
          </a:p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		 reverse(Rev, L).</a:t>
            </a:r>
          </a:p>
        </p:txBody>
      </p:sp>
      <p:sp>
        <p:nvSpPr>
          <p:cNvPr id="19462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981200"/>
            <a:ext cx="756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reverse( L, Rev ) :- </a:t>
            </a:r>
            <a:r>
              <a:rPr lang="en-US" sz="2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(L), </a:t>
            </a:r>
            <a:r>
              <a:rPr lang="en-US" sz="2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(Rev),</a:t>
            </a:r>
          </a:p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write( </a:t>
            </a:r>
            <a:r>
              <a:rPr lang="en-US" sz="2400" b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'If you insist…'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), nl,</a:t>
            </a:r>
          </a:p>
          <a:p>
            <a:pPr algn="l"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L = [42], Rev = [42].</a:t>
            </a:r>
          </a:p>
        </p:txBody>
      </p:sp>
      <p:sp>
        <p:nvSpPr>
          <p:cNvPr id="2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73200" y="6015038"/>
            <a:ext cx="52324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and the recursive case from the quiz…</a:t>
            </a:r>
          </a:p>
        </p:txBody>
      </p:sp>
      <p:cxnSp>
        <p:nvCxnSpPr>
          <p:cNvPr id="28" name="Straight Arrow Connector 27"/>
          <p:cNvCxnSpPr/>
          <p:nvPr>
            <p:custDataLst>
              <p:tags r:id="rId7"/>
            </p:custDataLst>
          </p:nvPr>
        </p:nvCxnSpPr>
        <p:spPr bwMode="auto">
          <a:xfrm rot="10800000" flipV="1">
            <a:off x="2362200" y="4648200"/>
            <a:ext cx="2667000" cy="83820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4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5105400"/>
            <a:ext cx="2560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Alternatively, try randomly permute predicates until something works !</a:t>
            </a:r>
          </a:p>
        </p:txBody>
      </p:sp>
      <p:sp>
        <p:nvSpPr>
          <p:cNvPr id="19467" name="Rectangle 4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6200775"/>
            <a:ext cx="1601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009900"/>
                </a:solidFill>
                <a:cs typeface="Times New Roman" pitchFamily="18" charset="0"/>
              </a:rPr>
              <a:t>which might not work!</a:t>
            </a:r>
            <a:endParaRPr lang="en-US" sz="1200"/>
          </a:p>
        </p:txBody>
      </p:sp>
      <p:grpSp>
        <p:nvGrpSpPr>
          <p:cNvPr id="27" name="Group 7182"/>
          <p:cNvGrpSpPr>
            <a:grpSpLocks/>
          </p:cNvGrpSpPr>
          <p:nvPr/>
        </p:nvGrpSpPr>
        <p:grpSpPr bwMode="auto">
          <a:xfrm>
            <a:off x="8224969" y="5522864"/>
            <a:ext cx="617537" cy="635071"/>
            <a:chOff x="1676815" y="5536974"/>
            <a:chExt cx="1066385" cy="1244825"/>
          </a:xfrm>
        </p:grpSpPr>
        <p:sp>
          <p:nvSpPr>
            <p:cNvPr id="29" name="Freeform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1" name="Straight Connector 30"/>
            <p:cNvCxnSpPr>
              <a:stCxn id="47" idx="1"/>
              <a:endCxn id="4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3" name="Freeform 3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2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7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9" name="Straight Connector 38"/>
              <p:cNvCxnSpPr>
                <a:stCxn id="3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6" name="AutoShap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67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4250" y="1668463"/>
            <a:ext cx="324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grandparent( GP, GK )</a:t>
            </a:r>
          </a:p>
        </p:txBody>
      </p:sp>
      <p:grpSp>
        <p:nvGrpSpPr>
          <p:cNvPr id="2867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HW 8 </a:t>
            </a:r>
            <a:r>
              <a:rPr lang="en-US" sz="3200">
                <a:solidFill>
                  <a:schemeClr val="tx1"/>
                </a:solidFill>
              </a:rPr>
              <a:t>(part 1)</a:t>
            </a:r>
            <a:r>
              <a:rPr lang="en-US" sz="4400">
                <a:solidFill>
                  <a:schemeClr val="tx1"/>
                </a:solidFill>
              </a:rPr>
              <a:t>:  Prolog as family…</a:t>
            </a:r>
          </a:p>
        </p:txBody>
      </p:sp>
      <p:sp>
        <p:nvSpPr>
          <p:cNvPr id="2867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588" y="2900363"/>
            <a:ext cx="2563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cousins( C1, C2 )</a:t>
            </a:r>
          </a:p>
        </p:txBody>
      </p:sp>
      <p:sp>
        <p:nvSpPr>
          <p:cNvPr id="28678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1875" y="4260850"/>
            <a:ext cx="167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hasYS( X )</a:t>
            </a:r>
          </a:p>
        </p:txBody>
      </p:sp>
      <p:sp>
        <p:nvSpPr>
          <p:cNvPr id="28679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68650" y="4318000"/>
            <a:ext cx="341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Helvetica" pitchFamily="1" charset="0"/>
              </a:rPr>
              <a:t>true iff X has a younger sister…</a:t>
            </a:r>
          </a:p>
        </p:txBody>
      </p:sp>
      <p:sp>
        <p:nvSpPr>
          <p:cNvPr id="28680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573713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hasFirstGC( Parent )</a:t>
            </a:r>
          </a:p>
        </p:txBody>
      </p:sp>
      <p:sp>
        <p:nvSpPr>
          <p:cNvPr id="28681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36988" y="54102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Helvetica" pitchFamily="1" charset="0"/>
              </a:rPr>
              <a:t>true iff Parent has child who is the oldest grandchild of one of Parent's parents!</a:t>
            </a:r>
          </a:p>
        </p:txBody>
      </p:sp>
      <p:sp>
        <p:nvSpPr>
          <p:cNvPr id="28682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3622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Helvetica" pitchFamily="1" charset="0"/>
              </a:rPr>
              <a:t>Lines of code?</a:t>
            </a:r>
          </a:p>
        </p:txBody>
      </p:sp>
    </p:spTree>
    <p:extLst>
      <p:ext uri="{BB962C8B-B14F-4D97-AF65-F5344CB8AC3E}">
        <p14:creationId xmlns:p14="http://schemas.microsoft.com/office/powerpoint/2010/main" val="1263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668463"/>
            <a:ext cx="366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removeOne( E, L, NewL )</a:t>
            </a:r>
          </a:p>
        </p:txBody>
      </p:sp>
      <p:grpSp>
        <p:nvGrpSpPr>
          <p:cNvPr id="2048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2051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tx1"/>
                </a:solidFill>
              </a:rPr>
              <a:t>HW 8 </a:t>
            </a:r>
            <a:r>
              <a:rPr lang="en-US" sz="3200">
                <a:solidFill>
                  <a:schemeClr val="tx1"/>
                </a:solidFill>
              </a:rPr>
              <a:t>(part 2)</a:t>
            </a:r>
            <a:r>
              <a:rPr lang="en-US" sz="4400">
                <a:solidFill>
                  <a:schemeClr val="tx1"/>
                </a:solidFill>
              </a:rPr>
              <a:t>:  Prolog &amp; friends…</a:t>
            </a:r>
          </a:p>
        </p:txBody>
      </p:sp>
      <p:sp>
        <p:nvSpPr>
          <p:cNvPr id="2048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24125"/>
            <a:ext cx="2252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count( E, L, N )</a:t>
            </a:r>
          </a:p>
        </p:txBody>
      </p:sp>
      <p:sp>
        <p:nvSpPr>
          <p:cNvPr id="20486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378200"/>
            <a:ext cx="399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find( Pattern, Target, Index )</a:t>
            </a:r>
          </a:p>
        </p:txBody>
      </p:sp>
      <p:sp>
        <p:nvSpPr>
          <p:cNvPr id="2048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1600200"/>
            <a:ext cx="269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solidFill>
                  <a:schemeClr val="folHlink"/>
                </a:solidFill>
                <a:latin typeface="Helvetica" pitchFamily="1" charset="0"/>
              </a:rPr>
              <a:t>NewL is L with an E removed.</a:t>
            </a:r>
          </a:p>
        </p:txBody>
      </p:sp>
      <p:sp>
        <p:nvSpPr>
          <p:cNvPr id="20488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5943600"/>
            <a:ext cx="360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>
                <a:solidFill>
                  <a:srgbClr val="009200"/>
                </a:solidFill>
                <a:latin typeface="Helvetica" pitchFamily="1" charset="0"/>
              </a:rPr>
              <a:t>path</a:t>
            </a: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( A, B, Graph, Path )</a:t>
            </a:r>
          </a:p>
        </p:txBody>
      </p:sp>
      <p:sp>
        <p:nvSpPr>
          <p:cNvPr id="20489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00" y="1676400"/>
            <a:ext cx="117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Helvetica" pitchFamily="1" charset="0"/>
              </a:rPr>
              <a:t>&lt; 15 lines</a:t>
            </a:r>
          </a:p>
        </p:txBody>
      </p:sp>
      <p:sp>
        <p:nvSpPr>
          <p:cNvPr id="2049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233863"/>
            <a:ext cx="288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depth( BST, Depth )</a:t>
            </a:r>
          </a:p>
        </p:txBody>
      </p:sp>
      <p:sp>
        <p:nvSpPr>
          <p:cNvPr id="20491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5087938"/>
            <a:ext cx="363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Helvetica" pitchFamily="1" charset="0"/>
              </a:rPr>
              <a:t>insert( E, BST, NewBST )</a:t>
            </a:r>
          </a:p>
        </p:txBody>
      </p:sp>
      <p:sp>
        <p:nvSpPr>
          <p:cNvPr id="2049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36863" y="24765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solidFill>
                  <a:schemeClr val="folHlink"/>
                </a:solidFill>
                <a:latin typeface="Helvetica" pitchFamily="1" charset="0"/>
              </a:rPr>
              <a:t>There are exactly N Es in L.</a:t>
            </a:r>
          </a:p>
        </p:txBody>
      </p:sp>
      <p:sp>
        <p:nvSpPr>
          <p:cNvPr id="20493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4191000"/>
            <a:ext cx="277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Helvetica" pitchFamily="1" charset="0"/>
              </a:rPr>
              <a:t>The binary tree BST has a depth (or height) of Depth.</a:t>
            </a:r>
          </a:p>
        </p:txBody>
      </p:sp>
      <p:sp>
        <p:nvSpPr>
          <p:cNvPr id="2049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97325" y="5046663"/>
            <a:ext cx="2770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Helvetica" pitchFamily="1" charset="0"/>
              </a:rPr>
              <a:t>NewBST is BST with E appropriately inserted.</a:t>
            </a:r>
          </a:p>
        </p:txBody>
      </p:sp>
      <p:sp>
        <p:nvSpPr>
          <p:cNvPr id="20495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592613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Helvetica" pitchFamily="1" charset="0"/>
              </a:rPr>
              <a:t>Path is a path from A to B in Graph, a list of [src,dst] edges.</a:t>
            </a:r>
          </a:p>
        </p:txBody>
      </p:sp>
      <p:sp>
        <p:nvSpPr>
          <p:cNvPr id="20496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352800"/>
            <a:ext cx="277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400" b="1">
                <a:solidFill>
                  <a:schemeClr val="folHlink"/>
                </a:solidFill>
                <a:latin typeface="Helvetica" pitchFamily="1" charset="0"/>
              </a:rPr>
              <a:t>The list Pattern is found in the list Target at location Index.</a:t>
            </a:r>
          </a:p>
        </p:txBody>
      </p:sp>
      <p:sp>
        <p:nvSpPr>
          <p:cNvPr id="20497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20013" y="1992313"/>
            <a:ext cx="93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latin typeface="Helvetica" pitchFamily="1" charset="0"/>
              </a:rPr>
              <a:t>TOTAL</a:t>
            </a:r>
          </a:p>
        </p:txBody>
      </p:sp>
      <p:sp>
        <p:nvSpPr>
          <p:cNvPr id="20499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5486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88E0A"/>
                </a:solidFill>
                <a:latin typeface="Arial" charset="0"/>
                <a:cs typeface="Arial" charset="0"/>
              </a:rPr>
              <a:t>I think we've been down this PATH before?!!</a:t>
            </a:r>
            <a:endParaRPr lang="en-US" sz="1200">
              <a:solidFill>
                <a:srgbClr val="088E0A"/>
              </a:solidFill>
            </a:endParaRPr>
          </a:p>
        </p:txBody>
      </p:sp>
      <p:grpSp>
        <p:nvGrpSpPr>
          <p:cNvPr id="35" name="Group 7182"/>
          <p:cNvGrpSpPr>
            <a:grpSpLocks/>
          </p:cNvGrpSpPr>
          <p:nvPr/>
        </p:nvGrpSpPr>
        <p:grpSpPr bwMode="auto">
          <a:xfrm>
            <a:off x="8126148" y="5872046"/>
            <a:ext cx="617537" cy="635071"/>
            <a:chOff x="1676815" y="5536974"/>
            <a:chExt cx="1066385" cy="1244825"/>
          </a:xfrm>
        </p:grpSpPr>
        <p:sp>
          <p:nvSpPr>
            <p:cNvPr id="36" name="Freeform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54" idx="1"/>
              <a:endCxn id="5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4" name="Oval 1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5" name="Oval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6" name="Straight Connector 55"/>
              <p:cNvCxnSpPr>
                <a:stCxn id="5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3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9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1" name="Straight Connector 50"/>
              <p:cNvCxnSpPr>
                <a:stCxn id="4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AutoShap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44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" y="1347788"/>
            <a:ext cx="1158875" cy="4254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Helvetica" pitchFamily="1" charset="0"/>
              </a:rPr>
              <a:t>Problem</a:t>
            </a:r>
          </a:p>
        </p:txBody>
      </p:sp>
      <p:grpSp>
        <p:nvGrpSpPr>
          <p:cNvPr id="4966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992188"/>
            <a:ext cx="8218487" cy="180975"/>
            <a:chOff x="295" y="1311"/>
            <a:chExt cx="5177" cy="114"/>
          </a:xfrm>
        </p:grpSpPr>
        <p:sp>
          <p:nvSpPr>
            <p:cNvPr id="496644" name="Rectangle 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645" name="Rectangle 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664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9413" y="200025"/>
            <a:ext cx="8478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Big O comparison</a:t>
            </a:r>
          </a:p>
        </p:txBody>
      </p:sp>
      <p:sp>
        <p:nvSpPr>
          <p:cNvPr id="4966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1163" y="1338263"/>
            <a:ext cx="451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Find the maximum element in a list</a:t>
            </a:r>
          </a:p>
        </p:txBody>
      </p:sp>
      <p:sp>
        <p:nvSpPr>
          <p:cNvPr id="49664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51038" y="2312988"/>
            <a:ext cx="689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Second, look at each list element, compare it with the current max</a:t>
            </a:r>
          </a:p>
        </p:txBody>
      </p:sp>
      <p:sp>
        <p:nvSpPr>
          <p:cNvPr id="49664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2625" y="2862263"/>
            <a:ext cx="689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As you do this, make each comparison 1,000 times just to “be sure”</a:t>
            </a:r>
          </a:p>
        </p:txBody>
      </p:sp>
      <p:sp>
        <p:nvSpPr>
          <p:cNvPr id="49665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1313" y="2286000"/>
            <a:ext cx="1373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Sand" charset="0"/>
              </a:rPr>
              <a:t>paranoid algorithm</a:t>
            </a:r>
          </a:p>
        </p:txBody>
      </p:sp>
      <p:sp>
        <p:nvSpPr>
          <p:cNvPr id="49665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5750" y="4692650"/>
            <a:ext cx="1485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Sand" charset="0"/>
              </a:rPr>
              <a:t>code reuse algorithm</a:t>
            </a:r>
          </a:p>
        </p:txBody>
      </p:sp>
      <p:sp>
        <p:nvSpPr>
          <p:cNvPr id="49665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52625" y="4870450"/>
            <a:ext cx="553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Find the smallest unmarked element and mark it.</a:t>
            </a:r>
          </a:p>
        </p:txBody>
      </p:sp>
      <p:sp>
        <p:nvSpPr>
          <p:cNvPr id="49665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23113" y="328613"/>
            <a:ext cx="16811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Skia" pitchFamily="1" charset="0"/>
              </a:rPr>
              <a:t>Please do </a:t>
            </a:r>
            <a:r>
              <a:rPr lang="en-US" sz="1400" u="sng">
                <a:latin typeface="Skia" pitchFamily="1" charset="0"/>
              </a:rPr>
              <a:t>not</a:t>
            </a:r>
            <a:r>
              <a:rPr lang="en-US" sz="1400">
                <a:latin typeface="Skia" pitchFamily="1" charset="0"/>
              </a:rPr>
              <a:t> try these at home!</a:t>
            </a:r>
          </a:p>
        </p:txBody>
      </p:sp>
      <p:sp>
        <p:nvSpPr>
          <p:cNvPr id="49665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52625" y="5143500"/>
            <a:ext cx="640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Repeat, keeping track of the last element marked each time.</a:t>
            </a:r>
          </a:p>
        </p:txBody>
      </p:sp>
      <p:sp>
        <p:nvSpPr>
          <p:cNvPr id="49665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78625" y="1317625"/>
            <a:ext cx="436563" cy="444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5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16775" y="1317625"/>
            <a:ext cx="436563" cy="444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5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54925" y="1317625"/>
            <a:ext cx="436563" cy="444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5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77200" y="1317625"/>
            <a:ext cx="436563" cy="444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5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78675" y="13557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Geneva" charset="0"/>
              </a:rPr>
              <a:t>42</a:t>
            </a:r>
          </a:p>
        </p:txBody>
      </p:sp>
      <p:sp>
        <p:nvSpPr>
          <p:cNvPr id="496660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19900" y="13557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Geneva" charset="0"/>
              </a:rPr>
              <a:t>8</a:t>
            </a:r>
          </a:p>
        </p:txBody>
      </p:sp>
      <p:sp>
        <p:nvSpPr>
          <p:cNvPr id="49666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02550" y="13557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Geneva" charset="0"/>
              </a:rPr>
              <a:t>9</a:t>
            </a:r>
          </a:p>
        </p:txBody>
      </p:sp>
      <p:sp>
        <p:nvSpPr>
          <p:cNvPr id="49666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32763" y="13557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Geneva" charset="0"/>
              </a:rPr>
              <a:t>0</a:t>
            </a:r>
          </a:p>
        </p:txBody>
      </p:sp>
      <p:sp>
        <p:nvSpPr>
          <p:cNvPr id="496663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44688" y="2036763"/>
            <a:ext cx="668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First, verify the &lt; operator with 2,000 known comparisons (1 &lt; 2 )</a:t>
            </a:r>
          </a:p>
        </p:txBody>
      </p:sp>
      <p:sp>
        <p:nvSpPr>
          <p:cNvPr id="49666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62188" y="2587625"/>
            <a:ext cx="428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/>
              <a:t>-- Replace the current max if necessary.</a:t>
            </a:r>
          </a:p>
        </p:txBody>
      </p:sp>
      <p:sp>
        <p:nvSpPr>
          <p:cNvPr id="49666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52625" y="4324350"/>
            <a:ext cx="518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You have a minimum-element finder already.</a:t>
            </a:r>
          </a:p>
        </p:txBody>
      </p:sp>
      <p:sp>
        <p:nvSpPr>
          <p:cNvPr id="49666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52625" y="4597400"/>
            <a:ext cx="518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All elements start unmarked.</a:t>
            </a:r>
          </a:p>
        </p:txBody>
      </p:sp>
      <p:sp>
        <p:nvSpPr>
          <p:cNvPr id="49666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52625" y="5414963"/>
            <a:ext cx="640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When they’re all marked, return the last element marked.</a:t>
            </a:r>
          </a:p>
        </p:txBody>
      </p:sp>
    </p:spTree>
    <p:extLst>
      <p:ext uri="{BB962C8B-B14F-4D97-AF65-F5344CB8AC3E}">
        <p14:creationId xmlns:p14="http://schemas.microsoft.com/office/powerpoint/2010/main" val="36184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38" y="26035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The Big Picture on “Big Oh”</a:t>
            </a:r>
          </a:p>
        </p:txBody>
      </p:sp>
      <p:sp>
        <p:nvSpPr>
          <p:cNvPr id="49767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4750" y="5694363"/>
            <a:ext cx="3732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set of all functions dominated by</a:t>
            </a:r>
            <a:r>
              <a:rPr lang="en-US" sz="2000">
                <a:latin typeface="Helvetica" pitchFamily="1" charset="0"/>
              </a:rPr>
              <a:t> g</a:t>
            </a:r>
            <a:endParaRPr lang="en-US" sz="2000" baseline="42000">
              <a:latin typeface="Helvetica" pitchFamily="1" charset="0"/>
            </a:endParaRPr>
          </a:p>
        </p:txBody>
      </p:sp>
      <p:sp>
        <p:nvSpPr>
          <p:cNvPr id="497675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101975" y="5911850"/>
            <a:ext cx="542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6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6813" y="6178550"/>
            <a:ext cx="3662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" pitchFamily="1" charset="0"/>
              </a:rPr>
              <a:t>set of all functions dominated by</a:t>
            </a:r>
            <a:r>
              <a:rPr lang="en-US" sz="2000">
                <a:latin typeface="Helvetica" pitchFamily="1" charset="0"/>
              </a:rPr>
              <a:t> f</a:t>
            </a:r>
          </a:p>
        </p:txBody>
      </p:sp>
      <p:sp>
        <p:nvSpPr>
          <p:cNvPr id="497677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100388" y="6403975"/>
            <a:ext cx="542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7678" name="Group 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36563" y="996950"/>
            <a:ext cx="8218487" cy="180975"/>
            <a:chOff x="295" y="1311"/>
            <a:chExt cx="5177" cy="114"/>
          </a:xfrm>
        </p:grpSpPr>
        <p:sp>
          <p:nvSpPr>
            <p:cNvPr id="497679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80" name="Rectangle 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7681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3725" y="1279525"/>
            <a:ext cx="7847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" pitchFamily="1" charset="0"/>
              </a:rPr>
              <a:t>O  </a:t>
            </a:r>
            <a:r>
              <a:rPr lang="en-US" sz="2800">
                <a:latin typeface="Times" pitchFamily="1" charset="0"/>
              </a:rPr>
              <a:t>(“Big Oh”)</a:t>
            </a:r>
            <a:r>
              <a:rPr lang="en-US" sz="2800" b="1">
                <a:latin typeface="Times" pitchFamily="1" charset="0"/>
              </a:rPr>
              <a:t> </a:t>
            </a:r>
            <a:r>
              <a:rPr lang="en-US" sz="2800">
                <a:latin typeface="Times" pitchFamily="1" charset="0"/>
              </a:rPr>
              <a:t>compares running times for algorithms</a:t>
            </a:r>
            <a:endParaRPr lang="en-US" sz="2400">
              <a:latin typeface="Impact" pitchFamily="1" charset="0"/>
            </a:endParaRPr>
          </a:p>
        </p:txBody>
      </p:sp>
      <p:sp>
        <p:nvSpPr>
          <p:cNvPr id="497683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49463" y="5676900"/>
            <a:ext cx="76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O(</a:t>
            </a:r>
            <a:r>
              <a:rPr lang="en-US" sz="2000">
                <a:latin typeface="Helvetica" pitchFamily="1" charset="0"/>
              </a:rPr>
              <a:t>g</a:t>
            </a:r>
            <a:r>
              <a:rPr lang="en-US" sz="2400">
                <a:latin typeface="Helvetica" pitchFamily="1" charset="0"/>
              </a:rPr>
              <a:t>)</a:t>
            </a:r>
          </a:p>
        </p:txBody>
      </p:sp>
      <p:sp>
        <p:nvSpPr>
          <p:cNvPr id="497684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70100" y="61785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O(f)</a:t>
            </a:r>
          </a:p>
        </p:txBody>
      </p:sp>
      <p:sp>
        <p:nvSpPr>
          <p:cNvPr id="497685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638" y="3063875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f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latin typeface="Helvetica" pitchFamily="1" charset="0"/>
              </a:rPr>
              <a:t>  O(</a:t>
            </a:r>
            <a:r>
              <a:rPr lang="en-US" sz="2000">
                <a:latin typeface="Helvetica" pitchFamily="1" charset="0"/>
              </a:rPr>
              <a:t>g</a:t>
            </a:r>
            <a:r>
              <a:rPr lang="en-US" sz="2400">
                <a:latin typeface="Helvetica" pitchFamily="1" charset="0"/>
              </a:rPr>
              <a:t>)</a:t>
            </a:r>
          </a:p>
        </p:txBody>
      </p:sp>
      <p:sp>
        <p:nvSpPr>
          <p:cNvPr id="497686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2638" y="3584575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g</a:t>
            </a:r>
            <a:r>
              <a:rPr lang="en-US" sz="2400">
                <a:latin typeface="Helvetica" pitchFamily="1" charset="0"/>
              </a:rPr>
              <a:t>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</a:t>
            </a:r>
            <a:r>
              <a:rPr lang="en-US" sz="2400">
                <a:latin typeface="Helvetica" pitchFamily="1" charset="0"/>
              </a:rPr>
              <a:t>  O(f)</a:t>
            </a:r>
          </a:p>
        </p:txBody>
      </p:sp>
      <p:sp>
        <p:nvSpPr>
          <p:cNvPr id="497687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5000" y="2960688"/>
            <a:ext cx="1658938" cy="11985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79650" y="1984375"/>
            <a:ext cx="6035675" cy="3505200"/>
            <a:chOff x="2279650" y="1984375"/>
            <a:chExt cx="6035675" cy="3505200"/>
          </a:xfrm>
        </p:grpSpPr>
        <p:sp>
          <p:nvSpPr>
            <p:cNvPr id="497667" name="Line 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044825" y="2070100"/>
              <a:ext cx="0" cy="3419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68" name="Line 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414588" y="4876800"/>
              <a:ext cx="4651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69" name="Line 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052763" y="2216150"/>
              <a:ext cx="3865562" cy="2054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70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634163" y="4902200"/>
              <a:ext cx="16811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Helvetica" pitchFamily="1" charset="0"/>
                </a:rPr>
                <a:t>input size (N)</a:t>
              </a:r>
            </a:p>
          </p:txBody>
        </p:sp>
        <p:sp>
          <p:nvSpPr>
            <p:cNvPr id="497671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279650" y="2035175"/>
              <a:ext cx="663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000">
                  <a:latin typeface="Helvetica" pitchFamily="1" charset="0"/>
                </a:rPr>
                <a:t>time</a:t>
              </a:r>
            </a:p>
          </p:txBody>
        </p:sp>
        <p:sp>
          <p:nvSpPr>
            <p:cNvPr id="497672" name="Text Box 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75175" y="3975100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Helvetica" pitchFamily="1" charset="0"/>
                </a:rPr>
                <a:t>g</a:t>
              </a:r>
              <a:endParaRPr lang="en-US" sz="2000">
                <a:latin typeface="Helvetica" pitchFamily="1" charset="0"/>
              </a:endParaRPr>
            </a:p>
          </p:txBody>
        </p:sp>
        <p:sp>
          <p:nvSpPr>
            <p:cNvPr id="497673" name="Text Box 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15138" y="2336800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  <a:latin typeface="Helvetica" pitchFamily="1" charset="0"/>
                </a:rPr>
                <a:t>f</a:t>
              </a:r>
              <a:endParaRPr lang="en-US" sz="2000">
                <a:latin typeface="Helvetica" pitchFamily="1" charset="0"/>
              </a:endParaRPr>
            </a:p>
          </p:txBody>
        </p:sp>
        <p:sp>
          <p:nvSpPr>
            <p:cNvPr id="497682" name="Freeform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48000" y="1984375"/>
              <a:ext cx="2525713" cy="2817813"/>
            </a:xfrm>
            <a:custGeom>
              <a:avLst/>
              <a:gdLst>
                <a:gd name="T0" fmla="*/ 0 w 1591"/>
                <a:gd name="T1" fmla="*/ 1775 h 1775"/>
                <a:gd name="T2" fmla="*/ 260 w 1591"/>
                <a:gd name="T3" fmla="*/ 1685 h 1775"/>
                <a:gd name="T4" fmla="*/ 475 w 1591"/>
                <a:gd name="T5" fmla="*/ 1600 h 1775"/>
                <a:gd name="T6" fmla="*/ 810 w 1591"/>
                <a:gd name="T7" fmla="*/ 1335 h 1775"/>
                <a:gd name="T8" fmla="*/ 1010 w 1591"/>
                <a:gd name="T9" fmla="*/ 1160 h 1775"/>
                <a:gd name="T10" fmla="*/ 1370 w 1591"/>
                <a:gd name="T11" fmla="*/ 575 h 1775"/>
                <a:gd name="T12" fmla="*/ 1565 w 1591"/>
                <a:gd name="T13" fmla="*/ 85 h 1775"/>
                <a:gd name="T14" fmla="*/ 1590 w 1591"/>
                <a:gd name="T15" fmla="*/ 0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1" h="1775">
                  <a:moveTo>
                    <a:pt x="0" y="1775"/>
                  </a:moveTo>
                  <a:cubicBezTo>
                    <a:pt x="92" y="1751"/>
                    <a:pt x="172" y="1721"/>
                    <a:pt x="260" y="1685"/>
                  </a:cubicBezTo>
                  <a:cubicBezTo>
                    <a:pt x="288" y="1673"/>
                    <a:pt x="432" y="1624"/>
                    <a:pt x="475" y="1600"/>
                  </a:cubicBezTo>
                  <a:cubicBezTo>
                    <a:pt x="600" y="1526"/>
                    <a:pt x="694" y="1420"/>
                    <a:pt x="810" y="1335"/>
                  </a:cubicBezTo>
                  <a:cubicBezTo>
                    <a:pt x="916" y="1256"/>
                    <a:pt x="916" y="1284"/>
                    <a:pt x="1010" y="1160"/>
                  </a:cubicBezTo>
                  <a:cubicBezTo>
                    <a:pt x="1150" y="972"/>
                    <a:pt x="1264" y="785"/>
                    <a:pt x="1370" y="575"/>
                  </a:cubicBezTo>
                  <a:cubicBezTo>
                    <a:pt x="1451" y="412"/>
                    <a:pt x="1504" y="254"/>
                    <a:pt x="1565" y="85"/>
                  </a:cubicBezTo>
                  <a:cubicBezTo>
                    <a:pt x="1591" y="10"/>
                    <a:pt x="1590" y="39"/>
                    <a:pt x="1590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88" name="Text Box 2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508750" y="2606675"/>
              <a:ext cx="165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08000"/>
                  </a:solidFill>
                </a:rPr>
                <a:t>paranoid algorithm</a:t>
              </a:r>
            </a:p>
          </p:txBody>
        </p:sp>
        <p:sp>
          <p:nvSpPr>
            <p:cNvPr id="497689" name="Text Box 2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230688" y="4275138"/>
              <a:ext cx="18446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solidFill>
                    <a:schemeClr val="accent1"/>
                  </a:solidFill>
                </a:rPr>
                <a:t>code reuse 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1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4024" y="0"/>
            <a:ext cx="8229600" cy="1143000"/>
          </a:xfrm>
        </p:spPr>
        <p:txBody>
          <a:bodyPr/>
          <a:lstStyle/>
          <a:p>
            <a:r>
              <a:rPr lang="en-US" sz="3200" dirty="0"/>
              <a:t>The Formal Definition of Big-</a:t>
            </a:r>
            <a:r>
              <a:rPr lang="en-US" sz="5400" dirty="0"/>
              <a:t>O</a:t>
            </a:r>
            <a:endParaRPr lang="en-US" sz="3200" dirty="0"/>
          </a:p>
        </p:txBody>
      </p:sp>
      <p:sp>
        <p:nvSpPr>
          <p:cNvPr id="61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2055" y="1096962"/>
            <a:ext cx="49471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f(n) is O(g(n)) if there exists </a:t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constants c and n</a:t>
            </a:r>
            <a:r>
              <a:rPr lang="en-US" sz="3200" baseline="-25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s.t.</a:t>
            </a:r>
            <a:r>
              <a:rPr lang="en-US" sz="32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itchFamily="18" charset="0"/>
              </a:rPr>
              <a:t>f(n) </a:t>
            </a:r>
            <a:r>
              <a:rPr lang="en-US" sz="3200" dirty="0">
                <a:latin typeface="Times New Roman" pitchFamily="18" charset="0"/>
                <a:cs typeface="Courier New" pitchFamily="49" charset="0"/>
              </a:rPr>
              <a:t>≤ c*g(n) for all n ≥ n</a:t>
            </a:r>
            <a:r>
              <a:rPr lang="en-US" sz="3200" baseline="-25000" dirty="0">
                <a:latin typeface="Times New Roman" pitchFamily="18" charset="0"/>
                <a:cs typeface="Courier New" pitchFamily="49" charset="0"/>
              </a:rPr>
              <a:t>0</a:t>
            </a:r>
            <a:endParaRPr lang="en-US" sz="3200" dirty="0">
              <a:latin typeface="Times New Roman" pitchFamily="18" charset="0"/>
              <a:cs typeface="Courier New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4035" y="3003963"/>
            <a:ext cx="6035675" cy="3505200"/>
            <a:chOff x="2279650" y="1984375"/>
            <a:chExt cx="6035675" cy="3505200"/>
          </a:xfrm>
        </p:grpSpPr>
        <p:sp>
          <p:nvSpPr>
            <p:cNvPr id="6" name="Line 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044825" y="2070100"/>
              <a:ext cx="0" cy="3419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414588" y="4876800"/>
              <a:ext cx="4651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052763" y="2216150"/>
              <a:ext cx="3865562" cy="2054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634163" y="4902200"/>
              <a:ext cx="16811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Helvetica" pitchFamily="1" charset="0"/>
                </a:rPr>
                <a:t>input size (N)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79650" y="2035175"/>
              <a:ext cx="663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000">
                  <a:latin typeface="Helvetica" pitchFamily="1" charset="0"/>
                </a:rPr>
                <a:t>time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5175" y="3975100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Helvetica" pitchFamily="1" charset="0"/>
                </a:rPr>
                <a:t>g</a:t>
              </a:r>
              <a:endParaRPr lang="en-US" sz="2000">
                <a:latin typeface="Helvetica" pitchFamily="1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815138" y="2336800"/>
              <a:ext cx="25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  <a:latin typeface="Helvetica" pitchFamily="1" charset="0"/>
                </a:rPr>
                <a:t>f</a:t>
              </a:r>
              <a:endParaRPr lang="en-US" sz="2000">
                <a:latin typeface="Helvetica" pitchFamily="1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48000" y="1984375"/>
              <a:ext cx="2525713" cy="2817813"/>
            </a:xfrm>
            <a:custGeom>
              <a:avLst/>
              <a:gdLst>
                <a:gd name="T0" fmla="*/ 0 w 1591"/>
                <a:gd name="T1" fmla="*/ 1775 h 1775"/>
                <a:gd name="T2" fmla="*/ 260 w 1591"/>
                <a:gd name="T3" fmla="*/ 1685 h 1775"/>
                <a:gd name="T4" fmla="*/ 475 w 1591"/>
                <a:gd name="T5" fmla="*/ 1600 h 1775"/>
                <a:gd name="T6" fmla="*/ 810 w 1591"/>
                <a:gd name="T7" fmla="*/ 1335 h 1775"/>
                <a:gd name="T8" fmla="*/ 1010 w 1591"/>
                <a:gd name="T9" fmla="*/ 1160 h 1775"/>
                <a:gd name="T10" fmla="*/ 1370 w 1591"/>
                <a:gd name="T11" fmla="*/ 575 h 1775"/>
                <a:gd name="T12" fmla="*/ 1565 w 1591"/>
                <a:gd name="T13" fmla="*/ 85 h 1775"/>
                <a:gd name="T14" fmla="*/ 1590 w 1591"/>
                <a:gd name="T15" fmla="*/ 0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1" h="1775">
                  <a:moveTo>
                    <a:pt x="0" y="1775"/>
                  </a:moveTo>
                  <a:cubicBezTo>
                    <a:pt x="92" y="1751"/>
                    <a:pt x="172" y="1721"/>
                    <a:pt x="260" y="1685"/>
                  </a:cubicBezTo>
                  <a:cubicBezTo>
                    <a:pt x="288" y="1673"/>
                    <a:pt x="432" y="1624"/>
                    <a:pt x="475" y="1600"/>
                  </a:cubicBezTo>
                  <a:cubicBezTo>
                    <a:pt x="600" y="1526"/>
                    <a:pt x="694" y="1420"/>
                    <a:pt x="810" y="1335"/>
                  </a:cubicBezTo>
                  <a:cubicBezTo>
                    <a:pt x="916" y="1256"/>
                    <a:pt x="916" y="1284"/>
                    <a:pt x="1010" y="1160"/>
                  </a:cubicBezTo>
                  <a:cubicBezTo>
                    <a:pt x="1150" y="972"/>
                    <a:pt x="1264" y="785"/>
                    <a:pt x="1370" y="575"/>
                  </a:cubicBezTo>
                  <a:cubicBezTo>
                    <a:pt x="1451" y="412"/>
                    <a:pt x="1504" y="254"/>
                    <a:pt x="1565" y="85"/>
                  </a:cubicBezTo>
                  <a:cubicBezTo>
                    <a:pt x="1591" y="10"/>
                    <a:pt x="1590" y="39"/>
                    <a:pt x="1590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508750" y="2606675"/>
              <a:ext cx="1657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08000"/>
                  </a:solidFill>
                </a:rPr>
                <a:t>paranoid algorithm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30688" y="4275138"/>
              <a:ext cx="18446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solidFill>
                    <a:schemeClr val="accent1"/>
                  </a:solidFill>
                </a:rPr>
                <a:t>code reuse algorithm</a:t>
              </a:r>
            </a:p>
          </p:txBody>
        </p:sp>
      </p:grpSp>
      <p:sp>
        <p:nvSpPr>
          <p:cNvPr id="16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7510" y="4342225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f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latin typeface="Helvetica" pitchFamily="1" charset="0"/>
              </a:rPr>
              <a:t>  O(</a:t>
            </a:r>
            <a:r>
              <a:rPr lang="en-US" sz="2000">
                <a:latin typeface="Helvetica" pitchFamily="1" charset="0"/>
              </a:rPr>
              <a:t>g</a:t>
            </a:r>
            <a:r>
              <a:rPr lang="en-US" sz="2400">
                <a:latin typeface="Helvetica" pitchFamily="1" charset="0"/>
              </a:rPr>
              <a:t>)</a:t>
            </a:r>
          </a:p>
        </p:txBody>
      </p:sp>
      <p:sp>
        <p:nvSpPr>
          <p:cNvPr id="17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7510" y="4862925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g</a:t>
            </a:r>
            <a:r>
              <a:rPr lang="en-US" sz="2400">
                <a:latin typeface="Helvetica" pitchFamily="1" charset="0"/>
              </a:rPr>
              <a:t>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</a:t>
            </a:r>
            <a:r>
              <a:rPr lang="en-US" sz="2400">
                <a:latin typeface="Helvetica" pitchFamily="1" charset="0"/>
              </a:rPr>
              <a:t>  O(f)</a:t>
            </a:r>
          </a:p>
        </p:txBody>
      </p:sp>
      <p:sp>
        <p:nvSpPr>
          <p:cNvPr id="18" name="Rectangle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872" y="4239038"/>
            <a:ext cx="1658938" cy="11985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5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94595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596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5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Big  </a:t>
            </a:r>
            <a:r>
              <a:rPr lang="en-US" sz="4400" b="1">
                <a:latin typeface="Times" pitchFamily="1" charset="0"/>
              </a:rPr>
              <a:t>O</a:t>
            </a:r>
            <a:r>
              <a:rPr lang="en-US" sz="4400">
                <a:latin typeface="Times" pitchFamily="1" charset="0"/>
              </a:rPr>
              <a:t>  in practice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7713" y="2533650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  <a:sym typeface="Symbol" pitchFamily="18" charset="2"/>
              </a:rPr>
              <a:t>420n</a:t>
            </a:r>
            <a:r>
              <a:rPr lang="en-US" sz="2400" baseline="30000">
                <a:latin typeface="Helvetica" pitchFamily="1" charset="0"/>
                <a:sym typeface="Symbol" pitchFamily="18" charset="2"/>
              </a:rPr>
              <a:t>2</a:t>
            </a:r>
            <a:r>
              <a:rPr lang="en-US" sz="2400">
                <a:latin typeface="Helvetica" pitchFamily="1" charset="0"/>
                <a:sym typeface="Symbol" pitchFamily="18" charset="2"/>
              </a:rPr>
              <a:t>  +  3n</a:t>
            </a:r>
            <a:r>
              <a:rPr lang="en-US" sz="2400" baseline="30000">
                <a:latin typeface="Helvetica" pitchFamily="1" charset="0"/>
                <a:sym typeface="Symbol" pitchFamily="18" charset="2"/>
              </a:rPr>
              <a:t>3</a:t>
            </a:r>
            <a:r>
              <a:rPr lang="en-US" sz="2400">
                <a:latin typeface="Helvetica" pitchFamily="1" charset="0"/>
                <a:sym typeface="Symbol" pitchFamily="18" charset="2"/>
              </a:rPr>
              <a:t>  - 201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8050" y="1755775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even there, ignore the constant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458913"/>
            <a:ext cx="5148262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pitchFamily="1" charset="0"/>
              </a:rPr>
              <a:t>Ignore everything but the dominant term</a:t>
            </a:r>
          </a:p>
        </p:txBody>
      </p:sp>
      <p:sp>
        <p:nvSpPr>
          <p:cNvPr id="49460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675313" y="1690688"/>
            <a:ext cx="252412" cy="1603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0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3763" y="3765550"/>
            <a:ext cx="360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  <a:sym typeface="Symbol" pitchFamily="18" charset="2"/>
              </a:rPr>
              <a:t>17  +  300       + 0.5log(n)</a:t>
            </a:r>
          </a:p>
        </p:txBody>
      </p:sp>
      <p:grpSp>
        <p:nvGrpSpPr>
          <p:cNvPr id="49460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279650" y="3775075"/>
            <a:ext cx="520700" cy="457200"/>
            <a:chOff x="356" y="1708"/>
            <a:chExt cx="328" cy="288"/>
          </a:xfrm>
        </p:grpSpPr>
        <p:sp>
          <p:nvSpPr>
            <p:cNvPr id="494604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6" y="1708"/>
              <a:ext cx="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latin typeface="Symbol" pitchFamily="18" charset="2"/>
                  <a:sym typeface="Symbol" pitchFamily="18" charset="2"/>
                </a:rPr>
                <a:t></a:t>
              </a:r>
              <a:r>
                <a:rPr lang="en-US" sz="2400">
                  <a:latin typeface="Helvetica" pitchFamily="1" charset="0"/>
                </a:rPr>
                <a:t>n</a:t>
              </a:r>
              <a:endParaRPr lang="en-US" sz="2400">
                <a:latin typeface="Times" pitchFamily="1" charset="0"/>
              </a:endParaRPr>
            </a:p>
          </p:txBody>
        </p:sp>
        <p:sp>
          <p:nvSpPr>
            <p:cNvPr id="49460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17" y="1768"/>
              <a:ext cx="1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60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5663" y="5051425"/>
            <a:ext cx="148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  <a:sym typeface="Symbol" pitchFamily="18" charset="2"/>
              </a:rPr>
              <a:t>117     2</a:t>
            </a:r>
            <a:r>
              <a:rPr lang="en-US" sz="2400" baseline="300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>
                <a:latin typeface="Helvetica" pitchFamily="1" charset="0"/>
                <a:sym typeface="Symbol" pitchFamily="18" charset="2"/>
              </a:rPr>
              <a:t> </a:t>
            </a:r>
          </a:p>
        </p:txBody>
      </p:sp>
      <p:sp>
        <p:nvSpPr>
          <p:cNvPr id="494607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0750" y="5461000"/>
            <a:ext cx="531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08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858963" y="5454650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60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5663" y="5426075"/>
            <a:ext cx="139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  <a:sym typeface="Symbol" pitchFamily="18" charset="2"/>
              </a:rPr>
              <a:t>  n       3</a:t>
            </a:r>
            <a:r>
              <a:rPr lang="en-US" sz="2400" baseline="30000">
                <a:latin typeface="Helvetica" pitchFamily="1" charset="0"/>
                <a:sym typeface="Symbol" pitchFamily="18" charset="2"/>
              </a:rPr>
              <a:t>n</a:t>
            </a:r>
            <a:endParaRPr lang="en-US" sz="2400">
              <a:latin typeface="Helvetica" pitchFamily="1" charset="0"/>
              <a:sym typeface="Symbol" pitchFamily="18" charset="2"/>
            </a:endParaRPr>
          </a:p>
        </p:txBody>
      </p:sp>
      <p:sp>
        <p:nvSpPr>
          <p:cNvPr id="494610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62088" y="52181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  <a:sym typeface="Symbol" pitchFamily="18" charset="2"/>
              </a:rPr>
              <a:t>+</a:t>
            </a:r>
          </a:p>
        </p:txBody>
      </p:sp>
      <p:sp>
        <p:nvSpPr>
          <p:cNvPr id="49461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76475" y="521970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  <a:sym typeface="Symbol" pitchFamily="18" charset="2"/>
              </a:rPr>
              <a:t>+ 1700</a:t>
            </a:r>
          </a:p>
        </p:txBody>
      </p:sp>
      <p:sp>
        <p:nvSpPr>
          <p:cNvPr id="494612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84288" y="6408738"/>
            <a:ext cx="6996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Times" pitchFamily="1" charset="0"/>
              </a:rPr>
              <a:t>Big-Oh is simply an upper bound, but in general we want the </a:t>
            </a:r>
            <a:r>
              <a:rPr lang="en-US" sz="1600" b="1">
                <a:solidFill>
                  <a:srgbClr val="008000"/>
                </a:solidFill>
                <a:latin typeface="Times" pitchFamily="1" charset="0"/>
              </a:rPr>
              <a:t>BEST </a:t>
            </a:r>
            <a:r>
              <a:rPr lang="en-US" sz="1600">
                <a:solidFill>
                  <a:srgbClr val="008000"/>
                </a:solidFill>
                <a:latin typeface="Times" pitchFamily="1" charset="0"/>
              </a:rPr>
              <a:t>upper bound…</a:t>
            </a:r>
          </a:p>
        </p:txBody>
      </p:sp>
      <p:sp>
        <p:nvSpPr>
          <p:cNvPr id="494613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852488"/>
            <a:ext cx="2136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Comic Sans MS" pitchFamily="66" charset="0"/>
              </a:rPr>
              <a:t>big-Oh = hand-waving math!</a:t>
            </a:r>
          </a:p>
        </p:txBody>
      </p:sp>
    </p:spTree>
    <p:extLst>
      <p:ext uri="{BB962C8B-B14F-4D97-AF65-F5344CB8AC3E}">
        <p14:creationId xmlns:p14="http://schemas.microsoft.com/office/powerpoint/2010/main" val="17068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52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>
              <a:spcBef>
                <a:spcPct val="0"/>
              </a:spcBef>
            </a:pPr>
            <a:r>
              <a:rPr lang="en-US" sz="3600" dirty="0" smtClean="0"/>
              <a:t>Review: Big-O</a:t>
            </a:r>
            <a:endParaRPr lang="en-US" sz="4000" dirty="0">
              <a:latin typeface="Times" pitchFamily="1" charset="0"/>
            </a:endParaRPr>
          </a:p>
        </p:txBody>
      </p:sp>
      <p:grpSp>
        <p:nvGrpSpPr>
          <p:cNvPr id="10158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001000" cy="180975"/>
            <a:chOff x="295" y="1311"/>
            <a:chExt cx="5177" cy="114"/>
          </a:xfrm>
        </p:grpSpPr>
        <p:sp>
          <p:nvSpPr>
            <p:cNvPr id="1015812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813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170" y="1446765"/>
            <a:ext cx="8404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Big-O </a:t>
            </a:r>
            <a:r>
              <a:rPr lang="en-US" dirty="0"/>
              <a:t>running time of the following mystery function? (and what does it do?)</a:t>
            </a: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4870" y="1942065"/>
            <a:ext cx="74676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(define (mystery N)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  (reverse (mystery-help N)))</a:t>
            </a:r>
          </a:p>
          <a:p>
            <a:pPr>
              <a:lnSpc>
                <a:spcPct val="80000"/>
              </a:lnSpc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(define (mystery-help N)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  (</a:t>
            </a:r>
            <a:r>
              <a:rPr lang="en-US" sz="1400" b="1" dirty="0" err="1">
                <a:latin typeface="Courier New" pitchFamily="49" charset="0"/>
              </a:rPr>
              <a:t>cond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    ((= N 0) '())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    ((= 1 (modulo N 2)) (cons 1 (mystery-help (/ (- N 1) 2))))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latin typeface="Courier New" pitchFamily="49" charset="0"/>
              </a:rPr>
              <a:t>    (else (cons 0 (mystery-help (/ N 2))))))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5620" y="5073854"/>
            <a:ext cx="703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O(log N)    B. O(N)    C. O(N log N)   D. All of these   E. None of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7835</TotalTime>
  <Pages>1</Pages>
  <Words>3911</Words>
  <Application>Microsoft Office PowerPoint</Application>
  <PresentationFormat>On-screen Show (4:3)</PresentationFormat>
  <Paragraphs>784</Paragraphs>
  <Slides>45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Formal Definition of Big-O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Prolog: Just the Facts!</vt:lpstr>
      <vt:lpstr>Prolog: Just the Facts!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alvarado</cp:lastModifiedBy>
  <cp:revision>269</cp:revision>
  <cp:lastPrinted>2007-03-01T20:21:19Z</cp:lastPrinted>
  <dcterms:created xsi:type="dcterms:W3CDTF">2003-01-29T17:50:58Z</dcterms:created>
  <dcterms:modified xsi:type="dcterms:W3CDTF">2010-11-11T18:29:32Z</dcterms:modified>
</cp:coreProperties>
</file>