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4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5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6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49"/>
  </p:notesMasterIdLst>
  <p:handoutMasterIdLst>
    <p:handoutMasterId r:id="rId50"/>
  </p:handoutMasterIdLst>
  <p:sldIdLst>
    <p:sldId id="963" r:id="rId2"/>
    <p:sldId id="964" r:id="rId3"/>
    <p:sldId id="965" r:id="rId4"/>
    <p:sldId id="938" r:id="rId5"/>
    <p:sldId id="939" r:id="rId6"/>
    <p:sldId id="941" r:id="rId7"/>
    <p:sldId id="942" r:id="rId8"/>
    <p:sldId id="962" r:id="rId9"/>
    <p:sldId id="940" r:id="rId10"/>
    <p:sldId id="954" r:id="rId11"/>
    <p:sldId id="966" r:id="rId12"/>
    <p:sldId id="982" r:id="rId13"/>
    <p:sldId id="983" r:id="rId14"/>
    <p:sldId id="967" r:id="rId15"/>
    <p:sldId id="968" r:id="rId16"/>
    <p:sldId id="969" r:id="rId17"/>
    <p:sldId id="970" r:id="rId18"/>
    <p:sldId id="971" r:id="rId19"/>
    <p:sldId id="972" r:id="rId20"/>
    <p:sldId id="973" r:id="rId21"/>
    <p:sldId id="974" r:id="rId22"/>
    <p:sldId id="975" r:id="rId23"/>
    <p:sldId id="976" r:id="rId24"/>
    <p:sldId id="1005" r:id="rId25"/>
    <p:sldId id="1006" r:id="rId26"/>
    <p:sldId id="1007" r:id="rId27"/>
    <p:sldId id="1008" r:id="rId28"/>
    <p:sldId id="1009" r:id="rId29"/>
    <p:sldId id="1011" r:id="rId30"/>
    <p:sldId id="1012" r:id="rId31"/>
    <p:sldId id="1013" r:id="rId32"/>
    <p:sldId id="1014" r:id="rId33"/>
    <p:sldId id="1015" r:id="rId34"/>
    <p:sldId id="1016" r:id="rId35"/>
    <p:sldId id="1017" r:id="rId36"/>
    <p:sldId id="1018" r:id="rId37"/>
    <p:sldId id="1019" r:id="rId38"/>
    <p:sldId id="1030" r:id="rId39"/>
    <p:sldId id="1020" r:id="rId40"/>
    <p:sldId id="1021" r:id="rId41"/>
    <p:sldId id="1022" r:id="rId42"/>
    <p:sldId id="1023" r:id="rId43"/>
    <p:sldId id="1024" r:id="rId44"/>
    <p:sldId id="1025" r:id="rId45"/>
    <p:sldId id="1026" r:id="rId46"/>
    <p:sldId id="1027" r:id="rId47"/>
    <p:sldId id="1028" r:id="rId48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33FF"/>
    <a:srgbClr val="088E0A"/>
    <a:srgbClr val="009200"/>
    <a:srgbClr val="FF9933"/>
    <a:srgbClr val="777777"/>
    <a:srgbClr val="33CCF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81" autoAdjust="0"/>
    <p:restoredTop sz="74314" autoAdjust="0"/>
  </p:normalViewPr>
  <p:slideViewPr>
    <p:cSldViewPr>
      <p:cViewPr varScale="1">
        <p:scale>
          <a:sx n="72" d="100"/>
          <a:sy n="72" d="100"/>
        </p:scale>
        <p:origin x="-1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197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57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3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9882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Zachary Quinto -- Spock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3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5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16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8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0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8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23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46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15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image" Target="../media/image1.wmf"/><Relationship Id="rId55" Type="http://schemas.openxmlformats.org/officeDocument/2006/relationships/image" Target="../media/image6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54" Type="http://schemas.openxmlformats.org/officeDocument/2006/relationships/image" Target="../media/image5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image" Target="../media/image4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notesSlide" Target="../notesSlides/notesSlide1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image" Target="../media/image3.w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slideLayout" Target="../slideLayouts/slideLayout1.xml"/><Relationship Id="rId8" Type="http://schemas.openxmlformats.org/officeDocument/2006/relationships/tags" Target="../tags/tag9.xml"/><Relationship Id="rId51" Type="http://schemas.openxmlformats.org/officeDocument/2006/relationships/image" Target="../media/image2.png"/><Relationship Id="rId3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" Type="http://schemas.openxmlformats.org/officeDocument/2006/relationships/tags" Target="../tags/tag221.xml"/><Relationship Id="rId21" Type="http://schemas.openxmlformats.org/officeDocument/2006/relationships/tags" Target="../tags/tag239.xml"/><Relationship Id="rId34" Type="http://schemas.openxmlformats.org/officeDocument/2006/relationships/slideLayout" Target="../slideLayouts/slideLayout1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image" Target="../media/image9.wmf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tags" Target="../tags/tag247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image" Target="../media/image3.wmf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image" Target="../media/image2.png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tags" Target="../tags/tag249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image" Target="../media/image10.png"/><Relationship Id="rId3" Type="http://schemas.openxmlformats.org/officeDocument/2006/relationships/tags" Target="../tags/tag25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image" Target="../media/image1.wmf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image" Target="../media/image2.png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image" Target="../media/image3.wmf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image" Target="../media/image11.wmf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76.xml"/><Relationship Id="rId10" Type="http://schemas.openxmlformats.org/officeDocument/2006/relationships/tags" Target="../tags/tag281.xml"/><Relationship Id="rId4" Type="http://schemas.openxmlformats.org/officeDocument/2006/relationships/tags" Target="../tags/tag275.xml"/><Relationship Id="rId9" Type="http://schemas.openxmlformats.org/officeDocument/2006/relationships/tags" Target="../tags/tag28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tags" Target="../tags/tag294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5" Type="http://schemas.openxmlformats.org/officeDocument/2006/relationships/tags" Target="../tags/tag286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91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2" Type="http://schemas.openxmlformats.org/officeDocument/2006/relationships/tags" Target="../tags/tag297.xml"/><Relationship Id="rId16" Type="http://schemas.openxmlformats.org/officeDocument/2006/relationships/tags" Target="../tags/tag311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5" Type="http://schemas.openxmlformats.org/officeDocument/2006/relationships/tags" Target="../tags/tag300.xml"/><Relationship Id="rId15" Type="http://schemas.openxmlformats.org/officeDocument/2006/relationships/tags" Target="../tags/tag310.xml"/><Relationship Id="rId10" Type="http://schemas.openxmlformats.org/officeDocument/2006/relationships/tags" Target="../tags/tag305.xml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2" Type="http://schemas.openxmlformats.org/officeDocument/2006/relationships/tags" Target="../tags/tag314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10" Type="http://schemas.openxmlformats.org/officeDocument/2006/relationships/tags" Target="../tags/tag322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3" Type="http://schemas.openxmlformats.org/officeDocument/2006/relationships/tags" Target="../tags/tag330.xml"/><Relationship Id="rId21" Type="http://schemas.openxmlformats.org/officeDocument/2006/relationships/tags" Target="../tags/tag348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tags" Target="../tags/tag347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10" Type="http://schemas.openxmlformats.org/officeDocument/2006/relationships/tags" Target="../tags/tag337.xml"/><Relationship Id="rId19" Type="http://schemas.openxmlformats.org/officeDocument/2006/relationships/tags" Target="../tags/tag346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3" Type="http://schemas.openxmlformats.org/officeDocument/2006/relationships/tags" Target="../tags/tag351.xml"/><Relationship Id="rId21" Type="http://schemas.openxmlformats.org/officeDocument/2006/relationships/tags" Target="../tags/tag369.xml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tags" Target="../tags/tag368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tags" Target="../tags/tag37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3" Type="http://schemas.openxmlformats.org/officeDocument/2006/relationships/tags" Target="../tags/tag373.xml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10" Type="http://schemas.openxmlformats.org/officeDocument/2006/relationships/tags" Target="../tags/tag380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10" Type="http://schemas.openxmlformats.org/officeDocument/2006/relationships/tags" Target="../tags/tag417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tags" Target="../tags/tag436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12" Type="http://schemas.openxmlformats.org/officeDocument/2006/relationships/tags" Target="../tags/tag435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5" Type="http://schemas.openxmlformats.org/officeDocument/2006/relationships/tags" Target="../tags/tag428.xml"/><Relationship Id="rId15" Type="http://schemas.openxmlformats.org/officeDocument/2006/relationships/tags" Target="../tags/tag438.xml"/><Relationship Id="rId10" Type="http://schemas.openxmlformats.org/officeDocument/2006/relationships/tags" Target="../tags/tag433.xml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26" Type="http://schemas.openxmlformats.org/officeDocument/2006/relationships/tags" Target="../tags/tag465.xml"/><Relationship Id="rId3" Type="http://schemas.openxmlformats.org/officeDocument/2006/relationships/tags" Target="../tags/tag442.xml"/><Relationship Id="rId21" Type="http://schemas.openxmlformats.org/officeDocument/2006/relationships/tags" Target="../tags/tag460.xml"/><Relationship Id="rId34" Type="http://schemas.openxmlformats.org/officeDocument/2006/relationships/slideLayout" Target="../slideLayouts/slideLayout1.xml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tags" Target="../tags/tag464.xml"/><Relationship Id="rId33" Type="http://schemas.openxmlformats.org/officeDocument/2006/relationships/tags" Target="../tags/tag472.xml"/><Relationship Id="rId2" Type="http://schemas.openxmlformats.org/officeDocument/2006/relationships/tags" Target="../tags/tag441.xml"/><Relationship Id="rId16" Type="http://schemas.openxmlformats.org/officeDocument/2006/relationships/tags" Target="../tags/tag455.xml"/><Relationship Id="rId20" Type="http://schemas.openxmlformats.org/officeDocument/2006/relationships/tags" Target="../tags/tag459.xml"/><Relationship Id="rId29" Type="http://schemas.openxmlformats.org/officeDocument/2006/relationships/tags" Target="../tags/tag468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24" Type="http://schemas.openxmlformats.org/officeDocument/2006/relationships/tags" Target="../tags/tag463.xml"/><Relationship Id="rId32" Type="http://schemas.openxmlformats.org/officeDocument/2006/relationships/tags" Target="../tags/tag471.xml"/><Relationship Id="rId5" Type="http://schemas.openxmlformats.org/officeDocument/2006/relationships/tags" Target="../tags/tag444.xml"/><Relationship Id="rId15" Type="http://schemas.openxmlformats.org/officeDocument/2006/relationships/tags" Target="../tags/tag454.xml"/><Relationship Id="rId23" Type="http://schemas.openxmlformats.org/officeDocument/2006/relationships/tags" Target="../tags/tag462.xml"/><Relationship Id="rId28" Type="http://schemas.openxmlformats.org/officeDocument/2006/relationships/tags" Target="../tags/tag467.xml"/><Relationship Id="rId10" Type="http://schemas.openxmlformats.org/officeDocument/2006/relationships/tags" Target="../tags/tag449.xml"/><Relationship Id="rId19" Type="http://schemas.openxmlformats.org/officeDocument/2006/relationships/tags" Target="../tags/tag458.xml"/><Relationship Id="rId31" Type="http://schemas.openxmlformats.org/officeDocument/2006/relationships/tags" Target="../tags/tag470.xml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Relationship Id="rId22" Type="http://schemas.openxmlformats.org/officeDocument/2006/relationships/tags" Target="../tags/tag461.xml"/><Relationship Id="rId27" Type="http://schemas.openxmlformats.org/officeDocument/2006/relationships/tags" Target="../tags/tag466.xml"/><Relationship Id="rId30" Type="http://schemas.openxmlformats.org/officeDocument/2006/relationships/tags" Target="../tags/tag46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12" Type="http://schemas.openxmlformats.org/officeDocument/2006/relationships/tags" Target="../tags/tag484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5" Type="http://schemas.openxmlformats.org/officeDocument/2006/relationships/tags" Target="../tags/tag477.xml"/><Relationship Id="rId10" Type="http://schemas.openxmlformats.org/officeDocument/2006/relationships/tags" Target="../tags/tag482.xml"/><Relationship Id="rId4" Type="http://schemas.openxmlformats.org/officeDocument/2006/relationships/tags" Target="../tags/tag476.xml"/><Relationship Id="rId9" Type="http://schemas.openxmlformats.org/officeDocument/2006/relationships/tags" Target="../tags/tag48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13" Type="http://schemas.openxmlformats.org/officeDocument/2006/relationships/tags" Target="../tags/tag497.xml"/><Relationship Id="rId3" Type="http://schemas.openxmlformats.org/officeDocument/2006/relationships/tags" Target="../tags/tag487.xml"/><Relationship Id="rId7" Type="http://schemas.openxmlformats.org/officeDocument/2006/relationships/tags" Target="../tags/tag491.xml"/><Relationship Id="rId12" Type="http://schemas.openxmlformats.org/officeDocument/2006/relationships/tags" Target="../tags/tag496.xml"/><Relationship Id="rId2" Type="http://schemas.openxmlformats.org/officeDocument/2006/relationships/tags" Target="../tags/tag486.xml"/><Relationship Id="rId16" Type="http://schemas.openxmlformats.org/officeDocument/2006/relationships/image" Target="../media/image12.jpeg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tags" Target="../tags/tag495.xml"/><Relationship Id="rId5" Type="http://schemas.openxmlformats.org/officeDocument/2006/relationships/tags" Target="../tags/tag48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94.xml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4" Type="http://schemas.openxmlformats.org/officeDocument/2006/relationships/tags" Target="../tags/tag49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26" Type="http://schemas.openxmlformats.org/officeDocument/2006/relationships/tags" Target="../tags/tag524.xml"/><Relationship Id="rId39" Type="http://schemas.openxmlformats.org/officeDocument/2006/relationships/image" Target="../media/image16.jpeg"/><Relationship Id="rId3" Type="http://schemas.openxmlformats.org/officeDocument/2006/relationships/tags" Target="../tags/tag501.xml"/><Relationship Id="rId21" Type="http://schemas.openxmlformats.org/officeDocument/2006/relationships/tags" Target="../tags/tag519.xml"/><Relationship Id="rId34" Type="http://schemas.openxmlformats.org/officeDocument/2006/relationships/tags" Target="../tags/tag532.xml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tags" Target="../tags/tag523.xml"/><Relationship Id="rId33" Type="http://schemas.openxmlformats.org/officeDocument/2006/relationships/tags" Target="../tags/tag531.xml"/><Relationship Id="rId38" Type="http://schemas.openxmlformats.org/officeDocument/2006/relationships/image" Target="../media/image15.png"/><Relationship Id="rId2" Type="http://schemas.openxmlformats.org/officeDocument/2006/relationships/tags" Target="../tags/tag500.xml"/><Relationship Id="rId16" Type="http://schemas.openxmlformats.org/officeDocument/2006/relationships/tags" Target="../tags/tag514.xml"/><Relationship Id="rId20" Type="http://schemas.openxmlformats.org/officeDocument/2006/relationships/tags" Target="../tags/tag518.xml"/><Relationship Id="rId29" Type="http://schemas.openxmlformats.org/officeDocument/2006/relationships/tags" Target="../tags/tag527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24" Type="http://schemas.openxmlformats.org/officeDocument/2006/relationships/tags" Target="../tags/tag522.xml"/><Relationship Id="rId32" Type="http://schemas.openxmlformats.org/officeDocument/2006/relationships/tags" Target="../tags/tag530.xml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5" Type="http://schemas.openxmlformats.org/officeDocument/2006/relationships/tags" Target="../tags/tag503.xml"/><Relationship Id="rId15" Type="http://schemas.openxmlformats.org/officeDocument/2006/relationships/tags" Target="../tags/tag513.xml"/><Relationship Id="rId23" Type="http://schemas.openxmlformats.org/officeDocument/2006/relationships/tags" Target="../tags/tag521.xml"/><Relationship Id="rId28" Type="http://schemas.openxmlformats.org/officeDocument/2006/relationships/tags" Target="../tags/tag526.xml"/><Relationship Id="rId36" Type="http://schemas.openxmlformats.org/officeDocument/2006/relationships/image" Target="../media/image13.png"/><Relationship Id="rId10" Type="http://schemas.openxmlformats.org/officeDocument/2006/relationships/tags" Target="../tags/tag508.xml"/><Relationship Id="rId19" Type="http://schemas.openxmlformats.org/officeDocument/2006/relationships/tags" Target="../tags/tag517.xml"/><Relationship Id="rId31" Type="http://schemas.openxmlformats.org/officeDocument/2006/relationships/tags" Target="../tags/tag529.xml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Relationship Id="rId22" Type="http://schemas.openxmlformats.org/officeDocument/2006/relationships/tags" Target="../tags/tag520.xml"/><Relationship Id="rId27" Type="http://schemas.openxmlformats.org/officeDocument/2006/relationships/tags" Target="../tags/tag525.xml"/><Relationship Id="rId30" Type="http://schemas.openxmlformats.org/officeDocument/2006/relationships/tags" Target="../tags/tag528.xml"/><Relationship Id="rId35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tags" Target="../tags/tag545.xml"/><Relationship Id="rId18" Type="http://schemas.openxmlformats.org/officeDocument/2006/relationships/tags" Target="../tags/tag550.xml"/><Relationship Id="rId26" Type="http://schemas.openxmlformats.org/officeDocument/2006/relationships/tags" Target="../tags/tag558.xml"/><Relationship Id="rId3" Type="http://schemas.openxmlformats.org/officeDocument/2006/relationships/tags" Target="../tags/tag535.xml"/><Relationship Id="rId21" Type="http://schemas.openxmlformats.org/officeDocument/2006/relationships/tags" Target="../tags/tag553.xml"/><Relationship Id="rId7" Type="http://schemas.openxmlformats.org/officeDocument/2006/relationships/tags" Target="../tags/tag539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5" Type="http://schemas.openxmlformats.org/officeDocument/2006/relationships/tags" Target="../tags/tag557.xml"/><Relationship Id="rId33" Type="http://schemas.openxmlformats.org/officeDocument/2006/relationships/image" Target="../media/image18.jpeg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0" Type="http://schemas.openxmlformats.org/officeDocument/2006/relationships/tags" Target="../tags/tag552.xml"/><Relationship Id="rId29" Type="http://schemas.openxmlformats.org/officeDocument/2006/relationships/image" Target="../media/image14.png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24" Type="http://schemas.openxmlformats.org/officeDocument/2006/relationships/tags" Target="../tags/tag556.xml"/><Relationship Id="rId32" Type="http://schemas.openxmlformats.org/officeDocument/2006/relationships/image" Target="../media/image17.png"/><Relationship Id="rId5" Type="http://schemas.openxmlformats.org/officeDocument/2006/relationships/tags" Target="../tags/tag537.xml"/><Relationship Id="rId15" Type="http://schemas.openxmlformats.org/officeDocument/2006/relationships/tags" Target="../tags/tag547.xml"/><Relationship Id="rId23" Type="http://schemas.openxmlformats.org/officeDocument/2006/relationships/tags" Target="../tags/tag55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542.xml"/><Relationship Id="rId19" Type="http://schemas.openxmlformats.org/officeDocument/2006/relationships/tags" Target="../tags/tag551.xml"/><Relationship Id="rId31" Type="http://schemas.openxmlformats.org/officeDocument/2006/relationships/image" Target="../media/image13.png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Relationship Id="rId22" Type="http://schemas.openxmlformats.org/officeDocument/2006/relationships/tags" Target="../tags/tag554.xml"/><Relationship Id="rId27" Type="http://schemas.openxmlformats.org/officeDocument/2006/relationships/tags" Target="../tags/tag559.xml"/><Relationship Id="rId30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67.xml"/><Relationship Id="rId3" Type="http://schemas.openxmlformats.org/officeDocument/2006/relationships/tags" Target="../tags/tag562.xml"/><Relationship Id="rId7" Type="http://schemas.openxmlformats.org/officeDocument/2006/relationships/tags" Target="../tags/tag566.xml"/><Relationship Id="rId12" Type="http://schemas.openxmlformats.org/officeDocument/2006/relationships/image" Target="../media/image20.png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11" Type="http://schemas.openxmlformats.org/officeDocument/2006/relationships/image" Target="../media/image19.png"/><Relationship Id="rId5" Type="http://schemas.openxmlformats.org/officeDocument/2006/relationships/tags" Target="../tags/tag564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63.xml"/><Relationship Id="rId9" Type="http://schemas.openxmlformats.org/officeDocument/2006/relationships/tags" Target="../tags/tag56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71.xml"/><Relationship Id="rId7" Type="http://schemas.openxmlformats.org/officeDocument/2006/relationships/tags" Target="../tags/tag575.xml"/><Relationship Id="rId2" Type="http://schemas.openxmlformats.org/officeDocument/2006/relationships/tags" Target="../tags/tag570.xml"/><Relationship Id="rId1" Type="http://schemas.openxmlformats.org/officeDocument/2006/relationships/tags" Target="../tags/tag569.xml"/><Relationship Id="rId6" Type="http://schemas.openxmlformats.org/officeDocument/2006/relationships/tags" Target="../tags/tag574.xml"/><Relationship Id="rId5" Type="http://schemas.openxmlformats.org/officeDocument/2006/relationships/tags" Target="../tags/tag573.xml"/><Relationship Id="rId4" Type="http://schemas.openxmlformats.org/officeDocument/2006/relationships/tags" Target="../tags/tag57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78.xml"/><Relationship Id="rId2" Type="http://schemas.openxmlformats.org/officeDocument/2006/relationships/tags" Target="../tags/tag577.xml"/><Relationship Id="rId1" Type="http://schemas.openxmlformats.org/officeDocument/2006/relationships/tags" Target="../tags/tag57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80.xml"/><Relationship Id="rId4" Type="http://schemas.openxmlformats.org/officeDocument/2006/relationships/tags" Target="../tags/tag57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8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5" Type="http://schemas.openxmlformats.org/officeDocument/2006/relationships/tags" Target="../tags/tag585.xml"/><Relationship Id="rId4" Type="http://schemas.openxmlformats.org/officeDocument/2006/relationships/tags" Target="../tags/tag58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13" Type="http://schemas.openxmlformats.org/officeDocument/2006/relationships/hyperlink" Target="http://en.wikipedia.org/wiki/Rule_of_contraction" TargetMode="External"/><Relationship Id="rId3" Type="http://schemas.openxmlformats.org/officeDocument/2006/relationships/tags" Target="../tags/tag589.xml"/><Relationship Id="rId7" Type="http://schemas.openxmlformats.org/officeDocument/2006/relationships/tags" Target="../tags/tag593.xml"/><Relationship Id="rId12" Type="http://schemas.openxmlformats.org/officeDocument/2006/relationships/hyperlink" Target="http://en.wikipedia.org/wiki/Natural_deduction" TargetMode="Externa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91.xml"/><Relationship Id="rId10" Type="http://schemas.openxmlformats.org/officeDocument/2006/relationships/tags" Target="../tags/tag596.xml"/><Relationship Id="rId4" Type="http://schemas.openxmlformats.org/officeDocument/2006/relationships/tags" Target="../tags/tag590.xml"/><Relationship Id="rId9" Type="http://schemas.openxmlformats.org/officeDocument/2006/relationships/tags" Target="../tags/tag595.xml"/><Relationship Id="rId14" Type="http://schemas.openxmlformats.org/officeDocument/2006/relationships/hyperlink" Target="http://en.wikipedia.org/wiki/Modus_ponens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04.xml"/><Relationship Id="rId13" Type="http://schemas.openxmlformats.org/officeDocument/2006/relationships/tags" Target="../tags/tag609.xml"/><Relationship Id="rId18" Type="http://schemas.openxmlformats.org/officeDocument/2006/relationships/tags" Target="../tags/tag614.xml"/><Relationship Id="rId26" Type="http://schemas.openxmlformats.org/officeDocument/2006/relationships/tags" Target="../tags/tag622.xml"/><Relationship Id="rId39" Type="http://schemas.openxmlformats.org/officeDocument/2006/relationships/tags" Target="../tags/tag635.xml"/><Relationship Id="rId3" Type="http://schemas.openxmlformats.org/officeDocument/2006/relationships/tags" Target="../tags/tag599.xml"/><Relationship Id="rId21" Type="http://schemas.openxmlformats.org/officeDocument/2006/relationships/tags" Target="../tags/tag617.xml"/><Relationship Id="rId34" Type="http://schemas.openxmlformats.org/officeDocument/2006/relationships/tags" Target="../tags/tag630.xml"/><Relationship Id="rId42" Type="http://schemas.openxmlformats.org/officeDocument/2006/relationships/image" Target="../media/image6.png"/><Relationship Id="rId7" Type="http://schemas.openxmlformats.org/officeDocument/2006/relationships/tags" Target="../tags/tag603.xml"/><Relationship Id="rId12" Type="http://schemas.openxmlformats.org/officeDocument/2006/relationships/tags" Target="../tags/tag608.xml"/><Relationship Id="rId17" Type="http://schemas.openxmlformats.org/officeDocument/2006/relationships/tags" Target="../tags/tag613.xml"/><Relationship Id="rId25" Type="http://schemas.openxmlformats.org/officeDocument/2006/relationships/tags" Target="../tags/tag621.xml"/><Relationship Id="rId33" Type="http://schemas.openxmlformats.org/officeDocument/2006/relationships/tags" Target="../tags/tag629.xml"/><Relationship Id="rId38" Type="http://schemas.openxmlformats.org/officeDocument/2006/relationships/tags" Target="../tags/tag634.xml"/><Relationship Id="rId2" Type="http://schemas.openxmlformats.org/officeDocument/2006/relationships/tags" Target="../tags/tag598.xml"/><Relationship Id="rId16" Type="http://schemas.openxmlformats.org/officeDocument/2006/relationships/tags" Target="../tags/tag612.xml"/><Relationship Id="rId20" Type="http://schemas.openxmlformats.org/officeDocument/2006/relationships/tags" Target="../tags/tag616.xml"/><Relationship Id="rId29" Type="http://schemas.openxmlformats.org/officeDocument/2006/relationships/tags" Target="../tags/tag625.xml"/><Relationship Id="rId41" Type="http://schemas.openxmlformats.org/officeDocument/2006/relationships/slideLayout" Target="../slideLayouts/slideLayout1.xml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11" Type="http://schemas.openxmlformats.org/officeDocument/2006/relationships/tags" Target="../tags/tag607.xml"/><Relationship Id="rId24" Type="http://schemas.openxmlformats.org/officeDocument/2006/relationships/tags" Target="../tags/tag620.xml"/><Relationship Id="rId32" Type="http://schemas.openxmlformats.org/officeDocument/2006/relationships/tags" Target="../tags/tag628.xml"/><Relationship Id="rId37" Type="http://schemas.openxmlformats.org/officeDocument/2006/relationships/tags" Target="../tags/tag633.xml"/><Relationship Id="rId40" Type="http://schemas.openxmlformats.org/officeDocument/2006/relationships/tags" Target="../tags/tag636.xml"/><Relationship Id="rId5" Type="http://schemas.openxmlformats.org/officeDocument/2006/relationships/tags" Target="../tags/tag601.xml"/><Relationship Id="rId15" Type="http://schemas.openxmlformats.org/officeDocument/2006/relationships/tags" Target="../tags/tag611.xml"/><Relationship Id="rId23" Type="http://schemas.openxmlformats.org/officeDocument/2006/relationships/tags" Target="../tags/tag619.xml"/><Relationship Id="rId28" Type="http://schemas.openxmlformats.org/officeDocument/2006/relationships/tags" Target="../tags/tag624.xml"/><Relationship Id="rId36" Type="http://schemas.openxmlformats.org/officeDocument/2006/relationships/tags" Target="../tags/tag632.xml"/><Relationship Id="rId10" Type="http://schemas.openxmlformats.org/officeDocument/2006/relationships/tags" Target="../tags/tag606.xml"/><Relationship Id="rId19" Type="http://schemas.openxmlformats.org/officeDocument/2006/relationships/tags" Target="../tags/tag615.xml"/><Relationship Id="rId31" Type="http://schemas.openxmlformats.org/officeDocument/2006/relationships/tags" Target="../tags/tag627.xml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tags" Target="../tags/tag610.xml"/><Relationship Id="rId22" Type="http://schemas.openxmlformats.org/officeDocument/2006/relationships/tags" Target="../tags/tag618.xml"/><Relationship Id="rId27" Type="http://schemas.openxmlformats.org/officeDocument/2006/relationships/tags" Target="../tags/tag623.xml"/><Relationship Id="rId30" Type="http://schemas.openxmlformats.org/officeDocument/2006/relationships/tags" Target="../tags/tag626.xml"/><Relationship Id="rId35" Type="http://schemas.openxmlformats.org/officeDocument/2006/relationships/tags" Target="../tags/tag631.xml"/><Relationship Id="rId4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13" Type="http://schemas.openxmlformats.org/officeDocument/2006/relationships/tags" Target="../tags/tag650.xml"/><Relationship Id="rId18" Type="http://schemas.openxmlformats.org/officeDocument/2006/relationships/tags" Target="../tags/tag655.xml"/><Relationship Id="rId3" Type="http://schemas.openxmlformats.org/officeDocument/2006/relationships/tags" Target="../tags/tag640.xml"/><Relationship Id="rId7" Type="http://schemas.openxmlformats.org/officeDocument/2006/relationships/tags" Target="../tags/tag644.xml"/><Relationship Id="rId12" Type="http://schemas.openxmlformats.org/officeDocument/2006/relationships/tags" Target="../tags/tag649.xml"/><Relationship Id="rId17" Type="http://schemas.openxmlformats.org/officeDocument/2006/relationships/tags" Target="../tags/tag654.xml"/><Relationship Id="rId2" Type="http://schemas.openxmlformats.org/officeDocument/2006/relationships/tags" Target="../tags/tag639.xml"/><Relationship Id="rId16" Type="http://schemas.openxmlformats.org/officeDocument/2006/relationships/tags" Target="../tags/tag653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1" Type="http://schemas.openxmlformats.org/officeDocument/2006/relationships/tags" Target="../tags/tag648.xml"/><Relationship Id="rId5" Type="http://schemas.openxmlformats.org/officeDocument/2006/relationships/tags" Target="../tags/tag642.xml"/><Relationship Id="rId15" Type="http://schemas.openxmlformats.org/officeDocument/2006/relationships/tags" Target="../tags/tag652.xml"/><Relationship Id="rId10" Type="http://schemas.openxmlformats.org/officeDocument/2006/relationships/tags" Target="../tags/tag647.xml"/><Relationship Id="rId19" Type="http://schemas.openxmlformats.org/officeDocument/2006/relationships/tags" Target="../tags/tag656.xml"/><Relationship Id="rId4" Type="http://schemas.openxmlformats.org/officeDocument/2006/relationships/tags" Target="../tags/tag641.xml"/><Relationship Id="rId9" Type="http://schemas.openxmlformats.org/officeDocument/2006/relationships/tags" Target="../tags/tag646.xml"/><Relationship Id="rId14" Type="http://schemas.openxmlformats.org/officeDocument/2006/relationships/tags" Target="../tags/tag651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669.xml"/><Relationship Id="rId18" Type="http://schemas.openxmlformats.org/officeDocument/2006/relationships/tags" Target="../tags/tag674.xml"/><Relationship Id="rId26" Type="http://schemas.openxmlformats.org/officeDocument/2006/relationships/tags" Target="../tags/tag682.xml"/><Relationship Id="rId39" Type="http://schemas.openxmlformats.org/officeDocument/2006/relationships/tags" Target="../tags/tag695.xml"/><Relationship Id="rId3" Type="http://schemas.openxmlformats.org/officeDocument/2006/relationships/tags" Target="../tags/tag659.xml"/><Relationship Id="rId21" Type="http://schemas.openxmlformats.org/officeDocument/2006/relationships/tags" Target="../tags/tag677.xml"/><Relationship Id="rId34" Type="http://schemas.openxmlformats.org/officeDocument/2006/relationships/tags" Target="../tags/tag690.xml"/><Relationship Id="rId42" Type="http://schemas.openxmlformats.org/officeDocument/2006/relationships/tags" Target="../tags/tag698.xml"/><Relationship Id="rId47" Type="http://schemas.openxmlformats.org/officeDocument/2006/relationships/tags" Target="../tags/tag703.xml"/><Relationship Id="rId50" Type="http://schemas.openxmlformats.org/officeDocument/2006/relationships/tags" Target="../tags/tag706.xml"/><Relationship Id="rId7" Type="http://schemas.openxmlformats.org/officeDocument/2006/relationships/tags" Target="../tags/tag663.xml"/><Relationship Id="rId12" Type="http://schemas.openxmlformats.org/officeDocument/2006/relationships/tags" Target="../tags/tag668.xml"/><Relationship Id="rId17" Type="http://schemas.openxmlformats.org/officeDocument/2006/relationships/tags" Target="../tags/tag673.xml"/><Relationship Id="rId25" Type="http://schemas.openxmlformats.org/officeDocument/2006/relationships/tags" Target="../tags/tag681.xml"/><Relationship Id="rId33" Type="http://schemas.openxmlformats.org/officeDocument/2006/relationships/tags" Target="../tags/tag689.xml"/><Relationship Id="rId38" Type="http://schemas.openxmlformats.org/officeDocument/2006/relationships/tags" Target="../tags/tag694.xml"/><Relationship Id="rId46" Type="http://schemas.openxmlformats.org/officeDocument/2006/relationships/tags" Target="../tags/tag702.xml"/><Relationship Id="rId2" Type="http://schemas.openxmlformats.org/officeDocument/2006/relationships/tags" Target="../tags/tag658.xml"/><Relationship Id="rId16" Type="http://schemas.openxmlformats.org/officeDocument/2006/relationships/tags" Target="../tags/tag672.xml"/><Relationship Id="rId20" Type="http://schemas.openxmlformats.org/officeDocument/2006/relationships/tags" Target="../tags/tag676.xml"/><Relationship Id="rId29" Type="http://schemas.openxmlformats.org/officeDocument/2006/relationships/tags" Target="../tags/tag685.xml"/><Relationship Id="rId41" Type="http://schemas.openxmlformats.org/officeDocument/2006/relationships/tags" Target="../tags/tag697.xml"/><Relationship Id="rId1" Type="http://schemas.openxmlformats.org/officeDocument/2006/relationships/tags" Target="../tags/tag657.xml"/><Relationship Id="rId6" Type="http://schemas.openxmlformats.org/officeDocument/2006/relationships/tags" Target="../tags/tag662.xml"/><Relationship Id="rId11" Type="http://schemas.openxmlformats.org/officeDocument/2006/relationships/tags" Target="../tags/tag667.xml"/><Relationship Id="rId24" Type="http://schemas.openxmlformats.org/officeDocument/2006/relationships/tags" Target="../tags/tag680.xml"/><Relationship Id="rId32" Type="http://schemas.openxmlformats.org/officeDocument/2006/relationships/tags" Target="../tags/tag688.xml"/><Relationship Id="rId37" Type="http://schemas.openxmlformats.org/officeDocument/2006/relationships/tags" Target="../tags/tag693.xml"/><Relationship Id="rId40" Type="http://schemas.openxmlformats.org/officeDocument/2006/relationships/tags" Target="../tags/tag696.xml"/><Relationship Id="rId45" Type="http://schemas.openxmlformats.org/officeDocument/2006/relationships/tags" Target="../tags/tag701.xml"/><Relationship Id="rId5" Type="http://schemas.openxmlformats.org/officeDocument/2006/relationships/tags" Target="../tags/tag661.xml"/><Relationship Id="rId15" Type="http://schemas.openxmlformats.org/officeDocument/2006/relationships/tags" Target="../tags/tag671.xml"/><Relationship Id="rId23" Type="http://schemas.openxmlformats.org/officeDocument/2006/relationships/tags" Target="../tags/tag679.xml"/><Relationship Id="rId28" Type="http://schemas.openxmlformats.org/officeDocument/2006/relationships/tags" Target="../tags/tag684.xml"/><Relationship Id="rId36" Type="http://schemas.openxmlformats.org/officeDocument/2006/relationships/tags" Target="../tags/tag692.xml"/><Relationship Id="rId49" Type="http://schemas.openxmlformats.org/officeDocument/2006/relationships/tags" Target="../tags/tag705.xml"/><Relationship Id="rId10" Type="http://schemas.openxmlformats.org/officeDocument/2006/relationships/tags" Target="../tags/tag666.xml"/><Relationship Id="rId19" Type="http://schemas.openxmlformats.org/officeDocument/2006/relationships/tags" Target="../tags/tag675.xml"/><Relationship Id="rId31" Type="http://schemas.openxmlformats.org/officeDocument/2006/relationships/tags" Target="../tags/tag687.xml"/><Relationship Id="rId44" Type="http://schemas.openxmlformats.org/officeDocument/2006/relationships/tags" Target="../tags/tag700.xml"/><Relationship Id="rId52" Type="http://schemas.openxmlformats.org/officeDocument/2006/relationships/slideLayout" Target="../slideLayouts/slideLayout1.xml"/><Relationship Id="rId4" Type="http://schemas.openxmlformats.org/officeDocument/2006/relationships/tags" Target="../tags/tag660.xml"/><Relationship Id="rId9" Type="http://schemas.openxmlformats.org/officeDocument/2006/relationships/tags" Target="../tags/tag665.xml"/><Relationship Id="rId14" Type="http://schemas.openxmlformats.org/officeDocument/2006/relationships/tags" Target="../tags/tag670.xml"/><Relationship Id="rId22" Type="http://schemas.openxmlformats.org/officeDocument/2006/relationships/tags" Target="../tags/tag678.xml"/><Relationship Id="rId27" Type="http://schemas.openxmlformats.org/officeDocument/2006/relationships/tags" Target="../tags/tag683.xml"/><Relationship Id="rId30" Type="http://schemas.openxmlformats.org/officeDocument/2006/relationships/tags" Target="../tags/tag686.xml"/><Relationship Id="rId35" Type="http://schemas.openxmlformats.org/officeDocument/2006/relationships/tags" Target="../tags/tag691.xml"/><Relationship Id="rId43" Type="http://schemas.openxmlformats.org/officeDocument/2006/relationships/tags" Target="../tags/tag699.xml"/><Relationship Id="rId48" Type="http://schemas.openxmlformats.org/officeDocument/2006/relationships/tags" Target="../tags/tag704.xml"/><Relationship Id="rId8" Type="http://schemas.openxmlformats.org/officeDocument/2006/relationships/tags" Target="../tags/tag664.xml"/><Relationship Id="rId51" Type="http://schemas.openxmlformats.org/officeDocument/2006/relationships/tags" Target="../tags/tag70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15.xml"/><Relationship Id="rId13" Type="http://schemas.openxmlformats.org/officeDocument/2006/relationships/tags" Target="../tags/tag720.xml"/><Relationship Id="rId3" Type="http://schemas.openxmlformats.org/officeDocument/2006/relationships/tags" Target="../tags/tag710.xml"/><Relationship Id="rId7" Type="http://schemas.openxmlformats.org/officeDocument/2006/relationships/tags" Target="../tags/tag714.xml"/><Relationship Id="rId12" Type="http://schemas.openxmlformats.org/officeDocument/2006/relationships/tags" Target="../tags/tag719.xml"/><Relationship Id="rId2" Type="http://schemas.openxmlformats.org/officeDocument/2006/relationships/tags" Target="../tags/tag709.xml"/><Relationship Id="rId1" Type="http://schemas.openxmlformats.org/officeDocument/2006/relationships/tags" Target="../tags/tag708.xml"/><Relationship Id="rId6" Type="http://schemas.openxmlformats.org/officeDocument/2006/relationships/tags" Target="../tags/tag713.xml"/><Relationship Id="rId11" Type="http://schemas.openxmlformats.org/officeDocument/2006/relationships/tags" Target="../tags/tag718.xml"/><Relationship Id="rId5" Type="http://schemas.openxmlformats.org/officeDocument/2006/relationships/tags" Target="../tags/tag712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717.xml"/><Relationship Id="rId4" Type="http://schemas.openxmlformats.org/officeDocument/2006/relationships/tags" Target="../tags/tag711.xml"/><Relationship Id="rId9" Type="http://schemas.openxmlformats.org/officeDocument/2006/relationships/tags" Target="../tags/tag716.xml"/><Relationship Id="rId14" Type="http://schemas.openxmlformats.org/officeDocument/2006/relationships/tags" Target="../tags/tag72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29.xml"/><Relationship Id="rId13" Type="http://schemas.openxmlformats.org/officeDocument/2006/relationships/tags" Target="../tags/tag734.xml"/><Relationship Id="rId3" Type="http://schemas.openxmlformats.org/officeDocument/2006/relationships/tags" Target="../tags/tag724.xml"/><Relationship Id="rId7" Type="http://schemas.openxmlformats.org/officeDocument/2006/relationships/tags" Target="../tags/tag728.xml"/><Relationship Id="rId12" Type="http://schemas.openxmlformats.org/officeDocument/2006/relationships/tags" Target="../tags/tag733.xml"/><Relationship Id="rId2" Type="http://schemas.openxmlformats.org/officeDocument/2006/relationships/tags" Target="../tags/tag723.xml"/><Relationship Id="rId16" Type="http://schemas.openxmlformats.org/officeDocument/2006/relationships/image" Target="../media/image22.png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11" Type="http://schemas.openxmlformats.org/officeDocument/2006/relationships/tags" Target="../tags/tag732.xml"/><Relationship Id="rId5" Type="http://schemas.openxmlformats.org/officeDocument/2006/relationships/tags" Target="../tags/tag726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731.xml"/><Relationship Id="rId4" Type="http://schemas.openxmlformats.org/officeDocument/2006/relationships/tags" Target="../tags/tag725.xml"/><Relationship Id="rId9" Type="http://schemas.openxmlformats.org/officeDocument/2006/relationships/tags" Target="../tags/tag730.xml"/><Relationship Id="rId14" Type="http://schemas.openxmlformats.org/officeDocument/2006/relationships/tags" Target="../tags/tag73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43.xml"/><Relationship Id="rId13" Type="http://schemas.openxmlformats.org/officeDocument/2006/relationships/tags" Target="../tags/tag748.xml"/><Relationship Id="rId18" Type="http://schemas.openxmlformats.org/officeDocument/2006/relationships/tags" Target="../tags/tag753.xml"/><Relationship Id="rId26" Type="http://schemas.openxmlformats.org/officeDocument/2006/relationships/tags" Target="../tags/tag761.xml"/><Relationship Id="rId3" Type="http://schemas.openxmlformats.org/officeDocument/2006/relationships/tags" Target="../tags/tag738.xml"/><Relationship Id="rId21" Type="http://schemas.openxmlformats.org/officeDocument/2006/relationships/tags" Target="../tags/tag756.xml"/><Relationship Id="rId34" Type="http://schemas.openxmlformats.org/officeDocument/2006/relationships/tags" Target="../tags/tag769.xml"/><Relationship Id="rId7" Type="http://schemas.openxmlformats.org/officeDocument/2006/relationships/tags" Target="../tags/tag742.xml"/><Relationship Id="rId12" Type="http://schemas.openxmlformats.org/officeDocument/2006/relationships/tags" Target="../tags/tag747.xml"/><Relationship Id="rId17" Type="http://schemas.openxmlformats.org/officeDocument/2006/relationships/tags" Target="../tags/tag752.xml"/><Relationship Id="rId25" Type="http://schemas.openxmlformats.org/officeDocument/2006/relationships/tags" Target="../tags/tag760.xml"/><Relationship Id="rId33" Type="http://schemas.openxmlformats.org/officeDocument/2006/relationships/tags" Target="../tags/tag768.xml"/><Relationship Id="rId2" Type="http://schemas.openxmlformats.org/officeDocument/2006/relationships/tags" Target="../tags/tag737.xml"/><Relationship Id="rId16" Type="http://schemas.openxmlformats.org/officeDocument/2006/relationships/tags" Target="../tags/tag751.xml"/><Relationship Id="rId20" Type="http://schemas.openxmlformats.org/officeDocument/2006/relationships/tags" Target="../tags/tag755.xml"/><Relationship Id="rId29" Type="http://schemas.openxmlformats.org/officeDocument/2006/relationships/tags" Target="../tags/tag764.xml"/><Relationship Id="rId1" Type="http://schemas.openxmlformats.org/officeDocument/2006/relationships/tags" Target="../tags/tag736.xml"/><Relationship Id="rId6" Type="http://schemas.openxmlformats.org/officeDocument/2006/relationships/tags" Target="../tags/tag741.xml"/><Relationship Id="rId11" Type="http://schemas.openxmlformats.org/officeDocument/2006/relationships/tags" Target="../tags/tag746.xml"/><Relationship Id="rId24" Type="http://schemas.openxmlformats.org/officeDocument/2006/relationships/tags" Target="../tags/tag759.xml"/><Relationship Id="rId32" Type="http://schemas.openxmlformats.org/officeDocument/2006/relationships/tags" Target="../tags/tag767.xml"/><Relationship Id="rId5" Type="http://schemas.openxmlformats.org/officeDocument/2006/relationships/tags" Target="../tags/tag740.xml"/><Relationship Id="rId15" Type="http://schemas.openxmlformats.org/officeDocument/2006/relationships/tags" Target="../tags/tag750.xml"/><Relationship Id="rId23" Type="http://schemas.openxmlformats.org/officeDocument/2006/relationships/tags" Target="../tags/tag758.xml"/><Relationship Id="rId28" Type="http://schemas.openxmlformats.org/officeDocument/2006/relationships/tags" Target="../tags/tag763.xml"/><Relationship Id="rId10" Type="http://schemas.openxmlformats.org/officeDocument/2006/relationships/tags" Target="../tags/tag745.xml"/><Relationship Id="rId19" Type="http://schemas.openxmlformats.org/officeDocument/2006/relationships/tags" Target="../tags/tag754.xml"/><Relationship Id="rId31" Type="http://schemas.openxmlformats.org/officeDocument/2006/relationships/tags" Target="../tags/tag766.xml"/><Relationship Id="rId4" Type="http://schemas.openxmlformats.org/officeDocument/2006/relationships/tags" Target="../tags/tag739.xml"/><Relationship Id="rId9" Type="http://schemas.openxmlformats.org/officeDocument/2006/relationships/tags" Target="../tags/tag744.xml"/><Relationship Id="rId14" Type="http://schemas.openxmlformats.org/officeDocument/2006/relationships/tags" Target="../tags/tag749.xml"/><Relationship Id="rId22" Type="http://schemas.openxmlformats.org/officeDocument/2006/relationships/tags" Target="../tags/tag757.xml"/><Relationship Id="rId27" Type="http://schemas.openxmlformats.org/officeDocument/2006/relationships/tags" Target="../tags/tag762.xml"/><Relationship Id="rId30" Type="http://schemas.openxmlformats.org/officeDocument/2006/relationships/tags" Target="../tags/tag765.xml"/><Relationship Id="rId35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tags" Target="../tags/tag93.xml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34" Type="http://schemas.openxmlformats.org/officeDocument/2006/relationships/image" Target="../media/image4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tags" Target="../tags/tag92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29" Type="http://schemas.openxmlformats.org/officeDocument/2006/relationships/tags" Target="../tags/tag96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tags" Target="../tags/tag91.xml"/><Relationship Id="rId32" Type="http://schemas.openxmlformats.org/officeDocument/2006/relationships/tags" Target="../tags/tag99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28" Type="http://schemas.openxmlformats.org/officeDocument/2006/relationships/tags" Target="../tags/tag95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tags" Target="../tags/tag98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tags" Target="../tags/tag94.xml"/><Relationship Id="rId30" Type="http://schemas.openxmlformats.org/officeDocument/2006/relationships/tags" Target="../tags/tag9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77.xml"/><Relationship Id="rId13" Type="http://schemas.openxmlformats.org/officeDocument/2006/relationships/tags" Target="../tags/tag782.xml"/><Relationship Id="rId18" Type="http://schemas.openxmlformats.org/officeDocument/2006/relationships/tags" Target="../tags/tag787.xml"/><Relationship Id="rId3" Type="http://schemas.openxmlformats.org/officeDocument/2006/relationships/tags" Target="../tags/tag772.xml"/><Relationship Id="rId21" Type="http://schemas.openxmlformats.org/officeDocument/2006/relationships/tags" Target="../tags/tag790.xml"/><Relationship Id="rId7" Type="http://schemas.openxmlformats.org/officeDocument/2006/relationships/tags" Target="../tags/tag776.xml"/><Relationship Id="rId12" Type="http://schemas.openxmlformats.org/officeDocument/2006/relationships/tags" Target="../tags/tag781.xml"/><Relationship Id="rId17" Type="http://schemas.openxmlformats.org/officeDocument/2006/relationships/tags" Target="../tags/tag786.xml"/><Relationship Id="rId2" Type="http://schemas.openxmlformats.org/officeDocument/2006/relationships/tags" Target="../tags/tag771.xml"/><Relationship Id="rId16" Type="http://schemas.openxmlformats.org/officeDocument/2006/relationships/tags" Target="../tags/tag785.xml"/><Relationship Id="rId20" Type="http://schemas.openxmlformats.org/officeDocument/2006/relationships/tags" Target="../tags/tag789.xml"/><Relationship Id="rId1" Type="http://schemas.openxmlformats.org/officeDocument/2006/relationships/tags" Target="../tags/tag770.xml"/><Relationship Id="rId6" Type="http://schemas.openxmlformats.org/officeDocument/2006/relationships/tags" Target="../tags/tag775.xml"/><Relationship Id="rId11" Type="http://schemas.openxmlformats.org/officeDocument/2006/relationships/tags" Target="../tags/tag780.xml"/><Relationship Id="rId5" Type="http://schemas.openxmlformats.org/officeDocument/2006/relationships/tags" Target="../tags/tag774.xml"/><Relationship Id="rId15" Type="http://schemas.openxmlformats.org/officeDocument/2006/relationships/tags" Target="../tags/tag784.xml"/><Relationship Id="rId10" Type="http://schemas.openxmlformats.org/officeDocument/2006/relationships/tags" Target="../tags/tag779.xml"/><Relationship Id="rId19" Type="http://schemas.openxmlformats.org/officeDocument/2006/relationships/tags" Target="../tags/tag788.xml"/><Relationship Id="rId4" Type="http://schemas.openxmlformats.org/officeDocument/2006/relationships/tags" Target="../tags/tag773.xml"/><Relationship Id="rId9" Type="http://schemas.openxmlformats.org/officeDocument/2006/relationships/tags" Target="../tags/tag778.xml"/><Relationship Id="rId14" Type="http://schemas.openxmlformats.org/officeDocument/2006/relationships/tags" Target="../tags/tag783.xml"/><Relationship Id="rId22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798.xml"/><Relationship Id="rId3" Type="http://schemas.openxmlformats.org/officeDocument/2006/relationships/tags" Target="../tags/tag793.xml"/><Relationship Id="rId7" Type="http://schemas.openxmlformats.org/officeDocument/2006/relationships/tags" Target="../tags/tag797.xml"/><Relationship Id="rId2" Type="http://schemas.openxmlformats.org/officeDocument/2006/relationships/tags" Target="../tags/tag792.xml"/><Relationship Id="rId1" Type="http://schemas.openxmlformats.org/officeDocument/2006/relationships/tags" Target="../tags/tag791.xml"/><Relationship Id="rId6" Type="http://schemas.openxmlformats.org/officeDocument/2006/relationships/tags" Target="../tags/tag79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795.xml"/><Relationship Id="rId10" Type="http://schemas.openxmlformats.org/officeDocument/2006/relationships/tags" Target="../tags/tag800.xml"/><Relationship Id="rId4" Type="http://schemas.openxmlformats.org/officeDocument/2006/relationships/tags" Target="../tags/tag794.xml"/><Relationship Id="rId9" Type="http://schemas.openxmlformats.org/officeDocument/2006/relationships/tags" Target="../tags/tag79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08.xml"/><Relationship Id="rId13" Type="http://schemas.openxmlformats.org/officeDocument/2006/relationships/tags" Target="../tags/tag813.xml"/><Relationship Id="rId18" Type="http://schemas.openxmlformats.org/officeDocument/2006/relationships/tags" Target="../tags/tag818.xml"/><Relationship Id="rId3" Type="http://schemas.openxmlformats.org/officeDocument/2006/relationships/tags" Target="../tags/tag803.xml"/><Relationship Id="rId7" Type="http://schemas.openxmlformats.org/officeDocument/2006/relationships/tags" Target="../tags/tag807.xml"/><Relationship Id="rId12" Type="http://schemas.openxmlformats.org/officeDocument/2006/relationships/tags" Target="../tags/tag812.xml"/><Relationship Id="rId17" Type="http://schemas.openxmlformats.org/officeDocument/2006/relationships/tags" Target="../tags/tag817.xml"/><Relationship Id="rId2" Type="http://schemas.openxmlformats.org/officeDocument/2006/relationships/tags" Target="../tags/tag802.xml"/><Relationship Id="rId16" Type="http://schemas.openxmlformats.org/officeDocument/2006/relationships/tags" Target="../tags/tag816.xml"/><Relationship Id="rId1" Type="http://schemas.openxmlformats.org/officeDocument/2006/relationships/tags" Target="../tags/tag801.xml"/><Relationship Id="rId6" Type="http://schemas.openxmlformats.org/officeDocument/2006/relationships/tags" Target="../tags/tag806.xml"/><Relationship Id="rId11" Type="http://schemas.openxmlformats.org/officeDocument/2006/relationships/tags" Target="../tags/tag811.xml"/><Relationship Id="rId5" Type="http://schemas.openxmlformats.org/officeDocument/2006/relationships/tags" Target="../tags/tag805.xml"/><Relationship Id="rId15" Type="http://schemas.openxmlformats.org/officeDocument/2006/relationships/tags" Target="../tags/tag815.xml"/><Relationship Id="rId10" Type="http://schemas.openxmlformats.org/officeDocument/2006/relationships/tags" Target="../tags/tag810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804.xml"/><Relationship Id="rId9" Type="http://schemas.openxmlformats.org/officeDocument/2006/relationships/tags" Target="../tags/tag809.xml"/><Relationship Id="rId14" Type="http://schemas.openxmlformats.org/officeDocument/2006/relationships/tags" Target="../tags/tag81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826.xml"/><Relationship Id="rId13" Type="http://schemas.openxmlformats.org/officeDocument/2006/relationships/tags" Target="../tags/tag831.xml"/><Relationship Id="rId18" Type="http://schemas.openxmlformats.org/officeDocument/2006/relationships/tags" Target="../tags/tag836.xml"/><Relationship Id="rId26" Type="http://schemas.openxmlformats.org/officeDocument/2006/relationships/tags" Target="../tags/tag844.xml"/><Relationship Id="rId3" Type="http://schemas.openxmlformats.org/officeDocument/2006/relationships/tags" Target="../tags/tag821.xml"/><Relationship Id="rId21" Type="http://schemas.openxmlformats.org/officeDocument/2006/relationships/tags" Target="../tags/tag839.xml"/><Relationship Id="rId34" Type="http://schemas.openxmlformats.org/officeDocument/2006/relationships/tags" Target="../tags/tag852.xml"/><Relationship Id="rId7" Type="http://schemas.openxmlformats.org/officeDocument/2006/relationships/tags" Target="../tags/tag825.xml"/><Relationship Id="rId12" Type="http://schemas.openxmlformats.org/officeDocument/2006/relationships/tags" Target="../tags/tag830.xml"/><Relationship Id="rId17" Type="http://schemas.openxmlformats.org/officeDocument/2006/relationships/tags" Target="../tags/tag835.xml"/><Relationship Id="rId25" Type="http://schemas.openxmlformats.org/officeDocument/2006/relationships/tags" Target="../tags/tag843.xml"/><Relationship Id="rId33" Type="http://schemas.openxmlformats.org/officeDocument/2006/relationships/tags" Target="../tags/tag851.xml"/><Relationship Id="rId2" Type="http://schemas.openxmlformats.org/officeDocument/2006/relationships/tags" Target="../tags/tag820.xml"/><Relationship Id="rId16" Type="http://schemas.openxmlformats.org/officeDocument/2006/relationships/tags" Target="../tags/tag834.xml"/><Relationship Id="rId20" Type="http://schemas.openxmlformats.org/officeDocument/2006/relationships/tags" Target="../tags/tag838.xml"/><Relationship Id="rId29" Type="http://schemas.openxmlformats.org/officeDocument/2006/relationships/tags" Target="../tags/tag847.xml"/><Relationship Id="rId1" Type="http://schemas.openxmlformats.org/officeDocument/2006/relationships/tags" Target="../tags/tag819.xml"/><Relationship Id="rId6" Type="http://schemas.openxmlformats.org/officeDocument/2006/relationships/tags" Target="../tags/tag824.xml"/><Relationship Id="rId11" Type="http://schemas.openxmlformats.org/officeDocument/2006/relationships/tags" Target="../tags/tag829.xml"/><Relationship Id="rId24" Type="http://schemas.openxmlformats.org/officeDocument/2006/relationships/tags" Target="../tags/tag842.xml"/><Relationship Id="rId32" Type="http://schemas.openxmlformats.org/officeDocument/2006/relationships/tags" Target="../tags/tag850.xml"/><Relationship Id="rId5" Type="http://schemas.openxmlformats.org/officeDocument/2006/relationships/tags" Target="../tags/tag823.xml"/><Relationship Id="rId15" Type="http://schemas.openxmlformats.org/officeDocument/2006/relationships/tags" Target="../tags/tag833.xml"/><Relationship Id="rId23" Type="http://schemas.openxmlformats.org/officeDocument/2006/relationships/tags" Target="../tags/tag841.xml"/><Relationship Id="rId28" Type="http://schemas.openxmlformats.org/officeDocument/2006/relationships/tags" Target="../tags/tag846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828.xml"/><Relationship Id="rId19" Type="http://schemas.openxmlformats.org/officeDocument/2006/relationships/tags" Target="../tags/tag837.xml"/><Relationship Id="rId31" Type="http://schemas.openxmlformats.org/officeDocument/2006/relationships/tags" Target="../tags/tag849.xml"/><Relationship Id="rId4" Type="http://schemas.openxmlformats.org/officeDocument/2006/relationships/tags" Target="../tags/tag822.xml"/><Relationship Id="rId9" Type="http://schemas.openxmlformats.org/officeDocument/2006/relationships/tags" Target="../tags/tag827.xml"/><Relationship Id="rId14" Type="http://schemas.openxmlformats.org/officeDocument/2006/relationships/tags" Target="../tags/tag832.xml"/><Relationship Id="rId22" Type="http://schemas.openxmlformats.org/officeDocument/2006/relationships/tags" Target="../tags/tag840.xml"/><Relationship Id="rId27" Type="http://schemas.openxmlformats.org/officeDocument/2006/relationships/tags" Target="../tags/tag845.xml"/><Relationship Id="rId30" Type="http://schemas.openxmlformats.org/officeDocument/2006/relationships/tags" Target="../tags/tag848.xml"/><Relationship Id="rId35" Type="http://schemas.openxmlformats.org/officeDocument/2006/relationships/tags" Target="../tags/tag85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861.xml"/><Relationship Id="rId13" Type="http://schemas.openxmlformats.org/officeDocument/2006/relationships/tags" Target="../tags/tag866.xml"/><Relationship Id="rId18" Type="http://schemas.openxmlformats.org/officeDocument/2006/relationships/tags" Target="../tags/tag871.xml"/><Relationship Id="rId26" Type="http://schemas.openxmlformats.org/officeDocument/2006/relationships/tags" Target="../tags/tag879.xml"/><Relationship Id="rId3" Type="http://schemas.openxmlformats.org/officeDocument/2006/relationships/tags" Target="../tags/tag856.xml"/><Relationship Id="rId21" Type="http://schemas.openxmlformats.org/officeDocument/2006/relationships/tags" Target="../tags/tag874.xml"/><Relationship Id="rId34" Type="http://schemas.openxmlformats.org/officeDocument/2006/relationships/slideLayout" Target="../slideLayouts/slideLayout1.xml"/><Relationship Id="rId7" Type="http://schemas.openxmlformats.org/officeDocument/2006/relationships/tags" Target="../tags/tag860.xml"/><Relationship Id="rId12" Type="http://schemas.openxmlformats.org/officeDocument/2006/relationships/tags" Target="../tags/tag865.xml"/><Relationship Id="rId17" Type="http://schemas.openxmlformats.org/officeDocument/2006/relationships/tags" Target="../tags/tag870.xml"/><Relationship Id="rId25" Type="http://schemas.openxmlformats.org/officeDocument/2006/relationships/tags" Target="../tags/tag878.xml"/><Relationship Id="rId33" Type="http://schemas.openxmlformats.org/officeDocument/2006/relationships/tags" Target="../tags/tag886.xml"/><Relationship Id="rId2" Type="http://schemas.openxmlformats.org/officeDocument/2006/relationships/tags" Target="../tags/tag855.xml"/><Relationship Id="rId16" Type="http://schemas.openxmlformats.org/officeDocument/2006/relationships/tags" Target="../tags/tag869.xml"/><Relationship Id="rId20" Type="http://schemas.openxmlformats.org/officeDocument/2006/relationships/tags" Target="../tags/tag873.xml"/><Relationship Id="rId29" Type="http://schemas.openxmlformats.org/officeDocument/2006/relationships/tags" Target="../tags/tag882.xml"/><Relationship Id="rId1" Type="http://schemas.openxmlformats.org/officeDocument/2006/relationships/tags" Target="../tags/tag854.xml"/><Relationship Id="rId6" Type="http://schemas.openxmlformats.org/officeDocument/2006/relationships/tags" Target="../tags/tag859.xml"/><Relationship Id="rId11" Type="http://schemas.openxmlformats.org/officeDocument/2006/relationships/tags" Target="../tags/tag864.xml"/><Relationship Id="rId24" Type="http://schemas.openxmlformats.org/officeDocument/2006/relationships/tags" Target="../tags/tag877.xml"/><Relationship Id="rId32" Type="http://schemas.openxmlformats.org/officeDocument/2006/relationships/tags" Target="../tags/tag885.xml"/><Relationship Id="rId5" Type="http://schemas.openxmlformats.org/officeDocument/2006/relationships/tags" Target="../tags/tag858.xml"/><Relationship Id="rId15" Type="http://schemas.openxmlformats.org/officeDocument/2006/relationships/tags" Target="../tags/tag868.xml"/><Relationship Id="rId23" Type="http://schemas.openxmlformats.org/officeDocument/2006/relationships/tags" Target="../tags/tag876.xml"/><Relationship Id="rId28" Type="http://schemas.openxmlformats.org/officeDocument/2006/relationships/tags" Target="../tags/tag881.xml"/><Relationship Id="rId10" Type="http://schemas.openxmlformats.org/officeDocument/2006/relationships/tags" Target="../tags/tag863.xml"/><Relationship Id="rId19" Type="http://schemas.openxmlformats.org/officeDocument/2006/relationships/tags" Target="../tags/tag872.xml"/><Relationship Id="rId31" Type="http://schemas.openxmlformats.org/officeDocument/2006/relationships/tags" Target="../tags/tag884.xml"/><Relationship Id="rId4" Type="http://schemas.openxmlformats.org/officeDocument/2006/relationships/tags" Target="../tags/tag857.xml"/><Relationship Id="rId9" Type="http://schemas.openxmlformats.org/officeDocument/2006/relationships/tags" Target="../tags/tag862.xml"/><Relationship Id="rId14" Type="http://schemas.openxmlformats.org/officeDocument/2006/relationships/tags" Target="../tags/tag867.xml"/><Relationship Id="rId22" Type="http://schemas.openxmlformats.org/officeDocument/2006/relationships/tags" Target="../tags/tag875.xml"/><Relationship Id="rId27" Type="http://schemas.openxmlformats.org/officeDocument/2006/relationships/tags" Target="../tags/tag880.xml"/><Relationship Id="rId30" Type="http://schemas.openxmlformats.org/officeDocument/2006/relationships/tags" Target="../tags/tag88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894.xml"/><Relationship Id="rId13" Type="http://schemas.openxmlformats.org/officeDocument/2006/relationships/tags" Target="../tags/tag899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889.xml"/><Relationship Id="rId7" Type="http://schemas.openxmlformats.org/officeDocument/2006/relationships/tags" Target="../tags/tag893.xml"/><Relationship Id="rId12" Type="http://schemas.openxmlformats.org/officeDocument/2006/relationships/tags" Target="../tags/tag898.xml"/><Relationship Id="rId17" Type="http://schemas.openxmlformats.org/officeDocument/2006/relationships/tags" Target="../tags/tag903.xml"/><Relationship Id="rId2" Type="http://schemas.openxmlformats.org/officeDocument/2006/relationships/tags" Target="../tags/tag888.xml"/><Relationship Id="rId16" Type="http://schemas.openxmlformats.org/officeDocument/2006/relationships/tags" Target="../tags/tag902.xml"/><Relationship Id="rId1" Type="http://schemas.openxmlformats.org/officeDocument/2006/relationships/tags" Target="../tags/tag887.xml"/><Relationship Id="rId6" Type="http://schemas.openxmlformats.org/officeDocument/2006/relationships/tags" Target="../tags/tag892.xml"/><Relationship Id="rId11" Type="http://schemas.openxmlformats.org/officeDocument/2006/relationships/tags" Target="../tags/tag897.xml"/><Relationship Id="rId5" Type="http://schemas.openxmlformats.org/officeDocument/2006/relationships/tags" Target="../tags/tag891.xml"/><Relationship Id="rId15" Type="http://schemas.openxmlformats.org/officeDocument/2006/relationships/tags" Target="../tags/tag901.xml"/><Relationship Id="rId10" Type="http://schemas.openxmlformats.org/officeDocument/2006/relationships/tags" Target="../tags/tag896.xml"/><Relationship Id="rId4" Type="http://schemas.openxmlformats.org/officeDocument/2006/relationships/tags" Target="../tags/tag890.xml"/><Relationship Id="rId9" Type="http://schemas.openxmlformats.org/officeDocument/2006/relationships/tags" Target="../tags/tag895.xml"/><Relationship Id="rId14" Type="http://schemas.openxmlformats.org/officeDocument/2006/relationships/tags" Target="../tags/tag90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911.xml"/><Relationship Id="rId13" Type="http://schemas.openxmlformats.org/officeDocument/2006/relationships/tags" Target="../tags/tag916.xml"/><Relationship Id="rId18" Type="http://schemas.openxmlformats.org/officeDocument/2006/relationships/tags" Target="../tags/tag921.xml"/><Relationship Id="rId26" Type="http://schemas.openxmlformats.org/officeDocument/2006/relationships/tags" Target="../tags/tag929.xml"/><Relationship Id="rId3" Type="http://schemas.openxmlformats.org/officeDocument/2006/relationships/tags" Target="../tags/tag906.xml"/><Relationship Id="rId21" Type="http://schemas.openxmlformats.org/officeDocument/2006/relationships/tags" Target="../tags/tag924.xml"/><Relationship Id="rId7" Type="http://schemas.openxmlformats.org/officeDocument/2006/relationships/tags" Target="../tags/tag910.xml"/><Relationship Id="rId12" Type="http://schemas.openxmlformats.org/officeDocument/2006/relationships/tags" Target="../tags/tag915.xml"/><Relationship Id="rId17" Type="http://schemas.openxmlformats.org/officeDocument/2006/relationships/tags" Target="../tags/tag920.xml"/><Relationship Id="rId25" Type="http://schemas.openxmlformats.org/officeDocument/2006/relationships/tags" Target="../tags/tag928.xml"/><Relationship Id="rId2" Type="http://schemas.openxmlformats.org/officeDocument/2006/relationships/tags" Target="../tags/tag905.xml"/><Relationship Id="rId16" Type="http://schemas.openxmlformats.org/officeDocument/2006/relationships/tags" Target="../tags/tag919.xml"/><Relationship Id="rId20" Type="http://schemas.openxmlformats.org/officeDocument/2006/relationships/tags" Target="../tags/tag923.xml"/><Relationship Id="rId29" Type="http://schemas.openxmlformats.org/officeDocument/2006/relationships/tags" Target="../tags/tag932.xml"/><Relationship Id="rId1" Type="http://schemas.openxmlformats.org/officeDocument/2006/relationships/tags" Target="../tags/tag904.xml"/><Relationship Id="rId6" Type="http://schemas.openxmlformats.org/officeDocument/2006/relationships/tags" Target="../tags/tag909.xml"/><Relationship Id="rId11" Type="http://schemas.openxmlformats.org/officeDocument/2006/relationships/tags" Target="../tags/tag914.xml"/><Relationship Id="rId24" Type="http://schemas.openxmlformats.org/officeDocument/2006/relationships/tags" Target="../tags/tag927.xml"/><Relationship Id="rId5" Type="http://schemas.openxmlformats.org/officeDocument/2006/relationships/tags" Target="../tags/tag908.xml"/><Relationship Id="rId15" Type="http://schemas.openxmlformats.org/officeDocument/2006/relationships/tags" Target="../tags/tag918.xml"/><Relationship Id="rId23" Type="http://schemas.openxmlformats.org/officeDocument/2006/relationships/tags" Target="../tags/tag926.xml"/><Relationship Id="rId28" Type="http://schemas.openxmlformats.org/officeDocument/2006/relationships/tags" Target="../tags/tag931.xml"/><Relationship Id="rId10" Type="http://schemas.openxmlformats.org/officeDocument/2006/relationships/tags" Target="../tags/tag913.xml"/><Relationship Id="rId19" Type="http://schemas.openxmlformats.org/officeDocument/2006/relationships/tags" Target="../tags/tag922.xml"/><Relationship Id="rId31" Type="http://schemas.openxmlformats.org/officeDocument/2006/relationships/slideLayout" Target="../slideLayouts/slideLayout1.xml"/><Relationship Id="rId4" Type="http://schemas.openxmlformats.org/officeDocument/2006/relationships/tags" Target="../tags/tag907.xml"/><Relationship Id="rId9" Type="http://schemas.openxmlformats.org/officeDocument/2006/relationships/tags" Target="../tags/tag912.xml"/><Relationship Id="rId14" Type="http://schemas.openxmlformats.org/officeDocument/2006/relationships/tags" Target="../tags/tag917.xml"/><Relationship Id="rId22" Type="http://schemas.openxmlformats.org/officeDocument/2006/relationships/tags" Target="../tags/tag925.xml"/><Relationship Id="rId27" Type="http://schemas.openxmlformats.org/officeDocument/2006/relationships/tags" Target="../tags/tag930.xml"/><Relationship Id="rId30" Type="http://schemas.openxmlformats.org/officeDocument/2006/relationships/tags" Target="../tags/tag93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941.xml"/><Relationship Id="rId13" Type="http://schemas.openxmlformats.org/officeDocument/2006/relationships/tags" Target="../tags/tag946.xml"/><Relationship Id="rId3" Type="http://schemas.openxmlformats.org/officeDocument/2006/relationships/tags" Target="../tags/tag936.xml"/><Relationship Id="rId7" Type="http://schemas.openxmlformats.org/officeDocument/2006/relationships/tags" Target="../tags/tag940.xml"/><Relationship Id="rId12" Type="http://schemas.openxmlformats.org/officeDocument/2006/relationships/tags" Target="../tags/tag945.xml"/><Relationship Id="rId2" Type="http://schemas.openxmlformats.org/officeDocument/2006/relationships/tags" Target="../tags/tag935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934.xml"/><Relationship Id="rId6" Type="http://schemas.openxmlformats.org/officeDocument/2006/relationships/tags" Target="../tags/tag939.xml"/><Relationship Id="rId11" Type="http://schemas.openxmlformats.org/officeDocument/2006/relationships/tags" Target="../tags/tag944.xml"/><Relationship Id="rId5" Type="http://schemas.openxmlformats.org/officeDocument/2006/relationships/tags" Target="../tags/tag938.xml"/><Relationship Id="rId15" Type="http://schemas.openxmlformats.org/officeDocument/2006/relationships/tags" Target="../tags/tag948.xml"/><Relationship Id="rId10" Type="http://schemas.openxmlformats.org/officeDocument/2006/relationships/tags" Target="../tags/tag943.xml"/><Relationship Id="rId4" Type="http://schemas.openxmlformats.org/officeDocument/2006/relationships/tags" Target="../tags/tag937.xml"/><Relationship Id="rId9" Type="http://schemas.openxmlformats.org/officeDocument/2006/relationships/tags" Target="../tags/tag942.xml"/><Relationship Id="rId14" Type="http://schemas.openxmlformats.org/officeDocument/2006/relationships/tags" Target="../tags/tag9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2" Type="http://schemas.openxmlformats.org/officeDocument/2006/relationships/tags" Target="../tags/tag141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tags" Target="../tags/tag175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8.jpe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image" Target="../media/image7.jpeg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79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38225"/>
            <a:ext cx="6008687" cy="180975"/>
            <a:chOff x="295" y="1311"/>
            <a:chExt cx="5177" cy="114"/>
          </a:xfrm>
        </p:grpSpPr>
        <p:sp>
          <p:nvSpPr>
            <p:cNvPr id="115715" name="Rectangle 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6" name="Rectangle 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8163" y="196850"/>
            <a:ext cx="5710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 dirty="0">
                <a:latin typeface="Times New Roman" pitchFamily="18" charset="0"/>
              </a:rPr>
              <a:t>Puzzles!</a:t>
            </a:r>
            <a:endParaRPr lang="en-US" sz="4800" dirty="0">
              <a:latin typeface="Times New Roman" pitchFamily="18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125" y="2224934"/>
            <a:ext cx="4979988" cy="5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1" i="1" dirty="0" smtClean="0">
                <a:solidFill>
                  <a:srgbClr val="0333FF"/>
                </a:solidFill>
                <a:latin typeface="Times New Roman" pitchFamily="18" charset="0"/>
              </a:rPr>
              <a:t>Due after Thanksgiving (but not too far after)</a:t>
            </a:r>
            <a:endParaRPr lang="en-US" sz="2200" dirty="0">
              <a:latin typeface="Times New Roman" pitchFamily="18" charset="0"/>
            </a:endParaRPr>
          </a:p>
        </p:txBody>
      </p:sp>
      <p:pic>
        <p:nvPicPr>
          <p:cNvPr id="115732" name="Picture 2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b="17924"/>
          <a:stretch>
            <a:fillRect/>
          </a:stretch>
        </p:blipFill>
        <p:spPr bwMode="auto">
          <a:xfrm>
            <a:off x="993775" y="5357813"/>
            <a:ext cx="6096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33" name="Picture 2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572000"/>
            <a:ext cx="803275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34" name="Picture 2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733800"/>
            <a:ext cx="179070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35" name="Freeform 23"/>
          <p:cNvSpPr>
            <a:spLocks/>
          </p:cNvSpPr>
          <p:nvPr>
            <p:custDataLst>
              <p:tags r:id="rId7"/>
            </p:custDataLst>
          </p:nvPr>
        </p:nvSpPr>
        <p:spPr bwMode="auto">
          <a:xfrm flipH="1">
            <a:off x="609600" y="4033838"/>
            <a:ext cx="238125" cy="741362"/>
          </a:xfrm>
          <a:custGeom>
            <a:avLst/>
            <a:gdLst>
              <a:gd name="T0" fmla="*/ 0 w 150"/>
              <a:gd name="T1" fmla="*/ 0 h 467"/>
              <a:gd name="T2" fmla="*/ 100 w 150"/>
              <a:gd name="T3" fmla="*/ 45 h 467"/>
              <a:gd name="T4" fmla="*/ 150 w 150"/>
              <a:gd name="T5" fmla="*/ 200 h 467"/>
              <a:gd name="T6" fmla="*/ 122 w 150"/>
              <a:gd name="T7" fmla="*/ 328 h 467"/>
              <a:gd name="T8" fmla="*/ 106 w 150"/>
              <a:gd name="T9" fmla="*/ 378 h 467"/>
              <a:gd name="T10" fmla="*/ 83 w 150"/>
              <a:gd name="T11" fmla="*/ 389 h 467"/>
              <a:gd name="T12" fmla="*/ 33 w 150"/>
              <a:gd name="T13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467">
                <a:moveTo>
                  <a:pt x="0" y="0"/>
                </a:moveTo>
                <a:cubicBezTo>
                  <a:pt x="36" y="11"/>
                  <a:pt x="64" y="32"/>
                  <a:pt x="100" y="45"/>
                </a:cubicBezTo>
                <a:cubicBezTo>
                  <a:pt x="138" y="83"/>
                  <a:pt x="129" y="150"/>
                  <a:pt x="150" y="200"/>
                </a:cubicBezTo>
                <a:cubicBezTo>
                  <a:pt x="145" y="246"/>
                  <a:pt x="136" y="283"/>
                  <a:pt x="122" y="328"/>
                </a:cubicBezTo>
                <a:cubicBezTo>
                  <a:pt x="118" y="339"/>
                  <a:pt x="114" y="369"/>
                  <a:pt x="106" y="378"/>
                </a:cubicBezTo>
                <a:cubicBezTo>
                  <a:pt x="99" y="383"/>
                  <a:pt x="90" y="385"/>
                  <a:pt x="83" y="389"/>
                </a:cubicBezTo>
                <a:cubicBezTo>
                  <a:pt x="77" y="399"/>
                  <a:pt x="52" y="467"/>
                  <a:pt x="33" y="467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6" name="Freeform 24"/>
          <p:cNvSpPr>
            <a:spLocks/>
          </p:cNvSpPr>
          <p:nvPr>
            <p:custDataLst>
              <p:tags r:id="rId8"/>
            </p:custDataLst>
          </p:nvPr>
        </p:nvSpPr>
        <p:spPr bwMode="auto">
          <a:xfrm flipH="1">
            <a:off x="611188" y="4886325"/>
            <a:ext cx="238125" cy="741363"/>
          </a:xfrm>
          <a:custGeom>
            <a:avLst/>
            <a:gdLst>
              <a:gd name="T0" fmla="*/ 0 w 150"/>
              <a:gd name="T1" fmla="*/ 0 h 467"/>
              <a:gd name="T2" fmla="*/ 100 w 150"/>
              <a:gd name="T3" fmla="*/ 45 h 467"/>
              <a:gd name="T4" fmla="*/ 150 w 150"/>
              <a:gd name="T5" fmla="*/ 200 h 467"/>
              <a:gd name="T6" fmla="*/ 122 w 150"/>
              <a:gd name="T7" fmla="*/ 328 h 467"/>
              <a:gd name="T8" fmla="*/ 106 w 150"/>
              <a:gd name="T9" fmla="*/ 378 h 467"/>
              <a:gd name="T10" fmla="*/ 83 w 150"/>
              <a:gd name="T11" fmla="*/ 389 h 467"/>
              <a:gd name="T12" fmla="*/ 33 w 150"/>
              <a:gd name="T13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467">
                <a:moveTo>
                  <a:pt x="0" y="0"/>
                </a:moveTo>
                <a:cubicBezTo>
                  <a:pt x="36" y="11"/>
                  <a:pt x="64" y="32"/>
                  <a:pt x="100" y="45"/>
                </a:cubicBezTo>
                <a:cubicBezTo>
                  <a:pt x="138" y="83"/>
                  <a:pt x="129" y="150"/>
                  <a:pt x="150" y="200"/>
                </a:cubicBezTo>
                <a:cubicBezTo>
                  <a:pt x="145" y="246"/>
                  <a:pt x="136" y="283"/>
                  <a:pt x="122" y="328"/>
                </a:cubicBezTo>
                <a:cubicBezTo>
                  <a:pt x="118" y="339"/>
                  <a:pt x="114" y="369"/>
                  <a:pt x="106" y="378"/>
                </a:cubicBezTo>
                <a:cubicBezTo>
                  <a:pt x="99" y="383"/>
                  <a:pt x="90" y="385"/>
                  <a:pt x="83" y="389"/>
                </a:cubicBezTo>
                <a:cubicBezTo>
                  <a:pt x="77" y="399"/>
                  <a:pt x="52" y="467"/>
                  <a:pt x="33" y="467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7" name="Text Box 2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05013" y="5349875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Keeping the CS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</a:rPr>
              <a:t>42 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ecosystem balanced…</a:t>
            </a:r>
          </a:p>
        </p:txBody>
      </p:sp>
      <p:sp>
        <p:nvSpPr>
          <p:cNvPr id="115738" name="Text Box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21513" y="36576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Times New Roman" pitchFamily="18" charset="0"/>
              </a:rPr>
              <a:t>Problem #2:</a:t>
            </a:r>
            <a:r>
              <a:rPr lang="en-US" sz="1400">
                <a:solidFill>
                  <a:srgbClr val="8F01B8"/>
                </a:solidFill>
                <a:latin typeface="Times" pitchFamily="1" charset="0"/>
              </a:rPr>
              <a:t>   </a:t>
            </a:r>
            <a:r>
              <a:rPr lang="en-US" sz="1400"/>
              <a:t>24</a:t>
            </a:r>
            <a:endParaRPr lang="en-US" sz="1400">
              <a:solidFill>
                <a:srgbClr val="8F01B8"/>
              </a:solidFill>
              <a:latin typeface="Times" pitchFamily="1" charset="0"/>
            </a:endParaRPr>
          </a:p>
        </p:txBody>
      </p:sp>
      <p:sp>
        <p:nvSpPr>
          <p:cNvPr id="115739" name="Text Box 2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98575" y="6096000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Times New Roman" pitchFamily="18" charset="0"/>
              </a:rPr>
              <a:t>Problem #3:</a:t>
            </a:r>
            <a:r>
              <a:rPr lang="en-US" sz="1400">
                <a:solidFill>
                  <a:srgbClr val="8F01B8"/>
                </a:solidFill>
                <a:latin typeface="Times" pitchFamily="1" charset="0"/>
              </a:rPr>
              <a:t>   </a:t>
            </a:r>
            <a:r>
              <a:rPr lang="en-US" sz="1400"/>
              <a:t>Towers of Hanoi</a:t>
            </a:r>
            <a:endParaRPr lang="en-US" sz="1400">
              <a:solidFill>
                <a:srgbClr val="8F01B8"/>
              </a:solidFill>
              <a:latin typeface="Times" pitchFamily="1" charset="0"/>
            </a:endParaRPr>
          </a:p>
        </p:txBody>
      </p:sp>
      <p:sp>
        <p:nvSpPr>
          <p:cNvPr id="115740" name="Text Box 2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9250" y="1338263"/>
            <a:ext cx="5334000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Assignment </a:t>
            </a:r>
            <a:r>
              <a:rPr lang="en-US" sz="2400" b="1" dirty="0" smtClean="0">
                <a:latin typeface="Times New Roman" pitchFamily="18" charset="0"/>
              </a:rPr>
              <a:t>11:  </a:t>
            </a:r>
            <a:r>
              <a:rPr lang="en-US" sz="2400" dirty="0">
                <a:latin typeface="Times New Roman" pitchFamily="18" charset="0"/>
              </a:rPr>
              <a:t>four prolog puzzles…</a:t>
            </a:r>
          </a:p>
        </p:txBody>
      </p:sp>
      <p:sp>
        <p:nvSpPr>
          <p:cNvPr id="115741" name="Text Box 2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76200"/>
            <a:ext cx="1447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Times New Roman" pitchFamily="18" charset="0"/>
              </a:rPr>
              <a:t>Problem #1:</a:t>
            </a:r>
            <a:r>
              <a:rPr lang="en-US" sz="1400">
                <a:solidFill>
                  <a:srgbClr val="8F01B8"/>
                </a:solidFill>
                <a:latin typeface="Times" pitchFamily="1" charset="0"/>
              </a:rPr>
              <a:t>   </a:t>
            </a:r>
            <a:r>
              <a:rPr lang="en-US" sz="1400"/>
              <a:t>logic puzzle</a:t>
            </a:r>
            <a:endParaRPr lang="en-US" sz="1400">
              <a:solidFill>
                <a:srgbClr val="8F01B8"/>
              </a:solidFill>
              <a:latin typeface="Times" pitchFamily="1" charset="0"/>
            </a:endParaRPr>
          </a:p>
        </p:txBody>
      </p:sp>
      <p:sp>
        <p:nvSpPr>
          <p:cNvPr id="115742" name="Text Box 3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76800" y="6407150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8F01B8"/>
                </a:solidFill>
                <a:latin typeface="Times New Roman" pitchFamily="18" charset="0"/>
              </a:rPr>
              <a:t>Problem #4:</a:t>
            </a:r>
            <a:r>
              <a:rPr lang="en-US" sz="1400" dirty="0">
                <a:solidFill>
                  <a:srgbClr val="8F01B8"/>
                </a:solidFill>
                <a:latin typeface="Times" pitchFamily="1" charset="0"/>
              </a:rPr>
              <a:t>   </a:t>
            </a:r>
            <a:r>
              <a:rPr lang="en-US" sz="1400" dirty="0" smtClean="0"/>
              <a:t>the island of knights and knaves…</a:t>
            </a:r>
            <a:endParaRPr lang="en-US" sz="1400" dirty="0">
              <a:solidFill>
                <a:srgbClr val="8F01B8"/>
              </a:solidFill>
              <a:latin typeface="Times" pitchFamily="1" charset="0"/>
            </a:endParaRPr>
          </a:p>
        </p:txBody>
      </p:sp>
      <p:pic>
        <p:nvPicPr>
          <p:cNvPr id="115746" name="Picture 34" descr="IN2d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25146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47" name="Picture 35" descr="zachary-quinto-spock-1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1828800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62" name="Rectangle 5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199313" y="2324100"/>
            <a:ext cx="13573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09200"/>
                </a:solidFill>
                <a:latin typeface="Comic Sans MS" pitchFamily="66" charset="0"/>
              </a:rPr>
              <a:t>The new generation of logical thinkers…</a:t>
            </a:r>
          </a:p>
        </p:txBody>
      </p:sp>
      <p:sp>
        <p:nvSpPr>
          <p:cNvPr id="115764" name="Text Box 5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9125" y="2590800"/>
            <a:ext cx="4452938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1" i="1" dirty="0" smtClean="0">
                <a:solidFill>
                  <a:srgbClr val="0333FF"/>
                </a:solidFill>
                <a:latin typeface="Times New Roman" pitchFamily="18" charset="0"/>
              </a:rPr>
              <a:t>Line </a:t>
            </a:r>
            <a:r>
              <a:rPr lang="en-US" b="1" i="1" dirty="0">
                <a:solidFill>
                  <a:srgbClr val="0333FF"/>
                </a:solidFill>
                <a:latin typeface="Times New Roman" pitchFamily="18" charset="0"/>
              </a:rPr>
              <a:t>count: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115765" name="Rectangle 5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16150" y="2963863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Times New Roman" pitchFamily="18" charset="0"/>
              </a:rPr>
              <a:t>#1</a:t>
            </a:r>
          </a:p>
        </p:txBody>
      </p:sp>
      <p:sp>
        <p:nvSpPr>
          <p:cNvPr id="115766" name="Rectangle 5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74975" y="2963863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Times New Roman" pitchFamily="18" charset="0"/>
              </a:rPr>
              <a:t>#2</a:t>
            </a:r>
          </a:p>
        </p:txBody>
      </p:sp>
      <p:sp>
        <p:nvSpPr>
          <p:cNvPr id="115767" name="Rectangle 5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38563" y="2963863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Times New Roman" pitchFamily="18" charset="0"/>
              </a:rPr>
              <a:t>#3</a:t>
            </a:r>
          </a:p>
        </p:txBody>
      </p:sp>
      <p:sp>
        <p:nvSpPr>
          <p:cNvPr id="115768" name="Rectangle 5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03738" y="296227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8F01B8"/>
                </a:solidFill>
                <a:latin typeface="Times New Roman" pitchFamily="18" charset="0"/>
              </a:rPr>
              <a:t>#4</a:t>
            </a:r>
          </a:p>
        </p:txBody>
      </p:sp>
      <p:sp>
        <p:nvSpPr>
          <p:cNvPr id="115769" name="Rectangle 5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72340" y="2743200"/>
            <a:ext cx="7489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 smtClean="0"/>
              <a:t>30 </a:t>
            </a:r>
            <a:r>
              <a:rPr lang="en-US" sz="1200" b="1" dirty="0"/>
              <a:t>lines</a:t>
            </a:r>
          </a:p>
        </p:txBody>
      </p:sp>
      <p:sp>
        <p:nvSpPr>
          <p:cNvPr id="115770" name="Rectangle 5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48063" y="2741613"/>
            <a:ext cx="742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15 lines</a:t>
            </a:r>
          </a:p>
        </p:txBody>
      </p:sp>
      <p:sp>
        <p:nvSpPr>
          <p:cNvPr id="115771" name="Rectangle 5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67013" y="2743200"/>
            <a:ext cx="742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15 lines</a:t>
            </a:r>
          </a:p>
        </p:txBody>
      </p:sp>
      <p:sp>
        <p:nvSpPr>
          <p:cNvPr id="115772" name="Rectangle 6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5963" y="2741613"/>
            <a:ext cx="742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30 lines</a:t>
            </a:r>
          </a:p>
        </p:txBody>
      </p:sp>
      <p:grpSp>
        <p:nvGrpSpPr>
          <p:cNvPr id="62" name="Group 7182"/>
          <p:cNvGrpSpPr>
            <a:grpSpLocks/>
          </p:cNvGrpSpPr>
          <p:nvPr/>
        </p:nvGrpSpPr>
        <p:grpSpPr bwMode="auto">
          <a:xfrm>
            <a:off x="896991" y="3786573"/>
            <a:ext cx="617537" cy="635071"/>
            <a:chOff x="1676815" y="5536974"/>
            <a:chExt cx="1066385" cy="1244825"/>
          </a:xfrm>
        </p:grpSpPr>
        <p:sp>
          <p:nvSpPr>
            <p:cNvPr id="63" name="Freeform 11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1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65" name="Straight Connector 64"/>
            <p:cNvCxnSpPr>
              <a:stCxn id="81" idx="1"/>
              <a:endCxn id="81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81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2" name="Oval 17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3" name="Straight Connector 82"/>
              <p:cNvCxnSpPr>
                <a:stCxn id="81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1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1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Freeform 66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68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76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7" name="Oval 1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76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71" name="Oval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2" name="Oval 1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3" name="Straight Connector 72"/>
              <p:cNvCxnSpPr>
                <a:stCxn id="71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1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1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0" name="AutoShape 19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86" name="Group 7182"/>
          <p:cNvGrpSpPr>
            <a:grpSpLocks/>
          </p:cNvGrpSpPr>
          <p:nvPr/>
        </p:nvGrpSpPr>
        <p:grpSpPr bwMode="auto">
          <a:xfrm>
            <a:off x="8389144" y="2561395"/>
            <a:ext cx="617537" cy="635071"/>
            <a:chOff x="1676815" y="5536974"/>
            <a:chExt cx="1066385" cy="1244825"/>
          </a:xfrm>
        </p:grpSpPr>
        <p:sp>
          <p:nvSpPr>
            <p:cNvPr id="87" name="Freeform 11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89" name="Straight Connector 88"/>
            <p:cNvCxnSpPr>
              <a:stCxn id="105" idx="1"/>
              <a:endCxn id="105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05" name="Oval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6" name="Oval 1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07" name="Straight Connector 106"/>
              <p:cNvCxnSpPr>
                <a:stCxn id="105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05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5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1" name="Freeform 90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92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100" name="Oval 1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1" name="Oval 17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02" name="Straight Connector 101"/>
              <p:cNvCxnSpPr>
                <a:stCxn id="100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100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00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95" name="Oval 1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6" name="Oval 1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7" name="Straight Connector 96"/>
              <p:cNvCxnSpPr>
                <a:stCxn id="95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95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5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4" name="AutoShape 1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pic>
        <p:nvPicPr>
          <p:cNvPr id="110" name="Picture 83" descr="clip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54070"/>
            <a:ext cx="1630363" cy="168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6338" y="165100"/>
            <a:ext cx="7053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4800" b="1">
                <a:solidFill>
                  <a:srgbClr val="000000"/>
                </a:solidFill>
                <a:latin typeface="Courier New" pitchFamily="49" charset="0"/>
              </a:rPr>
              <a:t>eval</a:t>
            </a:r>
            <a:endParaRPr lang="en-US" sz="40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5629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09600" y="1066800"/>
            <a:ext cx="7924800" cy="180975"/>
            <a:chOff x="295" y="1311"/>
            <a:chExt cx="5177" cy="114"/>
          </a:xfrm>
        </p:grpSpPr>
        <p:sp>
          <p:nvSpPr>
            <p:cNvPr id="25645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46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5631" name="Text Box 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808288"/>
            <a:ext cx="8001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eval(R, R) :- number(R).</a:t>
            </a:r>
          </a:p>
          <a:p>
            <a:pPr algn="l"/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eval([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'+'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, A, B], R) :- eval(A, AR), eval(B, BR), R is AR + BR.</a:t>
            </a:r>
          </a:p>
          <a:p>
            <a:pPr algn="l"/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eval([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'*'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, A, B], R) :- eval(A, AR), eval(B, BR), R is AR * BR.</a:t>
            </a:r>
          </a:p>
          <a:p>
            <a:pPr algn="l"/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eval([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'-'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, A, B], R) :- eval(A, AR), eval(B, BR), R is AR - BR.</a:t>
            </a:r>
          </a:p>
          <a:p>
            <a:pPr algn="l"/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eval([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'/'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, A, B], R) :- eval(A, AR), eval(B, BR), BR\==0, R is AR // BR.</a:t>
            </a:r>
          </a:p>
        </p:txBody>
      </p:sp>
      <p:sp>
        <p:nvSpPr>
          <p:cNvPr id="25642" name="Line 4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36925" y="4340225"/>
            <a:ext cx="244475" cy="373063"/>
          </a:xfrm>
          <a:prstGeom prst="line">
            <a:avLst/>
          </a:prstGeom>
          <a:noFill/>
          <a:ln w="19050">
            <a:solidFill>
              <a:srgbClr val="0333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0" y="4713288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charset="0"/>
              </a:rPr>
              <a:t>It also checks </a:t>
            </a:r>
            <a:r>
              <a:rPr lang="en-US" sz="1400" b="1">
                <a:latin typeface="Courier New" pitchFamily="49" charset="0"/>
              </a:rPr>
              <a:t>nonvar(A)</a:t>
            </a:r>
            <a:r>
              <a:rPr lang="en-US" sz="1400">
                <a:latin typeface="Arial" charset="0"/>
              </a:rPr>
              <a:t> and </a:t>
            </a:r>
            <a:r>
              <a:rPr lang="en-US" sz="1400" b="1">
                <a:latin typeface="Courier New" pitchFamily="49" charset="0"/>
              </a:rPr>
              <a:t>nonvar(B)</a:t>
            </a:r>
            <a:r>
              <a:rPr lang="en-US" sz="1400">
                <a:latin typeface="Arial" charset="0"/>
              </a:rPr>
              <a:t> </a:t>
            </a:r>
          </a:p>
        </p:txBody>
      </p:sp>
      <p:sp>
        <p:nvSpPr>
          <p:cNvPr id="25644" name="Text Box 4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7688" y="145415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>
                <a:solidFill>
                  <a:srgbClr val="000000"/>
                </a:solidFill>
              </a:rPr>
              <a:t>Tree-evaluation code provided:</a:t>
            </a:r>
          </a:p>
        </p:txBody>
      </p:sp>
      <p:sp>
        <p:nvSpPr>
          <p:cNvPr id="25647" name="Text Box 4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27275" y="2195513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Notice the base case!</a:t>
            </a:r>
          </a:p>
        </p:txBody>
      </p:sp>
      <p:sp>
        <p:nvSpPr>
          <p:cNvPr id="25648" name="Line 4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371600" y="2365375"/>
            <a:ext cx="963613" cy="455613"/>
          </a:xfrm>
          <a:prstGeom prst="line">
            <a:avLst/>
          </a:prstGeom>
          <a:noFill/>
          <a:ln w="19050">
            <a:solidFill>
              <a:srgbClr val="0333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Line 4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741613" y="4391025"/>
            <a:ext cx="11112" cy="1054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Rectangle 5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19338" y="5424488"/>
            <a:ext cx="153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resulting value</a:t>
            </a:r>
          </a:p>
        </p:txBody>
      </p:sp>
      <p:sp>
        <p:nvSpPr>
          <p:cNvPr id="25651" name="AutoShape 51"/>
          <p:cNvSpPr>
            <a:spLocks/>
          </p:cNvSpPr>
          <p:nvPr>
            <p:custDataLst>
              <p:tags r:id="rId11"/>
            </p:custDataLst>
          </p:nvPr>
        </p:nvSpPr>
        <p:spPr bwMode="auto">
          <a:xfrm rot="5400000">
            <a:off x="1826420" y="4025106"/>
            <a:ext cx="176212" cy="1076325"/>
          </a:xfrm>
          <a:prstGeom prst="rightBrace">
            <a:avLst>
              <a:gd name="adj1" fmla="val 5090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52" name="Rectangle 5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50975" y="468788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the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77838" y="1463675"/>
            <a:ext cx="8218487" cy="180975"/>
            <a:chOff x="295" y="1311"/>
            <a:chExt cx="5177" cy="114"/>
          </a:xfrm>
        </p:grpSpPr>
        <p:sp>
          <p:nvSpPr>
            <p:cNvPr id="121859" name="Rectangle 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0" name="Rectangle 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6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28600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The alien, the spampede, and the spam!</a:t>
            </a:r>
          </a:p>
        </p:txBody>
      </p:sp>
      <p:pic>
        <p:nvPicPr>
          <p:cNvPr id="121862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b="17924"/>
          <a:stretch>
            <a:fillRect/>
          </a:stretch>
        </p:blipFill>
        <p:spPr bwMode="auto">
          <a:xfrm>
            <a:off x="7267575" y="838200"/>
            <a:ext cx="6096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3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847725"/>
            <a:ext cx="803275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8000" y="1752600"/>
            <a:ext cx="3429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Goal:</a:t>
            </a:r>
            <a:r>
              <a:rPr lang="en-US" sz="1400">
                <a:latin typeface="Times New Roman" pitchFamily="18" charset="0"/>
              </a:rPr>
              <a:t> Get back to the dorms with the spam, the spampede, and the three-eyed alien.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95800" y="1752600"/>
            <a:ext cx="426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Constraints:</a:t>
            </a:r>
            <a:r>
              <a:rPr lang="en-US" sz="1400">
                <a:latin typeface="Times New Roman" pitchFamily="18" charset="0"/>
              </a:rPr>
              <a:t> Can’t carry more than one thing and can’t leave two things alone if one would eat the other…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585946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West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5000" y="58626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East</a:t>
            </a:r>
          </a:p>
        </p:txBody>
      </p:sp>
      <p:pic>
        <p:nvPicPr>
          <p:cNvPr id="121868" name="Picture 1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b="17924"/>
          <a:stretch>
            <a:fillRect/>
          </a:stretch>
        </p:blipFill>
        <p:spPr bwMode="auto">
          <a:xfrm>
            <a:off x="1635125" y="2419350"/>
            <a:ext cx="6096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9" name="Picture 1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3038475"/>
            <a:ext cx="803275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0" name="Picture 1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4191000"/>
            <a:ext cx="1436688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71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>
            <a:lum bright="3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5846" r="74687" b="79782"/>
          <a:stretch>
            <a:fillRect/>
          </a:stretch>
        </p:blipFill>
        <p:spPr bwMode="auto">
          <a:xfrm>
            <a:off x="184150" y="5548313"/>
            <a:ext cx="1114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00" name="Rectangle 4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25525" y="4311650"/>
            <a:ext cx="747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Mudder</a:t>
            </a:r>
          </a:p>
        </p:txBody>
      </p:sp>
      <p:grpSp>
        <p:nvGrpSpPr>
          <p:cNvPr id="45" name="Group 7182"/>
          <p:cNvGrpSpPr>
            <a:grpSpLocks/>
          </p:cNvGrpSpPr>
          <p:nvPr/>
        </p:nvGrpSpPr>
        <p:grpSpPr bwMode="auto">
          <a:xfrm>
            <a:off x="1758394" y="765893"/>
            <a:ext cx="559308" cy="581895"/>
            <a:chOff x="1676815" y="5536974"/>
            <a:chExt cx="1066385" cy="1244825"/>
          </a:xfrm>
        </p:grpSpPr>
        <p:sp>
          <p:nvSpPr>
            <p:cNvPr id="46" name="Freeform 11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8" name="Straight Connector 47"/>
            <p:cNvCxnSpPr>
              <a:stCxn id="64" idx="1"/>
              <a:endCxn id="64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64" name="Oval 1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5" name="Oval 1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6" name="Straight Connector 65"/>
              <p:cNvCxnSpPr>
                <a:stCxn id="64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4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4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0" name="Freeform 49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51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9" name="Oval 1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1" name="Straight Connector 60"/>
              <p:cNvCxnSpPr>
                <a:stCxn id="59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9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9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54" name="Oval 1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5" name="Oval 1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6" name="Straight Connector 55"/>
              <p:cNvCxnSpPr>
                <a:stCxn id="54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4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3" name="AutoShape 1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69" name="Group 7182"/>
          <p:cNvGrpSpPr>
            <a:grpSpLocks/>
          </p:cNvGrpSpPr>
          <p:nvPr/>
        </p:nvGrpSpPr>
        <p:grpSpPr bwMode="auto">
          <a:xfrm>
            <a:off x="1635125" y="3598802"/>
            <a:ext cx="559308" cy="581895"/>
            <a:chOff x="1676815" y="5536974"/>
            <a:chExt cx="1066385" cy="1244825"/>
          </a:xfrm>
        </p:grpSpPr>
        <p:sp>
          <p:nvSpPr>
            <p:cNvPr id="70" name="Freeform 1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72" name="Straight Connector 71"/>
            <p:cNvCxnSpPr>
              <a:stCxn id="88" idx="1"/>
              <a:endCxn id="88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88" name="Oval 1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9" name="Oval 1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stCxn id="88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8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8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4" name="Freeform 73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7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83" name="Oval 1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4" name="Oval 1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5" name="Straight Connector 84"/>
              <p:cNvCxnSpPr>
                <a:stCxn id="83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3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3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78" name="Oval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9" name="Oval 1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0" name="Straight Connector 79"/>
              <p:cNvCxnSpPr>
                <a:stCxn id="78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8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7" name="AutoShap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7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33400" y="2133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248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86200" y="2133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250" name="Line 1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7391400" y="198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251" name="Line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391400" y="1981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260" name="Text 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4725" y="2343150"/>
            <a:ext cx="1412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ourier New" pitchFamily="49" charset="0"/>
              </a:rPr>
              <a:t>West Side</a:t>
            </a:r>
          </a:p>
        </p:txBody>
      </p:sp>
      <p:sp>
        <p:nvSpPr>
          <p:cNvPr id="138261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91400" y="2209800"/>
            <a:ext cx="1412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ourier New" pitchFamily="49" charset="0"/>
              </a:rPr>
              <a:t>East Side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0" y="3505200"/>
            <a:ext cx="41227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800100" indent="-3429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257300" indent="-3429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714500" indent="-3429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171700" indent="-3429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628900" indent="-3429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3086100" indent="-3429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543300" indent="-3429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4000500" indent="-3429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Mudder takes spampede east</a:t>
            </a:r>
          </a:p>
          <a:p>
            <a:pPr algn="l" eaLnBrk="1" hangingPunct="1">
              <a:spcBef>
                <a:spcPct val="0"/>
              </a:spcBef>
              <a:buFontTx/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Mudder goes west</a:t>
            </a:r>
          </a:p>
          <a:p>
            <a:pPr algn="l" eaLnBrk="1" hangingPunct="1">
              <a:spcBef>
                <a:spcPct val="0"/>
              </a:spcBef>
              <a:buFontTx/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Mudder takes alien east</a:t>
            </a:r>
          </a:p>
          <a:p>
            <a:pPr algn="l" eaLnBrk="1" hangingPunct="1">
              <a:spcBef>
                <a:spcPct val="0"/>
              </a:spcBef>
              <a:buFontTx/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Mudder takes spampede west</a:t>
            </a:r>
          </a:p>
          <a:p>
            <a:pPr algn="l" eaLnBrk="1" hangingPunct="1">
              <a:spcBef>
                <a:spcPct val="0"/>
              </a:spcBef>
              <a:buFontTx/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Mudder takes spam east</a:t>
            </a:r>
          </a:p>
          <a:p>
            <a:pPr algn="l" eaLnBrk="1" hangingPunct="1">
              <a:spcBef>
                <a:spcPct val="0"/>
              </a:spcBef>
              <a:buFontTx/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Mudder goes west</a:t>
            </a:r>
          </a:p>
          <a:p>
            <a:pPr algn="l" eaLnBrk="1" hangingPunct="1">
              <a:spcBef>
                <a:spcPct val="0"/>
              </a:spcBef>
              <a:buFontTx/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Mudder takes spampede east</a:t>
            </a:r>
          </a:p>
        </p:txBody>
      </p:sp>
      <p:pic>
        <p:nvPicPr>
          <p:cNvPr id="138263" name="Picture 2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477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79" name="Picture 3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803275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80" name="Picture 40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b="17924"/>
          <a:stretch>
            <a:fillRect/>
          </a:stretch>
        </p:blipFill>
        <p:spPr bwMode="auto">
          <a:xfrm>
            <a:off x="3048000" y="1447800"/>
            <a:ext cx="6096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81" name="Picture 4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35814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7" name="Group 7182"/>
          <p:cNvGrpSpPr>
            <a:grpSpLocks/>
          </p:cNvGrpSpPr>
          <p:nvPr/>
        </p:nvGrpSpPr>
        <p:grpSpPr bwMode="auto">
          <a:xfrm>
            <a:off x="1401508" y="1412769"/>
            <a:ext cx="559308" cy="581895"/>
            <a:chOff x="1676815" y="5536974"/>
            <a:chExt cx="1066385" cy="1244825"/>
          </a:xfrm>
        </p:grpSpPr>
        <p:sp>
          <p:nvSpPr>
            <p:cNvPr id="28" name="Freeform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0" name="Straight Connector 29"/>
            <p:cNvCxnSpPr>
              <a:stCxn id="46" idx="1"/>
              <a:endCxn id="4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6" name="Oval 1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7" name="Oval 1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8" name="Straight Connector 47"/>
              <p:cNvCxnSpPr>
                <a:stCxn id="4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2" name="Freeform 3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1" name="Oval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2" name="Oval 1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3" name="Straight Connector 42"/>
              <p:cNvCxnSpPr>
                <a:stCxn id="4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6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8" name="Straight Connector 37"/>
              <p:cNvCxnSpPr>
                <a:stCxn id="3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5" name="AutoShap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060962" y="6458851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formulate in Prolog?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>
            <p:ph type="title"/>
            <p:custDataLst>
              <p:tags r:id="rId1"/>
            </p:custDataLst>
          </p:nvPr>
        </p:nvSpPr>
        <p:spPr bwMode="auto"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/>
              <a:t>The BIG Idea</a:t>
            </a:r>
          </a:p>
        </p:txBody>
      </p:sp>
      <p:sp>
        <p:nvSpPr>
          <p:cNvPr id="140291" name="Rectangle 3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xfrm>
            <a:off x="457200" y="914400"/>
            <a:ext cx="8229600" cy="5638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sz="2400"/>
              <a:t>initial configuration</a:t>
            </a:r>
          </a:p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sz="2800"/>
              <a:t>    </a:t>
            </a:r>
            <a:r>
              <a:rPr lang="en-US" sz="2400" b="1">
                <a:latin typeface="Courier New" pitchFamily="49" charset="0"/>
              </a:rPr>
              <a:t>[ [mudder, alien, spampede, spam], [] ]</a:t>
            </a:r>
          </a:p>
          <a:p>
            <a:pPr>
              <a:lnSpc>
                <a:spcPct val="90000"/>
              </a:lnSpc>
              <a:buFont typeface="Monotype Sorts" pitchFamily="1" charset="2"/>
              <a:buNone/>
            </a:pPr>
            <a:endParaRPr lang="en-US" sz="2400" b="1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Monotype Sorts" pitchFamily="1" charset="2"/>
              <a:buNone/>
            </a:pPr>
            <a:endParaRPr lang="en-US" sz="2400" b="1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sz="2400" b="1">
                <a:latin typeface="Courier New" pitchFamily="49" charset="0"/>
              </a:rPr>
              <a:t>  [ [alien, spam], [mudder, spampede] ] ]</a:t>
            </a:r>
          </a:p>
          <a:p>
            <a:pPr>
              <a:lnSpc>
                <a:spcPct val="90000"/>
              </a:lnSpc>
              <a:buFont typeface="Monotype Sorts" pitchFamily="1" charset="2"/>
              <a:buNone/>
            </a:pPr>
            <a:endParaRPr lang="en-US" sz="2400" b="1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Monotype Sorts" pitchFamily="1" charset="2"/>
              <a:buNone/>
            </a:pPr>
            <a:endParaRPr lang="en-US" sz="2400" b="1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sz="2400" b="1">
                <a:latin typeface="Courier New" pitchFamily="49" charset="0"/>
              </a:rPr>
              <a:t>  [ [], [mudder, alien, spampede, spam] ] </a:t>
            </a:r>
          </a:p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sz="2400"/>
              <a:t>final configuration</a:t>
            </a:r>
          </a:p>
          <a:p>
            <a:pPr>
              <a:lnSpc>
                <a:spcPct val="90000"/>
              </a:lnSpc>
              <a:buFont typeface="Monotype Sorts" pitchFamily="1" charset="2"/>
              <a:buNone/>
            </a:pPr>
            <a:endParaRPr lang="en-US" sz="2800"/>
          </a:p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sz="1800" b="1">
                <a:latin typeface="Courier New" pitchFamily="49" charset="0"/>
              </a:rPr>
              <a:t>solve( [[mudder,alien,spampede,spam],[]],</a:t>
            </a:r>
          </a:p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sz="1800" b="1">
                <a:latin typeface="Courier New" pitchFamily="49" charset="0"/>
              </a:rPr>
              <a:t>       [mudder_takes_spampede_east, mudder_goes_west, ...] ).</a:t>
            </a:r>
          </a:p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sz="1800" b="1">
                <a:latin typeface="Courier New" pitchFamily="49" charset="0"/>
              </a:rPr>
              <a:t>yes.</a:t>
            </a:r>
          </a:p>
        </p:txBody>
      </p:sp>
      <p:pic>
        <p:nvPicPr>
          <p:cNvPr id="140292" name="Picture 4" descr="MCj02980330000[1]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5842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3" name="Line 5" hidden="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762000" y="4572000"/>
            <a:ext cx="152400" cy="762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294" name="Line 6" hidden="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429000" y="1219200"/>
            <a:ext cx="53340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29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5814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5052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297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46525" y="2084388"/>
            <a:ext cx="2949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latin typeface="Courier New" pitchFamily="49" charset="0"/>
              </a:rPr>
              <a:t>Mudder_takes_spampede_east</a:t>
            </a:r>
          </a:p>
        </p:txBody>
      </p:sp>
      <p:sp>
        <p:nvSpPr>
          <p:cNvPr id="14029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5052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29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3352800"/>
            <a:ext cx="715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Courier New" pitchFamily="49" charset="0"/>
              </a:rPr>
              <a:t>. . 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77838" y="1143000"/>
            <a:ext cx="8218487" cy="180975"/>
            <a:chOff x="295" y="1311"/>
            <a:chExt cx="5177" cy="114"/>
          </a:xfrm>
        </p:grpSpPr>
        <p:sp>
          <p:nvSpPr>
            <p:cNvPr id="122883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4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8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80988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The alien, the spampede, and the spam…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5138" y="1538288"/>
            <a:ext cx="601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folHlink"/>
                </a:solidFill>
                <a:latin typeface="Times New Roman" pitchFamily="18" charset="0"/>
              </a:rPr>
              <a:t>Configuration</a:t>
            </a:r>
            <a:r>
              <a:rPr lang="en-US" sz="2400">
                <a:latin typeface="Times New Roman" pitchFamily="18" charset="0"/>
              </a:rPr>
              <a:t>   ~ a list of two </a:t>
            </a:r>
            <a:r>
              <a:rPr lang="en-US" sz="2400" b="1" i="1">
                <a:latin typeface="Times New Roman" pitchFamily="18" charset="0"/>
              </a:rPr>
              <a:t>sorted</a:t>
            </a:r>
            <a:r>
              <a:rPr lang="en-US" sz="2400">
                <a:latin typeface="Times New Roman" pitchFamily="18" charset="0"/>
              </a:rPr>
              <a:t> lists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2525" y="2276475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[ [ mudder, alien, spampede, spam ],   [  ] ]</a:t>
            </a:r>
          </a:p>
        </p:txBody>
      </p:sp>
      <p:sp>
        <p:nvSpPr>
          <p:cNvPr id="122888" name="AutoShape 8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5400000">
            <a:off x="3840956" y="589757"/>
            <a:ext cx="142875" cy="4411662"/>
          </a:xfrm>
          <a:prstGeom prst="rightBrace">
            <a:avLst>
              <a:gd name="adj1" fmla="val 257315"/>
              <a:gd name="adj2" fmla="val 50000"/>
            </a:avLst>
          </a:prstGeom>
          <a:noFill/>
          <a:ln w="12700">
            <a:solidFill>
              <a:srgbClr val="0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889" name="AutoShape 9"/>
          <p:cNvSpPr>
            <a:spLocks/>
          </p:cNvSpPr>
          <p:nvPr>
            <p:custDataLst>
              <p:tags r:id="rId6"/>
            </p:custDataLst>
          </p:nvPr>
        </p:nvSpPr>
        <p:spPr bwMode="auto">
          <a:xfrm rot="5400000">
            <a:off x="6948488" y="2428875"/>
            <a:ext cx="134937" cy="690563"/>
          </a:xfrm>
          <a:prstGeom prst="rightBrace">
            <a:avLst>
              <a:gd name="adj1" fmla="val 42647"/>
              <a:gd name="adj2" fmla="val 50000"/>
            </a:avLst>
          </a:prstGeom>
          <a:noFill/>
          <a:ln w="12700">
            <a:solidFill>
              <a:srgbClr val="0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89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2238" y="292576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333FF"/>
                </a:solidFill>
                <a:latin typeface="Comic Sans MS" pitchFamily="66" charset="0"/>
              </a:rPr>
              <a:t>West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29313" y="29289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333FF"/>
                </a:solidFill>
                <a:latin typeface="Comic Sans MS" pitchFamily="66" charset="0"/>
              </a:rPr>
              <a:t>East</a:t>
            </a:r>
          </a:p>
        </p:txBody>
      </p:sp>
      <p:sp>
        <p:nvSpPr>
          <p:cNvPr id="12289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71575" y="5678488"/>
            <a:ext cx="601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What constraints do we have?</a:t>
            </a:r>
          </a:p>
        </p:txBody>
      </p:sp>
      <p:sp>
        <p:nvSpPr>
          <p:cNvPr id="122893" name="AutoShap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7813" y="1476375"/>
            <a:ext cx="2244725" cy="6080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9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6963" y="3938588"/>
            <a:ext cx="4395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Comic Sans MS" pitchFamily="66" charset="0"/>
              </a:rPr>
              <a:t>one possible configuration</a:t>
            </a:r>
          </a:p>
        </p:txBody>
      </p:sp>
      <p:sp>
        <p:nvSpPr>
          <p:cNvPr id="122895" name="AutoShape 15"/>
          <p:cNvSpPr>
            <a:spLocks/>
          </p:cNvSpPr>
          <p:nvPr>
            <p:custDataLst>
              <p:tags r:id="rId12"/>
            </p:custDataLst>
          </p:nvPr>
        </p:nvSpPr>
        <p:spPr bwMode="auto">
          <a:xfrm rot="5400000">
            <a:off x="4399757" y="515144"/>
            <a:ext cx="296862" cy="6432550"/>
          </a:xfrm>
          <a:prstGeom prst="rightBrace">
            <a:avLst>
              <a:gd name="adj1" fmla="val 180571"/>
              <a:gd name="adj2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77838" y="1143000"/>
            <a:ext cx="8218487" cy="180975"/>
            <a:chOff x="295" y="1311"/>
            <a:chExt cx="5177" cy="114"/>
          </a:xfrm>
        </p:grpSpPr>
        <p:sp>
          <p:nvSpPr>
            <p:cNvPr id="123907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8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80988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The alien, the spampede, and the spam…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5138" y="1538288"/>
            <a:ext cx="601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folHlink"/>
                </a:solidFill>
                <a:latin typeface="Times New Roman" pitchFamily="18" charset="0"/>
              </a:rPr>
              <a:t>Configuration</a:t>
            </a:r>
            <a:r>
              <a:rPr lang="en-US" sz="2400">
                <a:latin typeface="Times New Roman" pitchFamily="18" charset="0"/>
              </a:rPr>
              <a:t>   ~ a list of two </a:t>
            </a:r>
            <a:r>
              <a:rPr lang="en-US" sz="2400" b="1" i="1">
                <a:latin typeface="Times New Roman" pitchFamily="18" charset="0"/>
              </a:rPr>
              <a:t>sorted</a:t>
            </a:r>
            <a:r>
              <a:rPr lang="en-US" sz="2400">
                <a:latin typeface="Times New Roman" pitchFamily="18" charset="0"/>
              </a:rPr>
              <a:t> lists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7813" y="3952875"/>
            <a:ext cx="601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Constraints</a:t>
            </a:r>
            <a:r>
              <a:rPr lang="en-US" sz="2400">
                <a:latin typeface="Times New Roman" pitchFamily="18" charset="0"/>
              </a:rPr>
              <a:t> ~ describing the puzzle</a:t>
            </a:r>
          </a:p>
        </p:txBody>
      </p:sp>
      <p:sp>
        <p:nvSpPr>
          <p:cNvPr id="123912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7813" y="1476375"/>
            <a:ext cx="2244725" cy="6080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1813" y="4552950"/>
            <a:ext cx="750093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333FF"/>
                </a:solidFill>
                <a:latin typeface="Courier New" pitchFamily="49" charset="0"/>
              </a:rPr>
              <a:t>%% This checks each List (side) of a configuration. How?!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ok(L) :-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</a:rPr>
              <a:t>sorted(L)</a:t>
            </a:r>
            <a:r>
              <a:rPr lang="en-US" sz="1600" b="1">
                <a:latin typeface="Courier New" pitchFamily="49" charset="0"/>
              </a:rPr>
              <a:t>, (member(mudder, L) ; \+predatorprey(L)).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predatorprey(L) :- member(alien, L), member(spampede, L).</a:t>
            </a:r>
          </a:p>
          <a:p>
            <a:r>
              <a:rPr lang="en-US" sz="1600" b="1">
                <a:latin typeface="Courier New" pitchFamily="49" charset="0"/>
              </a:rPr>
              <a:t>predatorprey(L) :- member(spampede, L), member(spam, L).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solidFill>
                  <a:srgbClr val="0333FF"/>
                </a:solidFill>
                <a:latin typeface="Courier New" pitchFamily="49" charset="0"/>
              </a:rPr>
              <a:t>%% The final configuration is defined here.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final([ [], [mudder, alien, spampede, spam] ]).</a:t>
            </a:r>
          </a:p>
        </p:txBody>
      </p:sp>
      <p:sp>
        <p:nvSpPr>
          <p:cNvPr id="12391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207250" y="5821363"/>
            <a:ext cx="67310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15163" y="61833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L</a:t>
            </a:r>
            <a:r>
              <a:rPr lang="en-US" sz="1200">
                <a:latin typeface="Times New Roman" pitchFamily="18" charset="0"/>
              </a:rPr>
              <a:t> can be the West </a:t>
            </a:r>
            <a:r>
              <a:rPr lang="en-US" sz="1200" b="1" i="1">
                <a:latin typeface="Times New Roman" pitchFamily="18" charset="0"/>
              </a:rPr>
              <a:t>or </a:t>
            </a:r>
            <a:r>
              <a:rPr lang="en-US" sz="1200">
                <a:latin typeface="Times New Roman" pitchFamily="18" charset="0"/>
              </a:rPr>
              <a:t>the East side of a configuration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52525" y="2276475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[ [ mudder, alien, spampede, spam ],   [  ] ]</a:t>
            </a:r>
          </a:p>
        </p:txBody>
      </p:sp>
      <p:sp>
        <p:nvSpPr>
          <p:cNvPr id="123917" name="AutoShape 13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5400000">
            <a:off x="3840956" y="589757"/>
            <a:ext cx="142875" cy="4411662"/>
          </a:xfrm>
          <a:prstGeom prst="rightBrace">
            <a:avLst>
              <a:gd name="adj1" fmla="val 257315"/>
              <a:gd name="adj2" fmla="val 50000"/>
            </a:avLst>
          </a:prstGeom>
          <a:noFill/>
          <a:ln w="12700">
            <a:solidFill>
              <a:srgbClr val="0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18" name="AutoShape 14"/>
          <p:cNvSpPr>
            <a:spLocks/>
          </p:cNvSpPr>
          <p:nvPr>
            <p:custDataLst>
              <p:tags r:id="rId11"/>
            </p:custDataLst>
          </p:nvPr>
        </p:nvSpPr>
        <p:spPr bwMode="auto">
          <a:xfrm rot="5400000">
            <a:off x="6948488" y="2428875"/>
            <a:ext cx="134937" cy="690563"/>
          </a:xfrm>
          <a:prstGeom prst="rightBrace">
            <a:avLst>
              <a:gd name="adj1" fmla="val 42647"/>
              <a:gd name="adj2" fmla="val 50000"/>
            </a:avLst>
          </a:prstGeom>
          <a:noFill/>
          <a:ln w="12700">
            <a:solidFill>
              <a:srgbClr val="0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1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2238" y="292576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333FF"/>
                </a:solidFill>
                <a:latin typeface="Comic Sans MS" pitchFamily="66" charset="0"/>
              </a:rPr>
              <a:t>West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29313" y="29289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333FF"/>
                </a:solidFill>
                <a:latin typeface="Comic Sans MS" pitchFamily="66" charset="0"/>
              </a:rPr>
              <a:t>East</a:t>
            </a:r>
          </a:p>
        </p:txBody>
      </p:sp>
      <p:sp>
        <p:nvSpPr>
          <p:cNvPr id="12392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40650" y="3221038"/>
            <a:ext cx="428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  <a:latin typeface="Courier New" pitchFamily="49" charset="0"/>
              </a:rPr>
              <a:t>C</a:t>
            </a:r>
          </a:p>
        </p:txBody>
      </p:sp>
      <p:sp>
        <p:nvSpPr>
          <p:cNvPr id="123922" name="AutoShape 18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5400000">
            <a:off x="4460876" y="365125"/>
            <a:ext cx="139700" cy="6276975"/>
          </a:xfrm>
          <a:prstGeom prst="rightBracket">
            <a:avLst>
              <a:gd name="adj" fmla="val 374432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77838" y="1143000"/>
            <a:ext cx="8218487" cy="180975"/>
            <a:chOff x="295" y="1311"/>
            <a:chExt cx="5177" cy="114"/>
          </a:xfrm>
        </p:grpSpPr>
        <p:sp>
          <p:nvSpPr>
            <p:cNvPr id="124931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2" name="Rectangl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80988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The alien, the spampede, and the spam…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1493838"/>
            <a:ext cx="601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Constraints ~ describe and </a:t>
            </a:r>
            <a:r>
              <a:rPr lang="en-US" sz="2400" b="1" i="1">
                <a:latin typeface="Times New Roman" pitchFamily="18" charset="0"/>
              </a:rPr>
              <a:t>select</a:t>
            </a:r>
            <a:r>
              <a:rPr lang="en-US" sz="2400">
                <a:latin typeface="Times New Roman" pitchFamily="18" charset="0"/>
              </a:rPr>
              <a:t> the moves:</a:t>
            </a:r>
          </a:p>
        </p:txBody>
      </p:sp>
      <p:sp>
        <p:nvSpPr>
          <p:cNvPr id="12493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850" y="3200400"/>
            <a:ext cx="859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9200"/>
                </a:solidFill>
                <a:latin typeface="Courier New" pitchFamily="49" charset="0"/>
              </a:rPr>
              <a:t>valid</a:t>
            </a:r>
            <a:r>
              <a:rPr lang="en-US" sz="2400" b="1">
                <a:latin typeface="Courier New" pitchFamily="49" charset="0"/>
              </a:rPr>
              <a:t>([Wb, Eb], </a:t>
            </a:r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mudder_goes_east</a:t>
            </a:r>
            <a:r>
              <a:rPr lang="en-US" sz="2400" b="1">
                <a:latin typeface="Courier New" pitchFamily="49" charset="0"/>
              </a:rPr>
              <a:t>, [Wa, Ea]) :-</a:t>
            </a:r>
          </a:p>
        </p:txBody>
      </p:sp>
      <p:sp>
        <p:nvSpPr>
          <p:cNvPr id="124936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841375" y="2887663"/>
            <a:ext cx="204788" cy="331787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93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7688" y="2263775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200"/>
                </a:solidFill>
                <a:latin typeface="Times New Roman" pitchFamily="18" charset="0"/>
              </a:rPr>
              <a:t>describes a valid move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49463" y="23558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</a:rPr>
              <a:t>from this "before" configuration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98925" y="24018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  <a:latin typeface="Times New Roman" pitchFamily="18" charset="0"/>
              </a:rPr>
              <a:t>via this action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45288" y="23558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</a:rPr>
              <a:t>to this "after" configuration</a:t>
            </a:r>
          </a:p>
        </p:txBody>
      </p:sp>
      <p:sp>
        <p:nvSpPr>
          <p:cNvPr id="124941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271713" y="2870200"/>
            <a:ext cx="366712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942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21238" y="2781300"/>
            <a:ext cx="134937" cy="520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943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416800" y="2835275"/>
            <a:ext cx="793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944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05025" y="5530850"/>
            <a:ext cx="4956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How do we generate </a:t>
            </a:r>
            <a:r>
              <a:rPr lang="en-US" sz="2400" b="1">
                <a:latin typeface="Courier New" pitchFamily="49" charset="0"/>
              </a:rPr>
              <a:t>Wa</a:t>
            </a:r>
            <a:r>
              <a:rPr lang="en-US" sz="2400">
                <a:latin typeface="Times New Roman" pitchFamily="18" charset="0"/>
              </a:rPr>
              <a:t> and </a:t>
            </a:r>
            <a:r>
              <a:rPr lang="en-US" sz="2400" b="1">
                <a:latin typeface="Courier New" pitchFamily="49" charset="0"/>
              </a:rPr>
              <a:t>Ea</a:t>
            </a:r>
            <a:r>
              <a:rPr lang="en-US" sz="2400">
                <a:latin typeface="Times New Roman" pitchFamily="18" charset="0"/>
              </a:rPr>
              <a:t> ? What constraints do we need to check?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77838" y="1143000"/>
            <a:ext cx="8218487" cy="180975"/>
            <a:chOff x="295" y="1311"/>
            <a:chExt cx="5177" cy="114"/>
          </a:xfrm>
        </p:grpSpPr>
        <p:sp>
          <p:nvSpPr>
            <p:cNvPr id="125955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56" name="Rectangle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95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80988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The alien, the spampede, and the spam…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775" y="1466850"/>
            <a:ext cx="601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Constraints ~ describe and </a:t>
            </a:r>
            <a:r>
              <a:rPr lang="en-US" sz="2400" b="1" i="1">
                <a:latin typeface="Times New Roman" pitchFamily="18" charset="0"/>
              </a:rPr>
              <a:t>select</a:t>
            </a:r>
            <a:r>
              <a:rPr lang="en-US" sz="2400">
                <a:latin typeface="Times New Roman" pitchFamily="18" charset="0"/>
              </a:rPr>
              <a:t> the moves:</a:t>
            </a:r>
          </a:p>
        </p:txBody>
      </p:sp>
      <p:sp>
        <p:nvSpPr>
          <p:cNvPr id="12595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850" y="3200400"/>
            <a:ext cx="85979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9200"/>
                </a:solidFill>
                <a:latin typeface="Courier New" pitchFamily="49" charset="0"/>
              </a:rPr>
              <a:t>valid</a:t>
            </a:r>
            <a:r>
              <a:rPr lang="en-US" sz="2400" b="1">
                <a:latin typeface="Courier New" pitchFamily="49" charset="0"/>
              </a:rPr>
              <a:t>([Wb, Eb], </a:t>
            </a:r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mudder_goes_east</a:t>
            </a:r>
            <a:r>
              <a:rPr lang="en-US" sz="2400" b="1">
                <a:latin typeface="Courier New" pitchFamily="49" charset="0"/>
              </a:rPr>
              <a:t>, [Wa, Ea]) :-</a:t>
            </a:r>
          </a:p>
          <a:p>
            <a:r>
              <a:rPr lang="en-US" sz="2400" b="1">
                <a:latin typeface="Courier New" pitchFamily="49" charset="0"/>
              </a:rPr>
              <a:t>    perm([mudder|Eb],Ea),</a:t>
            </a:r>
          </a:p>
          <a:p>
            <a:r>
              <a:rPr lang="en-US" sz="2400" b="1">
                <a:latin typeface="Courier New" pitchFamily="49" charset="0"/>
              </a:rPr>
              <a:t>    perm(Wb,[mudder|Wa]),</a:t>
            </a:r>
          </a:p>
          <a:p>
            <a:r>
              <a:rPr lang="en-US" sz="2400" b="1">
                <a:latin typeface="Courier New" pitchFamily="49" charset="0"/>
              </a:rPr>
              <a:t>    ok(Wa),</a:t>
            </a:r>
          </a:p>
          <a:p>
            <a:r>
              <a:rPr lang="en-US" sz="2400" b="1">
                <a:latin typeface="Courier New" pitchFamily="49" charset="0"/>
              </a:rPr>
              <a:t>    ok(Ea).</a:t>
            </a:r>
            <a:endParaRPr lang="en-US" sz="2400">
              <a:latin typeface="Times" pitchFamily="1" charset="0"/>
            </a:endParaRPr>
          </a:p>
          <a:p>
            <a:endParaRPr lang="en-US" sz="2400" b="1">
              <a:latin typeface="Courier New" pitchFamily="49" charset="0"/>
            </a:endParaRPr>
          </a:p>
        </p:txBody>
      </p:sp>
      <p:sp>
        <p:nvSpPr>
          <p:cNvPr id="125960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841375" y="2887663"/>
            <a:ext cx="204788" cy="331787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96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7688" y="2263775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200"/>
                </a:solidFill>
                <a:latin typeface="Times New Roman" pitchFamily="18" charset="0"/>
              </a:rPr>
              <a:t>describes a valid move</a:t>
            </a:r>
          </a:p>
        </p:txBody>
      </p:sp>
      <p:sp>
        <p:nvSpPr>
          <p:cNvPr id="12596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49463" y="23558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</a:rPr>
              <a:t>from this "before" configuration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98925" y="24018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  <a:latin typeface="Times New Roman" pitchFamily="18" charset="0"/>
              </a:rPr>
              <a:t>via this action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45288" y="23558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</a:rPr>
              <a:t>to this "after" configuration</a:t>
            </a:r>
          </a:p>
        </p:txBody>
      </p:sp>
      <p:sp>
        <p:nvSpPr>
          <p:cNvPr id="125965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271713" y="2870200"/>
            <a:ext cx="366712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966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21238" y="2781300"/>
            <a:ext cx="134937" cy="520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967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416800" y="2835275"/>
            <a:ext cx="793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968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4598988" y="4394200"/>
            <a:ext cx="1439862" cy="355600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969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06475" y="6124575"/>
            <a:ext cx="707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How Muddery different possible moves are there?</a:t>
            </a:r>
          </a:p>
        </p:txBody>
      </p:sp>
      <p:sp>
        <p:nvSpPr>
          <p:cNvPr id="12597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43600" y="4572000"/>
            <a:ext cx="2609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333FF"/>
                </a:solidFill>
                <a:latin typeface="Times New Roman" pitchFamily="18" charset="0"/>
              </a:rPr>
              <a:t>uses </a:t>
            </a:r>
            <a:r>
              <a:rPr lang="en-US" sz="1600" b="1">
                <a:solidFill>
                  <a:srgbClr val="0333FF"/>
                </a:solidFill>
                <a:latin typeface="Courier New" pitchFamily="49" charset="0"/>
              </a:rPr>
              <a:t>perm</a:t>
            </a:r>
            <a:r>
              <a:rPr lang="en-US" sz="1600" b="1">
                <a:solidFill>
                  <a:srgbClr val="0333FF"/>
                </a:solidFill>
                <a:latin typeface="Times New Roman" pitchFamily="18" charset="0"/>
              </a:rPr>
              <a:t> to generate the resulting configuration</a:t>
            </a:r>
          </a:p>
        </p:txBody>
      </p:sp>
      <p:sp>
        <p:nvSpPr>
          <p:cNvPr id="125971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4957763" y="3984625"/>
            <a:ext cx="1063625" cy="747713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972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2460625" y="4787900"/>
            <a:ext cx="644525" cy="436563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973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22575" y="5232400"/>
            <a:ext cx="3263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333FF"/>
                </a:solidFill>
                <a:latin typeface="Times New Roman" pitchFamily="18" charset="0"/>
              </a:rPr>
              <a:t>makes sure that they're sorted and safe from predators!</a:t>
            </a:r>
          </a:p>
        </p:txBody>
      </p:sp>
      <p:sp>
        <p:nvSpPr>
          <p:cNvPr id="12597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2236788" y="5065713"/>
            <a:ext cx="823912" cy="177800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77838" y="1143000"/>
            <a:ext cx="8218487" cy="180975"/>
            <a:chOff x="295" y="1311"/>
            <a:chExt cx="5177" cy="114"/>
          </a:xfrm>
        </p:grpSpPr>
        <p:sp>
          <p:nvSpPr>
            <p:cNvPr id="126979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80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698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80988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The alien, the spampede, and the spam…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5138" y="1538288"/>
            <a:ext cx="601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solve </a:t>
            </a:r>
            <a:r>
              <a:rPr lang="en-US" sz="2400">
                <a:latin typeface="Times New Roman" pitchFamily="18" charset="0"/>
              </a:rPr>
              <a:t>~ general-purpose puzzle-solving!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5138" y="37973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solve( StartConfig, ListOfMoves )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57313" y="2276475"/>
            <a:ext cx="3886200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configuration-space search!</a:t>
            </a:r>
          </a:p>
        </p:txBody>
      </p:sp>
      <p:sp>
        <p:nvSpPr>
          <p:cNvPr id="126999" name="Rectangl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7963" y="1423988"/>
            <a:ext cx="24082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i="1">
                <a:solidFill>
                  <a:srgbClr val="009200"/>
                </a:solidFill>
                <a:latin typeface="Comic Sans MS" pitchFamily="66" charset="0"/>
              </a:rPr>
              <a:t>Wasn't there 42-dimensional configuration-space search in CS 5?</a:t>
            </a:r>
          </a:p>
        </p:txBody>
      </p:sp>
      <p:sp>
        <p:nvSpPr>
          <p:cNvPr id="127000" name="Line 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611438" y="3451225"/>
            <a:ext cx="706437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7001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5106988" y="3441700"/>
            <a:ext cx="509587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7002" name="Text Box 2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41575" y="2959100"/>
            <a:ext cx="2092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need to specify a starting configuration</a:t>
            </a:r>
          </a:p>
        </p:txBody>
      </p:sp>
      <p:sp>
        <p:nvSpPr>
          <p:cNvPr id="127003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43488" y="2951163"/>
            <a:ext cx="3236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Ask Prolog to generate a list of moves that results in the final configuration…</a:t>
            </a:r>
          </a:p>
        </p:txBody>
      </p:sp>
      <p:sp>
        <p:nvSpPr>
          <p:cNvPr id="127004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02475" y="5264150"/>
            <a:ext cx="1462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base case?</a:t>
            </a:r>
          </a:p>
        </p:txBody>
      </p:sp>
      <p:grpSp>
        <p:nvGrpSpPr>
          <p:cNvPr id="29" name="Group 7182"/>
          <p:cNvGrpSpPr>
            <a:grpSpLocks/>
          </p:cNvGrpSpPr>
          <p:nvPr/>
        </p:nvGrpSpPr>
        <p:grpSpPr bwMode="auto">
          <a:xfrm>
            <a:off x="7900962" y="1766730"/>
            <a:ext cx="559308" cy="581895"/>
            <a:chOff x="1676815" y="5536974"/>
            <a:chExt cx="1066385" cy="1244825"/>
          </a:xfrm>
        </p:grpSpPr>
        <p:sp>
          <p:nvSpPr>
            <p:cNvPr id="30" name="Freeform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2" name="Straight Connector 31"/>
            <p:cNvCxnSpPr>
              <a:stCxn id="48" idx="1"/>
              <a:endCxn id="48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4" name="Freeform 33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8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0" name="Straight Connector 39"/>
              <p:cNvCxnSpPr>
                <a:stCxn id="38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8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8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7" name="AutoShap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77838" y="1143000"/>
            <a:ext cx="8218487" cy="180975"/>
            <a:chOff x="295" y="1311"/>
            <a:chExt cx="5177" cy="114"/>
          </a:xfrm>
        </p:grpSpPr>
        <p:sp>
          <p:nvSpPr>
            <p:cNvPr id="128003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4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0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80988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The alien, the spampede, and the spam…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5138" y="1538288"/>
            <a:ext cx="601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solve </a:t>
            </a:r>
            <a:r>
              <a:rPr lang="en-US" sz="2400">
                <a:latin typeface="Times New Roman" pitchFamily="18" charset="0"/>
              </a:rPr>
              <a:t>~ general-purpose puzzle-solving!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5113" y="2251075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333FF"/>
                </a:solidFill>
              </a:rPr>
              <a:t>Prolog's configuration-space search:</a:t>
            </a:r>
          </a:p>
        </p:txBody>
      </p:sp>
      <p:sp>
        <p:nvSpPr>
          <p:cNvPr id="128022" name="Rectangle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56113" y="5815013"/>
            <a:ext cx="19510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9200"/>
                </a:solidFill>
                <a:latin typeface="Comic Sans MS" pitchFamily="66" charset="0"/>
              </a:rPr>
              <a:t>Doesn't this solve </a:t>
            </a:r>
            <a:r>
              <a:rPr lang="en-US" sz="1400">
                <a:solidFill>
                  <a:schemeClr val="accent1"/>
                </a:solidFill>
                <a:latin typeface="Comic Sans MS" pitchFamily="66" charset="0"/>
              </a:rPr>
              <a:t>ALL </a:t>
            </a:r>
            <a:r>
              <a:rPr lang="en-US" sz="1400">
                <a:solidFill>
                  <a:srgbClr val="009200"/>
                </a:solidFill>
                <a:latin typeface="Comic Sans MS" pitchFamily="66" charset="0"/>
              </a:rPr>
              <a:t>problems !?!</a:t>
            </a:r>
          </a:p>
        </p:txBody>
      </p:sp>
      <p:sp>
        <p:nvSpPr>
          <p:cNvPr id="128023" name="Rectangl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7650" y="2894013"/>
            <a:ext cx="8689975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what it means for a list of moves to solve the puzzle...</a:t>
            </a:r>
          </a:p>
          <a:p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C is a configuration.</a:t>
            </a:r>
            <a:r>
              <a:rPr lang="en-US" b="1">
                <a:latin typeface="Courier New" pitchFamily="49" charset="0"/>
              </a:rPr>
              <a:t> </a:t>
            </a:r>
          </a:p>
          <a:p>
            <a:r>
              <a:rPr lang="en-US" b="1">
                <a:latin typeface="Courier New" pitchFamily="49" charset="0"/>
              </a:rPr>
              <a:t>solve(C, []) :- final(C).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Done! (base case)</a:t>
            </a:r>
            <a:endParaRPr lang="en-US" b="1">
              <a:latin typeface="Courier New" pitchFamily="49" charset="0"/>
            </a:endParaRP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solve(C, [Move | RoM]) :-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Move ~ next move to make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[W, E] = C,          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C is the [ West, East ] pair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ok(W), ok(E),        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is everything in order?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valid(C, Move, NewC),   </a:t>
            </a:r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%% selects a valid Move !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solve(NewC, RoM).    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solve the rest of the puzzle...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28024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77075" y="6396038"/>
            <a:ext cx="195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200"/>
                </a:solidFill>
                <a:latin typeface="Comic Sans MS" pitchFamily="66" charset="0"/>
              </a:rPr>
              <a:t>How does it do?</a:t>
            </a:r>
          </a:p>
        </p:txBody>
      </p:sp>
      <p:grpSp>
        <p:nvGrpSpPr>
          <p:cNvPr id="25" name="Group 7182"/>
          <p:cNvGrpSpPr>
            <a:grpSpLocks/>
          </p:cNvGrpSpPr>
          <p:nvPr/>
        </p:nvGrpSpPr>
        <p:grpSpPr bwMode="auto">
          <a:xfrm>
            <a:off x="6407150" y="6118943"/>
            <a:ext cx="559308" cy="581895"/>
            <a:chOff x="1676815" y="5536974"/>
            <a:chExt cx="1066385" cy="1244825"/>
          </a:xfrm>
        </p:grpSpPr>
        <p:sp>
          <p:nvSpPr>
            <p:cNvPr id="26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8" name="Straight Connector 27"/>
            <p:cNvCxnSpPr>
              <a:stCxn id="44" idx="1"/>
              <a:endCxn id="44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4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6" name="Straight Connector 45"/>
              <p:cNvCxnSpPr>
                <a:stCxn id="44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4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4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0" name="Freeform 29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1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9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1" name="Straight Connector 40"/>
              <p:cNvCxnSpPr>
                <a:stCxn id="39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9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9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4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5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6" name="Straight Connector 35"/>
              <p:cNvCxnSpPr>
                <a:stCxn id="34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4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4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3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>
            <p:ph type="title"/>
            <p:custDataLst>
              <p:tags r:id="rId1"/>
            </p:custDataLst>
          </p:nvPr>
        </p:nvSpPr>
        <p:spPr bwMode="auto"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/>
              <a:t>Fun and Games!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1447800"/>
            <a:ext cx="25574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Courier New" pitchFamily="49" charset="0"/>
              </a:rPr>
              <a:t>   S  E  N  D</a:t>
            </a:r>
          </a:p>
          <a:p>
            <a:pPr eaLnBrk="1" hangingPunct="1"/>
            <a:r>
              <a:rPr lang="en-US" sz="2400" b="1">
                <a:latin typeface="Courier New" pitchFamily="49" charset="0"/>
              </a:rPr>
              <a:t>+  M  O  R  E</a:t>
            </a:r>
          </a:p>
          <a:p>
            <a:pPr eaLnBrk="1" hangingPunct="1"/>
            <a:r>
              <a:rPr lang="en-US" sz="2400" b="1">
                <a:latin typeface="Courier New" pitchFamily="49" charset="0"/>
              </a:rPr>
              <a:t>-------------</a:t>
            </a:r>
          </a:p>
          <a:p>
            <a:pPr eaLnBrk="1" hangingPunct="1"/>
            <a:r>
              <a:rPr lang="en-US" sz="2400" b="1">
                <a:latin typeface="Courier New" pitchFamily="49" charset="0"/>
              </a:rPr>
              <a:t>M  O  N  E  Y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175000"/>
            <a:ext cx="228123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u="sng">
                <a:latin typeface="Times New Roman" pitchFamily="18" charset="0"/>
              </a:rPr>
              <a:t>A valid solution?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S = 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E = 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N = 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D = 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M = 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O = 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R = 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Y = 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51325" y="1309688"/>
            <a:ext cx="4413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Times New Roman" pitchFamily="18" charset="0"/>
              </a:rPr>
              <a:t>Goal</a:t>
            </a:r>
            <a:r>
              <a:rPr lang="en-US" sz="2000">
                <a:latin typeface="Times New Roman" pitchFamily="18" charset="0"/>
              </a:rPr>
              <a:t>: Assign a distinct digit (0-9) to each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letter to produce a valid sum (M!=0)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3276600"/>
            <a:ext cx="228123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u="sng">
                <a:latin typeface="Times New Roman" pitchFamily="18" charset="0"/>
              </a:rPr>
              <a:t>A valid solution?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S = 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E = 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N = 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D = 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M = 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O = 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R = </a:t>
            </a:r>
          </a:p>
          <a:p>
            <a:pPr eaLnBrk="1" hangingPunct="1"/>
            <a:r>
              <a:rPr lang="en-US" sz="2400">
                <a:latin typeface="Courier New" pitchFamily="49" charset="0"/>
              </a:rPr>
              <a:t>Y = </a:t>
            </a:r>
          </a:p>
        </p:txBody>
      </p:sp>
      <p:sp>
        <p:nvSpPr>
          <p:cNvPr id="117767" name="Rectangl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00200" y="3581400"/>
            <a:ext cx="376238" cy="3022600"/>
          </a:xfrm>
          <a:prstGeom prst="rect">
            <a:avLst/>
          </a:prstGeom>
          <a:noFill/>
          <a:ln w="9525" algn="ctr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>
                <a:latin typeface="Courier New" pitchFamily="49" charset="0"/>
              </a:rPr>
              <a:t>1</a:t>
            </a:r>
          </a:p>
          <a:p>
            <a:pPr algn="ctr" eaLnBrk="1" hangingPunct="1"/>
            <a:r>
              <a:rPr lang="en-US" sz="2400">
                <a:latin typeface="Courier New" pitchFamily="49" charset="0"/>
              </a:rPr>
              <a:t>0</a:t>
            </a:r>
          </a:p>
          <a:p>
            <a:pPr algn="ctr" eaLnBrk="1" hangingPunct="1"/>
            <a:r>
              <a:rPr lang="en-US" sz="2400">
                <a:latin typeface="Courier New" pitchFamily="49" charset="0"/>
              </a:rPr>
              <a:t>2</a:t>
            </a:r>
          </a:p>
          <a:p>
            <a:pPr algn="ctr" eaLnBrk="1" hangingPunct="1"/>
            <a:r>
              <a:rPr lang="en-US" sz="2400">
                <a:latin typeface="Courier New" pitchFamily="49" charset="0"/>
              </a:rPr>
              <a:t>3</a:t>
            </a:r>
          </a:p>
          <a:p>
            <a:pPr algn="ctr" eaLnBrk="1" hangingPunct="1"/>
            <a:r>
              <a:rPr lang="en-US" sz="2400">
                <a:latin typeface="Courier New" pitchFamily="49" charset="0"/>
              </a:rPr>
              <a:t>5</a:t>
            </a:r>
          </a:p>
          <a:p>
            <a:pPr algn="ctr" eaLnBrk="1" hangingPunct="1"/>
            <a:r>
              <a:rPr lang="en-US" sz="2400">
                <a:latin typeface="Courier New" pitchFamily="49" charset="0"/>
              </a:rPr>
              <a:t>4</a:t>
            </a:r>
          </a:p>
          <a:p>
            <a:pPr algn="ctr" eaLnBrk="1" hangingPunct="1"/>
            <a:r>
              <a:rPr lang="en-US" sz="2400">
                <a:latin typeface="Courier New" pitchFamily="49" charset="0"/>
              </a:rPr>
              <a:t>9</a:t>
            </a:r>
          </a:p>
          <a:p>
            <a:pPr algn="ctr" eaLnBrk="1" hangingPunct="1"/>
            <a:r>
              <a:rPr lang="en-US" sz="2400">
                <a:latin typeface="Courier New" pitchFamily="49" charset="0"/>
              </a:rPr>
              <a:t>8</a:t>
            </a:r>
          </a:p>
        </p:txBody>
      </p:sp>
      <p:sp>
        <p:nvSpPr>
          <p:cNvPr id="117768" name="Rectangle 8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657600"/>
            <a:ext cx="376238" cy="3022600"/>
          </a:xfrm>
          <a:prstGeom prst="rect">
            <a:avLst/>
          </a:prstGeom>
          <a:noFill/>
          <a:ln w="9525" algn="ctr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>
                <a:latin typeface="Courier New" pitchFamily="49" charset="0"/>
              </a:rPr>
              <a:t>9</a:t>
            </a:r>
          </a:p>
          <a:p>
            <a:pPr algn="ctr" eaLnBrk="1" hangingPunct="1"/>
            <a:r>
              <a:rPr lang="en-US" sz="2400">
                <a:latin typeface="Courier New" pitchFamily="49" charset="0"/>
              </a:rPr>
              <a:t>0</a:t>
            </a:r>
          </a:p>
          <a:p>
            <a:pPr algn="ctr" eaLnBrk="1" hangingPunct="1"/>
            <a:r>
              <a:rPr lang="en-US" sz="2400">
                <a:latin typeface="Courier New" pitchFamily="49" charset="0"/>
              </a:rPr>
              <a:t>0</a:t>
            </a:r>
          </a:p>
          <a:p>
            <a:pPr algn="ctr" eaLnBrk="1" hangingPunct="1"/>
            <a:r>
              <a:rPr lang="en-US" sz="2400">
                <a:latin typeface="Courier New" pitchFamily="49" charset="0"/>
              </a:rPr>
              <a:t>0</a:t>
            </a:r>
          </a:p>
          <a:p>
            <a:pPr algn="ctr" eaLnBrk="1" hangingPunct="1"/>
            <a:r>
              <a:rPr lang="en-US" sz="2400">
                <a:latin typeface="Courier New" pitchFamily="49" charset="0"/>
              </a:rPr>
              <a:t>1</a:t>
            </a:r>
          </a:p>
          <a:p>
            <a:pPr algn="ctr" eaLnBrk="1" hangingPunct="1"/>
            <a:r>
              <a:rPr lang="en-US" sz="2400">
                <a:latin typeface="Courier New" pitchFamily="49" charset="0"/>
              </a:rPr>
              <a:t>0</a:t>
            </a:r>
          </a:p>
          <a:p>
            <a:pPr algn="ctr" eaLnBrk="1" hangingPunct="1"/>
            <a:r>
              <a:rPr lang="en-US" sz="2400">
                <a:latin typeface="Courier New" pitchFamily="49" charset="0"/>
              </a:rPr>
              <a:t>0</a:t>
            </a:r>
          </a:p>
          <a:p>
            <a:pPr algn="ctr" eaLnBrk="1" hangingPunct="1"/>
            <a:r>
              <a:rPr lang="en-US" sz="2400">
                <a:latin typeface="Courier New" pitchFamily="49" charset="0"/>
              </a:rPr>
              <a:t>0</a:t>
            </a:r>
          </a:p>
        </p:txBody>
      </p:sp>
      <p:sp>
        <p:nvSpPr>
          <p:cNvPr id="117769" name="Text Box 9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42125" y="1169988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117770" name="Text Box 10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56325" y="1169988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17771" name="Text Box 11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13525" y="1931988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3</a:t>
            </a:r>
          </a:p>
        </p:txBody>
      </p:sp>
      <p:grpSp>
        <p:nvGrpSpPr>
          <p:cNvPr id="117772" name="Group 1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36563" y="922338"/>
            <a:ext cx="8218487" cy="180975"/>
            <a:chOff x="295" y="1311"/>
            <a:chExt cx="5177" cy="114"/>
          </a:xfrm>
        </p:grpSpPr>
        <p:sp>
          <p:nvSpPr>
            <p:cNvPr id="117773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4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77838" y="1143000"/>
            <a:ext cx="8218487" cy="180975"/>
            <a:chOff x="295" y="1311"/>
            <a:chExt cx="5177" cy="114"/>
          </a:xfrm>
        </p:grpSpPr>
        <p:sp>
          <p:nvSpPr>
            <p:cNvPr id="129027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28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80988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The alien, the spampede, and the spam…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5138" y="1538288"/>
            <a:ext cx="601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solve </a:t>
            </a:r>
            <a:r>
              <a:rPr lang="en-US" sz="2400">
                <a:latin typeface="Times New Roman" pitchFamily="18" charset="0"/>
              </a:rPr>
              <a:t>~ general-purpose puzzle-solving!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5113" y="2251075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333FF"/>
                </a:solidFill>
              </a:rPr>
              <a:t>Prolog's configuration-space search:</a:t>
            </a:r>
          </a:p>
        </p:txBody>
      </p:sp>
      <p:sp>
        <p:nvSpPr>
          <p:cNvPr id="129046" name="Rectangle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56113" y="5815013"/>
            <a:ext cx="19510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9200"/>
                </a:solidFill>
                <a:latin typeface="Comic Sans MS" pitchFamily="66" charset="0"/>
              </a:rPr>
              <a:t>Doesn't this solve </a:t>
            </a:r>
            <a:r>
              <a:rPr lang="en-US" sz="1400">
                <a:solidFill>
                  <a:schemeClr val="accent1"/>
                </a:solidFill>
                <a:latin typeface="Comic Sans MS" pitchFamily="66" charset="0"/>
              </a:rPr>
              <a:t>ALL </a:t>
            </a:r>
            <a:r>
              <a:rPr lang="en-US" sz="1400">
                <a:solidFill>
                  <a:srgbClr val="009200"/>
                </a:solidFill>
                <a:latin typeface="Comic Sans MS" pitchFamily="66" charset="0"/>
              </a:rPr>
              <a:t>problems !?!</a:t>
            </a:r>
          </a:p>
        </p:txBody>
      </p:sp>
      <p:sp>
        <p:nvSpPr>
          <p:cNvPr id="129047" name="Rectangl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7650" y="2894013"/>
            <a:ext cx="8689975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what it means for a list of moves to solve the puzzle...</a:t>
            </a:r>
          </a:p>
          <a:p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C is a configuration.</a:t>
            </a:r>
            <a:r>
              <a:rPr lang="en-US" b="1">
                <a:latin typeface="Courier New" pitchFamily="49" charset="0"/>
              </a:rPr>
              <a:t> </a:t>
            </a:r>
          </a:p>
          <a:p>
            <a:r>
              <a:rPr lang="en-US" b="1">
                <a:latin typeface="Courier New" pitchFamily="49" charset="0"/>
              </a:rPr>
              <a:t>solve(C, []) :- final(C).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Done!</a:t>
            </a:r>
            <a:endParaRPr lang="en-US" b="1">
              <a:latin typeface="Courier New" pitchFamily="49" charset="0"/>
            </a:endParaRP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solve(C, [Move | RoM]) :-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Move ~ next move to make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[W, E] = C,          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C is the [ West, East ] pair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ok(W), ok(E),        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is everything in order?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valid(C, Move, NewC),   </a:t>
            </a:r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%% select a valid Move !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solve(NewC, RoM).    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solve the rest of the puzzle...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29048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77075" y="6396038"/>
            <a:ext cx="195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200"/>
                </a:solidFill>
                <a:latin typeface="Comic Sans MS" pitchFamily="66" charset="0"/>
              </a:rPr>
              <a:t>How does it do?</a:t>
            </a:r>
          </a:p>
        </p:txBody>
      </p:sp>
      <p:sp>
        <p:nvSpPr>
          <p:cNvPr id="129049" name="Text 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31975" y="1130300"/>
            <a:ext cx="5445125" cy="431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8400">
                <a:solidFill>
                  <a:srgbClr val="0333FF"/>
                </a:solidFill>
                <a:latin typeface="Comic Sans MS" pitchFamily="66" charset="0"/>
              </a:rPr>
              <a:t>Aargh!</a:t>
            </a:r>
            <a:r>
              <a:rPr lang="en-US" sz="8400">
                <a:latin typeface="Comic Sans MS" pitchFamily="66" charset="0"/>
              </a:rPr>
              <a:t>   It doesn't work!!</a:t>
            </a:r>
          </a:p>
        </p:txBody>
      </p:sp>
      <p:grpSp>
        <p:nvGrpSpPr>
          <p:cNvPr id="26" name="Group 7182"/>
          <p:cNvGrpSpPr>
            <a:grpSpLocks/>
          </p:cNvGrpSpPr>
          <p:nvPr/>
        </p:nvGrpSpPr>
        <p:grpSpPr bwMode="auto">
          <a:xfrm>
            <a:off x="6477000" y="6105090"/>
            <a:ext cx="559308" cy="581895"/>
            <a:chOff x="1676815" y="5536974"/>
            <a:chExt cx="1066385" cy="1244825"/>
          </a:xfrm>
        </p:grpSpPr>
        <p:sp>
          <p:nvSpPr>
            <p:cNvPr id="27" name="Freeform 1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9" name="Straight Connector 28"/>
            <p:cNvCxnSpPr>
              <a:stCxn id="45" idx="1"/>
              <a:endCxn id="45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5" name="Oval 1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6" name="Oval 1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7" name="Straight Connector 46"/>
              <p:cNvCxnSpPr>
                <a:stCxn id="45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5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5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1" name="Freeform 30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2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0" name="Oval 14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2" name="Straight Connector 41"/>
              <p:cNvCxnSpPr>
                <a:stCxn id="40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0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0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5" name="Oval 14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6" name="Oval 1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7" name="Straight Connector 36"/>
              <p:cNvCxnSpPr>
                <a:stCxn id="35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5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5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4" name="AutoShape 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77838" y="1143000"/>
            <a:ext cx="8218487" cy="180975"/>
            <a:chOff x="295" y="1311"/>
            <a:chExt cx="5177" cy="114"/>
          </a:xfrm>
        </p:grpSpPr>
        <p:sp>
          <p:nvSpPr>
            <p:cNvPr id="130051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2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98450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dynamic</a:t>
            </a:r>
            <a:r>
              <a:rPr lang="en-US" sz="3600">
                <a:latin typeface="Times New Roman" pitchFamily="18" charset="0"/>
              </a:rPr>
              <a:t> predicates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9250" y="1690688"/>
            <a:ext cx="601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333FF"/>
                </a:solidFill>
                <a:latin typeface="Courier New" pitchFamily="49" charset="0"/>
              </a:rPr>
              <a:t>:- dynamic marked/1.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1363" y="1573213"/>
            <a:ext cx="4103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declares </a:t>
            </a:r>
            <a:r>
              <a:rPr lang="en-US" b="1">
                <a:latin typeface="Courier New" pitchFamily="49" charset="0"/>
              </a:rPr>
              <a:t>marked</a:t>
            </a:r>
            <a:r>
              <a:rPr lang="en-US">
                <a:latin typeface="Times New Roman" pitchFamily="18" charset="0"/>
              </a:rPr>
              <a:t> to be a </a:t>
            </a:r>
            <a:r>
              <a:rPr lang="en-US" b="1" i="1">
                <a:latin typeface="Times New Roman" pitchFamily="18" charset="0"/>
              </a:rPr>
              <a:t>dynamic</a:t>
            </a:r>
            <a:r>
              <a:rPr lang="en-US">
                <a:latin typeface="Times New Roman" pitchFamily="18" charset="0"/>
              </a:rPr>
              <a:t> rule ~ iy can be changed an the fly…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025" y="2908300"/>
            <a:ext cx="601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200"/>
                </a:solidFill>
                <a:latin typeface="Courier New" pitchFamily="49" charset="0"/>
              </a:rPr>
              <a:t>assert( marked(42) ). </a:t>
            </a:r>
            <a:endParaRPr lang="en-US" sz="2400">
              <a:solidFill>
                <a:srgbClr val="009200"/>
              </a:solidFill>
              <a:latin typeface="Times New Roman" pitchFamily="18" charset="0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87938" y="2808288"/>
            <a:ext cx="367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places </a:t>
            </a:r>
            <a:r>
              <a:rPr lang="en-US" b="1">
                <a:latin typeface="Courier New" pitchFamily="49" charset="0"/>
              </a:rPr>
              <a:t>marked(42)</a:t>
            </a:r>
            <a:r>
              <a:rPr lang="en-US">
                <a:latin typeface="Times New Roman" pitchFamily="18" charset="0"/>
              </a:rPr>
              <a:t> into the program's current database of facts.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16050" y="3863975"/>
            <a:ext cx="601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marked( X 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0059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94175" y="3908425"/>
            <a:ext cx="4568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will now produce at least one binding: </a:t>
            </a:r>
            <a:r>
              <a:rPr lang="en-US" b="1">
                <a:latin typeface="Courier New" pitchFamily="49" charset="0"/>
              </a:rPr>
              <a:t>X = 42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006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0563" y="4902200"/>
            <a:ext cx="601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BB1006"/>
                </a:solidFill>
                <a:latin typeface="Courier New" pitchFamily="49" charset="0"/>
              </a:rPr>
              <a:t>retract( marked(42) ). </a:t>
            </a:r>
            <a:endParaRPr lang="en-US" sz="2400">
              <a:solidFill>
                <a:srgbClr val="BB1006"/>
              </a:solidFill>
              <a:latin typeface="Times New Roman" pitchFamily="18" charset="0"/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68900" y="4802188"/>
            <a:ext cx="367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removes </a:t>
            </a:r>
            <a:r>
              <a:rPr lang="en-US" b="1">
                <a:latin typeface="Courier New" pitchFamily="49" charset="0"/>
              </a:rPr>
              <a:t>marked(42)</a:t>
            </a:r>
            <a:r>
              <a:rPr lang="en-US">
                <a:latin typeface="Times New Roman" pitchFamily="18" charset="0"/>
              </a:rPr>
              <a:t> from the program's current database of facts.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3575" y="5867400"/>
            <a:ext cx="601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BB1006"/>
                </a:solidFill>
                <a:latin typeface="Courier New" pitchFamily="49" charset="0"/>
              </a:rPr>
              <a:t>retractall( marked(_) ). </a:t>
            </a:r>
            <a:endParaRPr lang="en-US" sz="2400">
              <a:solidFill>
                <a:srgbClr val="BB1006"/>
              </a:solidFill>
              <a:latin typeface="Times New Roman" pitchFamily="18" charset="0"/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56238" y="5722938"/>
            <a:ext cx="3351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removes all of </a:t>
            </a:r>
            <a:r>
              <a:rPr lang="en-US" b="1">
                <a:latin typeface="Courier New" pitchFamily="49" charset="0"/>
              </a:rPr>
              <a:t>marked</a:t>
            </a:r>
            <a:r>
              <a:rPr lang="en-US">
                <a:latin typeface="Times New Roman" pitchFamily="18" charset="0"/>
              </a:rPr>
              <a:t>'s rules from the program's current facts.</a:t>
            </a:r>
          </a:p>
        </p:txBody>
      </p:sp>
      <p:sp>
        <p:nvSpPr>
          <p:cNvPr id="130064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-5400000">
            <a:off x="-212725" y="288607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333FF"/>
                </a:solidFill>
                <a:latin typeface="Comic Sans MS" pitchFamily="66" charset="0"/>
              </a:rPr>
              <a:t>add</a:t>
            </a:r>
          </a:p>
        </p:txBody>
      </p:sp>
      <p:sp>
        <p:nvSpPr>
          <p:cNvPr id="130065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-5400000">
            <a:off x="-262731" y="5339557"/>
            <a:ext cx="1233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333FF"/>
                </a:solidFill>
                <a:latin typeface="Comic Sans MS" pitchFamily="66" charset="0"/>
              </a:rPr>
              <a:t>remove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77838" y="1143000"/>
            <a:ext cx="8218487" cy="180975"/>
            <a:chOff x="295" y="1311"/>
            <a:chExt cx="5177" cy="114"/>
          </a:xfrm>
        </p:grpSpPr>
        <p:sp>
          <p:nvSpPr>
            <p:cNvPr id="131075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076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07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80988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The alien, the spampede, and the spam…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2100" y="1463675"/>
            <a:ext cx="6945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Prolog's configuration-space search, with </a:t>
            </a:r>
            <a:r>
              <a:rPr lang="en-US" sz="2400" b="1" i="1">
                <a:latin typeface="Times New Roman" pitchFamily="18" charset="0"/>
              </a:rPr>
              <a:t>dynamic </a:t>
            </a:r>
            <a:r>
              <a:rPr lang="en-US" sz="2400">
                <a:latin typeface="Times New Roman" pitchFamily="18" charset="0"/>
              </a:rPr>
              <a:t>marking of configurations along the way…</a:t>
            </a:r>
          </a:p>
        </p:txBody>
      </p:sp>
      <p:sp>
        <p:nvSpPr>
          <p:cNvPr id="131093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3200" y="2519363"/>
            <a:ext cx="8689975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:- dynamic marked/1.</a:t>
            </a:r>
            <a:r>
              <a:rPr lang="en-US" b="1">
                <a:latin typeface="Courier New" pitchFamily="49" charset="0"/>
              </a:rPr>
              <a:t> </a:t>
            </a:r>
            <a:endParaRPr lang="en-US" b="1">
              <a:solidFill>
                <a:srgbClr val="0333FF"/>
              </a:solidFill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</a:t>
            </a:r>
          </a:p>
          <a:p>
            <a:r>
              <a:rPr lang="en-US" b="1">
                <a:latin typeface="Courier New" pitchFamily="49" charset="0"/>
              </a:rPr>
              <a:t>solve(C, []) :- final(C).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Done!</a:t>
            </a:r>
            <a:endParaRPr lang="en-US" b="1">
              <a:latin typeface="Courier New" pitchFamily="49" charset="0"/>
            </a:endParaRP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solve(C, [Move | RoM]) :-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Move ~ next move to make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[W, E] = C,          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C is the [ West, East ] pair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ok(W), ok(E),        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is everything in order?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\+marked(C),</a:t>
            </a:r>
            <a:r>
              <a:rPr lang="en-US" b="1">
                <a:latin typeface="Courier New" pitchFamily="49" charset="0"/>
              </a:rPr>
              <a:t>            </a:t>
            </a:r>
            <a:r>
              <a:rPr lang="en-US" b="1">
                <a:solidFill>
                  <a:schemeClr val="accent1"/>
                </a:solidFill>
                <a:latin typeface="Courier New" pitchFamily="49" charset="0"/>
              </a:rPr>
              <a:t>%% "if" we haven't visited this C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assert(marked(C)),</a:t>
            </a:r>
            <a:r>
              <a:rPr lang="en-US" b="1">
                <a:latin typeface="Courier New" pitchFamily="49" charset="0"/>
              </a:rPr>
              <a:t>      </a:t>
            </a:r>
            <a:r>
              <a:rPr lang="en-US" b="1">
                <a:solidFill>
                  <a:schemeClr val="accent1"/>
                </a:solidFill>
                <a:latin typeface="Courier New" pitchFamily="49" charset="0"/>
              </a:rPr>
              <a:t>%% we mark it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valid(C, Move, NewC),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select a valid Move !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solve(NewC, RoM).       </a:t>
            </a:r>
            <a:r>
              <a:rPr lang="en-US" b="1">
                <a:solidFill>
                  <a:srgbClr val="0333FF"/>
                </a:solidFill>
                <a:latin typeface="Courier New" pitchFamily="49" charset="0"/>
              </a:rPr>
              <a:t>%% solve the rest of the puzzle...</a:t>
            </a:r>
          </a:p>
        </p:txBody>
      </p:sp>
      <p:sp>
        <p:nvSpPr>
          <p:cNvPr id="131094" name="Rectangle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6019800"/>
            <a:ext cx="195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9200"/>
                </a:solidFill>
                <a:latin typeface="Comic Sans MS" pitchFamily="66" charset="0"/>
              </a:rPr>
              <a:t>Let's try it (twice)!</a:t>
            </a:r>
          </a:p>
        </p:txBody>
      </p:sp>
      <p:grpSp>
        <p:nvGrpSpPr>
          <p:cNvPr id="23" name="Group 7182"/>
          <p:cNvGrpSpPr>
            <a:grpSpLocks/>
          </p:cNvGrpSpPr>
          <p:nvPr/>
        </p:nvGrpSpPr>
        <p:grpSpPr bwMode="auto">
          <a:xfrm>
            <a:off x="8320807" y="6172200"/>
            <a:ext cx="559308" cy="581895"/>
            <a:chOff x="1676815" y="5536974"/>
            <a:chExt cx="1066385" cy="1244825"/>
          </a:xfrm>
        </p:grpSpPr>
        <p:sp>
          <p:nvSpPr>
            <p:cNvPr id="24" name="Freeform 11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6" name="Straight Connector 25"/>
            <p:cNvCxnSpPr>
              <a:stCxn id="42" idx="1"/>
              <a:endCxn id="42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2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2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2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8" name="Freeform 27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29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7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8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9" name="Straight Connector 38"/>
              <p:cNvCxnSpPr>
                <a:stCxn id="37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7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7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2" name="Oval 1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3" name="Oval 17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stCxn id="32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2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2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1" name="AutoShape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03200" y="6423744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Why keep the list in sorted order?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77838" y="1066800"/>
            <a:ext cx="8218487" cy="180975"/>
            <a:chOff x="295" y="1311"/>
            <a:chExt cx="5177" cy="114"/>
          </a:xfrm>
        </p:grpSpPr>
        <p:sp>
          <p:nvSpPr>
            <p:cNvPr id="132099" name="Rectangle 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0" name="Rectangle 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0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28600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Towers of Hanoi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1475" y="1409700"/>
            <a:ext cx="360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Goal:</a:t>
            </a:r>
            <a:r>
              <a:rPr lang="en-US" sz="1400">
                <a:latin typeface="Times New Roman" pitchFamily="18" charset="0"/>
              </a:rPr>
              <a:t> Get all of the disks from Peg 1 to Peg 3.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52875" y="1409700"/>
            <a:ext cx="495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Constraints:</a:t>
            </a:r>
            <a:r>
              <a:rPr lang="en-US" sz="1400">
                <a:latin typeface="Times New Roman" pitchFamily="18" charset="0"/>
              </a:rPr>
              <a:t> You may not place a smaller disk onto a larger one.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1388" y="4800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Peg 1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00725" y="4800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Peg 3</a:t>
            </a:r>
          </a:p>
        </p:txBody>
      </p:sp>
      <p:sp>
        <p:nvSpPr>
          <p:cNvPr id="13210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70263" y="4800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Peg 2</a:t>
            </a:r>
          </a:p>
        </p:txBody>
      </p:sp>
      <p:sp>
        <p:nvSpPr>
          <p:cNvPr id="13210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08188" y="2570163"/>
            <a:ext cx="125412" cy="2044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37063" y="2570163"/>
            <a:ext cx="125412" cy="2044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67525" y="2570163"/>
            <a:ext cx="125413" cy="2044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110" name="Group 1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03188" y="6391275"/>
            <a:ext cx="392112" cy="360363"/>
            <a:chOff x="1824" y="4512"/>
            <a:chExt cx="528" cy="241"/>
          </a:xfrm>
        </p:grpSpPr>
        <p:sp>
          <p:nvSpPr>
            <p:cNvPr id="132111" name="Freeform 1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2" name="Oval 1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3" name="Oval 1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4" name="Oval 1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5" name="Oval 1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6" name="Oval 2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7" name="Oval 2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8" name="Oval 2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9" name="Freeform 23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0" name="Freeform 2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1" name="AutoShap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2" name="AutoShape 2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23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7175" y="6376988"/>
            <a:ext cx="133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39115"/>
                </a:solidFill>
                <a:latin typeface="Times New Roman" pitchFamily="18" charset="0"/>
              </a:rPr>
              <a:t>This could get Hanoi’ing!</a:t>
            </a:r>
          </a:p>
        </p:txBody>
      </p:sp>
      <p:sp>
        <p:nvSpPr>
          <p:cNvPr id="132124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6469063"/>
            <a:ext cx="360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Use spam.pl as a starting point…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32125" name="Rectangl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55700" y="3757613"/>
            <a:ext cx="1828800" cy="3730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6" name="Rectangle 3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60500" y="3278188"/>
            <a:ext cx="1219200" cy="373062"/>
          </a:xfrm>
          <a:prstGeom prst="rect">
            <a:avLst/>
          </a:prstGeom>
          <a:solidFill>
            <a:srgbClr val="8F01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7" name="Rectangl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27200" y="2798763"/>
            <a:ext cx="685800" cy="373062"/>
          </a:xfrm>
          <a:prstGeom prst="rect">
            <a:avLst/>
          </a:prstGeom>
          <a:solidFill>
            <a:srgbClr val="FF011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8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8200" y="4238625"/>
            <a:ext cx="2463800" cy="3730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9" name="Freeform 3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2552700" y="2197100"/>
            <a:ext cx="3933825" cy="565150"/>
          </a:xfrm>
          <a:custGeom>
            <a:avLst/>
            <a:gdLst>
              <a:gd name="T0" fmla="*/ 0 w 2478"/>
              <a:gd name="T1" fmla="*/ 356 h 356"/>
              <a:gd name="T2" fmla="*/ 16 w 2478"/>
              <a:gd name="T3" fmla="*/ 345 h 356"/>
              <a:gd name="T4" fmla="*/ 27 w 2478"/>
              <a:gd name="T5" fmla="*/ 328 h 356"/>
              <a:gd name="T6" fmla="*/ 61 w 2478"/>
              <a:gd name="T7" fmla="*/ 317 h 356"/>
              <a:gd name="T8" fmla="*/ 83 w 2478"/>
              <a:gd name="T9" fmla="*/ 301 h 356"/>
              <a:gd name="T10" fmla="*/ 100 w 2478"/>
              <a:gd name="T11" fmla="*/ 295 h 356"/>
              <a:gd name="T12" fmla="*/ 200 w 2478"/>
              <a:gd name="T13" fmla="*/ 228 h 356"/>
              <a:gd name="T14" fmla="*/ 289 w 2478"/>
              <a:gd name="T15" fmla="*/ 201 h 356"/>
              <a:gd name="T16" fmla="*/ 444 w 2478"/>
              <a:gd name="T17" fmla="*/ 151 h 356"/>
              <a:gd name="T18" fmla="*/ 533 w 2478"/>
              <a:gd name="T19" fmla="*/ 117 h 356"/>
              <a:gd name="T20" fmla="*/ 572 w 2478"/>
              <a:gd name="T21" fmla="*/ 106 h 356"/>
              <a:gd name="T22" fmla="*/ 589 w 2478"/>
              <a:gd name="T23" fmla="*/ 101 h 356"/>
              <a:gd name="T24" fmla="*/ 644 w 2478"/>
              <a:gd name="T25" fmla="*/ 78 h 356"/>
              <a:gd name="T26" fmla="*/ 700 w 2478"/>
              <a:gd name="T27" fmla="*/ 51 h 356"/>
              <a:gd name="T28" fmla="*/ 883 w 2478"/>
              <a:gd name="T29" fmla="*/ 12 h 356"/>
              <a:gd name="T30" fmla="*/ 1133 w 2478"/>
              <a:gd name="T31" fmla="*/ 1 h 356"/>
              <a:gd name="T32" fmla="*/ 1489 w 2478"/>
              <a:gd name="T33" fmla="*/ 6 h 356"/>
              <a:gd name="T34" fmla="*/ 1783 w 2478"/>
              <a:gd name="T35" fmla="*/ 62 h 356"/>
              <a:gd name="T36" fmla="*/ 1877 w 2478"/>
              <a:gd name="T37" fmla="*/ 89 h 356"/>
              <a:gd name="T38" fmla="*/ 2039 w 2478"/>
              <a:gd name="T39" fmla="*/ 123 h 356"/>
              <a:gd name="T40" fmla="*/ 2144 w 2478"/>
              <a:gd name="T41" fmla="*/ 145 h 356"/>
              <a:gd name="T42" fmla="*/ 2233 w 2478"/>
              <a:gd name="T43" fmla="*/ 184 h 356"/>
              <a:gd name="T44" fmla="*/ 2433 w 2478"/>
              <a:gd name="T45" fmla="*/ 289 h 356"/>
              <a:gd name="T46" fmla="*/ 2478 w 2478"/>
              <a:gd name="T47" fmla="*/ 312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78" h="356">
                <a:moveTo>
                  <a:pt x="0" y="356"/>
                </a:moveTo>
                <a:cubicBezTo>
                  <a:pt x="5" y="352"/>
                  <a:pt x="11" y="349"/>
                  <a:pt x="16" y="345"/>
                </a:cubicBezTo>
                <a:cubicBezTo>
                  <a:pt x="20" y="340"/>
                  <a:pt x="21" y="332"/>
                  <a:pt x="27" y="328"/>
                </a:cubicBezTo>
                <a:cubicBezTo>
                  <a:pt x="36" y="320"/>
                  <a:pt x="49" y="320"/>
                  <a:pt x="61" y="317"/>
                </a:cubicBezTo>
                <a:cubicBezTo>
                  <a:pt x="68" y="311"/>
                  <a:pt x="75" y="305"/>
                  <a:pt x="83" y="301"/>
                </a:cubicBezTo>
                <a:cubicBezTo>
                  <a:pt x="88" y="298"/>
                  <a:pt x="94" y="298"/>
                  <a:pt x="100" y="295"/>
                </a:cubicBezTo>
                <a:cubicBezTo>
                  <a:pt x="131" y="275"/>
                  <a:pt x="163" y="239"/>
                  <a:pt x="200" y="228"/>
                </a:cubicBezTo>
                <a:cubicBezTo>
                  <a:pt x="230" y="218"/>
                  <a:pt x="259" y="214"/>
                  <a:pt x="289" y="201"/>
                </a:cubicBezTo>
                <a:cubicBezTo>
                  <a:pt x="340" y="177"/>
                  <a:pt x="387" y="159"/>
                  <a:pt x="444" y="151"/>
                </a:cubicBezTo>
                <a:cubicBezTo>
                  <a:pt x="473" y="140"/>
                  <a:pt x="503" y="125"/>
                  <a:pt x="533" y="117"/>
                </a:cubicBezTo>
                <a:cubicBezTo>
                  <a:pt x="546" y="113"/>
                  <a:pt x="559" y="109"/>
                  <a:pt x="572" y="106"/>
                </a:cubicBezTo>
                <a:cubicBezTo>
                  <a:pt x="577" y="104"/>
                  <a:pt x="589" y="101"/>
                  <a:pt x="589" y="101"/>
                </a:cubicBezTo>
                <a:cubicBezTo>
                  <a:pt x="607" y="87"/>
                  <a:pt x="623" y="86"/>
                  <a:pt x="644" y="78"/>
                </a:cubicBezTo>
                <a:cubicBezTo>
                  <a:pt x="664" y="69"/>
                  <a:pt x="679" y="57"/>
                  <a:pt x="700" y="51"/>
                </a:cubicBezTo>
                <a:cubicBezTo>
                  <a:pt x="744" y="2"/>
                  <a:pt x="823" y="14"/>
                  <a:pt x="883" y="12"/>
                </a:cubicBezTo>
                <a:cubicBezTo>
                  <a:pt x="1114" y="0"/>
                  <a:pt x="863" y="10"/>
                  <a:pt x="1133" y="1"/>
                </a:cubicBezTo>
                <a:cubicBezTo>
                  <a:pt x="1251" y="2"/>
                  <a:pt x="1370" y="2"/>
                  <a:pt x="1489" y="6"/>
                </a:cubicBezTo>
                <a:cubicBezTo>
                  <a:pt x="1589" y="8"/>
                  <a:pt x="1685" y="44"/>
                  <a:pt x="1783" y="62"/>
                </a:cubicBezTo>
                <a:cubicBezTo>
                  <a:pt x="1818" y="84"/>
                  <a:pt x="1830" y="84"/>
                  <a:pt x="1877" y="89"/>
                </a:cubicBezTo>
                <a:cubicBezTo>
                  <a:pt x="1927" y="115"/>
                  <a:pt x="1983" y="114"/>
                  <a:pt x="2039" y="123"/>
                </a:cubicBezTo>
                <a:cubicBezTo>
                  <a:pt x="2073" y="133"/>
                  <a:pt x="2108" y="140"/>
                  <a:pt x="2144" y="145"/>
                </a:cubicBezTo>
                <a:cubicBezTo>
                  <a:pt x="2175" y="156"/>
                  <a:pt x="2201" y="173"/>
                  <a:pt x="2233" y="184"/>
                </a:cubicBezTo>
                <a:cubicBezTo>
                  <a:pt x="2277" y="228"/>
                  <a:pt x="2370" y="277"/>
                  <a:pt x="2433" y="289"/>
                </a:cubicBezTo>
                <a:cubicBezTo>
                  <a:pt x="2446" y="296"/>
                  <a:pt x="2467" y="301"/>
                  <a:pt x="2478" y="31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0" name="Text Box 3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03450" y="59055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solve( [[1,2,3,4],[],[]], M 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9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5867400"/>
            <a:ext cx="1365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9900"/>
                </a:solidFill>
              </a:rPr>
              <a:t>No homework??</a:t>
            </a:r>
          </a:p>
        </p:txBody>
      </p:sp>
      <p:sp>
        <p:nvSpPr>
          <p:cNvPr id="81960" name="Text Box 4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0617" y="1596887"/>
            <a:ext cx="75103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Is the answer to this question the same</a:t>
            </a:r>
            <a:br>
              <a:rPr lang="en-US" sz="1000" dirty="0"/>
            </a:br>
            <a:r>
              <a:rPr lang="en-US" sz="1000" dirty="0"/>
              <a:t>as the answer to the question </a:t>
            </a:r>
            <a:br>
              <a:rPr lang="en-US" sz="1000" dirty="0"/>
            </a:br>
            <a:r>
              <a:rPr lang="en-US" sz="4400" dirty="0">
                <a:solidFill>
                  <a:srgbClr val="FF0119"/>
                </a:solidFill>
              </a:rPr>
              <a:t>"Is there a </a:t>
            </a:r>
            <a:r>
              <a:rPr lang="en-US" sz="4400" dirty="0" smtClean="0">
                <a:solidFill>
                  <a:srgbClr val="FF0119"/>
                </a:solidFill>
              </a:rPr>
              <a:t>CS42 </a:t>
            </a:r>
            <a:r>
              <a:rPr lang="en-US" sz="4400" dirty="0">
                <a:solidFill>
                  <a:srgbClr val="FF0119"/>
                </a:solidFill>
              </a:rPr>
              <a:t>assignment </a:t>
            </a:r>
            <a:br>
              <a:rPr lang="en-US" sz="4400" dirty="0">
                <a:solidFill>
                  <a:srgbClr val="FF0119"/>
                </a:solidFill>
              </a:rPr>
            </a:br>
            <a:r>
              <a:rPr lang="en-US" sz="4400" dirty="0" smtClean="0">
                <a:solidFill>
                  <a:srgbClr val="FF0119"/>
                </a:solidFill>
              </a:rPr>
              <a:t>due after break?"</a:t>
            </a:r>
            <a:r>
              <a:rPr lang="en-US" sz="1000" dirty="0" smtClean="0"/>
              <a:t>?</a:t>
            </a:r>
            <a:endParaRPr lang="en-US" sz="1000" dirty="0"/>
          </a:p>
        </p:txBody>
      </p:sp>
      <p:sp>
        <p:nvSpPr>
          <p:cNvPr id="81961" name="Text Box 4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3505200"/>
            <a:ext cx="12668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/>
              <a:t>NO!</a:t>
            </a:r>
          </a:p>
        </p:txBody>
      </p:sp>
      <p:grpSp>
        <p:nvGrpSpPr>
          <p:cNvPr id="19" name="Group 7182"/>
          <p:cNvGrpSpPr>
            <a:grpSpLocks/>
          </p:cNvGrpSpPr>
          <p:nvPr/>
        </p:nvGrpSpPr>
        <p:grpSpPr bwMode="auto">
          <a:xfrm>
            <a:off x="225765" y="5722021"/>
            <a:ext cx="838200" cy="886695"/>
            <a:chOff x="1676815" y="5536974"/>
            <a:chExt cx="1066385" cy="1244825"/>
          </a:xfrm>
        </p:grpSpPr>
        <p:sp>
          <p:nvSpPr>
            <p:cNvPr id="20" name="Freeform 1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2" name="Straight Connector 21"/>
            <p:cNvCxnSpPr>
              <a:stCxn id="38" idx="1"/>
              <a:endCxn id="38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38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0" name="Straight Connector 39"/>
              <p:cNvCxnSpPr>
                <a:stCxn id="38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8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8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4" name="Freeform 23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2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3" name="Oval 1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4" name="Oval 17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5" name="Straight Connector 34"/>
              <p:cNvCxnSpPr>
                <a:stCxn id="33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3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3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28" name="Oval 14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9" name="Oval 1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0" name="Straight Connector 29"/>
              <p:cNvCxnSpPr>
                <a:stCxn id="28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8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8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7" name="AutoShape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2016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685800"/>
            <a:ext cx="85635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/>
              <a:t>If there is no homework this week</a:t>
            </a:r>
          </a:p>
        </p:txBody>
      </p:sp>
      <p:sp>
        <p:nvSpPr>
          <p:cNvPr id="8294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33800" y="1828800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THEN</a:t>
            </a:r>
          </a:p>
        </p:txBody>
      </p:sp>
      <p:sp>
        <p:nvSpPr>
          <p:cNvPr id="8294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819400"/>
            <a:ext cx="7162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/>
              <a:t>Prof. Alvarado brought cookies today</a:t>
            </a:r>
          </a:p>
        </p:txBody>
      </p:sp>
      <p:pic>
        <p:nvPicPr>
          <p:cNvPr id="82963" name="Picture 19" descr="MPj04005890000[1]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6975"/>
            <a:ext cx="2495550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64" name="Text 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5363" y="5715000"/>
            <a:ext cx="1509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9900"/>
                </a:solidFill>
              </a:rPr>
              <a:t>And cookies too??</a:t>
            </a:r>
          </a:p>
        </p:txBody>
      </p:sp>
      <p:grpSp>
        <p:nvGrpSpPr>
          <p:cNvPr id="21" name="Group 7182"/>
          <p:cNvGrpSpPr>
            <a:grpSpLocks/>
          </p:cNvGrpSpPr>
          <p:nvPr/>
        </p:nvGrpSpPr>
        <p:grpSpPr bwMode="auto">
          <a:xfrm>
            <a:off x="225765" y="5722021"/>
            <a:ext cx="838200" cy="886695"/>
            <a:chOff x="1676815" y="5536974"/>
            <a:chExt cx="1066385" cy="1244825"/>
          </a:xfrm>
        </p:grpSpPr>
        <p:sp>
          <p:nvSpPr>
            <p:cNvPr id="22" name="Freeform 11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4" name="Straight Connector 23"/>
            <p:cNvCxnSpPr>
              <a:stCxn id="40" idx="1"/>
              <a:endCxn id="40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0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2" name="Straight Connector 41"/>
              <p:cNvCxnSpPr>
                <a:stCxn id="40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0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0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6" name="Freeform 25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27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5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6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7" name="Straight Connector 36"/>
              <p:cNvCxnSpPr>
                <a:stCxn id="35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5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5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0" name="Oval 1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1" name="Oval 17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2" name="Straight Connector 31"/>
              <p:cNvCxnSpPr>
                <a:stCxn id="30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0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0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9" name="AutoShape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6654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167438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rgbClr val="88704F"/>
                </a:solidFill>
              </a:rPr>
              <a:t>Putting the </a:t>
            </a:r>
            <a:r>
              <a:rPr lang="en-US" b="1" i="1">
                <a:solidFill>
                  <a:srgbClr val="88704F"/>
                </a:solidFill>
              </a:rPr>
              <a:t>logic</a:t>
            </a:r>
            <a:r>
              <a:rPr lang="en-US" b="1">
                <a:solidFill>
                  <a:srgbClr val="88704F"/>
                </a:solidFill>
              </a:rPr>
              <a:t> into </a:t>
            </a:r>
            <a:r>
              <a:rPr lang="en-US" b="1" i="1">
                <a:solidFill>
                  <a:srgbClr val="88704F"/>
                </a:solidFill>
              </a:rPr>
              <a:t>logic</a:t>
            </a:r>
            <a:r>
              <a:rPr lang="en-US" b="1">
                <a:solidFill>
                  <a:srgbClr val="88704F"/>
                </a:solidFill>
              </a:rPr>
              <a:t> </a:t>
            </a:r>
            <a:r>
              <a:rPr lang="en-US" b="1" i="1">
                <a:solidFill>
                  <a:srgbClr val="88704F"/>
                </a:solidFill>
              </a:rPr>
              <a:t>programming</a:t>
            </a:r>
            <a:r>
              <a:rPr lang="en-US" b="1">
                <a:solidFill>
                  <a:srgbClr val="88704F"/>
                </a:solidFill>
              </a:rPr>
              <a:t>…</a:t>
            </a:r>
          </a:p>
        </p:txBody>
      </p:sp>
      <p:pic>
        <p:nvPicPr>
          <p:cNvPr id="3075" name="Picture 187" descr="BOBRaymondSmullya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2" t="5162" r="526" b="41867"/>
          <a:stretch>
            <a:fillRect/>
          </a:stretch>
        </p:blipFill>
        <p:spPr bwMode="auto">
          <a:xfrm>
            <a:off x="533400" y="1438275"/>
            <a:ext cx="99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52400"/>
            <a:ext cx="7104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/>
              <a:t>Truth-telling vs. Lying?</a:t>
            </a:r>
          </a:p>
        </p:txBody>
      </p:sp>
      <p:grpSp>
        <p:nvGrpSpPr>
          <p:cNvPr id="3078" name="Group 104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600" y="2133600"/>
            <a:ext cx="603250" cy="762000"/>
            <a:chOff x="2928" y="1051"/>
            <a:chExt cx="840" cy="957"/>
          </a:xfrm>
        </p:grpSpPr>
        <p:sp>
          <p:nvSpPr>
            <p:cNvPr id="3087" name="Freeform 1048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88" name="Oval 104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89" name="Oval 105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90" name="Oval 105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91" name="Oval 105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92" name="Oval 105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93" name="Oval 105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94" name="Oval 105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95" name="AutoShape 105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96" name="Freeform 105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97" name="Freeform 1058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98" name="Freeform 1059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99" name="Freeform 1060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3079" name="Freeform 1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4563" y="2971800"/>
            <a:ext cx="7704137" cy="1739900"/>
          </a:xfrm>
          <a:custGeom>
            <a:avLst/>
            <a:gdLst>
              <a:gd name="T0" fmla="*/ 21003 w 7704503"/>
              <a:gd name="T1" fmla="*/ 342900 h 1739900"/>
              <a:gd name="T2" fmla="*/ 122603 w 7704503"/>
              <a:gd name="T3" fmla="*/ 342900 h 1739900"/>
              <a:gd name="T4" fmla="*/ 1354504 w 7704503"/>
              <a:gd name="T5" fmla="*/ 330200 h 1739900"/>
              <a:gd name="T6" fmla="*/ 1430704 w 7704503"/>
              <a:gd name="T7" fmla="*/ 304800 h 1739900"/>
              <a:gd name="T8" fmla="*/ 1545004 w 7704503"/>
              <a:gd name="T9" fmla="*/ 279400 h 1739900"/>
              <a:gd name="T10" fmla="*/ 1672004 w 7704503"/>
              <a:gd name="T11" fmla="*/ 215900 h 1739900"/>
              <a:gd name="T12" fmla="*/ 1722804 w 7704503"/>
              <a:gd name="T13" fmla="*/ 165100 h 1739900"/>
              <a:gd name="T14" fmla="*/ 1760904 w 7704503"/>
              <a:gd name="T15" fmla="*/ 152400 h 1739900"/>
              <a:gd name="T16" fmla="*/ 1976804 w 7704503"/>
              <a:gd name="T17" fmla="*/ 76200 h 1739900"/>
              <a:gd name="T18" fmla="*/ 2103803 w 7704503"/>
              <a:gd name="T19" fmla="*/ 50800 h 1739900"/>
              <a:gd name="T20" fmla="*/ 2192703 w 7704503"/>
              <a:gd name="T21" fmla="*/ 25400 h 1739900"/>
              <a:gd name="T22" fmla="*/ 2903903 w 7704503"/>
              <a:gd name="T23" fmla="*/ 0 h 1739900"/>
              <a:gd name="T24" fmla="*/ 3653203 w 7704503"/>
              <a:gd name="T25" fmla="*/ 25400 h 1739900"/>
              <a:gd name="T26" fmla="*/ 3754803 w 7704503"/>
              <a:gd name="T27" fmla="*/ 50800 h 1739900"/>
              <a:gd name="T28" fmla="*/ 3958004 w 7704503"/>
              <a:gd name="T29" fmla="*/ 139700 h 1739900"/>
              <a:gd name="T30" fmla="*/ 4110404 w 7704503"/>
              <a:gd name="T31" fmla="*/ 190500 h 1739900"/>
              <a:gd name="T32" fmla="*/ 4212003 w 7704503"/>
              <a:gd name="T33" fmla="*/ 241300 h 1739900"/>
              <a:gd name="T34" fmla="*/ 4364403 w 7704503"/>
              <a:gd name="T35" fmla="*/ 304800 h 1739900"/>
              <a:gd name="T36" fmla="*/ 4415203 w 7704503"/>
              <a:gd name="T37" fmla="*/ 330200 h 1739900"/>
              <a:gd name="T38" fmla="*/ 4542203 w 7704503"/>
              <a:gd name="T39" fmla="*/ 419100 h 1739900"/>
              <a:gd name="T40" fmla="*/ 4758103 w 7704503"/>
              <a:gd name="T41" fmla="*/ 533400 h 1739900"/>
              <a:gd name="T42" fmla="*/ 4923203 w 7704503"/>
              <a:gd name="T43" fmla="*/ 635000 h 1739900"/>
              <a:gd name="T44" fmla="*/ 4974003 w 7704503"/>
              <a:gd name="T45" fmla="*/ 647700 h 1739900"/>
              <a:gd name="T46" fmla="*/ 5088303 w 7704503"/>
              <a:gd name="T47" fmla="*/ 698500 h 1739900"/>
              <a:gd name="T48" fmla="*/ 5202603 w 7704503"/>
              <a:gd name="T49" fmla="*/ 736600 h 1739900"/>
              <a:gd name="T50" fmla="*/ 5443903 w 7704503"/>
              <a:gd name="T51" fmla="*/ 812800 h 1739900"/>
              <a:gd name="T52" fmla="*/ 5621703 w 7704503"/>
              <a:gd name="T53" fmla="*/ 889000 h 1739900"/>
              <a:gd name="T54" fmla="*/ 5736003 w 7704503"/>
              <a:gd name="T55" fmla="*/ 939800 h 1739900"/>
              <a:gd name="T56" fmla="*/ 5837603 w 7704503"/>
              <a:gd name="T57" fmla="*/ 977900 h 1739900"/>
              <a:gd name="T58" fmla="*/ 6028103 w 7704503"/>
              <a:gd name="T59" fmla="*/ 1066800 h 1739900"/>
              <a:gd name="T60" fmla="*/ 6104303 w 7704503"/>
              <a:gd name="T61" fmla="*/ 1092200 h 1739900"/>
              <a:gd name="T62" fmla="*/ 6218603 w 7704503"/>
              <a:gd name="T63" fmla="*/ 1155700 h 1739900"/>
              <a:gd name="T64" fmla="*/ 6421803 w 7704503"/>
              <a:gd name="T65" fmla="*/ 1219200 h 1739900"/>
              <a:gd name="T66" fmla="*/ 6523403 w 7704503"/>
              <a:gd name="T67" fmla="*/ 1270000 h 1739900"/>
              <a:gd name="T68" fmla="*/ 6586903 w 7704503"/>
              <a:gd name="T69" fmla="*/ 1295400 h 1739900"/>
              <a:gd name="T70" fmla="*/ 6625003 w 7704503"/>
              <a:gd name="T71" fmla="*/ 1333500 h 1739900"/>
              <a:gd name="T72" fmla="*/ 6993303 w 7704503"/>
              <a:gd name="T73" fmla="*/ 1549400 h 1739900"/>
              <a:gd name="T74" fmla="*/ 7323503 w 7704503"/>
              <a:gd name="T75" fmla="*/ 1625600 h 1739900"/>
              <a:gd name="T76" fmla="*/ 7361603 w 7704503"/>
              <a:gd name="T77" fmla="*/ 1651000 h 1739900"/>
              <a:gd name="T78" fmla="*/ 7450503 w 7704503"/>
              <a:gd name="T79" fmla="*/ 1663700 h 1739900"/>
              <a:gd name="T80" fmla="*/ 7501303 w 7704503"/>
              <a:gd name="T81" fmla="*/ 1676400 h 1739900"/>
              <a:gd name="T82" fmla="*/ 7704503 w 7704503"/>
              <a:gd name="T83" fmla="*/ 1739900 h 17399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704503"/>
              <a:gd name="T127" fmla="*/ 0 h 1739900"/>
              <a:gd name="T128" fmla="*/ 7704503 w 7704503"/>
              <a:gd name="T129" fmla="*/ 1739900 h 17399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704503" h="1739900">
                <a:moveTo>
                  <a:pt x="21003" y="342900"/>
                </a:moveTo>
                <a:cubicBezTo>
                  <a:pt x="108094" y="313870"/>
                  <a:pt x="0" y="342900"/>
                  <a:pt x="122603" y="342900"/>
                </a:cubicBezTo>
                <a:cubicBezTo>
                  <a:pt x="533258" y="342900"/>
                  <a:pt x="943870" y="334433"/>
                  <a:pt x="1354503" y="330200"/>
                </a:cubicBezTo>
                <a:cubicBezTo>
                  <a:pt x="1379903" y="321733"/>
                  <a:pt x="1404449" y="310051"/>
                  <a:pt x="1430703" y="304800"/>
                </a:cubicBezTo>
                <a:cubicBezTo>
                  <a:pt x="1511319" y="288677"/>
                  <a:pt x="1473262" y="297335"/>
                  <a:pt x="1545003" y="279400"/>
                </a:cubicBezTo>
                <a:cubicBezTo>
                  <a:pt x="1635726" y="218918"/>
                  <a:pt x="1591587" y="236004"/>
                  <a:pt x="1672003" y="215900"/>
                </a:cubicBezTo>
                <a:cubicBezTo>
                  <a:pt x="1688936" y="198967"/>
                  <a:pt x="1703316" y="179019"/>
                  <a:pt x="1722803" y="165100"/>
                </a:cubicBezTo>
                <a:cubicBezTo>
                  <a:pt x="1733696" y="157319"/>
                  <a:pt x="1748748" y="158010"/>
                  <a:pt x="1760903" y="152400"/>
                </a:cubicBezTo>
                <a:cubicBezTo>
                  <a:pt x="1933236" y="72862"/>
                  <a:pt x="1829311" y="97270"/>
                  <a:pt x="1976803" y="76200"/>
                </a:cubicBezTo>
                <a:cubicBezTo>
                  <a:pt x="2062880" y="47508"/>
                  <a:pt x="1957871" y="79986"/>
                  <a:pt x="2103803" y="50800"/>
                </a:cubicBezTo>
                <a:cubicBezTo>
                  <a:pt x="2164008" y="38759"/>
                  <a:pt x="2121684" y="33291"/>
                  <a:pt x="2192703" y="25400"/>
                </a:cubicBezTo>
                <a:cubicBezTo>
                  <a:pt x="2386448" y="3873"/>
                  <a:pt x="2794370" y="2608"/>
                  <a:pt x="2903903" y="0"/>
                </a:cubicBezTo>
                <a:cubicBezTo>
                  <a:pt x="3153670" y="8467"/>
                  <a:pt x="3403737" y="10507"/>
                  <a:pt x="3653203" y="25400"/>
                </a:cubicBezTo>
                <a:cubicBezTo>
                  <a:pt x="3688050" y="27480"/>
                  <a:pt x="3722117" y="38543"/>
                  <a:pt x="3754803" y="50800"/>
                </a:cubicBezTo>
                <a:cubicBezTo>
                  <a:pt x="3824028" y="76759"/>
                  <a:pt x="3889191" y="112667"/>
                  <a:pt x="3958003" y="139700"/>
                </a:cubicBezTo>
                <a:cubicBezTo>
                  <a:pt x="4007843" y="159280"/>
                  <a:pt x="4060685" y="170613"/>
                  <a:pt x="4110403" y="190500"/>
                </a:cubicBezTo>
                <a:cubicBezTo>
                  <a:pt x="4145559" y="204562"/>
                  <a:pt x="4177474" y="225762"/>
                  <a:pt x="4212003" y="241300"/>
                </a:cubicBezTo>
                <a:cubicBezTo>
                  <a:pt x="4262189" y="263884"/>
                  <a:pt x="4313984" y="282742"/>
                  <a:pt x="4364403" y="304800"/>
                </a:cubicBezTo>
                <a:cubicBezTo>
                  <a:pt x="4381748" y="312388"/>
                  <a:pt x="4399278" y="319962"/>
                  <a:pt x="4415203" y="330200"/>
                </a:cubicBezTo>
                <a:cubicBezTo>
                  <a:pt x="4458670" y="358143"/>
                  <a:pt x="4497748" y="392756"/>
                  <a:pt x="4542203" y="419100"/>
                </a:cubicBezTo>
                <a:cubicBezTo>
                  <a:pt x="4612256" y="460613"/>
                  <a:pt x="4690349" y="488231"/>
                  <a:pt x="4758103" y="533400"/>
                </a:cubicBezTo>
                <a:cubicBezTo>
                  <a:pt x="4805824" y="565214"/>
                  <a:pt x="4871389" y="611448"/>
                  <a:pt x="4923203" y="635000"/>
                </a:cubicBezTo>
                <a:cubicBezTo>
                  <a:pt x="4939093" y="642223"/>
                  <a:pt x="4957712" y="641434"/>
                  <a:pt x="4974003" y="647700"/>
                </a:cubicBezTo>
                <a:cubicBezTo>
                  <a:pt x="5012917" y="662667"/>
                  <a:pt x="5049444" y="683388"/>
                  <a:pt x="5088303" y="698500"/>
                </a:cubicBezTo>
                <a:cubicBezTo>
                  <a:pt x="5125733" y="713056"/>
                  <a:pt x="5165467" y="721309"/>
                  <a:pt x="5202603" y="736600"/>
                </a:cubicBezTo>
                <a:cubicBezTo>
                  <a:pt x="5401767" y="818609"/>
                  <a:pt x="5197912" y="768074"/>
                  <a:pt x="5443903" y="812800"/>
                </a:cubicBezTo>
                <a:cubicBezTo>
                  <a:pt x="5529702" y="869999"/>
                  <a:pt x="5446652" y="818980"/>
                  <a:pt x="5621703" y="889000"/>
                </a:cubicBezTo>
                <a:cubicBezTo>
                  <a:pt x="5660414" y="904485"/>
                  <a:pt x="5697450" y="923925"/>
                  <a:pt x="5736003" y="939800"/>
                </a:cubicBezTo>
                <a:cubicBezTo>
                  <a:pt x="5769448" y="953572"/>
                  <a:pt x="5804358" y="963652"/>
                  <a:pt x="5837603" y="977900"/>
                </a:cubicBezTo>
                <a:cubicBezTo>
                  <a:pt x="6086227" y="1084453"/>
                  <a:pt x="5689454" y="931340"/>
                  <a:pt x="6028103" y="1066800"/>
                </a:cubicBezTo>
                <a:cubicBezTo>
                  <a:pt x="6052962" y="1076744"/>
                  <a:pt x="6080041" y="1080878"/>
                  <a:pt x="6104303" y="1092200"/>
                </a:cubicBezTo>
                <a:cubicBezTo>
                  <a:pt x="6143799" y="1110631"/>
                  <a:pt x="6178857" y="1137814"/>
                  <a:pt x="6218603" y="1155700"/>
                </a:cubicBezTo>
                <a:cubicBezTo>
                  <a:pt x="6323321" y="1202823"/>
                  <a:pt x="6333792" y="1201598"/>
                  <a:pt x="6421803" y="1219200"/>
                </a:cubicBezTo>
                <a:cubicBezTo>
                  <a:pt x="6455670" y="1236133"/>
                  <a:pt x="6489024" y="1254133"/>
                  <a:pt x="6523403" y="1270000"/>
                </a:cubicBezTo>
                <a:cubicBezTo>
                  <a:pt x="6544102" y="1279553"/>
                  <a:pt x="6567571" y="1283318"/>
                  <a:pt x="6586903" y="1295400"/>
                </a:cubicBezTo>
                <a:cubicBezTo>
                  <a:pt x="6602133" y="1304919"/>
                  <a:pt x="6611579" y="1321568"/>
                  <a:pt x="6625003" y="1333500"/>
                </a:cubicBezTo>
                <a:cubicBezTo>
                  <a:pt x="6727428" y="1424545"/>
                  <a:pt x="6865014" y="1523742"/>
                  <a:pt x="6993303" y="1549400"/>
                </a:cubicBezTo>
                <a:cubicBezTo>
                  <a:pt x="7146413" y="1580022"/>
                  <a:pt x="7035804" y="1557100"/>
                  <a:pt x="7323503" y="1625600"/>
                </a:cubicBezTo>
                <a:cubicBezTo>
                  <a:pt x="7336203" y="1634067"/>
                  <a:pt x="7346983" y="1646614"/>
                  <a:pt x="7361603" y="1651000"/>
                </a:cubicBezTo>
                <a:cubicBezTo>
                  <a:pt x="7390275" y="1659602"/>
                  <a:pt x="7421052" y="1658345"/>
                  <a:pt x="7450503" y="1663700"/>
                </a:cubicBezTo>
                <a:cubicBezTo>
                  <a:pt x="7467676" y="1666822"/>
                  <a:pt x="7484264" y="1672614"/>
                  <a:pt x="7501303" y="1676400"/>
                </a:cubicBezTo>
                <a:cubicBezTo>
                  <a:pt x="7692745" y="1718943"/>
                  <a:pt x="7635862" y="1671259"/>
                  <a:pt x="7704503" y="173990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Freeform 1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43400" y="774700"/>
            <a:ext cx="4056063" cy="2209800"/>
          </a:xfrm>
          <a:custGeom>
            <a:avLst/>
            <a:gdLst>
              <a:gd name="T0" fmla="*/ 0 w 4055630"/>
              <a:gd name="T1" fmla="*/ 2209800 h 2209800"/>
              <a:gd name="T2" fmla="*/ 787400 w 4055630"/>
              <a:gd name="T3" fmla="*/ 2197100 h 2209800"/>
              <a:gd name="T4" fmla="*/ 863600 w 4055630"/>
              <a:gd name="T5" fmla="*/ 2146300 h 2209800"/>
              <a:gd name="T6" fmla="*/ 1003300 w 4055630"/>
              <a:gd name="T7" fmla="*/ 2108200 h 2209800"/>
              <a:gd name="T8" fmla="*/ 1181100 w 4055630"/>
              <a:gd name="T9" fmla="*/ 2044700 h 2209800"/>
              <a:gd name="T10" fmla="*/ 1257300 w 4055630"/>
              <a:gd name="T11" fmla="*/ 2006600 h 2209800"/>
              <a:gd name="T12" fmla="*/ 1409700 w 4055630"/>
              <a:gd name="T13" fmla="*/ 1917700 h 2209800"/>
              <a:gd name="T14" fmla="*/ 1460500 w 4055630"/>
              <a:gd name="T15" fmla="*/ 1892300 h 2209800"/>
              <a:gd name="T16" fmla="*/ 1511300 w 4055630"/>
              <a:gd name="T17" fmla="*/ 1854200 h 2209800"/>
              <a:gd name="T18" fmla="*/ 1612900 w 4055630"/>
              <a:gd name="T19" fmla="*/ 1790700 h 2209800"/>
              <a:gd name="T20" fmla="*/ 1663700 w 4055630"/>
              <a:gd name="T21" fmla="*/ 1752600 h 2209800"/>
              <a:gd name="T22" fmla="*/ 1765300 w 4055630"/>
              <a:gd name="T23" fmla="*/ 1689100 h 2209800"/>
              <a:gd name="T24" fmla="*/ 1905000 w 4055630"/>
              <a:gd name="T25" fmla="*/ 1587500 h 2209800"/>
              <a:gd name="T26" fmla="*/ 1981200 w 4055630"/>
              <a:gd name="T27" fmla="*/ 1536700 h 2209800"/>
              <a:gd name="T28" fmla="*/ 2082800 w 4055630"/>
              <a:gd name="T29" fmla="*/ 1485900 h 2209800"/>
              <a:gd name="T30" fmla="*/ 2133600 w 4055630"/>
              <a:gd name="T31" fmla="*/ 1460500 h 2209800"/>
              <a:gd name="T32" fmla="*/ 2235200 w 4055630"/>
              <a:gd name="T33" fmla="*/ 1397000 h 2209800"/>
              <a:gd name="T34" fmla="*/ 2273300 w 4055630"/>
              <a:gd name="T35" fmla="*/ 1371600 h 2209800"/>
              <a:gd name="T36" fmla="*/ 2336800 w 4055630"/>
              <a:gd name="T37" fmla="*/ 1346200 h 2209800"/>
              <a:gd name="T38" fmla="*/ 2425700 w 4055630"/>
              <a:gd name="T39" fmla="*/ 1320800 h 2209800"/>
              <a:gd name="T40" fmla="*/ 2501900 w 4055630"/>
              <a:gd name="T41" fmla="*/ 1308100 h 2209800"/>
              <a:gd name="T42" fmla="*/ 2667000 w 4055630"/>
              <a:gd name="T43" fmla="*/ 1270000 h 2209800"/>
              <a:gd name="T44" fmla="*/ 2806700 w 4055630"/>
              <a:gd name="T45" fmla="*/ 1231900 h 2209800"/>
              <a:gd name="T46" fmla="*/ 2895600 w 4055630"/>
              <a:gd name="T47" fmla="*/ 1206500 h 2209800"/>
              <a:gd name="T48" fmla="*/ 3048000 w 4055630"/>
              <a:gd name="T49" fmla="*/ 1104900 h 2209800"/>
              <a:gd name="T50" fmla="*/ 3086100 w 4055630"/>
              <a:gd name="T51" fmla="*/ 1079500 h 2209800"/>
              <a:gd name="T52" fmla="*/ 3162300 w 4055630"/>
              <a:gd name="T53" fmla="*/ 1003300 h 2209800"/>
              <a:gd name="T54" fmla="*/ 3213100 w 4055630"/>
              <a:gd name="T55" fmla="*/ 965200 h 2209800"/>
              <a:gd name="T56" fmla="*/ 3263900 w 4055630"/>
              <a:gd name="T57" fmla="*/ 914400 h 2209800"/>
              <a:gd name="T58" fmla="*/ 3302000 w 4055630"/>
              <a:gd name="T59" fmla="*/ 863600 h 2209800"/>
              <a:gd name="T60" fmla="*/ 3340100 w 4055630"/>
              <a:gd name="T61" fmla="*/ 850900 h 2209800"/>
              <a:gd name="T62" fmla="*/ 3378200 w 4055630"/>
              <a:gd name="T63" fmla="*/ 825500 h 2209800"/>
              <a:gd name="T64" fmla="*/ 3441700 w 4055630"/>
              <a:gd name="T65" fmla="*/ 736600 h 2209800"/>
              <a:gd name="T66" fmla="*/ 3479800 w 4055630"/>
              <a:gd name="T67" fmla="*/ 723900 h 2209800"/>
              <a:gd name="T68" fmla="*/ 3556000 w 4055630"/>
              <a:gd name="T69" fmla="*/ 647700 h 2209800"/>
              <a:gd name="T70" fmla="*/ 3594100 w 4055630"/>
              <a:gd name="T71" fmla="*/ 609600 h 2209800"/>
              <a:gd name="T72" fmla="*/ 3695700 w 4055630"/>
              <a:gd name="T73" fmla="*/ 533400 h 2209800"/>
              <a:gd name="T74" fmla="*/ 3759200 w 4055630"/>
              <a:gd name="T75" fmla="*/ 482600 h 2209800"/>
              <a:gd name="T76" fmla="*/ 3810000 w 4055630"/>
              <a:gd name="T77" fmla="*/ 444500 h 2209800"/>
              <a:gd name="T78" fmla="*/ 3898900 w 4055630"/>
              <a:gd name="T79" fmla="*/ 355600 h 2209800"/>
              <a:gd name="T80" fmla="*/ 3949700 w 4055630"/>
              <a:gd name="T81" fmla="*/ 317500 h 2209800"/>
              <a:gd name="T82" fmla="*/ 3975100 w 4055630"/>
              <a:gd name="T83" fmla="*/ 279400 h 2209800"/>
              <a:gd name="T84" fmla="*/ 4025900 w 4055630"/>
              <a:gd name="T85" fmla="*/ 228600 h 2209800"/>
              <a:gd name="T86" fmla="*/ 4051300 w 4055630"/>
              <a:gd name="T87" fmla="*/ 127000 h 2209800"/>
              <a:gd name="T88" fmla="*/ 4038600 w 4055630"/>
              <a:gd name="T89" fmla="*/ 0 h 22098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055630"/>
              <a:gd name="T136" fmla="*/ 0 h 2209800"/>
              <a:gd name="T137" fmla="*/ 4055630 w 4055630"/>
              <a:gd name="T138" fmla="*/ 2209800 h 22098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055630" h="2209800">
                <a:moveTo>
                  <a:pt x="0" y="2209800"/>
                </a:moveTo>
                <a:lnTo>
                  <a:pt x="787400" y="2197100"/>
                </a:lnTo>
                <a:cubicBezTo>
                  <a:pt x="817845" y="2194861"/>
                  <a:pt x="835372" y="2157923"/>
                  <a:pt x="863600" y="2146300"/>
                </a:cubicBezTo>
                <a:cubicBezTo>
                  <a:pt x="908232" y="2127922"/>
                  <a:pt x="957509" y="2123464"/>
                  <a:pt x="1003300" y="2108200"/>
                </a:cubicBezTo>
                <a:cubicBezTo>
                  <a:pt x="1261071" y="2022276"/>
                  <a:pt x="1042209" y="2079423"/>
                  <a:pt x="1181100" y="2044700"/>
                </a:cubicBezTo>
                <a:cubicBezTo>
                  <a:pt x="1320265" y="1951924"/>
                  <a:pt x="1125849" y="2076707"/>
                  <a:pt x="1257300" y="2006600"/>
                </a:cubicBezTo>
                <a:cubicBezTo>
                  <a:pt x="1309192" y="1978924"/>
                  <a:pt x="1357098" y="1944001"/>
                  <a:pt x="1409700" y="1917700"/>
                </a:cubicBezTo>
                <a:cubicBezTo>
                  <a:pt x="1426633" y="1909233"/>
                  <a:pt x="1444446" y="1902334"/>
                  <a:pt x="1460500" y="1892300"/>
                </a:cubicBezTo>
                <a:cubicBezTo>
                  <a:pt x="1478449" y="1881082"/>
                  <a:pt x="1493688" y="1865941"/>
                  <a:pt x="1511300" y="1854200"/>
                </a:cubicBezTo>
                <a:cubicBezTo>
                  <a:pt x="1600281" y="1794880"/>
                  <a:pt x="1546599" y="1838058"/>
                  <a:pt x="1612900" y="1790700"/>
                </a:cubicBezTo>
                <a:cubicBezTo>
                  <a:pt x="1630124" y="1778397"/>
                  <a:pt x="1646088" y="1764341"/>
                  <a:pt x="1663700" y="1752600"/>
                </a:cubicBezTo>
                <a:cubicBezTo>
                  <a:pt x="1691410" y="1734127"/>
                  <a:pt x="1736885" y="1711200"/>
                  <a:pt x="1765300" y="1689100"/>
                </a:cubicBezTo>
                <a:cubicBezTo>
                  <a:pt x="1929485" y="1561401"/>
                  <a:pt x="1761618" y="1678743"/>
                  <a:pt x="1905000" y="1587500"/>
                </a:cubicBezTo>
                <a:cubicBezTo>
                  <a:pt x="1930754" y="1571111"/>
                  <a:pt x="1952856" y="1548037"/>
                  <a:pt x="1981200" y="1536700"/>
                </a:cubicBezTo>
                <a:cubicBezTo>
                  <a:pt x="2106225" y="1486690"/>
                  <a:pt x="1994027" y="1536627"/>
                  <a:pt x="2082800" y="1485900"/>
                </a:cubicBezTo>
                <a:cubicBezTo>
                  <a:pt x="2099238" y="1476507"/>
                  <a:pt x="2117247" y="1470039"/>
                  <a:pt x="2133600" y="1460500"/>
                </a:cubicBezTo>
                <a:cubicBezTo>
                  <a:pt x="2168097" y="1440377"/>
                  <a:pt x="2201970" y="1419153"/>
                  <a:pt x="2235200" y="1397000"/>
                </a:cubicBezTo>
                <a:cubicBezTo>
                  <a:pt x="2247900" y="1388533"/>
                  <a:pt x="2259648" y="1378426"/>
                  <a:pt x="2273300" y="1371600"/>
                </a:cubicBezTo>
                <a:cubicBezTo>
                  <a:pt x="2293690" y="1361405"/>
                  <a:pt x="2315454" y="1354205"/>
                  <a:pt x="2336800" y="1346200"/>
                </a:cubicBezTo>
                <a:cubicBezTo>
                  <a:pt x="2364467" y="1335825"/>
                  <a:pt x="2397106" y="1326519"/>
                  <a:pt x="2425700" y="1320800"/>
                </a:cubicBezTo>
                <a:cubicBezTo>
                  <a:pt x="2450950" y="1315750"/>
                  <a:pt x="2476918" y="1314345"/>
                  <a:pt x="2501900" y="1308100"/>
                </a:cubicBezTo>
                <a:cubicBezTo>
                  <a:pt x="2687852" y="1261612"/>
                  <a:pt x="2460639" y="1299480"/>
                  <a:pt x="2667000" y="1270000"/>
                </a:cubicBezTo>
                <a:cubicBezTo>
                  <a:pt x="2738218" y="1246261"/>
                  <a:pt x="2692113" y="1260547"/>
                  <a:pt x="2806700" y="1231900"/>
                </a:cubicBezTo>
                <a:cubicBezTo>
                  <a:pt x="2819322" y="1228745"/>
                  <a:pt x="2880183" y="1214909"/>
                  <a:pt x="2895600" y="1206500"/>
                </a:cubicBezTo>
                <a:cubicBezTo>
                  <a:pt x="2991851" y="1153999"/>
                  <a:pt x="2977598" y="1155187"/>
                  <a:pt x="3048000" y="1104900"/>
                </a:cubicBezTo>
                <a:cubicBezTo>
                  <a:pt x="3060420" y="1096028"/>
                  <a:pt x="3074692" y="1089641"/>
                  <a:pt x="3086100" y="1079500"/>
                </a:cubicBezTo>
                <a:cubicBezTo>
                  <a:pt x="3112948" y="1055635"/>
                  <a:pt x="3133563" y="1024853"/>
                  <a:pt x="3162300" y="1003300"/>
                </a:cubicBezTo>
                <a:cubicBezTo>
                  <a:pt x="3179233" y="990600"/>
                  <a:pt x="3197170" y="979138"/>
                  <a:pt x="3213100" y="965200"/>
                </a:cubicBezTo>
                <a:cubicBezTo>
                  <a:pt x="3231122" y="949431"/>
                  <a:pt x="3248131" y="932422"/>
                  <a:pt x="3263900" y="914400"/>
                </a:cubicBezTo>
                <a:cubicBezTo>
                  <a:pt x="3277838" y="898470"/>
                  <a:pt x="3285739" y="877151"/>
                  <a:pt x="3302000" y="863600"/>
                </a:cubicBezTo>
                <a:cubicBezTo>
                  <a:pt x="3312284" y="855030"/>
                  <a:pt x="3328126" y="856887"/>
                  <a:pt x="3340100" y="850900"/>
                </a:cubicBezTo>
                <a:cubicBezTo>
                  <a:pt x="3353752" y="844074"/>
                  <a:pt x="3365500" y="833967"/>
                  <a:pt x="3378200" y="825500"/>
                </a:cubicBezTo>
                <a:cubicBezTo>
                  <a:pt x="3389782" y="808126"/>
                  <a:pt x="3429885" y="746445"/>
                  <a:pt x="3441700" y="736600"/>
                </a:cubicBezTo>
                <a:cubicBezTo>
                  <a:pt x="3451984" y="728030"/>
                  <a:pt x="3467100" y="728133"/>
                  <a:pt x="3479800" y="723900"/>
                </a:cubicBezTo>
                <a:cubicBezTo>
                  <a:pt x="3552811" y="626552"/>
                  <a:pt x="3481718" y="709602"/>
                  <a:pt x="3556000" y="647700"/>
                </a:cubicBezTo>
                <a:cubicBezTo>
                  <a:pt x="3569798" y="636202"/>
                  <a:pt x="3580199" y="620973"/>
                  <a:pt x="3594100" y="609600"/>
                </a:cubicBezTo>
                <a:cubicBezTo>
                  <a:pt x="3626864" y="582793"/>
                  <a:pt x="3662146" y="559211"/>
                  <a:pt x="3695700" y="533400"/>
                </a:cubicBezTo>
                <a:cubicBezTo>
                  <a:pt x="3717185" y="516873"/>
                  <a:pt x="3737803" y="499242"/>
                  <a:pt x="3759200" y="482600"/>
                </a:cubicBezTo>
                <a:cubicBezTo>
                  <a:pt x="3775908" y="469605"/>
                  <a:pt x="3795033" y="459467"/>
                  <a:pt x="3810000" y="444500"/>
                </a:cubicBezTo>
                <a:cubicBezTo>
                  <a:pt x="3839633" y="414867"/>
                  <a:pt x="3867891" y="383790"/>
                  <a:pt x="3898900" y="355600"/>
                </a:cubicBezTo>
                <a:cubicBezTo>
                  <a:pt x="3914562" y="341362"/>
                  <a:pt x="3934733" y="332467"/>
                  <a:pt x="3949700" y="317500"/>
                </a:cubicBezTo>
                <a:cubicBezTo>
                  <a:pt x="3960493" y="306707"/>
                  <a:pt x="3965167" y="290989"/>
                  <a:pt x="3975100" y="279400"/>
                </a:cubicBezTo>
                <a:cubicBezTo>
                  <a:pt x="3990685" y="261218"/>
                  <a:pt x="4008967" y="245533"/>
                  <a:pt x="4025900" y="228600"/>
                </a:cubicBezTo>
                <a:cubicBezTo>
                  <a:pt x="4034367" y="194733"/>
                  <a:pt x="4055630" y="161639"/>
                  <a:pt x="4051300" y="127000"/>
                </a:cubicBezTo>
                <a:cubicBezTo>
                  <a:pt x="4037550" y="16999"/>
                  <a:pt x="4038600" y="59530"/>
                  <a:pt x="40386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1" name="Text Box 15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" y="2574925"/>
            <a:ext cx="1539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>
                <a:latin typeface="Comic Sans MS" pitchFamily="66" charset="0"/>
              </a:rPr>
              <a:t>Raymond Smullian</a:t>
            </a:r>
          </a:p>
        </p:txBody>
      </p:sp>
      <p:pic>
        <p:nvPicPr>
          <p:cNvPr id="3082" name="Picture 8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54021" r="34348" b="17073"/>
          <a:stretch>
            <a:fillRect/>
          </a:stretch>
        </p:blipFill>
        <p:spPr bwMode="auto">
          <a:xfrm>
            <a:off x="241300" y="4038600"/>
            <a:ext cx="5727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8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71600"/>
            <a:ext cx="801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8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24400"/>
            <a:ext cx="801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05200"/>
            <a:ext cx="104775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14" name="Picture 4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123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0" name="Group 7182"/>
          <p:cNvGrpSpPr>
            <a:grpSpLocks/>
          </p:cNvGrpSpPr>
          <p:nvPr/>
        </p:nvGrpSpPr>
        <p:grpSpPr bwMode="auto">
          <a:xfrm>
            <a:off x="3631330" y="3095660"/>
            <a:ext cx="759165" cy="835784"/>
            <a:chOff x="1676815" y="5536974"/>
            <a:chExt cx="1066385" cy="1244825"/>
          </a:xfrm>
        </p:grpSpPr>
        <p:sp>
          <p:nvSpPr>
            <p:cNvPr id="41" name="Freeform 1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3" name="Straight Connector 42"/>
            <p:cNvCxnSpPr>
              <a:stCxn id="59" idx="1"/>
              <a:endCxn id="59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9" name="Oval 1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1" name="Straight Connector 60"/>
              <p:cNvCxnSpPr>
                <a:stCxn id="59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9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9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44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6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4" name="Oval 1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5" name="Oval 1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6" name="Straight Connector 55"/>
              <p:cNvCxnSpPr>
                <a:stCxn id="54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4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9" name="Oval 1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0" name="Oval 1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1" name="Straight Connector 50"/>
              <p:cNvCxnSpPr>
                <a:stCxn id="49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AutoShape 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26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167438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rgbClr val="88704F"/>
                </a:solidFill>
              </a:rPr>
              <a:t>Putting the </a:t>
            </a:r>
            <a:r>
              <a:rPr lang="en-US" b="1" i="1">
                <a:solidFill>
                  <a:srgbClr val="88704F"/>
                </a:solidFill>
              </a:rPr>
              <a:t>logic</a:t>
            </a:r>
            <a:r>
              <a:rPr lang="en-US" b="1">
                <a:solidFill>
                  <a:srgbClr val="88704F"/>
                </a:solidFill>
              </a:rPr>
              <a:t> into </a:t>
            </a:r>
            <a:r>
              <a:rPr lang="en-US" b="1" i="1">
                <a:solidFill>
                  <a:srgbClr val="88704F"/>
                </a:solidFill>
              </a:rPr>
              <a:t>logic</a:t>
            </a:r>
            <a:r>
              <a:rPr lang="en-US" b="1">
                <a:solidFill>
                  <a:srgbClr val="88704F"/>
                </a:solidFill>
              </a:rPr>
              <a:t> </a:t>
            </a:r>
            <a:r>
              <a:rPr lang="en-US" b="1" i="1">
                <a:solidFill>
                  <a:srgbClr val="88704F"/>
                </a:solidFill>
              </a:rPr>
              <a:t>programming</a:t>
            </a:r>
            <a:r>
              <a:rPr lang="en-US" b="1">
                <a:solidFill>
                  <a:srgbClr val="88704F"/>
                </a:solidFill>
              </a:rPr>
              <a:t>…</a:t>
            </a:r>
          </a:p>
        </p:txBody>
      </p:sp>
      <p:grpSp>
        <p:nvGrpSpPr>
          <p:cNvPr id="4099" name="Group 16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733800" y="3124200"/>
            <a:ext cx="609600" cy="685800"/>
            <a:chOff x="1824" y="4512"/>
            <a:chExt cx="528" cy="241"/>
          </a:xfrm>
        </p:grpSpPr>
        <p:sp>
          <p:nvSpPr>
            <p:cNvPr id="4125" name="Freeform 161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6 w 1048"/>
                <a:gd name="T1" fmla="*/ 0 h 250"/>
                <a:gd name="T2" fmla="*/ 28 w 1048"/>
                <a:gd name="T3" fmla="*/ 0 h 250"/>
                <a:gd name="T4" fmla="*/ 29 w 1048"/>
                <a:gd name="T5" fmla="*/ 0 h 250"/>
                <a:gd name="T6" fmla="*/ 31 w 1048"/>
                <a:gd name="T7" fmla="*/ 0 h 250"/>
                <a:gd name="T8" fmla="*/ 33 w 1048"/>
                <a:gd name="T9" fmla="*/ 1 h 250"/>
                <a:gd name="T10" fmla="*/ 23 w 1048"/>
                <a:gd name="T11" fmla="*/ 1 h 250"/>
                <a:gd name="T12" fmla="*/ 2 w 1048"/>
                <a:gd name="T13" fmla="*/ 1 h 250"/>
                <a:gd name="T14" fmla="*/ 0 w 1048"/>
                <a:gd name="T15" fmla="*/ 1 h 250"/>
                <a:gd name="T16" fmla="*/ 1 w 1048"/>
                <a:gd name="T17" fmla="*/ 1 h 250"/>
                <a:gd name="T18" fmla="*/ 3 w 1048"/>
                <a:gd name="T19" fmla="*/ 0 h 250"/>
                <a:gd name="T20" fmla="*/ 6 w 1048"/>
                <a:gd name="T21" fmla="*/ 0 h 250"/>
                <a:gd name="T22" fmla="*/ 8 w 1048"/>
                <a:gd name="T23" fmla="*/ 0 h 250"/>
                <a:gd name="T24" fmla="*/ 10 w 1048"/>
                <a:gd name="T25" fmla="*/ 0 h 250"/>
                <a:gd name="T26" fmla="*/ 11 w 1048"/>
                <a:gd name="T27" fmla="*/ 0 h 250"/>
                <a:gd name="T28" fmla="*/ 15 w 1048"/>
                <a:gd name="T29" fmla="*/ 0 h 250"/>
                <a:gd name="T30" fmla="*/ 16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Oval 162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Oval 163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Oval 164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Oval 165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66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Oval 167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Oval 168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Freeform 169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7 w 293"/>
                <a:gd name="T3" fmla="*/ 0 h 188"/>
                <a:gd name="T4" fmla="*/ 9 w 293"/>
                <a:gd name="T5" fmla="*/ 0 h 188"/>
                <a:gd name="T6" fmla="*/ 9 w 293"/>
                <a:gd name="T7" fmla="*/ 1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Freeform 170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6 w 293"/>
                <a:gd name="T3" fmla="*/ 0 h 188"/>
                <a:gd name="T4" fmla="*/ 8 w 293"/>
                <a:gd name="T5" fmla="*/ 0 h 188"/>
                <a:gd name="T6" fmla="*/ 8 w 293"/>
                <a:gd name="T7" fmla="*/ 1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AutoShape 171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AutoShape 172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0" name="Group 104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657600" y="2133600"/>
            <a:ext cx="603250" cy="762000"/>
            <a:chOff x="2928" y="1051"/>
            <a:chExt cx="840" cy="957"/>
          </a:xfrm>
        </p:grpSpPr>
        <p:sp>
          <p:nvSpPr>
            <p:cNvPr id="4112" name="Freeform 104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13" name="Oval 104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14" name="Oval 105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15" name="Oval 105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16" name="Oval 105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17" name="Oval 105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18" name="Oval 105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19" name="Oval 105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20" name="AutoShape 105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21" name="Freeform 105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22" name="Freeform 1058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23" name="Freeform 1059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24" name="Freeform 1060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4101" name="Freeform 1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4563" y="2971800"/>
            <a:ext cx="7704137" cy="1739900"/>
          </a:xfrm>
          <a:custGeom>
            <a:avLst/>
            <a:gdLst>
              <a:gd name="T0" fmla="*/ 21003 w 7704503"/>
              <a:gd name="T1" fmla="*/ 342900 h 1739900"/>
              <a:gd name="T2" fmla="*/ 122603 w 7704503"/>
              <a:gd name="T3" fmla="*/ 342900 h 1739900"/>
              <a:gd name="T4" fmla="*/ 1354504 w 7704503"/>
              <a:gd name="T5" fmla="*/ 330200 h 1739900"/>
              <a:gd name="T6" fmla="*/ 1430704 w 7704503"/>
              <a:gd name="T7" fmla="*/ 304800 h 1739900"/>
              <a:gd name="T8" fmla="*/ 1545004 w 7704503"/>
              <a:gd name="T9" fmla="*/ 279400 h 1739900"/>
              <a:gd name="T10" fmla="*/ 1672004 w 7704503"/>
              <a:gd name="T11" fmla="*/ 215900 h 1739900"/>
              <a:gd name="T12" fmla="*/ 1722804 w 7704503"/>
              <a:gd name="T13" fmla="*/ 165100 h 1739900"/>
              <a:gd name="T14" fmla="*/ 1760904 w 7704503"/>
              <a:gd name="T15" fmla="*/ 152400 h 1739900"/>
              <a:gd name="T16" fmla="*/ 1976804 w 7704503"/>
              <a:gd name="T17" fmla="*/ 76200 h 1739900"/>
              <a:gd name="T18" fmla="*/ 2103803 w 7704503"/>
              <a:gd name="T19" fmla="*/ 50800 h 1739900"/>
              <a:gd name="T20" fmla="*/ 2192703 w 7704503"/>
              <a:gd name="T21" fmla="*/ 25400 h 1739900"/>
              <a:gd name="T22" fmla="*/ 2903903 w 7704503"/>
              <a:gd name="T23" fmla="*/ 0 h 1739900"/>
              <a:gd name="T24" fmla="*/ 3653203 w 7704503"/>
              <a:gd name="T25" fmla="*/ 25400 h 1739900"/>
              <a:gd name="T26" fmla="*/ 3754803 w 7704503"/>
              <a:gd name="T27" fmla="*/ 50800 h 1739900"/>
              <a:gd name="T28" fmla="*/ 3958004 w 7704503"/>
              <a:gd name="T29" fmla="*/ 139700 h 1739900"/>
              <a:gd name="T30" fmla="*/ 4110404 w 7704503"/>
              <a:gd name="T31" fmla="*/ 190500 h 1739900"/>
              <a:gd name="T32" fmla="*/ 4212003 w 7704503"/>
              <a:gd name="T33" fmla="*/ 241300 h 1739900"/>
              <a:gd name="T34" fmla="*/ 4364403 w 7704503"/>
              <a:gd name="T35" fmla="*/ 304800 h 1739900"/>
              <a:gd name="T36" fmla="*/ 4415203 w 7704503"/>
              <a:gd name="T37" fmla="*/ 330200 h 1739900"/>
              <a:gd name="T38" fmla="*/ 4542203 w 7704503"/>
              <a:gd name="T39" fmla="*/ 419100 h 1739900"/>
              <a:gd name="T40" fmla="*/ 4758103 w 7704503"/>
              <a:gd name="T41" fmla="*/ 533400 h 1739900"/>
              <a:gd name="T42" fmla="*/ 4923203 w 7704503"/>
              <a:gd name="T43" fmla="*/ 635000 h 1739900"/>
              <a:gd name="T44" fmla="*/ 4974003 w 7704503"/>
              <a:gd name="T45" fmla="*/ 647700 h 1739900"/>
              <a:gd name="T46" fmla="*/ 5088303 w 7704503"/>
              <a:gd name="T47" fmla="*/ 698500 h 1739900"/>
              <a:gd name="T48" fmla="*/ 5202603 w 7704503"/>
              <a:gd name="T49" fmla="*/ 736600 h 1739900"/>
              <a:gd name="T50" fmla="*/ 5443903 w 7704503"/>
              <a:gd name="T51" fmla="*/ 812800 h 1739900"/>
              <a:gd name="T52" fmla="*/ 5621703 w 7704503"/>
              <a:gd name="T53" fmla="*/ 889000 h 1739900"/>
              <a:gd name="T54" fmla="*/ 5736003 w 7704503"/>
              <a:gd name="T55" fmla="*/ 939800 h 1739900"/>
              <a:gd name="T56" fmla="*/ 5837603 w 7704503"/>
              <a:gd name="T57" fmla="*/ 977900 h 1739900"/>
              <a:gd name="T58" fmla="*/ 6028103 w 7704503"/>
              <a:gd name="T59" fmla="*/ 1066800 h 1739900"/>
              <a:gd name="T60" fmla="*/ 6104303 w 7704503"/>
              <a:gd name="T61" fmla="*/ 1092200 h 1739900"/>
              <a:gd name="T62" fmla="*/ 6218603 w 7704503"/>
              <a:gd name="T63" fmla="*/ 1155700 h 1739900"/>
              <a:gd name="T64" fmla="*/ 6421803 w 7704503"/>
              <a:gd name="T65" fmla="*/ 1219200 h 1739900"/>
              <a:gd name="T66" fmla="*/ 6523403 w 7704503"/>
              <a:gd name="T67" fmla="*/ 1270000 h 1739900"/>
              <a:gd name="T68" fmla="*/ 6586903 w 7704503"/>
              <a:gd name="T69" fmla="*/ 1295400 h 1739900"/>
              <a:gd name="T70" fmla="*/ 6625003 w 7704503"/>
              <a:gd name="T71" fmla="*/ 1333500 h 1739900"/>
              <a:gd name="T72" fmla="*/ 6993303 w 7704503"/>
              <a:gd name="T73" fmla="*/ 1549400 h 1739900"/>
              <a:gd name="T74" fmla="*/ 7323503 w 7704503"/>
              <a:gd name="T75" fmla="*/ 1625600 h 1739900"/>
              <a:gd name="T76" fmla="*/ 7361603 w 7704503"/>
              <a:gd name="T77" fmla="*/ 1651000 h 1739900"/>
              <a:gd name="T78" fmla="*/ 7450503 w 7704503"/>
              <a:gd name="T79" fmla="*/ 1663700 h 1739900"/>
              <a:gd name="T80" fmla="*/ 7501303 w 7704503"/>
              <a:gd name="T81" fmla="*/ 1676400 h 1739900"/>
              <a:gd name="T82" fmla="*/ 7704503 w 7704503"/>
              <a:gd name="T83" fmla="*/ 1739900 h 17399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704503"/>
              <a:gd name="T127" fmla="*/ 0 h 1739900"/>
              <a:gd name="T128" fmla="*/ 7704503 w 7704503"/>
              <a:gd name="T129" fmla="*/ 1739900 h 17399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704503" h="1739900">
                <a:moveTo>
                  <a:pt x="21003" y="342900"/>
                </a:moveTo>
                <a:cubicBezTo>
                  <a:pt x="108094" y="313870"/>
                  <a:pt x="0" y="342900"/>
                  <a:pt x="122603" y="342900"/>
                </a:cubicBezTo>
                <a:cubicBezTo>
                  <a:pt x="533258" y="342900"/>
                  <a:pt x="943870" y="334433"/>
                  <a:pt x="1354503" y="330200"/>
                </a:cubicBezTo>
                <a:cubicBezTo>
                  <a:pt x="1379903" y="321733"/>
                  <a:pt x="1404449" y="310051"/>
                  <a:pt x="1430703" y="304800"/>
                </a:cubicBezTo>
                <a:cubicBezTo>
                  <a:pt x="1511319" y="288677"/>
                  <a:pt x="1473262" y="297335"/>
                  <a:pt x="1545003" y="279400"/>
                </a:cubicBezTo>
                <a:cubicBezTo>
                  <a:pt x="1635726" y="218918"/>
                  <a:pt x="1591587" y="236004"/>
                  <a:pt x="1672003" y="215900"/>
                </a:cubicBezTo>
                <a:cubicBezTo>
                  <a:pt x="1688936" y="198967"/>
                  <a:pt x="1703316" y="179019"/>
                  <a:pt x="1722803" y="165100"/>
                </a:cubicBezTo>
                <a:cubicBezTo>
                  <a:pt x="1733696" y="157319"/>
                  <a:pt x="1748748" y="158010"/>
                  <a:pt x="1760903" y="152400"/>
                </a:cubicBezTo>
                <a:cubicBezTo>
                  <a:pt x="1933236" y="72862"/>
                  <a:pt x="1829311" y="97270"/>
                  <a:pt x="1976803" y="76200"/>
                </a:cubicBezTo>
                <a:cubicBezTo>
                  <a:pt x="2062880" y="47508"/>
                  <a:pt x="1957871" y="79986"/>
                  <a:pt x="2103803" y="50800"/>
                </a:cubicBezTo>
                <a:cubicBezTo>
                  <a:pt x="2164008" y="38759"/>
                  <a:pt x="2121684" y="33291"/>
                  <a:pt x="2192703" y="25400"/>
                </a:cubicBezTo>
                <a:cubicBezTo>
                  <a:pt x="2386448" y="3873"/>
                  <a:pt x="2794370" y="2608"/>
                  <a:pt x="2903903" y="0"/>
                </a:cubicBezTo>
                <a:cubicBezTo>
                  <a:pt x="3153670" y="8467"/>
                  <a:pt x="3403737" y="10507"/>
                  <a:pt x="3653203" y="25400"/>
                </a:cubicBezTo>
                <a:cubicBezTo>
                  <a:pt x="3688050" y="27480"/>
                  <a:pt x="3722117" y="38543"/>
                  <a:pt x="3754803" y="50800"/>
                </a:cubicBezTo>
                <a:cubicBezTo>
                  <a:pt x="3824028" y="76759"/>
                  <a:pt x="3889191" y="112667"/>
                  <a:pt x="3958003" y="139700"/>
                </a:cubicBezTo>
                <a:cubicBezTo>
                  <a:pt x="4007843" y="159280"/>
                  <a:pt x="4060685" y="170613"/>
                  <a:pt x="4110403" y="190500"/>
                </a:cubicBezTo>
                <a:cubicBezTo>
                  <a:pt x="4145559" y="204562"/>
                  <a:pt x="4177474" y="225762"/>
                  <a:pt x="4212003" y="241300"/>
                </a:cubicBezTo>
                <a:cubicBezTo>
                  <a:pt x="4262189" y="263884"/>
                  <a:pt x="4313984" y="282742"/>
                  <a:pt x="4364403" y="304800"/>
                </a:cubicBezTo>
                <a:cubicBezTo>
                  <a:pt x="4381748" y="312388"/>
                  <a:pt x="4399278" y="319962"/>
                  <a:pt x="4415203" y="330200"/>
                </a:cubicBezTo>
                <a:cubicBezTo>
                  <a:pt x="4458670" y="358143"/>
                  <a:pt x="4497748" y="392756"/>
                  <a:pt x="4542203" y="419100"/>
                </a:cubicBezTo>
                <a:cubicBezTo>
                  <a:pt x="4612256" y="460613"/>
                  <a:pt x="4690349" y="488231"/>
                  <a:pt x="4758103" y="533400"/>
                </a:cubicBezTo>
                <a:cubicBezTo>
                  <a:pt x="4805824" y="565214"/>
                  <a:pt x="4871389" y="611448"/>
                  <a:pt x="4923203" y="635000"/>
                </a:cubicBezTo>
                <a:cubicBezTo>
                  <a:pt x="4939093" y="642223"/>
                  <a:pt x="4957712" y="641434"/>
                  <a:pt x="4974003" y="647700"/>
                </a:cubicBezTo>
                <a:cubicBezTo>
                  <a:pt x="5012917" y="662667"/>
                  <a:pt x="5049444" y="683388"/>
                  <a:pt x="5088303" y="698500"/>
                </a:cubicBezTo>
                <a:cubicBezTo>
                  <a:pt x="5125733" y="713056"/>
                  <a:pt x="5165467" y="721309"/>
                  <a:pt x="5202603" y="736600"/>
                </a:cubicBezTo>
                <a:cubicBezTo>
                  <a:pt x="5401767" y="818609"/>
                  <a:pt x="5197912" y="768074"/>
                  <a:pt x="5443903" y="812800"/>
                </a:cubicBezTo>
                <a:cubicBezTo>
                  <a:pt x="5529702" y="869999"/>
                  <a:pt x="5446652" y="818980"/>
                  <a:pt x="5621703" y="889000"/>
                </a:cubicBezTo>
                <a:cubicBezTo>
                  <a:pt x="5660414" y="904485"/>
                  <a:pt x="5697450" y="923925"/>
                  <a:pt x="5736003" y="939800"/>
                </a:cubicBezTo>
                <a:cubicBezTo>
                  <a:pt x="5769448" y="953572"/>
                  <a:pt x="5804358" y="963652"/>
                  <a:pt x="5837603" y="977900"/>
                </a:cubicBezTo>
                <a:cubicBezTo>
                  <a:pt x="6086227" y="1084453"/>
                  <a:pt x="5689454" y="931340"/>
                  <a:pt x="6028103" y="1066800"/>
                </a:cubicBezTo>
                <a:cubicBezTo>
                  <a:pt x="6052962" y="1076744"/>
                  <a:pt x="6080041" y="1080878"/>
                  <a:pt x="6104303" y="1092200"/>
                </a:cubicBezTo>
                <a:cubicBezTo>
                  <a:pt x="6143799" y="1110631"/>
                  <a:pt x="6178857" y="1137814"/>
                  <a:pt x="6218603" y="1155700"/>
                </a:cubicBezTo>
                <a:cubicBezTo>
                  <a:pt x="6323321" y="1202823"/>
                  <a:pt x="6333792" y="1201598"/>
                  <a:pt x="6421803" y="1219200"/>
                </a:cubicBezTo>
                <a:cubicBezTo>
                  <a:pt x="6455670" y="1236133"/>
                  <a:pt x="6489024" y="1254133"/>
                  <a:pt x="6523403" y="1270000"/>
                </a:cubicBezTo>
                <a:cubicBezTo>
                  <a:pt x="6544102" y="1279553"/>
                  <a:pt x="6567571" y="1283318"/>
                  <a:pt x="6586903" y="1295400"/>
                </a:cubicBezTo>
                <a:cubicBezTo>
                  <a:pt x="6602133" y="1304919"/>
                  <a:pt x="6611579" y="1321568"/>
                  <a:pt x="6625003" y="1333500"/>
                </a:cubicBezTo>
                <a:cubicBezTo>
                  <a:pt x="6727428" y="1424545"/>
                  <a:pt x="6865014" y="1523742"/>
                  <a:pt x="6993303" y="1549400"/>
                </a:cubicBezTo>
                <a:cubicBezTo>
                  <a:pt x="7146413" y="1580022"/>
                  <a:pt x="7035804" y="1557100"/>
                  <a:pt x="7323503" y="1625600"/>
                </a:cubicBezTo>
                <a:cubicBezTo>
                  <a:pt x="7336203" y="1634067"/>
                  <a:pt x="7346983" y="1646614"/>
                  <a:pt x="7361603" y="1651000"/>
                </a:cubicBezTo>
                <a:cubicBezTo>
                  <a:pt x="7390275" y="1659602"/>
                  <a:pt x="7421052" y="1658345"/>
                  <a:pt x="7450503" y="1663700"/>
                </a:cubicBezTo>
                <a:cubicBezTo>
                  <a:pt x="7467676" y="1666822"/>
                  <a:pt x="7484264" y="1672614"/>
                  <a:pt x="7501303" y="1676400"/>
                </a:cubicBezTo>
                <a:cubicBezTo>
                  <a:pt x="7692745" y="1718943"/>
                  <a:pt x="7635862" y="1671259"/>
                  <a:pt x="7704503" y="173990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" name="Freeform 1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3400" y="774700"/>
            <a:ext cx="4056063" cy="2209800"/>
          </a:xfrm>
          <a:custGeom>
            <a:avLst/>
            <a:gdLst>
              <a:gd name="T0" fmla="*/ 0 w 4055630"/>
              <a:gd name="T1" fmla="*/ 2209800 h 2209800"/>
              <a:gd name="T2" fmla="*/ 787400 w 4055630"/>
              <a:gd name="T3" fmla="*/ 2197100 h 2209800"/>
              <a:gd name="T4" fmla="*/ 863600 w 4055630"/>
              <a:gd name="T5" fmla="*/ 2146300 h 2209800"/>
              <a:gd name="T6" fmla="*/ 1003300 w 4055630"/>
              <a:gd name="T7" fmla="*/ 2108200 h 2209800"/>
              <a:gd name="T8" fmla="*/ 1181100 w 4055630"/>
              <a:gd name="T9" fmla="*/ 2044700 h 2209800"/>
              <a:gd name="T10" fmla="*/ 1257300 w 4055630"/>
              <a:gd name="T11" fmla="*/ 2006600 h 2209800"/>
              <a:gd name="T12" fmla="*/ 1409700 w 4055630"/>
              <a:gd name="T13" fmla="*/ 1917700 h 2209800"/>
              <a:gd name="T14" fmla="*/ 1460500 w 4055630"/>
              <a:gd name="T15" fmla="*/ 1892300 h 2209800"/>
              <a:gd name="T16" fmla="*/ 1511300 w 4055630"/>
              <a:gd name="T17" fmla="*/ 1854200 h 2209800"/>
              <a:gd name="T18" fmla="*/ 1612900 w 4055630"/>
              <a:gd name="T19" fmla="*/ 1790700 h 2209800"/>
              <a:gd name="T20" fmla="*/ 1663700 w 4055630"/>
              <a:gd name="T21" fmla="*/ 1752600 h 2209800"/>
              <a:gd name="T22" fmla="*/ 1765300 w 4055630"/>
              <a:gd name="T23" fmla="*/ 1689100 h 2209800"/>
              <a:gd name="T24" fmla="*/ 1905000 w 4055630"/>
              <a:gd name="T25" fmla="*/ 1587500 h 2209800"/>
              <a:gd name="T26" fmla="*/ 1981200 w 4055630"/>
              <a:gd name="T27" fmla="*/ 1536700 h 2209800"/>
              <a:gd name="T28" fmla="*/ 2082800 w 4055630"/>
              <a:gd name="T29" fmla="*/ 1485900 h 2209800"/>
              <a:gd name="T30" fmla="*/ 2133600 w 4055630"/>
              <a:gd name="T31" fmla="*/ 1460500 h 2209800"/>
              <a:gd name="T32" fmla="*/ 2235200 w 4055630"/>
              <a:gd name="T33" fmla="*/ 1397000 h 2209800"/>
              <a:gd name="T34" fmla="*/ 2273300 w 4055630"/>
              <a:gd name="T35" fmla="*/ 1371600 h 2209800"/>
              <a:gd name="T36" fmla="*/ 2336800 w 4055630"/>
              <a:gd name="T37" fmla="*/ 1346200 h 2209800"/>
              <a:gd name="T38" fmla="*/ 2425700 w 4055630"/>
              <a:gd name="T39" fmla="*/ 1320800 h 2209800"/>
              <a:gd name="T40" fmla="*/ 2501900 w 4055630"/>
              <a:gd name="T41" fmla="*/ 1308100 h 2209800"/>
              <a:gd name="T42" fmla="*/ 2667000 w 4055630"/>
              <a:gd name="T43" fmla="*/ 1270000 h 2209800"/>
              <a:gd name="T44" fmla="*/ 2806700 w 4055630"/>
              <a:gd name="T45" fmla="*/ 1231900 h 2209800"/>
              <a:gd name="T46" fmla="*/ 2895600 w 4055630"/>
              <a:gd name="T47" fmla="*/ 1206500 h 2209800"/>
              <a:gd name="T48" fmla="*/ 3048000 w 4055630"/>
              <a:gd name="T49" fmla="*/ 1104900 h 2209800"/>
              <a:gd name="T50" fmla="*/ 3086100 w 4055630"/>
              <a:gd name="T51" fmla="*/ 1079500 h 2209800"/>
              <a:gd name="T52" fmla="*/ 3162300 w 4055630"/>
              <a:gd name="T53" fmla="*/ 1003300 h 2209800"/>
              <a:gd name="T54" fmla="*/ 3213100 w 4055630"/>
              <a:gd name="T55" fmla="*/ 965200 h 2209800"/>
              <a:gd name="T56" fmla="*/ 3263900 w 4055630"/>
              <a:gd name="T57" fmla="*/ 914400 h 2209800"/>
              <a:gd name="T58" fmla="*/ 3302000 w 4055630"/>
              <a:gd name="T59" fmla="*/ 863600 h 2209800"/>
              <a:gd name="T60" fmla="*/ 3340100 w 4055630"/>
              <a:gd name="T61" fmla="*/ 850900 h 2209800"/>
              <a:gd name="T62" fmla="*/ 3378200 w 4055630"/>
              <a:gd name="T63" fmla="*/ 825500 h 2209800"/>
              <a:gd name="T64" fmla="*/ 3441700 w 4055630"/>
              <a:gd name="T65" fmla="*/ 736600 h 2209800"/>
              <a:gd name="T66" fmla="*/ 3479800 w 4055630"/>
              <a:gd name="T67" fmla="*/ 723900 h 2209800"/>
              <a:gd name="T68" fmla="*/ 3556000 w 4055630"/>
              <a:gd name="T69" fmla="*/ 647700 h 2209800"/>
              <a:gd name="T70" fmla="*/ 3594100 w 4055630"/>
              <a:gd name="T71" fmla="*/ 609600 h 2209800"/>
              <a:gd name="T72" fmla="*/ 3695700 w 4055630"/>
              <a:gd name="T73" fmla="*/ 533400 h 2209800"/>
              <a:gd name="T74" fmla="*/ 3759200 w 4055630"/>
              <a:gd name="T75" fmla="*/ 482600 h 2209800"/>
              <a:gd name="T76" fmla="*/ 3810000 w 4055630"/>
              <a:gd name="T77" fmla="*/ 444500 h 2209800"/>
              <a:gd name="T78" fmla="*/ 3898900 w 4055630"/>
              <a:gd name="T79" fmla="*/ 355600 h 2209800"/>
              <a:gd name="T80" fmla="*/ 3949700 w 4055630"/>
              <a:gd name="T81" fmla="*/ 317500 h 2209800"/>
              <a:gd name="T82" fmla="*/ 3975100 w 4055630"/>
              <a:gd name="T83" fmla="*/ 279400 h 2209800"/>
              <a:gd name="T84" fmla="*/ 4025900 w 4055630"/>
              <a:gd name="T85" fmla="*/ 228600 h 2209800"/>
              <a:gd name="T86" fmla="*/ 4051300 w 4055630"/>
              <a:gd name="T87" fmla="*/ 127000 h 2209800"/>
              <a:gd name="T88" fmla="*/ 4038600 w 4055630"/>
              <a:gd name="T89" fmla="*/ 0 h 22098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055630"/>
              <a:gd name="T136" fmla="*/ 0 h 2209800"/>
              <a:gd name="T137" fmla="*/ 4055630 w 4055630"/>
              <a:gd name="T138" fmla="*/ 2209800 h 22098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055630" h="2209800">
                <a:moveTo>
                  <a:pt x="0" y="2209800"/>
                </a:moveTo>
                <a:lnTo>
                  <a:pt x="787400" y="2197100"/>
                </a:lnTo>
                <a:cubicBezTo>
                  <a:pt x="817845" y="2194861"/>
                  <a:pt x="835372" y="2157923"/>
                  <a:pt x="863600" y="2146300"/>
                </a:cubicBezTo>
                <a:cubicBezTo>
                  <a:pt x="908232" y="2127922"/>
                  <a:pt x="957509" y="2123464"/>
                  <a:pt x="1003300" y="2108200"/>
                </a:cubicBezTo>
                <a:cubicBezTo>
                  <a:pt x="1261071" y="2022276"/>
                  <a:pt x="1042209" y="2079423"/>
                  <a:pt x="1181100" y="2044700"/>
                </a:cubicBezTo>
                <a:cubicBezTo>
                  <a:pt x="1320265" y="1951924"/>
                  <a:pt x="1125849" y="2076707"/>
                  <a:pt x="1257300" y="2006600"/>
                </a:cubicBezTo>
                <a:cubicBezTo>
                  <a:pt x="1309192" y="1978924"/>
                  <a:pt x="1357098" y="1944001"/>
                  <a:pt x="1409700" y="1917700"/>
                </a:cubicBezTo>
                <a:cubicBezTo>
                  <a:pt x="1426633" y="1909233"/>
                  <a:pt x="1444446" y="1902334"/>
                  <a:pt x="1460500" y="1892300"/>
                </a:cubicBezTo>
                <a:cubicBezTo>
                  <a:pt x="1478449" y="1881082"/>
                  <a:pt x="1493688" y="1865941"/>
                  <a:pt x="1511300" y="1854200"/>
                </a:cubicBezTo>
                <a:cubicBezTo>
                  <a:pt x="1600281" y="1794880"/>
                  <a:pt x="1546599" y="1838058"/>
                  <a:pt x="1612900" y="1790700"/>
                </a:cubicBezTo>
                <a:cubicBezTo>
                  <a:pt x="1630124" y="1778397"/>
                  <a:pt x="1646088" y="1764341"/>
                  <a:pt x="1663700" y="1752600"/>
                </a:cubicBezTo>
                <a:cubicBezTo>
                  <a:pt x="1691410" y="1734127"/>
                  <a:pt x="1736885" y="1711200"/>
                  <a:pt x="1765300" y="1689100"/>
                </a:cubicBezTo>
                <a:cubicBezTo>
                  <a:pt x="1929485" y="1561401"/>
                  <a:pt x="1761618" y="1678743"/>
                  <a:pt x="1905000" y="1587500"/>
                </a:cubicBezTo>
                <a:cubicBezTo>
                  <a:pt x="1930754" y="1571111"/>
                  <a:pt x="1952856" y="1548037"/>
                  <a:pt x="1981200" y="1536700"/>
                </a:cubicBezTo>
                <a:cubicBezTo>
                  <a:pt x="2106225" y="1486690"/>
                  <a:pt x="1994027" y="1536627"/>
                  <a:pt x="2082800" y="1485900"/>
                </a:cubicBezTo>
                <a:cubicBezTo>
                  <a:pt x="2099238" y="1476507"/>
                  <a:pt x="2117247" y="1470039"/>
                  <a:pt x="2133600" y="1460500"/>
                </a:cubicBezTo>
                <a:cubicBezTo>
                  <a:pt x="2168097" y="1440377"/>
                  <a:pt x="2201970" y="1419153"/>
                  <a:pt x="2235200" y="1397000"/>
                </a:cubicBezTo>
                <a:cubicBezTo>
                  <a:pt x="2247900" y="1388533"/>
                  <a:pt x="2259648" y="1378426"/>
                  <a:pt x="2273300" y="1371600"/>
                </a:cubicBezTo>
                <a:cubicBezTo>
                  <a:pt x="2293690" y="1361405"/>
                  <a:pt x="2315454" y="1354205"/>
                  <a:pt x="2336800" y="1346200"/>
                </a:cubicBezTo>
                <a:cubicBezTo>
                  <a:pt x="2364467" y="1335825"/>
                  <a:pt x="2397106" y="1326519"/>
                  <a:pt x="2425700" y="1320800"/>
                </a:cubicBezTo>
                <a:cubicBezTo>
                  <a:pt x="2450950" y="1315750"/>
                  <a:pt x="2476918" y="1314345"/>
                  <a:pt x="2501900" y="1308100"/>
                </a:cubicBezTo>
                <a:cubicBezTo>
                  <a:pt x="2687852" y="1261612"/>
                  <a:pt x="2460639" y="1299480"/>
                  <a:pt x="2667000" y="1270000"/>
                </a:cubicBezTo>
                <a:cubicBezTo>
                  <a:pt x="2738218" y="1246261"/>
                  <a:pt x="2692113" y="1260547"/>
                  <a:pt x="2806700" y="1231900"/>
                </a:cubicBezTo>
                <a:cubicBezTo>
                  <a:pt x="2819322" y="1228745"/>
                  <a:pt x="2880183" y="1214909"/>
                  <a:pt x="2895600" y="1206500"/>
                </a:cubicBezTo>
                <a:cubicBezTo>
                  <a:pt x="2991851" y="1153999"/>
                  <a:pt x="2977598" y="1155187"/>
                  <a:pt x="3048000" y="1104900"/>
                </a:cubicBezTo>
                <a:cubicBezTo>
                  <a:pt x="3060420" y="1096028"/>
                  <a:pt x="3074692" y="1089641"/>
                  <a:pt x="3086100" y="1079500"/>
                </a:cubicBezTo>
                <a:cubicBezTo>
                  <a:pt x="3112948" y="1055635"/>
                  <a:pt x="3133563" y="1024853"/>
                  <a:pt x="3162300" y="1003300"/>
                </a:cubicBezTo>
                <a:cubicBezTo>
                  <a:pt x="3179233" y="990600"/>
                  <a:pt x="3197170" y="979138"/>
                  <a:pt x="3213100" y="965200"/>
                </a:cubicBezTo>
                <a:cubicBezTo>
                  <a:pt x="3231122" y="949431"/>
                  <a:pt x="3248131" y="932422"/>
                  <a:pt x="3263900" y="914400"/>
                </a:cubicBezTo>
                <a:cubicBezTo>
                  <a:pt x="3277838" y="898470"/>
                  <a:pt x="3285739" y="877151"/>
                  <a:pt x="3302000" y="863600"/>
                </a:cubicBezTo>
                <a:cubicBezTo>
                  <a:pt x="3312284" y="855030"/>
                  <a:pt x="3328126" y="856887"/>
                  <a:pt x="3340100" y="850900"/>
                </a:cubicBezTo>
                <a:cubicBezTo>
                  <a:pt x="3353752" y="844074"/>
                  <a:pt x="3365500" y="833967"/>
                  <a:pt x="3378200" y="825500"/>
                </a:cubicBezTo>
                <a:cubicBezTo>
                  <a:pt x="3389782" y="808126"/>
                  <a:pt x="3429885" y="746445"/>
                  <a:pt x="3441700" y="736600"/>
                </a:cubicBezTo>
                <a:cubicBezTo>
                  <a:pt x="3451984" y="728030"/>
                  <a:pt x="3467100" y="728133"/>
                  <a:pt x="3479800" y="723900"/>
                </a:cubicBezTo>
                <a:cubicBezTo>
                  <a:pt x="3552811" y="626552"/>
                  <a:pt x="3481718" y="709602"/>
                  <a:pt x="3556000" y="647700"/>
                </a:cubicBezTo>
                <a:cubicBezTo>
                  <a:pt x="3569798" y="636202"/>
                  <a:pt x="3580199" y="620973"/>
                  <a:pt x="3594100" y="609600"/>
                </a:cubicBezTo>
                <a:cubicBezTo>
                  <a:pt x="3626864" y="582793"/>
                  <a:pt x="3662146" y="559211"/>
                  <a:pt x="3695700" y="533400"/>
                </a:cubicBezTo>
                <a:cubicBezTo>
                  <a:pt x="3717185" y="516873"/>
                  <a:pt x="3737803" y="499242"/>
                  <a:pt x="3759200" y="482600"/>
                </a:cubicBezTo>
                <a:cubicBezTo>
                  <a:pt x="3775908" y="469605"/>
                  <a:pt x="3795033" y="459467"/>
                  <a:pt x="3810000" y="444500"/>
                </a:cubicBezTo>
                <a:cubicBezTo>
                  <a:pt x="3839633" y="414867"/>
                  <a:pt x="3867891" y="383790"/>
                  <a:pt x="3898900" y="355600"/>
                </a:cubicBezTo>
                <a:cubicBezTo>
                  <a:pt x="3914562" y="341362"/>
                  <a:pt x="3934733" y="332467"/>
                  <a:pt x="3949700" y="317500"/>
                </a:cubicBezTo>
                <a:cubicBezTo>
                  <a:pt x="3960493" y="306707"/>
                  <a:pt x="3965167" y="290989"/>
                  <a:pt x="3975100" y="279400"/>
                </a:cubicBezTo>
                <a:cubicBezTo>
                  <a:pt x="3990685" y="261218"/>
                  <a:pt x="4008967" y="245533"/>
                  <a:pt x="4025900" y="228600"/>
                </a:cubicBezTo>
                <a:cubicBezTo>
                  <a:pt x="4034367" y="194733"/>
                  <a:pt x="4055630" y="161639"/>
                  <a:pt x="4051300" y="127000"/>
                </a:cubicBezTo>
                <a:cubicBezTo>
                  <a:pt x="4037550" y="16999"/>
                  <a:pt x="4038600" y="59530"/>
                  <a:pt x="40386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3" name="Picture 8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54021" r="34348" b="17073"/>
          <a:stretch>
            <a:fillRect/>
          </a:stretch>
        </p:blipFill>
        <p:spPr bwMode="auto">
          <a:xfrm>
            <a:off x="241300" y="4038600"/>
            <a:ext cx="5727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71600"/>
            <a:ext cx="801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24400"/>
            <a:ext cx="801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87" descr="BOBRaymondSmullyan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2" t="5162" r="526" b="41867"/>
          <a:stretch>
            <a:fillRect/>
          </a:stretch>
        </p:blipFill>
        <p:spPr bwMode="auto">
          <a:xfrm>
            <a:off x="533400" y="1438275"/>
            <a:ext cx="99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5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" y="2574925"/>
            <a:ext cx="1539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>
                <a:latin typeface="Comic Sans MS" pitchFamily="66" charset="0"/>
              </a:rPr>
              <a:t>Raymond Smullian</a:t>
            </a:r>
          </a:p>
        </p:txBody>
      </p:sp>
      <p:sp>
        <p:nvSpPr>
          <p:cNvPr id="4110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" y="152400"/>
            <a:ext cx="7104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/>
              <a:t>Truth-telling vs. Lying?</a:t>
            </a:r>
          </a:p>
        </p:txBody>
      </p:sp>
      <p:pic>
        <p:nvPicPr>
          <p:cNvPr id="4138" name="Picture 4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24815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39" name="Picture 4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05200"/>
            <a:ext cx="104775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40" name="Picture 4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123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4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75288" y="258763"/>
            <a:ext cx="3228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4000"/>
              <a:t>Truth-telling?</a:t>
            </a:r>
          </a:p>
        </p:txBody>
      </p:sp>
      <p:grpSp>
        <p:nvGrpSpPr>
          <p:cNvPr id="512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845175" y="1052513"/>
            <a:ext cx="2747963" cy="179387"/>
            <a:chOff x="295" y="1311"/>
            <a:chExt cx="5177" cy="114"/>
          </a:xfrm>
        </p:grpSpPr>
        <p:sp>
          <p:nvSpPr>
            <p:cNvPr id="513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4" name="Picture 7" descr="girly_034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9"/>
          <a:stretch>
            <a:fillRect/>
          </a:stretch>
        </p:blipFill>
        <p:spPr bwMode="auto">
          <a:xfrm>
            <a:off x="204788" y="133350"/>
            <a:ext cx="30480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girly_034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30"/>
          <a:stretch>
            <a:fillRect/>
          </a:stretch>
        </p:blipFill>
        <p:spPr bwMode="auto">
          <a:xfrm>
            <a:off x="3743325" y="4473575"/>
            <a:ext cx="2471738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63863" y="6019800"/>
            <a:ext cx="392112" cy="260350"/>
          </a:xfrm>
          <a:prstGeom prst="rightArrow">
            <a:avLst>
              <a:gd name="adj1" fmla="val 43898"/>
              <a:gd name="adj2" fmla="val 46954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7" name="Picture 10" descr="labyrinth_puzzl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435100"/>
            <a:ext cx="2624137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02450" y="37988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  <a:latin typeface="Arial" charset="0"/>
              </a:rPr>
              <a:t>xkcd</a:t>
            </a:r>
          </a:p>
        </p:txBody>
      </p:sp>
      <p:sp>
        <p:nvSpPr>
          <p:cNvPr id="5129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69038" y="635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  <a:latin typeface="Arial" charset="0"/>
              </a:rPr>
              <a:t>girly</a:t>
            </a:r>
          </a:p>
        </p:txBody>
      </p:sp>
      <p:sp>
        <p:nvSpPr>
          <p:cNvPr id="5130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96200" y="60960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  <a:latin typeface="Arial" charset="0"/>
              </a:rPr>
              <a:t>Labyrinth, 1986</a:t>
            </a:r>
          </a:p>
        </p:txBody>
      </p:sp>
    </p:spTree>
    <p:extLst>
      <p:ext uri="{BB962C8B-B14F-4D97-AF65-F5344CB8AC3E}">
        <p14:creationId xmlns:p14="http://schemas.microsoft.com/office/powerpoint/2010/main" val="31058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3413" y="222250"/>
            <a:ext cx="7762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/>
              <a:t>The Liar Paradox</a:t>
            </a:r>
          </a:p>
        </p:txBody>
      </p:sp>
      <p:grpSp>
        <p:nvGrpSpPr>
          <p:cNvPr id="84995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41338" y="1066800"/>
            <a:ext cx="7773987" cy="179388"/>
            <a:chOff x="295" y="1311"/>
            <a:chExt cx="5177" cy="114"/>
          </a:xfrm>
        </p:grpSpPr>
        <p:sp>
          <p:nvSpPr>
            <p:cNvPr id="84996" name="Rectangle 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7" name="Rectangle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51" name="Text Box 1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953000"/>
            <a:ext cx="426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latin typeface="Comic Sans MS" pitchFamily="66" charset="0"/>
              </a:rPr>
              <a:t>I am lying right now 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(i.e. This sentence is false)</a:t>
            </a:r>
          </a:p>
        </p:txBody>
      </p:sp>
      <p:sp>
        <p:nvSpPr>
          <p:cNvPr id="85052" name="Text Box 1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3276600"/>
            <a:ext cx="3525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latin typeface="Comic Sans MS" pitchFamily="66" charset="0"/>
              </a:rPr>
              <a:t>I always lie</a:t>
            </a:r>
          </a:p>
        </p:txBody>
      </p:sp>
      <p:sp>
        <p:nvSpPr>
          <p:cNvPr id="85053" name="Text Box 13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1524000"/>
            <a:ext cx="3525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latin typeface="Comic Sans MS" pitchFamily="66" charset="0"/>
              </a:rPr>
              <a:t>All HMC profs are liars</a:t>
            </a:r>
          </a:p>
        </p:txBody>
      </p:sp>
    </p:spTree>
    <p:extLst>
      <p:ext uri="{BB962C8B-B14F-4D97-AF65-F5344CB8AC3E}">
        <p14:creationId xmlns:p14="http://schemas.microsoft.com/office/powerpoint/2010/main" val="28048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51" grpId="0"/>
      <p:bldP spid="85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0"/>
            <a:ext cx="6670675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latin typeface="Courier New" pitchFamily="49" charset="0"/>
              </a:rPr>
              <a:t>digits([0, 1, 2, 3, 4, 5, 6, 7, 8, 9]).</a:t>
            </a: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r>
              <a:rPr lang="en-US" sz="1400" b="1">
                <a:latin typeface="Courier New" pitchFamily="49" charset="0"/>
              </a:rPr>
              <a:t>% element( A, X, Y ) says A is an element of X, residue Y </a:t>
            </a: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r>
              <a:rPr lang="en-US" sz="1400" b="1">
                <a:latin typeface="Courier New" pitchFamily="49" charset="0"/>
              </a:rPr>
              <a:t>sum( A, B, C, Sum, Carry ) :-</a:t>
            </a: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r>
              <a:rPr lang="en-US" sz="1400" b="1">
                <a:latin typeface="Courier New" pitchFamily="49" charset="0"/>
              </a:rPr>
              <a:t>solution( [S, E, N, D, M, O, R, Y] ) :-</a:t>
            </a:r>
          </a:p>
          <a:p>
            <a:pPr eaLnBrk="1" hangingPunct="1"/>
            <a:r>
              <a:rPr lang="en-US" sz="1400" b="1">
                <a:latin typeface="Courier New" pitchFamily="49" charset="0"/>
              </a:rPr>
              <a:t>  digits( Digits ),</a:t>
            </a: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r>
              <a:rPr lang="en-US" sz="1400" b="1">
                <a:latin typeface="Courier New" pitchFamily="49" charset="0"/>
              </a:rPr>
              <a:t>  element( D, Digits, D1 ),   		/* D E Y column */</a:t>
            </a:r>
          </a:p>
          <a:p>
            <a:pPr eaLnBrk="1" hangingPunct="1"/>
            <a:r>
              <a:rPr lang="en-US" sz="1400" b="1">
                <a:latin typeface="Courier New" pitchFamily="49" charset="0"/>
              </a:rPr>
              <a:t>  element( E, D1, D2 ),</a:t>
            </a:r>
          </a:p>
          <a:p>
            <a:pPr eaLnBrk="1" hangingPunct="1"/>
            <a:r>
              <a:rPr lang="en-US" sz="1400" b="1">
                <a:latin typeface="Courier New" pitchFamily="49" charset="0"/>
              </a:rPr>
              <a:t>  sum(D, E, 0, Y, C1 ),</a:t>
            </a:r>
          </a:p>
          <a:p>
            <a:pPr eaLnBrk="1" hangingPunct="1"/>
            <a:r>
              <a:rPr lang="en-US" sz="1400" b="1">
                <a:latin typeface="Courier New" pitchFamily="49" charset="0"/>
              </a:rPr>
              <a:t>  element( Y, D2, D3),</a:t>
            </a: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r>
              <a:rPr lang="en-US" sz="1400" b="1">
                <a:latin typeface="Courier New" pitchFamily="49" charset="0"/>
              </a:rPr>
              <a:t>                              		/* N R E column */</a:t>
            </a: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r>
              <a:rPr lang="en-US" sz="1400" b="1">
                <a:latin typeface="Courier New" pitchFamily="49" charset="0"/>
              </a:rPr>
              <a:t>                             		/* E O N column */</a:t>
            </a: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r>
              <a:rPr lang="en-US" sz="1400" b="1">
                <a:latin typeface="Courier New" pitchFamily="49" charset="0"/>
              </a:rPr>
              <a:t>                             		/* S M O column */</a:t>
            </a: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endParaRPr lang="en-US" sz="1400" b="1">
              <a:latin typeface="Courier New" pitchFamily="49" charset="0"/>
            </a:endParaRPr>
          </a:p>
          <a:p>
            <a:pPr eaLnBrk="1" hangingPunct="1"/>
            <a:r>
              <a:rPr lang="en-US" sz="1400" b="1">
                <a:latin typeface="Courier New" pitchFamily="49" charset="0"/>
              </a:rPr>
              <a:t>                             		/* M != 0 */</a:t>
            </a:r>
          </a:p>
        </p:txBody>
      </p:sp>
      <p:sp>
        <p:nvSpPr>
          <p:cNvPr id="119811" name="Text Box 3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00788" y="0"/>
            <a:ext cx="284321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ELEMENT EXAMPLES!</a:t>
            </a:r>
          </a:p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element( 3, [2, 1, 3, 4],</a:t>
            </a:r>
          </a:p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  [2, 1, 4] ) ?</a:t>
            </a:r>
          </a:p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element( 3, [2, 1, 3, 4],</a:t>
            </a:r>
          </a:p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  [2, 1, 3, 4]</a:t>
            </a:r>
          </a:p>
        </p:txBody>
      </p:sp>
      <p:sp>
        <p:nvSpPr>
          <p:cNvPr id="119812" name="Rectangl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066800"/>
            <a:ext cx="5122863" cy="831850"/>
          </a:xfrm>
          <a:prstGeom prst="rect">
            <a:avLst/>
          </a:prstGeom>
          <a:noFill/>
          <a:ln w="9525" algn="ctr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>
                <a:solidFill>
                  <a:srgbClr val="33CC33"/>
                </a:solidFill>
                <a:latin typeface="Courier New" pitchFamily="49" charset="0"/>
              </a:rPr>
              <a:t>Sum is (A + B + C) mod 10,</a:t>
            </a:r>
          </a:p>
          <a:p>
            <a:pPr eaLnBrk="1" hangingPunct="1"/>
            <a:r>
              <a:rPr lang="en-US" sz="2400">
                <a:solidFill>
                  <a:srgbClr val="33CC33"/>
                </a:solidFill>
                <a:latin typeface="Courier New" pitchFamily="49" charset="0"/>
              </a:rPr>
              <a:t>Carry is (A + B + C) // 10.</a:t>
            </a:r>
          </a:p>
        </p:txBody>
      </p:sp>
      <p:sp>
        <p:nvSpPr>
          <p:cNvPr id="119813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0" y="1295400"/>
            <a:ext cx="20986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sum(6, 8, 0, 4, 1)</a:t>
            </a:r>
          </a:p>
          <a:p>
            <a:pPr eaLnBrk="1" hangingPunct="1"/>
            <a:endParaRPr lang="en-US" sz="1400">
              <a:solidFill>
                <a:srgbClr val="33CC33"/>
              </a:solidFill>
              <a:latin typeface="Courier New" pitchFamily="49" charset="0"/>
            </a:endParaRPr>
          </a:p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    6</a:t>
            </a:r>
          </a:p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1   8    0</a:t>
            </a:r>
          </a:p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    --</a:t>
            </a:r>
          </a:p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    4</a:t>
            </a:r>
          </a:p>
        </p:txBody>
      </p:sp>
      <p:sp>
        <p:nvSpPr>
          <p:cNvPr id="119814" name="Rectangle 6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3460750"/>
            <a:ext cx="3333750" cy="3397250"/>
          </a:xfrm>
          <a:prstGeom prst="rect">
            <a:avLst/>
          </a:prstGeom>
          <a:noFill/>
          <a:ln w="9525" algn="ctr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>
                <a:solidFill>
                  <a:srgbClr val="33CC33"/>
                </a:solidFill>
                <a:latin typeface="Courier New" pitchFamily="49" charset="0"/>
              </a:rPr>
              <a:t>element( N, D3, D4 ),</a:t>
            </a:r>
          </a:p>
          <a:p>
            <a:pPr eaLnBrk="1" hangingPunct="1"/>
            <a:r>
              <a:rPr lang="en-US">
                <a:solidFill>
                  <a:srgbClr val="33CC33"/>
                </a:solidFill>
                <a:latin typeface="Courier New" pitchFamily="49" charset="0"/>
              </a:rPr>
              <a:t>element( R, D4, D5 ),</a:t>
            </a:r>
          </a:p>
          <a:p>
            <a:pPr eaLnBrk="1" hangingPunct="1"/>
            <a:r>
              <a:rPr lang="en-US">
                <a:solidFill>
                  <a:srgbClr val="33CC33"/>
                </a:solidFill>
                <a:latin typeface="Courier New" pitchFamily="49" charset="0"/>
              </a:rPr>
              <a:t>sum( N, R, C1, E, C2 ),</a:t>
            </a:r>
          </a:p>
          <a:p>
            <a:pPr eaLnBrk="1" hangingPunct="1"/>
            <a:endParaRPr lang="en-US">
              <a:solidFill>
                <a:srgbClr val="33CC33"/>
              </a:solidFill>
              <a:latin typeface="Courier New" pitchFamily="49" charset="0"/>
            </a:endParaRPr>
          </a:p>
          <a:p>
            <a:pPr eaLnBrk="1" hangingPunct="1"/>
            <a:r>
              <a:rPr lang="en-US">
                <a:solidFill>
                  <a:srgbClr val="33CC33"/>
                </a:solidFill>
                <a:latin typeface="Courier New" pitchFamily="49" charset="0"/>
              </a:rPr>
              <a:t>element(O, D5, D6),</a:t>
            </a:r>
          </a:p>
          <a:p>
            <a:pPr eaLnBrk="1" hangingPunct="1"/>
            <a:r>
              <a:rPr lang="en-US">
                <a:solidFill>
                  <a:srgbClr val="33CC33"/>
                </a:solidFill>
                <a:latin typeface="Courier New" pitchFamily="49" charset="0"/>
              </a:rPr>
              <a:t>sum(E, O, C2, N, C3),</a:t>
            </a:r>
          </a:p>
          <a:p>
            <a:pPr eaLnBrk="1" hangingPunct="1"/>
            <a:endParaRPr lang="en-US">
              <a:solidFill>
                <a:srgbClr val="33CC33"/>
              </a:solidFill>
              <a:latin typeface="Courier New" pitchFamily="49" charset="0"/>
            </a:endParaRPr>
          </a:p>
          <a:p>
            <a:pPr eaLnBrk="1" hangingPunct="1"/>
            <a:r>
              <a:rPr lang="en-US">
                <a:solidFill>
                  <a:srgbClr val="33CC33"/>
                </a:solidFill>
                <a:latin typeface="Courier New" pitchFamily="49" charset="0"/>
              </a:rPr>
              <a:t>element(S, D6, D7),</a:t>
            </a:r>
          </a:p>
          <a:p>
            <a:pPr eaLnBrk="1" hangingPunct="1"/>
            <a:r>
              <a:rPr lang="en-US">
                <a:solidFill>
                  <a:srgbClr val="33CC33"/>
                </a:solidFill>
                <a:latin typeface="Courier New" pitchFamily="49" charset="0"/>
              </a:rPr>
              <a:t>element(M, D7, _),</a:t>
            </a:r>
          </a:p>
          <a:p>
            <a:pPr eaLnBrk="1" hangingPunct="1"/>
            <a:r>
              <a:rPr lang="en-US">
                <a:solidFill>
                  <a:srgbClr val="33CC33"/>
                </a:solidFill>
                <a:latin typeface="Courier New" pitchFamily="49" charset="0"/>
              </a:rPr>
              <a:t>sum( S, M, C3, O, M),</a:t>
            </a:r>
          </a:p>
          <a:p>
            <a:pPr eaLnBrk="1" hangingPunct="1"/>
            <a:endParaRPr lang="en-US">
              <a:solidFill>
                <a:srgbClr val="33CC33"/>
              </a:solidFill>
              <a:latin typeface="Courier New" pitchFamily="49" charset="0"/>
            </a:endParaRPr>
          </a:p>
          <a:p>
            <a:pPr eaLnBrk="1" hangingPunct="1"/>
            <a:r>
              <a:rPr lang="en-US">
                <a:solidFill>
                  <a:srgbClr val="33CC33"/>
                </a:solidFill>
                <a:latin typeface="Courier New" pitchFamily="49" charset="0"/>
              </a:rPr>
              <a:t>M =\= 0.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77138" y="6340475"/>
            <a:ext cx="1566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Courier New" pitchFamily="49" charset="0"/>
              </a:rPr>
              <a:t>money.pl by </a:t>
            </a:r>
            <a:br>
              <a:rPr lang="en-US" sz="1400">
                <a:latin typeface="Courier New" pitchFamily="49" charset="0"/>
              </a:rPr>
            </a:br>
            <a:r>
              <a:rPr lang="en-US" sz="1400">
                <a:latin typeface="Courier New" pitchFamily="49" charset="0"/>
              </a:rPr>
              <a:t>Robert Keller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3413" y="222250"/>
            <a:ext cx="7762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/>
              <a:t>Curry's Paradox</a:t>
            </a:r>
          </a:p>
        </p:txBody>
      </p:sp>
      <p:grpSp>
        <p:nvGrpSpPr>
          <p:cNvPr id="91139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41338" y="1066800"/>
            <a:ext cx="7773987" cy="179388"/>
            <a:chOff x="295" y="1311"/>
            <a:chExt cx="5177" cy="114"/>
          </a:xfrm>
        </p:grpSpPr>
        <p:sp>
          <p:nvSpPr>
            <p:cNvPr id="91140" name="Rectangle 3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1" name="Rectangle 3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48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464359"/>
            <a:ext cx="83058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/>
            <a:r>
              <a:rPr lang="en-US" dirty="0"/>
              <a:t>If everyone in </a:t>
            </a:r>
            <a:r>
              <a:rPr lang="en-US" dirty="0" smtClean="0"/>
              <a:t>CS42 </a:t>
            </a:r>
            <a:r>
              <a:rPr lang="en-US" dirty="0"/>
              <a:t>gets an </a:t>
            </a:r>
            <a:r>
              <a:rPr lang="en-US" dirty="0" smtClean="0"/>
              <a:t>A </a:t>
            </a:r>
            <a:r>
              <a:rPr lang="en-US" dirty="0"/>
              <a:t>on all their homework and exams, then everyone in </a:t>
            </a:r>
            <a:r>
              <a:rPr lang="en-US" dirty="0" smtClean="0"/>
              <a:t>CS42 </a:t>
            </a:r>
            <a:r>
              <a:rPr lang="en-US" dirty="0"/>
              <a:t>gets an A.</a:t>
            </a:r>
          </a:p>
        </p:txBody>
      </p:sp>
    </p:spTree>
    <p:extLst>
      <p:ext uri="{BB962C8B-B14F-4D97-AF65-F5344CB8AC3E}">
        <p14:creationId xmlns:p14="http://schemas.microsoft.com/office/powerpoint/2010/main" val="35067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3413" y="222250"/>
            <a:ext cx="7762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/>
              <a:t>Curry's Paradox</a:t>
            </a:r>
          </a:p>
        </p:txBody>
      </p:sp>
      <p:grpSp>
        <p:nvGrpSpPr>
          <p:cNvPr id="92163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41338" y="1066800"/>
            <a:ext cx="7773987" cy="179388"/>
            <a:chOff x="295" y="1311"/>
            <a:chExt cx="5177" cy="114"/>
          </a:xfrm>
        </p:grpSpPr>
        <p:sp>
          <p:nvSpPr>
            <p:cNvPr id="92164" name="Rectangle 3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5" name="Rectangle 3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6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464359"/>
            <a:ext cx="83058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/>
            <a:r>
              <a:rPr lang="en-US" dirty="0"/>
              <a:t>If everyone in </a:t>
            </a:r>
            <a:r>
              <a:rPr lang="en-US" dirty="0" smtClean="0"/>
              <a:t>CS42 </a:t>
            </a:r>
            <a:r>
              <a:rPr lang="en-US" dirty="0"/>
              <a:t>gets an A on all their homework and exams, then everyone in </a:t>
            </a:r>
            <a:r>
              <a:rPr lang="en-US" dirty="0" smtClean="0"/>
              <a:t>CS42 </a:t>
            </a:r>
            <a:r>
              <a:rPr lang="en-US" dirty="0"/>
              <a:t>gets an A.</a:t>
            </a:r>
          </a:p>
        </p:txBody>
      </p:sp>
      <p:sp>
        <p:nvSpPr>
          <p:cNvPr id="9216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3126859"/>
            <a:ext cx="8305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/>
            <a:r>
              <a:rPr lang="en-US" dirty="0"/>
              <a:t>If this sentence is true, then everyone in </a:t>
            </a:r>
            <a:r>
              <a:rPr lang="en-US" dirty="0" smtClean="0"/>
              <a:t>CS42 </a:t>
            </a:r>
            <a:r>
              <a:rPr lang="en-US" dirty="0"/>
              <a:t>gets an A.</a:t>
            </a:r>
          </a:p>
        </p:txBody>
      </p:sp>
    </p:spTree>
    <p:extLst>
      <p:ext uri="{BB962C8B-B14F-4D97-AF65-F5344CB8AC3E}">
        <p14:creationId xmlns:p14="http://schemas.microsoft.com/office/powerpoint/2010/main" val="31448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3413" y="222250"/>
            <a:ext cx="7762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/>
              <a:t>Curry's Paradox</a:t>
            </a:r>
          </a:p>
        </p:txBody>
      </p:sp>
      <p:grpSp>
        <p:nvGrpSpPr>
          <p:cNvPr id="90115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41338" y="1066800"/>
            <a:ext cx="7773987" cy="179388"/>
            <a:chOff x="295" y="1311"/>
            <a:chExt cx="5177" cy="114"/>
          </a:xfrm>
        </p:grpSpPr>
        <p:sp>
          <p:nvSpPr>
            <p:cNvPr id="90116" name="Rectangle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7" name="Rectangl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25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602859"/>
            <a:ext cx="80772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algn="l"/>
            <a:r>
              <a:rPr lang="en-US" i="1" dirty="0"/>
              <a:t>X</a:t>
            </a:r>
            <a:r>
              <a:rPr lang="en-US" dirty="0"/>
              <a:t>: If this sentence is true, then everyone in </a:t>
            </a:r>
            <a:r>
              <a:rPr lang="en-US" dirty="0" smtClean="0"/>
              <a:t>CS42 </a:t>
            </a:r>
            <a:r>
              <a:rPr lang="en-US" dirty="0"/>
              <a:t>gets an A.</a:t>
            </a:r>
          </a:p>
        </p:txBody>
      </p:sp>
      <p:sp>
        <p:nvSpPr>
          <p:cNvPr id="90126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2209800"/>
            <a:ext cx="66548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1. X → X</a:t>
            </a:r>
          </a:p>
          <a:p>
            <a:pPr lvl="1" algn="l"/>
            <a:r>
              <a:rPr lang="en-US" sz="1800" i="1" dirty="0">
                <a:hlinkClick r:id="rId12" tooltip="Natural deduction"/>
              </a:rPr>
              <a:t>rule of assumption</a:t>
            </a:r>
            <a:r>
              <a:rPr lang="en-US" sz="1800" i="1" dirty="0"/>
              <a:t>, also called restatement of premise or of hypothesis</a:t>
            </a:r>
            <a:endParaRPr lang="en-US" sz="1800" dirty="0"/>
          </a:p>
          <a:p>
            <a:pPr algn="l"/>
            <a:r>
              <a:rPr lang="en-US" sz="1800" dirty="0"/>
              <a:t>2. X → (X → Y)</a:t>
            </a:r>
          </a:p>
          <a:p>
            <a:pPr lvl="1" algn="l"/>
            <a:r>
              <a:rPr lang="en-US" sz="1800" i="1" dirty="0"/>
              <a:t>substitute right side of 1</a:t>
            </a:r>
            <a:r>
              <a:rPr lang="en-US" sz="1800" dirty="0"/>
              <a:t>, since X = X → Y</a:t>
            </a:r>
          </a:p>
          <a:p>
            <a:pPr algn="l"/>
            <a:r>
              <a:rPr lang="en-US" sz="1800" dirty="0"/>
              <a:t>3. X → Y</a:t>
            </a:r>
          </a:p>
          <a:p>
            <a:pPr lvl="1" algn="l"/>
            <a:r>
              <a:rPr lang="en-US" sz="1800" dirty="0"/>
              <a:t>from 2 by </a:t>
            </a:r>
            <a:r>
              <a:rPr lang="en-US" sz="1800" i="1" dirty="0">
                <a:hlinkClick r:id="rId13" tooltip="Rule of contraction"/>
              </a:rPr>
              <a:t>contraction</a:t>
            </a:r>
            <a:endParaRPr lang="en-US" sz="1800" dirty="0"/>
          </a:p>
          <a:p>
            <a:pPr algn="l"/>
            <a:r>
              <a:rPr lang="en-US" sz="1800" dirty="0"/>
              <a:t>4. X</a:t>
            </a:r>
          </a:p>
          <a:p>
            <a:pPr lvl="1" algn="l"/>
            <a:r>
              <a:rPr lang="en-US" sz="1800" i="1" dirty="0"/>
              <a:t>substitute 3</a:t>
            </a:r>
            <a:r>
              <a:rPr lang="en-US" sz="1800" dirty="0"/>
              <a:t>, since X = X → Y</a:t>
            </a:r>
          </a:p>
          <a:p>
            <a:pPr algn="l"/>
            <a:r>
              <a:rPr lang="en-US" sz="1800" dirty="0"/>
              <a:t>5. Y</a:t>
            </a:r>
          </a:p>
          <a:p>
            <a:pPr lvl="1" algn="l"/>
            <a:r>
              <a:rPr lang="en-US" sz="1800" dirty="0"/>
              <a:t>from 4 and 3 by </a:t>
            </a:r>
            <a:r>
              <a:rPr lang="en-US" sz="1800" i="1" dirty="0">
                <a:hlinkClick r:id="rId14" tooltip="Modus ponens"/>
              </a:rPr>
              <a:t>modus ponens</a:t>
            </a:r>
            <a:endParaRPr lang="en-US" sz="1800" dirty="0"/>
          </a:p>
          <a:p>
            <a:pPr algn="l">
              <a:spcBef>
                <a:spcPct val="0"/>
              </a:spcBef>
            </a:pPr>
            <a:endParaRPr lang="en-US" sz="1800" dirty="0"/>
          </a:p>
        </p:txBody>
      </p:sp>
      <p:sp>
        <p:nvSpPr>
          <p:cNvPr id="90127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89919" y="124618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90128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505200" y="137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29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65738" y="12461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90130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34728" y="6521450"/>
            <a:ext cx="4202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http://en.wikipedia.org/wiki/Curry%27s_paradox</a:t>
            </a:r>
          </a:p>
        </p:txBody>
      </p:sp>
    </p:spTree>
    <p:extLst>
      <p:ext uri="{BB962C8B-B14F-4D97-AF65-F5344CB8AC3E}">
        <p14:creationId xmlns:p14="http://schemas.microsoft.com/office/powerpoint/2010/main" val="35999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3413" y="222250"/>
            <a:ext cx="7762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/>
              <a:t>Logic is everywhere…</a:t>
            </a:r>
          </a:p>
        </p:txBody>
      </p:sp>
      <p:grpSp>
        <p:nvGrpSpPr>
          <p:cNvPr id="7171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41338" y="1066800"/>
            <a:ext cx="7773987" cy="179388"/>
            <a:chOff x="295" y="1311"/>
            <a:chExt cx="5177" cy="114"/>
          </a:xfrm>
        </p:grpSpPr>
        <p:sp>
          <p:nvSpPr>
            <p:cNvPr id="7225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6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2" name="Text Box 7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7013" y="1698625"/>
            <a:ext cx="352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omic Sans MS" pitchFamily="66" charset="0"/>
              </a:rPr>
              <a:t>But particularly on the Island of knights and knaves…</a:t>
            </a:r>
          </a:p>
        </p:txBody>
      </p:sp>
      <p:pic>
        <p:nvPicPr>
          <p:cNvPr id="7173" name="Picture 83" descr="cli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2986088"/>
            <a:ext cx="28321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6" descr="BOBRaymondSmullya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2" t="5162" r="526" b="41867"/>
          <a:stretch>
            <a:fillRect/>
          </a:stretch>
        </p:blipFill>
        <p:spPr bwMode="auto">
          <a:xfrm>
            <a:off x="639763" y="1692275"/>
            <a:ext cx="5095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5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2850" y="1792288"/>
            <a:ext cx="288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asks A, "What type are you?"</a:t>
            </a:r>
          </a:p>
        </p:txBody>
      </p:sp>
      <p:sp>
        <p:nvSpPr>
          <p:cNvPr id="7179" name="Text Box 15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71563" y="345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>
                <a:solidFill>
                  <a:srgbClr val="0000FF"/>
                </a:solidFill>
              </a:rPr>
              <a:t>A</a:t>
            </a:r>
            <a:endParaRPr lang="en-US" b="1"/>
          </a:p>
        </p:txBody>
      </p:sp>
      <p:sp>
        <p:nvSpPr>
          <p:cNvPr id="7180" name="Text Box 15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69975" y="45085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>
                <a:solidFill>
                  <a:srgbClr val="009900"/>
                </a:solidFill>
              </a:rPr>
              <a:t>B</a:t>
            </a:r>
            <a:endParaRPr lang="en-US" b="1"/>
          </a:p>
        </p:txBody>
      </p:sp>
      <p:sp>
        <p:nvSpPr>
          <p:cNvPr id="7181" name="Text Box 15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60450" y="57388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>
                <a:solidFill>
                  <a:srgbClr val="980236"/>
                </a:solidFill>
              </a:rPr>
              <a:t>C</a:t>
            </a:r>
            <a:endParaRPr lang="en-US" b="1"/>
          </a:p>
        </p:txBody>
      </p:sp>
      <p:sp>
        <p:nvSpPr>
          <p:cNvPr id="7182" name="Text Box 15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143250"/>
            <a:ext cx="219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&lt;mumbles&gt;</a:t>
            </a:r>
          </a:p>
        </p:txBody>
      </p:sp>
      <p:sp>
        <p:nvSpPr>
          <p:cNvPr id="7183" name="Rectangle 16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311650"/>
            <a:ext cx="353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9900"/>
                </a:solidFill>
              </a:rPr>
              <a:t>"A said that she is a knave"</a:t>
            </a:r>
          </a:p>
        </p:txBody>
      </p:sp>
      <p:sp>
        <p:nvSpPr>
          <p:cNvPr id="7184" name="Rectangle 16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5457825"/>
            <a:ext cx="375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980236"/>
                </a:solidFill>
              </a:rPr>
              <a:t>"Don't believe B, he's lying!"</a:t>
            </a:r>
          </a:p>
        </p:txBody>
      </p:sp>
      <p:sp>
        <p:nvSpPr>
          <p:cNvPr id="7185" name="Rectangle 16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73138" y="2519363"/>
            <a:ext cx="2400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000">
                <a:latin typeface="Arial" charset="0"/>
              </a:rPr>
              <a:t>A, B, and C are each a knight or knave:</a:t>
            </a:r>
          </a:p>
        </p:txBody>
      </p:sp>
      <p:grpSp>
        <p:nvGrpSpPr>
          <p:cNvPr id="59" name="Group 7182"/>
          <p:cNvGrpSpPr>
            <a:grpSpLocks/>
          </p:cNvGrpSpPr>
          <p:nvPr/>
        </p:nvGrpSpPr>
        <p:grpSpPr bwMode="auto">
          <a:xfrm>
            <a:off x="539598" y="3371850"/>
            <a:ext cx="507613" cy="604482"/>
            <a:chOff x="1676815" y="5536974"/>
            <a:chExt cx="1066385" cy="1244825"/>
          </a:xfrm>
        </p:grpSpPr>
        <p:sp>
          <p:nvSpPr>
            <p:cNvPr id="60" name="Freeform 11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1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62" name="Straight Connector 61"/>
            <p:cNvCxnSpPr>
              <a:stCxn id="78" idx="1"/>
              <a:endCxn id="78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78" name="Oval 1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9" name="Oval 17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0" name="Straight Connector 79"/>
              <p:cNvCxnSpPr>
                <a:stCxn id="78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8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4" name="Freeform 63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6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73" name="Oval 14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4" name="Oval 1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5" name="Straight Connector 74"/>
              <p:cNvCxnSpPr>
                <a:stCxn id="73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3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3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68" name="Oval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9" name="Oval 1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0" name="Straight Connector 69"/>
              <p:cNvCxnSpPr>
                <a:stCxn id="68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8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AutoShap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83" name="Group 7182"/>
          <p:cNvGrpSpPr>
            <a:grpSpLocks/>
          </p:cNvGrpSpPr>
          <p:nvPr/>
        </p:nvGrpSpPr>
        <p:grpSpPr bwMode="auto">
          <a:xfrm>
            <a:off x="452686" y="4405565"/>
            <a:ext cx="507613" cy="604482"/>
            <a:chOff x="1676815" y="5536974"/>
            <a:chExt cx="1066385" cy="1244825"/>
          </a:xfrm>
        </p:grpSpPr>
        <p:sp>
          <p:nvSpPr>
            <p:cNvPr id="84" name="Freeform 11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86" name="Straight Connector 85"/>
            <p:cNvCxnSpPr>
              <a:stCxn id="102" idx="1"/>
              <a:endCxn id="102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02" name="Oval 1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3" name="Oval 1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04" name="Straight Connector 103"/>
              <p:cNvCxnSpPr>
                <a:stCxn id="102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2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2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8" name="Freeform 87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89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97" name="Oval 1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8" name="Oval 1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stCxn id="97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7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7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92" name="Oval 1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3" name="Oval 1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4" name="Straight Connector 93"/>
              <p:cNvCxnSpPr>
                <a:stCxn id="92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2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2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1" name="AutoShape 1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07" name="Group 7182"/>
          <p:cNvGrpSpPr>
            <a:grpSpLocks/>
          </p:cNvGrpSpPr>
          <p:nvPr/>
        </p:nvGrpSpPr>
        <p:grpSpPr bwMode="auto">
          <a:xfrm>
            <a:off x="426236" y="5591531"/>
            <a:ext cx="507613" cy="604482"/>
            <a:chOff x="1676815" y="5536974"/>
            <a:chExt cx="1066385" cy="1244825"/>
          </a:xfrm>
        </p:grpSpPr>
        <p:sp>
          <p:nvSpPr>
            <p:cNvPr id="108" name="Freeform 1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110" name="Straight Connector 109"/>
            <p:cNvCxnSpPr>
              <a:stCxn id="126" idx="1"/>
              <a:endCxn id="12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26" name="Oval 1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27" name="Oval 1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28" name="Straight Connector 127"/>
              <p:cNvCxnSpPr>
                <a:stCxn id="12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2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2" name="Freeform 11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11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121" name="Oval 1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22" name="Oval 1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23" name="Straight Connector 122"/>
              <p:cNvCxnSpPr>
                <a:stCxn id="12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12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12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116" name="Oval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17" name="Oval 1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18" name="Straight Connector 117"/>
              <p:cNvCxnSpPr>
                <a:stCxn id="11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1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1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5" name="AutoShap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57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6" descr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784225"/>
            <a:ext cx="8240712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9100" y="1054100"/>
            <a:ext cx="8218488" cy="180975"/>
            <a:chOff x="295" y="1311"/>
            <a:chExt cx="5177" cy="114"/>
          </a:xfrm>
        </p:grpSpPr>
        <p:sp>
          <p:nvSpPr>
            <p:cNvPr id="940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7225" y="220663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Logical functions are </a:t>
            </a:r>
            <a:r>
              <a:rPr lang="en-US" sz="3600" b="1" i="1"/>
              <a:t>all </a:t>
            </a:r>
            <a:r>
              <a:rPr lang="en-US" sz="3600"/>
              <a:t>computation</a:t>
            </a:r>
          </a:p>
        </p:txBody>
      </p:sp>
      <p:sp>
        <p:nvSpPr>
          <p:cNvPr id="922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7213" y="1816100"/>
            <a:ext cx="557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Inputs</a:t>
            </a:r>
            <a:endParaRPr lang="en-US" sz="1600">
              <a:solidFill>
                <a:srgbClr val="0000FF"/>
              </a:solidFill>
              <a:latin typeface="Monaco" charset="0"/>
            </a:endParaRPr>
          </a:p>
        </p:txBody>
      </p:sp>
      <p:grpSp>
        <p:nvGrpSpPr>
          <p:cNvPr id="9221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3213" y="2039938"/>
            <a:ext cx="8466137" cy="1312862"/>
            <a:chOff x="192" y="3196"/>
            <a:chExt cx="5333" cy="827"/>
          </a:xfrm>
        </p:grpSpPr>
        <p:sp>
          <p:nvSpPr>
            <p:cNvPr id="9242" name="Line 8"/>
            <p:cNvSpPr>
              <a:spLocks noChangeShapeType="1"/>
            </p:cNvSpPr>
            <p:nvPr/>
          </p:nvSpPr>
          <p:spPr bwMode="auto">
            <a:xfrm>
              <a:off x="192" y="3196"/>
              <a:ext cx="5320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9"/>
            <p:cNvSpPr>
              <a:spLocks noChangeShapeType="1"/>
            </p:cNvSpPr>
            <p:nvPr/>
          </p:nvSpPr>
          <p:spPr bwMode="auto">
            <a:xfrm>
              <a:off x="192" y="3196"/>
              <a:ext cx="1" cy="814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Rectangle 10"/>
            <p:cNvSpPr>
              <a:spLocks noChangeArrowheads="1"/>
            </p:cNvSpPr>
            <p:nvPr/>
          </p:nvSpPr>
          <p:spPr bwMode="auto">
            <a:xfrm>
              <a:off x="2507" y="3196"/>
              <a:ext cx="9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Function number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45" name="Rectangle 11"/>
            <p:cNvSpPr>
              <a:spLocks noChangeArrowheads="1"/>
            </p:cNvSpPr>
            <p:nvPr/>
          </p:nvSpPr>
          <p:spPr bwMode="auto">
            <a:xfrm>
              <a:off x="315" y="333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latin typeface="Arial" charset="0"/>
                </a:rPr>
                <a:t>x</a:t>
              </a:r>
            </a:p>
          </p:txBody>
        </p:sp>
        <p:sp>
          <p:nvSpPr>
            <p:cNvPr id="9246" name="Rectangle 12"/>
            <p:cNvSpPr>
              <a:spLocks noChangeArrowheads="1"/>
            </p:cNvSpPr>
            <p:nvPr/>
          </p:nvSpPr>
          <p:spPr bwMode="auto">
            <a:xfrm>
              <a:off x="611" y="333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latin typeface="Arial" charset="0"/>
                </a:rPr>
                <a:t>y</a:t>
              </a:r>
              <a:endParaRPr lang="en-US" sz="1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47" name="Rectangle 13"/>
            <p:cNvSpPr>
              <a:spLocks noChangeArrowheads="1"/>
            </p:cNvSpPr>
            <p:nvPr/>
          </p:nvSpPr>
          <p:spPr bwMode="auto">
            <a:xfrm>
              <a:off x="906" y="333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48" name="Rectangle 14"/>
            <p:cNvSpPr>
              <a:spLocks noChangeArrowheads="1"/>
            </p:cNvSpPr>
            <p:nvPr/>
          </p:nvSpPr>
          <p:spPr bwMode="auto">
            <a:xfrm>
              <a:off x="1202" y="333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49" name="Rectangle 15"/>
            <p:cNvSpPr>
              <a:spLocks noChangeArrowheads="1"/>
            </p:cNvSpPr>
            <p:nvPr/>
          </p:nvSpPr>
          <p:spPr bwMode="auto">
            <a:xfrm>
              <a:off x="1497" y="333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50" name="Rectangle 16"/>
            <p:cNvSpPr>
              <a:spLocks noChangeArrowheads="1"/>
            </p:cNvSpPr>
            <p:nvPr/>
          </p:nvSpPr>
          <p:spPr bwMode="auto">
            <a:xfrm>
              <a:off x="1793" y="333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51" name="Rectangle 17"/>
            <p:cNvSpPr>
              <a:spLocks noChangeArrowheads="1"/>
            </p:cNvSpPr>
            <p:nvPr/>
          </p:nvSpPr>
          <p:spPr bwMode="auto">
            <a:xfrm>
              <a:off x="2088" y="333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52" name="Rectangle 18"/>
            <p:cNvSpPr>
              <a:spLocks noChangeArrowheads="1"/>
            </p:cNvSpPr>
            <p:nvPr/>
          </p:nvSpPr>
          <p:spPr bwMode="auto">
            <a:xfrm>
              <a:off x="2384" y="333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53" name="Rectangle 19"/>
            <p:cNvSpPr>
              <a:spLocks noChangeArrowheads="1"/>
            </p:cNvSpPr>
            <p:nvPr/>
          </p:nvSpPr>
          <p:spPr bwMode="auto">
            <a:xfrm>
              <a:off x="2679" y="333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54" name="Rectangle 20"/>
            <p:cNvSpPr>
              <a:spLocks noChangeArrowheads="1"/>
            </p:cNvSpPr>
            <p:nvPr/>
          </p:nvSpPr>
          <p:spPr bwMode="auto">
            <a:xfrm>
              <a:off x="2975" y="333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55" name="Rectangle 21"/>
            <p:cNvSpPr>
              <a:spLocks noChangeArrowheads="1"/>
            </p:cNvSpPr>
            <p:nvPr/>
          </p:nvSpPr>
          <p:spPr bwMode="auto">
            <a:xfrm>
              <a:off x="3271" y="333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56" name="Rectangle 22"/>
            <p:cNvSpPr>
              <a:spLocks noChangeArrowheads="1"/>
            </p:cNvSpPr>
            <p:nvPr/>
          </p:nvSpPr>
          <p:spPr bwMode="auto">
            <a:xfrm>
              <a:off x="3566" y="333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57" name="Rectangle 23"/>
            <p:cNvSpPr>
              <a:spLocks noChangeArrowheads="1"/>
            </p:cNvSpPr>
            <p:nvPr/>
          </p:nvSpPr>
          <p:spPr bwMode="auto">
            <a:xfrm>
              <a:off x="3825" y="3332"/>
              <a:ext cx="1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58" name="Rectangle 24"/>
            <p:cNvSpPr>
              <a:spLocks noChangeArrowheads="1"/>
            </p:cNvSpPr>
            <p:nvPr/>
          </p:nvSpPr>
          <p:spPr bwMode="auto">
            <a:xfrm>
              <a:off x="4120" y="3332"/>
              <a:ext cx="1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11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59" name="Rectangle 25"/>
            <p:cNvSpPr>
              <a:spLocks noChangeArrowheads="1"/>
            </p:cNvSpPr>
            <p:nvPr/>
          </p:nvSpPr>
          <p:spPr bwMode="auto">
            <a:xfrm>
              <a:off x="4416" y="3332"/>
              <a:ext cx="1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60" name="Rectangle 26"/>
            <p:cNvSpPr>
              <a:spLocks noChangeArrowheads="1"/>
            </p:cNvSpPr>
            <p:nvPr/>
          </p:nvSpPr>
          <p:spPr bwMode="auto">
            <a:xfrm>
              <a:off x="4711" y="3332"/>
              <a:ext cx="1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13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61" name="Rectangle 27"/>
            <p:cNvSpPr>
              <a:spLocks noChangeArrowheads="1"/>
            </p:cNvSpPr>
            <p:nvPr/>
          </p:nvSpPr>
          <p:spPr bwMode="auto">
            <a:xfrm>
              <a:off x="5007" y="3332"/>
              <a:ext cx="1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14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62" name="Rectangle 28"/>
            <p:cNvSpPr>
              <a:spLocks noChangeArrowheads="1"/>
            </p:cNvSpPr>
            <p:nvPr/>
          </p:nvSpPr>
          <p:spPr bwMode="auto">
            <a:xfrm>
              <a:off x="5302" y="3332"/>
              <a:ext cx="1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63" name="Rectangle 29"/>
            <p:cNvSpPr>
              <a:spLocks noChangeArrowheads="1"/>
            </p:cNvSpPr>
            <p:nvPr/>
          </p:nvSpPr>
          <p:spPr bwMode="auto">
            <a:xfrm>
              <a:off x="315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64" name="Rectangle 30"/>
            <p:cNvSpPr>
              <a:spLocks noChangeArrowheads="1"/>
            </p:cNvSpPr>
            <p:nvPr/>
          </p:nvSpPr>
          <p:spPr bwMode="auto">
            <a:xfrm>
              <a:off x="611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0</a:t>
              </a:r>
              <a:endParaRPr lang="en-US" sz="1600">
                <a:solidFill>
                  <a:srgbClr val="0000FF"/>
                </a:solidFill>
                <a:latin typeface="Monaco" charset="0"/>
              </a:endParaRPr>
            </a:p>
          </p:txBody>
        </p:sp>
        <p:sp>
          <p:nvSpPr>
            <p:cNvPr id="9265" name="Rectangle 31"/>
            <p:cNvSpPr>
              <a:spLocks noChangeArrowheads="1"/>
            </p:cNvSpPr>
            <p:nvPr/>
          </p:nvSpPr>
          <p:spPr bwMode="auto">
            <a:xfrm>
              <a:off x="906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66" name="Rectangle 32"/>
            <p:cNvSpPr>
              <a:spLocks noChangeArrowheads="1"/>
            </p:cNvSpPr>
            <p:nvPr/>
          </p:nvSpPr>
          <p:spPr bwMode="auto">
            <a:xfrm>
              <a:off x="1202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67" name="Rectangle 33"/>
            <p:cNvSpPr>
              <a:spLocks noChangeArrowheads="1"/>
            </p:cNvSpPr>
            <p:nvPr/>
          </p:nvSpPr>
          <p:spPr bwMode="auto">
            <a:xfrm>
              <a:off x="1497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68" name="Rectangle 34"/>
            <p:cNvSpPr>
              <a:spLocks noChangeArrowheads="1"/>
            </p:cNvSpPr>
            <p:nvPr/>
          </p:nvSpPr>
          <p:spPr bwMode="auto">
            <a:xfrm>
              <a:off x="1793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69" name="Rectangle 35"/>
            <p:cNvSpPr>
              <a:spLocks noChangeArrowheads="1"/>
            </p:cNvSpPr>
            <p:nvPr/>
          </p:nvSpPr>
          <p:spPr bwMode="auto">
            <a:xfrm>
              <a:off x="2088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70" name="Rectangle 36"/>
            <p:cNvSpPr>
              <a:spLocks noChangeArrowheads="1"/>
            </p:cNvSpPr>
            <p:nvPr/>
          </p:nvSpPr>
          <p:spPr bwMode="auto">
            <a:xfrm>
              <a:off x="2384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71" name="Rectangle 37"/>
            <p:cNvSpPr>
              <a:spLocks noChangeArrowheads="1"/>
            </p:cNvSpPr>
            <p:nvPr/>
          </p:nvSpPr>
          <p:spPr bwMode="auto">
            <a:xfrm>
              <a:off x="2679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72" name="Rectangle 38"/>
            <p:cNvSpPr>
              <a:spLocks noChangeArrowheads="1"/>
            </p:cNvSpPr>
            <p:nvPr/>
          </p:nvSpPr>
          <p:spPr bwMode="auto">
            <a:xfrm>
              <a:off x="2975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73" name="Rectangle 39"/>
            <p:cNvSpPr>
              <a:spLocks noChangeArrowheads="1"/>
            </p:cNvSpPr>
            <p:nvPr/>
          </p:nvSpPr>
          <p:spPr bwMode="auto">
            <a:xfrm>
              <a:off x="3271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74" name="Rectangle 40"/>
            <p:cNvSpPr>
              <a:spLocks noChangeArrowheads="1"/>
            </p:cNvSpPr>
            <p:nvPr/>
          </p:nvSpPr>
          <p:spPr bwMode="auto">
            <a:xfrm>
              <a:off x="3566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75" name="Rectangle 41"/>
            <p:cNvSpPr>
              <a:spLocks noChangeArrowheads="1"/>
            </p:cNvSpPr>
            <p:nvPr/>
          </p:nvSpPr>
          <p:spPr bwMode="auto">
            <a:xfrm>
              <a:off x="3862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76" name="Rectangle 42"/>
            <p:cNvSpPr>
              <a:spLocks noChangeArrowheads="1"/>
            </p:cNvSpPr>
            <p:nvPr/>
          </p:nvSpPr>
          <p:spPr bwMode="auto">
            <a:xfrm>
              <a:off x="4157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77" name="Rectangle 43"/>
            <p:cNvSpPr>
              <a:spLocks noChangeArrowheads="1"/>
            </p:cNvSpPr>
            <p:nvPr/>
          </p:nvSpPr>
          <p:spPr bwMode="auto">
            <a:xfrm>
              <a:off x="4453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78" name="Rectangle 44"/>
            <p:cNvSpPr>
              <a:spLocks noChangeArrowheads="1"/>
            </p:cNvSpPr>
            <p:nvPr/>
          </p:nvSpPr>
          <p:spPr bwMode="auto">
            <a:xfrm>
              <a:off x="4748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79" name="Rectangle 45"/>
            <p:cNvSpPr>
              <a:spLocks noChangeArrowheads="1"/>
            </p:cNvSpPr>
            <p:nvPr/>
          </p:nvSpPr>
          <p:spPr bwMode="auto">
            <a:xfrm>
              <a:off x="5044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80" name="Rectangle 46"/>
            <p:cNvSpPr>
              <a:spLocks noChangeArrowheads="1"/>
            </p:cNvSpPr>
            <p:nvPr/>
          </p:nvSpPr>
          <p:spPr bwMode="auto">
            <a:xfrm>
              <a:off x="5339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81" name="Rectangle 47"/>
            <p:cNvSpPr>
              <a:spLocks noChangeArrowheads="1"/>
            </p:cNvSpPr>
            <p:nvPr/>
          </p:nvSpPr>
          <p:spPr bwMode="auto">
            <a:xfrm>
              <a:off x="315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0</a:t>
              </a:r>
              <a:endParaRPr lang="en-US" sz="1600">
                <a:solidFill>
                  <a:srgbClr val="0000FF"/>
                </a:solidFill>
                <a:latin typeface="Monaco" charset="0"/>
              </a:endParaRPr>
            </a:p>
          </p:txBody>
        </p:sp>
        <p:sp>
          <p:nvSpPr>
            <p:cNvPr id="9282" name="Rectangle 48"/>
            <p:cNvSpPr>
              <a:spLocks noChangeArrowheads="1"/>
            </p:cNvSpPr>
            <p:nvPr/>
          </p:nvSpPr>
          <p:spPr bwMode="auto">
            <a:xfrm>
              <a:off x="611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1</a:t>
              </a:r>
              <a:endParaRPr lang="en-US" sz="1600">
                <a:solidFill>
                  <a:srgbClr val="0000FF"/>
                </a:solidFill>
                <a:latin typeface="Monaco" charset="0"/>
              </a:endParaRPr>
            </a:p>
          </p:txBody>
        </p:sp>
        <p:sp>
          <p:nvSpPr>
            <p:cNvPr id="9283" name="Rectangle 49"/>
            <p:cNvSpPr>
              <a:spLocks noChangeArrowheads="1"/>
            </p:cNvSpPr>
            <p:nvPr/>
          </p:nvSpPr>
          <p:spPr bwMode="auto">
            <a:xfrm>
              <a:off x="906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84" name="Rectangle 50"/>
            <p:cNvSpPr>
              <a:spLocks noChangeArrowheads="1"/>
            </p:cNvSpPr>
            <p:nvPr/>
          </p:nvSpPr>
          <p:spPr bwMode="auto">
            <a:xfrm>
              <a:off x="1202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85" name="Rectangle 51"/>
            <p:cNvSpPr>
              <a:spLocks noChangeArrowheads="1"/>
            </p:cNvSpPr>
            <p:nvPr/>
          </p:nvSpPr>
          <p:spPr bwMode="auto">
            <a:xfrm>
              <a:off x="1497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86" name="Rectangle 52"/>
            <p:cNvSpPr>
              <a:spLocks noChangeArrowheads="1"/>
            </p:cNvSpPr>
            <p:nvPr/>
          </p:nvSpPr>
          <p:spPr bwMode="auto">
            <a:xfrm>
              <a:off x="1793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87" name="Rectangle 53"/>
            <p:cNvSpPr>
              <a:spLocks noChangeArrowheads="1"/>
            </p:cNvSpPr>
            <p:nvPr/>
          </p:nvSpPr>
          <p:spPr bwMode="auto">
            <a:xfrm>
              <a:off x="2088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88" name="Rectangle 54"/>
            <p:cNvSpPr>
              <a:spLocks noChangeArrowheads="1"/>
            </p:cNvSpPr>
            <p:nvPr/>
          </p:nvSpPr>
          <p:spPr bwMode="auto">
            <a:xfrm>
              <a:off x="2384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89" name="Rectangle 55"/>
            <p:cNvSpPr>
              <a:spLocks noChangeArrowheads="1"/>
            </p:cNvSpPr>
            <p:nvPr/>
          </p:nvSpPr>
          <p:spPr bwMode="auto">
            <a:xfrm>
              <a:off x="2679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90" name="Rectangle 56"/>
            <p:cNvSpPr>
              <a:spLocks noChangeArrowheads="1"/>
            </p:cNvSpPr>
            <p:nvPr/>
          </p:nvSpPr>
          <p:spPr bwMode="auto">
            <a:xfrm>
              <a:off x="2975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91" name="Rectangle 57"/>
            <p:cNvSpPr>
              <a:spLocks noChangeArrowheads="1"/>
            </p:cNvSpPr>
            <p:nvPr/>
          </p:nvSpPr>
          <p:spPr bwMode="auto">
            <a:xfrm>
              <a:off x="3271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92" name="Rectangle 58"/>
            <p:cNvSpPr>
              <a:spLocks noChangeArrowheads="1"/>
            </p:cNvSpPr>
            <p:nvPr/>
          </p:nvSpPr>
          <p:spPr bwMode="auto">
            <a:xfrm>
              <a:off x="3566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93" name="Rectangle 59"/>
            <p:cNvSpPr>
              <a:spLocks noChangeArrowheads="1"/>
            </p:cNvSpPr>
            <p:nvPr/>
          </p:nvSpPr>
          <p:spPr bwMode="auto">
            <a:xfrm>
              <a:off x="3862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94" name="Rectangle 60"/>
            <p:cNvSpPr>
              <a:spLocks noChangeArrowheads="1"/>
            </p:cNvSpPr>
            <p:nvPr/>
          </p:nvSpPr>
          <p:spPr bwMode="auto">
            <a:xfrm>
              <a:off x="4157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95" name="Rectangle 61"/>
            <p:cNvSpPr>
              <a:spLocks noChangeArrowheads="1"/>
            </p:cNvSpPr>
            <p:nvPr/>
          </p:nvSpPr>
          <p:spPr bwMode="auto">
            <a:xfrm>
              <a:off x="4453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96" name="Rectangle 62"/>
            <p:cNvSpPr>
              <a:spLocks noChangeArrowheads="1"/>
            </p:cNvSpPr>
            <p:nvPr/>
          </p:nvSpPr>
          <p:spPr bwMode="auto">
            <a:xfrm>
              <a:off x="4748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97" name="Rectangle 63"/>
            <p:cNvSpPr>
              <a:spLocks noChangeArrowheads="1"/>
            </p:cNvSpPr>
            <p:nvPr/>
          </p:nvSpPr>
          <p:spPr bwMode="auto">
            <a:xfrm>
              <a:off x="5044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98" name="Rectangle 64"/>
            <p:cNvSpPr>
              <a:spLocks noChangeArrowheads="1"/>
            </p:cNvSpPr>
            <p:nvPr/>
          </p:nvSpPr>
          <p:spPr bwMode="auto">
            <a:xfrm>
              <a:off x="5339" y="360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299" name="Rectangle 65"/>
            <p:cNvSpPr>
              <a:spLocks noChangeArrowheads="1"/>
            </p:cNvSpPr>
            <p:nvPr/>
          </p:nvSpPr>
          <p:spPr bwMode="auto">
            <a:xfrm>
              <a:off x="315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1</a:t>
              </a:r>
              <a:endParaRPr lang="en-US" sz="1600">
                <a:solidFill>
                  <a:srgbClr val="0000FF"/>
                </a:solidFill>
                <a:latin typeface="Monaco" charset="0"/>
              </a:endParaRPr>
            </a:p>
          </p:txBody>
        </p:sp>
        <p:sp>
          <p:nvSpPr>
            <p:cNvPr id="9300" name="Rectangle 66"/>
            <p:cNvSpPr>
              <a:spLocks noChangeArrowheads="1"/>
            </p:cNvSpPr>
            <p:nvPr/>
          </p:nvSpPr>
          <p:spPr bwMode="auto">
            <a:xfrm>
              <a:off x="611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0</a:t>
              </a:r>
              <a:endParaRPr lang="en-US" sz="1600">
                <a:solidFill>
                  <a:srgbClr val="0000FF"/>
                </a:solidFill>
                <a:latin typeface="Monaco" charset="0"/>
              </a:endParaRPr>
            </a:p>
          </p:txBody>
        </p:sp>
        <p:sp>
          <p:nvSpPr>
            <p:cNvPr id="9301" name="Rectangle 67"/>
            <p:cNvSpPr>
              <a:spLocks noChangeArrowheads="1"/>
            </p:cNvSpPr>
            <p:nvPr/>
          </p:nvSpPr>
          <p:spPr bwMode="auto">
            <a:xfrm>
              <a:off x="906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02" name="Rectangle 68"/>
            <p:cNvSpPr>
              <a:spLocks noChangeArrowheads="1"/>
            </p:cNvSpPr>
            <p:nvPr/>
          </p:nvSpPr>
          <p:spPr bwMode="auto">
            <a:xfrm>
              <a:off x="1202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03" name="Rectangle 69"/>
            <p:cNvSpPr>
              <a:spLocks noChangeArrowheads="1"/>
            </p:cNvSpPr>
            <p:nvPr/>
          </p:nvSpPr>
          <p:spPr bwMode="auto">
            <a:xfrm>
              <a:off x="1497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04" name="Rectangle 70"/>
            <p:cNvSpPr>
              <a:spLocks noChangeArrowheads="1"/>
            </p:cNvSpPr>
            <p:nvPr/>
          </p:nvSpPr>
          <p:spPr bwMode="auto">
            <a:xfrm>
              <a:off x="1793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05" name="Rectangle 71"/>
            <p:cNvSpPr>
              <a:spLocks noChangeArrowheads="1"/>
            </p:cNvSpPr>
            <p:nvPr/>
          </p:nvSpPr>
          <p:spPr bwMode="auto">
            <a:xfrm>
              <a:off x="2088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06" name="Rectangle 72"/>
            <p:cNvSpPr>
              <a:spLocks noChangeArrowheads="1"/>
            </p:cNvSpPr>
            <p:nvPr/>
          </p:nvSpPr>
          <p:spPr bwMode="auto">
            <a:xfrm>
              <a:off x="2384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07" name="Rectangle 73"/>
            <p:cNvSpPr>
              <a:spLocks noChangeArrowheads="1"/>
            </p:cNvSpPr>
            <p:nvPr/>
          </p:nvSpPr>
          <p:spPr bwMode="auto">
            <a:xfrm>
              <a:off x="2679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08" name="Rectangle 74"/>
            <p:cNvSpPr>
              <a:spLocks noChangeArrowheads="1"/>
            </p:cNvSpPr>
            <p:nvPr/>
          </p:nvSpPr>
          <p:spPr bwMode="auto">
            <a:xfrm>
              <a:off x="2975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09" name="Rectangle 75"/>
            <p:cNvSpPr>
              <a:spLocks noChangeArrowheads="1"/>
            </p:cNvSpPr>
            <p:nvPr/>
          </p:nvSpPr>
          <p:spPr bwMode="auto">
            <a:xfrm>
              <a:off x="3271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10" name="Rectangle 76"/>
            <p:cNvSpPr>
              <a:spLocks noChangeArrowheads="1"/>
            </p:cNvSpPr>
            <p:nvPr/>
          </p:nvSpPr>
          <p:spPr bwMode="auto">
            <a:xfrm>
              <a:off x="3566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11" name="Rectangle 77"/>
            <p:cNvSpPr>
              <a:spLocks noChangeArrowheads="1"/>
            </p:cNvSpPr>
            <p:nvPr/>
          </p:nvSpPr>
          <p:spPr bwMode="auto">
            <a:xfrm>
              <a:off x="3862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12" name="Rectangle 78"/>
            <p:cNvSpPr>
              <a:spLocks noChangeArrowheads="1"/>
            </p:cNvSpPr>
            <p:nvPr/>
          </p:nvSpPr>
          <p:spPr bwMode="auto">
            <a:xfrm>
              <a:off x="4157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13" name="Rectangle 79"/>
            <p:cNvSpPr>
              <a:spLocks noChangeArrowheads="1"/>
            </p:cNvSpPr>
            <p:nvPr/>
          </p:nvSpPr>
          <p:spPr bwMode="auto">
            <a:xfrm>
              <a:off x="4453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14" name="Rectangle 80"/>
            <p:cNvSpPr>
              <a:spLocks noChangeArrowheads="1"/>
            </p:cNvSpPr>
            <p:nvPr/>
          </p:nvSpPr>
          <p:spPr bwMode="auto">
            <a:xfrm>
              <a:off x="4748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15" name="Rectangle 81"/>
            <p:cNvSpPr>
              <a:spLocks noChangeArrowheads="1"/>
            </p:cNvSpPr>
            <p:nvPr/>
          </p:nvSpPr>
          <p:spPr bwMode="auto">
            <a:xfrm>
              <a:off x="5044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16" name="Rectangle 82"/>
            <p:cNvSpPr>
              <a:spLocks noChangeArrowheads="1"/>
            </p:cNvSpPr>
            <p:nvPr/>
          </p:nvSpPr>
          <p:spPr bwMode="auto">
            <a:xfrm>
              <a:off x="5339" y="37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17" name="Rectangle 83"/>
            <p:cNvSpPr>
              <a:spLocks noChangeArrowheads="1"/>
            </p:cNvSpPr>
            <p:nvPr/>
          </p:nvSpPr>
          <p:spPr bwMode="auto">
            <a:xfrm>
              <a:off x="315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1</a:t>
              </a:r>
              <a:endParaRPr lang="en-US" sz="1600">
                <a:solidFill>
                  <a:srgbClr val="0000FF"/>
                </a:solidFill>
                <a:latin typeface="Monaco" charset="0"/>
              </a:endParaRPr>
            </a:p>
          </p:txBody>
        </p:sp>
        <p:sp>
          <p:nvSpPr>
            <p:cNvPr id="9318" name="Rectangle 84"/>
            <p:cNvSpPr>
              <a:spLocks noChangeArrowheads="1"/>
            </p:cNvSpPr>
            <p:nvPr/>
          </p:nvSpPr>
          <p:spPr bwMode="auto">
            <a:xfrm>
              <a:off x="611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1</a:t>
              </a:r>
              <a:endParaRPr lang="en-US" sz="1600">
                <a:solidFill>
                  <a:srgbClr val="0000FF"/>
                </a:solidFill>
                <a:latin typeface="Monaco" charset="0"/>
              </a:endParaRPr>
            </a:p>
          </p:txBody>
        </p:sp>
        <p:sp>
          <p:nvSpPr>
            <p:cNvPr id="9319" name="Rectangle 85"/>
            <p:cNvSpPr>
              <a:spLocks noChangeArrowheads="1"/>
            </p:cNvSpPr>
            <p:nvPr/>
          </p:nvSpPr>
          <p:spPr bwMode="auto">
            <a:xfrm>
              <a:off x="906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20" name="Rectangle 86"/>
            <p:cNvSpPr>
              <a:spLocks noChangeArrowheads="1"/>
            </p:cNvSpPr>
            <p:nvPr/>
          </p:nvSpPr>
          <p:spPr bwMode="auto">
            <a:xfrm>
              <a:off x="1202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21" name="Rectangle 87"/>
            <p:cNvSpPr>
              <a:spLocks noChangeArrowheads="1"/>
            </p:cNvSpPr>
            <p:nvPr/>
          </p:nvSpPr>
          <p:spPr bwMode="auto">
            <a:xfrm>
              <a:off x="1497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22" name="Rectangle 88"/>
            <p:cNvSpPr>
              <a:spLocks noChangeArrowheads="1"/>
            </p:cNvSpPr>
            <p:nvPr/>
          </p:nvSpPr>
          <p:spPr bwMode="auto">
            <a:xfrm>
              <a:off x="1793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23" name="Rectangle 89"/>
            <p:cNvSpPr>
              <a:spLocks noChangeArrowheads="1"/>
            </p:cNvSpPr>
            <p:nvPr/>
          </p:nvSpPr>
          <p:spPr bwMode="auto">
            <a:xfrm>
              <a:off x="2088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24" name="Rectangle 90"/>
            <p:cNvSpPr>
              <a:spLocks noChangeArrowheads="1"/>
            </p:cNvSpPr>
            <p:nvPr/>
          </p:nvSpPr>
          <p:spPr bwMode="auto">
            <a:xfrm>
              <a:off x="2384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25" name="Rectangle 91"/>
            <p:cNvSpPr>
              <a:spLocks noChangeArrowheads="1"/>
            </p:cNvSpPr>
            <p:nvPr/>
          </p:nvSpPr>
          <p:spPr bwMode="auto">
            <a:xfrm>
              <a:off x="2679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26" name="Rectangle 92"/>
            <p:cNvSpPr>
              <a:spLocks noChangeArrowheads="1"/>
            </p:cNvSpPr>
            <p:nvPr/>
          </p:nvSpPr>
          <p:spPr bwMode="auto">
            <a:xfrm>
              <a:off x="2975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27" name="Rectangle 93"/>
            <p:cNvSpPr>
              <a:spLocks noChangeArrowheads="1"/>
            </p:cNvSpPr>
            <p:nvPr/>
          </p:nvSpPr>
          <p:spPr bwMode="auto">
            <a:xfrm>
              <a:off x="3271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28" name="Rectangle 94"/>
            <p:cNvSpPr>
              <a:spLocks noChangeArrowheads="1"/>
            </p:cNvSpPr>
            <p:nvPr/>
          </p:nvSpPr>
          <p:spPr bwMode="auto">
            <a:xfrm>
              <a:off x="3566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29" name="Rectangle 95"/>
            <p:cNvSpPr>
              <a:spLocks noChangeArrowheads="1"/>
            </p:cNvSpPr>
            <p:nvPr/>
          </p:nvSpPr>
          <p:spPr bwMode="auto">
            <a:xfrm>
              <a:off x="3862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30" name="Rectangle 96"/>
            <p:cNvSpPr>
              <a:spLocks noChangeArrowheads="1"/>
            </p:cNvSpPr>
            <p:nvPr/>
          </p:nvSpPr>
          <p:spPr bwMode="auto">
            <a:xfrm>
              <a:off x="4157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31" name="Rectangle 97"/>
            <p:cNvSpPr>
              <a:spLocks noChangeArrowheads="1"/>
            </p:cNvSpPr>
            <p:nvPr/>
          </p:nvSpPr>
          <p:spPr bwMode="auto">
            <a:xfrm>
              <a:off x="4453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32" name="Rectangle 98"/>
            <p:cNvSpPr>
              <a:spLocks noChangeArrowheads="1"/>
            </p:cNvSpPr>
            <p:nvPr/>
          </p:nvSpPr>
          <p:spPr bwMode="auto">
            <a:xfrm>
              <a:off x="4748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33" name="Rectangle 99"/>
            <p:cNvSpPr>
              <a:spLocks noChangeArrowheads="1"/>
            </p:cNvSpPr>
            <p:nvPr/>
          </p:nvSpPr>
          <p:spPr bwMode="auto">
            <a:xfrm>
              <a:off x="5044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34" name="Rectangle 100"/>
            <p:cNvSpPr>
              <a:spLocks noChangeArrowheads="1"/>
            </p:cNvSpPr>
            <p:nvPr/>
          </p:nvSpPr>
          <p:spPr bwMode="auto">
            <a:xfrm>
              <a:off x="5339" y="387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600">
                <a:latin typeface="Monaco" charset="0"/>
              </a:endParaRPr>
            </a:p>
          </p:txBody>
        </p:sp>
        <p:sp>
          <p:nvSpPr>
            <p:cNvPr id="9335" name="Line 101"/>
            <p:cNvSpPr>
              <a:spLocks noChangeShapeType="1"/>
            </p:cNvSpPr>
            <p:nvPr/>
          </p:nvSpPr>
          <p:spPr bwMode="auto">
            <a:xfrm>
              <a:off x="2556" y="3196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Line 102"/>
            <p:cNvSpPr>
              <a:spLocks noChangeShapeType="1"/>
            </p:cNvSpPr>
            <p:nvPr/>
          </p:nvSpPr>
          <p:spPr bwMode="auto">
            <a:xfrm>
              <a:off x="2852" y="3196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Line 103"/>
            <p:cNvSpPr>
              <a:spLocks noChangeShapeType="1"/>
            </p:cNvSpPr>
            <p:nvPr/>
          </p:nvSpPr>
          <p:spPr bwMode="auto">
            <a:xfrm>
              <a:off x="3147" y="3196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Line 104"/>
            <p:cNvSpPr>
              <a:spLocks noChangeShapeType="1"/>
            </p:cNvSpPr>
            <p:nvPr/>
          </p:nvSpPr>
          <p:spPr bwMode="auto">
            <a:xfrm>
              <a:off x="3443" y="3196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Line 105"/>
            <p:cNvSpPr>
              <a:spLocks noChangeShapeType="1"/>
            </p:cNvSpPr>
            <p:nvPr/>
          </p:nvSpPr>
          <p:spPr bwMode="auto">
            <a:xfrm>
              <a:off x="192" y="3467"/>
              <a:ext cx="579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Line 106"/>
            <p:cNvSpPr>
              <a:spLocks noChangeShapeType="1"/>
            </p:cNvSpPr>
            <p:nvPr/>
          </p:nvSpPr>
          <p:spPr bwMode="auto">
            <a:xfrm>
              <a:off x="783" y="3196"/>
              <a:ext cx="1" cy="259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Line 107"/>
            <p:cNvSpPr>
              <a:spLocks noChangeShapeType="1"/>
            </p:cNvSpPr>
            <p:nvPr/>
          </p:nvSpPr>
          <p:spPr bwMode="auto">
            <a:xfrm>
              <a:off x="1079" y="3196"/>
              <a:ext cx="1" cy="259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Line 108"/>
            <p:cNvSpPr>
              <a:spLocks noChangeShapeType="1"/>
            </p:cNvSpPr>
            <p:nvPr/>
          </p:nvSpPr>
          <p:spPr bwMode="auto">
            <a:xfrm>
              <a:off x="1374" y="3196"/>
              <a:ext cx="1" cy="259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Line 109"/>
            <p:cNvSpPr>
              <a:spLocks noChangeShapeType="1"/>
            </p:cNvSpPr>
            <p:nvPr/>
          </p:nvSpPr>
          <p:spPr bwMode="auto">
            <a:xfrm>
              <a:off x="1670" y="3196"/>
              <a:ext cx="1" cy="259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Line 110"/>
            <p:cNvSpPr>
              <a:spLocks noChangeShapeType="1"/>
            </p:cNvSpPr>
            <p:nvPr/>
          </p:nvSpPr>
          <p:spPr bwMode="auto">
            <a:xfrm>
              <a:off x="1965" y="3196"/>
              <a:ext cx="1" cy="259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Line 111"/>
            <p:cNvSpPr>
              <a:spLocks noChangeShapeType="1"/>
            </p:cNvSpPr>
            <p:nvPr/>
          </p:nvSpPr>
          <p:spPr bwMode="auto">
            <a:xfrm>
              <a:off x="2261" y="3196"/>
              <a:ext cx="1" cy="259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Line 112"/>
            <p:cNvSpPr>
              <a:spLocks noChangeShapeType="1"/>
            </p:cNvSpPr>
            <p:nvPr/>
          </p:nvSpPr>
          <p:spPr bwMode="auto">
            <a:xfrm>
              <a:off x="2556" y="3344"/>
              <a:ext cx="1" cy="11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Line 113"/>
            <p:cNvSpPr>
              <a:spLocks noChangeShapeType="1"/>
            </p:cNvSpPr>
            <p:nvPr/>
          </p:nvSpPr>
          <p:spPr bwMode="auto">
            <a:xfrm>
              <a:off x="2852" y="3344"/>
              <a:ext cx="1" cy="11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Line 114"/>
            <p:cNvSpPr>
              <a:spLocks noChangeShapeType="1"/>
            </p:cNvSpPr>
            <p:nvPr/>
          </p:nvSpPr>
          <p:spPr bwMode="auto">
            <a:xfrm>
              <a:off x="3147" y="3344"/>
              <a:ext cx="1" cy="11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Line 115"/>
            <p:cNvSpPr>
              <a:spLocks noChangeShapeType="1"/>
            </p:cNvSpPr>
            <p:nvPr/>
          </p:nvSpPr>
          <p:spPr bwMode="auto">
            <a:xfrm>
              <a:off x="3443" y="3344"/>
              <a:ext cx="1" cy="11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Line 116"/>
            <p:cNvSpPr>
              <a:spLocks noChangeShapeType="1"/>
            </p:cNvSpPr>
            <p:nvPr/>
          </p:nvSpPr>
          <p:spPr bwMode="auto">
            <a:xfrm>
              <a:off x="3738" y="3196"/>
              <a:ext cx="1" cy="259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Line 117"/>
            <p:cNvSpPr>
              <a:spLocks noChangeShapeType="1"/>
            </p:cNvSpPr>
            <p:nvPr/>
          </p:nvSpPr>
          <p:spPr bwMode="auto">
            <a:xfrm>
              <a:off x="4034" y="3196"/>
              <a:ext cx="1" cy="259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Line 118"/>
            <p:cNvSpPr>
              <a:spLocks noChangeShapeType="1"/>
            </p:cNvSpPr>
            <p:nvPr/>
          </p:nvSpPr>
          <p:spPr bwMode="auto">
            <a:xfrm>
              <a:off x="4330" y="3196"/>
              <a:ext cx="1" cy="259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Line 119"/>
            <p:cNvSpPr>
              <a:spLocks noChangeShapeType="1"/>
            </p:cNvSpPr>
            <p:nvPr/>
          </p:nvSpPr>
          <p:spPr bwMode="auto">
            <a:xfrm>
              <a:off x="4625" y="3196"/>
              <a:ext cx="1" cy="259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Line 120"/>
            <p:cNvSpPr>
              <a:spLocks noChangeShapeType="1"/>
            </p:cNvSpPr>
            <p:nvPr/>
          </p:nvSpPr>
          <p:spPr bwMode="auto">
            <a:xfrm>
              <a:off x="4921" y="3196"/>
              <a:ext cx="1" cy="259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Line 121"/>
            <p:cNvSpPr>
              <a:spLocks noChangeShapeType="1"/>
            </p:cNvSpPr>
            <p:nvPr/>
          </p:nvSpPr>
          <p:spPr bwMode="auto">
            <a:xfrm>
              <a:off x="5216" y="3196"/>
              <a:ext cx="1" cy="259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Line 122"/>
            <p:cNvSpPr>
              <a:spLocks noChangeShapeType="1"/>
            </p:cNvSpPr>
            <p:nvPr/>
          </p:nvSpPr>
          <p:spPr bwMode="auto">
            <a:xfrm>
              <a:off x="795" y="3467"/>
              <a:ext cx="471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Line 123"/>
            <p:cNvSpPr>
              <a:spLocks noChangeShapeType="1"/>
            </p:cNvSpPr>
            <p:nvPr/>
          </p:nvSpPr>
          <p:spPr bwMode="auto">
            <a:xfrm>
              <a:off x="5512" y="3196"/>
              <a:ext cx="1" cy="259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Line 124"/>
            <p:cNvSpPr>
              <a:spLocks noChangeShapeType="1"/>
            </p:cNvSpPr>
            <p:nvPr/>
          </p:nvSpPr>
          <p:spPr bwMode="auto">
            <a:xfrm>
              <a:off x="192" y="3603"/>
              <a:ext cx="579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Line 125"/>
            <p:cNvSpPr>
              <a:spLocks noChangeShapeType="1"/>
            </p:cNvSpPr>
            <p:nvPr/>
          </p:nvSpPr>
          <p:spPr bwMode="auto">
            <a:xfrm>
              <a:off x="795" y="3603"/>
              <a:ext cx="4704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Line 126"/>
            <p:cNvSpPr>
              <a:spLocks noChangeShapeType="1"/>
            </p:cNvSpPr>
            <p:nvPr/>
          </p:nvSpPr>
          <p:spPr bwMode="auto">
            <a:xfrm>
              <a:off x="192" y="3738"/>
              <a:ext cx="579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Line 127"/>
            <p:cNvSpPr>
              <a:spLocks noChangeShapeType="1"/>
            </p:cNvSpPr>
            <p:nvPr/>
          </p:nvSpPr>
          <p:spPr bwMode="auto">
            <a:xfrm>
              <a:off x="795" y="3738"/>
              <a:ext cx="4704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Line 128"/>
            <p:cNvSpPr>
              <a:spLocks noChangeShapeType="1"/>
            </p:cNvSpPr>
            <p:nvPr/>
          </p:nvSpPr>
          <p:spPr bwMode="auto">
            <a:xfrm>
              <a:off x="192" y="3874"/>
              <a:ext cx="579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3" name="Line 129"/>
            <p:cNvSpPr>
              <a:spLocks noChangeShapeType="1"/>
            </p:cNvSpPr>
            <p:nvPr/>
          </p:nvSpPr>
          <p:spPr bwMode="auto">
            <a:xfrm>
              <a:off x="795" y="3874"/>
              <a:ext cx="4704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Line 130"/>
            <p:cNvSpPr>
              <a:spLocks noChangeShapeType="1"/>
            </p:cNvSpPr>
            <p:nvPr/>
          </p:nvSpPr>
          <p:spPr bwMode="auto">
            <a:xfrm>
              <a:off x="192" y="4010"/>
              <a:ext cx="579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Line 131"/>
            <p:cNvSpPr>
              <a:spLocks noChangeShapeType="1"/>
            </p:cNvSpPr>
            <p:nvPr/>
          </p:nvSpPr>
          <p:spPr bwMode="auto">
            <a:xfrm>
              <a:off x="783" y="3467"/>
              <a:ext cx="1" cy="5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Line 132"/>
            <p:cNvSpPr>
              <a:spLocks noChangeShapeType="1"/>
            </p:cNvSpPr>
            <p:nvPr/>
          </p:nvSpPr>
          <p:spPr bwMode="auto">
            <a:xfrm>
              <a:off x="1079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Line 133"/>
            <p:cNvSpPr>
              <a:spLocks noChangeShapeType="1"/>
            </p:cNvSpPr>
            <p:nvPr/>
          </p:nvSpPr>
          <p:spPr bwMode="auto">
            <a:xfrm>
              <a:off x="1374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8" name="Line 134"/>
            <p:cNvSpPr>
              <a:spLocks noChangeShapeType="1"/>
            </p:cNvSpPr>
            <p:nvPr/>
          </p:nvSpPr>
          <p:spPr bwMode="auto">
            <a:xfrm>
              <a:off x="1670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Line 135"/>
            <p:cNvSpPr>
              <a:spLocks noChangeShapeType="1"/>
            </p:cNvSpPr>
            <p:nvPr/>
          </p:nvSpPr>
          <p:spPr bwMode="auto">
            <a:xfrm>
              <a:off x="1965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Line 136"/>
            <p:cNvSpPr>
              <a:spLocks noChangeShapeType="1"/>
            </p:cNvSpPr>
            <p:nvPr/>
          </p:nvSpPr>
          <p:spPr bwMode="auto">
            <a:xfrm>
              <a:off x="2261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Line 137"/>
            <p:cNvSpPr>
              <a:spLocks noChangeShapeType="1"/>
            </p:cNvSpPr>
            <p:nvPr/>
          </p:nvSpPr>
          <p:spPr bwMode="auto">
            <a:xfrm>
              <a:off x="2556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Line 138"/>
            <p:cNvSpPr>
              <a:spLocks noChangeShapeType="1"/>
            </p:cNvSpPr>
            <p:nvPr/>
          </p:nvSpPr>
          <p:spPr bwMode="auto">
            <a:xfrm>
              <a:off x="2852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Line 139"/>
            <p:cNvSpPr>
              <a:spLocks noChangeShapeType="1"/>
            </p:cNvSpPr>
            <p:nvPr/>
          </p:nvSpPr>
          <p:spPr bwMode="auto">
            <a:xfrm>
              <a:off x="3147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Line 140"/>
            <p:cNvSpPr>
              <a:spLocks noChangeShapeType="1"/>
            </p:cNvSpPr>
            <p:nvPr/>
          </p:nvSpPr>
          <p:spPr bwMode="auto">
            <a:xfrm>
              <a:off x="3443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Line 141"/>
            <p:cNvSpPr>
              <a:spLocks noChangeShapeType="1"/>
            </p:cNvSpPr>
            <p:nvPr/>
          </p:nvSpPr>
          <p:spPr bwMode="auto">
            <a:xfrm>
              <a:off x="3738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Line 142"/>
            <p:cNvSpPr>
              <a:spLocks noChangeShapeType="1"/>
            </p:cNvSpPr>
            <p:nvPr/>
          </p:nvSpPr>
          <p:spPr bwMode="auto">
            <a:xfrm>
              <a:off x="4034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7" name="Line 143"/>
            <p:cNvSpPr>
              <a:spLocks noChangeShapeType="1"/>
            </p:cNvSpPr>
            <p:nvPr/>
          </p:nvSpPr>
          <p:spPr bwMode="auto">
            <a:xfrm>
              <a:off x="4330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Line 144"/>
            <p:cNvSpPr>
              <a:spLocks noChangeShapeType="1"/>
            </p:cNvSpPr>
            <p:nvPr/>
          </p:nvSpPr>
          <p:spPr bwMode="auto">
            <a:xfrm>
              <a:off x="4625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9" name="Line 145"/>
            <p:cNvSpPr>
              <a:spLocks noChangeShapeType="1"/>
            </p:cNvSpPr>
            <p:nvPr/>
          </p:nvSpPr>
          <p:spPr bwMode="auto">
            <a:xfrm>
              <a:off x="4921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Line 146"/>
            <p:cNvSpPr>
              <a:spLocks noChangeShapeType="1"/>
            </p:cNvSpPr>
            <p:nvPr/>
          </p:nvSpPr>
          <p:spPr bwMode="auto">
            <a:xfrm>
              <a:off x="5216" y="3480"/>
              <a:ext cx="1" cy="517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Line 147"/>
            <p:cNvSpPr>
              <a:spLocks noChangeShapeType="1"/>
            </p:cNvSpPr>
            <p:nvPr/>
          </p:nvSpPr>
          <p:spPr bwMode="auto">
            <a:xfrm>
              <a:off x="795" y="4010"/>
              <a:ext cx="471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Line 148"/>
            <p:cNvSpPr>
              <a:spLocks noChangeShapeType="1"/>
            </p:cNvSpPr>
            <p:nvPr/>
          </p:nvSpPr>
          <p:spPr bwMode="auto">
            <a:xfrm>
              <a:off x="5512" y="3480"/>
              <a:ext cx="1" cy="5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Line 149"/>
            <p:cNvSpPr>
              <a:spLocks noChangeShapeType="1"/>
            </p:cNvSpPr>
            <p:nvPr/>
          </p:nvSpPr>
          <p:spPr bwMode="auto">
            <a:xfrm>
              <a:off x="192" y="3196"/>
              <a:ext cx="1" cy="826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Line 150"/>
            <p:cNvSpPr>
              <a:spLocks noChangeShapeType="1"/>
            </p:cNvSpPr>
            <p:nvPr/>
          </p:nvSpPr>
          <p:spPr bwMode="auto">
            <a:xfrm>
              <a:off x="488" y="3196"/>
              <a:ext cx="1" cy="826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Line 151"/>
            <p:cNvSpPr>
              <a:spLocks noChangeShapeType="1"/>
            </p:cNvSpPr>
            <p:nvPr/>
          </p:nvSpPr>
          <p:spPr bwMode="auto">
            <a:xfrm>
              <a:off x="783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Line 152"/>
            <p:cNvSpPr>
              <a:spLocks noChangeShapeType="1"/>
            </p:cNvSpPr>
            <p:nvPr/>
          </p:nvSpPr>
          <p:spPr bwMode="auto">
            <a:xfrm>
              <a:off x="1079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Line 153"/>
            <p:cNvSpPr>
              <a:spLocks noChangeShapeType="1"/>
            </p:cNvSpPr>
            <p:nvPr/>
          </p:nvSpPr>
          <p:spPr bwMode="auto">
            <a:xfrm>
              <a:off x="1374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Line 154"/>
            <p:cNvSpPr>
              <a:spLocks noChangeShapeType="1"/>
            </p:cNvSpPr>
            <p:nvPr/>
          </p:nvSpPr>
          <p:spPr bwMode="auto">
            <a:xfrm>
              <a:off x="1670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Line 155"/>
            <p:cNvSpPr>
              <a:spLocks noChangeShapeType="1"/>
            </p:cNvSpPr>
            <p:nvPr/>
          </p:nvSpPr>
          <p:spPr bwMode="auto">
            <a:xfrm>
              <a:off x="1965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Line 156"/>
            <p:cNvSpPr>
              <a:spLocks noChangeShapeType="1"/>
            </p:cNvSpPr>
            <p:nvPr/>
          </p:nvSpPr>
          <p:spPr bwMode="auto">
            <a:xfrm>
              <a:off x="2261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1" name="Line 157"/>
            <p:cNvSpPr>
              <a:spLocks noChangeShapeType="1"/>
            </p:cNvSpPr>
            <p:nvPr/>
          </p:nvSpPr>
          <p:spPr bwMode="auto">
            <a:xfrm>
              <a:off x="2556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2" name="Line 158"/>
            <p:cNvSpPr>
              <a:spLocks noChangeShapeType="1"/>
            </p:cNvSpPr>
            <p:nvPr/>
          </p:nvSpPr>
          <p:spPr bwMode="auto">
            <a:xfrm>
              <a:off x="2852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3" name="Line 159"/>
            <p:cNvSpPr>
              <a:spLocks noChangeShapeType="1"/>
            </p:cNvSpPr>
            <p:nvPr/>
          </p:nvSpPr>
          <p:spPr bwMode="auto">
            <a:xfrm>
              <a:off x="3147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4" name="Line 160"/>
            <p:cNvSpPr>
              <a:spLocks noChangeShapeType="1"/>
            </p:cNvSpPr>
            <p:nvPr/>
          </p:nvSpPr>
          <p:spPr bwMode="auto">
            <a:xfrm>
              <a:off x="3443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5" name="Line 161"/>
            <p:cNvSpPr>
              <a:spLocks noChangeShapeType="1"/>
            </p:cNvSpPr>
            <p:nvPr/>
          </p:nvSpPr>
          <p:spPr bwMode="auto">
            <a:xfrm>
              <a:off x="3738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6" name="Line 162"/>
            <p:cNvSpPr>
              <a:spLocks noChangeShapeType="1"/>
            </p:cNvSpPr>
            <p:nvPr/>
          </p:nvSpPr>
          <p:spPr bwMode="auto">
            <a:xfrm>
              <a:off x="4034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7" name="Line 163"/>
            <p:cNvSpPr>
              <a:spLocks noChangeShapeType="1"/>
            </p:cNvSpPr>
            <p:nvPr/>
          </p:nvSpPr>
          <p:spPr bwMode="auto">
            <a:xfrm>
              <a:off x="4330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8" name="Line 164"/>
            <p:cNvSpPr>
              <a:spLocks noChangeShapeType="1"/>
            </p:cNvSpPr>
            <p:nvPr/>
          </p:nvSpPr>
          <p:spPr bwMode="auto">
            <a:xfrm>
              <a:off x="4625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9" name="Line 165"/>
            <p:cNvSpPr>
              <a:spLocks noChangeShapeType="1"/>
            </p:cNvSpPr>
            <p:nvPr/>
          </p:nvSpPr>
          <p:spPr bwMode="auto">
            <a:xfrm>
              <a:off x="4921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0" name="Line 166"/>
            <p:cNvSpPr>
              <a:spLocks noChangeShapeType="1"/>
            </p:cNvSpPr>
            <p:nvPr/>
          </p:nvSpPr>
          <p:spPr bwMode="auto">
            <a:xfrm>
              <a:off x="5216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1" name="Line 167"/>
            <p:cNvSpPr>
              <a:spLocks noChangeShapeType="1"/>
            </p:cNvSpPr>
            <p:nvPr/>
          </p:nvSpPr>
          <p:spPr bwMode="auto">
            <a:xfrm>
              <a:off x="5512" y="4022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2" name="Line 168"/>
            <p:cNvSpPr>
              <a:spLocks noChangeShapeType="1"/>
            </p:cNvSpPr>
            <p:nvPr/>
          </p:nvSpPr>
          <p:spPr bwMode="auto">
            <a:xfrm>
              <a:off x="192" y="3196"/>
              <a:ext cx="5332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3" name="Line 169"/>
            <p:cNvSpPr>
              <a:spLocks noChangeShapeType="1"/>
            </p:cNvSpPr>
            <p:nvPr/>
          </p:nvSpPr>
          <p:spPr bwMode="auto">
            <a:xfrm>
              <a:off x="192" y="3332"/>
              <a:ext cx="5332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4" name="Line 170"/>
            <p:cNvSpPr>
              <a:spLocks noChangeShapeType="1"/>
            </p:cNvSpPr>
            <p:nvPr/>
          </p:nvSpPr>
          <p:spPr bwMode="auto">
            <a:xfrm>
              <a:off x="5524" y="3467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5" name="Line 171"/>
            <p:cNvSpPr>
              <a:spLocks noChangeShapeType="1"/>
            </p:cNvSpPr>
            <p:nvPr/>
          </p:nvSpPr>
          <p:spPr bwMode="auto">
            <a:xfrm>
              <a:off x="5524" y="3603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6" name="Line 172"/>
            <p:cNvSpPr>
              <a:spLocks noChangeShapeType="1"/>
            </p:cNvSpPr>
            <p:nvPr/>
          </p:nvSpPr>
          <p:spPr bwMode="auto">
            <a:xfrm>
              <a:off x="5524" y="3738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7" name="Line 173"/>
            <p:cNvSpPr>
              <a:spLocks noChangeShapeType="1"/>
            </p:cNvSpPr>
            <p:nvPr/>
          </p:nvSpPr>
          <p:spPr bwMode="auto">
            <a:xfrm>
              <a:off x="5524" y="3874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8" name="Line 174"/>
            <p:cNvSpPr>
              <a:spLocks noChangeShapeType="1"/>
            </p:cNvSpPr>
            <p:nvPr/>
          </p:nvSpPr>
          <p:spPr bwMode="auto">
            <a:xfrm>
              <a:off x="5524" y="4010"/>
              <a:ext cx="1" cy="1"/>
            </a:xfrm>
            <a:prstGeom prst="line">
              <a:avLst/>
            </a:prstGeom>
            <a:noFill/>
            <a:ln w="190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2" name="Text Box 17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06488" y="1331913"/>
            <a:ext cx="6727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009900"/>
                </a:solidFill>
                <a:latin typeface="Comic Sans MS" pitchFamily="66" charset="0"/>
              </a:rPr>
              <a:t>   All logical functions from 2 bits of input to 1 bit of output</a:t>
            </a:r>
          </a:p>
        </p:txBody>
      </p:sp>
      <p:sp>
        <p:nvSpPr>
          <p:cNvPr id="9223" name="Text Box 17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5302250"/>
            <a:ext cx="7874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/>
              <a:t>How many logical functions are there…</a:t>
            </a:r>
          </a:p>
          <a:p>
            <a:pPr lvl="1" algn="l">
              <a:lnSpc>
                <a:spcPct val="80000"/>
              </a:lnSpc>
              <a:buFontTx/>
              <a:buChar char="•"/>
            </a:pPr>
            <a:r>
              <a:rPr lang="en-US" sz="1800" i="1"/>
              <a:t> From   </a:t>
            </a:r>
            <a:r>
              <a:rPr lang="en-US" sz="1800" b="1" i="1"/>
              <a:t>n</a:t>
            </a:r>
            <a:r>
              <a:rPr lang="en-US" sz="1800" i="1"/>
              <a:t>  bits to  </a:t>
            </a:r>
            <a:r>
              <a:rPr lang="en-US" sz="1800" b="1" i="1"/>
              <a:t>1</a:t>
            </a:r>
            <a:r>
              <a:rPr lang="en-US" sz="1800" i="1"/>
              <a:t> bit  ?</a:t>
            </a:r>
            <a:endParaRPr lang="en-US" sz="1800"/>
          </a:p>
          <a:p>
            <a:pPr lvl="1" algn="l">
              <a:lnSpc>
                <a:spcPct val="80000"/>
              </a:lnSpc>
              <a:buFontTx/>
              <a:buChar char="•"/>
            </a:pPr>
            <a:r>
              <a:rPr lang="en-US" sz="1800"/>
              <a:t> </a:t>
            </a:r>
            <a:r>
              <a:rPr lang="en-US" sz="1800" i="1"/>
              <a:t>From   </a:t>
            </a:r>
            <a:r>
              <a:rPr lang="en-US" sz="1800" b="1" i="1"/>
              <a:t>n</a:t>
            </a:r>
            <a:r>
              <a:rPr lang="en-US" sz="1800" i="1"/>
              <a:t>  bits to  </a:t>
            </a:r>
            <a:r>
              <a:rPr lang="en-US" sz="1800" b="1" i="1"/>
              <a:t>m</a:t>
            </a:r>
            <a:r>
              <a:rPr lang="en-US" sz="1800" i="1"/>
              <a:t>  bits ?</a:t>
            </a:r>
            <a:endParaRPr lang="en-US" i="1"/>
          </a:p>
        </p:txBody>
      </p:sp>
      <p:sp>
        <p:nvSpPr>
          <p:cNvPr id="9224" name="Text Box 1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4460875"/>
            <a:ext cx="787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/>
              <a:t>Which of these are familiar?</a:t>
            </a:r>
            <a:endParaRPr lang="en-US" i="1"/>
          </a:p>
        </p:txBody>
      </p:sp>
      <p:sp>
        <p:nvSpPr>
          <p:cNvPr id="9225" name="Rectangle 17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27963" y="1795463"/>
            <a:ext cx="838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Arial" charset="0"/>
              </a:rPr>
              <a:t>Outputs</a:t>
            </a:r>
            <a:endParaRPr lang="en-US" sz="1600">
              <a:latin typeface="Monaco" charset="0"/>
            </a:endParaRPr>
          </a:p>
        </p:txBody>
      </p:sp>
      <p:sp>
        <p:nvSpPr>
          <p:cNvPr id="9226" name="Rectangle 17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60838" y="4457700"/>
            <a:ext cx="2570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and what are their names?</a:t>
            </a:r>
          </a:p>
        </p:txBody>
      </p:sp>
      <p:sp>
        <p:nvSpPr>
          <p:cNvPr id="9227" name="Rectangle 18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274050" y="4064000"/>
            <a:ext cx="4286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9?</a:t>
            </a:r>
          </a:p>
          <a:p>
            <a:pPr>
              <a:lnSpc>
                <a:spcPct val="60000"/>
              </a:lnSpc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13?</a:t>
            </a:r>
          </a:p>
        </p:txBody>
      </p:sp>
      <p:grpSp>
        <p:nvGrpSpPr>
          <p:cNvPr id="221" name="Group 7182"/>
          <p:cNvGrpSpPr>
            <a:grpSpLocks/>
          </p:cNvGrpSpPr>
          <p:nvPr/>
        </p:nvGrpSpPr>
        <p:grpSpPr bwMode="auto">
          <a:xfrm>
            <a:off x="8470958" y="4267200"/>
            <a:ext cx="507613" cy="604482"/>
            <a:chOff x="1676815" y="5536974"/>
            <a:chExt cx="1066385" cy="1244825"/>
          </a:xfrm>
        </p:grpSpPr>
        <p:sp>
          <p:nvSpPr>
            <p:cNvPr id="222" name="Freeform 1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Oval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24" name="Straight Connector 223"/>
            <p:cNvCxnSpPr>
              <a:stCxn id="240" idx="1"/>
              <a:endCxn id="240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240" name="Oval 1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41" name="Oval 1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242" name="Straight Connector 241"/>
              <p:cNvCxnSpPr>
                <a:stCxn id="240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>
                <a:stCxn id="240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>
                <a:stCxn id="240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26" name="Freeform 225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227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235" name="Oval 1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36" name="Oval 1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237" name="Straight Connector 236"/>
              <p:cNvCxnSpPr>
                <a:stCxn id="235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235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>
                <a:stCxn id="235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28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230" name="Oval 14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31" name="Oval 17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232" name="Straight Connector 231"/>
              <p:cNvCxnSpPr>
                <a:stCxn id="230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>
                <a:stCxn id="230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>
                <a:stCxn id="230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29" name="AutoShape 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6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49338"/>
            <a:ext cx="8218487" cy="180975"/>
            <a:chOff x="295" y="1311"/>
            <a:chExt cx="5177" cy="114"/>
          </a:xfrm>
        </p:grpSpPr>
        <p:sp>
          <p:nvSpPr>
            <p:cNvPr id="1029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938" y="220663"/>
            <a:ext cx="802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Evaluating logical statements</a:t>
            </a:r>
          </a:p>
        </p:txBody>
      </p:sp>
      <p:sp>
        <p:nvSpPr>
          <p:cNvPr id="1024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9388" y="29257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x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4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0525" y="1333500"/>
            <a:ext cx="702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Truth tables for two less familiar logical operators:</a:t>
            </a:r>
          </a:p>
        </p:txBody>
      </p:sp>
      <p:sp>
        <p:nvSpPr>
          <p:cNvPr id="1024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58988" y="209708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C00000"/>
                </a:solidFill>
                <a:latin typeface="Courier New" pitchFamily="49" charset="0"/>
              </a:rPr>
              <a:t>iff</a:t>
            </a:r>
          </a:p>
        </p:txBody>
      </p:sp>
      <p:sp>
        <p:nvSpPr>
          <p:cNvPr id="1024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88038" y="2057400"/>
            <a:ext cx="1281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ifthen</a:t>
            </a:r>
          </a:p>
        </p:txBody>
      </p:sp>
      <p:sp>
        <p:nvSpPr>
          <p:cNvPr id="1024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06588" y="29257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y</a:t>
            </a:r>
          </a:p>
        </p:txBody>
      </p:sp>
      <p:sp>
        <p:nvSpPr>
          <p:cNvPr id="10249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63788" y="3005138"/>
            <a:ext cx="1366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C00000"/>
                </a:solidFill>
                <a:latin typeface="Courier New" pitchFamily="49" charset="0"/>
              </a:rPr>
              <a:t>[iff, x, y]</a:t>
            </a:r>
            <a:endParaRPr lang="en-US" sz="1400">
              <a:solidFill>
                <a:srgbClr val="C00000"/>
              </a:solidFill>
              <a:latin typeface="Helvetica" pitchFamily="1" charset="0"/>
            </a:endParaRPr>
          </a:p>
        </p:txBody>
      </p:sp>
      <p:sp>
        <p:nvSpPr>
          <p:cNvPr id="10250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01788" y="2697163"/>
            <a:ext cx="557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Inputs</a:t>
            </a:r>
            <a:endParaRPr lang="en-US" sz="1600">
              <a:solidFill>
                <a:srgbClr val="0000FF"/>
              </a:solidFill>
              <a:latin typeface="Monaco" charset="0"/>
            </a:endParaRPr>
          </a:p>
        </p:txBody>
      </p:sp>
      <p:sp>
        <p:nvSpPr>
          <p:cNvPr id="10251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2388" y="2697163"/>
            <a:ext cx="838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Arial" charset="0"/>
              </a:rPr>
              <a:t>Output</a:t>
            </a:r>
            <a:endParaRPr lang="en-US" sz="1600">
              <a:latin typeface="Monaco" charset="0"/>
            </a:endParaRPr>
          </a:p>
        </p:txBody>
      </p:sp>
      <p:sp>
        <p:nvSpPr>
          <p:cNvPr id="10252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1450" y="3421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0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5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6588" y="3421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0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5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20988" y="3421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Helvetica" pitchFamily="1" charset="0"/>
              </a:rPr>
              <a:t>1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5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441450" y="38401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0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5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06588" y="38401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1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5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20988" y="38401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Helvetica" pitchFamily="1" charset="0"/>
              </a:rPr>
              <a:t>0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5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41450" y="42449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1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59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06588" y="42449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0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60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20988" y="42449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Helvetica" pitchFamily="1" charset="0"/>
              </a:rPr>
              <a:t>0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6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39863" y="46021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1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62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905000" y="46021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1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63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19400" y="46021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Helvetica" pitchFamily="1" charset="0"/>
              </a:rPr>
              <a:t>1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64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95913" y="29257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x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65" name="Rectangl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53113" y="29257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y</a:t>
            </a:r>
          </a:p>
        </p:txBody>
      </p:sp>
      <p:sp>
        <p:nvSpPr>
          <p:cNvPr id="10266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91275" y="3005138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009900"/>
                </a:solidFill>
                <a:latin typeface="Courier New" pitchFamily="49" charset="0"/>
              </a:rPr>
              <a:t>[ifthen, x, y]</a:t>
            </a:r>
          </a:p>
        </p:txBody>
      </p:sp>
      <p:sp>
        <p:nvSpPr>
          <p:cNvPr id="10267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548313" y="2697163"/>
            <a:ext cx="557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Inputs</a:t>
            </a:r>
            <a:endParaRPr lang="en-US" sz="1600">
              <a:solidFill>
                <a:srgbClr val="0000FF"/>
              </a:solidFill>
              <a:latin typeface="Monaco" charset="0"/>
            </a:endParaRPr>
          </a:p>
        </p:txBody>
      </p:sp>
      <p:sp>
        <p:nvSpPr>
          <p:cNvPr id="10268" name="Rectangle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43713" y="2697163"/>
            <a:ext cx="838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Arial" charset="0"/>
              </a:rPr>
              <a:t>Output</a:t>
            </a:r>
            <a:endParaRPr lang="en-US" sz="1600">
              <a:latin typeface="Monaco" charset="0"/>
            </a:endParaRPr>
          </a:p>
        </p:txBody>
      </p:sp>
      <p:sp>
        <p:nvSpPr>
          <p:cNvPr id="10269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87975" y="3421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0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70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853113" y="3421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0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71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72313" y="3421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Helvetica" pitchFamily="1" charset="0"/>
              </a:rPr>
              <a:t>1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72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87975" y="38401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0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73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53113" y="38401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1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74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072313" y="38401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Helvetica" pitchFamily="1" charset="0"/>
              </a:rPr>
              <a:t>1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75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387975" y="42449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1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76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853113" y="42449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0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77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072313" y="42449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Helvetica" pitchFamily="1" charset="0"/>
              </a:rPr>
              <a:t>0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78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86388" y="46021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1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79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51525" y="46021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Helvetica" pitchFamily="1" charset="0"/>
              </a:rPr>
              <a:t>1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80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070725" y="46021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Helvetica" pitchFamily="1" charset="0"/>
              </a:rPr>
              <a:t>1</a:t>
            </a:r>
            <a:endParaRPr 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0281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986088" y="1541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0282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04800" y="6172200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Do we </a:t>
            </a:r>
            <a:r>
              <a:rPr lang="en-US" b="1" i="1"/>
              <a:t>need</a:t>
            </a:r>
            <a:r>
              <a:rPr lang="en-US"/>
              <a:t> these?</a:t>
            </a:r>
          </a:p>
        </p:txBody>
      </p:sp>
      <p:sp>
        <p:nvSpPr>
          <p:cNvPr id="10283" name="Rectangle 18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953000" y="6248400"/>
            <a:ext cx="32162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This one I blame the mathematicians for…</a:t>
            </a:r>
          </a:p>
        </p:txBody>
      </p:sp>
      <p:grpSp>
        <p:nvGrpSpPr>
          <p:cNvPr id="60" name="Group 7182"/>
          <p:cNvGrpSpPr>
            <a:grpSpLocks/>
          </p:cNvGrpSpPr>
          <p:nvPr/>
        </p:nvGrpSpPr>
        <p:grpSpPr bwMode="auto">
          <a:xfrm>
            <a:off x="8139228" y="6160472"/>
            <a:ext cx="507613" cy="604482"/>
            <a:chOff x="1676815" y="5536974"/>
            <a:chExt cx="1066385" cy="1244825"/>
          </a:xfrm>
        </p:grpSpPr>
        <p:sp>
          <p:nvSpPr>
            <p:cNvPr id="61" name="Freeform 11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63" name="Straight Connector 62"/>
            <p:cNvCxnSpPr>
              <a:stCxn id="79" idx="1"/>
              <a:endCxn id="79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79" name="Oval 1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0" name="Oval 1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1" name="Straight Connector 80"/>
              <p:cNvCxnSpPr>
                <a:stCxn id="79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9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9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5" name="Freeform 64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66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74" name="Oval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5" name="Oval 1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6" name="Straight Connector 75"/>
              <p:cNvCxnSpPr>
                <a:stCxn id="74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4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74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69" name="Oval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0" name="Oval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1" name="Straight Connector 70"/>
              <p:cNvCxnSpPr>
                <a:stCxn id="69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9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9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8" name="AutoShape 1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1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49338"/>
            <a:ext cx="8218487" cy="180975"/>
            <a:chOff x="295" y="1311"/>
            <a:chExt cx="5177" cy="114"/>
          </a:xfrm>
        </p:grpSpPr>
        <p:sp>
          <p:nvSpPr>
            <p:cNvPr id="1128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938" y="220663"/>
            <a:ext cx="802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Evaluating logical statements</a:t>
            </a:r>
          </a:p>
        </p:txBody>
      </p:sp>
      <p:sp>
        <p:nvSpPr>
          <p:cNvPr id="1126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0525" y="1447800"/>
            <a:ext cx="702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All statements in </a:t>
            </a:r>
            <a:r>
              <a:rPr lang="en-US" i="1"/>
              <a:t>predicate logic </a:t>
            </a:r>
            <a:r>
              <a:rPr lang="en-US"/>
              <a:t>can be classified as</a:t>
            </a:r>
          </a:p>
        </p:txBody>
      </p:sp>
      <p:sp>
        <p:nvSpPr>
          <p:cNvPr id="1126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86088" y="1541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1270" name="Rectangle 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63613" y="23860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tautology</a:t>
            </a:r>
            <a:endParaRPr lang="en-US"/>
          </a:p>
        </p:txBody>
      </p:sp>
      <p:sp>
        <p:nvSpPr>
          <p:cNvPr id="11271" name="Rectangle 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94013" y="2449513"/>
            <a:ext cx="436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true, </a:t>
            </a:r>
            <a:r>
              <a:rPr lang="en-US" sz="1800" i="1"/>
              <a:t>regardless of the values of any variables</a:t>
            </a:r>
            <a:endParaRPr lang="en-US" sz="1800"/>
          </a:p>
        </p:txBody>
      </p:sp>
      <p:sp>
        <p:nvSpPr>
          <p:cNvPr id="11272" name="Rectangle 4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17700" y="2020888"/>
            <a:ext cx="3294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latin typeface="Courier New" pitchFamily="49" charset="0"/>
              </a:rPr>
              <a:t>t/f</a:t>
            </a:r>
            <a:r>
              <a:rPr lang="en-US" sz="1400"/>
              <a:t> expressions that may include variables</a:t>
            </a:r>
          </a:p>
        </p:txBody>
      </p:sp>
      <p:sp>
        <p:nvSpPr>
          <p:cNvPr id="11273" name="AutoShape 41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5400000">
            <a:off x="3476625" y="482600"/>
            <a:ext cx="160338" cy="2954338"/>
          </a:xfrm>
          <a:prstGeom prst="leftBrace">
            <a:avLst>
              <a:gd name="adj1" fmla="val 15354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4" name="Rectangle 4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62025" y="38862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satisfiable</a:t>
            </a:r>
            <a:endParaRPr lang="en-US"/>
          </a:p>
        </p:txBody>
      </p:sp>
      <p:sp>
        <p:nvSpPr>
          <p:cNvPr id="11275" name="Rectangle 4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24175" y="3933825"/>
            <a:ext cx="477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/>
              <a:t>if it can be made true (or it's already true)</a:t>
            </a:r>
          </a:p>
        </p:txBody>
      </p:sp>
      <p:sp>
        <p:nvSpPr>
          <p:cNvPr id="11276" name="Rectangle 4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65200" y="5370513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unsatisfiable</a:t>
            </a:r>
            <a:endParaRPr lang="en-US"/>
          </a:p>
        </p:txBody>
      </p:sp>
      <p:sp>
        <p:nvSpPr>
          <p:cNvPr id="11277" name="Rectangle 4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11475" y="5302250"/>
            <a:ext cx="355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/>
              <a:t>if it can </a:t>
            </a:r>
            <a:r>
              <a:rPr lang="en-US" sz="1800" b="1" i="1"/>
              <a:t>not</a:t>
            </a:r>
            <a:r>
              <a:rPr lang="en-US" sz="1800"/>
              <a:t> be made true </a:t>
            </a:r>
            <a:r>
              <a:rPr lang="en-US" sz="1800" i="1"/>
              <a:t>regardless of the values of any variables</a:t>
            </a:r>
          </a:p>
        </p:txBody>
      </p:sp>
      <p:sp>
        <p:nvSpPr>
          <p:cNvPr id="11278" name="Line 6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2000" y="3886200"/>
            <a:ext cx="6781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9" name="Line 6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62000" y="5257800"/>
            <a:ext cx="6781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49338"/>
            <a:ext cx="8218487" cy="180975"/>
            <a:chOff x="295" y="1311"/>
            <a:chExt cx="5177" cy="114"/>
          </a:xfrm>
        </p:grpSpPr>
        <p:sp>
          <p:nvSpPr>
            <p:cNvPr id="1128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938" y="220663"/>
            <a:ext cx="802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Evaluating logical statements</a:t>
            </a:r>
          </a:p>
        </p:txBody>
      </p:sp>
      <p:sp>
        <p:nvSpPr>
          <p:cNvPr id="1126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0525" y="1447800"/>
            <a:ext cx="702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All statements in </a:t>
            </a:r>
            <a:r>
              <a:rPr lang="en-US" i="1"/>
              <a:t>predicate logic </a:t>
            </a:r>
            <a:r>
              <a:rPr lang="en-US"/>
              <a:t>can be classified as</a:t>
            </a:r>
          </a:p>
        </p:txBody>
      </p:sp>
      <p:sp>
        <p:nvSpPr>
          <p:cNvPr id="1126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86088" y="1541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1270" name="Rectangle 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63613" y="23860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tautology</a:t>
            </a:r>
            <a:endParaRPr lang="en-US"/>
          </a:p>
        </p:txBody>
      </p:sp>
      <p:sp>
        <p:nvSpPr>
          <p:cNvPr id="11271" name="Rectangle 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94013" y="2449513"/>
            <a:ext cx="436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true, </a:t>
            </a:r>
            <a:r>
              <a:rPr lang="en-US" sz="1800" i="1"/>
              <a:t>regardless of the values of any variables</a:t>
            </a:r>
            <a:endParaRPr lang="en-US" sz="1800"/>
          </a:p>
        </p:txBody>
      </p:sp>
      <p:sp>
        <p:nvSpPr>
          <p:cNvPr id="11272" name="Rectangle 4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17700" y="2020888"/>
            <a:ext cx="3294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latin typeface="Courier New" pitchFamily="49" charset="0"/>
              </a:rPr>
              <a:t>t/f</a:t>
            </a:r>
            <a:r>
              <a:rPr lang="en-US" sz="1400"/>
              <a:t> expressions that may include variables</a:t>
            </a:r>
          </a:p>
        </p:txBody>
      </p:sp>
      <p:sp>
        <p:nvSpPr>
          <p:cNvPr id="11273" name="AutoShape 41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5400000">
            <a:off x="3476625" y="482600"/>
            <a:ext cx="160338" cy="2954338"/>
          </a:xfrm>
          <a:prstGeom prst="leftBrace">
            <a:avLst>
              <a:gd name="adj1" fmla="val 15354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4" name="Rectangle 4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62025" y="38862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satisfiable</a:t>
            </a:r>
            <a:endParaRPr lang="en-US"/>
          </a:p>
        </p:txBody>
      </p:sp>
      <p:sp>
        <p:nvSpPr>
          <p:cNvPr id="11275" name="Rectangle 4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24175" y="3933825"/>
            <a:ext cx="477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/>
              <a:t>if it can be made true (or it's already true)</a:t>
            </a:r>
          </a:p>
        </p:txBody>
      </p:sp>
      <p:sp>
        <p:nvSpPr>
          <p:cNvPr id="11276" name="Rectangle 4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65200" y="5370513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unsatisfiable</a:t>
            </a:r>
            <a:endParaRPr lang="en-US"/>
          </a:p>
        </p:txBody>
      </p:sp>
      <p:sp>
        <p:nvSpPr>
          <p:cNvPr id="11277" name="Rectangle 4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11475" y="5302250"/>
            <a:ext cx="355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/>
              <a:t>if it can </a:t>
            </a:r>
            <a:r>
              <a:rPr lang="en-US" sz="1800" b="1" i="1"/>
              <a:t>not</a:t>
            </a:r>
            <a:r>
              <a:rPr lang="en-US" sz="1800"/>
              <a:t> be made true </a:t>
            </a:r>
            <a:r>
              <a:rPr lang="en-US" sz="1800" i="1"/>
              <a:t>regardless of the values of any variables</a:t>
            </a:r>
          </a:p>
        </p:txBody>
      </p:sp>
      <p:sp>
        <p:nvSpPr>
          <p:cNvPr id="11278" name="Line 6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2000" y="3886200"/>
            <a:ext cx="6781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9" name="Line 6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62000" y="5257800"/>
            <a:ext cx="6781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374681"/>
            <a:ext cx="8072056" cy="273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54852" y="6136691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http://xkcd.com/703/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49338"/>
            <a:ext cx="8218487" cy="180975"/>
            <a:chOff x="295" y="1311"/>
            <a:chExt cx="5177" cy="114"/>
          </a:xfrm>
        </p:grpSpPr>
        <p:sp>
          <p:nvSpPr>
            <p:cNvPr id="123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938" y="220663"/>
            <a:ext cx="802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Evaluating logical statements</a:t>
            </a:r>
          </a:p>
        </p:txBody>
      </p:sp>
      <p:sp>
        <p:nvSpPr>
          <p:cNvPr id="1229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0525" y="1447800"/>
            <a:ext cx="702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All statements in </a:t>
            </a:r>
            <a:r>
              <a:rPr lang="en-US" i="1"/>
              <a:t>predicate logic </a:t>
            </a:r>
            <a:r>
              <a:rPr lang="en-US"/>
              <a:t>can be classified as</a:t>
            </a:r>
          </a:p>
        </p:txBody>
      </p:sp>
      <p:sp>
        <p:nvSpPr>
          <p:cNvPr id="12293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86088" y="1541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2294" name="Rectangle 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63613" y="23860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tautology</a:t>
            </a:r>
            <a:endParaRPr lang="en-US"/>
          </a:p>
        </p:txBody>
      </p:sp>
      <p:sp>
        <p:nvSpPr>
          <p:cNvPr id="12295" name="Rectangle 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94013" y="2449513"/>
            <a:ext cx="436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true, </a:t>
            </a:r>
            <a:r>
              <a:rPr lang="en-US" sz="1800" i="1"/>
              <a:t>regardless of the values of any variables</a:t>
            </a:r>
            <a:endParaRPr lang="en-US" sz="1800"/>
          </a:p>
        </p:txBody>
      </p:sp>
      <p:sp>
        <p:nvSpPr>
          <p:cNvPr id="12296" name="Rectangle 4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17700" y="2020888"/>
            <a:ext cx="3294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latin typeface="Courier New" pitchFamily="49" charset="0"/>
              </a:rPr>
              <a:t>t/f</a:t>
            </a:r>
            <a:r>
              <a:rPr lang="en-US" sz="1400"/>
              <a:t> expressions that may include variables</a:t>
            </a:r>
          </a:p>
        </p:txBody>
      </p:sp>
      <p:sp>
        <p:nvSpPr>
          <p:cNvPr id="12297" name="AutoShape 41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5400000">
            <a:off x="3476625" y="482600"/>
            <a:ext cx="160338" cy="2954338"/>
          </a:xfrm>
          <a:prstGeom prst="leftBrace">
            <a:avLst>
              <a:gd name="adj1" fmla="val 15354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8" name="Rectangle 4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62025" y="38862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satisfiable</a:t>
            </a:r>
            <a:endParaRPr lang="en-US"/>
          </a:p>
        </p:txBody>
      </p:sp>
      <p:sp>
        <p:nvSpPr>
          <p:cNvPr id="12299" name="Rectangle 4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24175" y="3933825"/>
            <a:ext cx="477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/>
              <a:t>if it can be made true (or it's already true)</a:t>
            </a:r>
          </a:p>
        </p:txBody>
      </p:sp>
      <p:sp>
        <p:nvSpPr>
          <p:cNvPr id="12300" name="Rectangle 4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65200" y="5370513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unsatisfiable</a:t>
            </a:r>
            <a:endParaRPr lang="en-US"/>
          </a:p>
        </p:txBody>
      </p:sp>
      <p:sp>
        <p:nvSpPr>
          <p:cNvPr id="12301" name="Rectangle 4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11475" y="5302250"/>
            <a:ext cx="355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/>
              <a:t>if it can </a:t>
            </a:r>
            <a:r>
              <a:rPr lang="en-US" sz="1800" b="1" i="1"/>
              <a:t>not</a:t>
            </a:r>
            <a:r>
              <a:rPr lang="en-US" sz="1800"/>
              <a:t> be made true </a:t>
            </a:r>
            <a:r>
              <a:rPr lang="en-US" sz="1800" i="1"/>
              <a:t>regardless of the values of any variables</a:t>
            </a:r>
          </a:p>
        </p:txBody>
      </p:sp>
      <p:sp>
        <p:nvSpPr>
          <p:cNvPr id="12302" name="Rectangle 6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89088" y="31527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8F01B8"/>
                </a:solidFill>
              </a:rPr>
              <a:t>Examples:</a:t>
            </a:r>
          </a:p>
        </p:txBody>
      </p:sp>
      <p:sp>
        <p:nvSpPr>
          <p:cNvPr id="12303" name="Line 6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62000" y="3886200"/>
            <a:ext cx="6781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4" name="Rectangle 6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95438" y="4583113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8F01B8"/>
                </a:solidFill>
              </a:rPr>
              <a:t>Examples:</a:t>
            </a:r>
          </a:p>
        </p:txBody>
      </p:sp>
      <p:sp>
        <p:nvSpPr>
          <p:cNvPr id="12305" name="Rectangle 7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77975" y="61753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8F01B8"/>
                </a:solidFill>
              </a:rPr>
              <a:t>Examples:</a:t>
            </a:r>
          </a:p>
        </p:txBody>
      </p:sp>
      <p:sp>
        <p:nvSpPr>
          <p:cNvPr id="12306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00400" y="312420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t</a:t>
            </a:r>
          </a:p>
        </p:txBody>
      </p:sp>
      <p:sp>
        <p:nvSpPr>
          <p:cNvPr id="12307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78388" y="3094038"/>
            <a:ext cx="3503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[or, v1, [not v1]]</a:t>
            </a:r>
          </a:p>
        </p:txBody>
      </p:sp>
      <p:sp>
        <p:nvSpPr>
          <p:cNvPr id="12308" name="Rectangle 18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68850" y="3606800"/>
            <a:ext cx="37655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Statements like these give </a:t>
            </a:r>
            <a:r>
              <a:rPr lang="en-US" sz="1200" b="1" i="1">
                <a:solidFill>
                  <a:srgbClr val="009900"/>
                </a:solidFill>
                <a:latin typeface="Comic Sans MS" pitchFamily="66" charset="0"/>
              </a:rPr>
              <a:t>variables </a:t>
            </a: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 a bad name!</a:t>
            </a:r>
          </a:p>
        </p:txBody>
      </p:sp>
      <p:sp>
        <p:nvSpPr>
          <p:cNvPr id="12310" name="Line 6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62000" y="5257800"/>
            <a:ext cx="6781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11" name="Rectangle 3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6800" y="4567238"/>
            <a:ext cx="2397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[or, v1, v2]</a:t>
            </a:r>
          </a:p>
        </p:txBody>
      </p:sp>
      <p:sp>
        <p:nvSpPr>
          <p:cNvPr id="12312" name="Rectangle 3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048000" y="4560888"/>
            <a:ext cx="738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v42</a:t>
            </a:r>
          </a:p>
        </p:txBody>
      </p:sp>
      <p:sp>
        <p:nvSpPr>
          <p:cNvPr id="12313" name="Rectangle 6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45350" y="4905375"/>
            <a:ext cx="174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/>
              <a:t>plus all of the tautologies</a:t>
            </a:r>
          </a:p>
        </p:txBody>
      </p:sp>
      <p:sp>
        <p:nvSpPr>
          <p:cNvPr id="12314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76800" y="6142038"/>
            <a:ext cx="3687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[and, v1, [not v1]]</a:t>
            </a:r>
          </a:p>
        </p:txBody>
      </p:sp>
      <p:sp>
        <p:nvSpPr>
          <p:cNvPr id="12315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00400" y="61674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f</a:t>
            </a:r>
          </a:p>
        </p:txBody>
      </p:sp>
      <p:grpSp>
        <p:nvGrpSpPr>
          <p:cNvPr id="46" name="Group 7182"/>
          <p:cNvGrpSpPr>
            <a:grpSpLocks/>
          </p:cNvGrpSpPr>
          <p:nvPr/>
        </p:nvGrpSpPr>
        <p:grpSpPr bwMode="auto">
          <a:xfrm>
            <a:off x="8378883" y="3569970"/>
            <a:ext cx="507613" cy="604482"/>
            <a:chOff x="1676815" y="5536974"/>
            <a:chExt cx="1066385" cy="1244825"/>
          </a:xfrm>
        </p:grpSpPr>
        <p:sp>
          <p:nvSpPr>
            <p:cNvPr id="47" name="Freeform 1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9" name="Straight Connector 48"/>
            <p:cNvCxnSpPr>
              <a:stCxn id="65" idx="1"/>
              <a:endCxn id="65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65" name="Oval 1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6" name="Oval 17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7" name="Straight Connector 66"/>
              <p:cNvCxnSpPr>
                <a:stCxn id="65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5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5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1" name="Freeform 50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52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60" name="Oval 1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1" name="Oval 1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2" name="Straight Connector 61"/>
              <p:cNvCxnSpPr>
                <a:stCxn id="60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0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55" name="Oval 14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6" name="Oval 1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7" name="Straight Connector 56"/>
              <p:cNvCxnSpPr>
                <a:stCxn id="55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5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5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4" name="AutoShape 1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70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95413" y="161925"/>
            <a:ext cx="3330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4800">
                <a:solidFill>
                  <a:srgbClr val="000000"/>
                </a:solidFill>
                <a:latin typeface="Times New Roman" pitchFamily="18" charset="0"/>
              </a:rPr>
              <a:t>24</a:t>
            </a:r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(Problem #2)</a:t>
            </a:r>
            <a:endParaRPr lang="en-US" sz="4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27788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67625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3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27788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4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67625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1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40488" y="2111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009900"/>
                </a:solidFill>
                <a:latin typeface="Arial" charset="0"/>
              </a:rPr>
              <a:t>4</a:t>
            </a:r>
          </a:p>
        </p:txBody>
      </p:sp>
      <p:sp>
        <p:nvSpPr>
          <p:cNvPr id="22536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 flipV="1">
            <a:off x="7061200" y="12446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009900"/>
                </a:solidFill>
                <a:latin typeface="Arial" charset="0"/>
              </a:rPr>
              <a:t>4</a:t>
            </a:r>
          </a:p>
        </p:txBody>
      </p:sp>
      <p:sp>
        <p:nvSpPr>
          <p:cNvPr id="22537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04138" y="21272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FF0119"/>
                </a:solidFill>
                <a:latin typeface="Arial" charset="0"/>
              </a:rPr>
              <a:t>7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 flipV="1">
            <a:off x="8316913" y="123825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FF0119"/>
                </a:solidFill>
                <a:latin typeface="Arial" charset="0"/>
              </a:rPr>
              <a:t>7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43663" y="19605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33CCFF"/>
                </a:solidFill>
                <a:latin typeface="Arial" charset="0"/>
              </a:rPr>
              <a:t>2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 flipV="1">
            <a:off x="7056438" y="298608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33CCFF"/>
                </a:solidFill>
                <a:latin typeface="Arial" charset="0"/>
              </a:rPr>
              <a:t>2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99375" y="195421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FF9933"/>
                </a:solidFill>
                <a:latin typeface="Arial" charset="0"/>
              </a:rPr>
              <a:t>1</a:t>
            </a:r>
            <a:endParaRPr lang="en-US" sz="3200">
              <a:solidFill>
                <a:srgbClr val="33CCFF"/>
              </a:solidFill>
              <a:latin typeface="Arial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 flipV="1">
            <a:off x="8312150" y="29797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FF9933"/>
                </a:solidFill>
                <a:latin typeface="Arial" charset="0"/>
              </a:rPr>
              <a:t>1</a:t>
            </a:r>
            <a:endParaRPr lang="en-US" sz="3200">
              <a:solidFill>
                <a:srgbClr val="33CCFF"/>
              </a:solidFill>
              <a:latin typeface="Arial" charset="0"/>
            </a:endParaRPr>
          </a:p>
        </p:txBody>
      </p:sp>
      <p:sp>
        <p:nvSpPr>
          <p:cNvPr id="22543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26263" y="819150"/>
            <a:ext cx="103187" cy="103188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4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04063" y="992188"/>
            <a:ext cx="103187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5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56400" y="992188"/>
            <a:ext cx="103188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6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26263" y="1157288"/>
            <a:ext cx="103187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62925" y="765175"/>
            <a:ext cx="103188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8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940675" y="858838"/>
            <a:ext cx="103188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9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162925" y="1206500"/>
            <a:ext cx="103188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0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940675" y="1100138"/>
            <a:ext cx="103188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1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86763" y="858838"/>
            <a:ext cx="103187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2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386763" y="1100138"/>
            <a:ext cx="103187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3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15138" y="2800350"/>
            <a:ext cx="103187" cy="103188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4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031038" y="2543175"/>
            <a:ext cx="103187" cy="103188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5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164513" y="993775"/>
            <a:ext cx="103187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6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150225" y="2725738"/>
            <a:ext cx="103188" cy="10318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2557" name="Group 29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609600" y="1066800"/>
            <a:ext cx="4864100" cy="180975"/>
            <a:chOff x="295" y="1311"/>
            <a:chExt cx="5177" cy="114"/>
          </a:xfrm>
        </p:grpSpPr>
        <p:sp>
          <p:nvSpPr>
            <p:cNvPr id="22562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63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2558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9763" y="1951038"/>
            <a:ext cx="495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>
                <a:solidFill>
                  <a:srgbClr val="000000"/>
                </a:solidFill>
              </a:rPr>
              <a:t>Can you combine these numbers into 24 with the operations 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+ - * ÷</a:t>
            </a:r>
            <a:r>
              <a:rPr lang="en-US" sz="2400">
                <a:solidFill>
                  <a:srgbClr val="000000"/>
                </a:solidFill>
              </a:rPr>
              <a:t>  ?</a:t>
            </a:r>
          </a:p>
        </p:txBody>
      </p:sp>
      <p:sp>
        <p:nvSpPr>
          <p:cNvPr id="22559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16263" y="2776538"/>
            <a:ext cx="2417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  <a:latin typeface="Arial" charset="0"/>
              </a:rPr>
              <a:t>Each operation may be used any number of times.</a:t>
            </a:r>
          </a:p>
        </p:txBody>
      </p:sp>
      <p:pic>
        <p:nvPicPr>
          <p:cNvPr id="22560" name="Picture 34" descr="IN2d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1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87688" y="6265863"/>
            <a:ext cx="3821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A two-dot card from the "official" 24 game: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24game.com</a:t>
            </a:r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49338"/>
            <a:ext cx="8218487" cy="180975"/>
            <a:chOff x="295" y="1311"/>
            <a:chExt cx="5177" cy="114"/>
          </a:xfrm>
        </p:grpSpPr>
        <p:sp>
          <p:nvSpPr>
            <p:cNvPr id="1333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938" y="220663"/>
            <a:ext cx="802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Evaluating logical statements</a:t>
            </a:r>
          </a:p>
        </p:txBody>
      </p:sp>
      <p:sp>
        <p:nvSpPr>
          <p:cNvPr id="1331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86088" y="1541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3317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1363" y="2203450"/>
            <a:ext cx="322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13318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51363" y="3063875"/>
            <a:ext cx="2652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>
                <a:latin typeface="Courier New" pitchFamily="49" charset="0"/>
              </a:rPr>
              <a:t>[iff,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800" b="1">
                <a:latin typeface="Courier New" pitchFamily="49" charset="0"/>
              </a:rPr>
              <a:t>, [not,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800" b="1">
                <a:latin typeface="Courier New" pitchFamily="49" charset="0"/>
              </a:rPr>
              <a:t>]]</a:t>
            </a:r>
          </a:p>
        </p:txBody>
      </p:sp>
      <p:sp>
        <p:nvSpPr>
          <p:cNvPr id="13319" name="Rectangle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1363" y="2633663"/>
            <a:ext cx="1693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[iff, f, f]</a:t>
            </a:r>
          </a:p>
        </p:txBody>
      </p:sp>
      <p:sp>
        <p:nvSpPr>
          <p:cNvPr id="13320" name="Rectangl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1363" y="3495675"/>
            <a:ext cx="3887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[ifthen,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800" b="1">
                <a:latin typeface="Courier New" pitchFamily="49" charset="0"/>
              </a:rPr>
              <a:t>, [ifthen, 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</a:rPr>
              <a:t>2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800" b="1">
                <a:latin typeface="Courier New" pitchFamily="49" charset="0"/>
              </a:rPr>
              <a:t>]]</a:t>
            </a:r>
          </a:p>
        </p:txBody>
      </p:sp>
      <p:sp>
        <p:nvSpPr>
          <p:cNvPr id="13321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67013" y="2659063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800"/>
              <a:t>false iff false</a:t>
            </a:r>
          </a:p>
        </p:txBody>
      </p:sp>
      <p:sp>
        <p:nvSpPr>
          <p:cNvPr id="13322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3825" y="3065463"/>
            <a:ext cx="1482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800"/>
              <a:t>v1 iff (not v1)</a:t>
            </a:r>
          </a:p>
        </p:txBody>
      </p:sp>
      <p:sp>
        <p:nvSpPr>
          <p:cNvPr id="13323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21100" y="22098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800"/>
              <a:t>v1</a:t>
            </a:r>
          </a:p>
        </p:txBody>
      </p:sp>
      <p:sp>
        <p:nvSpPr>
          <p:cNvPr id="13324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90688" y="3536950"/>
            <a:ext cx="245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800"/>
              <a:t>if v1 then (if v2 then v1)</a:t>
            </a:r>
          </a:p>
        </p:txBody>
      </p:sp>
      <p:sp>
        <p:nvSpPr>
          <p:cNvPr id="13325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2400" y="2224088"/>
            <a:ext cx="1700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800"/>
              <a:t>Predicate logic representation</a:t>
            </a:r>
          </a:p>
        </p:txBody>
      </p:sp>
      <p:sp>
        <p:nvSpPr>
          <p:cNvPr id="13326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62788" y="2222500"/>
            <a:ext cx="1700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400" b="1" dirty="0" smtClean="0">
                <a:latin typeface="Courier New" pitchFamily="49" charset="0"/>
              </a:rPr>
              <a:t>Hw#11's </a:t>
            </a:r>
            <a:r>
              <a:rPr lang="en-US" sz="1400" b="1" dirty="0">
                <a:latin typeface="Courier New" pitchFamily="49" charset="0"/>
              </a:rPr>
              <a:t>Prolog representation</a:t>
            </a:r>
          </a:p>
        </p:txBody>
      </p:sp>
      <p:sp>
        <p:nvSpPr>
          <p:cNvPr id="13327" name="Rectangle 2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1397000"/>
            <a:ext cx="5187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What kinds of statements are these four?</a:t>
            </a:r>
          </a:p>
        </p:txBody>
      </p:sp>
      <p:sp>
        <p:nvSpPr>
          <p:cNvPr id="13328" name="Rectangle 2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25550" y="47244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tautology</a:t>
            </a:r>
            <a:endParaRPr lang="en-US"/>
          </a:p>
        </p:txBody>
      </p:sp>
      <p:sp>
        <p:nvSpPr>
          <p:cNvPr id="13329" name="Rectangle 2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55950" y="4787900"/>
            <a:ext cx="436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true, </a:t>
            </a:r>
            <a:r>
              <a:rPr lang="en-US" sz="1800" i="1"/>
              <a:t>regardless of the values of any variables</a:t>
            </a:r>
            <a:endParaRPr lang="en-US" sz="1800"/>
          </a:p>
        </p:txBody>
      </p:sp>
      <p:sp>
        <p:nvSpPr>
          <p:cNvPr id="13330" name="Rectangle 2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23963" y="5321300"/>
            <a:ext cx="148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satisfiable</a:t>
            </a:r>
            <a:endParaRPr lang="en-US"/>
          </a:p>
        </p:txBody>
      </p:sp>
      <p:sp>
        <p:nvSpPr>
          <p:cNvPr id="13331" name="Rectangle 3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86113" y="5368925"/>
            <a:ext cx="477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/>
              <a:t>if it can be made true (or it's already true)</a:t>
            </a:r>
          </a:p>
        </p:txBody>
      </p:sp>
      <p:sp>
        <p:nvSpPr>
          <p:cNvPr id="13332" name="Rectangle 3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27138" y="5972175"/>
            <a:ext cx="182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unsatisfiable</a:t>
            </a:r>
            <a:endParaRPr lang="en-US"/>
          </a:p>
        </p:txBody>
      </p:sp>
      <p:sp>
        <p:nvSpPr>
          <p:cNvPr id="13333" name="Rectangle 3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73413" y="5903913"/>
            <a:ext cx="355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/>
              <a:t>if it can </a:t>
            </a:r>
            <a:r>
              <a:rPr lang="en-US" sz="1800" b="1" i="1"/>
              <a:t>not</a:t>
            </a:r>
            <a:r>
              <a:rPr lang="en-US" sz="1800"/>
              <a:t> be made true </a:t>
            </a:r>
            <a:r>
              <a:rPr lang="en-US" sz="1800" i="1"/>
              <a:t>regardless of the values of any variables</a:t>
            </a:r>
          </a:p>
        </p:txBody>
      </p:sp>
      <p:sp>
        <p:nvSpPr>
          <p:cNvPr id="13334" name="Line 3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47713" y="4487863"/>
            <a:ext cx="7772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49338"/>
            <a:ext cx="8218487" cy="180975"/>
            <a:chOff x="295" y="1311"/>
            <a:chExt cx="5177" cy="114"/>
          </a:xfrm>
        </p:grpSpPr>
        <p:sp>
          <p:nvSpPr>
            <p:cNvPr id="143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938" y="220663"/>
            <a:ext cx="802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Evaluating logical statements</a:t>
            </a:r>
          </a:p>
        </p:txBody>
      </p:sp>
      <p:sp>
        <p:nvSpPr>
          <p:cNvPr id="1434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0525" y="1447800"/>
            <a:ext cx="702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What islanders could make this statement?</a:t>
            </a:r>
          </a:p>
        </p:txBody>
      </p:sp>
      <p:sp>
        <p:nvSpPr>
          <p:cNvPr id="1434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27725" y="1409700"/>
            <a:ext cx="276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v1</a:t>
            </a:r>
            <a:r>
              <a:rPr lang="en-US" b="1">
                <a:latin typeface="Courier New" pitchFamily="49" charset="0"/>
              </a:rPr>
              <a:t>   (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v2</a:t>
            </a: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v1</a:t>
            </a:r>
            <a:r>
              <a:rPr lang="en-US" b="1">
                <a:latin typeface="Courier New" pitchFamily="49" charset="0"/>
              </a:rPr>
              <a:t>)</a:t>
            </a:r>
          </a:p>
        </p:txBody>
      </p:sp>
      <p:sp>
        <p:nvSpPr>
          <p:cNvPr id="1434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86088" y="1541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434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367533" y="1551334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135813" y="1551334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35050" y="2520950"/>
            <a:ext cx="7024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latin typeface="Comic Sans MS" pitchFamily="66" charset="0"/>
              </a:rPr>
              <a:t>If </a:t>
            </a:r>
            <a:r>
              <a:rPr lang="en-US" sz="1800" b="1">
                <a:solidFill>
                  <a:srgbClr val="8F01B8"/>
                </a:solidFill>
                <a:latin typeface="Courier New" pitchFamily="49" charset="0"/>
              </a:rPr>
              <a:t>&lt;mumble #1&gt;</a:t>
            </a:r>
            <a:r>
              <a:rPr lang="en-US" sz="1800">
                <a:latin typeface="Comic Sans MS" pitchFamily="66" charset="0"/>
              </a:rPr>
              <a:t> then [if 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</a:rPr>
              <a:t>&lt;mumble #2&gt;</a:t>
            </a:r>
            <a:r>
              <a:rPr lang="en-US" sz="1800" b="1">
                <a:solidFill>
                  <a:srgbClr val="8F01B8"/>
                </a:solidFill>
                <a:latin typeface="Courier New" pitchFamily="49" charset="0"/>
              </a:rPr>
              <a:t> </a:t>
            </a:r>
            <a:r>
              <a:rPr lang="en-US" sz="1800">
                <a:latin typeface="Comic Sans MS" pitchFamily="66" charset="0"/>
              </a:rPr>
              <a:t>then </a:t>
            </a:r>
            <a:r>
              <a:rPr lang="en-US" sz="1800" b="1">
                <a:solidFill>
                  <a:srgbClr val="8F01B8"/>
                </a:solidFill>
                <a:latin typeface="Courier New" pitchFamily="49" charset="0"/>
              </a:rPr>
              <a:t>&lt;mumble #1&gt;</a:t>
            </a:r>
            <a:r>
              <a:rPr lang="en-US" sz="1800">
                <a:latin typeface="Comic Sans MS" pitchFamily="66" charset="0"/>
              </a:rPr>
              <a:t>]</a:t>
            </a:r>
          </a:p>
        </p:txBody>
      </p:sp>
      <p:sp>
        <p:nvSpPr>
          <p:cNvPr id="143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43625" y="1724025"/>
            <a:ext cx="12715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900" dirty="0">
                <a:latin typeface="Comic Sans MS" pitchFamily="66" charset="0"/>
              </a:rPr>
              <a:t>implies</a:t>
            </a:r>
          </a:p>
        </p:txBody>
      </p:sp>
      <p:sp>
        <p:nvSpPr>
          <p:cNvPr id="1434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6763" y="1738313"/>
            <a:ext cx="12715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900" dirty="0">
                <a:latin typeface="Comic Sans MS" pitchFamily="66" charset="0"/>
              </a:rPr>
              <a:t>implies</a:t>
            </a:r>
          </a:p>
        </p:txBody>
      </p:sp>
    </p:spTree>
    <p:extLst>
      <p:ext uri="{BB962C8B-B14F-4D97-AF65-F5344CB8AC3E}">
        <p14:creationId xmlns:p14="http://schemas.microsoft.com/office/powerpoint/2010/main" val="33449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49338"/>
            <a:ext cx="8218487" cy="180975"/>
            <a:chOff x="295" y="1311"/>
            <a:chExt cx="5177" cy="114"/>
          </a:xfrm>
        </p:grpSpPr>
        <p:sp>
          <p:nvSpPr>
            <p:cNvPr id="1537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938" y="220663"/>
            <a:ext cx="802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i="1"/>
              <a:t>Boole/Shannon expansion</a:t>
            </a:r>
          </a:p>
        </p:txBody>
      </p:sp>
      <p:sp>
        <p:nvSpPr>
          <p:cNvPr id="1536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0525" y="1447800"/>
            <a:ext cx="702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What islanders could make this statement?</a:t>
            </a:r>
          </a:p>
        </p:txBody>
      </p:sp>
      <p:sp>
        <p:nvSpPr>
          <p:cNvPr id="1536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27725" y="1409700"/>
            <a:ext cx="276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v1</a:t>
            </a:r>
            <a:r>
              <a:rPr lang="en-US" b="1">
                <a:latin typeface="Courier New" pitchFamily="49" charset="0"/>
              </a:rPr>
              <a:t>   (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v2</a:t>
            </a: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v1</a:t>
            </a:r>
            <a:r>
              <a:rPr lang="en-US" b="1">
                <a:latin typeface="Courier New" pitchFamily="49" charset="0"/>
              </a:rPr>
              <a:t>)</a:t>
            </a:r>
          </a:p>
        </p:txBody>
      </p:sp>
      <p:sp>
        <p:nvSpPr>
          <p:cNvPr id="1536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86088" y="1541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5371" name="Rectangle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68500" y="2617788"/>
            <a:ext cx="5346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latin typeface="Courier New" pitchFamily="49" charset="0"/>
              </a:rPr>
              <a:t>[ifthen,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1</a:t>
            </a:r>
            <a:r>
              <a:rPr lang="en-US" b="1">
                <a:latin typeface="Courier New" pitchFamily="49" charset="0"/>
              </a:rPr>
              <a:t>, [ifthen,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2</a:t>
            </a:r>
            <a:r>
              <a:rPr lang="en-US" b="1">
                <a:latin typeface="Courier New" pitchFamily="49" charset="0"/>
              </a:rPr>
              <a:t>,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1</a:t>
            </a:r>
            <a:r>
              <a:rPr lang="en-US" b="1">
                <a:latin typeface="Courier New" pitchFamily="49" charset="0"/>
              </a:rPr>
              <a:t>]]</a:t>
            </a:r>
          </a:p>
        </p:txBody>
      </p:sp>
      <p:sp>
        <p:nvSpPr>
          <p:cNvPr id="15372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350" y="4000500"/>
            <a:ext cx="402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[ifthen, </a:t>
            </a:r>
            <a:r>
              <a:rPr lang="en-US" sz="18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800" b="1">
                <a:latin typeface="Courier New" pitchFamily="49" charset="0"/>
              </a:rPr>
              <a:t>, [ifthen, 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</a:rPr>
              <a:t>m2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800" b="1">
                <a:latin typeface="Courier New" pitchFamily="49" charset="0"/>
              </a:rPr>
              <a:t>]]</a:t>
            </a:r>
          </a:p>
        </p:txBody>
      </p:sp>
      <p:sp>
        <p:nvSpPr>
          <p:cNvPr id="15373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56150" y="3998913"/>
            <a:ext cx="402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[ifthen, </a:t>
            </a:r>
            <a:r>
              <a:rPr lang="en-US" sz="18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800" b="1">
                <a:latin typeface="Courier New" pitchFamily="49" charset="0"/>
              </a:rPr>
              <a:t>, [ifthen, 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</a:rPr>
              <a:t>m2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800" b="1">
                <a:latin typeface="Courier New" pitchFamily="49" charset="0"/>
              </a:rPr>
              <a:t>]]</a:t>
            </a:r>
          </a:p>
        </p:txBody>
      </p:sp>
      <p:sp>
        <p:nvSpPr>
          <p:cNvPr id="15374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686050" y="3124200"/>
            <a:ext cx="1663700" cy="76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75" name="Line 1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11675" y="3116263"/>
            <a:ext cx="1652588" cy="798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76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87738" y="5334000"/>
            <a:ext cx="246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Choose a variable.</a:t>
            </a:r>
          </a:p>
        </p:txBody>
      </p:sp>
      <p:sp>
        <p:nvSpPr>
          <p:cNvPr id="15377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92475" y="5938838"/>
            <a:ext cx="2855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Replace it </a:t>
            </a:r>
            <a:r>
              <a:rPr lang="en-US" b="1" i="1"/>
              <a:t>both ways</a:t>
            </a:r>
            <a:r>
              <a:rPr lang="en-US"/>
              <a:t>!</a:t>
            </a:r>
          </a:p>
        </p:txBody>
      </p:sp>
      <p:sp>
        <p:nvSpPr>
          <p:cNvPr id="15378" name="Rounded 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11475" y="5105400"/>
            <a:ext cx="3565525" cy="15081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27725" y="1409700"/>
            <a:ext cx="276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v1</a:t>
            </a:r>
            <a:r>
              <a:rPr lang="en-US" b="1">
                <a:latin typeface="Courier New" pitchFamily="49" charset="0"/>
              </a:rPr>
              <a:t>   (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v2</a:t>
            </a: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v1</a:t>
            </a:r>
            <a:r>
              <a:rPr lang="en-US" b="1">
                <a:latin typeface="Courier New" pitchFamily="49" charset="0"/>
              </a:rPr>
              <a:t>)</a:t>
            </a:r>
          </a:p>
        </p:txBody>
      </p:sp>
      <p:sp>
        <p:nvSpPr>
          <p:cNvPr id="22" name="Line 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367533" y="1551334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135813" y="1551334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43625" y="1724025"/>
            <a:ext cx="12715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900" dirty="0">
                <a:latin typeface="Comic Sans MS" pitchFamily="66" charset="0"/>
              </a:rPr>
              <a:t>implies</a:t>
            </a:r>
          </a:p>
        </p:txBody>
      </p:sp>
      <p:sp>
        <p:nvSpPr>
          <p:cNvPr id="25" name="Rectangle 1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116763" y="1738313"/>
            <a:ext cx="12715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900" dirty="0">
                <a:latin typeface="Comic Sans MS" pitchFamily="66" charset="0"/>
              </a:rPr>
              <a:t>implies</a:t>
            </a:r>
          </a:p>
        </p:txBody>
      </p:sp>
    </p:spTree>
    <p:extLst>
      <p:ext uri="{BB962C8B-B14F-4D97-AF65-F5344CB8AC3E}">
        <p14:creationId xmlns:p14="http://schemas.microsoft.com/office/powerpoint/2010/main" val="21168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49338"/>
            <a:ext cx="8218487" cy="180975"/>
            <a:chOff x="295" y="1311"/>
            <a:chExt cx="5177" cy="114"/>
          </a:xfrm>
        </p:grpSpPr>
        <p:sp>
          <p:nvSpPr>
            <p:cNvPr id="1642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938" y="220663"/>
            <a:ext cx="802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i="1"/>
              <a:t>Boole/Shannon expansion</a:t>
            </a:r>
          </a:p>
        </p:txBody>
      </p:sp>
      <p:sp>
        <p:nvSpPr>
          <p:cNvPr id="1638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0525" y="1447800"/>
            <a:ext cx="702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What islanders could make this statement?</a:t>
            </a:r>
          </a:p>
        </p:txBody>
      </p:sp>
      <p:sp>
        <p:nvSpPr>
          <p:cNvPr id="1638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27725" y="1409700"/>
            <a:ext cx="2744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m1</a:t>
            </a:r>
            <a:r>
              <a:rPr lang="en-US" b="1">
                <a:latin typeface="Courier New" pitchFamily="49" charset="0"/>
              </a:rPr>
              <a:t>   (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m2</a:t>
            </a: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m1</a:t>
            </a:r>
            <a:r>
              <a:rPr lang="en-US" b="1">
                <a:latin typeface="Courier New" pitchFamily="49" charset="0"/>
              </a:rPr>
              <a:t>)</a:t>
            </a:r>
          </a:p>
        </p:txBody>
      </p:sp>
      <p:sp>
        <p:nvSpPr>
          <p:cNvPr id="1639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86088" y="1541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6395" name="Rectangle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54175" y="2617788"/>
            <a:ext cx="567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latin typeface="Courier New" pitchFamily="49" charset="0"/>
              </a:rPr>
              <a:t>[ifthen,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m1</a:t>
            </a:r>
            <a:r>
              <a:rPr lang="en-US" b="1">
                <a:latin typeface="Courier New" pitchFamily="49" charset="0"/>
              </a:rPr>
              <a:t>, [ifthen,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m2</a:t>
            </a:r>
            <a:r>
              <a:rPr lang="en-US" b="1">
                <a:latin typeface="Courier New" pitchFamily="49" charset="0"/>
              </a:rPr>
              <a:t>,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m1</a:t>
            </a:r>
            <a:r>
              <a:rPr lang="en-US" b="1">
                <a:latin typeface="Courier New" pitchFamily="49" charset="0"/>
              </a:rPr>
              <a:t>]]</a:t>
            </a:r>
          </a:p>
        </p:txBody>
      </p:sp>
      <p:sp>
        <p:nvSpPr>
          <p:cNvPr id="16396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350" y="4000500"/>
            <a:ext cx="402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[ifthen, </a:t>
            </a:r>
            <a:r>
              <a:rPr lang="en-US" sz="18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800" b="1">
                <a:latin typeface="Courier New" pitchFamily="49" charset="0"/>
              </a:rPr>
              <a:t>, [ifthen, 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</a:rPr>
              <a:t>m2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800" b="1">
                <a:latin typeface="Courier New" pitchFamily="49" charset="0"/>
              </a:rPr>
              <a:t>]]</a:t>
            </a:r>
          </a:p>
        </p:txBody>
      </p:sp>
      <p:sp>
        <p:nvSpPr>
          <p:cNvPr id="16397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56150" y="3998913"/>
            <a:ext cx="402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[ifthen, </a:t>
            </a:r>
            <a:r>
              <a:rPr lang="en-US" sz="18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800" b="1">
                <a:latin typeface="Courier New" pitchFamily="49" charset="0"/>
              </a:rPr>
              <a:t>, [ifthen, 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</a:rPr>
              <a:t>m2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800" b="1">
                <a:latin typeface="Courier New" pitchFamily="49" charset="0"/>
              </a:rPr>
              <a:t>]]</a:t>
            </a:r>
          </a:p>
        </p:txBody>
      </p:sp>
      <p:sp>
        <p:nvSpPr>
          <p:cNvPr id="16398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250" y="4860925"/>
            <a:ext cx="2241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 b="1">
                <a:latin typeface="Courier New" pitchFamily="49" charset="0"/>
              </a:rPr>
              <a:t>[ifthen, </a:t>
            </a:r>
            <a:r>
              <a:rPr lang="en-US" sz="10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000" b="1">
                <a:latin typeface="Courier New" pitchFamily="49" charset="0"/>
              </a:rPr>
              <a:t>, [ifthen, </a:t>
            </a:r>
            <a:r>
              <a:rPr lang="en-US" sz="10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000" b="1">
                <a:latin typeface="Courier New" pitchFamily="49" charset="0"/>
              </a:rPr>
              <a:t>, </a:t>
            </a:r>
            <a:r>
              <a:rPr lang="en-US" sz="10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000" b="1">
                <a:latin typeface="Courier New" pitchFamily="49" charset="0"/>
              </a:rPr>
              <a:t>]]</a:t>
            </a:r>
          </a:p>
        </p:txBody>
      </p:sp>
      <p:sp>
        <p:nvSpPr>
          <p:cNvPr id="16399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19325" y="5165725"/>
            <a:ext cx="2241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 b="1">
                <a:latin typeface="Courier New" pitchFamily="49" charset="0"/>
              </a:rPr>
              <a:t>[ifthen, </a:t>
            </a:r>
            <a:r>
              <a:rPr lang="en-US" sz="10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000" b="1">
                <a:latin typeface="Courier New" pitchFamily="49" charset="0"/>
              </a:rPr>
              <a:t>, [ifthen, </a:t>
            </a:r>
            <a:r>
              <a:rPr lang="en-US" sz="10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000" b="1">
                <a:latin typeface="Courier New" pitchFamily="49" charset="0"/>
              </a:rPr>
              <a:t>, </a:t>
            </a:r>
            <a:r>
              <a:rPr lang="en-US" sz="10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000" b="1">
                <a:latin typeface="Courier New" pitchFamily="49" charset="0"/>
              </a:rPr>
              <a:t>]]</a:t>
            </a:r>
          </a:p>
        </p:txBody>
      </p:sp>
      <p:sp>
        <p:nvSpPr>
          <p:cNvPr id="16400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4400" y="4860925"/>
            <a:ext cx="2241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 b="1">
                <a:latin typeface="Courier New" pitchFamily="49" charset="0"/>
              </a:rPr>
              <a:t>[ifthen, </a:t>
            </a:r>
            <a:r>
              <a:rPr lang="en-US" sz="10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000" b="1">
                <a:latin typeface="Courier New" pitchFamily="49" charset="0"/>
              </a:rPr>
              <a:t>, [ifthen, </a:t>
            </a:r>
            <a:r>
              <a:rPr lang="en-US" sz="10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000" b="1">
                <a:latin typeface="Courier New" pitchFamily="49" charset="0"/>
              </a:rPr>
              <a:t>, </a:t>
            </a:r>
            <a:r>
              <a:rPr lang="en-US" sz="10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000" b="1">
                <a:latin typeface="Courier New" pitchFamily="49" charset="0"/>
              </a:rPr>
              <a:t>]]</a:t>
            </a:r>
          </a:p>
        </p:txBody>
      </p:sp>
      <p:sp>
        <p:nvSpPr>
          <p:cNvPr id="16401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81788" y="5165725"/>
            <a:ext cx="2241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 b="1">
                <a:latin typeface="Courier New" pitchFamily="49" charset="0"/>
              </a:rPr>
              <a:t>[ifthen, </a:t>
            </a:r>
            <a:r>
              <a:rPr lang="en-US" sz="10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000" b="1">
                <a:latin typeface="Courier New" pitchFamily="49" charset="0"/>
              </a:rPr>
              <a:t>, [ifthen, </a:t>
            </a:r>
            <a:r>
              <a:rPr lang="en-US" sz="10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000" b="1">
                <a:latin typeface="Courier New" pitchFamily="49" charset="0"/>
              </a:rPr>
              <a:t>, </a:t>
            </a:r>
            <a:r>
              <a:rPr lang="en-US" sz="10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000" b="1">
                <a:latin typeface="Courier New" pitchFamily="49" charset="0"/>
              </a:rPr>
              <a:t>]]</a:t>
            </a:r>
          </a:p>
        </p:txBody>
      </p:sp>
      <p:sp>
        <p:nvSpPr>
          <p:cNvPr id="16402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462088" y="4437063"/>
            <a:ext cx="61595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0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686050" y="3124200"/>
            <a:ext cx="1663700" cy="76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04" name="Line 2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11675" y="3116263"/>
            <a:ext cx="1652588" cy="798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05" name="Line 2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330450" y="4435475"/>
            <a:ext cx="808038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06" name="Line 2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110288" y="4419600"/>
            <a:ext cx="61595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07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978650" y="4418013"/>
            <a:ext cx="808038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08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75100" y="61214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Recurse!!</a:t>
            </a:r>
          </a:p>
        </p:txBody>
      </p:sp>
      <p:sp>
        <p:nvSpPr>
          <p:cNvPr id="16409" name="Rounded Rectangle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29000" y="6096000"/>
            <a:ext cx="2438400" cy="5111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10" name="Rectangle 18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248400" y="6019800"/>
            <a:ext cx="18303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What's the base case?</a:t>
            </a:r>
          </a:p>
        </p:txBody>
      </p:sp>
      <p:sp>
        <p:nvSpPr>
          <p:cNvPr id="47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27725" y="1409700"/>
            <a:ext cx="276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v1</a:t>
            </a:r>
            <a:r>
              <a:rPr lang="en-US" b="1">
                <a:latin typeface="Courier New" pitchFamily="49" charset="0"/>
              </a:rPr>
              <a:t>   (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v2</a:t>
            </a: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v1</a:t>
            </a:r>
            <a:r>
              <a:rPr lang="en-US" b="1">
                <a:latin typeface="Courier New" pitchFamily="49" charset="0"/>
              </a:rPr>
              <a:t>)</a:t>
            </a:r>
          </a:p>
        </p:txBody>
      </p:sp>
      <p:sp>
        <p:nvSpPr>
          <p:cNvPr id="48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367533" y="1551334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Line 1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135813" y="1551334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43625" y="1724025"/>
            <a:ext cx="12715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900" dirty="0">
                <a:latin typeface="Comic Sans MS" pitchFamily="66" charset="0"/>
              </a:rPr>
              <a:t>implies</a:t>
            </a:r>
          </a:p>
        </p:txBody>
      </p:sp>
      <p:sp>
        <p:nvSpPr>
          <p:cNvPr id="51" name="Rectangle 1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16763" y="1738313"/>
            <a:ext cx="12715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900" dirty="0">
                <a:latin typeface="Comic Sans MS" pitchFamily="66" charset="0"/>
              </a:rPr>
              <a:t>implies</a:t>
            </a:r>
          </a:p>
        </p:txBody>
      </p:sp>
      <p:grpSp>
        <p:nvGrpSpPr>
          <p:cNvPr id="52" name="Group 7182"/>
          <p:cNvGrpSpPr>
            <a:grpSpLocks/>
          </p:cNvGrpSpPr>
          <p:nvPr/>
        </p:nvGrpSpPr>
        <p:grpSpPr bwMode="auto">
          <a:xfrm>
            <a:off x="7882035" y="6122020"/>
            <a:ext cx="507613" cy="604482"/>
            <a:chOff x="1676815" y="5536974"/>
            <a:chExt cx="1066385" cy="1244825"/>
          </a:xfrm>
        </p:grpSpPr>
        <p:sp>
          <p:nvSpPr>
            <p:cNvPr id="53" name="Freeform 11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71" idx="1"/>
              <a:endCxn id="71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71" name="Oval 1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2" name="Oval 1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3" name="Straight Connector 72"/>
              <p:cNvCxnSpPr>
                <a:stCxn id="71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1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1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7" name="Freeform 56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58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66" name="Oval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7" name="Oval 1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8" name="Straight Connector 67"/>
              <p:cNvCxnSpPr>
                <a:stCxn id="66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6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6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61" name="Oval 1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2" name="Oval 1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3" name="Straight Connector 62"/>
              <p:cNvCxnSpPr>
                <a:stCxn id="61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1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1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0" name="AutoShape 1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45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49338"/>
            <a:ext cx="8218487" cy="180975"/>
            <a:chOff x="295" y="1311"/>
            <a:chExt cx="5177" cy="114"/>
          </a:xfrm>
        </p:grpSpPr>
        <p:sp>
          <p:nvSpPr>
            <p:cNvPr id="174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938" y="220663"/>
            <a:ext cx="802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i="1"/>
              <a:t>Boole/Shannon expansion</a:t>
            </a:r>
          </a:p>
        </p:txBody>
      </p:sp>
      <p:sp>
        <p:nvSpPr>
          <p:cNvPr id="1741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0525" y="1447800"/>
            <a:ext cx="702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What islanders could make this statement?</a:t>
            </a:r>
          </a:p>
        </p:txBody>
      </p:sp>
      <p:sp>
        <p:nvSpPr>
          <p:cNvPr id="1741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27725" y="1409700"/>
            <a:ext cx="2744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m1</a:t>
            </a:r>
            <a:r>
              <a:rPr lang="en-US" b="1">
                <a:latin typeface="Courier New" pitchFamily="49" charset="0"/>
              </a:rPr>
              <a:t>   (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m2</a:t>
            </a: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m1</a:t>
            </a:r>
            <a:r>
              <a:rPr lang="en-US" b="1">
                <a:latin typeface="Courier New" pitchFamily="49" charset="0"/>
              </a:rPr>
              <a:t>)</a:t>
            </a:r>
          </a:p>
        </p:txBody>
      </p:sp>
      <p:sp>
        <p:nvSpPr>
          <p:cNvPr id="1741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86088" y="1541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7415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16688" y="1639888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6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45388" y="1646238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54725" y="1724025"/>
            <a:ext cx="12715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900">
                <a:latin typeface="Comic Sans MS" pitchFamily="66" charset="0"/>
              </a:rPr>
              <a:t>implies</a:t>
            </a:r>
          </a:p>
        </p:txBody>
      </p:sp>
      <p:sp>
        <p:nvSpPr>
          <p:cNvPr id="1741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6763" y="1738313"/>
            <a:ext cx="12715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900">
                <a:latin typeface="Comic Sans MS" pitchFamily="66" charset="0"/>
              </a:rPr>
              <a:t>implies</a:t>
            </a:r>
          </a:p>
        </p:txBody>
      </p:sp>
      <p:sp>
        <p:nvSpPr>
          <p:cNvPr id="1741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22375" y="6408738"/>
            <a:ext cx="6170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>
                <a:solidFill>
                  <a:srgbClr val="0000FF"/>
                </a:solidFill>
              </a:rPr>
              <a:t>Recursively</a:t>
            </a:r>
            <a:r>
              <a:rPr lang="en-US" sz="1800"/>
              <a:t>   ~  via</a:t>
            </a:r>
            <a:r>
              <a:rPr lang="en-US" sz="1800" i="1"/>
              <a:t> Boole/Shannon expansion</a:t>
            </a:r>
            <a:endParaRPr lang="en-US" sz="1800"/>
          </a:p>
        </p:txBody>
      </p:sp>
      <p:sp>
        <p:nvSpPr>
          <p:cNvPr id="1742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54175" y="2617788"/>
            <a:ext cx="567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latin typeface="Courier New" pitchFamily="49" charset="0"/>
              </a:rPr>
              <a:t>[ifthen,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m1</a:t>
            </a:r>
            <a:r>
              <a:rPr lang="en-US" b="1">
                <a:latin typeface="Courier New" pitchFamily="49" charset="0"/>
              </a:rPr>
              <a:t>, [ifthen,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m2</a:t>
            </a:r>
            <a:r>
              <a:rPr lang="en-US" b="1">
                <a:latin typeface="Courier New" pitchFamily="49" charset="0"/>
              </a:rPr>
              <a:t>,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m1</a:t>
            </a:r>
            <a:r>
              <a:rPr lang="en-US" b="1">
                <a:latin typeface="Courier New" pitchFamily="49" charset="0"/>
              </a:rPr>
              <a:t>]]</a:t>
            </a:r>
          </a:p>
        </p:txBody>
      </p:sp>
      <p:sp>
        <p:nvSpPr>
          <p:cNvPr id="1742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0350" y="4000500"/>
            <a:ext cx="402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[ifthen, </a:t>
            </a:r>
            <a:r>
              <a:rPr lang="en-US" sz="18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800" b="1">
                <a:latin typeface="Courier New" pitchFamily="49" charset="0"/>
              </a:rPr>
              <a:t>, [ifthen, 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</a:rPr>
              <a:t>m2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800" b="1">
                <a:latin typeface="Courier New" pitchFamily="49" charset="0"/>
              </a:rPr>
              <a:t>]]</a:t>
            </a:r>
          </a:p>
        </p:txBody>
      </p:sp>
      <p:sp>
        <p:nvSpPr>
          <p:cNvPr id="17422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56150" y="3998913"/>
            <a:ext cx="402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[ifthen, </a:t>
            </a:r>
            <a:r>
              <a:rPr lang="en-US" sz="18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800" b="1">
                <a:latin typeface="Courier New" pitchFamily="49" charset="0"/>
              </a:rPr>
              <a:t>, [ifthen, 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</a:rPr>
              <a:t>m2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800" b="1">
                <a:latin typeface="Courier New" pitchFamily="49" charset="0"/>
              </a:rPr>
              <a:t>]]</a:t>
            </a:r>
          </a:p>
        </p:txBody>
      </p:sp>
      <p:sp>
        <p:nvSpPr>
          <p:cNvPr id="1742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2250" y="4860925"/>
            <a:ext cx="2241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 b="1">
                <a:latin typeface="Courier New" pitchFamily="49" charset="0"/>
              </a:rPr>
              <a:t>[ifthen, </a:t>
            </a:r>
            <a:r>
              <a:rPr lang="en-US" sz="10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000" b="1">
                <a:latin typeface="Courier New" pitchFamily="49" charset="0"/>
              </a:rPr>
              <a:t>, [ifthen, </a:t>
            </a:r>
            <a:r>
              <a:rPr lang="en-US" sz="10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000" b="1">
                <a:latin typeface="Courier New" pitchFamily="49" charset="0"/>
              </a:rPr>
              <a:t>, </a:t>
            </a:r>
            <a:r>
              <a:rPr lang="en-US" sz="10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000" b="1">
                <a:latin typeface="Courier New" pitchFamily="49" charset="0"/>
              </a:rPr>
              <a:t>]]</a:t>
            </a:r>
          </a:p>
        </p:txBody>
      </p:sp>
      <p:sp>
        <p:nvSpPr>
          <p:cNvPr id="1742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19325" y="5165725"/>
            <a:ext cx="2241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 b="1">
                <a:latin typeface="Courier New" pitchFamily="49" charset="0"/>
              </a:rPr>
              <a:t>[ifthen, </a:t>
            </a:r>
            <a:r>
              <a:rPr lang="en-US" sz="10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000" b="1">
                <a:latin typeface="Courier New" pitchFamily="49" charset="0"/>
              </a:rPr>
              <a:t>, [ifthen, </a:t>
            </a:r>
            <a:r>
              <a:rPr lang="en-US" sz="10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000" b="1">
                <a:latin typeface="Courier New" pitchFamily="49" charset="0"/>
              </a:rPr>
              <a:t>, </a:t>
            </a:r>
            <a:r>
              <a:rPr lang="en-US" sz="10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000" b="1">
                <a:latin typeface="Courier New" pitchFamily="49" charset="0"/>
              </a:rPr>
              <a:t>]]</a:t>
            </a:r>
          </a:p>
        </p:txBody>
      </p:sp>
      <p:sp>
        <p:nvSpPr>
          <p:cNvPr id="17425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24400" y="4860925"/>
            <a:ext cx="2241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 b="1">
                <a:latin typeface="Courier New" pitchFamily="49" charset="0"/>
              </a:rPr>
              <a:t>[ifthen, </a:t>
            </a:r>
            <a:r>
              <a:rPr lang="en-US" sz="10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000" b="1">
                <a:latin typeface="Courier New" pitchFamily="49" charset="0"/>
              </a:rPr>
              <a:t>, [ifthen, </a:t>
            </a:r>
            <a:r>
              <a:rPr lang="en-US" sz="1000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000" b="1">
                <a:latin typeface="Courier New" pitchFamily="49" charset="0"/>
              </a:rPr>
              <a:t>, </a:t>
            </a:r>
            <a:r>
              <a:rPr lang="en-US" sz="10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000" b="1">
                <a:latin typeface="Courier New" pitchFamily="49" charset="0"/>
              </a:rPr>
              <a:t>]]</a:t>
            </a:r>
          </a:p>
        </p:txBody>
      </p:sp>
      <p:sp>
        <p:nvSpPr>
          <p:cNvPr id="17426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81788" y="5165725"/>
            <a:ext cx="2241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 b="1">
                <a:latin typeface="Courier New" pitchFamily="49" charset="0"/>
              </a:rPr>
              <a:t>[ifthen, </a:t>
            </a:r>
            <a:r>
              <a:rPr lang="en-US" sz="10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000" b="1">
                <a:latin typeface="Courier New" pitchFamily="49" charset="0"/>
              </a:rPr>
              <a:t>, [ifthen, </a:t>
            </a:r>
            <a:r>
              <a:rPr lang="en-US" sz="10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000" b="1">
                <a:latin typeface="Courier New" pitchFamily="49" charset="0"/>
              </a:rPr>
              <a:t>, </a:t>
            </a:r>
            <a:r>
              <a:rPr lang="en-US" sz="1000" b="1">
                <a:solidFill>
                  <a:srgbClr val="FF0119"/>
                </a:solidFill>
                <a:latin typeface="Courier New" pitchFamily="49" charset="0"/>
              </a:rPr>
              <a:t>f</a:t>
            </a:r>
            <a:r>
              <a:rPr lang="en-US" sz="1000" b="1">
                <a:latin typeface="Courier New" pitchFamily="49" charset="0"/>
              </a:rPr>
              <a:t>]]</a:t>
            </a:r>
          </a:p>
        </p:txBody>
      </p:sp>
      <p:sp>
        <p:nvSpPr>
          <p:cNvPr id="17427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462088" y="4437063"/>
            <a:ext cx="61595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8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686050" y="3124200"/>
            <a:ext cx="1663700" cy="76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9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511675" y="3116263"/>
            <a:ext cx="1652588" cy="798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0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30450" y="4435475"/>
            <a:ext cx="808038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1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110288" y="4419600"/>
            <a:ext cx="61595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2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978650" y="4418013"/>
            <a:ext cx="808038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3" name="Rectangl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82688" y="5637213"/>
            <a:ext cx="428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9900"/>
                </a:solidFill>
                <a:latin typeface="Courier New" pitchFamily="49" charset="0"/>
              </a:rPr>
              <a:t>t</a:t>
            </a:r>
            <a:endParaRPr lang="en-US" sz="1800" b="1">
              <a:solidFill>
                <a:srgbClr val="009900"/>
              </a:solidFill>
              <a:latin typeface="Courier New" pitchFamily="49" charset="0"/>
            </a:endParaRPr>
          </a:p>
        </p:txBody>
      </p:sp>
      <p:sp>
        <p:nvSpPr>
          <p:cNvPr id="17434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392238" y="5141913"/>
            <a:ext cx="30162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5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3124200" y="5426075"/>
            <a:ext cx="20638" cy="363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6" name="Rectangle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21000" y="5713413"/>
            <a:ext cx="428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9900"/>
                </a:solidFill>
                <a:latin typeface="Courier New" pitchFamily="49" charset="0"/>
              </a:rPr>
              <a:t>t</a:t>
            </a:r>
            <a:endParaRPr lang="en-US" sz="1800" b="1">
              <a:solidFill>
                <a:srgbClr val="009900"/>
              </a:solidFill>
              <a:latin typeface="Courier New" pitchFamily="49" charset="0"/>
            </a:endParaRPr>
          </a:p>
        </p:txBody>
      </p:sp>
      <p:sp>
        <p:nvSpPr>
          <p:cNvPr id="17437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683250" y="5619750"/>
            <a:ext cx="428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9900"/>
                </a:solidFill>
                <a:latin typeface="Courier New" pitchFamily="49" charset="0"/>
              </a:rPr>
              <a:t>t</a:t>
            </a:r>
            <a:endParaRPr lang="en-US" sz="1800" b="1">
              <a:solidFill>
                <a:srgbClr val="009900"/>
              </a:solidFill>
              <a:latin typeface="Courier New" pitchFamily="49" charset="0"/>
            </a:endParaRPr>
          </a:p>
        </p:txBody>
      </p:sp>
      <p:sp>
        <p:nvSpPr>
          <p:cNvPr id="17438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892800" y="5124450"/>
            <a:ext cx="30163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9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7624763" y="5408613"/>
            <a:ext cx="20637" cy="363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40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421563" y="5695950"/>
            <a:ext cx="428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9900"/>
                </a:solidFill>
                <a:latin typeface="Courier New" pitchFamily="49" charset="0"/>
              </a:rPr>
              <a:t>t</a:t>
            </a:r>
            <a:endParaRPr lang="en-US" sz="1800" b="1">
              <a:solidFill>
                <a:srgbClr val="009900"/>
              </a:solidFill>
              <a:latin typeface="Courier New" pitchFamily="49" charset="0"/>
            </a:endParaRPr>
          </a:p>
        </p:txBody>
      </p:sp>
      <p:sp>
        <p:nvSpPr>
          <p:cNvPr id="17441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57200" y="5562600"/>
            <a:ext cx="8229600" cy="83820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2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580188" y="6367463"/>
            <a:ext cx="210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b="1" i="1">
                <a:solidFill>
                  <a:srgbClr val="009900"/>
                </a:solidFill>
              </a:rPr>
              <a:t>tautology!</a:t>
            </a:r>
          </a:p>
        </p:txBody>
      </p:sp>
    </p:spTree>
    <p:extLst>
      <p:ext uri="{BB962C8B-B14F-4D97-AF65-F5344CB8AC3E}">
        <p14:creationId xmlns:p14="http://schemas.microsoft.com/office/powerpoint/2010/main" val="11857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49338"/>
            <a:ext cx="8218487" cy="180975"/>
            <a:chOff x="295" y="1311"/>
            <a:chExt cx="5177" cy="114"/>
          </a:xfrm>
        </p:grpSpPr>
        <p:sp>
          <p:nvSpPr>
            <p:cNvPr id="184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6563" y="331098"/>
            <a:ext cx="802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dirty="0" err="1"/>
              <a:t>hw</a:t>
            </a:r>
            <a:r>
              <a:rPr lang="en-US" sz="4000" dirty="0"/>
              <a:t> </a:t>
            </a:r>
            <a:r>
              <a:rPr lang="en-US" sz="4000" dirty="0" smtClean="0"/>
              <a:t>11, </a:t>
            </a:r>
            <a:r>
              <a:rPr lang="en-US" sz="4000" dirty="0"/>
              <a:t>problem </a:t>
            </a:r>
            <a:r>
              <a:rPr lang="en-US" sz="4000" dirty="0" smtClean="0"/>
              <a:t>#4</a:t>
            </a:r>
            <a:endParaRPr lang="en-US" sz="4000" dirty="0"/>
          </a:p>
        </p:txBody>
      </p:sp>
      <p:sp>
        <p:nvSpPr>
          <p:cNvPr id="1843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8463" y="1300163"/>
            <a:ext cx="8256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/>
              <a:t>Your </a:t>
            </a:r>
            <a:r>
              <a:rPr lang="en-US" sz="1800" b="1">
                <a:latin typeface="Courier New" pitchFamily="49" charset="0"/>
              </a:rPr>
              <a:t>id</a:t>
            </a:r>
            <a:r>
              <a:rPr lang="en-US" sz="1800"/>
              <a:t> predicate should determine who could have spoken a particular expression.</a:t>
            </a:r>
          </a:p>
        </p:txBody>
      </p:sp>
      <p:sp>
        <p:nvSpPr>
          <p:cNvPr id="18437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86088" y="1541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8438" name="Line 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144838" y="2511425"/>
            <a:ext cx="639762" cy="3921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39" name="Rectangle 3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011363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id(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Expr</a:t>
            </a:r>
            <a:r>
              <a:rPr lang="en-US" b="1">
                <a:latin typeface="Courier New" pitchFamily="49" charset="0"/>
              </a:rPr>
              <a:t>,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Speaker</a:t>
            </a:r>
            <a:r>
              <a:rPr lang="en-US" b="1">
                <a:latin typeface="Courier New" pitchFamily="49" charset="0"/>
              </a:rPr>
              <a:t> ).</a:t>
            </a:r>
          </a:p>
        </p:txBody>
      </p:sp>
      <p:sp>
        <p:nvSpPr>
          <p:cNvPr id="18440" name="Text Box 3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9725" y="2879725"/>
            <a:ext cx="36401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This will be a fully-instantiated parse tree of logical operators, truth literals, and </a:t>
            </a:r>
            <a:r>
              <a:rPr lang="en-US" sz="1600" b="1" i="1">
                <a:solidFill>
                  <a:srgbClr val="0000FF"/>
                </a:solidFill>
              </a:rPr>
              <a:t>integers representing </a:t>
            </a:r>
            <a:r>
              <a:rPr lang="en-US" sz="1600" b="1" i="1" u="sng">
                <a:solidFill>
                  <a:srgbClr val="0000FF"/>
                </a:solidFill>
              </a:rPr>
              <a:t>logical</a:t>
            </a:r>
            <a:r>
              <a:rPr lang="en-US" sz="1600" b="1" i="1">
                <a:solidFill>
                  <a:srgbClr val="0000FF"/>
                </a:solidFill>
              </a:rPr>
              <a:t> variables</a:t>
            </a:r>
            <a:r>
              <a:rPr lang="en-US" sz="16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441" name="Line 4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5291138" y="2432050"/>
            <a:ext cx="922337" cy="261938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2" name="Rectangle 4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64263" y="2690813"/>
            <a:ext cx="1343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8F01B8"/>
                </a:solidFill>
              </a:rPr>
              <a:t>This could be</a:t>
            </a:r>
            <a:endParaRPr lang="en-US" sz="1600" b="1">
              <a:solidFill>
                <a:srgbClr val="8F01B8"/>
              </a:solidFill>
              <a:latin typeface="Courier New" pitchFamily="49" charset="0"/>
            </a:endParaRPr>
          </a:p>
        </p:txBody>
      </p:sp>
      <p:sp>
        <p:nvSpPr>
          <p:cNvPr id="18443" name="Rectangle 4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85063" y="2427288"/>
            <a:ext cx="915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49" charset="0"/>
              </a:rPr>
              <a:t>knight</a:t>
            </a:r>
          </a:p>
        </p:txBody>
      </p:sp>
      <p:sp>
        <p:nvSpPr>
          <p:cNvPr id="18444" name="Rectangle 4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42213" y="2671763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49" charset="0"/>
              </a:rPr>
              <a:t>knave</a:t>
            </a:r>
          </a:p>
        </p:txBody>
      </p:sp>
      <p:sp>
        <p:nvSpPr>
          <p:cNvPr id="18445" name="Rectangle 4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17825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49" charset="0"/>
              </a:rPr>
              <a:t>human</a:t>
            </a:r>
          </a:p>
        </p:txBody>
      </p:sp>
      <p:sp>
        <p:nvSpPr>
          <p:cNvPr id="18446" name="Rectangle 4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54613" y="3305175"/>
            <a:ext cx="361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8F01B8"/>
                </a:solidFill>
              </a:rPr>
              <a:t>Your </a:t>
            </a:r>
            <a:r>
              <a:rPr lang="en-US" sz="1600" b="1">
                <a:latin typeface="Courier New" pitchFamily="49" charset="0"/>
              </a:rPr>
              <a:t>id</a:t>
            </a:r>
            <a:r>
              <a:rPr lang="en-US" sz="1600">
                <a:solidFill>
                  <a:srgbClr val="8F01B8"/>
                </a:solidFill>
              </a:rPr>
              <a:t> predicate should be able to both </a:t>
            </a:r>
            <a:r>
              <a:rPr lang="en-US" sz="1600" b="1" i="1">
                <a:solidFill>
                  <a:srgbClr val="8F01B8"/>
                </a:solidFill>
              </a:rPr>
              <a:t>check </a:t>
            </a:r>
            <a:r>
              <a:rPr lang="en-US" sz="1600">
                <a:solidFill>
                  <a:srgbClr val="8F01B8"/>
                </a:solidFill>
              </a:rPr>
              <a:t>and </a:t>
            </a:r>
            <a:r>
              <a:rPr lang="en-US" sz="1600" b="1" i="1">
                <a:solidFill>
                  <a:srgbClr val="8F01B8"/>
                </a:solidFill>
              </a:rPr>
              <a:t>generate</a:t>
            </a:r>
            <a:r>
              <a:rPr lang="en-US" sz="1600">
                <a:solidFill>
                  <a:srgbClr val="8F01B8"/>
                </a:solidFill>
              </a:rPr>
              <a:t> appropriate types…</a:t>
            </a:r>
            <a:endParaRPr lang="en-US" sz="1600" b="1">
              <a:solidFill>
                <a:srgbClr val="8F01B8"/>
              </a:solidFill>
              <a:latin typeface="Courier New" pitchFamily="49" charset="0"/>
            </a:endParaRPr>
          </a:p>
        </p:txBody>
      </p:sp>
      <p:sp>
        <p:nvSpPr>
          <p:cNvPr id="18447" name="Rectangle 4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92463" y="4760913"/>
            <a:ext cx="197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id( 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</a:rPr>
              <a:t>t</a:t>
            </a:r>
            <a:r>
              <a:rPr lang="en-US" sz="1800" b="1">
                <a:latin typeface="Courier New" pitchFamily="49" charset="0"/>
              </a:rPr>
              <a:t>, Who ).</a:t>
            </a:r>
          </a:p>
        </p:txBody>
      </p:sp>
      <p:sp>
        <p:nvSpPr>
          <p:cNvPr id="18448" name="Rectangle 4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8038" y="6030913"/>
            <a:ext cx="432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b="1">
                <a:latin typeface="Courier New" pitchFamily="49" charset="0"/>
              </a:rPr>
              <a:t>id( 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</a:rPr>
              <a:t>[and,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</a:rPr>
              <a:t>, [not,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</a:rPr>
              <a:t>]]</a:t>
            </a:r>
            <a:r>
              <a:rPr lang="en-US" sz="1800" b="1">
                <a:latin typeface="Courier New" pitchFamily="49" charset="0"/>
              </a:rPr>
              <a:t>, Who ).</a:t>
            </a:r>
          </a:p>
        </p:txBody>
      </p:sp>
      <p:sp>
        <p:nvSpPr>
          <p:cNvPr id="18449" name="Rectangle 5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60488" y="5405438"/>
            <a:ext cx="376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id( 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</a:rPr>
              <a:t>[ifthen, f,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</a:rPr>
              <a:t>], </a:t>
            </a:r>
            <a:r>
              <a:rPr lang="en-US" sz="1800" b="1">
                <a:latin typeface="Courier New" pitchFamily="49" charset="0"/>
              </a:rPr>
              <a:t>Who ).</a:t>
            </a:r>
          </a:p>
        </p:txBody>
      </p:sp>
      <p:sp>
        <p:nvSpPr>
          <p:cNvPr id="18450" name="Rectangle 5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62725" y="5381625"/>
            <a:ext cx="82867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cs typeface="Times New Roman" pitchFamily="18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9682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00875" y="220663"/>
            <a:ext cx="18383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4200"/>
              <a:t>Quiz</a:t>
            </a:r>
          </a:p>
        </p:txBody>
      </p:sp>
      <p:sp>
        <p:nvSpPr>
          <p:cNvPr id="102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2794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latin typeface="Arial" charset="0"/>
                <a:cs typeface="Arial" charset="0"/>
              </a:rPr>
              <a:t>Consider logical parse trees that use the operators:  </a:t>
            </a:r>
            <a:r>
              <a:rPr lang="en-US" sz="1800" b="1">
                <a:solidFill>
                  <a:srgbClr val="0000FF"/>
                </a:solidFill>
                <a:latin typeface="Arial" charset="0"/>
                <a:cs typeface="Arial" charset="0"/>
              </a:rPr>
              <a:t>or, and, iff, ifthen, </a:t>
            </a:r>
            <a:r>
              <a:rPr lang="en-US" sz="1800">
                <a:latin typeface="Arial" charset="0"/>
                <a:cs typeface="Arial" charset="0"/>
              </a:rPr>
              <a:t>and </a:t>
            </a:r>
            <a:r>
              <a:rPr lang="en-US" sz="1800" b="1">
                <a:solidFill>
                  <a:srgbClr val="0000FF"/>
                </a:solidFill>
                <a:latin typeface="Arial" charset="0"/>
                <a:cs typeface="Arial" charset="0"/>
              </a:rPr>
              <a:t>not.</a:t>
            </a:r>
          </a:p>
        </p:txBody>
      </p:sp>
      <p:sp>
        <p:nvSpPr>
          <p:cNvPr id="1029" name="Rectangle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9625" y="129540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f</a:t>
            </a:r>
          </a:p>
        </p:txBody>
      </p:sp>
      <p:sp>
        <p:nvSpPr>
          <p:cNvPr id="1030" name="Rectangle 5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36220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solidFill>
                  <a:srgbClr val="009900"/>
                </a:solidFill>
                <a:latin typeface="Arial" charset="0"/>
                <a:cs typeface="Arial" charset="0"/>
              </a:rPr>
              <a:t>noVars( Tree )</a:t>
            </a:r>
          </a:p>
        </p:txBody>
      </p:sp>
      <p:sp>
        <p:nvSpPr>
          <p:cNvPr id="103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25700" y="1752600"/>
            <a:ext cx="431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  <a:cs typeface="Arial" charset="0"/>
              </a:rPr>
              <a:t>Here are four possible trees</a:t>
            </a:r>
            <a:endParaRPr lang="en-US" sz="14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032" name="Rectangle 4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52738" y="1295400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[or, 1, t]</a:t>
            </a:r>
          </a:p>
        </p:txBody>
      </p:sp>
      <p:sp>
        <p:nvSpPr>
          <p:cNvPr id="1033" name="Rectangle 4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34025" y="1295400"/>
            <a:ext cx="2949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[and,1,[not,1]]</a:t>
            </a:r>
          </a:p>
        </p:txBody>
      </p:sp>
      <p:sp>
        <p:nvSpPr>
          <p:cNvPr id="1034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63900" y="227171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009900"/>
                </a:solidFill>
              </a:rPr>
              <a:t>Write these two predicates</a:t>
            </a:r>
            <a:endParaRPr lang="en-US" sz="1800" b="1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5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" y="2830513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1">
                <a:latin typeface="Courier New" pitchFamily="49" charset="0"/>
                <a:cs typeface="Courier New" pitchFamily="49" charset="0"/>
              </a:rPr>
              <a:t>noVars</a:t>
            </a:r>
            <a:r>
              <a:rPr lang="en-US" sz="1400"/>
              <a:t> should be true when </a:t>
            </a:r>
            <a:r>
              <a:rPr lang="en-US" sz="1400" b="1">
                <a:latin typeface="Courier New" pitchFamily="49" charset="0"/>
              </a:rPr>
              <a:t>Tree</a:t>
            </a:r>
            <a:r>
              <a:rPr lang="en-US" sz="1400"/>
              <a:t> has no (logical) variables. It does not need to generate </a:t>
            </a:r>
            <a:r>
              <a:rPr lang="en-US" sz="1400" b="1">
                <a:latin typeface="Courier New" pitchFamily="49" charset="0"/>
              </a:rPr>
              <a:t>Tree</a:t>
            </a:r>
            <a:r>
              <a:rPr lang="en-US" sz="1400"/>
              <a:t>, only check it.</a:t>
            </a:r>
            <a:endParaRPr lang="en-US" sz="1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6" name="Rectangle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10200" y="152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I guess you'd call these pro</a:t>
            </a:r>
            <a:r>
              <a:rPr lang="en-US" sz="1200" b="1">
                <a:solidFill>
                  <a:srgbClr val="009900"/>
                </a:solidFill>
                <a:latin typeface="Comic Sans MS" pitchFamily="66" charset="0"/>
              </a:rPr>
              <a:t>logic</a:t>
            </a: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al expressions</a:t>
            </a:r>
          </a:p>
        </p:txBody>
      </p:sp>
      <p:cxnSp>
        <p:nvCxnSpPr>
          <p:cNvPr id="1037" name="Straight Connector 32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10800000">
            <a:off x="762000" y="1935163"/>
            <a:ext cx="2209800" cy="1587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8" name="Straight Connector 33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rot="10800000">
            <a:off x="6172200" y="1935163"/>
            <a:ext cx="2209800" cy="1587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9" name="Straight Connector 34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rot="5400000">
            <a:off x="2856707" y="4685506"/>
            <a:ext cx="3581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0" name="Rectangl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34200" y="2362200"/>
            <a:ext cx="194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b="1">
                <a:solidFill>
                  <a:srgbClr val="009900"/>
                </a:solidFill>
                <a:latin typeface="Arial" charset="0"/>
                <a:cs typeface="Arial" charset="0"/>
              </a:rPr>
              <a:t>getVar( Tree, N )</a:t>
            </a:r>
          </a:p>
        </p:txBody>
      </p:sp>
      <p:sp>
        <p:nvSpPr>
          <p:cNvPr id="1041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2830513"/>
            <a:ext cx="3810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1">
                <a:latin typeface="Courier New" pitchFamily="49" charset="0"/>
                <a:cs typeface="Courier New" pitchFamily="49" charset="0"/>
              </a:rPr>
              <a:t>getVar</a:t>
            </a:r>
            <a:r>
              <a:rPr lang="en-US" sz="1400"/>
              <a:t> should be true when </a:t>
            </a:r>
            <a:r>
              <a:rPr lang="en-US" sz="1400" b="1">
                <a:latin typeface="Courier New" pitchFamily="49" charset="0"/>
              </a:rPr>
              <a:t>Tree</a:t>
            </a:r>
            <a:r>
              <a:rPr lang="en-US" sz="1400"/>
              <a:t> does have a (logical) variable. It should bind 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/>
              <a:t> to an integer that represents one such (logical) variable. </a:t>
            </a:r>
            <a:endParaRPr lang="en-US" sz="1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2" name="Rectangle 5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1000" y="3505200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" charset="0"/>
                <a:cs typeface="Arial" charset="0"/>
              </a:rPr>
              <a:t>noVars( f ).</a:t>
            </a:r>
          </a:p>
        </p:txBody>
      </p:sp>
      <p:sp>
        <p:nvSpPr>
          <p:cNvPr id="1043" name="Rectangle 5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5763" y="3897313"/>
            <a:ext cx="1377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" charset="0"/>
                <a:cs typeface="Arial" charset="0"/>
              </a:rPr>
              <a:t>noVars( t ).</a:t>
            </a:r>
          </a:p>
        </p:txBody>
      </p:sp>
      <p:sp>
        <p:nvSpPr>
          <p:cNvPr id="1044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62513" y="6286500"/>
            <a:ext cx="4052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How could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 noVars</a:t>
            </a:r>
            <a:r>
              <a:rPr lang="en-US" sz="1400"/>
              <a:t>  make 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getVar</a:t>
            </a:r>
            <a:r>
              <a:rPr lang="en-US" sz="1400"/>
              <a:t> </a:t>
            </a:r>
            <a:r>
              <a:rPr lang="en-US" sz="1400" b="1" i="1"/>
              <a:t>more efficient</a:t>
            </a:r>
            <a:r>
              <a:rPr lang="en-US" sz="1400"/>
              <a:t>?</a:t>
            </a:r>
          </a:p>
        </p:txBody>
      </p:sp>
      <p:sp>
        <p:nvSpPr>
          <p:cNvPr id="1046" name="Rectangle 3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4600" y="3657600"/>
            <a:ext cx="123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Base Cases</a:t>
            </a:r>
          </a:p>
        </p:txBody>
      </p:sp>
      <p:sp>
        <p:nvSpPr>
          <p:cNvPr id="104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01700" y="6259513"/>
            <a:ext cx="275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How many recursive cases?</a:t>
            </a:r>
          </a:p>
        </p:txBody>
      </p:sp>
      <p:sp>
        <p:nvSpPr>
          <p:cNvPr id="1048" name="Rectangle 4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830388" y="129540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grpSp>
        <p:nvGrpSpPr>
          <p:cNvPr id="78" name="Group 7182"/>
          <p:cNvGrpSpPr>
            <a:grpSpLocks/>
          </p:cNvGrpSpPr>
          <p:nvPr/>
        </p:nvGrpSpPr>
        <p:grpSpPr bwMode="auto">
          <a:xfrm>
            <a:off x="5006568" y="354368"/>
            <a:ext cx="507613" cy="604482"/>
            <a:chOff x="1676815" y="5536974"/>
            <a:chExt cx="1066385" cy="1244825"/>
          </a:xfrm>
        </p:grpSpPr>
        <p:sp>
          <p:nvSpPr>
            <p:cNvPr id="79" name="Freeform 11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81" name="Straight Connector 80"/>
            <p:cNvCxnSpPr>
              <a:stCxn id="97" idx="1"/>
              <a:endCxn id="97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97" name="Oval 14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8" name="Oval 1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stCxn id="97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7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7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3" name="Freeform 82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8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92" name="Oval 14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3" name="Oval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4" name="Straight Connector 93"/>
              <p:cNvCxnSpPr>
                <a:stCxn id="92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2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2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87" name="Oval 1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8" name="Oval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stCxn id="87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7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7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6" name="AutoShape 1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41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49338"/>
            <a:ext cx="8218487" cy="180975"/>
            <a:chOff x="295" y="1311"/>
            <a:chExt cx="5177" cy="114"/>
          </a:xfrm>
        </p:grpSpPr>
        <p:sp>
          <p:nvSpPr>
            <p:cNvPr id="83971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2" name="Rectangl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938" y="220663"/>
            <a:ext cx="802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dirty="0" err="1"/>
              <a:t>hw</a:t>
            </a:r>
            <a:r>
              <a:rPr lang="en-US" sz="4000" dirty="0"/>
              <a:t> </a:t>
            </a:r>
            <a:r>
              <a:rPr lang="en-US" sz="4000" dirty="0" smtClean="0"/>
              <a:t>11, </a:t>
            </a:r>
            <a:r>
              <a:rPr lang="en-US" sz="4000" dirty="0"/>
              <a:t>problem </a:t>
            </a:r>
            <a:r>
              <a:rPr lang="en-US" sz="4000" dirty="0" smtClean="0"/>
              <a:t>#4</a:t>
            </a:r>
            <a:endParaRPr lang="en-US" sz="4000" dirty="0"/>
          </a:p>
        </p:txBody>
      </p:sp>
      <p:sp>
        <p:nvSpPr>
          <p:cNvPr id="8397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8463" y="1300163"/>
            <a:ext cx="8256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/>
              <a:t>Using your predicates from the Quiz, come up with an approach to this problem.</a:t>
            </a:r>
          </a:p>
        </p:txBody>
      </p:sp>
      <p:sp>
        <p:nvSpPr>
          <p:cNvPr id="83975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86088" y="1541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83976" name="Line 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144838" y="2511425"/>
            <a:ext cx="639762" cy="3921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77" name="Rectangle 3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011363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id(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Expr</a:t>
            </a:r>
            <a:r>
              <a:rPr lang="en-US" b="1">
                <a:latin typeface="Courier New" pitchFamily="49" charset="0"/>
              </a:rPr>
              <a:t>, </a:t>
            </a: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Speaker</a:t>
            </a:r>
            <a:r>
              <a:rPr lang="en-US" b="1">
                <a:latin typeface="Courier New" pitchFamily="49" charset="0"/>
              </a:rPr>
              <a:t> ).</a:t>
            </a:r>
          </a:p>
        </p:txBody>
      </p:sp>
      <p:sp>
        <p:nvSpPr>
          <p:cNvPr id="83978" name="Text Box 3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9725" y="2879725"/>
            <a:ext cx="36401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This will be a fully-instantiated parse tree of logical operators, truth literals, and </a:t>
            </a:r>
            <a:r>
              <a:rPr lang="en-US" sz="1600" b="1" i="1">
                <a:solidFill>
                  <a:srgbClr val="0000FF"/>
                </a:solidFill>
              </a:rPr>
              <a:t>integers representing </a:t>
            </a:r>
            <a:r>
              <a:rPr lang="en-US" sz="1600" b="1" i="1" u="sng">
                <a:solidFill>
                  <a:srgbClr val="0000FF"/>
                </a:solidFill>
              </a:rPr>
              <a:t>logical</a:t>
            </a:r>
            <a:r>
              <a:rPr lang="en-US" sz="1600" b="1" i="1">
                <a:solidFill>
                  <a:srgbClr val="0000FF"/>
                </a:solidFill>
              </a:rPr>
              <a:t> variables</a:t>
            </a:r>
            <a:r>
              <a:rPr lang="en-US" sz="16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3979" name="Line 4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5291138" y="2432050"/>
            <a:ext cx="922337" cy="261938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0" name="Rectangle 4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64263" y="2690813"/>
            <a:ext cx="1343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8F01B8"/>
                </a:solidFill>
              </a:rPr>
              <a:t>This could be</a:t>
            </a:r>
            <a:endParaRPr lang="en-US" sz="1600" b="1">
              <a:solidFill>
                <a:srgbClr val="8F01B8"/>
              </a:solidFill>
              <a:latin typeface="Courier New" pitchFamily="49" charset="0"/>
            </a:endParaRPr>
          </a:p>
        </p:txBody>
      </p:sp>
      <p:sp>
        <p:nvSpPr>
          <p:cNvPr id="83981" name="Rectangle 4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85063" y="2427288"/>
            <a:ext cx="915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49" charset="0"/>
              </a:rPr>
              <a:t>knight</a:t>
            </a:r>
          </a:p>
        </p:txBody>
      </p:sp>
      <p:sp>
        <p:nvSpPr>
          <p:cNvPr id="83982" name="Rectangle 4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42213" y="2671763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49" charset="0"/>
              </a:rPr>
              <a:t>knave</a:t>
            </a:r>
          </a:p>
        </p:txBody>
      </p:sp>
      <p:sp>
        <p:nvSpPr>
          <p:cNvPr id="83983" name="Rectangle 4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17825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49" charset="0"/>
              </a:rPr>
              <a:t>human</a:t>
            </a:r>
          </a:p>
        </p:txBody>
      </p:sp>
      <p:sp>
        <p:nvSpPr>
          <p:cNvPr id="83984" name="Rectangle 4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54613" y="3305175"/>
            <a:ext cx="361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8F01B8"/>
                </a:solidFill>
              </a:rPr>
              <a:t>Your </a:t>
            </a:r>
            <a:r>
              <a:rPr lang="en-US" sz="1600" b="1">
                <a:latin typeface="Courier New" pitchFamily="49" charset="0"/>
              </a:rPr>
              <a:t>id</a:t>
            </a:r>
            <a:r>
              <a:rPr lang="en-US" sz="1600">
                <a:solidFill>
                  <a:srgbClr val="8F01B8"/>
                </a:solidFill>
              </a:rPr>
              <a:t> predicate should be able to both </a:t>
            </a:r>
            <a:r>
              <a:rPr lang="en-US" sz="1600" b="1" i="1">
                <a:solidFill>
                  <a:srgbClr val="8F01B8"/>
                </a:solidFill>
              </a:rPr>
              <a:t>check </a:t>
            </a:r>
            <a:r>
              <a:rPr lang="en-US" sz="1600">
                <a:solidFill>
                  <a:srgbClr val="8F01B8"/>
                </a:solidFill>
              </a:rPr>
              <a:t>and </a:t>
            </a:r>
            <a:r>
              <a:rPr lang="en-US" sz="1600" b="1" i="1">
                <a:solidFill>
                  <a:srgbClr val="8F01B8"/>
                </a:solidFill>
              </a:rPr>
              <a:t>generate</a:t>
            </a:r>
            <a:r>
              <a:rPr lang="en-US" sz="1600">
                <a:solidFill>
                  <a:srgbClr val="8F01B8"/>
                </a:solidFill>
              </a:rPr>
              <a:t> appropriate types…</a:t>
            </a:r>
            <a:endParaRPr lang="en-US" sz="1600" b="1">
              <a:solidFill>
                <a:srgbClr val="8F01B8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95413" y="161925"/>
            <a:ext cx="3330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4800">
                <a:solidFill>
                  <a:srgbClr val="000000"/>
                </a:solidFill>
                <a:latin typeface="Times New Roman" pitchFamily="18" charset="0"/>
              </a:rPr>
              <a:t>24</a:t>
            </a:r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(Problem #2)</a:t>
            </a:r>
            <a:endParaRPr lang="en-US" sz="4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27788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67625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7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27788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8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67625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1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40488" y="2111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009900"/>
                </a:solidFill>
                <a:latin typeface="Arial" charset="0"/>
              </a:rPr>
              <a:t>4</a:t>
            </a:r>
          </a:p>
        </p:txBody>
      </p:sp>
      <p:sp>
        <p:nvSpPr>
          <p:cNvPr id="2356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 flipV="1">
            <a:off x="7061200" y="12446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009900"/>
                </a:solidFill>
                <a:latin typeface="Arial" charset="0"/>
              </a:rPr>
              <a:t>4</a:t>
            </a:r>
          </a:p>
        </p:txBody>
      </p:sp>
      <p:sp>
        <p:nvSpPr>
          <p:cNvPr id="2356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04138" y="21272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FF0119"/>
                </a:solidFill>
                <a:latin typeface="Arial" charset="0"/>
              </a:rPr>
              <a:t>7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 flipV="1">
            <a:off x="8316913" y="123825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FF0119"/>
                </a:solidFill>
                <a:latin typeface="Arial" charset="0"/>
              </a:rPr>
              <a:t>7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43663" y="19605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33CCFF"/>
                </a:solidFill>
                <a:latin typeface="Arial" charset="0"/>
              </a:rPr>
              <a:t>2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 flipV="1">
            <a:off x="7056438" y="298608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33CCFF"/>
                </a:solidFill>
                <a:latin typeface="Arial" charset="0"/>
              </a:rPr>
              <a:t>2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99375" y="195421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FF9933"/>
                </a:solidFill>
                <a:latin typeface="Arial" charset="0"/>
              </a:rPr>
              <a:t>1</a:t>
            </a:r>
            <a:endParaRPr lang="en-US" sz="3200">
              <a:solidFill>
                <a:srgbClr val="33CCFF"/>
              </a:solidFill>
              <a:latin typeface="Arial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 flipV="1">
            <a:off x="8312150" y="29797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FF9933"/>
                </a:solidFill>
                <a:latin typeface="Arial" charset="0"/>
              </a:rPr>
              <a:t>1</a:t>
            </a:r>
            <a:endParaRPr lang="en-US" sz="3200">
              <a:solidFill>
                <a:srgbClr val="33CCFF"/>
              </a:solidFill>
              <a:latin typeface="Arial" charset="0"/>
            </a:endParaRPr>
          </a:p>
        </p:txBody>
      </p:sp>
      <p:sp>
        <p:nvSpPr>
          <p:cNvPr id="2356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26263" y="819150"/>
            <a:ext cx="103187" cy="103188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04063" y="992188"/>
            <a:ext cx="103187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56400" y="992188"/>
            <a:ext cx="103188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26263" y="1157288"/>
            <a:ext cx="103187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1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62925" y="765175"/>
            <a:ext cx="103188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2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940675" y="858838"/>
            <a:ext cx="103188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3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162925" y="1206500"/>
            <a:ext cx="103188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4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940675" y="1100138"/>
            <a:ext cx="103188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5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86763" y="858838"/>
            <a:ext cx="103187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6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386763" y="1100138"/>
            <a:ext cx="103187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7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15138" y="2800350"/>
            <a:ext cx="103187" cy="103188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8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031038" y="2543175"/>
            <a:ext cx="103187" cy="103188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9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164513" y="993775"/>
            <a:ext cx="103187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80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150225" y="2725738"/>
            <a:ext cx="103188" cy="10318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3581" name="Group 29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609600" y="1066800"/>
            <a:ext cx="4864100" cy="180975"/>
            <a:chOff x="295" y="1311"/>
            <a:chExt cx="5177" cy="114"/>
          </a:xfrm>
        </p:grpSpPr>
        <p:sp>
          <p:nvSpPr>
            <p:cNvPr id="23594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95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3582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086100" y="2273300"/>
            <a:ext cx="2417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  <a:latin typeface="Arial" charset="0"/>
              </a:rPr>
              <a:t>Each operation may be used any number of times.</a:t>
            </a:r>
          </a:p>
        </p:txBody>
      </p:sp>
      <p:sp>
        <p:nvSpPr>
          <p:cNvPr id="23583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0" y="32004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solve( [‘+’,‘-’,‘*’,‘/’], [1,2,4,7], 24, Tree ).</a:t>
            </a:r>
          </a:p>
        </p:txBody>
      </p:sp>
      <p:sp>
        <p:nvSpPr>
          <p:cNvPr id="23584" name="AutoShape 35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5400000">
            <a:off x="1959769" y="2686844"/>
            <a:ext cx="196850" cy="1862138"/>
          </a:xfrm>
          <a:prstGeom prst="rightBrace">
            <a:avLst>
              <a:gd name="adj1" fmla="val 78831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85" name="AutoShape 36"/>
          <p:cNvSpPr>
            <a:spLocks/>
          </p:cNvSpPr>
          <p:nvPr>
            <p:custDataLst>
              <p:tags r:id="rId32"/>
            </p:custDataLst>
          </p:nvPr>
        </p:nvSpPr>
        <p:spPr bwMode="auto">
          <a:xfrm rot="5400000">
            <a:off x="3559969" y="3129756"/>
            <a:ext cx="196850" cy="998538"/>
          </a:xfrm>
          <a:prstGeom prst="rightBrace">
            <a:avLst>
              <a:gd name="adj1" fmla="val 42272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86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47725" y="3700463"/>
            <a:ext cx="197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8F01B8"/>
                </a:solidFill>
                <a:latin typeface="Arial" charset="0"/>
              </a:rPr>
              <a:t>operators available: </a:t>
            </a:r>
            <a:r>
              <a:rPr lang="en-US" sz="1000" b="1">
                <a:solidFill>
                  <a:srgbClr val="8F01B8"/>
                </a:solidFill>
                <a:latin typeface="Arial" charset="0"/>
              </a:rPr>
              <a:t>(use any number of times)</a:t>
            </a:r>
          </a:p>
        </p:txBody>
      </p:sp>
      <p:sp>
        <p:nvSpPr>
          <p:cNvPr id="23587" name="Text Box 3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66975" y="3735388"/>
            <a:ext cx="24177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en-US" sz="1400">
                <a:solidFill>
                  <a:srgbClr val="8F01B8"/>
                </a:solidFill>
                <a:latin typeface="Arial" charset="0"/>
              </a:rPr>
              <a:t>values: </a:t>
            </a:r>
          </a:p>
          <a:p>
            <a:pPr>
              <a:lnSpc>
                <a:spcPct val="60000"/>
              </a:lnSpc>
            </a:pPr>
            <a:r>
              <a:rPr lang="en-US" sz="1000" b="1">
                <a:solidFill>
                  <a:srgbClr val="8F01B8"/>
                </a:solidFill>
                <a:latin typeface="Arial" charset="0"/>
              </a:rPr>
              <a:t>(use each exactly once)</a:t>
            </a:r>
            <a:endParaRPr lang="en-US" sz="1400">
              <a:solidFill>
                <a:srgbClr val="8F01B8"/>
              </a:solidFill>
              <a:latin typeface="Arial" charset="0"/>
            </a:endParaRPr>
          </a:p>
        </p:txBody>
      </p:sp>
      <p:sp>
        <p:nvSpPr>
          <p:cNvPr id="23588" name="Text Box 3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41825" y="4133850"/>
            <a:ext cx="914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charset="0"/>
              </a:rPr>
              <a:t>final answer</a:t>
            </a:r>
          </a:p>
        </p:txBody>
      </p:sp>
      <p:sp>
        <p:nvSpPr>
          <p:cNvPr id="23589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4448175" y="3438525"/>
            <a:ext cx="255588" cy="714375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Rectangle 4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143000" y="5181600"/>
            <a:ext cx="666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Tree = [*, [+, 1, [-,7,2]], 4]</a:t>
            </a:r>
          </a:p>
        </p:txBody>
      </p:sp>
      <p:sp>
        <p:nvSpPr>
          <p:cNvPr id="23591" name="Line 4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4953000" y="3467100"/>
            <a:ext cx="403225" cy="48895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Text Box 46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99063" y="3884613"/>
            <a:ext cx="1143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charset="0"/>
              </a:rPr>
              <a:t>arithmetic tree</a:t>
            </a:r>
          </a:p>
        </p:txBody>
      </p:sp>
      <p:sp>
        <p:nvSpPr>
          <p:cNvPr id="23593" name="Text Box 47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61975" y="1455738"/>
            <a:ext cx="495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>
                <a:solidFill>
                  <a:srgbClr val="000000"/>
                </a:solidFill>
              </a:rPr>
              <a:t>Can you combine these numbers into 24 with the operations 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+ - * ÷</a:t>
            </a:r>
            <a:r>
              <a:rPr lang="en-US" sz="2400">
                <a:solidFill>
                  <a:srgbClr val="000000"/>
                </a:solidFill>
              </a:rPr>
              <a:t>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3413" y="222250"/>
            <a:ext cx="7762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Searching to the end…</a:t>
            </a:r>
          </a:p>
        </p:txBody>
      </p:sp>
      <p:grpSp>
        <p:nvGrpSpPr>
          <p:cNvPr id="2662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09600" y="1066800"/>
            <a:ext cx="7773988" cy="179388"/>
            <a:chOff x="295" y="1311"/>
            <a:chExt cx="5177" cy="114"/>
          </a:xfrm>
        </p:grpSpPr>
        <p:sp>
          <p:nvSpPr>
            <p:cNvPr id="2664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4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662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0075" y="16002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urier New" pitchFamily="49" charset="0"/>
              </a:rPr>
              <a:t>setof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( </a:t>
            </a:r>
            <a:r>
              <a:rPr lang="en-US" b="1" dirty="0">
                <a:solidFill>
                  <a:srgbClr val="8F01B8"/>
                </a:solidFill>
                <a:latin typeface="Courier New" pitchFamily="49" charset="0"/>
              </a:rPr>
              <a:t>Tree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solve( [‘+’,‘-’,‘*’,‘/’], [1,2,4,7], 24, </a:t>
            </a:r>
            <a:r>
              <a:rPr lang="en-US" b="1" dirty="0">
                <a:solidFill>
                  <a:srgbClr val="8F01B8"/>
                </a:solidFill>
                <a:latin typeface="Courier New" pitchFamily="49" charset="0"/>
              </a:rPr>
              <a:t>Tree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)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, S).</a:t>
            </a:r>
          </a:p>
        </p:txBody>
      </p:sp>
      <p:sp>
        <p:nvSpPr>
          <p:cNvPr id="26629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905000" y="2019300"/>
            <a:ext cx="0" cy="228600"/>
          </a:xfrm>
          <a:prstGeom prst="line">
            <a:avLst/>
          </a:prstGeom>
          <a:noFill/>
          <a:ln w="9525">
            <a:solidFill>
              <a:srgbClr val="8F01B8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2362200"/>
            <a:ext cx="19050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>
                <a:solidFill>
                  <a:srgbClr val="8F01B8"/>
                </a:solidFill>
                <a:latin typeface="Arial" charset="0"/>
              </a:rPr>
              <a:t>variable whose values you want to collect into a set</a:t>
            </a:r>
          </a:p>
        </p:txBody>
      </p:sp>
      <p:sp>
        <p:nvSpPr>
          <p:cNvPr id="2663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8600" y="2446338"/>
            <a:ext cx="1905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predicate that you would like to satisfy…</a:t>
            </a:r>
          </a:p>
        </p:txBody>
      </p:sp>
      <p:sp>
        <p:nvSpPr>
          <p:cNvPr id="26632" name="AutoShape 10"/>
          <p:cNvSpPr>
            <a:spLocks/>
          </p:cNvSpPr>
          <p:nvPr>
            <p:custDataLst>
              <p:tags r:id="rId7"/>
            </p:custDataLst>
          </p:nvPr>
        </p:nvSpPr>
        <p:spPr bwMode="auto">
          <a:xfrm rot="5400000">
            <a:off x="4894263" y="-328613"/>
            <a:ext cx="196850" cy="4949825"/>
          </a:xfrm>
          <a:prstGeom prst="rightBrace">
            <a:avLst>
              <a:gd name="adj1" fmla="val 2095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97775" y="2271713"/>
            <a:ext cx="1066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the set</a:t>
            </a:r>
          </a:p>
        </p:txBody>
      </p:sp>
      <p:sp>
        <p:nvSpPr>
          <p:cNvPr id="26634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128000" y="19812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0075" y="3976688"/>
            <a:ext cx="838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urier New" pitchFamily="49" charset="0"/>
              </a:rPr>
              <a:t>setof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( </a:t>
            </a:r>
            <a:r>
              <a:rPr lang="en-US" b="1" dirty="0">
                <a:solidFill>
                  <a:srgbClr val="8F01B8"/>
                </a:solidFill>
                <a:latin typeface="Courier New" pitchFamily="49" charset="0"/>
              </a:rPr>
              <a:t>Tree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solve( [‘+’,‘-’,‘*’,‘/’], [5,1,155,11], 24, </a:t>
            </a:r>
            <a:r>
              <a:rPr lang="en-US" b="1" dirty="0">
                <a:solidFill>
                  <a:srgbClr val="8F01B8"/>
                </a:solidFill>
                <a:latin typeface="Courier New" pitchFamily="49" charset="0"/>
              </a:rPr>
              <a:t>Tree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)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, S).</a:t>
            </a:r>
          </a:p>
        </p:txBody>
      </p:sp>
      <p:sp>
        <p:nvSpPr>
          <p:cNvPr id="2663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0075" y="5494338"/>
            <a:ext cx="838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urier New" pitchFamily="49" charset="0"/>
              </a:rPr>
              <a:t>setof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( </a:t>
            </a:r>
            <a:r>
              <a:rPr lang="en-US" b="1" dirty="0">
                <a:solidFill>
                  <a:srgbClr val="8F01B8"/>
                </a:solidFill>
                <a:latin typeface="Courier New" pitchFamily="49" charset="0"/>
              </a:rPr>
              <a:t>N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, 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</a:rPr>
              <a:t>T^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</a:rPr>
              <a:t>solve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( [‘+’,‘-’,‘*’,‘/’], [4,4,4,4], </a:t>
            </a:r>
            <a:r>
              <a:rPr lang="en-US" b="1" dirty="0">
                <a:solidFill>
                  <a:srgbClr val="8F01B8"/>
                </a:solidFill>
                <a:latin typeface="Courier New" pitchFamily="49" charset="0"/>
              </a:rPr>
              <a:t>N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)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, S).</a:t>
            </a:r>
          </a:p>
        </p:txBody>
      </p:sp>
      <p:sp>
        <p:nvSpPr>
          <p:cNvPr id="2663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9150" y="4343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400">
                <a:solidFill>
                  <a:srgbClr val="000000"/>
                </a:solidFill>
              </a:rPr>
              <a:t>a much smaller example…</a:t>
            </a:r>
          </a:p>
        </p:txBody>
      </p:sp>
      <p:sp>
        <p:nvSpPr>
          <p:cNvPr id="2663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9150" y="5867400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400">
                <a:solidFill>
                  <a:srgbClr val="000000"/>
                </a:solidFill>
              </a:rPr>
              <a:t>a surprisingly well-studied problem!</a:t>
            </a:r>
          </a:p>
        </p:txBody>
      </p:sp>
      <p:sp>
        <p:nvSpPr>
          <p:cNvPr id="2663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54713" y="78105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>
                <a:solidFill>
                  <a:srgbClr val="000000"/>
                </a:solidFill>
              </a:rPr>
              <a:t>be sure there </a:t>
            </a:r>
            <a:r>
              <a:rPr lang="en-US" sz="1400" b="1" i="1">
                <a:solidFill>
                  <a:srgbClr val="000000"/>
                </a:solidFill>
              </a:rPr>
              <a:t>is </a:t>
            </a:r>
            <a:r>
              <a:rPr lang="en-US" sz="1400">
                <a:solidFill>
                  <a:srgbClr val="000000"/>
                </a:solidFill>
              </a:rPr>
              <a:t>an end!</a:t>
            </a:r>
          </a:p>
        </p:txBody>
      </p:sp>
      <p:sp>
        <p:nvSpPr>
          <p:cNvPr id="2664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29400" y="6383338"/>
            <a:ext cx="2360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srgbClr val="009200"/>
                </a:solidFill>
                <a:latin typeface="Times" pitchFamily="1" charset="0"/>
              </a:rPr>
              <a:t> </a:t>
            </a:r>
            <a:r>
              <a:rPr lang="en-US" b="1">
                <a:solidFill>
                  <a:srgbClr val="009200"/>
                </a:solidFill>
                <a:latin typeface="Courier New" pitchFamily="49" charset="0"/>
              </a:rPr>
              <a:t>T^ </a:t>
            </a:r>
            <a:r>
              <a:rPr lang="en-US" sz="1400" b="1">
                <a:solidFill>
                  <a:srgbClr val="009200"/>
                </a:solidFill>
                <a:latin typeface="Times" pitchFamily="1" charset="0"/>
              </a:rPr>
              <a:t>~   </a:t>
            </a:r>
            <a:r>
              <a:rPr lang="en-US" sz="1400" b="1">
                <a:solidFill>
                  <a:srgbClr val="009200"/>
                </a:solidFill>
              </a:rPr>
              <a:t>there exists a</a:t>
            </a:r>
            <a:r>
              <a:rPr lang="en-US" sz="1400" b="1">
                <a:solidFill>
                  <a:srgbClr val="009200"/>
                </a:solidFill>
                <a:latin typeface="Times" pitchFamily="1" charset="0"/>
              </a:rPr>
              <a:t> T</a:t>
            </a:r>
            <a:endParaRPr lang="en-US" sz="1400">
              <a:solidFill>
                <a:srgbClr val="000000"/>
              </a:solidFill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95338" y="2668588"/>
            <a:ext cx="5622925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0 =  4 + 4 - 4 - 4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1 =  44 / 44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 =  4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...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8 =  sqrt( .4 ) * ( 4 + 4 + 4 )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...</a:t>
            </a:r>
          </a:p>
          <a:p>
            <a:pPr algn="l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19 = ???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20 = 4! + 4 - 4 - 4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</a:t>
            </a:r>
            <a:endParaRPr lang="en-US" sz="2000">
              <a:solidFill>
                <a:srgbClr val="000000"/>
              </a:solidFill>
              <a:latin typeface="Helvetica" pitchFamily="1" charset="0"/>
            </a:endParaRPr>
          </a:p>
        </p:txBody>
      </p:sp>
      <p:grpSp>
        <p:nvGrpSpPr>
          <p:cNvPr id="2765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7838" y="1158875"/>
            <a:ext cx="8218487" cy="180975"/>
            <a:chOff x="295" y="1311"/>
            <a:chExt cx="5177" cy="114"/>
          </a:xfrm>
        </p:grpSpPr>
        <p:sp>
          <p:nvSpPr>
            <p:cNvPr id="2767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67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765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5325" y="23812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  <a:latin typeface="Times" pitchFamily="1" charset="0"/>
              </a:rPr>
              <a:t>For four 4’s ...</a:t>
            </a:r>
          </a:p>
        </p:txBody>
      </p:sp>
      <p:sp>
        <p:nvSpPr>
          <p:cNvPr id="2765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38888" y="333375"/>
            <a:ext cx="2409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endParaRPr lang="en-US" sz="1200">
              <a:solidFill>
                <a:srgbClr val="000000"/>
              </a:solidFill>
              <a:latin typeface="Times" pitchFamily="1" charset="0"/>
            </a:endParaRPr>
          </a:p>
        </p:txBody>
      </p:sp>
      <p:pic>
        <p:nvPicPr>
          <p:cNvPr id="27654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506538"/>
            <a:ext cx="40576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1730375"/>
            <a:ext cx="45640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0" y="4362450"/>
            <a:ext cx="153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38300" y="3449638"/>
            <a:ext cx="717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4/(4+4)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62600" y="6484938"/>
            <a:ext cx="3505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200" b="1">
                <a:solidFill>
                  <a:srgbClr val="8F01B8"/>
                </a:solidFill>
                <a:latin typeface="Arial" charset="0"/>
              </a:rPr>
              <a:t>Ask around…</a:t>
            </a:r>
          </a:p>
        </p:txBody>
      </p:sp>
      <p:sp>
        <p:nvSpPr>
          <p:cNvPr id="2765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86400" y="3048000"/>
            <a:ext cx="314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600" b="1" u="sng">
                <a:solidFill>
                  <a:srgbClr val="009900"/>
                </a:solidFill>
                <a:latin typeface="Times" pitchFamily="1" charset="0"/>
              </a:rPr>
              <a:t>Allowed Operations</a:t>
            </a:r>
          </a:p>
        </p:txBody>
      </p:sp>
      <p:sp>
        <p:nvSpPr>
          <p:cNvPr id="2766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9150" y="3438525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*</a:t>
            </a:r>
          </a:p>
        </p:txBody>
      </p:sp>
      <p:sp>
        <p:nvSpPr>
          <p:cNvPr id="2766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53150" y="3438525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+</a:t>
            </a:r>
          </a:p>
        </p:txBody>
      </p:sp>
      <p:sp>
        <p:nvSpPr>
          <p:cNvPr id="27662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61150" y="3438525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2766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77150" y="3438525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/</a:t>
            </a:r>
          </a:p>
        </p:txBody>
      </p:sp>
      <p:sp>
        <p:nvSpPr>
          <p:cNvPr id="2766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62675" y="3914775"/>
            <a:ext cx="733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sqrt</a:t>
            </a:r>
          </a:p>
        </p:txBody>
      </p:sp>
      <p:sp>
        <p:nvSpPr>
          <p:cNvPr id="27665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86675" y="3914775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!</a:t>
            </a:r>
          </a:p>
        </p:txBody>
      </p:sp>
      <p:sp>
        <p:nvSpPr>
          <p:cNvPr id="27666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43434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power</a:t>
            </a:r>
          </a:p>
        </p:txBody>
      </p:sp>
      <p:sp>
        <p:nvSpPr>
          <p:cNvPr id="27667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426325" y="3983038"/>
            <a:ext cx="153988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59500" y="4343400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concat</a:t>
            </a:r>
          </a:p>
        </p:txBody>
      </p:sp>
      <p:sp>
        <p:nvSpPr>
          <p:cNvPr id="2766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99288" y="3914775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.</a:t>
            </a:r>
          </a:p>
        </p:txBody>
      </p:sp>
      <p:sp>
        <p:nvSpPr>
          <p:cNvPr id="27670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00750" y="2895600"/>
            <a:ext cx="2286000" cy="19812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6263" y="161925"/>
            <a:ext cx="49720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4800">
                <a:latin typeface="Times" pitchFamily="1" charset="0"/>
              </a:rPr>
              <a:t>24 (Hint)</a:t>
            </a:r>
            <a:r>
              <a:rPr lang="en-US" sz="4000">
                <a:latin typeface="Times" pitchFamily="1" charset="0"/>
              </a:rPr>
              <a:t>   </a:t>
            </a:r>
            <a:r>
              <a:rPr lang="en-US" sz="3200">
                <a:latin typeface="Times" pitchFamily="1" charset="0"/>
              </a:rPr>
              <a:t>(Problem #2)</a:t>
            </a:r>
            <a:endParaRPr lang="en-US" sz="4000">
              <a:latin typeface="Times" pitchFamily="1" charset="0"/>
            </a:endParaRPr>
          </a:p>
        </p:txBody>
      </p:sp>
      <p:sp>
        <p:nvSpPr>
          <p:cNvPr id="113670" name="Text Box 6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6725" y="2312988"/>
            <a:ext cx="25241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What’s the problem?</a:t>
            </a:r>
          </a:p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Tree, Op, Left, Right</a:t>
            </a:r>
          </a:p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could all be anything!</a:t>
            </a:r>
          </a:p>
        </p:txBody>
      </p:sp>
      <p:sp>
        <p:nvSpPr>
          <p:cNvPr id="113671" name="Text Box 7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60925" y="6122988"/>
            <a:ext cx="4013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How does this help?</a:t>
            </a:r>
          </a:p>
          <a:p>
            <a:pPr eaLnBrk="1" hangingPunct="1"/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We can pin down solid values of Tree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1447800"/>
            <a:ext cx="78486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solve</a:t>
            </a:r>
            <a:r>
              <a:rPr lang="en-US" b="1">
                <a:latin typeface="Courier New" pitchFamily="49" charset="0"/>
              </a:rPr>
              <a:t>( base case ).</a:t>
            </a:r>
            <a:endParaRPr lang="en-US" b="1">
              <a:solidFill>
                <a:srgbClr val="8F01B8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rgbClr val="8F01B8"/>
                </a:solidFill>
                <a:latin typeface="Courier New" pitchFamily="49" charset="0"/>
              </a:rPr>
              <a:t>solve</a:t>
            </a:r>
            <a:r>
              <a:rPr lang="en-US" b="1">
                <a:latin typeface="Courier New" pitchFamily="49" charset="0"/>
              </a:rPr>
              <a:t>( Ops, Values, Sol, Tree ) :-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Tree = [ Op, Left, Right ],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... . 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200400"/>
            <a:ext cx="822539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Why won't this work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What do you mean?  It will work!</a:t>
            </a:r>
          </a:p>
          <a:p>
            <a:pPr marL="342900" indent="-342900">
              <a:buAutoNum type="alphaUcPeriod"/>
            </a:pPr>
            <a:r>
              <a:rPr lang="en-US" dirty="0" smtClean="0"/>
              <a:t>You can't unify a variable with a list</a:t>
            </a:r>
          </a:p>
          <a:p>
            <a:pPr marL="342900" indent="-342900">
              <a:buAutoNum type="alphaUcPeriod"/>
            </a:pPr>
            <a:r>
              <a:rPr lang="en-US" dirty="0" smtClean="0"/>
              <a:t>You need to use the == operator instead of =</a:t>
            </a:r>
          </a:p>
          <a:p>
            <a:pPr marL="342900" indent="-342900">
              <a:buAutoNum type="alphaUcPeriod"/>
            </a:pPr>
            <a:r>
              <a:rPr lang="en-US" dirty="0" smtClean="0"/>
              <a:t>All of Tree, Op, Left and Right may be unbound, which will cause a problem</a:t>
            </a:r>
          </a:p>
          <a:p>
            <a:pPr marL="342900" indent="-342900">
              <a:buAutoNum type="alphaUcPeriod"/>
            </a:pPr>
            <a:r>
              <a:rPr lang="en-US" dirty="0" smtClean="0"/>
              <a:t>You need to instead write [ Op, Left, Right ] = Tree</a:t>
            </a:r>
          </a:p>
        </p:txBody>
      </p:sp>
      <p:grpSp>
        <p:nvGrpSpPr>
          <p:cNvPr id="113675" name="Group 2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09600" y="1066800"/>
            <a:ext cx="7696200" cy="180975"/>
            <a:chOff x="295" y="1311"/>
            <a:chExt cx="5177" cy="114"/>
          </a:xfrm>
        </p:grpSpPr>
        <p:sp>
          <p:nvSpPr>
            <p:cNvPr id="113676" name="Rectangle 3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77" name="Rectangle 3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43200" y="6400800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33FF"/>
                </a:solidFill>
              </a:rPr>
              <a:t>If you want another hint, see the hidden slide on the web</a:t>
            </a:r>
            <a:endParaRPr lang="en-US" dirty="0">
              <a:solidFill>
                <a:srgbClr val="0333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27275" y="161925"/>
            <a:ext cx="47593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4800">
                <a:solidFill>
                  <a:srgbClr val="000000"/>
                </a:solidFill>
                <a:latin typeface="Times New Roman" pitchFamily="18" charset="0"/>
              </a:rPr>
              <a:t>solve</a:t>
            </a:r>
            <a:endParaRPr lang="en-US" sz="40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4605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09600" y="1066800"/>
            <a:ext cx="7696200" cy="180975"/>
            <a:chOff x="295" y="1311"/>
            <a:chExt cx="5177" cy="114"/>
          </a:xfrm>
        </p:grpSpPr>
        <p:sp>
          <p:nvSpPr>
            <p:cNvPr id="24621" name="Rectangle 3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22" name="Rectangle 3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4606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9188" y="6142038"/>
            <a:ext cx="2417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Each operation may be used any number of times.</a:t>
            </a:r>
          </a:p>
        </p:txBody>
      </p:sp>
      <p:sp>
        <p:nvSpPr>
          <p:cNvPr id="24607" name="Text Box 3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5381625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solve( [‘+’,‘-’,‘*’,‘/’], [1,2,4,7], 24, Tree ).</a:t>
            </a:r>
          </a:p>
        </p:txBody>
      </p:sp>
      <p:sp>
        <p:nvSpPr>
          <p:cNvPr id="24608" name="AutoShape 35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5400000">
            <a:off x="1883569" y="4868069"/>
            <a:ext cx="196850" cy="1862138"/>
          </a:xfrm>
          <a:prstGeom prst="rightBrace">
            <a:avLst>
              <a:gd name="adj1" fmla="val 78831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09" name="AutoShape 36"/>
          <p:cNvSpPr>
            <a:spLocks/>
          </p:cNvSpPr>
          <p:nvPr>
            <p:custDataLst>
              <p:tags r:id="rId6"/>
            </p:custDataLst>
          </p:nvPr>
        </p:nvSpPr>
        <p:spPr bwMode="auto">
          <a:xfrm rot="5400000">
            <a:off x="3483769" y="5310981"/>
            <a:ext cx="196850" cy="998538"/>
          </a:xfrm>
          <a:prstGeom prst="rightBrace">
            <a:avLst>
              <a:gd name="adj1" fmla="val 42272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10" name="Text Box 3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1525" y="5881688"/>
            <a:ext cx="197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8F01B8"/>
                </a:solidFill>
                <a:latin typeface="Arial" charset="0"/>
              </a:rPr>
              <a:t>operators available: </a:t>
            </a:r>
            <a:r>
              <a:rPr lang="en-US" sz="1000" b="1">
                <a:solidFill>
                  <a:srgbClr val="8F01B8"/>
                </a:solidFill>
                <a:latin typeface="Arial" charset="0"/>
              </a:rPr>
              <a:t>(use any number of times)</a:t>
            </a:r>
          </a:p>
        </p:txBody>
      </p:sp>
      <p:sp>
        <p:nvSpPr>
          <p:cNvPr id="24611" name="Text Box 3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90775" y="5916613"/>
            <a:ext cx="24177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en-US" sz="1400">
                <a:solidFill>
                  <a:srgbClr val="8F01B8"/>
                </a:solidFill>
                <a:latin typeface="Arial" charset="0"/>
              </a:rPr>
              <a:t>values: </a:t>
            </a:r>
          </a:p>
          <a:p>
            <a:pPr>
              <a:lnSpc>
                <a:spcPct val="60000"/>
              </a:lnSpc>
            </a:pPr>
            <a:r>
              <a:rPr lang="en-US" sz="1000" b="1">
                <a:solidFill>
                  <a:srgbClr val="8F01B8"/>
                </a:solidFill>
                <a:latin typeface="Arial" charset="0"/>
              </a:rPr>
              <a:t>(use each exactly once)</a:t>
            </a:r>
            <a:endParaRPr lang="en-US" sz="1400">
              <a:solidFill>
                <a:srgbClr val="8F01B8"/>
              </a:solidFill>
              <a:latin typeface="Arial" charset="0"/>
            </a:endParaRPr>
          </a:p>
        </p:txBody>
      </p:sp>
      <p:sp>
        <p:nvSpPr>
          <p:cNvPr id="24612" name="Text Box 3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65625" y="6315075"/>
            <a:ext cx="914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charset="0"/>
              </a:rPr>
              <a:t>final answer</a:t>
            </a:r>
          </a:p>
        </p:txBody>
      </p:sp>
      <p:sp>
        <p:nvSpPr>
          <p:cNvPr id="24613" name="Line 4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4371975" y="5619750"/>
            <a:ext cx="255588" cy="714375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Rectangle 4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83275" y="5551488"/>
            <a:ext cx="312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Tree = [*,[+,1,[-,7,2]],4]</a:t>
            </a:r>
          </a:p>
        </p:txBody>
      </p:sp>
      <p:sp>
        <p:nvSpPr>
          <p:cNvPr id="24618" name="Line 4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4876800" y="5648325"/>
            <a:ext cx="403225" cy="48895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Text Box 4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22863" y="6065838"/>
            <a:ext cx="1143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charset="0"/>
              </a:rPr>
              <a:t>arithmetic tree</a:t>
            </a:r>
          </a:p>
        </p:txBody>
      </p:sp>
      <p:sp>
        <p:nvSpPr>
          <p:cNvPr id="24623" name="Rectangle 4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5475" y="1524000"/>
            <a:ext cx="2865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What is the base case?</a:t>
            </a:r>
          </a:p>
        </p:txBody>
      </p:sp>
      <p:sp>
        <p:nvSpPr>
          <p:cNvPr id="24624" name="Rectangle 4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2316163"/>
            <a:ext cx="33924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What is the recursive case?</a:t>
            </a:r>
          </a:p>
        </p:txBody>
      </p:sp>
      <p:sp>
        <p:nvSpPr>
          <p:cNvPr id="24625" name="Rectangle 4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19200" y="2895600"/>
            <a:ext cx="4330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49" charset="0"/>
              </a:rPr>
              <a:t>solve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( Ops, Values, Sol, Tree ) :-</a:t>
            </a:r>
          </a:p>
        </p:txBody>
      </p:sp>
      <p:sp>
        <p:nvSpPr>
          <p:cNvPr id="24626" name="Rectangle 5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024063" y="3733800"/>
            <a:ext cx="347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Tree = [ Op, Left, Right ].</a:t>
            </a:r>
          </a:p>
        </p:txBody>
      </p:sp>
      <p:sp>
        <p:nvSpPr>
          <p:cNvPr id="24627" name="Line 5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81000" y="50292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628" name="Rectangle 5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024063" y="3324225"/>
            <a:ext cx="609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Set up: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Ops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Values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will have values;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Sol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Tree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may not…</a:t>
            </a:r>
          </a:p>
        </p:txBody>
      </p:sp>
      <p:sp>
        <p:nvSpPr>
          <p:cNvPr id="24629" name="Rectangle 5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024063" y="4159250"/>
            <a:ext cx="609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Other constraints, perhaps…</a:t>
            </a:r>
          </a:p>
        </p:txBody>
      </p:sp>
      <p:sp>
        <p:nvSpPr>
          <p:cNvPr id="24630" name="Rectangle 5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13600" y="3754438"/>
            <a:ext cx="129222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Use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split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bllinec.ppt - Double Lines">
  <a:themeElements>
    <a:clrScheme name="1_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1_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20920</TotalTime>
  <Pages>1</Pages>
  <Words>3631</Words>
  <Application>Microsoft Office PowerPoint</Application>
  <PresentationFormat>On-screen Show (4:3)</PresentationFormat>
  <Paragraphs>718</Paragraphs>
  <Slides>47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Times New Roman</vt:lpstr>
      <vt:lpstr>Arial</vt:lpstr>
      <vt:lpstr>Times</vt:lpstr>
      <vt:lpstr>Monotype Sorts</vt:lpstr>
      <vt:lpstr>Helvetica</vt:lpstr>
      <vt:lpstr>Courier New</vt:lpstr>
      <vt:lpstr>ＭＳ Ｐゴシック</vt:lpstr>
      <vt:lpstr>Comic Sans MS</vt:lpstr>
      <vt:lpstr>1_dbllinec.ppt - Double Lines</vt:lpstr>
      <vt:lpstr>PowerPoint Presentation</vt:lpstr>
      <vt:lpstr>Fun and Games!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BIG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ȶ퀀ȳ⛼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alvarado</cp:lastModifiedBy>
  <cp:revision>372</cp:revision>
  <cp:lastPrinted>2008-11-04T20:24:37Z</cp:lastPrinted>
  <dcterms:created xsi:type="dcterms:W3CDTF">2003-01-29T17:50:58Z</dcterms:created>
  <dcterms:modified xsi:type="dcterms:W3CDTF">2010-11-23T06:34:21Z</dcterms:modified>
</cp:coreProperties>
</file>