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2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3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5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6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1091" r:id="rId2"/>
    <p:sldId id="1092" r:id="rId3"/>
    <p:sldId id="1093" r:id="rId4"/>
    <p:sldId id="1094" r:id="rId5"/>
    <p:sldId id="1095" r:id="rId6"/>
    <p:sldId id="1096" r:id="rId7"/>
    <p:sldId id="1097" r:id="rId8"/>
    <p:sldId id="1098" r:id="rId9"/>
    <p:sldId id="1099" r:id="rId10"/>
    <p:sldId id="1100" r:id="rId11"/>
    <p:sldId id="1101" r:id="rId12"/>
    <p:sldId id="1102" r:id="rId13"/>
    <p:sldId id="1103" r:id="rId14"/>
    <p:sldId id="1131" r:id="rId15"/>
    <p:sldId id="1132" r:id="rId16"/>
    <p:sldId id="1133" r:id="rId17"/>
    <p:sldId id="1104" r:id="rId18"/>
    <p:sldId id="1105" r:id="rId19"/>
    <p:sldId id="1106" r:id="rId20"/>
    <p:sldId id="1107" r:id="rId21"/>
    <p:sldId id="1108" r:id="rId22"/>
    <p:sldId id="1109" r:id="rId23"/>
    <p:sldId id="1110" r:id="rId24"/>
    <p:sldId id="1120" r:id="rId25"/>
    <p:sldId id="1121" r:id="rId26"/>
    <p:sldId id="1122" r:id="rId27"/>
    <p:sldId id="1123" r:id="rId28"/>
    <p:sldId id="1124" r:id="rId29"/>
    <p:sldId id="1125" r:id="rId30"/>
    <p:sldId id="1126" r:id="rId31"/>
    <p:sldId id="1127" r:id="rId32"/>
    <p:sldId id="1128" r:id="rId33"/>
    <p:sldId id="1129" r:id="rId34"/>
    <p:sldId id="1130" r:id="rId35"/>
    <p:sldId id="1134" r:id="rId36"/>
    <p:sldId id="1135" r:id="rId37"/>
    <p:sldId id="1136" r:id="rId38"/>
    <p:sldId id="1137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A00"/>
    <a:srgbClr val="0000FF"/>
    <a:srgbClr val="B525EF"/>
    <a:srgbClr val="B8082E"/>
    <a:srgbClr val="777777"/>
    <a:srgbClr val="33CC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5" autoAdjust="0"/>
    <p:restoredTop sz="91358" autoAdjust="0"/>
  </p:normalViewPr>
  <p:slideViewPr>
    <p:cSldViewPr snapToGrid="0">
      <p:cViewPr varScale="1">
        <p:scale>
          <a:sx n="98" d="100"/>
          <a:sy n="98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737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0-12-09T18:17:35.1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00" units="cm"/>
          <inkml:channel name="Y" type="integer" max="1050" units="cm"/>
        </inkml:traceFormat>
        <inkml:channelProperties>
          <inkml:channelProperty channel="X" name="resolution" value="28.34008" units="1/cm"/>
          <inkml:channelProperty channel="Y" name="resolution" value="28.37838" units="1/cm"/>
        </inkml:channelProperties>
      </inkml:inkSource>
      <inkml:timestamp xml:id="ts0" timeString="2010-12-09T18:17:36.4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4313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tiles can't rotate…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The tiles can't rotate…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noFill/>
        </p:spPr>
        <p:txBody>
          <a:bodyPr lIns="90004" tIns="45002" rIns="90004" bIns="45002"/>
          <a:lstStyle>
            <a:lvl1pPr defTabSz="91410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939E9D-44A7-47E8-A409-8D2BE823D0DE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noFill/>
        </p:spPr>
        <p:txBody>
          <a:bodyPr lIns="90004" tIns="45002" rIns="90004" bIns="45002"/>
          <a:lstStyle>
            <a:lvl1pPr defTabSz="91410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232FB9-8847-497D-ABF1-E9537D45A4FF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noFill/>
        </p:spPr>
        <p:txBody>
          <a:bodyPr lIns="90004" tIns="45002" rIns="90004" bIns="45002"/>
          <a:lstStyle>
            <a:lvl1pPr defTabSz="91410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286" indent="-281264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055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5077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5099" indent="-225011" defTabSz="9141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6E27A-42B4-43BC-8F44-DF6DB48954B1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743" y="692063"/>
            <a:ext cx="4534074" cy="3416474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122" y="8685235"/>
            <a:ext cx="2972320" cy="457200"/>
          </a:xfrm>
          <a:prstGeom prst="rect">
            <a:avLst/>
          </a:prstGeom>
          <a:ln/>
        </p:spPr>
        <p:txBody>
          <a:bodyPr lIns="90004" tIns="45002" rIns="90004" bIns="45002"/>
          <a:lstStyle/>
          <a:p>
            <a:fld id="{F7BA4F0B-0677-4918-BA8F-C2ED9858254D}" type="slidenum">
              <a:rPr lang="en-US"/>
              <a:pPr/>
              <a:t>18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</p:spPr>
        <p:txBody>
          <a:bodyPr/>
          <a:lstStyle/>
          <a:p>
            <a:r>
              <a:rPr lang="en-US" dirty="0"/>
              <a:t>extra credit for joining the spring </a:t>
            </a:r>
            <a:r>
              <a:rPr lang="en-US" dirty="0" err="1"/>
              <a:t>cs</a:t>
            </a:r>
            <a:r>
              <a:rPr lang="en-US" dirty="0"/>
              <a:t> talks…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CD63-B56C-4C19-A8AA-22B648F7562E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23400-389A-4BA6-8D0A-BD20CCBDA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0B15B-DD3F-426D-ABB3-06A0FE73ED29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9984B-A0F3-48B9-8549-25582C42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F9F58-7450-4E8D-B95F-4F4E1F615F2D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B9A68-19BC-4D4F-9B1B-6ECA60EDA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E0B2-8C88-48C0-87B7-5AA510F3CED6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68F1A-3340-499F-8CF4-4DEE686A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1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0E875-E6D3-4B75-83EE-5E8D828C6395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3A5B1-851B-4121-A6A1-FD4DC21BE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A4FC-D240-448D-95EE-B651E80CA61E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0AA7-ED41-43B0-A8FC-2C384E3B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7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C5B9-2796-4C51-B744-F1297973F1C8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765AC-FF12-499D-9FC4-89048E4BA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8589-251E-4B8B-9F26-69F976B155FE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A6D7-0511-4AC5-A276-9E619D2F1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18FD-5C4E-44CD-9214-3FF2FAE0D1DE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EDA43-1654-44E9-98D5-41254953C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E4F8-191E-44BB-8D5D-F09BD9FB8784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AA03-505C-435D-B638-CA7745701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52893-9D21-485B-892E-FFA8A20AD9CD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927A6-ED2D-44BA-81F4-5B26C8BE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B94FEA60-92D7-48D7-9184-03DCEAF832F4}" type="datetimeFigureOut">
              <a:rPr lang="en-US"/>
              <a:pPr>
                <a:defRPr/>
              </a:pPr>
              <a:t>12/9/2010</a:t>
            </a:fld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721E61-4295-45E1-B0C6-D22DCFEB7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image" Target="../media/image7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68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67.xml"/><Relationship Id="rId9" Type="http://schemas.openxmlformats.org/officeDocument/2006/relationships/tags" Target="../tags/tag17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10" Type="http://schemas.openxmlformats.org/officeDocument/2006/relationships/tags" Target="../tags/tag195.xml"/><Relationship Id="rId19" Type="http://schemas.openxmlformats.org/officeDocument/2006/relationships/image" Target="../media/image10.png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06.xml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1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2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45.xml"/><Relationship Id="rId10" Type="http://schemas.openxmlformats.org/officeDocument/2006/relationships/tags" Target="../tags/tag250.xml"/><Relationship Id="rId4" Type="http://schemas.openxmlformats.org/officeDocument/2006/relationships/tags" Target="../tags/tag244.xml"/><Relationship Id="rId9" Type="http://schemas.openxmlformats.org/officeDocument/2006/relationships/tags" Target="../tags/tag2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image" Target="../media/image11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63.xml"/><Relationship Id="rId4" Type="http://schemas.openxmlformats.org/officeDocument/2006/relationships/tags" Target="../tags/tag26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image" Target="../media/image15.jpeg"/><Relationship Id="rId10" Type="http://schemas.openxmlformats.org/officeDocument/2006/relationships/tags" Target="../tags/tag273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86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26" Type="http://schemas.openxmlformats.org/officeDocument/2006/relationships/tags" Target="../tags/tag316.xml"/><Relationship Id="rId3" Type="http://schemas.openxmlformats.org/officeDocument/2006/relationships/tags" Target="../tags/tag293.xml"/><Relationship Id="rId21" Type="http://schemas.openxmlformats.org/officeDocument/2006/relationships/tags" Target="../tags/tag311.xml"/><Relationship Id="rId34" Type="http://schemas.openxmlformats.org/officeDocument/2006/relationships/tags" Target="../tags/tag324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0" Type="http://schemas.openxmlformats.org/officeDocument/2006/relationships/tags" Target="../tags/tag310.xml"/><Relationship Id="rId29" Type="http://schemas.openxmlformats.org/officeDocument/2006/relationships/tags" Target="../tags/tag319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5" Type="http://schemas.openxmlformats.org/officeDocument/2006/relationships/tags" Target="../tags/tag295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300.xml"/><Relationship Id="rId19" Type="http://schemas.openxmlformats.org/officeDocument/2006/relationships/tags" Target="../tags/tag309.xml"/><Relationship Id="rId31" Type="http://schemas.openxmlformats.org/officeDocument/2006/relationships/tags" Target="../tags/tag321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image" Target="../media/image17.png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image" Target="../media/image16.wmf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30.xml"/><Relationship Id="rId10" Type="http://schemas.openxmlformats.org/officeDocument/2006/relationships/tags" Target="../tags/tag335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3" Type="http://schemas.openxmlformats.org/officeDocument/2006/relationships/tags" Target="../tags/tag338.xml"/><Relationship Id="rId7" Type="http://schemas.openxmlformats.org/officeDocument/2006/relationships/tags" Target="../tags/tag342.xml"/><Relationship Id="rId12" Type="http://schemas.openxmlformats.org/officeDocument/2006/relationships/image" Target="../media/image19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40.xml"/><Relationship Id="rId10" Type="http://schemas.openxmlformats.org/officeDocument/2006/relationships/tags" Target="../tags/tag345.xml"/><Relationship Id="rId4" Type="http://schemas.openxmlformats.org/officeDocument/2006/relationships/tags" Target="../tags/tag339.xml"/><Relationship Id="rId9" Type="http://schemas.openxmlformats.org/officeDocument/2006/relationships/tags" Target="../tags/tag34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image" Target="../media/image22.png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image" Target="../media/image21.png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image" Target="../media/image20.png"/><Relationship Id="rId5" Type="http://schemas.openxmlformats.org/officeDocument/2006/relationships/tags" Target="../tags/tag350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49.xml"/><Relationship Id="rId9" Type="http://schemas.openxmlformats.org/officeDocument/2006/relationships/tags" Target="../tags/tag3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image" Target="../media/image24.png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5" Type="http://schemas.openxmlformats.org/officeDocument/2006/relationships/tags" Target="../tags/tag366.xml"/><Relationship Id="rId10" Type="http://schemas.openxmlformats.org/officeDocument/2006/relationships/tags" Target="../tags/tag371.xml"/><Relationship Id="rId4" Type="http://schemas.openxmlformats.org/officeDocument/2006/relationships/tags" Target="../tags/tag365.xml"/><Relationship Id="rId9" Type="http://schemas.openxmlformats.org/officeDocument/2006/relationships/tags" Target="../tags/tag37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image" Target="../media/image26.png"/><Relationship Id="rId5" Type="http://schemas.openxmlformats.org/officeDocument/2006/relationships/tags" Target="../tags/tag377.xml"/><Relationship Id="rId10" Type="http://schemas.openxmlformats.org/officeDocument/2006/relationships/image" Target="../media/image25.png"/><Relationship Id="rId4" Type="http://schemas.openxmlformats.org/officeDocument/2006/relationships/tags" Target="../tags/tag376.xml"/><Relationship Id="rId9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customXml" Target="../ink/ink2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image" Target="../media/image27.emf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customXml" Target="../ink/ink1.xml"/><Relationship Id="rId5" Type="http://schemas.openxmlformats.org/officeDocument/2006/relationships/tags" Target="../tags/tag38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9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0.xml"/><Relationship Id="rId4" Type="http://schemas.openxmlformats.org/officeDocument/2006/relationships/tags" Target="../tags/tag39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5.xml"/><Relationship Id="rId4" Type="http://schemas.openxmlformats.org/officeDocument/2006/relationships/tags" Target="../tags/tag40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0.xml"/><Relationship Id="rId4" Type="http://schemas.openxmlformats.org/officeDocument/2006/relationships/tags" Target="../tags/tag40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5.xml"/><Relationship Id="rId4" Type="http://schemas.openxmlformats.org/officeDocument/2006/relationships/tags" Target="../tags/tag4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3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4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3" Type="http://schemas.openxmlformats.org/officeDocument/2006/relationships/tags" Target="../tags/tag7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image" Target="../media/image3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" Type="http://schemas.openxmlformats.org/officeDocument/2006/relationships/tags" Target="../tags/tag119.xml"/><Relationship Id="rId21" Type="http://schemas.openxmlformats.org/officeDocument/2006/relationships/tags" Target="../tags/tag137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20" Type="http://schemas.openxmlformats.org/officeDocument/2006/relationships/tags" Target="../tags/tag136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tags" Target="../tags/tag135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tags" Target="../tags/tag163.xml"/><Relationship Id="rId3" Type="http://schemas.openxmlformats.org/officeDocument/2006/relationships/tags" Target="../tags/tag140.xml"/><Relationship Id="rId21" Type="http://schemas.openxmlformats.org/officeDocument/2006/relationships/tags" Target="../tags/tag158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tags" Target="../tags/tag162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tags" Target="../tags/tag157.xml"/><Relationship Id="rId29" Type="http://schemas.openxmlformats.org/officeDocument/2006/relationships/image" Target="../media/image5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tags" Target="../tags/tag161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tags" Target="../tags/tag160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47.xml"/><Relationship Id="rId19" Type="http://schemas.openxmlformats.org/officeDocument/2006/relationships/tags" Target="../tags/tag156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tags" Target="../tags/tag159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86995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What about </a:t>
            </a:r>
            <a:r>
              <a:rPr lang="en-US" sz="4200" i="1">
                <a:latin typeface="Times New Roman" pitchFamily="18" charset="0"/>
              </a:rPr>
              <a:t>DFA</a:t>
            </a:r>
            <a:r>
              <a:rPr lang="en-US" sz="4200">
                <a:latin typeface="Times New Roman" pitchFamily="18" charset="0"/>
              </a:rPr>
              <a:t> auto-grading?</a:t>
            </a:r>
          </a:p>
        </p:txBody>
      </p:sp>
      <p:sp>
        <p:nvSpPr>
          <p:cNvPr id="46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608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3800" y="1828800"/>
            <a:ext cx="1719263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0650" y="2105025"/>
            <a:ext cx="1281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Autograder for DFAs</a:t>
            </a:r>
          </a:p>
        </p:txBody>
      </p:sp>
      <p:sp>
        <p:nvSpPr>
          <p:cNvPr id="4608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119313" y="25034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08325" y="2511425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608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524500" y="18684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76900" y="21732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56338" y="1577975"/>
            <a:ext cx="1920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D1 and D2 agree on all inputs</a:t>
            </a:r>
          </a:p>
        </p:txBody>
      </p:sp>
      <p:sp>
        <p:nvSpPr>
          <p:cNvPr id="4609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556250" y="2632075"/>
            <a:ext cx="7159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72213" y="2552700"/>
            <a:ext cx="197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D1 and D2 </a:t>
            </a:r>
            <a:r>
              <a:rPr lang="en-US" sz="1600" b="1" i="1"/>
              <a:t>do</a:t>
            </a:r>
            <a:r>
              <a:rPr lang="en-US" sz="1600"/>
              <a:t> </a:t>
            </a:r>
            <a:r>
              <a:rPr lang="en-US" sz="1600" b="1" i="1"/>
              <a:t>not</a:t>
            </a:r>
            <a:r>
              <a:rPr lang="en-US" sz="1600"/>
              <a:t> always agree.</a:t>
            </a:r>
          </a:p>
        </p:txBody>
      </p:sp>
      <p:sp>
        <p:nvSpPr>
          <p:cNvPr id="4609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55850" y="2147888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D1, D2</a:t>
            </a:r>
          </a:p>
        </p:txBody>
      </p:sp>
      <p:sp>
        <p:nvSpPr>
          <p:cNvPr id="4609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588" y="1517650"/>
            <a:ext cx="3173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D1,D2</a:t>
            </a:r>
            <a:r>
              <a:rPr lang="en-US" sz="1400">
                <a:solidFill>
                  <a:srgbClr val="008000"/>
                </a:solidFill>
              </a:rPr>
              <a:t> are input DFAs.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6143625"/>
            <a:ext cx="4040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Is the  </a:t>
            </a: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</a:rPr>
              <a:t>Autograder for DFA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sz="1600" b="1" i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possible or not?</a:t>
            </a:r>
            <a:endParaRPr lang="en-US" sz="16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5305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Other uncomputable problems?</a:t>
            </a:r>
          </a:p>
        </p:txBody>
      </p:sp>
      <p:sp>
        <p:nvSpPr>
          <p:cNvPr id="5530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5029200"/>
            <a:ext cx="5078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Given a set of template tiles, can you cover the plane with them?</a:t>
            </a:r>
          </a:p>
        </p:txBody>
      </p:sp>
      <p:sp>
        <p:nvSpPr>
          <p:cNvPr id="5530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6096000"/>
            <a:ext cx="810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Comic Sans MS" pitchFamily="66" charset="0"/>
              </a:rPr>
              <a:t>Constraint: you need to match edge-colors when placing tiles…</a:t>
            </a:r>
            <a:endParaRPr lang="en-US" sz="2000">
              <a:latin typeface="Comic Sans MS" pitchFamily="66" charset="0"/>
            </a:endParaRPr>
          </a:p>
        </p:txBody>
      </p:sp>
      <p:pic>
        <p:nvPicPr>
          <p:cNvPr id="55302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403475"/>
            <a:ext cx="63754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3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17675" y="4246563"/>
            <a:ext cx="5995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 record-breaking set of non-rotating 13 </a:t>
            </a:r>
            <a:r>
              <a:rPr lang="en-US" sz="1600" i="1">
                <a:latin typeface="Times New Roman" pitchFamily="18" charset="0"/>
              </a:rPr>
              <a:t>Wang tiles </a:t>
            </a:r>
            <a:r>
              <a:rPr lang="en-US" sz="1600">
                <a:latin typeface="Times New Roman" pitchFamily="18" charset="0"/>
              </a:rPr>
              <a:t>discovered in 1996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1447800"/>
            <a:ext cx="507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Bill Gates' flooring problem…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632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Other uncomputable problems?</a:t>
            </a:r>
          </a:p>
        </p:txBody>
      </p:sp>
      <p:sp>
        <p:nvSpPr>
          <p:cNvPr id="5632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447800"/>
            <a:ext cx="507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You never know what will be useful!</a:t>
            </a:r>
          </a:p>
        </p:txBody>
      </p:sp>
      <p:pic>
        <p:nvPicPr>
          <p:cNvPr id="56325" name="Picture 7" descr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076450"/>
            <a:ext cx="812641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64388" y="6324600"/>
            <a:ext cx="1806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SIGGRAPH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7350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Wang tiles, </a:t>
            </a:r>
            <a:r>
              <a:rPr lang="en-US" sz="4400" i="1">
                <a:latin typeface="Times New Roman" pitchFamily="18" charset="0"/>
              </a:rPr>
              <a:t>applied</a:t>
            </a:r>
            <a:endParaRPr lang="en-US" sz="4400">
              <a:latin typeface="Times New Roman" pitchFamily="18" charset="0"/>
            </a:endParaRPr>
          </a:p>
        </p:txBody>
      </p:sp>
      <p:pic>
        <p:nvPicPr>
          <p:cNvPr id="57348" name="Picture 6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519238"/>
            <a:ext cx="63150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05600" y="6172200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texture synthesis…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8390" name="Rectangle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1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Wang tiles, </a:t>
            </a:r>
            <a:r>
              <a:rPr lang="en-US" sz="4400" i="1">
                <a:latin typeface="Times New Roman" pitchFamily="18" charset="0"/>
              </a:rPr>
              <a:t>applied</a:t>
            </a:r>
            <a:endParaRPr lang="en-US" sz="4400">
              <a:latin typeface="Times New Roman" pitchFamily="18" charset="0"/>
            </a:endParaRPr>
          </a:p>
        </p:txBody>
      </p:sp>
      <p:pic>
        <p:nvPicPr>
          <p:cNvPr id="58372" name="Picture 6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1"/>
          <a:stretch>
            <a:fillRect/>
          </a:stretch>
        </p:blipFill>
        <p:spPr bwMode="auto">
          <a:xfrm>
            <a:off x="152400" y="2133600"/>
            <a:ext cx="883920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6225" y="1752600"/>
            <a:ext cx="272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artifacts from regular tiling:</a:t>
            </a:r>
          </a:p>
        </p:txBody>
      </p:sp>
      <p:sp>
        <p:nvSpPr>
          <p:cNvPr id="5837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6225" y="4152900"/>
            <a:ext cx="4932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vs. more natural result from aperiodic Wang tilings:</a:t>
            </a:r>
          </a:p>
        </p:txBody>
      </p:sp>
      <p:sp>
        <p:nvSpPr>
          <p:cNvPr id="58376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43600" y="1447800"/>
            <a:ext cx="238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900">
                <a:solidFill>
                  <a:srgbClr val="008000"/>
                </a:solidFill>
                <a:latin typeface="Comic Sans MS" pitchFamily="66" charset="0"/>
              </a:rPr>
              <a:t>Perhaps from regular-tiling expressions? </a:t>
            </a:r>
          </a:p>
        </p:txBody>
      </p:sp>
      <p:grpSp>
        <p:nvGrpSpPr>
          <p:cNvPr id="24" name="Group 7182"/>
          <p:cNvGrpSpPr>
            <a:grpSpLocks/>
          </p:cNvGrpSpPr>
          <p:nvPr/>
        </p:nvGrpSpPr>
        <p:grpSpPr bwMode="auto">
          <a:xfrm>
            <a:off x="8226619" y="1436349"/>
            <a:ext cx="431606" cy="480102"/>
            <a:chOff x="1676815" y="5536974"/>
            <a:chExt cx="1066385" cy="1244825"/>
          </a:xfrm>
        </p:grpSpPr>
        <p:sp>
          <p:nvSpPr>
            <p:cNvPr id="25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676815" y="6461968"/>
              <a:ext cx="1066385" cy="319831"/>
            </a:xfrm>
            <a:custGeom>
              <a:avLst/>
              <a:gdLst>
                <a:gd name="T0" fmla="*/ 2147483647 w 1048"/>
                <a:gd name="T1" fmla="*/ 2147483647 h 250"/>
                <a:gd name="T2" fmla="*/ 2147483647 w 1048"/>
                <a:gd name="T3" fmla="*/ 2147483647 h 250"/>
                <a:gd name="T4" fmla="*/ 2147483647 w 1048"/>
                <a:gd name="T5" fmla="*/ 2147483647 h 250"/>
                <a:gd name="T6" fmla="*/ 2147483647 w 1048"/>
                <a:gd name="T7" fmla="*/ 2147483647 h 250"/>
                <a:gd name="T8" fmla="*/ 2147483647 w 1048"/>
                <a:gd name="T9" fmla="*/ 2147483647 h 250"/>
                <a:gd name="T10" fmla="*/ 2147483647 w 1048"/>
                <a:gd name="T11" fmla="*/ 2147483647 h 250"/>
                <a:gd name="T12" fmla="*/ 2147483647 w 1048"/>
                <a:gd name="T13" fmla="*/ 2147483647 h 250"/>
                <a:gd name="T14" fmla="*/ 0 w 1048"/>
                <a:gd name="T15" fmla="*/ 2147483647 h 250"/>
                <a:gd name="T16" fmla="*/ 2147483647 w 1048"/>
                <a:gd name="T17" fmla="*/ 2147483647 h 250"/>
                <a:gd name="T18" fmla="*/ 2147483647 w 1048"/>
                <a:gd name="T19" fmla="*/ 2147483647 h 250"/>
                <a:gd name="T20" fmla="*/ 2147483647 w 1048"/>
                <a:gd name="T21" fmla="*/ 2147483647 h 250"/>
                <a:gd name="T22" fmla="*/ 2147483647 w 1048"/>
                <a:gd name="T23" fmla="*/ 2147483647 h 250"/>
                <a:gd name="T24" fmla="*/ 2147483647 w 1048"/>
                <a:gd name="T25" fmla="*/ 2147483647 h 250"/>
                <a:gd name="T26" fmla="*/ 2147483647 w 1048"/>
                <a:gd name="T27" fmla="*/ 2147483647 h 250"/>
                <a:gd name="T28" fmla="*/ 2147483647 w 1048"/>
                <a:gd name="T29" fmla="*/ 2147483647 h 250"/>
                <a:gd name="T30" fmla="*/ 2147483647 w 1048"/>
                <a:gd name="T31" fmla="*/ 2147483647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03829" y="5724592"/>
              <a:ext cx="838819" cy="84278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>
                <a:latin typeface="Arial" pitchFamily="34" charset="0"/>
                <a:ea typeface="MS PGothic" pitchFamily="34" charset="-128"/>
                <a:cs typeface="+mn-cs"/>
              </a:endParaRPr>
            </a:p>
          </p:txBody>
        </p:sp>
        <p:cxnSp>
          <p:nvCxnSpPr>
            <p:cNvPr id="27" name="Straight Connector 26"/>
            <p:cNvCxnSpPr>
              <a:stCxn id="43" idx="1"/>
              <a:endCxn id="43" idx="1"/>
            </p:cNvCxnSpPr>
            <p:nvPr/>
          </p:nvCxnSpPr>
          <p:spPr>
            <a:xfrm>
              <a:off x="2134593" y="588838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7181"/>
            <p:cNvGrpSpPr>
              <a:grpSpLocks/>
            </p:cNvGrpSpPr>
            <p:nvPr/>
          </p:nvGrpSpPr>
          <p:grpSpPr bwMode="auto">
            <a:xfrm>
              <a:off x="1915058" y="5536974"/>
              <a:ext cx="616039" cy="613001"/>
              <a:chOff x="1905000" y="5621014"/>
              <a:chExt cx="616039" cy="613001"/>
            </a:xfrm>
          </p:grpSpPr>
          <p:sp>
            <p:nvSpPr>
              <p:cNvPr id="43" name="Oval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44" name="Oval 17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5" name="Straight Connector 44"/>
              <p:cNvCxnSpPr>
                <a:stCxn id="43" idx="1"/>
              </p:cNvCxnSpPr>
              <p:nvPr/>
            </p:nvCxnSpPr>
            <p:spPr>
              <a:xfrm flipH="1" flipV="1">
                <a:off x="1904908" y="5725247"/>
                <a:ext cx="224919" cy="247177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0"/>
              </p:cNvCxnSpPr>
              <p:nvPr/>
            </p:nvCxnSpPr>
            <p:spPr>
              <a:xfrm flipV="1">
                <a:off x="2233027" y="5621014"/>
                <a:ext cx="10584" cy="303761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3" idx="7"/>
              </p:cNvCxnSpPr>
              <p:nvPr/>
            </p:nvCxnSpPr>
            <p:spPr>
              <a:xfrm flipV="1">
                <a:off x="2336224" y="5692487"/>
                <a:ext cx="187875" cy="27993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9" name="Freeform 28"/>
            <p:cNvSpPr/>
            <p:nvPr/>
          </p:nvSpPr>
          <p:spPr>
            <a:xfrm>
              <a:off x="1986410" y="6510797"/>
              <a:ext cx="465717" cy="202507"/>
            </a:xfrm>
            <a:custGeom>
              <a:avLst/>
              <a:gdLst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32801 h 112314"/>
                <a:gd name="connsiteX12" fmla="*/ 550 w 256696"/>
                <a:gd name="connsiteY12" fmla="*/ 8947 h 112314"/>
                <a:gd name="connsiteX0" fmla="*/ 550 w 256696"/>
                <a:gd name="connsiteY0" fmla="*/ 8947 h 112314"/>
                <a:gd name="connsiteX1" fmla="*/ 24404 w 256696"/>
                <a:gd name="connsiteY1" fmla="*/ 48703 h 112314"/>
                <a:gd name="connsiteX2" fmla="*/ 95966 w 256696"/>
                <a:gd name="connsiteY2" fmla="*/ 104362 h 112314"/>
                <a:gd name="connsiteX3" fmla="*/ 119820 w 256696"/>
                <a:gd name="connsiteY3" fmla="*/ 112314 h 112314"/>
                <a:gd name="connsiteX4" fmla="*/ 159576 w 256696"/>
                <a:gd name="connsiteY4" fmla="*/ 104362 h 112314"/>
                <a:gd name="connsiteX5" fmla="*/ 231138 w 256696"/>
                <a:gd name="connsiteY5" fmla="*/ 48703 h 112314"/>
                <a:gd name="connsiteX6" fmla="*/ 247041 w 256696"/>
                <a:gd name="connsiteY6" fmla="*/ 24849 h 112314"/>
                <a:gd name="connsiteX7" fmla="*/ 254992 w 256696"/>
                <a:gd name="connsiteY7" fmla="*/ 995 h 112314"/>
                <a:gd name="connsiteX8" fmla="*/ 207284 w 256696"/>
                <a:gd name="connsiteY8" fmla="*/ 24849 h 112314"/>
                <a:gd name="connsiteX9" fmla="*/ 135722 w 256696"/>
                <a:gd name="connsiteY9" fmla="*/ 32801 h 112314"/>
                <a:gd name="connsiteX10" fmla="*/ 88015 w 256696"/>
                <a:gd name="connsiteY10" fmla="*/ 40752 h 112314"/>
                <a:gd name="connsiteX11" fmla="*/ 48258 w 256696"/>
                <a:gd name="connsiteY11" fmla="*/ 13084 h 112314"/>
                <a:gd name="connsiteX12" fmla="*/ 550 w 256696"/>
                <a:gd name="connsiteY12" fmla="*/ 8947 h 112314"/>
                <a:gd name="connsiteX0" fmla="*/ 770 w 256916"/>
                <a:gd name="connsiteY0" fmla="*/ 915 h 119068"/>
                <a:gd name="connsiteX1" fmla="*/ 24624 w 256916"/>
                <a:gd name="connsiteY1" fmla="*/ 55457 h 119068"/>
                <a:gd name="connsiteX2" fmla="*/ 96186 w 256916"/>
                <a:gd name="connsiteY2" fmla="*/ 111116 h 119068"/>
                <a:gd name="connsiteX3" fmla="*/ 120040 w 256916"/>
                <a:gd name="connsiteY3" fmla="*/ 119068 h 119068"/>
                <a:gd name="connsiteX4" fmla="*/ 159796 w 256916"/>
                <a:gd name="connsiteY4" fmla="*/ 111116 h 119068"/>
                <a:gd name="connsiteX5" fmla="*/ 231358 w 256916"/>
                <a:gd name="connsiteY5" fmla="*/ 55457 h 119068"/>
                <a:gd name="connsiteX6" fmla="*/ 247261 w 256916"/>
                <a:gd name="connsiteY6" fmla="*/ 31603 h 119068"/>
                <a:gd name="connsiteX7" fmla="*/ 255212 w 256916"/>
                <a:gd name="connsiteY7" fmla="*/ 7749 h 119068"/>
                <a:gd name="connsiteX8" fmla="*/ 207504 w 256916"/>
                <a:gd name="connsiteY8" fmla="*/ 31603 h 119068"/>
                <a:gd name="connsiteX9" fmla="*/ 135942 w 256916"/>
                <a:gd name="connsiteY9" fmla="*/ 39555 h 119068"/>
                <a:gd name="connsiteX10" fmla="*/ 88235 w 256916"/>
                <a:gd name="connsiteY10" fmla="*/ 47506 h 119068"/>
                <a:gd name="connsiteX11" fmla="*/ 48478 w 256916"/>
                <a:gd name="connsiteY11" fmla="*/ 19838 h 119068"/>
                <a:gd name="connsiteX12" fmla="*/ 770 w 256916"/>
                <a:gd name="connsiteY12" fmla="*/ 915 h 119068"/>
                <a:gd name="connsiteX0" fmla="*/ 770 w 257189"/>
                <a:gd name="connsiteY0" fmla="*/ 915 h 119068"/>
                <a:gd name="connsiteX1" fmla="*/ 24624 w 257189"/>
                <a:gd name="connsiteY1" fmla="*/ 55457 h 119068"/>
                <a:gd name="connsiteX2" fmla="*/ 96186 w 257189"/>
                <a:gd name="connsiteY2" fmla="*/ 111116 h 119068"/>
                <a:gd name="connsiteX3" fmla="*/ 120040 w 257189"/>
                <a:gd name="connsiteY3" fmla="*/ 119068 h 119068"/>
                <a:gd name="connsiteX4" fmla="*/ 159796 w 257189"/>
                <a:gd name="connsiteY4" fmla="*/ 111116 h 119068"/>
                <a:gd name="connsiteX5" fmla="*/ 231358 w 257189"/>
                <a:gd name="connsiteY5" fmla="*/ 55457 h 119068"/>
                <a:gd name="connsiteX6" fmla="*/ 247261 w 257189"/>
                <a:gd name="connsiteY6" fmla="*/ 31603 h 119068"/>
                <a:gd name="connsiteX7" fmla="*/ 255212 w 257189"/>
                <a:gd name="connsiteY7" fmla="*/ 7749 h 119068"/>
                <a:gd name="connsiteX8" fmla="*/ 207504 w 257189"/>
                <a:gd name="connsiteY8" fmla="*/ 16816 h 119068"/>
                <a:gd name="connsiteX9" fmla="*/ 135942 w 257189"/>
                <a:gd name="connsiteY9" fmla="*/ 39555 h 119068"/>
                <a:gd name="connsiteX10" fmla="*/ 88235 w 257189"/>
                <a:gd name="connsiteY10" fmla="*/ 47506 h 119068"/>
                <a:gd name="connsiteX11" fmla="*/ 48478 w 257189"/>
                <a:gd name="connsiteY11" fmla="*/ 19838 h 119068"/>
                <a:gd name="connsiteX12" fmla="*/ 770 w 257189"/>
                <a:gd name="connsiteY12" fmla="*/ 915 h 119068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88235 w 257189"/>
                <a:gd name="connsiteY10" fmla="*/ 54767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  <a:gd name="connsiteX0" fmla="*/ 770 w 257189"/>
                <a:gd name="connsiteY0" fmla="*/ 8176 h 126329"/>
                <a:gd name="connsiteX1" fmla="*/ 24624 w 257189"/>
                <a:gd name="connsiteY1" fmla="*/ 62718 h 126329"/>
                <a:gd name="connsiteX2" fmla="*/ 96186 w 257189"/>
                <a:gd name="connsiteY2" fmla="*/ 118377 h 126329"/>
                <a:gd name="connsiteX3" fmla="*/ 120040 w 257189"/>
                <a:gd name="connsiteY3" fmla="*/ 126329 h 126329"/>
                <a:gd name="connsiteX4" fmla="*/ 159796 w 257189"/>
                <a:gd name="connsiteY4" fmla="*/ 118377 h 126329"/>
                <a:gd name="connsiteX5" fmla="*/ 231358 w 257189"/>
                <a:gd name="connsiteY5" fmla="*/ 62718 h 126329"/>
                <a:gd name="connsiteX6" fmla="*/ 247261 w 257189"/>
                <a:gd name="connsiteY6" fmla="*/ 38864 h 126329"/>
                <a:gd name="connsiteX7" fmla="*/ 255212 w 257189"/>
                <a:gd name="connsiteY7" fmla="*/ 223 h 126329"/>
                <a:gd name="connsiteX8" fmla="*/ 207504 w 257189"/>
                <a:gd name="connsiteY8" fmla="*/ 24077 h 126329"/>
                <a:gd name="connsiteX9" fmla="*/ 135942 w 257189"/>
                <a:gd name="connsiteY9" fmla="*/ 46816 h 126329"/>
                <a:gd name="connsiteX10" fmla="*/ 97002 w 257189"/>
                <a:gd name="connsiteY10" fmla="*/ 44909 h 126329"/>
                <a:gd name="connsiteX11" fmla="*/ 48478 w 257189"/>
                <a:gd name="connsiteY11" fmla="*/ 27099 h 126329"/>
                <a:gd name="connsiteX12" fmla="*/ 770 w 257189"/>
                <a:gd name="connsiteY12" fmla="*/ 8176 h 1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189" h="126329">
                  <a:moveTo>
                    <a:pt x="770" y="8176"/>
                  </a:moveTo>
                  <a:cubicBezTo>
                    <a:pt x="-3206" y="14112"/>
                    <a:pt x="8721" y="44351"/>
                    <a:pt x="24624" y="62718"/>
                  </a:cubicBezTo>
                  <a:cubicBezTo>
                    <a:pt x="40527" y="81085"/>
                    <a:pt x="79313" y="112752"/>
                    <a:pt x="96186" y="118377"/>
                  </a:cubicBezTo>
                  <a:lnTo>
                    <a:pt x="120040" y="126329"/>
                  </a:lnTo>
                  <a:cubicBezTo>
                    <a:pt x="133292" y="123678"/>
                    <a:pt x="147493" y="123969"/>
                    <a:pt x="159796" y="118377"/>
                  </a:cubicBezTo>
                  <a:cubicBezTo>
                    <a:pt x="183583" y="107564"/>
                    <a:pt x="213568" y="84066"/>
                    <a:pt x="231358" y="62718"/>
                  </a:cubicBezTo>
                  <a:cubicBezTo>
                    <a:pt x="237476" y="55377"/>
                    <a:pt x="241960" y="46815"/>
                    <a:pt x="247261" y="38864"/>
                  </a:cubicBezTo>
                  <a:cubicBezTo>
                    <a:pt x="249911" y="30913"/>
                    <a:pt x="261838" y="2688"/>
                    <a:pt x="255212" y="223"/>
                  </a:cubicBezTo>
                  <a:cubicBezTo>
                    <a:pt x="248586" y="-2241"/>
                    <a:pt x="227382" y="16312"/>
                    <a:pt x="207504" y="24077"/>
                  </a:cubicBezTo>
                  <a:cubicBezTo>
                    <a:pt x="187626" y="31842"/>
                    <a:pt x="154359" y="43344"/>
                    <a:pt x="135942" y="46816"/>
                  </a:cubicBezTo>
                  <a:cubicBezTo>
                    <a:pt x="117525" y="50288"/>
                    <a:pt x="112904" y="42259"/>
                    <a:pt x="97002" y="44909"/>
                  </a:cubicBezTo>
                  <a:cubicBezTo>
                    <a:pt x="83750" y="42259"/>
                    <a:pt x="60566" y="33143"/>
                    <a:pt x="48478" y="27099"/>
                  </a:cubicBezTo>
                  <a:cubicBezTo>
                    <a:pt x="48474" y="27097"/>
                    <a:pt x="4746" y="2240"/>
                    <a:pt x="770" y="8176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/>
            </a:p>
          </p:txBody>
        </p:sp>
        <p:grpSp>
          <p:nvGrpSpPr>
            <p:cNvPr id="30" name="Group 92"/>
            <p:cNvGrpSpPr>
              <a:grpSpLocks/>
            </p:cNvGrpSpPr>
            <p:nvPr/>
          </p:nvGrpSpPr>
          <p:grpSpPr bwMode="auto">
            <a:xfrm>
              <a:off x="2391951" y="5933936"/>
              <a:ext cx="213071" cy="175546"/>
              <a:chOff x="1905000" y="5621014"/>
              <a:chExt cx="616039" cy="613001"/>
            </a:xfrm>
          </p:grpSpPr>
          <p:sp>
            <p:nvSpPr>
              <p:cNvPr id="38" name="Oval 14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" name="Oval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1"/>
              </p:cNvCxnSpPr>
              <p:nvPr/>
            </p:nvCxnSpPr>
            <p:spPr>
              <a:xfrm flipH="1" flipV="1">
                <a:off x="1903024" y="5711532"/>
                <a:ext cx="221863" cy="25998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0"/>
              </p:cNvCxnSpPr>
              <p:nvPr/>
            </p:nvCxnSpPr>
            <p:spPr>
              <a:xfrm flipV="1">
                <a:off x="2231995" y="5617942"/>
                <a:ext cx="0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8" idx="7"/>
              </p:cNvCxnSpPr>
              <p:nvPr/>
            </p:nvCxnSpPr>
            <p:spPr>
              <a:xfrm flipV="1">
                <a:off x="2339103" y="5680337"/>
                <a:ext cx="183613" cy="291178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04"/>
            <p:cNvGrpSpPr>
              <a:grpSpLocks/>
            </p:cNvGrpSpPr>
            <p:nvPr/>
          </p:nvGrpSpPr>
          <p:grpSpPr bwMode="auto">
            <a:xfrm>
              <a:off x="1871482" y="5921099"/>
              <a:ext cx="213071" cy="175546"/>
              <a:chOff x="1905000" y="5621014"/>
              <a:chExt cx="616039" cy="613001"/>
            </a:xfrm>
          </p:grpSpPr>
          <p:sp>
            <p:nvSpPr>
              <p:cNvPr id="33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82869" y="5927028"/>
                <a:ext cx="292269" cy="306987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4" name="Oval 1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2187532" y="6058469"/>
                <a:ext cx="82939" cy="737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cxnSp>
            <p:nvCxnSpPr>
              <p:cNvPr id="35" name="Straight Connector 34"/>
              <p:cNvCxnSpPr>
                <a:stCxn id="33" idx="1"/>
              </p:cNvCxnSpPr>
              <p:nvPr/>
            </p:nvCxnSpPr>
            <p:spPr>
              <a:xfrm flipH="1" flipV="1">
                <a:off x="1908311" y="5725164"/>
                <a:ext cx="221863" cy="239179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3" idx="0"/>
              </p:cNvCxnSpPr>
              <p:nvPr/>
            </p:nvCxnSpPr>
            <p:spPr>
              <a:xfrm flipV="1">
                <a:off x="2229634" y="5621171"/>
                <a:ext cx="22949" cy="301574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7"/>
              </p:cNvCxnSpPr>
              <p:nvPr/>
            </p:nvCxnSpPr>
            <p:spPr>
              <a:xfrm flipV="1">
                <a:off x="2336742" y="5683567"/>
                <a:ext cx="183613" cy="280776"/>
              </a:xfrm>
              <a:prstGeom prst="line">
                <a:avLst/>
              </a:prstGeom>
              <a:ln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32" name="AutoShap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2130172" y="6065759"/>
              <a:ext cx="208474" cy="530413"/>
            </a:xfrm>
            <a:prstGeom prst="moon">
              <a:avLst>
                <a:gd name="adj" fmla="val 2711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5128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charset="0"/>
              </a:rPr>
              <a:t>The HP and the Twin Prime Conjecture</a:t>
            </a:r>
          </a:p>
        </p:txBody>
      </p:sp>
      <p:sp>
        <p:nvSpPr>
          <p:cNvPr id="512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12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143000"/>
            <a:ext cx="825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Q: How powerful IS the halting problem?</a:t>
            </a:r>
          </a:p>
          <a:p>
            <a:pPr eaLnBrk="1" hangingPunct="1"/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A: If we had a program to decide it, we could answer many of the </a:t>
            </a:r>
            <a:br>
              <a:rPr lang="en-US" sz="2400" i="1">
                <a:solidFill>
                  <a:srgbClr val="FF0000"/>
                </a:solidFill>
                <a:latin typeface="Times New Roman" charset="0"/>
              </a:rPr>
            </a:br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biggest OPEN QUESTIONS in mathematics!</a:t>
            </a:r>
          </a:p>
        </p:txBody>
      </p:sp>
      <p:sp>
        <p:nvSpPr>
          <p:cNvPr id="512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2514600"/>
            <a:ext cx="7467600" cy="730250"/>
          </a:xfrm>
          <a:prstGeom prst="rect">
            <a:avLst/>
          </a:prstGeom>
          <a:noFill/>
          <a:ln w="2857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1" algn="ctr"/>
            <a:r>
              <a:rPr lang="en-US" sz="2000" b="1" i="1">
                <a:latin typeface="Courier New" pitchFamily="49" charset="0"/>
              </a:rPr>
              <a:t>There are infinitely many primes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p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such that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p</a:t>
            </a:r>
            <a:r>
              <a:rPr lang="en-US" sz="2000" b="1">
                <a:latin typeface="Courier New" pitchFamily="49" charset="0"/>
              </a:rPr>
              <a:t> + 2 </a:t>
            </a:r>
            <a:r>
              <a:rPr lang="en-US" sz="2000" b="1" i="1">
                <a:latin typeface="Courier New" pitchFamily="49" charset="0"/>
              </a:rPr>
              <a:t>is also prime.</a:t>
            </a:r>
          </a:p>
        </p:txBody>
      </p:sp>
      <p:sp>
        <p:nvSpPr>
          <p:cNvPr id="512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3348038"/>
            <a:ext cx="4235450" cy="1590675"/>
          </a:xfrm>
          <a:prstGeom prst="rect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function findTwinPrimeAbove(</a:t>
            </a:r>
            <a:r>
              <a:rPr lang="en-US" sz="1400" b="1" i="1">
                <a:latin typeface="Courier New" pitchFamily="49" charset="0"/>
              </a:rPr>
              <a:t>int</a:t>
            </a:r>
            <a:r>
              <a:rPr lang="en-US" sz="1400" b="1">
                <a:latin typeface="Courier New" pitchFamily="49" charset="0"/>
              </a:rPr>
              <a:t> N) </a:t>
            </a:r>
          </a:p>
          <a:p>
            <a:r>
              <a:rPr lang="en-US" sz="1400" b="1" i="1">
                <a:latin typeface="Courier New" pitchFamily="49" charset="0"/>
              </a:rPr>
              <a:t>  int</a:t>
            </a:r>
            <a:r>
              <a:rPr lang="en-US" sz="1400" b="1">
                <a:latin typeface="Courier New" pitchFamily="49" charset="0"/>
              </a:rPr>
              <a:t> p = N </a:t>
            </a:r>
          </a:p>
          <a:p>
            <a:r>
              <a:rPr lang="en-US" sz="1400" b="1">
                <a:latin typeface="Courier New" pitchFamily="49" charset="0"/>
              </a:rPr>
              <a:t>  while True</a:t>
            </a:r>
          </a:p>
          <a:p>
            <a:r>
              <a:rPr lang="en-US" sz="1400" b="1">
                <a:latin typeface="Courier New" pitchFamily="49" charset="0"/>
              </a:rPr>
              <a:t>     if p is prime and p + 2 is prime </a:t>
            </a:r>
          </a:p>
          <a:p>
            <a:r>
              <a:rPr lang="en-US" sz="1400" b="1">
                <a:latin typeface="Courier New" pitchFamily="49" charset="0"/>
              </a:rPr>
              <a:t>       return </a:t>
            </a:r>
          </a:p>
          <a:p>
            <a:r>
              <a:rPr lang="en-US" sz="1400" b="1">
                <a:latin typeface="Courier New" pitchFamily="49" charset="0"/>
              </a:rPr>
              <a:t>     else </a:t>
            </a:r>
          </a:p>
          <a:p>
            <a:r>
              <a:rPr lang="en-US" sz="1400" b="1">
                <a:latin typeface="Courier New" pitchFamily="49" charset="0"/>
              </a:rPr>
              <a:t>       p = p + 1   </a:t>
            </a:r>
          </a:p>
        </p:txBody>
      </p:sp>
    </p:spTree>
    <p:extLst>
      <p:ext uri="{BB962C8B-B14F-4D97-AF65-F5344CB8AC3E}">
        <p14:creationId xmlns:p14="http://schemas.microsoft.com/office/powerpoint/2010/main" val="392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615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charset="0"/>
              </a:rPr>
              <a:t>The HP and the Twin Prime Conjecture</a:t>
            </a:r>
          </a:p>
        </p:txBody>
      </p:sp>
      <p:sp>
        <p:nvSpPr>
          <p:cNvPr id="614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614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143000"/>
            <a:ext cx="825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Q: How powerful IS the halting problem?</a:t>
            </a:r>
          </a:p>
          <a:p>
            <a:pPr eaLnBrk="1" hangingPunct="1"/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A: If we had a program to decide it, we could answer many of the </a:t>
            </a:r>
            <a:br>
              <a:rPr lang="en-US" sz="2400" i="1">
                <a:solidFill>
                  <a:srgbClr val="FF0000"/>
                </a:solidFill>
                <a:latin typeface="Times New Roman" charset="0"/>
              </a:rPr>
            </a:br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biggest OPEN QUESTIONS in mathematics!</a:t>
            </a:r>
          </a:p>
        </p:txBody>
      </p:sp>
      <p:sp>
        <p:nvSpPr>
          <p:cNvPr id="615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2514600"/>
            <a:ext cx="7467600" cy="730250"/>
          </a:xfrm>
          <a:prstGeom prst="rect">
            <a:avLst/>
          </a:prstGeom>
          <a:noFill/>
          <a:ln w="2857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1" algn="ctr"/>
            <a:r>
              <a:rPr lang="en-US" sz="2000" b="1" i="1">
                <a:latin typeface="Courier New" pitchFamily="49" charset="0"/>
              </a:rPr>
              <a:t>There are infinitely many primes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p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such that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p</a:t>
            </a:r>
            <a:r>
              <a:rPr lang="en-US" sz="2000" b="1">
                <a:latin typeface="Courier New" pitchFamily="49" charset="0"/>
              </a:rPr>
              <a:t> + 2 </a:t>
            </a:r>
            <a:r>
              <a:rPr lang="en-US" sz="2000" b="1" i="1">
                <a:latin typeface="Courier New" pitchFamily="49" charset="0"/>
              </a:rPr>
              <a:t>is also prime.</a:t>
            </a:r>
          </a:p>
        </p:txBody>
      </p:sp>
      <p:sp>
        <p:nvSpPr>
          <p:cNvPr id="6151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3348038"/>
            <a:ext cx="4235450" cy="1590675"/>
          </a:xfrm>
          <a:prstGeom prst="rect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function findTwinPrimeAbove(</a:t>
            </a:r>
            <a:r>
              <a:rPr lang="en-US" sz="1400" b="1" i="1">
                <a:latin typeface="Courier New" pitchFamily="49" charset="0"/>
              </a:rPr>
              <a:t>int</a:t>
            </a:r>
            <a:r>
              <a:rPr lang="en-US" sz="1400" b="1">
                <a:latin typeface="Courier New" pitchFamily="49" charset="0"/>
              </a:rPr>
              <a:t> N) </a:t>
            </a:r>
          </a:p>
          <a:p>
            <a:r>
              <a:rPr lang="en-US" sz="1400" b="1" i="1">
                <a:latin typeface="Courier New" pitchFamily="49" charset="0"/>
              </a:rPr>
              <a:t>  int</a:t>
            </a:r>
            <a:r>
              <a:rPr lang="en-US" sz="1400" b="1">
                <a:latin typeface="Courier New" pitchFamily="49" charset="0"/>
              </a:rPr>
              <a:t> p = N </a:t>
            </a:r>
          </a:p>
          <a:p>
            <a:r>
              <a:rPr lang="en-US" sz="1400" b="1">
                <a:latin typeface="Courier New" pitchFamily="49" charset="0"/>
              </a:rPr>
              <a:t>  while True</a:t>
            </a:r>
          </a:p>
          <a:p>
            <a:r>
              <a:rPr lang="en-US" sz="1400" b="1">
                <a:latin typeface="Courier New" pitchFamily="49" charset="0"/>
              </a:rPr>
              <a:t>     if p is prime and p + 2 is prime </a:t>
            </a:r>
          </a:p>
          <a:p>
            <a:r>
              <a:rPr lang="en-US" sz="1400" b="1">
                <a:latin typeface="Courier New" pitchFamily="49" charset="0"/>
              </a:rPr>
              <a:t>       return </a:t>
            </a:r>
          </a:p>
          <a:p>
            <a:r>
              <a:rPr lang="en-US" sz="1400" b="1">
                <a:latin typeface="Courier New" pitchFamily="49" charset="0"/>
              </a:rPr>
              <a:t>     else </a:t>
            </a:r>
          </a:p>
          <a:p>
            <a:r>
              <a:rPr lang="en-US" sz="1400" b="1">
                <a:latin typeface="Courier New" pitchFamily="49" charset="0"/>
              </a:rPr>
              <a:t>       p = p + 1   </a:t>
            </a:r>
          </a:p>
        </p:txBody>
      </p:sp>
      <p:sp>
        <p:nvSpPr>
          <p:cNvPr id="615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5100638"/>
            <a:ext cx="5937250" cy="1590675"/>
          </a:xfrm>
          <a:prstGeom prst="rect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function findAllTwinPrimes </a:t>
            </a:r>
          </a:p>
          <a:p>
            <a:r>
              <a:rPr lang="en-US" sz="1400" b="1" i="1">
                <a:latin typeface="Courier New" pitchFamily="49" charset="0"/>
              </a:rPr>
              <a:t>  int</a:t>
            </a:r>
            <a:r>
              <a:rPr lang="en-US" sz="1400" b="1">
                <a:latin typeface="Courier New" pitchFamily="49" charset="0"/>
              </a:rPr>
              <a:t> N = 0 </a:t>
            </a:r>
          </a:p>
          <a:p>
            <a:r>
              <a:rPr lang="en-US" sz="1400" b="1">
                <a:latin typeface="Courier New" pitchFamily="49" charset="0"/>
              </a:rPr>
              <a:t>  while True</a:t>
            </a:r>
          </a:p>
          <a:p>
            <a:r>
              <a:rPr lang="en-US" sz="1400" b="1">
                <a:latin typeface="Courier New" pitchFamily="49" charset="0"/>
              </a:rPr>
              <a:t>     if 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HaltCheck</a:t>
            </a:r>
            <a:r>
              <a:rPr lang="en-US" sz="1400" b="1">
                <a:latin typeface="Courier New" pitchFamily="49" charset="0"/>
              </a:rPr>
              <a:t>(findTwinPrimeAbove( N ))</a:t>
            </a:r>
          </a:p>
          <a:p>
            <a:r>
              <a:rPr lang="en-US" sz="1400" b="1">
                <a:latin typeface="Courier New" pitchFamily="49" charset="0"/>
              </a:rPr>
              <a:t>        // there are twin primes above N</a:t>
            </a:r>
          </a:p>
          <a:p>
            <a:r>
              <a:rPr lang="en-US" sz="1400" b="1">
                <a:latin typeface="Courier New" pitchFamily="49" charset="0"/>
              </a:rPr>
              <a:t>        N = N + 1</a:t>
            </a:r>
          </a:p>
          <a:p>
            <a:r>
              <a:rPr lang="en-US" sz="1400" b="1">
                <a:latin typeface="Courier New" pitchFamily="49" charset="0"/>
              </a:rPr>
              <a:t>     else return  // there are not twin primes above N</a:t>
            </a:r>
          </a:p>
        </p:txBody>
      </p:sp>
    </p:spTree>
    <p:extLst>
      <p:ext uri="{BB962C8B-B14F-4D97-AF65-F5344CB8AC3E}">
        <p14:creationId xmlns:p14="http://schemas.microsoft.com/office/powerpoint/2010/main" val="3520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57200" y="914400"/>
            <a:ext cx="8218488" cy="180975"/>
            <a:chOff x="295" y="1311"/>
            <a:chExt cx="5177" cy="114"/>
          </a:xfrm>
        </p:grpSpPr>
        <p:sp>
          <p:nvSpPr>
            <p:cNvPr id="7178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latin typeface="Times" charset="0"/>
              </a:rPr>
              <a:t>The HP and the Twin Prime Conjecture</a:t>
            </a:r>
          </a:p>
        </p:txBody>
      </p:sp>
      <p:sp>
        <p:nvSpPr>
          <p:cNvPr id="717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717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143000"/>
            <a:ext cx="825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  <a:latin typeface="Times New Roman" charset="0"/>
              </a:rPr>
              <a:t>Q: How powerful IS the halting problem?</a:t>
            </a:r>
          </a:p>
          <a:p>
            <a:pPr eaLnBrk="1" hangingPunct="1"/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A: If we had a program to decide it, we could answer many of the </a:t>
            </a:r>
            <a:br>
              <a:rPr lang="en-US" sz="2400" i="1">
                <a:solidFill>
                  <a:srgbClr val="FF0000"/>
                </a:solidFill>
                <a:latin typeface="Times New Roman" charset="0"/>
              </a:rPr>
            </a:br>
            <a:r>
              <a:rPr lang="en-US" sz="2400" i="1">
                <a:solidFill>
                  <a:srgbClr val="FF0000"/>
                </a:solidFill>
                <a:latin typeface="Times New Roman" charset="0"/>
              </a:rPr>
              <a:t>biggest OPEN QUESTIONS in mathematics!</a:t>
            </a:r>
          </a:p>
        </p:txBody>
      </p:sp>
      <p:sp>
        <p:nvSpPr>
          <p:cNvPr id="717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2514600"/>
            <a:ext cx="7467600" cy="730250"/>
          </a:xfrm>
          <a:prstGeom prst="rect">
            <a:avLst/>
          </a:prstGeom>
          <a:noFill/>
          <a:ln w="2857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1" algn="ctr"/>
            <a:r>
              <a:rPr lang="en-US" sz="2000" b="1" i="1">
                <a:latin typeface="Courier New" pitchFamily="49" charset="0"/>
              </a:rPr>
              <a:t>There are infinitely many primes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p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such that</a:t>
            </a:r>
            <a:r>
              <a:rPr lang="en-US" sz="2000" b="1">
                <a:latin typeface="Courier New" pitchFamily="49" charset="0"/>
              </a:rPr>
              <a:t> </a:t>
            </a:r>
            <a:r>
              <a:rPr lang="en-US" sz="2000" b="1" i="1">
                <a:latin typeface="Courier New" pitchFamily="49" charset="0"/>
              </a:rPr>
              <a:t>p</a:t>
            </a:r>
            <a:r>
              <a:rPr lang="en-US" sz="2000" b="1">
                <a:latin typeface="Courier New" pitchFamily="49" charset="0"/>
              </a:rPr>
              <a:t> + 2 </a:t>
            </a:r>
            <a:r>
              <a:rPr lang="en-US" sz="2000" b="1" i="1">
                <a:latin typeface="Courier New" pitchFamily="49" charset="0"/>
              </a:rPr>
              <a:t>is also prime.</a:t>
            </a:r>
          </a:p>
        </p:txBody>
      </p:sp>
      <p:sp>
        <p:nvSpPr>
          <p:cNvPr id="717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" y="3348038"/>
            <a:ext cx="4235450" cy="1590675"/>
          </a:xfrm>
          <a:prstGeom prst="rect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function findTwinPrimeAbove(</a:t>
            </a:r>
            <a:r>
              <a:rPr lang="en-US" sz="1400" b="1" i="1">
                <a:latin typeface="Courier New" pitchFamily="49" charset="0"/>
              </a:rPr>
              <a:t>int</a:t>
            </a:r>
            <a:r>
              <a:rPr lang="en-US" sz="1400" b="1">
                <a:latin typeface="Courier New" pitchFamily="49" charset="0"/>
              </a:rPr>
              <a:t> N) </a:t>
            </a:r>
          </a:p>
          <a:p>
            <a:r>
              <a:rPr lang="en-US" sz="1400" b="1" i="1">
                <a:latin typeface="Courier New" pitchFamily="49" charset="0"/>
              </a:rPr>
              <a:t>  int</a:t>
            </a:r>
            <a:r>
              <a:rPr lang="en-US" sz="1400" b="1">
                <a:latin typeface="Courier New" pitchFamily="49" charset="0"/>
              </a:rPr>
              <a:t> p = N </a:t>
            </a:r>
          </a:p>
          <a:p>
            <a:r>
              <a:rPr lang="en-US" sz="1400" b="1">
                <a:latin typeface="Courier New" pitchFamily="49" charset="0"/>
              </a:rPr>
              <a:t>  while True</a:t>
            </a:r>
          </a:p>
          <a:p>
            <a:r>
              <a:rPr lang="en-US" sz="1400" b="1">
                <a:latin typeface="Courier New" pitchFamily="49" charset="0"/>
              </a:rPr>
              <a:t>     if p is prime and p + 2 is prime </a:t>
            </a:r>
          </a:p>
          <a:p>
            <a:r>
              <a:rPr lang="en-US" sz="1400" b="1">
                <a:latin typeface="Courier New" pitchFamily="49" charset="0"/>
              </a:rPr>
              <a:t>       return </a:t>
            </a:r>
          </a:p>
          <a:p>
            <a:r>
              <a:rPr lang="en-US" sz="1400" b="1">
                <a:latin typeface="Courier New" pitchFamily="49" charset="0"/>
              </a:rPr>
              <a:t>     else </a:t>
            </a:r>
          </a:p>
          <a:p>
            <a:r>
              <a:rPr lang="en-US" sz="1400" b="1">
                <a:latin typeface="Courier New" pitchFamily="49" charset="0"/>
              </a:rPr>
              <a:t>       p = p + 1   </a:t>
            </a:r>
          </a:p>
        </p:txBody>
      </p:sp>
      <p:sp>
        <p:nvSpPr>
          <p:cNvPr id="717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5100638"/>
            <a:ext cx="5937250" cy="1590675"/>
          </a:xfrm>
          <a:prstGeom prst="rect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function findAllTwinPrimes </a:t>
            </a:r>
          </a:p>
          <a:p>
            <a:r>
              <a:rPr lang="en-US" sz="1400" b="1" i="1">
                <a:latin typeface="Courier New" pitchFamily="49" charset="0"/>
              </a:rPr>
              <a:t>  int</a:t>
            </a:r>
            <a:r>
              <a:rPr lang="en-US" sz="1400" b="1">
                <a:latin typeface="Courier New" pitchFamily="49" charset="0"/>
              </a:rPr>
              <a:t> N = 0 </a:t>
            </a:r>
          </a:p>
          <a:p>
            <a:r>
              <a:rPr lang="en-US" sz="1400" b="1">
                <a:latin typeface="Courier New" pitchFamily="49" charset="0"/>
              </a:rPr>
              <a:t>  while True</a:t>
            </a:r>
          </a:p>
          <a:p>
            <a:r>
              <a:rPr lang="en-US" sz="1400" b="1">
                <a:latin typeface="Courier New" pitchFamily="49" charset="0"/>
              </a:rPr>
              <a:t>     if 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HaltCheck</a:t>
            </a:r>
            <a:r>
              <a:rPr lang="en-US" sz="1400" b="1">
                <a:latin typeface="Courier New" pitchFamily="49" charset="0"/>
              </a:rPr>
              <a:t>(findTwinPrimeAbove( N ))</a:t>
            </a:r>
          </a:p>
          <a:p>
            <a:r>
              <a:rPr lang="en-US" sz="1400" b="1">
                <a:latin typeface="Courier New" pitchFamily="49" charset="0"/>
              </a:rPr>
              <a:t>        // there are twin primes above N</a:t>
            </a:r>
          </a:p>
          <a:p>
            <a:r>
              <a:rPr lang="en-US" sz="1400" b="1">
                <a:latin typeface="Courier New" pitchFamily="49" charset="0"/>
              </a:rPr>
              <a:t>        N = N + 1</a:t>
            </a:r>
          </a:p>
          <a:p>
            <a:r>
              <a:rPr lang="en-US" sz="1400" b="1">
                <a:latin typeface="Courier New" pitchFamily="49" charset="0"/>
              </a:rPr>
              <a:t>     else return  // there are not twin primes above N</a:t>
            </a:r>
          </a:p>
        </p:txBody>
      </p:sp>
      <p:sp>
        <p:nvSpPr>
          <p:cNvPr id="717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95825" y="4038600"/>
            <a:ext cx="4448175" cy="527050"/>
          </a:xfrm>
          <a:prstGeom prst="rect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function inifinitelyManyTwinPrimes</a:t>
            </a:r>
          </a:p>
          <a:p>
            <a:r>
              <a:rPr lang="en-US" sz="1400" b="1">
                <a:latin typeface="Courier New" pitchFamily="49" charset="0"/>
              </a:rPr>
              <a:t>  return !</a:t>
            </a: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HaltCheck</a:t>
            </a:r>
            <a:r>
              <a:rPr lang="en-US" sz="1400" b="1">
                <a:latin typeface="Courier New" pitchFamily="49" charset="0"/>
              </a:rPr>
              <a:t>(findAllTwinPrimes())</a:t>
            </a:r>
          </a:p>
        </p:txBody>
      </p:sp>
    </p:spTree>
    <p:extLst>
      <p:ext uri="{BB962C8B-B14F-4D97-AF65-F5344CB8AC3E}">
        <p14:creationId xmlns:p14="http://schemas.microsoft.com/office/powerpoint/2010/main" val="7651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7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5681662" cy="188912"/>
            <a:chOff x="295" y="1311"/>
            <a:chExt cx="5177" cy="114"/>
          </a:xfrm>
        </p:grpSpPr>
        <p:sp>
          <p:nvSpPr>
            <p:cNvPr id="715779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5780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578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750" y="258763"/>
            <a:ext cx="532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charset="0"/>
              </a:rPr>
              <a:t>The End of CS </a:t>
            </a:r>
            <a:r>
              <a:rPr lang="en-US" sz="4400" dirty="0" smtClean="0">
                <a:latin typeface="Times" charset="0"/>
              </a:rPr>
              <a:t>(42)</a:t>
            </a:r>
            <a:endParaRPr lang="en-US" sz="4400" dirty="0">
              <a:latin typeface="Times" charset="0"/>
            </a:endParaRPr>
          </a:p>
        </p:txBody>
      </p:sp>
      <p:sp>
        <p:nvSpPr>
          <p:cNvPr id="71578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79875" y="1638300"/>
            <a:ext cx="8366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charset="0"/>
              </a:rPr>
              <a:t>CS</a:t>
            </a:r>
          </a:p>
        </p:txBody>
      </p:sp>
      <p:sp>
        <p:nvSpPr>
          <p:cNvPr id="71578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36788" y="2371725"/>
            <a:ext cx="2236787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78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537075" y="2379663"/>
            <a:ext cx="2308225" cy="1111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78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74763" y="3500438"/>
            <a:ext cx="1955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charset="0"/>
              </a:rPr>
              <a:t>useful</a:t>
            </a:r>
          </a:p>
        </p:txBody>
      </p:sp>
      <p:sp>
        <p:nvSpPr>
          <p:cNvPr id="71578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08675" y="3500438"/>
            <a:ext cx="19558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latin typeface="Times" charset="0"/>
              </a:rPr>
              <a:t>creative</a:t>
            </a:r>
          </a:p>
        </p:txBody>
      </p:sp>
      <p:sp>
        <p:nvSpPr>
          <p:cNvPr id="71578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20800" y="5211763"/>
            <a:ext cx="6451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I've never liked the term "computer science." The main reason I don't like it is that there's no such thing. Computer science is a grab bag of tenuously related areas thrown together by an accident of history, like Yugoslavia.</a:t>
            </a:r>
          </a:p>
        </p:txBody>
      </p:sp>
      <p:sp>
        <p:nvSpPr>
          <p:cNvPr id="71578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34013" y="6353175"/>
            <a:ext cx="3186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charset="0"/>
              </a:rPr>
              <a:t>- Paul Graham, </a:t>
            </a:r>
            <a:r>
              <a:rPr lang="en-US" sz="1600" u="sng">
                <a:latin typeface="Times" charset="0"/>
              </a:rPr>
              <a:t>Hackers and Painters</a:t>
            </a:r>
            <a:endParaRPr 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06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28067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68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806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 New Roman" charset="0"/>
              </a:rPr>
              <a:t>Final </a:t>
            </a:r>
            <a:r>
              <a:rPr lang="en-US" sz="4400" dirty="0" smtClean="0">
                <a:latin typeface="Times New Roman" charset="0"/>
              </a:rPr>
              <a:t>Exam</a:t>
            </a:r>
            <a:endParaRPr lang="en-US" sz="4400" dirty="0">
              <a:latin typeface="Times New Roman" charset="0"/>
            </a:endParaRPr>
          </a:p>
        </p:txBody>
      </p:sp>
      <p:sp>
        <p:nvSpPr>
          <p:cNvPr id="72807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32082" y="1510862"/>
            <a:ext cx="41560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3-hour exam. </a:t>
            </a:r>
            <a:r>
              <a:rPr lang="en-US" dirty="0" smtClean="0">
                <a:solidFill>
                  <a:srgbClr val="0000FF"/>
                </a:solidFill>
              </a:rPr>
              <a:t>Tuesday 2-5pm.  TG 201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28073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0425" y="2560638"/>
            <a:ext cx="733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On the semester’s material, with an attempt at bridging different topics.</a:t>
            </a:r>
          </a:p>
        </p:txBody>
      </p:sp>
      <p:sp>
        <p:nvSpPr>
          <p:cNvPr id="728074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0425" y="3021013"/>
            <a:ext cx="698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You may use </a:t>
            </a:r>
            <a:r>
              <a:rPr lang="en-US" b="1" dirty="0"/>
              <a:t>two</a:t>
            </a:r>
            <a:r>
              <a:rPr lang="en-US" dirty="0"/>
              <a:t> double-sided pages of notes (similar to before)…</a:t>
            </a:r>
          </a:p>
        </p:txBody>
      </p:sp>
      <p:sp>
        <p:nvSpPr>
          <p:cNvPr id="728075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60425" y="3480078"/>
            <a:ext cx="51347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Exam topics are available on the CS </a:t>
            </a:r>
            <a:r>
              <a:rPr lang="en-US" dirty="0" smtClean="0"/>
              <a:t>42 </a:t>
            </a:r>
            <a:r>
              <a:rPr lang="en-US" dirty="0"/>
              <a:t>website.</a:t>
            </a:r>
          </a:p>
        </p:txBody>
      </p:sp>
      <p:sp>
        <p:nvSpPr>
          <p:cNvPr id="728076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60425" y="3961091"/>
            <a:ext cx="45833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 smtClean="0"/>
              <a:t>Some practice problems will be posted too!</a:t>
            </a:r>
            <a:endParaRPr lang="en-US" dirty="0"/>
          </a:p>
        </p:txBody>
      </p:sp>
      <p:sp>
        <p:nvSpPr>
          <p:cNvPr id="728080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6275" y="4619625"/>
            <a:ext cx="7667625" cy="17033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0647" y="4833761"/>
            <a:ext cx="6464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A00"/>
                </a:solidFill>
              </a:rPr>
              <a:t>Free 5 points EXTRA CREDIT for filling out this survey before</a:t>
            </a:r>
            <a:br>
              <a:rPr lang="en-US" dirty="0" smtClean="0">
                <a:solidFill>
                  <a:srgbClr val="008A00"/>
                </a:solidFill>
              </a:rPr>
            </a:br>
            <a:r>
              <a:rPr lang="en-US" dirty="0" smtClean="0">
                <a:solidFill>
                  <a:srgbClr val="008A00"/>
                </a:solidFill>
              </a:rPr>
              <a:t>(or immediately after) the exam!</a:t>
            </a:r>
            <a:endParaRPr lang="en-US" dirty="0">
              <a:solidFill>
                <a:srgbClr val="008A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2513" y="5637878"/>
            <a:ext cx="454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http://www.surveymonkey.com/s/JCMJS7Z</a:t>
            </a:r>
          </a:p>
        </p:txBody>
      </p:sp>
    </p:spTree>
    <p:extLst>
      <p:ext uri="{BB962C8B-B14F-4D97-AF65-F5344CB8AC3E}">
        <p14:creationId xmlns:p14="http://schemas.microsoft.com/office/powerpoint/2010/main" val="42804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4" name="Picture 2" descr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625600"/>
            <a:ext cx="7361238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0115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3011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0117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1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charset="0"/>
              </a:rPr>
              <a:t>Creative approaches…</a:t>
            </a:r>
          </a:p>
        </p:txBody>
      </p:sp>
    </p:spTree>
    <p:extLst>
      <p:ext uri="{BB962C8B-B14F-4D97-AF65-F5344CB8AC3E}">
        <p14:creationId xmlns:p14="http://schemas.microsoft.com/office/powerpoint/2010/main" val="13136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28600"/>
            <a:ext cx="86995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What about DFA auto-grading?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6337" r="36589" b="35916"/>
          <a:stretch>
            <a:fillRect/>
          </a:stretch>
        </p:blipFill>
        <p:spPr bwMode="auto">
          <a:xfrm>
            <a:off x="893763" y="1246188"/>
            <a:ext cx="7381875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5475" y="1951038"/>
            <a:ext cx="1941513" cy="2301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8" name="Picture 2" descr="Picture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095875" cy="63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2" name="Picture 2" descr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54013"/>
            <a:ext cx="4348162" cy="32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3" name="Picture 3" descr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154238"/>
            <a:ext cx="466883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18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33187" name="Rectangle 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3188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318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charset="0"/>
              </a:rPr>
              <a:t>Creative approaches…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447800"/>
            <a:ext cx="2686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folHlink"/>
                </a:solidFill>
                <a:latin typeface="Comic Sans MS" pitchFamily="66" charset="0"/>
              </a:rPr>
              <a:t>best layout</a:t>
            </a:r>
          </a:p>
        </p:txBody>
      </p:sp>
    </p:spTree>
    <p:extLst>
      <p:ext uri="{BB962C8B-B14F-4D97-AF65-F5344CB8AC3E}">
        <p14:creationId xmlns:p14="http://schemas.microsoft.com/office/powerpoint/2010/main" val="19863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21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962025"/>
            <a:ext cx="8218487" cy="180975"/>
            <a:chOff x="295" y="1311"/>
            <a:chExt cx="5177" cy="114"/>
          </a:xfrm>
        </p:grpSpPr>
        <p:sp>
          <p:nvSpPr>
            <p:cNvPr id="734211" name="Rectangle 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212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421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91350" y="3268663"/>
            <a:ext cx="1660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Mrs. Ples, 1947</a:t>
            </a:r>
          </a:p>
        </p:txBody>
      </p:sp>
      <p:sp>
        <p:nvSpPr>
          <p:cNvPr id="73421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"/>
            <a:ext cx="7534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charset="0"/>
              </a:rPr>
              <a:t>IOCCC   </a:t>
            </a:r>
            <a:r>
              <a:rPr lang="en-US" sz="3800">
                <a:latin typeface="Times" charset="0"/>
              </a:rPr>
              <a:t>“best layout ever”</a:t>
            </a:r>
            <a:endParaRPr lang="en-US" sz="4400">
              <a:latin typeface="Times" charset="0"/>
            </a:endParaRPr>
          </a:p>
        </p:txBody>
      </p:sp>
      <p:sp>
        <p:nvSpPr>
          <p:cNvPr id="73421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1736725"/>
            <a:ext cx="365760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          #define/**/X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       char*d="X0[!4cM,!"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    "4cK`*!4cJc(!4cHg&amp;!4c$j”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   "8f'!&amp;~]9e)!'|:d+!)rAc-!*m*"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 ":d/!4c(b4e0!1r2e2!/t0e4!-y-c6!"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"+|,c6!)f$b(h*c6!(d'b(i)d5!(b*a'`&amp;c” 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")c5!'b+`&amp;b'c)c4!&amp;b-_$c'd*c3!&amp;a.h'd+"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"d1!%a/g'e+e0!%b-g(d.d/!&amp;c*h'd1d-!(d%g)"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"d4d+!*l,d7d)!,h-d;c'!.b0c&gt;d%!A`Dc$![7)35E"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"!'1cA,,!2kE`*!-s@d(!(k(f//g&amp;!)f.e5'f(!+a+)"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"f%2g*!?f5f,!=f-*e/!&lt;d6e1!9e0'f3!6f)-g5!4d*b"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"+e6!0f%k)d7!+~^'c7!)z/d-+!'n%a0(d5!%c1a+/d4"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"!2)c9e2!9b;e1!8b&gt;e/!     7cAd-!5fAe+!7fBe(!"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"8hBd&amp;!:iAd$![7S,Q0!1     bF 7!1b?'_6!1c,8b4"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"!2b*a,*d3!2n4f2!${4    f.      '!%y4e5!&amp;f%"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"d-^-d7!4c+b)d9!4c-a    'd        :!/i('`&amp;d"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";!+l'a+d&lt;!)l*b(d=!'   m-        a  &amp;d&gt;!&amp;d'"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"`0_&amp;c?!$dAc@!$cBc@!$   b         &lt;    ^&amp;d$`"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":!$d9_&amp;l++^$!%f3a'    n1        _       $ !&amp;"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"f/c(o/_%!(f+c)q*c     %!         *       f &amp;d+"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"f$s&amp;!-n,d)n(!0i-     c-         k)       !  3d"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"/b0h*!H`7a,![7*     i]          5        4   71"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"[=ohr&amp;o*t*q*`*d      *v         *r         ;  02"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"7*~=h./}tcrsth      &amp;t          :          r   9b"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"].,b-725-.t--//      #r         [           &lt;   t8-"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"752793?  &lt;.~;b      ].t--+r     /           #    53"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"7-r[/9~X  .v90      &lt;6/&lt;.v;-52/={            k   goh"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"./}q;   u  vto     hr  `.i*$engt$            $    ,b"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";$/     =t ;v;     6     =`it.`;7=`          :    ,b-"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"725    = / o`.    .d       ;b]`--[/+       55/     }o"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"`.d   :   - ?5    /           }o`.'     v/i]q      - 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"-[;   5  2  =`  it            .        o;53-       . 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"v96   &lt;7 /      =o            :            d        =o"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"--/i  ]q--      [;           h.            /        = 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"i]q--[  ;v      9h           ./            &lt;        - 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"52={cj   u      c&amp;`          i   t       . o        ; 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"?4=o:d=         o--          /  i        ]q         - 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"-[;54={  cj     uc&amp;          i]q          -          -"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"[;76=i]q[;6     =vsr        u.i           /          ={"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"=),BihY_gha     ,)\0        "             ,          o [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3217];int i,   r,w,f        ,              b        ,x ,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p;n(){return   r  &lt;X        X               X       X  X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768?d[X(143+   X  r++       +               *d      )  %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768]:r&gt;2659   ?  59:       (                x      =  d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[(r++-768)%   X  947      +             768]       ) ?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x^(p?6:0):(p  =   34      X            X           X )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;}s(){for(x=  n   ();     (           x^           ( p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?6:0))==32;x=  n    ()     )   ;return x            ; }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void/**/main X      ()     {           r           =  p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=0;w=sprintf  (X     X     X         X X           X o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,"char*d=");  for          (    f=1;f &lt;            * d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+143;)if(33-(  b=d         [      f++ X           ]  )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){if(b&lt;93){if   X(!        p          )             o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[w++]=34;for    X(i       =         35             +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(p?0:1);i&lt;b;    i++      )         o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[w++]=s();o[     w++               ]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=p?s():34;}     else              X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{for(i=92;     i&lt;b;            i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++)o[w++]=     32;}           }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else o     [w++          ]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                       =10;o        [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	  w]=0      ;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	    puts(o);}</a:t>
            </a:r>
          </a:p>
        </p:txBody>
      </p:sp>
      <p:sp>
        <p:nvSpPr>
          <p:cNvPr id="73421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60713" y="2281238"/>
            <a:ext cx="2192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Comic Sans MS" pitchFamily="66" charset="0"/>
              </a:rPr>
              <a:t>Saitou Hajime</a:t>
            </a:r>
          </a:p>
        </p:txBody>
      </p:sp>
      <p:pic>
        <p:nvPicPr>
          <p:cNvPr id="734217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/>
          <a:stretch>
            <a:fillRect/>
          </a:stretch>
        </p:blipFill>
        <p:spPr bwMode="auto">
          <a:xfrm>
            <a:off x="2743200" y="2819400"/>
            <a:ext cx="2971800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56288" y="2852738"/>
            <a:ext cx="3200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500">
              <a:solidFill>
                <a:srgbClr val="000000"/>
              </a:solidFill>
              <a:latin typeface="Courier New" pitchFamily="49" charset="0"/>
            </a:endParaRP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char*d="X0[!4cM,""!4cK`*!4cJc(!4cHg&amp;!4c$j8f'!&amp;~]9e)!'|:d+!)rAc-""!*m*:d/!4c(b"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"4e0!1r2e2!/t0"      "e4!-y-c6!+|,c6!)f$b(h*c6!(d'b(i)d5""!(b*a'`&amp;c)c5!'b+`&amp;b"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"'c)c4!&amp;b-_$c'"      "d*c3!&amp;a.h'd+d1!%a/g'e+e0!%b""-g("   "d.d/!&amp;c*h'd1d-!(d%"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"g)d4d+!*l,d7d"       ")!,h-d;c""'!.b0c&gt;d%!A`Dc$![7)3"      "5E!'1cA,,!2kE`*!"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"-s@d(!(k(f//g&amp;"      "!)f.e5"     "'f(!+a+)""f%2g*!"        "?f5f,!=f-*e/!&lt;d"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"6e1!9e0'f3!6f)"                  "-g5!4d*b+e6!0f%k"          ")d7!+~^'c7!)z/"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""                               "d-+!'n%a0(d5!%c1"          "a+/d4!2)c9""e2!"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"9"                             "b;e1!8b&gt;e/!7cAd-"         "!5fAe+!7fBe(!8hBd"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"&amp;!"          ":"        "iAd$![7S,"  "Q0!1bF7!1"        "b?'_6!1c,8b4!2b*a,*"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"d3!2n4f2!${4f.'!"       "%y4e5!&amp;"      "f%d-^"        "-d7!4c+b)d9!4c-a'd:!/"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"i('`&amp;d;!+l'a+d&lt;!"       ")l*b(d=!'"     "m-a"        "&amp;d&gt;!&amp;d'`0_&amp;c?!$dAc@!$c"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"Bc@!$b&lt;^&amp;d$"             "`:!$""d9_"    "&amp;l"        "++^$!%f3a'n1_$!&amp;f/c(o/_"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"%!(f+c)"                "q*c"     "%!*f&amp;d+"        "f$s&amp;!-n,d)n(!0i-c-k)!3d/"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"b0h*!"                "H`7a,!"      "[7*i"        "]5471[=ohr&amp;o*t*q*`*d*v*r;"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"027"                 "*~=h./}tc"     "rs"        "th&amp;t:r9b].,b-725-.t--//#r["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"&lt;t"        "8-7"    "52793?&lt;.~;b]"   ".t"       "--+r/#537-r[/9~X.v90&lt;6/&lt;.v;"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""        "-52/={kgoh./}q;uvtohr`.i*$eng"       "t$$,b;$/=t;v;6=`it.`;7=`:,b-"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""       "725=/o`..d;b]`--[/+55/}o`.d:-?"       "5/}o`.'v/i]q--[;52=`it.o;53-"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""      ".v96&lt;7/=o:d=o--/i]q--[;h"  "./"        ""    "=i]q--[;v9h./&lt;-52={cju"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""        "c&amp;`it.o;?4=o:d=o--/i]"   "q-"                "-[;54={""cjuc&amp;i]"  ""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"q"          "--[;76=i]q[;6=v"     "sru"                  ".i/={=),BihY_"   ""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"gh"          "a,)",o[3217]       ;int i                   ,r,w,f,b,p,t=   641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,x;n()          {return r       &lt;t?d[(*                     d+143+(r       ++)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)%t]:r&gt;+          1341        ?59:(x=d[          (r                       ++-t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)%351+t])?x                  ^(p?6:0):(        p=+34);                  }main(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){w=sprintf(o,             "char""*d="       );r=p=0;for               (f=1;f&lt;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*d+143;)if((b=d[f        ++])-33){if(b      &lt;+93){if(!p)o[            w++]=34;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for(i=35+(p?0:1);i&lt;b;i++)o[w++]=n();o[    w++]=p?n():+34;}else      for(i=92;i</a:t>
            </a:r>
          </a:p>
          <a:p>
            <a:pPr eaLnBrk="0" hangingPunct="0"/>
            <a:r>
              <a:rPr lang="en-US" sz="500">
                <a:solidFill>
                  <a:srgbClr val="000000"/>
                </a:solidFill>
                <a:latin typeface="Courier New" pitchFamily="49" charset="0"/>
              </a:rPr>
              <a:t>&lt;b;i++)o[w++]=32;}else o[w++]=10;o[w]=0;puts(o);};/*Don_Yang*/;;;;;;;;;;;;;;;;</a:t>
            </a:r>
          </a:p>
        </p:txBody>
      </p:sp>
      <p:sp>
        <p:nvSpPr>
          <p:cNvPr id="734219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62800" y="5334000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" charset="0"/>
              </a:rPr>
              <a:t>zan</a:t>
            </a:r>
          </a:p>
        </p:txBody>
      </p:sp>
      <p:sp>
        <p:nvSpPr>
          <p:cNvPr id="734220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5943600"/>
            <a:ext cx="341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Comic Sans MS" pitchFamily="66" charset="0"/>
              </a:rPr>
              <a:t>dhyang.c 2000 winner -- best layout</a:t>
            </a:r>
          </a:p>
        </p:txBody>
      </p:sp>
      <p:sp>
        <p:nvSpPr>
          <p:cNvPr id="734221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6324600"/>
            <a:ext cx="173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0000FF"/>
                </a:solidFill>
                <a:latin typeface="Comic Sans MS" pitchFamily="66" charset="0"/>
              </a:rPr>
              <a:t>(best layout ever)</a:t>
            </a:r>
          </a:p>
        </p:txBody>
      </p:sp>
      <p:sp>
        <p:nvSpPr>
          <p:cNvPr id="734222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700338" y="5327650"/>
            <a:ext cx="3490912" cy="582613"/>
          </a:xfrm>
          <a:custGeom>
            <a:avLst/>
            <a:gdLst>
              <a:gd name="T0" fmla="*/ 0 w 2199"/>
              <a:gd name="T1" fmla="*/ 201 h 367"/>
              <a:gd name="T2" fmla="*/ 186 w 2199"/>
              <a:gd name="T3" fmla="*/ 302 h 367"/>
              <a:gd name="T4" fmla="*/ 407 w 2199"/>
              <a:gd name="T5" fmla="*/ 357 h 367"/>
              <a:gd name="T6" fmla="*/ 553 w 2199"/>
              <a:gd name="T7" fmla="*/ 367 h 367"/>
              <a:gd name="T8" fmla="*/ 936 w 2199"/>
              <a:gd name="T9" fmla="*/ 327 h 367"/>
              <a:gd name="T10" fmla="*/ 1082 w 2199"/>
              <a:gd name="T11" fmla="*/ 272 h 367"/>
              <a:gd name="T12" fmla="*/ 1378 w 2199"/>
              <a:gd name="T13" fmla="*/ 186 h 367"/>
              <a:gd name="T14" fmla="*/ 1590 w 2199"/>
              <a:gd name="T15" fmla="*/ 131 h 367"/>
              <a:gd name="T16" fmla="*/ 1781 w 2199"/>
              <a:gd name="T17" fmla="*/ 95 h 367"/>
              <a:gd name="T18" fmla="*/ 2123 w 2199"/>
              <a:gd name="T19" fmla="*/ 55 h 367"/>
              <a:gd name="T20" fmla="*/ 2199 w 2199"/>
              <a:gd name="T21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99" h="367">
                <a:moveTo>
                  <a:pt x="0" y="201"/>
                </a:moveTo>
                <a:cubicBezTo>
                  <a:pt x="67" y="223"/>
                  <a:pt x="114" y="290"/>
                  <a:pt x="186" y="302"/>
                </a:cubicBezTo>
                <a:cubicBezTo>
                  <a:pt x="252" y="335"/>
                  <a:pt x="332" y="350"/>
                  <a:pt x="407" y="357"/>
                </a:cubicBezTo>
                <a:cubicBezTo>
                  <a:pt x="455" y="361"/>
                  <a:pt x="553" y="367"/>
                  <a:pt x="553" y="367"/>
                </a:cubicBezTo>
                <a:cubicBezTo>
                  <a:pt x="686" y="363"/>
                  <a:pt x="806" y="358"/>
                  <a:pt x="936" y="327"/>
                </a:cubicBezTo>
                <a:cubicBezTo>
                  <a:pt x="988" y="314"/>
                  <a:pt x="1032" y="288"/>
                  <a:pt x="1082" y="272"/>
                </a:cubicBezTo>
                <a:cubicBezTo>
                  <a:pt x="1180" y="239"/>
                  <a:pt x="1278" y="213"/>
                  <a:pt x="1378" y="186"/>
                </a:cubicBezTo>
                <a:cubicBezTo>
                  <a:pt x="1450" y="166"/>
                  <a:pt x="1515" y="141"/>
                  <a:pt x="1590" y="131"/>
                </a:cubicBezTo>
                <a:cubicBezTo>
                  <a:pt x="1651" y="110"/>
                  <a:pt x="1717" y="105"/>
                  <a:pt x="1781" y="95"/>
                </a:cubicBezTo>
                <a:cubicBezTo>
                  <a:pt x="1894" y="76"/>
                  <a:pt x="2008" y="64"/>
                  <a:pt x="2123" y="55"/>
                </a:cubicBezTo>
                <a:cubicBezTo>
                  <a:pt x="2157" y="46"/>
                  <a:pt x="2199" y="42"/>
                  <a:pt x="2199" y="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32313" y="1350963"/>
            <a:ext cx="429736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 smtClean="0">
                <a:latin typeface="Times" charset="0"/>
              </a:rPr>
              <a:t>Python/Object-Or</a:t>
            </a:r>
            <a:r>
              <a:rPr lang="en-US" sz="2400" dirty="0">
                <a:latin typeface="Times" charset="0"/>
              </a:rPr>
              <a:t>. programming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Lists, Stacks, Queues, </a:t>
            </a:r>
            <a:r>
              <a:rPr lang="en-US" sz="2400" dirty="0" err="1">
                <a:latin typeface="Times" charset="0"/>
              </a:rPr>
              <a:t>Deques</a:t>
            </a:r>
            <a:endParaRPr lang="en-US" sz="2400" dirty="0">
              <a:latin typeface="Times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BFS + DFS: graphs and trees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 err="1">
                <a:latin typeface="Times" charset="0"/>
              </a:rPr>
              <a:t>Spampede</a:t>
            </a:r>
            <a:r>
              <a:rPr lang="en-US" sz="2400" dirty="0">
                <a:latin typeface="Times" charset="0"/>
              </a:rPr>
              <a:t>, Inheritance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 smtClean="0">
                <a:latin typeface="Times" charset="0"/>
              </a:rPr>
              <a:t>Racket, </a:t>
            </a:r>
            <a:r>
              <a:rPr lang="en-US" sz="2400" dirty="0">
                <a:latin typeface="Times" charset="0"/>
              </a:rPr>
              <a:t>functional </a:t>
            </a:r>
            <a:r>
              <a:rPr lang="en-US" sz="2400" dirty="0" err="1">
                <a:latin typeface="Times" charset="0"/>
              </a:rPr>
              <a:t>progr</a:t>
            </a:r>
            <a:r>
              <a:rPr lang="en-US" sz="2400" dirty="0">
                <a:latin typeface="Times" charset="0"/>
              </a:rPr>
              <a:t>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Parsing and Grammars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Prolog and Boolean Logic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Computability and TMs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DFAs, NFAs, and Reg. </a:t>
            </a:r>
            <a:r>
              <a:rPr lang="en-US" sz="2400" dirty="0" err="1">
                <a:latin typeface="Times" charset="0"/>
              </a:rPr>
              <a:t>Exps</a:t>
            </a:r>
            <a:endParaRPr lang="en-US" sz="2400" dirty="0">
              <a:latin typeface="Times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Big-O program analysis</a:t>
            </a:r>
          </a:p>
        </p:txBody>
      </p:sp>
      <p:grpSp>
        <p:nvGrpSpPr>
          <p:cNvPr id="71680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16804" name="Rectangle 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05" name="Rectangle 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680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4888" y="179388"/>
            <a:ext cx="176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charset="0"/>
              </a:rPr>
              <a:t>CS </a:t>
            </a:r>
            <a:r>
              <a:rPr lang="en-US" sz="4400" dirty="0" smtClean="0">
                <a:latin typeface="Times" charset="0"/>
              </a:rPr>
              <a:t>42</a:t>
            </a:r>
            <a:endParaRPr lang="en-US" sz="4400" dirty="0">
              <a:latin typeface="Times" charset="0"/>
            </a:endParaRPr>
          </a:p>
        </p:txBody>
      </p:sp>
      <p:sp>
        <p:nvSpPr>
          <p:cNvPr id="71680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850" y="1341438"/>
            <a:ext cx="4297363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 70  : C++ &amp; data structures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 81  : Logic for CS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CS105 : Systems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CS121 : LSD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CS131 : Prog. Languages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CS140 : Algorithms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CS142 : Theory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CS151 : Artificial Intelligence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CS132 : Compilers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CS155 : Graphics</a:t>
            </a:r>
          </a:p>
        </p:txBody>
      </p:sp>
      <p:sp>
        <p:nvSpPr>
          <p:cNvPr id="71680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35275" y="656272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among many others...</a:t>
            </a:r>
          </a:p>
        </p:txBody>
      </p:sp>
      <p:sp>
        <p:nvSpPr>
          <p:cNvPr id="716809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-5400000">
            <a:off x="-403225" y="3551238"/>
            <a:ext cx="127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charset="0"/>
              </a:rPr>
              <a:t>REQUIRED</a:t>
            </a:r>
          </a:p>
        </p:txBody>
      </p:sp>
      <p:sp>
        <p:nvSpPr>
          <p:cNvPr id="716810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30188" y="1443038"/>
            <a:ext cx="0" cy="18526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0500" y="4579938"/>
            <a:ext cx="13255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399999">
            <a:off x="-527844" y="5168107"/>
            <a:ext cx="1500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charset="0"/>
              </a:rPr>
              <a:t>3 ELECTIVES</a:t>
            </a:r>
          </a:p>
        </p:txBody>
      </p:sp>
      <p:sp>
        <p:nvSpPr>
          <p:cNvPr id="716813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1775" y="6067425"/>
            <a:ext cx="0" cy="600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1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200" y="239713"/>
            <a:ext cx="5402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" charset="0"/>
              </a:rPr>
              <a:t>The one-semester CS major:</a:t>
            </a:r>
          </a:p>
        </p:txBody>
      </p:sp>
      <p:sp>
        <p:nvSpPr>
          <p:cNvPr id="716815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818438" y="603250"/>
            <a:ext cx="1108075" cy="5826125"/>
          </a:xfrm>
          <a:custGeom>
            <a:avLst/>
            <a:gdLst>
              <a:gd name="T0" fmla="*/ 0 w 698"/>
              <a:gd name="T1" fmla="*/ 0 h 3670"/>
              <a:gd name="T2" fmla="*/ 335 w 698"/>
              <a:gd name="T3" fmla="*/ 0 h 3670"/>
              <a:gd name="T4" fmla="*/ 698 w 698"/>
              <a:gd name="T5" fmla="*/ 210 h 3670"/>
              <a:gd name="T6" fmla="*/ 698 w 698"/>
              <a:gd name="T7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8" h="3670">
                <a:moveTo>
                  <a:pt x="0" y="0"/>
                </a:moveTo>
                <a:lnTo>
                  <a:pt x="335" y="0"/>
                </a:lnTo>
                <a:lnTo>
                  <a:pt x="698" y="210"/>
                </a:lnTo>
                <a:lnTo>
                  <a:pt x="698" y="367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8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17827" name="Rectangle 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28" name="Rectangle 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2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84888" y="179388"/>
            <a:ext cx="1760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charset="0"/>
              </a:rPr>
              <a:t>CS </a:t>
            </a:r>
            <a:r>
              <a:rPr lang="en-US" sz="4400" smtClean="0">
                <a:latin typeface="Times" charset="0"/>
              </a:rPr>
              <a:t>42</a:t>
            </a:r>
            <a:endParaRPr lang="en-US" sz="4400">
              <a:latin typeface="Times" charset="0"/>
            </a:endParaRPr>
          </a:p>
        </p:txBody>
      </p:sp>
      <p:sp>
        <p:nvSpPr>
          <p:cNvPr id="71783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0850" y="1341438"/>
            <a:ext cx="4297363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 70  : C++ &amp; data structures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 81  : Logic for CS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CS105 : Systems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CS121 : LSD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CS131 : Prog. Languages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CS140 : Algorithms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CS142 : Theory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CS151 : Artificial Intelligence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CS132 : Compilers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" charset="0"/>
              </a:rPr>
              <a:t>CS155 : Graphics</a:t>
            </a:r>
          </a:p>
        </p:txBody>
      </p:sp>
      <p:sp>
        <p:nvSpPr>
          <p:cNvPr id="71783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35275" y="656272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00FF"/>
                </a:solidFill>
                <a:latin typeface="Sand" charset="0"/>
              </a:rPr>
              <a:t>among many others...</a:t>
            </a:r>
          </a:p>
        </p:txBody>
      </p:sp>
      <p:sp>
        <p:nvSpPr>
          <p:cNvPr id="71783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5400000">
            <a:off x="-403225" y="3559176"/>
            <a:ext cx="1279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charset="0"/>
              </a:rPr>
              <a:t>REQUIRED</a:t>
            </a:r>
          </a:p>
        </p:txBody>
      </p:sp>
      <p:sp>
        <p:nvSpPr>
          <p:cNvPr id="71783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30188" y="1443038"/>
            <a:ext cx="0" cy="18526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34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90500" y="4579938"/>
            <a:ext cx="1325563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3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399999">
            <a:off x="-527844" y="5168107"/>
            <a:ext cx="1500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" charset="0"/>
              </a:rPr>
              <a:t>3 ELECTIVES</a:t>
            </a:r>
          </a:p>
        </p:txBody>
      </p:sp>
      <p:sp>
        <p:nvSpPr>
          <p:cNvPr id="71783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31775" y="6067425"/>
            <a:ext cx="0" cy="6000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37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200" y="239713"/>
            <a:ext cx="5402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" charset="0"/>
              </a:rPr>
              <a:t>The one-semester CS major:</a:t>
            </a:r>
          </a:p>
        </p:txBody>
      </p:sp>
      <p:sp>
        <p:nvSpPr>
          <p:cNvPr id="717838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7818438" y="603250"/>
            <a:ext cx="1108075" cy="5826125"/>
          </a:xfrm>
          <a:custGeom>
            <a:avLst/>
            <a:gdLst>
              <a:gd name="T0" fmla="*/ 0 w 698"/>
              <a:gd name="T1" fmla="*/ 0 h 3670"/>
              <a:gd name="T2" fmla="*/ 335 w 698"/>
              <a:gd name="T3" fmla="*/ 0 h 3670"/>
              <a:gd name="T4" fmla="*/ 698 w 698"/>
              <a:gd name="T5" fmla="*/ 210 h 3670"/>
              <a:gd name="T6" fmla="*/ 698 w 698"/>
              <a:gd name="T7" fmla="*/ 3670 h 3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8" h="3670">
                <a:moveTo>
                  <a:pt x="0" y="0"/>
                </a:moveTo>
                <a:lnTo>
                  <a:pt x="335" y="0"/>
                </a:lnTo>
                <a:lnTo>
                  <a:pt x="698" y="210"/>
                </a:lnTo>
                <a:lnTo>
                  <a:pt x="698" y="367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3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630613" y="1755775"/>
            <a:ext cx="1409700" cy="3476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632200" y="1749425"/>
            <a:ext cx="1839913" cy="47434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05175" y="2105025"/>
            <a:ext cx="2205038" cy="26177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722563" y="2703513"/>
            <a:ext cx="2992437" cy="30876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648075" y="1757363"/>
            <a:ext cx="1463675" cy="8413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319338" y="3200400"/>
            <a:ext cx="3548062" cy="15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122613" y="4297363"/>
            <a:ext cx="2271712" cy="22383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24138" y="4862513"/>
            <a:ext cx="3090862" cy="5476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840038" y="3276600"/>
            <a:ext cx="2874962" cy="32226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32138" y="2671763"/>
            <a:ext cx="1968500" cy="16192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736975" y="1674813"/>
            <a:ext cx="1165225" cy="2100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981325" y="4283075"/>
            <a:ext cx="2905125" cy="16668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1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4346575" y="2784475"/>
            <a:ext cx="795338" cy="261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2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32200" y="1600200"/>
            <a:ext cx="1265238" cy="1476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3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38563" y="3767138"/>
            <a:ext cx="1747837" cy="428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4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298825" y="2105025"/>
            <a:ext cx="1781175" cy="3759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5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338638" y="4870450"/>
            <a:ext cx="1116012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6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2982913" y="3886200"/>
            <a:ext cx="2579687" cy="20558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7" name="Text Box 3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532313" y="1350963"/>
            <a:ext cx="429736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 smtClean="0">
                <a:latin typeface="Times" charset="0"/>
              </a:rPr>
              <a:t>Python/Object-Or</a:t>
            </a:r>
            <a:r>
              <a:rPr lang="en-US" sz="2400" dirty="0">
                <a:latin typeface="Times" charset="0"/>
              </a:rPr>
              <a:t>. programming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Lists, Stacks, Queues, </a:t>
            </a:r>
            <a:r>
              <a:rPr lang="en-US" sz="2400" dirty="0" err="1">
                <a:latin typeface="Times" charset="0"/>
              </a:rPr>
              <a:t>Deques</a:t>
            </a:r>
            <a:endParaRPr lang="en-US" sz="2400" dirty="0">
              <a:latin typeface="Times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BFS + DFS: graphs and trees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 err="1">
                <a:latin typeface="Times" charset="0"/>
              </a:rPr>
              <a:t>Spampede</a:t>
            </a:r>
            <a:r>
              <a:rPr lang="en-US" sz="2400" dirty="0">
                <a:latin typeface="Times" charset="0"/>
              </a:rPr>
              <a:t>, Inheritance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 smtClean="0">
                <a:latin typeface="Times" charset="0"/>
              </a:rPr>
              <a:t>Racket, </a:t>
            </a:r>
            <a:r>
              <a:rPr lang="en-US" sz="2400" dirty="0">
                <a:latin typeface="Times" charset="0"/>
              </a:rPr>
              <a:t>functional </a:t>
            </a:r>
            <a:r>
              <a:rPr lang="en-US" sz="2400" dirty="0" err="1">
                <a:latin typeface="Times" charset="0"/>
              </a:rPr>
              <a:t>progr</a:t>
            </a:r>
            <a:r>
              <a:rPr lang="en-US" sz="2400" dirty="0">
                <a:latin typeface="Times" charset="0"/>
              </a:rPr>
              <a:t>.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Parsing and Grammars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Prolog and Boolean Logic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Computability and TMs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DFAs, NFAs, and Reg. </a:t>
            </a:r>
            <a:r>
              <a:rPr lang="en-US" sz="2400" dirty="0" err="1">
                <a:latin typeface="Times" charset="0"/>
              </a:rPr>
              <a:t>Exps</a:t>
            </a:r>
            <a:endParaRPr lang="en-US" sz="2400" dirty="0">
              <a:latin typeface="Times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Big-O program analysis</a:t>
            </a:r>
          </a:p>
        </p:txBody>
      </p:sp>
      <p:sp>
        <p:nvSpPr>
          <p:cNvPr id="717858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2736850" y="2206625"/>
            <a:ext cx="2263775" cy="4905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59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838450" y="6505575"/>
            <a:ext cx="2492375" cy="619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60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2320925" y="1700213"/>
            <a:ext cx="2438400" cy="15033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89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0899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00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933" name="Text Box 3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0934" name="Text Box 3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charset="0"/>
              </a:rPr>
              <a:t>If you liked Stacks and Queues…</a:t>
            </a:r>
          </a:p>
        </p:txBody>
      </p:sp>
      <p:sp>
        <p:nvSpPr>
          <p:cNvPr id="720935" name="Text Box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3490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You'll LOVE CS70</a:t>
            </a:r>
          </a:p>
        </p:txBody>
      </p:sp>
      <p:pic>
        <p:nvPicPr>
          <p:cNvPr id="720936" name="Picture 40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238375" cy="23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37" name="Picture 4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350520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39" name="Picture 4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3052763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940" name="WordArt 44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1828800" y="2362200"/>
            <a:ext cx="60198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C++</a:t>
            </a:r>
          </a:p>
        </p:txBody>
      </p:sp>
    </p:spTree>
    <p:extLst>
      <p:ext uri="{BB962C8B-B14F-4D97-AF65-F5344CB8AC3E}">
        <p14:creationId xmlns:p14="http://schemas.microsoft.com/office/powerpoint/2010/main" val="44141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92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192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24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92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192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Times" charset="0"/>
              </a:rPr>
              <a:t>If you liked Prolog/TMs…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3490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You'll LOVE CS81</a:t>
            </a:r>
          </a:p>
        </p:txBody>
      </p:sp>
      <p:sp>
        <p:nvSpPr>
          <p:cNvPr id="721932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2895600"/>
            <a:ext cx="366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Rice's Theorem—Proved!</a:t>
            </a:r>
          </a:p>
        </p:txBody>
      </p:sp>
      <p:pic>
        <p:nvPicPr>
          <p:cNvPr id="721934" name="Picture 1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219325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35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4724400"/>
            <a:ext cx="548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charset="0"/>
              </a:rPr>
              <a:t>a. ∀x (p(x) → q(x)) → ((∀x p(x)) → (∀x q(x)))</a:t>
            </a:r>
          </a:p>
          <a:p>
            <a:r>
              <a:rPr lang="en-US">
                <a:latin typeface="Times New Roman" charset="0"/>
              </a:rPr>
              <a:t>b. ∀x (p(x) → q(x)) → ((∃x p(x)) → (∃x q(x)))</a:t>
            </a:r>
          </a:p>
          <a:p>
            <a:r>
              <a:rPr lang="en-US">
                <a:latin typeface="Times New Roman" charset="0"/>
              </a:rPr>
              <a:t>c. ∃x (p(x) → ∀x p(x))</a:t>
            </a:r>
          </a:p>
          <a:p>
            <a:r>
              <a:rPr lang="en-US">
                <a:latin typeface="Times New Roman" charset="0"/>
              </a:rPr>
              <a:t>d. ((∃x p(x)) → (∀x q(x))) → (∀x (p(x) → q(x)))</a:t>
            </a:r>
          </a:p>
        </p:txBody>
      </p:sp>
      <p:sp>
        <p:nvSpPr>
          <p:cNvPr id="721936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4194175"/>
            <a:ext cx="2727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9900"/>
                </a:solidFill>
              </a:rPr>
              <a:t>New kinds of logic!</a:t>
            </a:r>
          </a:p>
        </p:txBody>
      </p:sp>
    </p:spTree>
    <p:extLst>
      <p:ext uri="{BB962C8B-B14F-4D97-AF65-F5344CB8AC3E}">
        <p14:creationId xmlns:p14="http://schemas.microsoft.com/office/powerpoint/2010/main" val="37475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94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2947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948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29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295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atin typeface="Times" charset="0"/>
              </a:rPr>
              <a:t>If you liked Computer </a:t>
            </a:r>
            <a:r>
              <a:rPr lang="en-US" sz="3200" dirty="0" smtClean="0">
                <a:latin typeface="Times" charset="0"/>
              </a:rPr>
              <a:t>Architecture/Hmmm</a:t>
            </a:r>
            <a:endParaRPr lang="en-US" sz="3200" dirty="0">
              <a:latin typeface="Times" charset="0"/>
            </a:endParaRPr>
          </a:p>
        </p:txBody>
      </p:sp>
      <p:sp>
        <p:nvSpPr>
          <p:cNvPr id="72295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3716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You'll LOVE CS105</a:t>
            </a:r>
          </a:p>
        </p:txBody>
      </p:sp>
      <p:pic>
        <p:nvPicPr>
          <p:cNvPr id="722956" name="Picture 1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10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7" name="Picture 1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203835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2958" name="Picture 1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295650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8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97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3971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72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397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397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</a:rPr>
              <a:t>If you liked </a:t>
            </a:r>
            <a:r>
              <a:rPr lang="en-US" sz="4000" dirty="0" err="1" smtClean="0">
                <a:latin typeface="Times" charset="0"/>
              </a:rPr>
              <a:t>Spampede</a:t>
            </a:r>
            <a:endParaRPr lang="en-US" sz="4000" dirty="0">
              <a:latin typeface="Times" charset="0"/>
            </a:endParaRPr>
          </a:p>
        </p:txBody>
      </p:sp>
      <p:sp>
        <p:nvSpPr>
          <p:cNvPr id="72397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3716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You'll LOVE CS121</a:t>
            </a:r>
          </a:p>
        </p:txBody>
      </p:sp>
      <p:pic>
        <p:nvPicPr>
          <p:cNvPr id="723979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73914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decidability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065213"/>
            <a:ext cx="7870825" cy="51117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0950" y="6415088"/>
            <a:ext cx="6473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from </a:t>
            </a:r>
            <a:r>
              <a:rPr lang="en-US" sz="1600" u="sng">
                <a:latin typeface="Comic Sans MS" pitchFamily="66" charset="0"/>
              </a:rPr>
              <a:t>Computational Complexity</a:t>
            </a:r>
            <a:r>
              <a:rPr lang="en-US" sz="1600">
                <a:latin typeface="Comic Sans MS" pitchFamily="66" charset="0"/>
              </a:rPr>
              <a:t>, by UCSD's Christos Papadimitriou</a:t>
            </a:r>
          </a:p>
        </p:txBody>
      </p:sp>
      <p:sp>
        <p:nvSpPr>
          <p:cNvPr id="4813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37338" y="4691063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4813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16738" y="469106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FF"/>
                </a:solidFill>
              </a:rPr>
              <a:t>w</a:t>
            </a:r>
          </a:p>
        </p:txBody>
      </p:sp>
      <p:sp>
        <p:nvSpPr>
          <p:cNvPr id="4813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6797675" y="4538663"/>
            <a:ext cx="0" cy="1905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085013" y="4538663"/>
            <a:ext cx="0" cy="1905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62200" y="304800"/>
            <a:ext cx="4678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Shorter write-ups are welcome!</a:t>
            </a:r>
          </a:p>
        </p:txBody>
      </p:sp>
      <p:sp>
        <p:nvSpPr>
          <p:cNvPr id="48137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03288" y="4311650"/>
            <a:ext cx="7620000" cy="1687513"/>
          </a:xfrm>
          <a:prstGeom prst="rect">
            <a:avLst/>
          </a:prstGeom>
          <a:noFill/>
          <a:ln w="12700" cap="rnd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59475" y="3154363"/>
            <a:ext cx="814388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99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4995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996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499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499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</a:rPr>
              <a:t>If you liked </a:t>
            </a:r>
            <a:r>
              <a:rPr lang="en-US" sz="4000" dirty="0" smtClean="0">
                <a:latin typeface="Times" charset="0"/>
              </a:rPr>
              <a:t>Racket</a:t>
            </a:r>
            <a:endParaRPr lang="en-US" sz="4000" dirty="0">
              <a:latin typeface="Times" charset="0"/>
            </a:endParaRPr>
          </a:p>
        </p:txBody>
      </p:sp>
      <p:sp>
        <p:nvSpPr>
          <p:cNvPr id="72499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3716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You'll LOVE CS131</a:t>
            </a:r>
          </a:p>
        </p:txBody>
      </p:sp>
      <p:pic>
        <p:nvPicPr>
          <p:cNvPr id="725001" name="Picture 9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0481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5002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95400" y="5410200"/>
            <a:ext cx="194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Lambda Calculus</a:t>
            </a:r>
          </a:p>
        </p:txBody>
      </p:sp>
      <p:sp>
        <p:nvSpPr>
          <p:cNvPr id="725003" name="WordArt 11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5334000" y="2590800"/>
            <a:ext cx="1876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Haskell</a:t>
            </a:r>
          </a:p>
        </p:txBody>
      </p:sp>
      <p:sp>
        <p:nvSpPr>
          <p:cNvPr id="725004" name="WordArt 12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6629400" y="3886200"/>
            <a:ext cx="685800" cy="698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ML</a:t>
            </a:r>
          </a:p>
        </p:txBody>
      </p:sp>
      <p:sp>
        <p:nvSpPr>
          <p:cNvPr id="725005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62600" y="5105400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Other crazy </a:t>
            </a:r>
          </a:p>
          <a:p>
            <a:pPr algn="ctr"/>
            <a:r>
              <a:rPr lang="en-US"/>
              <a:t>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20900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1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6019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6020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602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60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750" y="258763"/>
            <a:ext cx="783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latin typeface="Times" charset="0"/>
              </a:rPr>
              <a:t>If you liked </a:t>
            </a:r>
            <a:r>
              <a:rPr lang="en-US" sz="4000" dirty="0" smtClean="0">
                <a:latin typeface="Times" charset="0"/>
              </a:rPr>
              <a:t>Searching and Sorting</a:t>
            </a:r>
            <a:endParaRPr lang="en-US" sz="4000" dirty="0">
              <a:latin typeface="Times" charset="0"/>
            </a:endParaRPr>
          </a:p>
        </p:txBody>
      </p:sp>
      <p:sp>
        <p:nvSpPr>
          <p:cNvPr id="7260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1371600"/>
            <a:ext cx="3716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You'll LOVE CS140</a:t>
            </a:r>
          </a:p>
        </p:txBody>
      </p:sp>
      <p:pic>
        <p:nvPicPr>
          <p:cNvPr id="726030" name="Picture 1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2244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6032" name="Picture 1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2956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9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1" name="Oval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295400"/>
            <a:ext cx="42672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CS151: Artificial Intelligence</a:t>
            </a:r>
          </a:p>
          <a:p>
            <a:r>
              <a:rPr lang="en-US" dirty="0"/>
              <a:t>CS152: </a:t>
            </a:r>
            <a:r>
              <a:rPr lang="en-US" dirty="0" smtClean="0"/>
              <a:t>Neural Nets</a:t>
            </a:r>
            <a:endParaRPr lang="en-US" dirty="0"/>
          </a:p>
          <a:p>
            <a:r>
              <a:rPr lang="en-US" dirty="0"/>
              <a:t>CS153: Computer Vision</a:t>
            </a:r>
          </a:p>
          <a:p>
            <a:r>
              <a:rPr lang="en-US" dirty="0"/>
              <a:t>CS154: Robotics</a:t>
            </a:r>
          </a:p>
          <a:p>
            <a:r>
              <a:rPr lang="en-US" dirty="0"/>
              <a:t>CS158: Machine learning</a:t>
            </a:r>
          </a:p>
          <a:p>
            <a:endParaRPr lang="en-US" dirty="0"/>
          </a:p>
        </p:txBody>
      </p:sp>
      <p:grpSp>
        <p:nvGrpSpPr>
          <p:cNvPr id="72704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6563" y="1030288"/>
            <a:ext cx="8218487" cy="180975"/>
            <a:chOff x="295" y="1311"/>
            <a:chExt cx="5177" cy="114"/>
          </a:xfrm>
        </p:grpSpPr>
        <p:sp>
          <p:nvSpPr>
            <p:cNvPr id="727043" name="Rectangle 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044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4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3725" y="293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800"/>
          </a:p>
        </p:txBody>
      </p:sp>
      <p:sp>
        <p:nvSpPr>
          <p:cNvPr id="72704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6750" y="258763"/>
            <a:ext cx="7835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>
                <a:latin typeface="Times" charset="0"/>
              </a:rPr>
              <a:t>And there's more!</a:t>
            </a:r>
          </a:p>
        </p:txBody>
      </p:sp>
      <p:sp>
        <p:nvSpPr>
          <p:cNvPr id="727053" name="Oval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4038600"/>
            <a:ext cx="4267200" cy="2286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CS125: Computer Networks</a:t>
            </a:r>
          </a:p>
          <a:p>
            <a:r>
              <a:rPr lang="en-US"/>
              <a:t>CS132: Compilers</a:t>
            </a:r>
          </a:p>
          <a:p>
            <a:r>
              <a:rPr lang="en-US"/>
              <a:t>CS133: Databases</a:t>
            </a:r>
          </a:p>
          <a:p>
            <a:r>
              <a:rPr lang="en-US"/>
              <a:t>CS134: Operating Systems</a:t>
            </a:r>
          </a:p>
          <a:p>
            <a:r>
              <a:rPr lang="en-US"/>
              <a:t>CS135: File Systems</a:t>
            </a:r>
          </a:p>
          <a:p>
            <a:r>
              <a:rPr lang="en-US"/>
              <a:t>CS136: Advanced Architecture</a:t>
            </a:r>
          </a:p>
        </p:txBody>
      </p:sp>
      <p:sp>
        <p:nvSpPr>
          <p:cNvPr id="727054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1828800"/>
            <a:ext cx="4191000" cy="2743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CS141: Advanced Algorithms</a:t>
            </a:r>
          </a:p>
          <a:p>
            <a:r>
              <a:rPr lang="en-US"/>
              <a:t>CS142: Complexity Theory</a:t>
            </a:r>
          </a:p>
          <a:p>
            <a:r>
              <a:rPr lang="en-US"/>
              <a:t>CS143: Applied Algorithms</a:t>
            </a:r>
          </a:p>
          <a:p>
            <a:r>
              <a:rPr lang="en-US"/>
              <a:t>CS144: Scientific Computing</a:t>
            </a:r>
          </a:p>
          <a:p>
            <a:r>
              <a:rPr lang="en-US"/>
              <a:t>CS147: Systems Analysis</a:t>
            </a:r>
          </a:p>
          <a:p>
            <a:r>
              <a:rPr lang="en-US"/>
              <a:t>CS156: Parallel Computing</a:t>
            </a:r>
          </a:p>
        </p:txBody>
      </p:sp>
      <p:sp>
        <p:nvSpPr>
          <p:cNvPr id="727055" name="Oval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3000" y="4876800"/>
            <a:ext cx="3962400" cy="1600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CS124: UI Design</a:t>
            </a:r>
          </a:p>
          <a:p>
            <a:r>
              <a:rPr lang="en-US"/>
              <a:t>CS157: Computer Animation</a:t>
            </a:r>
          </a:p>
          <a:p>
            <a:r>
              <a:rPr lang="en-US"/>
              <a:t>CS155 Computer Graphics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3021402" y="197197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09522" y="1960090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2417322" y="197197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5442" y="1960090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9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8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18851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52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85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750" y="258763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atin typeface="Times" charset="0"/>
              </a:rPr>
              <a:t>CS </a:t>
            </a:r>
            <a:r>
              <a:rPr lang="en-US" sz="4400" dirty="0" smtClean="0">
                <a:latin typeface="Times" charset="0"/>
              </a:rPr>
              <a:t>42 as </a:t>
            </a:r>
            <a:r>
              <a:rPr lang="en-US" sz="4400" dirty="0">
                <a:latin typeface="Times" charset="0"/>
              </a:rPr>
              <a:t>the</a:t>
            </a:r>
            <a:r>
              <a:rPr lang="en-US" sz="4400" i="1" dirty="0">
                <a:latin typeface="Times" charset="0"/>
              </a:rPr>
              <a:t> lambda river</a:t>
            </a:r>
            <a:endParaRPr lang="en-US" sz="4400" dirty="0">
              <a:latin typeface="Times" charset="0"/>
            </a:endParaRPr>
          </a:p>
        </p:txBody>
      </p:sp>
      <p:pic>
        <p:nvPicPr>
          <p:cNvPr id="718854" name="Picture 6" descr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0586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5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8563" y="1371600"/>
            <a:ext cx="245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imes" charset="0"/>
              </a:rPr>
              <a:t>or the bridge. You decide…</a:t>
            </a:r>
          </a:p>
        </p:txBody>
      </p:sp>
    </p:spTree>
    <p:extLst>
      <p:ext uri="{BB962C8B-B14F-4D97-AF65-F5344CB8AC3E}">
        <p14:creationId xmlns:p14="http://schemas.microsoft.com/office/powerpoint/2010/main" val="10427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/>
              <a:t>Reflection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What was your favorite idea from </a:t>
            </a:r>
            <a:r>
              <a:rPr lang="en-US" dirty="0" smtClean="0"/>
              <a:t>CS42?</a:t>
            </a:r>
            <a:endParaRPr lang="en-US" dirty="0"/>
          </a:p>
          <a:p>
            <a:r>
              <a:rPr lang="en-US" dirty="0"/>
              <a:t>What was the most important idea from </a:t>
            </a:r>
            <a:r>
              <a:rPr lang="en-US" dirty="0" smtClean="0"/>
              <a:t>CS42?</a:t>
            </a:r>
            <a:endParaRPr lang="en-US" dirty="0"/>
          </a:p>
          <a:p>
            <a:r>
              <a:rPr lang="en-US" dirty="0"/>
              <a:t>What was the most confusing idea from </a:t>
            </a:r>
            <a:r>
              <a:rPr lang="en-US" dirty="0" smtClean="0"/>
              <a:t>CS42?</a:t>
            </a:r>
            <a:endParaRPr lang="en-US" dirty="0"/>
          </a:p>
        </p:txBody>
      </p:sp>
      <p:grpSp>
        <p:nvGrpSpPr>
          <p:cNvPr id="71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198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7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060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Favorite idea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grpSp>
        <p:nvGrpSpPr>
          <p:cNvPr id="71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198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7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1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Most important idea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grpSp>
        <p:nvGrpSpPr>
          <p:cNvPr id="71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198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7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4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Most confusing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grpSp>
        <p:nvGrpSpPr>
          <p:cNvPr id="71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198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7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81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Review problems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grpSp>
        <p:nvGrpSpPr>
          <p:cNvPr id="719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719877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78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7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49175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5763" y="242888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POTDT</a:t>
            </a:r>
          </a:p>
        </p:txBody>
      </p:sp>
      <p:sp>
        <p:nvSpPr>
          <p:cNvPr id="4915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49157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2388" y="2293938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</a:p>
        </p:txBody>
      </p:sp>
      <p:sp>
        <p:nvSpPr>
          <p:cNvPr id="49159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5550" y="257333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49161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22113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49163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677988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Yes</a:t>
            </a:r>
            <a:r>
              <a:rPr lang="en-US" sz="2400"/>
              <a:t>, P accepts 0</a:t>
            </a:r>
          </a:p>
        </p:txBody>
      </p:sp>
      <p:sp>
        <p:nvSpPr>
          <p:cNvPr id="49164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56381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No</a:t>
            </a:r>
            <a:r>
              <a:rPr lang="en-US" sz="2400"/>
              <a:t>, P does not accept 0</a:t>
            </a:r>
          </a:p>
        </p:txBody>
      </p:sp>
      <p:sp>
        <p:nvSpPr>
          <p:cNvPr id="49166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49167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1411288"/>
            <a:ext cx="1963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 or turing machine</a:t>
            </a:r>
          </a:p>
        </p:txBody>
      </p:sp>
      <p:sp>
        <p:nvSpPr>
          <p:cNvPr id="49168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5116" y="323206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1</a:t>
            </a:r>
          </a:p>
        </p:txBody>
      </p:sp>
      <p:sp>
        <p:nvSpPr>
          <p:cNvPr id="49169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738" y="206375"/>
            <a:ext cx="3001962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67400" y="850900"/>
            <a:ext cx="204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power-of-two-decider-tester</a:t>
            </a:r>
          </a:p>
        </p:txBody>
      </p:sp>
      <p:sp>
        <p:nvSpPr>
          <p:cNvPr id="49171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15200" y="1603375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sp>
        <p:nvSpPr>
          <p:cNvPr id="49172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2493963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pic>
        <p:nvPicPr>
          <p:cNvPr id="49173" name="Picture 23" descr="Picture 2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581400"/>
            <a:ext cx="4379913" cy="29527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4" name="Text Box 2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3000" y="5943600"/>
            <a:ext cx="361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0199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5763" y="242888"/>
            <a:ext cx="4284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The POTDT</a:t>
            </a:r>
          </a:p>
        </p:txBody>
      </p:sp>
      <p:sp>
        <p:nvSpPr>
          <p:cNvPr id="5018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0181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2388" y="2293938"/>
            <a:ext cx="147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</a:p>
        </p:txBody>
      </p:sp>
      <p:sp>
        <p:nvSpPr>
          <p:cNvPr id="50183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25550" y="2573338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5018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25950" y="22113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50187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677988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Yes</a:t>
            </a:r>
            <a:r>
              <a:rPr lang="en-US" sz="2400"/>
              <a:t>, P accepts 0</a:t>
            </a:r>
          </a:p>
        </p:txBody>
      </p:sp>
      <p:sp>
        <p:nvSpPr>
          <p:cNvPr id="5018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56381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No</a:t>
            </a:r>
            <a:r>
              <a:rPr lang="en-US" sz="2400"/>
              <a:t>, P does not accept 0</a:t>
            </a:r>
          </a:p>
        </p:txBody>
      </p:sp>
      <p:sp>
        <p:nvSpPr>
          <p:cNvPr id="50190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50191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1411288"/>
            <a:ext cx="1963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 or turing machine</a:t>
            </a:r>
          </a:p>
        </p:txBody>
      </p:sp>
      <p:sp>
        <p:nvSpPr>
          <p:cNvPr id="50192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86691" y="323206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1</a:t>
            </a:r>
          </a:p>
        </p:txBody>
      </p:sp>
      <p:sp>
        <p:nvSpPr>
          <p:cNvPr id="50193" name="AutoShap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3738" y="206375"/>
            <a:ext cx="3001962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867400" y="850900"/>
            <a:ext cx="2047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power-of-two-decider-tester</a:t>
            </a:r>
          </a:p>
        </p:txBody>
      </p:sp>
      <p:sp>
        <p:nvSpPr>
          <p:cNvPr id="50195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15200" y="1603375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sp>
        <p:nvSpPr>
          <p:cNvPr id="50196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305800" y="2493963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2</a:t>
            </a:r>
            <a:r>
              <a:rPr lang="en-US" sz="1600" baseline="42000"/>
              <a:t>n</a:t>
            </a:r>
            <a:endParaRPr lang="en-US" sz="1600"/>
          </a:p>
        </p:txBody>
      </p:sp>
      <p:sp>
        <p:nvSpPr>
          <p:cNvPr id="50197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3000" y="5943600"/>
            <a:ext cx="361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i="1">
                <a:latin typeface="Times New Roman" pitchFamily="18" charset="0"/>
              </a:rPr>
              <a:t>another</a:t>
            </a:r>
            <a:r>
              <a:rPr lang="en-US" sz="1600">
                <a:latin typeface="Times New Roman" pitchFamily="18" charset="0"/>
              </a:rPr>
              <a:t>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POTDT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Yes</a:t>
            </a:r>
          </a:p>
        </p:txBody>
      </p:sp>
      <p:pic>
        <p:nvPicPr>
          <p:cNvPr id="50198" name="Picture 24" descr="Picture 2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572000" cy="33972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1220" name="Rectangle 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1" name="Rectangle 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The Reg. Language Checker…</a:t>
            </a:r>
          </a:p>
        </p:txBody>
      </p:sp>
      <p:sp>
        <p:nvSpPr>
          <p:cNvPr id="512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1205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0325" y="2049463"/>
            <a:ext cx="147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 Language Checker</a:t>
            </a:r>
          </a:p>
        </p:txBody>
      </p:sp>
      <p:sp>
        <p:nvSpPr>
          <p:cNvPr id="5120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259080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5120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3888" y="221138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5121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738313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accepts a regular language</a:t>
            </a:r>
          </a:p>
        </p:txBody>
      </p:sp>
      <p:sp>
        <p:nvSpPr>
          <p:cNvPr id="51212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624138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accept a regular language.</a:t>
            </a:r>
          </a:p>
        </p:txBody>
      </p:sp>
      <p:sp>
        <p:nvSpPr>
          <p:cNvPr id="51214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51215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1371600"/>
            <a:ext cx="203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program.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Assume that it returns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 boolean “yes” or “no.”</a:t>
            </a:r>
          </a:p>
        </p:txBody>
      </p:sp>
      <p:sp>
        <p:nvSpPr>
          <p:cNvPr id="51216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4400" y="3581400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Regularity Checker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No </a:t>
            </a:r>
            <a:r>
              <a:rPr lang="en-US" sz="1600">
                <a:latin typeface="Times New Roman" pitchFamily="18" charset="0"/>
              </a:rPr>
              <a:t>?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51217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8600" y="2895600"/>
            <a:ext cx="2233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Why is there no string </a:t>
            </a:r>
            <a:r>
              <a:rPr lang="en-US" sz="1000"/>
              <a:t>w</a:t>
            </a:r>
            <a:r>
              <a:rPr lang="en-US" sz="1000">
                <a:latin typeface="Times New Roman" pitchFamily="18" charset="0"/>
              </a:rPr>
              <a:t> specified here?</a:t>
            </a:r>
          </a:p>
        </p:txBody>
      </p:sp>
      <p:sp>
        <p:nvSpPr>
          <p:cNvPr id="51218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8210" y="4569768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2</a:t>
            </a:r>
          </a:p>
        </p:txBody>
      </p:sp>
      <p:sp>
        <p:nvSpPr>
          <p:cNvPr id="51219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22875" y="4452938"/>
            <a:ext cx="3001963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2247" name="Rectangle 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Rectangle 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781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The Reg. Language Checker…</a:t>
            </a:r>
          </a:p>
        </p:txBody>
      </p:sp>
      <p:sp>
        <p:nvSpPr>
          <p:cNvPr id="5222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833563"/>
            <a:ext cx="7772400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algn="ctr">
              <a:spcBef>
                <a:spcPct val="20000"/>
              </a:spcBef>
            </a:pPr>
            <a:endParaRPr lang="en-US" sz="1600"/>
          </a:p>
        </p:txBody>
      </p:sp>
      <p:sp>
        <p:nvSpPr>
          <p:cNvPr id="52229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0788" y="1866900"/>
            <a:ext cx="1719262" cy="117633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00325" y="2049463"/>
            <a:ext cx="1473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 Language Checker</a:t>
            </a:r>
          </a:p>
        </p:txBody>
      </p:sp>
      <p:sp>
        <p:nvSpPr>
          <p:cNvPr id="52231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76300" y="2541588"/>
            <a:ext cx="1530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2590800"/>
            <a:ext cx="601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input</a:t>
            </a:r>
          </a:p>
        </p:txBody>
      </p:sp>
      <p:sp>
        <p:nvSpPr>
          <p:cNvPr id="5223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281488" y="1906588"/>
            <a:ext cx="758825" cy="249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33888" y="2211388"/>
            <a:ext cx="703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output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13325" y="1738313"/>
            <a:ext cx="330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Yes</a:t>
            </a:r>
            <a:r>
              <a:rPr lang="en-US" sz="1600"/>
              <a:t>, P accepts a regular language</a:t>
            </a:r>
          </a:p>
        </p:txBody>
      </p:sp>
      <p:sp>
        <p:nvSpPr>
          <p:cNvPr id="52236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313238" y="2670175"/>
            <a:ext cx="715962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35550" y="2624138"/>
            <a:ext cx="403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/>
              <a:t>No</a:t>
            </a:r>
            <a:r>
              <a:rPr lang="en-US" sz="1600"/>
              <a:t>, P does not accept a regular language.</a:t>
            </a:r>
          </a:p>
        </p:txBody>
      </p:sp>
      <p:sp>
        <p:nvSpPr>
          <p:cNvPr id="5223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3663" y="218598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P</a:t>
            </a:r>
          </a:p>
        </p:txBody>
      </p:sp>
      <p:sp>
        <p:nvSpPr>
          <p:cNvPr id="5223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8600" y="1371600"/>
            <a:ext cx="2032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400"/>
              <a:t>P</a:t>
            </a:r>
            <a:r>
              <a:rPr lang="en-US" sz="1400">
                <a:solidFill>
                  <a:srgbClr val="008000"/>
                </a:solidFill>
              </a:rPr>
              <a:t> is an input program.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Assume that it returns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</a:rPr>
              <a:t>a boolean “yes” or “no.”</a:t>
            </a:r>
          </a:p>
        </p:txBody>
      </p:sp>
      <p:sp>
        <p:nvSpPr>
          <p:cNvPr id="5224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0" y="5638800"/>
            <a:ext cx="3386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folHlink"/>
                </a:solidFill>
                <a:latin typeface="Times New Roman" pitchFamily="18" charset="0"/>
              </a:rPr>
              <a:t>basic message</a:t>
            </a:r>
            <a:r>
              <a:rPr lang="en-US" sz="1600">
                <a:latin typeface="Times New Roman" pitchFamily="18" charset="0"/>
              </a:rPr>
              <a:t>: </a:t>
            </a:r>
            <a:r>
              <a:rPr lang="en-US" sz="1600" i="1">
                <a:latin typeface="Times New Roman" pitchFamily="18" charset="0"/>
              </a:rPr>
              <a:t>anything</a:t>
            </a:r>
            <a:r>
              <a:rPr lang="en-US" sz="1600">
                <a:latin typeface="Times New Roman" pitchFamily="18" charset="0"/>
              </a:rPr>
              <a:t> about program behavior is uncomputable! (also called </a:t>
            </a:r>
            <a:r>
              <a:rPr lang="en-US" sz="1600" i="1">
                <a:latin typeface="Times New Roman" pitchFamily="18" charset="0"/>
              </a:rPr>
              <a:t>undecidable)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52241" name="Picture 19" descr="Picture 2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459163"/>
            <a:ext cx="4368800" cy="29448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24400" y="3581400"/>
            <a:ext cx="3886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An example of an INPUT to the </a:t>
            </a:r>
            <a:r>
              <a:rPr lang="en-US" sz="1600" b="1">
                <a:solidFill>
                  <a:srgbClr val="0000FF"/>
                </a:solidFill>
                <a:latin typeface="Times New Roman" pitchFamily="18" charset="0"/>
              </a:rPr>
              <a:t>Regularity Checker</a:t>
            </a:r>
            <a:r>
              <a:rPr lang="en-US" sz="1600">
                <a:latin typeface="Times New Roman" pitchFamily="18" charset="0"/>
              </a:rPr>
              <a:t> which produces an output of </a:t>
            </a:r>
            <a:r>
              <a:rPr lang="en-US" sz="1600" b="1">
                <a:latin typeface="Times New Roman" pitchFamily="18" charset="0"/>
              </a:rPr>
              <a:t>No </a:t>
            </a:r>
            <a:r>
              <a:rPr lang="en-US" sz="1600">
                <a:latin typeface="Times New Roman" pitchFamily="18" charset="0"/>
              </a:rPr>
              <a:t>?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52243" name="AutoShap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410200" y="5562600"/>
            <a:ext cx="3200400" cy="990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44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28600" y="2895600"/>
            <a:ext cx="2233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Times New Roman" pitchFamily="18" charset="0"/>
              </a:rPr>
              <a:t>Why is there no string </a:t>
            </a:r>
            <a:r>
              <a:rPr lang="en-US" sz="1000"/>
              <a:t>w</a:t>
            </a:r>
            <a:r>
              <a:rPr lang="en-US" sz="1000">
                <a:latin typeface="Times New Roman" pitchFamily="18" charset="0"/>
              </a:rPr>
              <a:t> specified here?</a:t>
            </a:r>
          </a:p>
        </p:txBody>
      </p:sp>
      <p:sp>
        <p:nvSpPr>
          <p:cNvPr id="52245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6622" y="4569768"/>
            <a:ext cx="2657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HW #</a:t>
            </a:r>
            <a:r>
              <a:rPr lang="en-US" sz="2400" dirty="0" smtClean="0">
                <a:solidFill>
                  <a:schemeClr val="hlink"/>
                </a:solidFill>
                <a:latin typeface="Times New Roman" pitchFamily="18" charset="0"/>
              </a:rPr>
              <a:t>13,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</a:rPr>
              <a:t>Problem 2</a:t>
            </a:r>
          </a:p>
        </p:txBody>
      </p:sp>
      <p:sp>
        <p:nvSpPr>
          <p:cNvPr id="52246" name="AutoShape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222875" y="4452938"/>
            <a:ext cx="3001963" cy="695325"/>
          </a:xfrm>
          <a:prstGeom prst="foldedCorner">
            <a:avLst>
              <a:gd name="adj" fmla="val 17324"/>
            </a:avLst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53269" name="Rectangle 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74638"/>
            <a:ext cx="77819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>
                <a:latin typeface="Times New Roman" pitchFamily="18" charset="0"/>
              </a:rPr>
              <a:t>Rice's theorem</a:t>
            </a:r>
          </a:p>
        </p:txBody>
      </p: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44145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i="1"/>
              <a:t>Every</a:t>
            </a:r>
            <a:r>
              <a:rPr lang="en-US" sz="2400"/>
              <a:t> nontrivial property of programs is uncomputable.</a:t>
            </a:r>
          </a:p>
        </p:txBody>
      </p:sp>
      <p:sp>
        <p:nvSpPr>
          <p:cNvPr id="5325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8350" y="2025650"/>
            <a:ext cx="1384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Turing machines</a:t>
            </a:r>
          </a:p>
        </p:txBody>
      </p:sp>
      <p:sp>
        <p:nvSpPr>
          <p:cNvPr id="5325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46638" y="2254250"/>
            <a:ext cx="846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functions</a:t>
            </a:r>
          </a:p>
        </p:txBody>
      </p:sp>
      <p:sp>
        <p:nvSpPr>
          <p:cNvPr id="5325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89525" y="2482850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…</a:t>
            </a:r>
          </a:p>
        </p:txBody>
      </p:sp>
      <p:sp>
        <p:nvSpPr>
          <p:cNvPr id="5325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46875" y="2019300"/>
            <a:ext cx="1042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undecidable</a:t>
            </a:r>
          </a:p>
        </p:txBody>
      </p:sp>
      <p:sp>
        <p:nvSpPr>
          <p:cNvPr id="53257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6413" y="2247900"/>
            <a:ext cx="835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recursive</a:t>
            </a:r>
          </a:p>
        </p:txBody>
      </p:sp>
      <p:sp>
        <p:nvSpPr>
          <p:cNvPr id="53258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6563" y="2476500"/>
            <a:ext cx="989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extra credit</a:t>
            </a:r>
          </a:p>
        </p:txBody>
      </p:sp>
      <p:sp>
        <p:nvSpPr>
          <p:cNvPr id="53259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50938" y="2709863"/>
            <a:ext cx="15128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" pitchFamily="1" charset="0"/>
              </a:rPr>
              <a:t>Proof:</a:t>
            </a:r>
          </a:p>
        </p:txBody>
      </p:sp>
      <p:sp>
        <p:nvSpPr>
          <p:cNvPr id="53260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57350" y="3244850"/>
            <a:ext cx="6181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see CS 142 / Math 167, computability theory</a:t>
            </a:r>
          </a:p>
        </p:txBody>
      </p:sp>
      <p:sp>
        <p:nvSpPr>
          <p:cNvPr id="53261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63638" y="3975100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" pitchFamily="1" charset="0"/>
              </a:rPr>
              <a:t>Consequence:</a:t>
            </a:r>
          </a:p>
        </p:txBody>
      </p:sp>
      <p:sp>
        <p:nvSpPr>
          <p:cNvPr id="5326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36725" y="4491038"/>
            <a:ext cx="4732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programming can't be automated!</a:t>
            </a:r>
          </a:p>
        </p:txBody>
      </p:sp>
      <p:sp>
        <p:nvSpPr>
          <p:cNvPr id="53263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69138" y="2684463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latin typeface="Times" pitchFamily="1" charset="0"/>
              </a:rPr>
              <a:t>…</a:t>
            </a:r>
          </a:p>
        </p:txBody>
      </p:sp>
      <p:sp>
        <p:nvSpPr>
          <p:cNvPr id="5326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0663" y="5829300"/>
            <a:ext cx="245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Examples:</a:t>
            </a:r>
          </a:p>
        </p:txBody>
      </p:sp>
      <p:sp>
        <p:nvSpPr>
          <p:cNvPr id="5326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35225" y="4903788"/>
            <a:ext cx="4364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or, at least, </a:t>
            </a:r>
            <a:r>
              <a:rPr lang="en-US" b="1" i="1">
                <a:solidFill>
                  <a:srgbClr val="0000FF"/>
                </a:solidFill>
              </a:rPr>
              <a:t>reasoning</a:t>
            </a:r>
            <a:r>
              <a:rPr lang="en-US">
                <a:solidFill>
                  <a:srgbClr val="0000FF"/>
                </a:solidFill>
              </a:rPr>
              <a:t> about programs…</a:t>
            </a:r>
          </a:p>
        </p:txBody>
      </p:sp>
      <p:sp>
        <p:nvSpPr>
          <p:cNvPr id="53266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76463" y="5624513"/>
            <a:ext cx="600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Finding the shortest </a:t>
            </a:r>
            <a:r>
              <a:rPr lang="en-US" u="sng">
                <a:solidFill>
                  <a:schemeClr val="hlink"/>
                </a:solidFill>
                <a:latin typeface="Comic Sans MS" pitchFamily="66" charset="0"/>
              </a:rPr>
              <a:t>program</a:t>
            </a:r>
            <a:r>
              <a:rPr lang="en-US">
                <a:latin typeface="Comic Sans MS" pitchFamily="66" charset="0"/>
              </a:rPr>
              <a:t> outputting any integer n.</a:t>
            </a:r>
          </a:p>
        </p:txBody>
      </p:sp>
      <p:sp>
        <p:nvSpPr>
          <p:cNvPr id="53267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76463" y="5954713"/>
            <a:ext cx="658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Finding the largest possible output for a given size </a:t>
            </a:r>
            <a:r>
              <a:rPr lang="en-US" u="sng">
                <a:solidFill>
                  <a:schemeClr val="hlink"/>
                </a:solidFill>
                <a:latin typeface="Comic Sans MS" pitchFamily="66" charset="0"/>
              </a:rPr>
              <a:t>program</a:t>
            </a:r>
            <a:r>
              <a:rPr lang="en-US">
                <a:latin typeface="Comic Sans MS" pitchFamily="66" charset="0"/>
              </a:rPr>
              <a:t>.</a:t>
            </a:r>
          </a:p>
        </p:txBody>
      </p:sp>
      <p:sp>
        <p:nvSpPr>
          <p:cNvPr id="53268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76463" y="6297613"/>
            <a:ext cx="2563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mic Sans MS" pitchFamily="66" charset="0"/>
              </a:rPr>
              <a:t>Hilbert’s 10</a:t>
            </a:r>
            <a:r>
              <a:rPr lang="en-US" baseline="30000">
                <a:latin typeface="Comic Sans MS" pitchFamily="66" charset="0"/>
              </a:rPr>
              <a:t>th</a:t>
            </a:r>
            <a:r>
              <a:rPr lang="en-US">
                <a:latin typeface="Comic Sans MS" pitchFamily="66" charset="0"/>
              </a:rPr>
              <a:t> 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36563" y="1116013"/>
            <a:ext cx="8221662" cy="188912"/>
            <a:chOff x="295" y="1311"/>
            <a:chExt cx="5177" cy="114"/>
          </a:xfrm>
        </p:grpSpPr>
        <p:sp>
          <p:nvSpPr>
            <p:cNvPr id="54298" name="Rectangle 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Rectangle 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6438" y="242888"/>
            <a:ext cx="783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i="1">
                <a:latin typeface="Times New Roman" pitchFamily="18" charset="0"/>
              </a:rPr>
              <a:t>Real</a:t>
            </a:r>
            <a:r>
              <a:rPr lang="en-US" sz="4400">
                <a:latin typeface="Times New Roman" pitchFamily="18" charset="0"/>
              </a:rPr>
              <a:t> uncomputable problems?</a:t>
            </a:r>
          </a:p>
        </p:txBody>
      </p:sp>
      <p:pic>
        <p:nvPicPr>
          <p:cNvPr id="54276" name="Picture 6" descr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84338"/>
            <a:ext cx="7264400" cy="210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277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305800" y="3200400"/>
            <a:ext cx="369888" cy="393700"/>
            <a:chOff x="2928" y="1051"/>
            <a:chExt cx="840" cy="957"/>
          </a:xfrm>
        </p:grpSpPr>
        <p:sp>
          <p:nvSpPr>
            <p:cNvPr id="54285" name="Freeform 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10 w 1048"/>
                <a:gd name="T1" fmla="*/ 21 h 250"/>
                <a:gd name="T2" fmla="*/ 703 w 1048"/>
                <a:gd name="T3" fmla="*/ 83 h 250"/>
                <a:gd name="T4" fmla="*/ 735 w 1048"/>
                <a:gd name="T5" fmla="*/ 111 h 250"/>
                <a:gd name="T6" fmla="*/ 767 w 1048"/>
                <a:gd name="T7" fmla="*/ 137 h 250"/>
                <a:gd name="T8" fmla="*/ 810 w 1048"/>
                <a:gd name="T9" fmla="*/ 178 h 250"/>
                <a:gd name="T10" fmla="*/ 580 w 1048"/>
                <a:gd name="T11" fmla="*/ 247 h 250"/>
                <a:gd name="T12" fmla="*/ 63 w 1048"/>
                <a:gd name="T13" fmla="*/ 227 h 250"/>
                <a:gd name="T14" fmla="*/ 0 w 1048"/>
                <a:gd name="T15" fmla="*/ 206 h 250"/>
                <a:gd name="T16" fmla="*/ 5 w 1048"/>
                <a:gd name="T17" fmla="*/ 172 h 250"/>
                <a:gd name="T18" fmla="*/ 74 w 1048"/>
                <a:gd name="T19" fmla="*/ 130 h 250"/>
                <a:gd name="T20" fmla="*/ 160 w 1048"/>
                <a:gd name="T21" fmla="*/ 76 h 250"/>
                <a:gd name="T22" fmla="*/ 213 w 1048"/>
                <a:gd name="T23" fmla="*/ 55 h 250"/>
                <a:gd name="T24" fmla="*/ 250 w 1048"/>
                <a:gd name="T25" fmla="*/ 28 h 250"/>
                <a:gd name="T26" fmla="*/ 293 w 1048"/>
                <a:gd name="T27" fmla="*/ 14 h 250"/>
                <a:gd name="T28" fmla="*/ 389 w 1048"/>
                <a:gd name="T29" fmla="*/ 28 h 250"/>
                <a:gd name="T30" fmla="*/ 41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Oval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Oval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Oval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Oval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Oval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Oval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AutoShape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Freeform 17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Freeform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Freeform 19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7" name="Freeform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8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81950" y="2667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08000"/>
                </a:solidFill>
                <a:latin typeface="Comic Sans MS" pitchFamily="66" charset="0"/>
              </a:rPr>
              <a:t>Wikipedia humor?</a:t>
            </a:r>
          </a:p>
        </p:txBody>
      </p:sp>
      <p:sp>
        <p:nvSpPr>
          <p:cNvPr id="54279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616325" y="3487738"/>
            <a:ext cx="1703388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4280" name="Picture 23" descr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10025"/>
            <a:ext cx="61785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Line 2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2000" y="4419600"/>
            <a:ext cx="8397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2" name="Line 2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62000" y="4724400"/>
            <a:ext cx="839788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3" name="Line 2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196975" y="6275388"/>
            <a:ext cx="4445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4" name="Line 2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90625" y="5943600"/>
            <a:ext cx="4445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68164</TotalTime>
  <Pages>1</Pages>
  <Words>2764</Words>
  <Application>Microsoft Office PowerPoint</Application>
  <PresentationFormat>On-screen Show (4:3)</PresentationFormat>
  <Paragraphs>378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Favorite idea</vt:lpstr>
      <vt:lpstr>Most important idea</vt:lpstr>
      <vt:lpstr>Most confusing</vt:lpstr>
      <vt:lpstr>Review problems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alvarado</cp:lastModifiedBy>
  <cp:revision>1011</cp:revision>
  <cp:lastPrinted>2008-11-18T18:09:24Z</cp:lastPrinted>
  <dcterms:created xsi:type="dcterms:W3CDTF">1999-08-21T19:28:52Z</dcterms:created>
  <dcterms:modified xsi:type="dcterms:W3CDTF">2010-12-09T21:47:25Z</dcterms:modified>
</cp:coreProperties>
</file>