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CDB21-C93E-4C30-A9EA-77119C7BD20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BA04-4AA6-4ECE-A5E3-B0BD00F33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amma_correc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homepages.inf.ed.ac.uk/rbf/CVonline/LOCAL_COPIES/MANDUCHI1/Bilateral_Filtering.htm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image processing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misc. </a:t>
            </a:r>
            <a:r>
              <a:rPr lang="en-US" dirty="0" err="1" smtClean="0">
                <a:latin typeface="Comic Sans MS" pitchFamily="66" charset="0"/>
              </a:rPr>
              <a:t>techniqes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 with it</a:t>
            </a:r>
            <a:endParaRPr lang="en-US" dirty="0"/>
          </a:p>
        </p:txBody>
      </p:sp>
      <p:pic>
        <p:nvPicPr>
          <p:cNvPr id="4" name="Picture 3" descr="o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038600"/>
            <a:ext cx="1892411" cy="2590800"/>
          </a:xfrm>
          <a:prstGeom prst="rect">
            <a:avLst/>
          </a:prstGeom>
        </p:spPr>
      </p:pic>
      <p:pic>
        <p:nvPicPr>
          <p:cNvPr id="5" name="Picture 4" descr="cartoonif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219200"/>
            <a:ext cx="1905000" cy="2608035"/>
          </a:xfrm>
          <a:prstGeom prst="rect">
            <a:avLst/>
          </a:prstGeom>
        </p:spPr>
      </p:pic>
      <p:pic>
        <p:nvPicPr>
          <p:cNvPr id="6" name="Picture 5" descr="mosaic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8627" y="1219200"/>
            <a:ext cx="1892411" cy="2590800"/>
          </a:xfrm>
          <a:prstGeom prst="rect">
            <a:avLst/>
          </a:prstGeom>
        </p:spPr>
      </p:pic>
      <p:pic>
        <p:nvPicPr>
          <p:cNvPr id="7" name="Picture 6" descr="embos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038600"/>
            <a:ext cx="1855038" cy="25396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results</a:t>
            </a:r>
            <a:endParaRPr lang="en-US" dirty="0"/>
          </a:p>
        </p:txBody>
      </p:sp>
      <p:pic>
        <p:nvPicPr>
          <p:cNvPr id="4" name="Picture 3" descr="o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47800"/>
            <a:ext cx="1892411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971800"/>
            <a:ext cx="2117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shrink</a:t>
            </a:r>
          </a:p>
          <a:p>
            <a:r>
              <a:rPr lang="en-US" dirty="0" smtClean="0"/>
              <a:t>smudge boundaries</a:t>
            </a:r>
          </a:p>
          <a:p>
            <a:r>
              <a:rPr lang="en-US" dirty="0" smtClean="0"/>
              <a:t>reduce contrast</a:t>
            </a:r>
          </a:p>
          <a:p>
            <a:r>
              <a:rPr lang="en-US" dirty="0" smtClean="0"/>
              <a:t>decrease blue/green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a “fun filter” for project 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I’ll take your pictures for next </a:t>
            </a:r>
            <a:r>
              <a:rPr lang="en-US" smtClean="0"/>
              <a:t>Tuesday’s morphing lab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gamma correction (5 pts)</a:t>
            </a:r>
          </a:p>
          <a:p>
            <a:r>
              <a:rPr lang="en-US" dirty="0" err="1" smtClean="0"/>
              <a:t>nxn</a:t>
            </a:r>
            <a:r>
              <a:rPr lang="en-US" dirty="0" smtClean="0"/>
              <a:t> median filter (5 pts)</a:t>
            </a:r>
          </a:p>
          <a:p>
            <a:r>
              <a:rPr lang="en-US" dirty="0" err="1" smtClean="0"/>
              <a:t>nxn</a:t>
            </a:r>
            <a:r>
              <a:rPr lang="en-US" dirty="0" smtClean="0"/>
              <a:t> bilateral filter (8 pts)</a:t>
            </a:r>
          </a:p>
          <a:p>
            <a:r>
              <a:rPr lang="en-US" dirty="0" err="1" smtClean="0"/>
              <a:t>nxn</a:t>
            </a:r>
            <a:r>
              <a:rPr lang="en-US" dirty="0" smtClean="0"/>
              <a:t> </a:t>
            </a:r>
            <a:r>
              <a:rPr lang="en-US" dirty="0" err="1" smtClean="0"/>
              <a:t>sobel</a:t>
            </a:r>
            <a:r>
              <a:rPr lang="en-US" dirty="0" smtClean="0"/>
              <a:t> operator (5 pts)</a:t>
            </a:r>
          </a:p>
          <a:p>
            <a:r>
              <a:rPr lang="en-US" dirty="0" smtClean="0"/>
              <a:t>painterly filters (0-10 pts depending on difficulty and execution)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gamma correction corrects for non-linearity in </a:t>
            </a:r>
            <a:r>
              <a:rPr lang="en-US" dirty="0" err="1" smtClean="0"/>
              <a:t>crt</a:t>
            </a:r>
            <a:r>
              <a:rPr lang="en-US" dirty="0" smtClean="0"/>
              <a:t> displays.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for more info check </a:t>
            </a:r>
            <a:r>
              <a:rPr lang="en-US" dirty="0" err="1" smtClean="0"/>
              <a:t>wikipedia</a:t>
            </a:r>
            <a:r>
              <a:rPr lang="en-US" dirty="0" smtClean="0"/>
              <a:t>: </a:t>
            </a:r>
            <a:r>
              <a:rPr lang="en-US" sz="2400" dirty="0" smtClean="0">
                <a:hlinkClick r:id="rId2"/>
              </a:rPr>
              <a:t>http://en.wikipedia.org/wiki/Gamma_correction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removes noise but preserves edges better than box or </a:t>
            </a:r>
            <a:r>
              <a:rPr lang="en-US" dirty="0" err="1" smtClean="0"/>
              <a:t>gaussian</a:t>
            </a:r>
            <a:r>
              <a:rPr lang="en-US" dirty="0" smtClean="0"/>
              <a:t> blur</a:t>
            </a:r>
          </a:p>
          <a:p>
            <a:r>
              <a:rPr lang="en-US" dirty="0" smtClean="0"/>
              <a:t>algorithm: replace center of each </a:t>
            </a:r>
            <a:r>
              <a:rPr lang="en-US" dirty="0" err="1" smtClean="0"/>
              <a:t>nxn</a:t>
            </a:r>
            <a:r>
              <a:rPr lang="en-US" dirty="0" smtClean="0"/>
              <a:t> (n odd) windows by median pixel value in that window</a:t>
            </a:r>
            <a:endParaRPr lang="en-US" dirty="0"/>
          </a:p>
        </p:txBody>
      </p:sp>
      <p:pic>
        <p:nvPicPr>
          <p:cNvPr id="4" name="Picture 3" descr="545px-Median_filter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676400"/>
            <a:ext cx="2667000" cy="29361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635375" y="2286000"/>
            <a:ext cx="2335213" cy="4114800"/>
            <a:chOff x="2290" y="1440"/>
            <a:chExt cx="1471" cy="2592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290" y="1680"/>
              <a:ext cx="1471" cy="2352"/>
              <a:chOff x="2290" y="1392"/>
              <a:chExt cx="1471" cy="2352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2449" y="2592"/>
                <a:ext cx="1152" cy="1152"/>
                <a:chOff x="2112" y="2592"/>
                <a:chExt cx="1152" cy="1152"/>
              </a:xfrm>
            </p:grpSpPr>
            <p:sp>
              <p:nvSpPr>
                <p:cNvPr id="12" name="Rectangle 8"/>
                <p:cNvSpPr>
                  <a:spLocks noChangeArrowheads="1"/>
                </p:cNvSpPr>
                <p:nvPr/>
              </p:nvSpPr>
              <p:spPr bwMode="auto">
                <a:xfrm>
                  <a:off x="2112" y="2592"/>
                  <a:ext cx="1152" cy="115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" name="Picture 9" descr="BIG_gaussia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contrast="6000"/>
                </a:blip>
                <a:srcRect/>
                <a:stretch>
                  <a:fillRect/>
                </a:stretch>
              </p:blipFill>
              <p:spPr bwMode="auto">
                <a:xfrm>
                  <a:off x="2400" y="2880"/>
                  <a:ext cx="576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2290" y="1392"/>
                <a:ext cx="1471" cy="464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3024" y="1800"/>
                <a:ext cx="3" cy="48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2492" y="2328"/>
                <a:ext cx="10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i="1"/>
                  <a:t>space</a:t>
                </a:r>
                <a:r>
                  <a:rPr lang="en-US" sz="2000"/>
                  <a:t> weight</a:t>
                </a:r>
              </a:p>
            </p:txBody>
          </p:sp>
        </p:grp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2715" y="1440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2"/>
                  </a:solidFill>
                </a:rPr>
                <a:t>not new</a:t>
              </a:r>
              <a:endParaRPr 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6019800" y="2286000"/>
            <a:ext cx="2382838" cy="3940175"/>
            <a:chOff x="3792" y="1440"/>
            <a:chExt cx="1501" cy="2482"/>
          </a:xfrm>
        </p:grpSpPr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3792" y="1680"/>
              <a:ext cx="1501" cy="2242"/>
              <a:chOff x="3792" y="1392"/>
              <a:chExt cx="1501" cy="2242"/>
            </a:xfrm>
          </p:grpSpPr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3792" y="1392"/>
                <a:ext cx="1501" cy="464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4541" y="1800"/>
                <a:ext cx="3" cy="480"/>
              </a:xfrm>
              <a:prstGeom prst="line">
                <a:avLst/>
              </a:prstGeom>
              <a:noFill/>
              <a:ln w="76200">
                <a:solidFill>
                  <a:srgbClr val="0099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4015" y="2328"/>
                <a:ext cx="105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i="1"/>
                  <a:t>range</a:t>
                </a:r>
                <a:r>
                  <a:rPr lang="en-US" sz="2000"/>
                  <a:t> weight</a:t>
                </a:r>
              </a:p>
            </p:txBody>
          </p:sp>
          <p:grpSp>
            <p:nvGrpSpPr>
              <p:cNvPr id="20" name="Group 21"/>
              <p:cNvGrpSpPr>
                <a:grpSpLocks/>
              </p:cNvGrpSpPr>
              <p:nvPr/>
            </p:nvGrpSpPr>
            <p:grpSpPr bwMode="auto">
              <a:xfrm>
                <a:off x="4272" y="2640"/>
                <a:ext cx="480" cy="994"/>
                <a:chOff x="4272" y="2640"/>
                <a:chExt cx="480" cy="994"/>
              </a:xfrm>
            </p:grpSpPr>
            <p:pic>
              <p:nvPicPr>
                <p:cNvPr id="21" name="Picture 1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 rot="5400000">
                  <a:off x="4197" y="3044"/>
                  <a:ext cx="856" cy="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2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3975" y="3177"/>
                  <a:ext cx="912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272" y="2640"/>
                  <a:ext cx="16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i="1">
                      <a:solidFill>
                        <a:srgbClr val="000000"/>
                      </a:solidFill>
                      <a:latin typeface="Times New Roman" pitchFamily="18" charset="0"/>
                    </a:rPr>
                    <a:t>I</a:t>
                  </a:r>
                </a:p>
              </p:txBody>
            </p:sp>
            <p:sp>
              <p:nvSpPr>
                <p:cNvPr id="24" name="Line 20"/>
                <p:cNvSpPr>
                  <a:spLocks noChangeShapeType="1"/>
                </p:cNvSpPr>
                <p:nvPr/>
              </p:nvSpPr>
              <p:spPr bwMode="auto">
                <a:xfrm>
                  <a:off x="4394" y="3168"/>
                  <a:ext cx="7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4352" y="1440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2"/>
                  </a:solidFill>
                </a:rPr>
                <a:t>new</a:t>
              </a:r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bilateral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bilateral:  </a:t>
            </a:r>
            <a:r>
              <a:rPr lang="en-US" sz="1600" dirty="0" err="1" smtClean="0"/>
              <a:t>gaussian</a:t>
            </a:r>
            <a:r>
              <a:rPr lang="en-US" sz="1600" dirty="0" smtClean="0"/>
              <a:t> blur modified to preserve edges; the </a:t>
            </a:r>
            <a:r>
              <a:rPr lang="en-US" sz="1600" dirty="0" err="1" smtClean="0"/>
              <a:t>gaussian</a:t>
            </a:r>
            <a:r>
              <a:rPr lang="en-US" sz="1600" dirty="0" smtClean="0"/>
              <a:t> weights are multiplied by an intensity factor.  for more info check this link  </a:t>
            </a:r>
            <a:r>
              <a:rPr lang="en-US" sz="1600" dirty="0" smtClean="0">
                <a:hlinkClick r:id="rId5"/>
              </a:rPr>
              <a:t>bilateral tutorial</a:t>
            </a:r>
            <a:endParaRPr lang="en-US" sz="16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2514600"/>
          <a:ext cx="8534400" cy="1174750"/>
        </p:xfrm>
        <a:graphic>
          <a:graphicData uri="http://schemas.openxmlformats.org/presentationml/2006/ole">
            <p:oleObj spid="_x0000_s1026" name="Equation" r:id="rId6" imgW="29462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sobel</a:t>
            </a:r>
            <a:r>
              <a:rPr lang="en-US" dirty="0" smtClean="0"/>
              <a:t> operator</a:t>
            </a:r>
            <a:endParaRPr lang="en-US" dirty="0"/>
          </a:p>
        </p:txBody>
      </p:sp>
      <p:pic>
        <p:nvPicPr>
          <p:cNvPr id="4" name="Content Placeholder 3" descr="200px-Bikesgr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828800"/>
            <a:ext cx="1828800" cy="1371600"/>
          </a:xfrm>
        </p:spPr>
      </p:pic>
      <p:pic>
        <p:nvPicPr>
          <p:cNvPr id="5" name="Picture 4" descr="200px-Bikesgray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886200"/>
            <a:ext cx="1828800" cy="1371600"/>
          </a:xfrm>
          <a:prstGeom prst="rect">
            <a:avLst/>
          </a:prstGeom>
        </p:spPr>
      </p:pic>
      <p:pic>
        <p:nvPicPr>
          <p:cNvPr id="6" name="Picture 5" descr="200px-Bikesgrayg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886200"/>
            <a:ext cx="1828800" cy="1371600"/>
          </a:xfrm>
          <a:prstGeom prst="rect">
            <a:avLst/>
          </a:prstGeom>
        </p:spPr>
      </p:pic>
      <p:pic>
        <p:nvPicPr>
          <p:cNvPr id="7" name="Picture 6" descr="200px-Bikesgraysob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1828800"/>
            <a:ext cx="18288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295400"/>
            <a:ext cx="3886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Improved edge detection: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mic Sans MS" pitchFamily="66" charset="0"/>
              </a:rPr>
              <a:t>Convolve with vertical and horizontal derivatives matrices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mic Sans MS" pitchFamily="66" charset="0"/>
              </a:rPr>
              <a:t>Compute final derivative:  </a:t>
            </a:r>
          </a:p>
          <a:p>
            <a:pPr marL="457200" indent="-457200"/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dirty="0" smtClean="0">
                <a:latin typeface="Comic Sans MS" pitchFamily="66" charset="0"/>
              </a:rPr>
              <a:t>(v</a:t>
            </a:r>
            <a:r>
              <a:rPr lang="en-US" sz="2000" baseline="-25000" dirty="0">
                <a:latin typeface="Comic Sans MS" pitchFamily="66" charset="0"/>
              </a:rPr>
              <a:t>x</a:t>
            </a:r>
            <a:r>
              <a:rPr lang="en-US" sz="2000" baseline="30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+ v</a:t>
            </a:r>
            <a:r>
              <a:rPr lang="en-US" sz="2000" baseline="-25000" dirty="0">
                <a:latin typeface="Comic Sans MS" pitchFamily="66" charset="0"/>
              </a:rPr>
              <a:t>y</a:t>
            </a:r>
            <a:r>
              <a:rPr lang="en-US" sz="2000" baseline="30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)</a:t>
            </a:r>
            <a:r>
              <a:rPr lang="en-US" sz="2000" baseline="30000" dirty="0" smtClean="0">
                <a:latin typeface="Comic Sans MS" pitchFamily="66" charset="0"/>
              </a:rPr>
              <a:t>1/2</a:t>
            </a:r>
            <a:r>
              <a:rPr lang="en-US" sz="2000" dirty="0" smtClean="0">
                <a:latin typeface="Comic Sans MS" pitchFamily="66" charset="0"/>
              </a:rPr>
              <a:t> , where </a:t>
            </a:r>
            <a:r>
              <a:rPr lang="en-US" sz="2000" dirty="0" err="1" smtClean="0">
                <a:latin typeface="Comic Sans MS" pitchFamily="66" charset="0"/>
              </a:rPr>
              <a:t>v</a:t>
            </a:r>
            <a:r>
              <a:rPr lang="en-US" sz="2000" baseline="-25000" dirty="0" err="1" smtClean="0"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 and </a:t>
            </a:r>
            <a:r>
              <a:rPr lang="en-US" sz="2000" dirty="0" err="1" smtClean="0">
                <a:latin typeface="Comic Sans MS" pitchFamily="66" charset="0"/>
              </a:rPr>
              <a:t>v</a:t>
            </a:r>
            <a:r>
              <a:rPr lang="en-US" sz="2000" baseline="-25000" dirty="0" err="1" smtClean="0">
                <a:latin typeface="Comic Sans MS" pitchFamily="66" charset="0"/>
              </a:rPr>
              <a:t>y</a:t>
            </a:r>
            <a:r>
              <a:rPr lang="en-US" sz="2000" dirty="0" smtClean="0">
                <a:latin typeface="Comic Sans MS" pitchFamily="66" charset="0"/>
              </a:rPr>
              <a:t> are pixel values in in the two convolved images from step 1</a:t>
            </a:r>
          </a:p>
          <a:p>
            <a:endParaRPr lang="en-US" sz="2000" dirty="0">
              <a:latin typeface="Comic Sans MS" pitchFamily="66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" y="2895600"/>
          <a:ext cx="1905000" cy="1671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635000"/>
                <a:gridCol w="635000"/>
              </a:tblGrid>
              <a:tr h="55710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-1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55710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-2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55710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-1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43200" y="2895600"/>
          <a:ext cx="1905000" cy="1671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635000"/>
                <a:gridCol w="635000"/>
              </a:tblGrid>
              <a:tr h="55710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-1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-2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-1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55710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  <a:tr h="55710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00600" y="5410200"/>
            <a:ext cx="4004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derivates in horizontal and vertical directions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3276600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original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3276600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mic Sans MS" pitchFamily="66" charset="0"/>
              </a:rPr>
              <a:t>sobel</a:t>
            </a:r>
            <a:r>
              <a:rPr lang="en-US" sz="1400" dirty="0" smtClean="0">
                <a:latin typeface="Comic Sans MS" pitchFamily="66" charset="0"/>
              </a:rPr>
              <a:t> edges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painterly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incorporates a range of techniques available in </a:t>
            </a:r>
            <a:r>
              <a:rPr lang="en-US" dirty="0" err="1" smtClean="0"/>
              <a:t>photoshop</a:t>
            </a:r>
            <a:r>
              <a:rPr lang="en-US" dirty="0" smtClean="0"/>
              <a:t>, gimp, etc.</a:t>
            </a:r>
            <a:endParaRPr lang="en-US" dirty="0"/>
          </a:p>
        </p:txBody>
      </p:sp>
      <p:pic>
        <p:nvPicPr>
          <p:cNvPr id="4" name="Picture 3" descr="spamR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2747" y="2514600"/>
            <a:ext cx="2776053" cy="2743200"/>
          </a:xfrm>
          <a:prstGeom prst="rect">
            <a:avLst/>
          </a:prstGeom>
        </p:spPr>
      </p:pic>
      <p:pic>
        <p:nvPicPr>
          <p:cNvPr id="7" name="Picture 6" descr="spamRegSplat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2776054" cy="2743200"/>
          </a:xfrm>
          <a:prstGeom prst="rect">
            <a:avLst/>
          </a:prstGeom>
        </p:spPr>
      </p:pic>
      <p:pic>
        <p:nvPicPr>
          <p:cNvPr id="9" name="Picture 8" descr="spamRegCharco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743200"/>
            <a:ext cx="2776054" cy="2743200"/>
          </a:xfrm>
          <a:prstGeom prst="rect">
            <a:avLst/>
          </a:prstGeom>
        </p:spPr>
      </p:pic>
      <p:pic>
        <p:nvPicPr>
          <p:cNvPr id="10" name="Picture 9" descr="spamRegGla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4419600"/>
            <a:ext cx="2776054" cy="2743200"/>
          </a:xfrm>
          <a:prstGeom prst="rect">
            <a:avLst/>
          </a:prstGeom>
        </p:spPr>
      </p:pic>
      <p:pic>
        <p:nvPicPr>
          <p:cNvPr id="5" name="Picture 4" descr="spamRegDa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419600"/>
            <a:ext cx="2776054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Fun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 image</a:t>
            </a:r>
            <a:endParaRPr lang="en-US" dirty="0"/>
          </a:p>
        </p:txBody>
      </p:sp>
      <p:pic>
        <p:nvPicPr>
          <p:cNvPr id="4" name="Picture 3" descr="samp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828800"/>
            <a:ext cx="2438134" cy="33379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247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image processing</vt:lpstr>
      <vt:lpstr>Slide 2</vt:lpstr>
      <vt:lpstr>gamma correction</vt:lpstr>
      <vt:lpstr>median filter</vt:lpstr>
      <vt:lpstr>bilateral filter</vt:lpstr>
      <vt:lpstr>sobel operator</vt:lpstr>
      <vt:lpstr>painterly filters</vt:lpstr>
      <vt:lpstr>Today</vt:lpstr>
      <vt:lpstr>Step 1</vt:lpstr>
      <vt:lpstr>Step 2</vt:lpstr>
      <vt:lpstr>Step 3</vt:lpstr>
      <vt:lpstr>Step 4</vt:lpstr>
      <vt:lpstr>Meanwhile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processing</dc:title>
  <dc:creator>z</dc:creator>
  <cp:lastModifiedBy>z</cp:lastModifiedBy>
  <cp:revision>9</cp:revision>
  <dcterms:created xsi:type="dcterms:W3CDTF">2010-09-18T15:41:18Z</dcterms:created>
  <dcterms:modified xsi:type="dcterms:W3CDTF">2011-09-08T20:32:02Z</dcterms:modified>
</cp:coreProperties>
</file>