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2" r:id="rId6"/>
    <p:sldId id="261" r:id="rId7"/>
    <p:sldId id="265" r:id="rId8"/>
    <p:sldId id="269" r:id="rId9"/>
    <p:sldId id="272" r:id="rId10"/>
    <p:sldId id="268" r:id="rId11"/>
    <p:sldId id="273" r:id="rId12"/>
    <p:sldId id="274" r:id="rId13"/>
    <p:sldId id="275" r:id="rId14"/>
    <p:sldId id="259" r:id="rId15"/>
    <p:sldId id="276" r:id="rId16"/>
    <p:sldId id="277" r:id="rId17"/>
    <p:sldId id="278" r:id="rId18"/>
    <p:sldId id="279" r:id="rId19"/>
    <p:sldId id="280" r:id="rId20"/>
    <p:sldId id="281" r:id="rId21"/>
    <p:sldId id="283" r:id="rId22"/>
    <p:sldId id="282" r:id="rId23"/>
    <p:sldId id="285" r:id="rId24"/>
    <p:sldId id="28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70C0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F19CD-3229-408C-B3A0-17E1457A090C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49158-BC78-420D-A4BC-2BB0E3F3F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722A-57FC-492D-BB78-513C755D3D2F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5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4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5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8.jpeg"/><Relationship Id="rId5" Type="http://schemas.openxmlformats.org/officeDocument/2006/relationships/image" Target="../media/image14.jpeg"/><Relationship Id="rId10" Type="http://schemas.openxmlformats.org/officeDocument/2006/relationships/image" Target="../media/image7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5.jpeg"/><Relationship Id="rId7" Type="http://schemas.openxmlformats.org/officeDocument/2006/relationships/image" Target="../media/image13.jpeg"/><Relationship Id="rId12" Type="http://schemas.openxmlformats.org/officeDocument/2006/relationships/image" Target="../media/image1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8.jpeg"/><Relationship Id="rId5" Type="http://schemas.openxmlformats.org/officeDocument/2006/relationships/image" Target="../media/image14.jpeg"/><Relationship Id="rId10" Type="http://schemas.openxmlformats.org/officeDocument/2006/relationships/image" Target="../media/image7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4.jpeg"/><Relationship Id="rId4" Type="http://schemas.openxmlformats.org/officeDocument/2006/relationships/image" Target="../media/image12.jpeg"/><Relationship Id="rId9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blending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//set alpha of red triangle to</a:t>
            </a:r>
          </a:p>
          <a:p>
            <a:pPr>
              <a:buNone/>
            </a:pPr>
            <a:r>
              <a:rPr lang="en-US" sz="2400" dirty="0" smtClean="0"/>
              <a:t>// .5,.5,.5</a:t>
            </a:r>
          </a:p>
          <a:p>
            <a:pPr>
              <a:buNone/>
            </a:pPr>
            <a:r>
              <a:rPr lang="en-US" sz="2400" dirty="0" err="1" smtClean="0"/>
              <a:t>glEnable</a:t>
            </a:r>
            <a:r>
              <a:rPr lang="en-US" sz="2400" dirty="0" smtClean="0"/>
              <a:t>(GL_BLENDING);</a:t>
            </a:r>
          </a:p>
          <a:p>
            <a:pPr>
              <a:buNone/>
            </a:pPr>
            <a:r>
              <a:rPr lang="en-US" sz="2400" dirty="0" err="1" smtClean="0"/>
              <a:t>glBlendFunc</a:t>
            </a:r>
            <a:r>
              <a:rPr lang="en-US" sz="2400" dirty="0" smtClean="0"/>
              <a:t>(</a:t>
            </a:r>
            <a:r>
              <a:rPr lang="en-US" sz="2400" i="1" dirty="0" err="1" smtClean="0">
                <a:solidFill>
                  <a:srgbClr val="FFC000"/>
                </a:solidFill>
              </a:rPr>
              <a:t>sfactor</a:t>
            </a:r>
            <a:r>
              <a:rPr lang="en-US" sz="2400" dirty="0" err="1" smtClean="0"/>
              <a:t>,</a:t>
            </a:r>
            <a:r>
              <a:rPr lang="en-US" sz="2400" i="1" dirty="0" err="1" smtClean="0">
                <a:solidFill>
                  <a:srgbClr val="FFC000"/>
                </a:solidFill>
              </a:rPr>
              <a:t>dfactor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// draw red triangle</a:t>
            </a:r>
          </a:p>
          <a:p>
            <a:pPr>
              <a:buNone/>
            </a:pPr>
            <a:r>
              <a:rPr lang="en-US" sz="2400" dirty="0" err="1" smtClean="0"/>
              <a:t>glDisable</a:t>
            </a:r>
            <a:r>
              <a:rPr lang="en-US" sz="2400" dirty="0" smtClean="0"/>
              <a:t>(GL_BLENDING)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1600200"/>
            <a:ext cx="371531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GL_ZERO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GL_SRC_COLOR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GL_ONE_MINUS_SRC_COLOR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GL_DST_COLOR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GL_ONE_MINUS_DST_COLOR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GL_SRC_ALPHA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GL_ONE_MINUS_SRC_ALPHA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GL_DST_ALPHA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GL_ONE_MINUS_DST_ALPHA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GL_CONSTANT_COLOR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GL_ONE_MINUS_CONSTANT_COLOR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GL_CONSTANT_ALPHA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GL_ONE_MINUS_CONSTANT_ALPHA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GL_SRC_ALPHA_SATURATE</a:t>
            </a:r>
            <a:endParaRPr lang="en-US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343400" y="2971800"/>
            <a:ext cx="609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blending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//set alpha of red triangle to</a:t>
            </a:r>
          </a:p>
          <a:p>
            <a:pPr>
              <a:buNone/>
            </a:pPr>
            <a:r>
              <a:rPr lang="en-US" sz="2400" dirty="0" smtClean="0"/>
              <a:t>// .5,.5,.5</a:t>
            </a:r>
          </a:p>
          <a:p>
            <a:pPr>
              <a:buNone/>
            </a:pPr>
            <a:r>
              <a:rPr lang="en-US" sz="2400" dirty="0" err="1" smtClean="0"/>
              <a:t>glEnable</a:t>
            </a:r>
            <a:r>
              <a:rPr lang="en-US" sz="2400" dirty="0" smtClean="0"/>
              <a:t>(GL_BLENDING);</a:t>
            </a:r>
          </a:p>
          <a:p>
            <a:pPr>
              <a:buNone/>
            </a:pPr>
            <a:r>
              <a:rPr lang="en-US" sz="2400" dirty="0" err="1" smtClean="0"/>
              <a:t>glBlendFunc</a:t>
            </a:r>
            <a:r>
              <a:rPr lang="en-US" sz="2400" dirty="0" smtClean="0"/>
              <a:t>(</a:t>
            </a:r>
            <a:r>
              <a:rPr lang="en-US" sz="2400" i="1" dirty="0" smtClean="0">
                <a:solidFill>
                  <a:srgbClr val="FFC000"/>
                </a:solidFill>
              </a:rPr>
              <a:t>GL_SRC_ALPHA, ONE_MINUS_SRC_ALPHA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// draw red triangle</a:t>
            </a:r>
          </a:p>
          <a:p>
            <a:pPr>
              <a:buNone/>
            </a:pPr>
            <a:r>
              <a:rPr lang="en-US" sz="2400" dirty="0" err="1" smtClean="0"/>
              <a:t>glDisable</a:t>
            </a:r>
            <a:r>
              <a:rPr lang="en-US" sz="2400" dirty="0" smtClean="0"/>
              <a:t>(GL_BLENDING)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4343400"/>
            <a:ext cx="1447800" cy="144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63329" y="46812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038600" y="4267200"/>
            <a:ext cx="4182427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pixel  passes depth test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replace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r>
              <a:rPr lang="en-US" dirty="0" smtClean="0"/>
              <a:t>  with .5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S</a:t>
            </a:r>
            <a:r>
              <a:rPr lang="en-US" dirty="0" smtClean="0"/>
              <a:t> + .5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endParaRPr lang="en-US" baseline="-25000" dirty="0" smtClean="0"/>
          </a:p>
          <a:p>
            <a:endParaRPr lang="en-US" baseline="-25000" dirty="0" smtClean="0"/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s</a:t>
            </a:r>
            <a:r>
              <a:rPr lang="en-US" dirty="0" smtClean="0"/>
              <a:t>  is color of source (the red triangle)</a:t>
            </a:r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r>
              <a:rPr lang="en-US" dirty="0" smtClean="0"/>
              <a:t> is color of destination (the frame buffer)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>
            <a:off x="1371600" y="4448355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matters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648200" y="2069068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362200" y="2069068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>
            <a:off x="2506541" y="2175748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4792541" y="2175748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72000" y="39624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286000" y="39624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2430341" y="40690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4716341" y="40690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2630129" y="43002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4992329" y="43002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2"/>
          <p:cNvGrpSpPr/>
          <p:nvPr/>
        </p:nvGrpSpPr>
        <p:grpSpPr>
          <a:xfrm>
            <a:off x="19050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Blending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2049341" y="37642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5257800"/>
            <a:ext cx="282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in front of blue.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467600" y="36576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67400" y="36576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>
            <a:off x="6011741" y="37642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7611941" y="3764280"/>
            <a:ext cx="1295400" cy="304800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5257800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behind blue.</a:t>
            </a:r>
            <a:endParaRPr lang="en-US" dirty="0"/>
          </a:p>
        </p:txBody>
      </p:sp>
      <p:sp>
        <p:nvSpPr>
          <p:cNvPr id="55" name="Isosceles Triangle 54"/>
          <p:cNvSpPr/>
          <p:nvPr/>
        </p:nvSpPr>
        <p:spPr>
          <a:xfrm>
            <a:off x="6211529" y="39954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7887929" y="3995420"/>
            <a:ext cx="653845" cy="820420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3581400" y="5105400"/>
            <a:ext cx="1447800" cy="1447800"/>
            <a:chOff x="304800" y="3657600"/>
            <a:chExt cx="1447800" cy="1447800"/>
          </a:xfrm>
        </p:grpSpPr>
        <p:sp>
          <p:nvSpPr>
            <p:cNvPr id="30" name="Rectangle 29"/>
            <p:cNvSpPr/>
            <p:nvPr/>
          </p:nvSpPr>
          <p:spPr>
            <a:xfrm>
              <a:off x="304800" y="3657600"/>
              <a:ext cx="1447800" cy="144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648929" y="3995420"/>
              <a:ext cx="653845" cy="82042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457200" y="3762555"/>
              <a:ext cx="1295400" cy="304800"/>
            </a:xfrm>
            <a:prstGeom prst="triangle">
              <a:avLst/>
            </a:prstGeom>
            <a:solidFill>
              <a:srgbClr val="FF0000">
                <a:alpha val="54118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4572000" y="18288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286000" y="18288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2430341" y="19354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4716341" y="19354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Isosceles Triangle 59"/>
          <p:cNvSpPr/>
          <p:nvPr/>
        </p:nvSpPr>
        <p:spPr>
          <a:xfrm>
            <a:off x="2630129" y="21666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Isosceles Triangle 60"/>
          <p:cNvSpPr/>
          <p:nvPr/>
        </p:nvSpPr>
        <p:spPr>
          <a:xfrm>
            <a:off x="4992329" y="21666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304800" y="3657600"/>
            <a:ext cx="1447800" cy="1447800"/>
            <a:chOff x="304800" y="3657600"/>
            <a:chExt cx="1447800" cy="1447800"/>
          </a:xfrm>
        </p:grpSpPr>
        <p:sp>
          <p:nvSpPr>
            <p:cNvPr id="65" name="Rectangle 64"/>
            <p:cNvSpPr/>
            <p:nvPr/>
          </p:nvSpPr>
          <p:spPr>
            <a:xfrm>
              <a:off x="304800" y="3657600"/>
              <a:ext cx="1447800" cy="144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/>
            <p:cNvSpPr/>
            <p:nvPr/>
          </p:nvSpPr>
          <p:spPr>
            <a:xfrm>
              <a:off x="648929" y="4038600"/>
              <a:ext cx="646471" cy="77724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66"/>
            <p:cNvSpPr/>
            <p:nvPr/>
          </p:nvSpPr>
          <p:spPr>
            <a:xfrm>
              <a:off x="938152" y="3991096"/>
              <a:ext cx="76200" cy="762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67"/>
            <p:cNvSpPr/>
            <p:nvPr/>
          </p:nvSpPr>
          <p:spPr>
            <a:xfrm>
              <a:off x="457200" y="3762555"/>
              <a:ext cx="1295400" cy="304800"/>
            </a:xfrm>
            <a:prstGeom prst="triangle">
              <a:avLst/>
            </a:prstGeom>
            <a:solidFill>
              <a:srgbClr val="FF0000">
                <a:alpha val="54118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0" name="Straight Arrow Connector 69"/>
          <p:cNvCxnSpPr>
            <a:stCxn id="68" idx="3"/>
          </p:cNvCxnSpPr>
          <p:nvPr/>
        </p:nvCxnSpPr>
        <p:spPr>
          <a:xfrm>
            <a:off x="1104900" y="4067355"/>
            <a:ext cx="3009900" cy="14190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textures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2286000"/>
            <a:ext cx="4655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Order matters!  Blending lab </a:t>
            </a:r>
            <a:r>
              <a:rPr lang="en-US" dirty="0" smtClean="0"/>
              <a:t> further illustrates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</a:t>
            </a:r>
            <a:endParaRPr lang="en-US" dirty="0"/>
          </a:p>
        </p:txBody>
      </p:sp>
      <p:pic>
        <p:nvPicPr>
          <p:cNvPr id="6" name="Content Placeholder 5" descr="completeT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52600"/>
            <a:ext cx="3857625" cy="3838575"/>
          </a:xfrm>
        </p:spPr>
      </p:pic>
      <p:pic>
        <p:nvPicPr>
          <p:cNvPr id="7" name="Picture 6" descr="complet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752600"/>
            <a:ext cx="3829050" cy="3829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1</a:t>
            </a:r>
            <a:endParaRPr lang="en-US" dirty="0"/>
          </a:p>
        </p:txBody>
      </p:sp>
      <p:pic>
        <p:nvPicPr>
          <p:cNvPr id="6" name="Content Placeholder 5" descr="frameTwoCub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2040" y="1905000"/>
            <a:ext cx="1837921" cy="1828800"/>
          </a:xfrm>
        </p:spPr>
      </p:pic>
      <p:pic>
        <p:nvPicPr>
          <p:cNvPr id="7" name="Picture 6" descr="frameCub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05000"/>
            <a:ext cx="1828800" cy="18333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38862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0042" y="3886200"/>
            <a:ext cx="245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 and reflected cube</a:t>
            </a:r>
            <a:endParaRPr lang="en-US" dirty="0"/>
          </a:p>
        </p:txBody>
      </p:sp>
      <p:pic>
        <p:nvPicPr>
          <p:cNvPr id="11" name="Picture 10" descr="completeTopTransparentFlo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1905000"/>
            <a:ext cx="1828800" cy="18333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92626" y="3886200"/>
            <a:ext cx="2565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cube, reflected cube, and</a:t>
            </a:r>
          </a:p>
          <a:p>
            <a:pPr algn="ctr"/>
            <a:r>
              <a:rPr lang="en-US" dirty="0" smtClean="0"/>
              <a:t>blended floor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19400" y="5257800"/>
            <a:ext cx="3423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1:  semi-transparent floor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1</a:t>
            </a:r>
            <a:endParaRPr lang="en-US" dirty="0"/>
          </a:p>
        </p:txBody>
      </p:sp>
      <p:pic>
        <p:nvPicPr>
          <p:cNvPr id="6" name="Content Placeholder 5" descr="frameTwoCub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2040" y="1905000"/>
            <a:ext cx="1837921" cy="1828800"/>
          </a:xfrm>
        </p:spPr>
      </p:pic>
      <p:pic>
        <p:nvPicPr>
          <p:cNvPr id="7" name="Picture 6" descr="frameCub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05000"/>
            <a:ext cx="1828800" cy="18333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38862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0042" y="3886200"/>
            <a:ext cx="245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 and reflected cube</a:t>
            </a:r>
            <a:endParaRPr lang="en-US" dirty="0"/>
          </a:p>
        </p:txBody>
      </p:sp>
      <p:pic>
        <p:nvPicPr>
          <p:cNvPr id="11" name="Picture 10" descr="completeTopTransparentFlo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1905000"/>
            <a:ext cx="1828800" cy="18333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92626" y="3886200"/>
            <a:ext cx="2565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cube, reflected cube, and</a:t>
            </a:r>
          </a:p>
          <a:p>
            <a:pPr algn="ctr"/>
            <a:r>
              <a:rPr lang="en-US" dirty="0" smtClean="0"/>
              <a:t>blended floor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19400" y="5257800"/>
            <a:ext cx="1145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2</a:t>
            </a:r>
            <a:endParaRPr lang="en-US" dirty="0"/>
          </a:p>
        </p:txBody>
      </p:sp>
      <p:pic>
        <p:nvPicPr>
          <p:cNvPr id="15" name="Picture 14" descr="completeBottomTransparentFloo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5800" y="4572000"/>
            <a:ext cx="1985010" cy="198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Stencil buffer</a:t>
            </a:r>
            <a:endParaRPr lang="en-US" dirty="0"/>
          </a:p>
        </p:txBody>
      </p:sp>
      <p:pic>
        <p:nvPicPr>
          <p:cNvPr id="4" name="Content Placeholder 3" descr="stencilFlo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1600200"/>
            <a:ext cx="1837945" cy="1828800"/>
          </a:xfrm>
        </p:spPr>
      </p:pic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4648200" y="1600200"/>
            <a:ext cx="1837944" cy="1828800"/>
          </a:xfrm>
          <a:prstGeom prst="rect">
            <a:avLst/>
          </a:prstGeom>
        </p:spPr>
      </p:pic>
      <p:pic>
        <p:nvPicPr>
          <p:cNvPr id="8" name="Picture 7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04198" y="3962400"/>
            <a:ext cx="1819747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66397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86600" y="3048000"/>
            <a:ext cx="1708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values: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floor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top of floor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bottom of floor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1:  draw floor into stencil buffer</a:t>
            </a:r>
            <a:endParaRPr lang="en-US" dirty="0"/>
          </a:p>
        </p:txBody>
      </p:sp>
      <p:pic>
        <p:nvPicPr>
          <p:cNvPr id="4" name="Content Placeholder 3" descr="stencilFlo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37945" cy="1828800"/>
          </a:xfrm>
        </p:spPr>
      </p:pic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8" name="Picture 7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99398" y="3962400"/>
            <a:ext cx="1819747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81200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81200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textures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2:  draw cube in frame/depth buffers</a:t>
            </a:r>
            <a:endParaRPr lang="en-US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6" name="Picture 25" descr="stencilCub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4161" y="1600200"/>
            <a:ext cx="1824239" cy="1828800"/>
          </a:xfrm>
          <a:prstGeom prst="rect">
            <a:avLst/>
          </a:prstGeom>
        </p:spPr>
      </p:pic>
      <p:pic>
        <p:nvPicPr>
          <p:cNvPr id="29" name="Content Placeholder 28" descr="stencilCubeBottom.jpg"/>
          <p:cNvPicPr>
            <a:picLocks noGrp="1" noChangeAspect="1"/>
          </p:cNvPicPr>
          <p:nvPr>
            <p:ph idx="1"/>
          </p:nvPr>
        </p:nvPicPr>
        <p:blipFill>
          <a:blip r:embed="rId9" cstate="print"/>
          <a:stretch>
            <a:fillRect/>
          </a:stretch>
        </p:blipFill>
        <p:spPr>
          <a:xfrm>
            <a:off x="4419600" y="3962400"/>
            <a:ext cx="1833349" cy="1828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3:  draw reflected cube in frame/depth buffers on top floor pixels</a:t>
            </a:r>
            <a:endParaRPr lang="en-US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6" name="Picture 25" descr="stencilCub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4161" y="1600200"/>
            <a:ext cx="1824239" cy="1828800"/>
          </a:xfrm>
          <a:prstGeom prst="rect">
            <a:avLst/>
          </a:prstGeom>
        </p:spPr>
      </p:pic>
      <p:pic>
        <p:nvPicPr>
          <p:cNvPr id="29" name="Content Placeholder 28" descr="stencilCubeBottom.jpg"/>
          <p:cNvPicPr>
            <a:picLocks noGrp="1" noChangeAspect="1"/>
          </p:cNvPicPr>
          <p:nvPr>
            <p:ph idx="1"/>
          </p:nvPr>
        </p:nvPicPr>
        <p:blipFill>
          <a:blip r:embed="rId9" cstate="print"/>
          <a:stretch>
            <a:fillRect/>
          </a:stretch>
        </p:blipFill>
        <p:spPr>
          <a:xfrm>
            <a:off x="4419600" y="3962400"/>
            <a:ext cx="1833349" cy="1828800"/>
          </a:xfrm>
        </p:spPr>
      </p:pic>
      <p:pic>
        <p:nvPicPr>
          <p:cNvPr id="23" name="Picture 22" descr="frameTwoCubes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981200" y="1600200"/>
            <a:ext cx="1837921" cy="1828800"/>
          </a:xfrm>
          <a:prstGeom prst="rect">
            <a:avLst/>
          </a:prstGeom>
        </p:spPr>
      </p:pic>
      <p:pic>
        <p:nvPicPr>
          <p:cNvPr id="24" name="Picture 23" descr="depthTwoCubes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10479" y="1600200"/>
            <a:ext cx="1837921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Step 3:  draw reflected cube in frame/depth/stencil buffers on top floor pixels</a:t>
            </a:r>
            <a:endParaRPr lang="en-US" sz="3200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6" name="Picture 25" descr="stencilCub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4161" y="1600200"/>
            <a:ext cx="1824239" cy="1828800"/>
          </a:xfrm>
          <a:prstGeom prst="rect">
            <a:avLst/>
          </a:prstGeom>
        </p:spPr>
      </p:pic>
      <p:pic>
        <p:nvPicPr>
          <p:cNvPr id="29" name="Content Placeholder 28" descr="stencilCubeBottom.jpg"/>
          <p:cNvPicPr>
            <a:picLocks noGrp="1" noChangeAspect="1"/>
          </p:cNvPicPr>
          <p:nvPr>
            <p:ph idx="1"/>
          </p:nvPr>
        </p:nvPicPr>
        <p:blipFill>
          <a:blip r:embed="rId9" cstate="print"/>
          <a:stretch>
            <a:fillRect/>
          </a:stretch>
        </p:blipFill>
        <p:spPr>
          <a:xfrm>
            <a:off x="4419600" y="3962400"/>
            <a:ext cx="1833349" cy="1828800"/>
          </a:xfrm>
        </p:spPr>
      </p:pic>
      <p:pic>
        <p:nvPicPr>
          <p:cNvPr id="23" name="Picture 22" descr="frameTwoCubes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981200" y="1600200"/>
            <a:ext cx="1837921" cy="1828800"/>
          </a:xfrm>
          <a:prstGeom prst="rect">
            <a:avLst/>
          </a:prstGeom>
        </p:spPr>
      </p:pic>
      <p:pic>
        <p:nvPicPr>
          <p:cNvPr id="24" name="Picture 23" descr="depthTwoCubes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10479" y="1600200"/>
            <a:ext cx="1837921" cy="1828800"/>
          </a:xfrm>
          <a:prstGeom prst="rect">
            <a:avLst/>
          </a:prstGeom>
        </p:spPr>
      </p:pic>
      <p:pic>
        <p:nvPicPr>
          <p:cNvPr id="25" name="Picture 24" descr="stencilFloorAndCubeBlack.jpg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05600" y="1600200"/>
            <a:ext cx="1810738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Step 4:  draw floor, blending when on reflected cube pixel</a:t>
            </a:r>
            <a:endParaRPr lang="en-US" sz="3200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3" name="Picture 22" descr="frameTwoCub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1600200"/>
            <a:ext cx="1837921" cy="1828800"/>
          </a:xfrm>
          <a:prstGeom prst="rect">
            <a:avLst/>
          </a:prstGeom>
        </p:spPr>
      </p:pic>
      <p:pic>
        <p:nvPicPr>
          <p:cNvPr id="25" name="Picture 24" descr="stencilFloorAndCubeBlack.jpg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05600" y="1600200"/>
            <a:ext cx="1810738" cy="1828800"/>
          </a:xfrm>
          <a:prstGeom prst="rect">
            <a:avLst/>
          </a:prstGeom>
        </p:spPr>
      </p:pic>
      <p:pic>
        <p:nvPicPr>
          <p:cNvPr id="28" name="Picture 27" descr="completeTop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72124" y="1600200"/>
            <a:ext cx="1837876" cy="1828800"/>
          </a:xfrm>
          <a:prstGeom prst="rect">
            <a:avLst/>
          </a:prstGeom>
        </p:spPr>
      </p:pic>
      <p:pic>
        <p:nvPicPr>
          <p:cNvPr id="30" name="Picture 29" descr="completeBottom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981200" y="3962400"/>
            <a:ext cx="1828800" cy="1828800"/>
          </a:xfrm>
          <a:prstGeom prst="rect">
            <a:avLst/>
          </a:prstGeom>
        </p:spPr>
      </p:pic>
      <p:sp>
        <p:nvSpPr>
          <p:cNvPr id="31" name="Content Placeholder 3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textures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62400" y="2895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stencil buffer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textures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1905000"/>
            <a:ext cx="5440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know how textures work, just need to learn the API.</a:t>
            </a:r>
          </a:p>
          <a:p>
            <a:r>
              <a:rPr lang="en-US" dirty="0" smtClean="0"/>
              <a:t>Basics provided in texture tutorial.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 of pipeline principles</a:t>
            </a:r>
          </a:p>
          <a:p>
            <a:r>
              <a:rPr lang="en-US" dirty="0" smtClean="0"/>
              <a:t>Specifying alpha</a:t>
            </a:r>
          </a:p>
          <a:p>
            <a:r>
              <a:rPr lang="en-US" dirty="0" smtClean="0"/>
              <a:t>Setting up blending</a:t>
            </a:r>
          </a:p>
          <a:p>
            <a:r>
              <a:rPr lang="en-US" dirty="0" smtClean="0"/>
              <a:t>The order of it all…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19992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viewport transform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57912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36957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57912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36957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  <p:bldP spid="21" grpId="0" animBg="1"/>
      <p:bldP spid="22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19812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34144" y="19812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05000" y="2590800"/>
            <a:ext cx="2362200" cy="2286000"/>
            <a:chOff x="1905000" y="2590800"/>
            <a:chExt cx="2362200" cy="2286000"/>
          </a:xfrm>
        </p:grpSpPr>
        <p:sp>
          <p:nvSpPr>
            <p:cNvPr id="8" name="Rectangle 7"/>
            <p:cNvSpPr/>
            <p:nvPr/>
          </p:nvSpPr>
          <p:spPr>
            <a:xfrm>
              <a:off x="1905000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00600" y="2590800"/>
            <a:ext cx="2362200" cy="2286000"/>
            <a:chOff x="4800600" y="2590800"/>
            <a:chExt cx="2362200" cy="2286000"/>
          </a:xfrm>
        </p:grpSpPr>
        <p:sp>
          <p:nvSpPr>
            <p:cNvPr id="12" name="Rectangle 11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772400" y="289560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-∞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flipH="1">
            <a:off x="6781800" y="3080266"/>
            <a:ext cx="990600" cy="4393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00800" y="5257800"/>
            <a:ext cx="1849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in 3d space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096000" y="4038600"/>
            <a:ext cx="381000" cy="1143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4958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438400" y="3657600"/>
            <a:ext cx="1447800" cy="1447800"/>
            <a:chOff x="2029326" y="2590800"/>
            <a:chExt cx="2362200" cy="2286000"/>
          </a:xfrm>
        </p:grpSpPr>
        <p:sp>
          <p:nvSpPr>
            <p:cNvPr id="30" name="Rectangle 29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582741" y="3740528"/>
            <a:ext cx="1295400" cy="358242"/>
            <a:chOff x="2286000" y="4548248"/>
            <a:chExt cx="1295400" cy="358242"/>
          </a:xfrm>
        </p:grpSpPr>
        <p:sp>
          <p:nvSpPr>
            <p:cNvPr id="10" name="Isosceles Triangle 9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40141" y="3740528"/>
            <a:ext cx="1295400" cy="358242"/>
            <a:chOff x="2286000" y="4548248"/>
            <a:chExt cx="1295400" cy="358242"/>
          </a:xfrm>
        </p:grpSpPr>
        <p:sp>
          <p:nvSpPr>
            <p:cNvPr id="16" name="Isosceles Triangle 1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981200" y="5638800"/>
            <a:ext cx="503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pixels drawn provided they pass the depth test.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38400" y="1981200"/>
            <a:ext cx="1447800" cy="1447800"/>
            <a:chOff x="1905000" y="2590800"/>
            <a:chExt cx="2362200" cy="2286000"/>
          </a:xfrm>
        </p:grpSpPr>
        <p:sp>
          <p:nvSpPr>
            <p:cNvPr id="24" name="Rectangle 23"/>
            <p:cNvSpPr/>
            <p:nvPr/>
          </p:nvSpPr>
          <p:spPr>
            <a:xfrm>
              <a:off x="1905000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495800" y="1981200"/>
            <a:ext cx="1447800" cy="1447800"/>
            <a:chOff x="4800600" y="2590800"/>
            <a:chExt cx="2362200" cy="2286000"/>
          </a:xfrm>
        </p:grpSpPr>
        <p:sp>
          <p:nvSpPr>
            <p:cNvPr id="27" name="Rectangle 26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2"/>
          <p:cNvGrpSpPr/>
          <p:nvPr/>
        </p:nvGrpSpPr>
        <p:grpSpPr>
          <a:xfrm>
            <a:off x="19050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28"/>
          <p:cNvGrpSpPr/>
          <p:nvPr/>
        </p:nvGrpSpPr>
        <p:grpSpPr>
          <a:xfrm>
            <a:off x="304800" y="3657600"/>
            <a:ext cx="1447800" cy="1447800"/>
            <a:chOff x="2029326" y="2590800"/>
            <a:chExt cx="2362200" cy="2286000"/>
          </a:xfrm>
        </p:grpSpPr>
        <p:sp>
          <p:nvSpPr>
            <p:cNvPr id="30" name="Rectangle 29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10" name="Isosceles Triangle 9"/>
          <p:cNvSpPr/>
          <p:nvPr/>
        </p:nvSpPr>
        <p:spPr>
          <a:xfrm>
            <a:off x="449141" y="3764280"/>
            <a:ext cx="1295400" cy="304800"/>
          </a:xfrm>
          <a:prstGeom prst="triangle">
            <a:avLst/>
          </a:prstGeom>
          <a:solidFill>
            <a:srgbClr val="FF000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2049341" y="37642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5257800"/>
            <a:ext cx="282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in front of blue.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495800" y="1828800"/>
            <a:ext cx="1447800" cy="1447800"/>
            <a:chOff x="4800600" y="2590800"/>
            <a:chExt cx="2362200" cy="2286000"/>
          </a:xfrm>
        </p:grpSpPr>
        <p:sp>
          <p:nvSpPr>
            <p:cNvPr id="33" name="Rectangle 32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438400" y="1828800"/>
            <a:ext cx="1447800" cy="1447800"/>
            <a:chOff x="2029326" y="2590800"/>
            <a:chExt cx="2362200" cy="2286000"/>
          </a:xfrm>
        </p:grpSpPr>
        <p:sp>
          <p:nvSpPr>
            <p:cNvPr id="38" name="Rectangle 37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82741" y="1911728"/>
            <a:ext cx="1295400" cy="358242"/>
            <a:chOff x="2286000" y="4548248"/>
            <a:chExt cx="1295400" cy="358242"/>
          </a:xfrm>
        </p:grpSpPr>
        <p:sp>
          <p:nvSpPr>
            <p:cNvPr id="41" name="Isosceles Triangle 40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640141" y="1911728"/>
            <a:ext cx="1295400" cy="358242"/>
            <a:chOff x="2286000" y="4548248"/>
            <a:chExt cx="1295400" cy="358242"/>
          </a:xfrm>
        </p:grpSpPr>
        <p:sp>
          <p:nvSpPr>
            <p:cNvPr id="46" name="Isosceles Triangle 4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67600" y="36576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67400" y="36576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>
            <a:off x="6011741" y="3764280"/>
            <a:ext cx="1295400" cy="304800"/>
          </a:xfrm>
          <a:prstGeom prst="triangle">
            <a:avLst/>
          </a:prstGeom>
          <a:solidFill>
            <a:srgbClr val="FF000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7611941" y="3764280"/>
            <a:ext cx="1295400" cy="304800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5257800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behind blue.</a:t>
            </a:r>
            <a:endParaRPr lang="en-US" dirty="0"/>
          </a:p>
        </p:txBody>
      </p:sp>
      <p:sp>
        <p:nvSpPr>
          <p:cNvPr id="55" name="Isosceles Triangle 54"/>
          <p:cNvSpPr/>
          <p:nvPr/>
        </p:nvSpPr>
        <p:spPr>
          <a:xfrm>
            <a:off x="6211529" y="39954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7887929" y="3995420"/>
            <a:ext cx="653845" cy="820420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3886200" y="4648200"/>
            <a:ext cx="1447800" cy="1447800"/>
            <a:chOff x="2438400" y="3657600"/>
            <a:chExt cx="1447800" cy="1447800"/>
          </a:xfrm>
        </p:grpSpPr>
        <p:grpSp>
          <p:nvGrpSpPr>
            <p:cNvPr id="61" name="Group 28"/>
            <p:cNvGrpSpPr/>
            <p:nvPr/>
          </p:nvGrpSpPr>
          <p:grpSpPr>
            <a:xfrm>
              <a:off x="2438400" y="3657600"/>
              <a:ext cx="1447800" cy="1447800"/>
              <a:chOff x="2029326" y="2590800"/>
              <a:chExt cx="2362200" cy="2286000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2029326" y="2590800"/>
                <a:ext cx="2362200" cy="2286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>
                <a:off x="2590800" y="3124200"/>
                <a:ext cx="1066800" cy="1295400"/>
              </a:xfrm>
              <a:prstGeom prst="triangl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Isosceles Triangle 61"/>
            <p:cNvSpPr/>
            <p:nvPr/>
          </p:nvSpPr>
          <p:spPr>
            <a:xfrm>
              <a:off x="2582741" y="3764280"/>
              <a:ext cx="1295400" cy="304800"/>
            </a:xfrm>
            <a:prstGeom prst="triangle">
              <a:avLst/>
            </a:prstGeom>
            <a:solidFill>
              <a:srgbClr val="FF0000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ight Triangle 62"/>
            <p:cNvSpPr/>
            <p:nvPr/>
          </p:nvSpPr>
          <p:spPr>
            <a:xfrm>
              <a:off x="3103133" y="3932465"/>
              <a:ext cx="152400" cy="45720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733800" y="6172200"/>
            <a:ext cx="185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 something else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2"/>
          <p:cNvGrpSpPr/>
          <p:nvPr/>
        </p:nvGrpSpPr>
        <p:grpSpPr>
          <a:xfrm>
            <a:off x="19050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Blending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2049341" y="37642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5257800"/>
            <a:ext cx="282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in front of blue.</a:t>
            </a:r>
            <a:endParaRPr lang="en-US" dirty="0"/>
          </a:p>
        </p:txBody>
      </p:sp>
      <p:grpSp>
        <p:nvGrpSpPr>
          <p:cNvPr id="5" name="Group 28"/>
          <p:cNvGrpSpPr/>
          <p:nvPr/>
        </p:nvGrpSpPr>
        <p:grpSpPr>
          <a:xfrm>
            <a:off x="4495800" y="1828800"/>
            <a:ext cx="1447800" cy="1447800"/>
            <a:chOff x="4800600" y="2590800"/>
            <a:chExt cx="2362200" cy="2286000"/>
          </a:xfrm>
        </p:grpSpPr>
        <p:sp>
          <p:nvSpPr>
            <p:cNvPr id="33" name="Rectangle 32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36"/>
          <p:cNvGrpSpPr/>
          <p:nvPr/>
        </p:nvGrpSpPr>
        <p:grpSpPr>
          <a:xfrm>
            <a:off x="2438400" y="1828800"/>
            <a:ext cx="1447800" cy="1447800"/>
            <a:chOff x="2029326" y="2590800"/>
            <a:chExt cx="2362200" cy="2286000"/>
          </a:xfrm>
        </p:grpSpPr>
        <p:sp>
          <p:nvSpPr>
            <p:cNvPr id="38" name="Rectangle 37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2582741" y="1911728"/>
            <a:ext cx="1295400" cy="358242"/>
            <a:chOff x="2286000" y="4548248"/>
            <a:chExt cx="1295400" cy="358242"/>
          </a:xfrm>
        </p:grpSpPr>
        <p:sp>
          <p:nvSpPr>
            <p:cNvPr id="41" name="Isosceles Triangle 40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44"/>
          <p:cNvGrpSpPr/>
          <p:nvPr/>
        </p:nvGrpSpPr>
        <p:grpSpPr>
          <a:xfrm>
            <a:off x="4640141" y="1911728"/>
            <a:ext cx="1295400" cy="358242"/>
            <a:chOff x="2286000" y="4548248"/>
            <a:chExt cx="1295400" cy="358242"/>
          </a:xfrm>
        </p:grpSpPr>
        <p:sp>
          <p:nvSpPr>
            <p:cNvPr id="46" name="Isosceles Triangle 4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67600" y="36576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67400" y="36576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>
            <a:off x="6011741" y="37642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7611941" y="3764280"/>
            <a:ext cx="1295400" cy="304800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5257800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behind blue.</a:t>
            </a:r>
            <a:endParaRPr lang="en-US" dirty="0"/>
          </a:p>
        </p:txBody>
      </p:sp>
      <p:sp>
        <p:nvSpPr>
          <p:cNvPr id="55" name="Isosceles Triangle 54"/>
          <p:cNvSpPr/>
          <p:nvPr/>
        </p:nvSpPr>
        <p:spPr>
          <a:xfrm>
            <a:off x="6211529" y="39954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7887929" y="3995420"/>
            <a:ext cx="653845" cy="820420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179285" y="5879068"/>
            <a:ext cx="4297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can make red triangle semi-transparent.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304800" y="3657600"/>
            <a:ext cx="1447800" cy="1447800"/>
            <a:chOff x="304800" y="3657600"/>
            <a:chExt cx="1447800" cy="1447800"/>
          </a:xfrm>
        </p:grpSpPr>
        <p:sp>
          <p:nvSpPr>
            <p:cNvPr id="69" name="Rectangle 68"/>
            <p:cNvSpPr/>
            <p:nvPr/>
          </p:nvSpPr>
          <p:spPr>
            <a:xfrm>
              <a:off x="304800" y="3657600"/>
              <a:ext cx="1447800" cy="144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69"/>
            <p:cNvSpPr/>
            <p:nvPr/>
          </p:nvSpPr>
          <p:spPr>
            <a:xfrm>
              <a:off x="648929" y="3995420"/>
              <a:ext cx="653845" cy="82042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Isosceles Triangle 70"/>
            <p:cNvSpPr/>
            <p:nvPr/>
          </p:nvSpPr>
          <p:spPr>
            <a:xfrm>
              <a:off x="457200" y="3762555"/>
              <a:ext cx="1295400" cy="304800"/>
            </a:xfrm>
            <a:prstGeom prst="triangle">
              <a:avLst/>
            </a:prstGeom>
            <a:solidFill>
              <a:srgbClr val="FF0000">
                <a:alpha val="54118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481</Words>
  <Application>Microsoft Office PowerPoint</Application>
  <PresentationFormat>On-screen Show (4:3)</PresentationFormat>
  <Paragraphs>172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OpenGL tricks</vt:lpstr>
      <vt:lpstr>Slide 2</vt:lpstr>
      <vt:lpstr>Slide 3</vt:lpstr>
      <vt:lpstr>Transparency basics</vt:lpstr>
      <vt:lpstr>Pipeline rendering overview</vt:lpstr>
      <vt:lpstr>Depth Buffering</vt:lpstr>
      <vt:lpstr>Depth Buffering</vt:lpstr>
      <vt:lpstr>Depth Buffering</vt:lpstr>
      <vt:lpstr>Blending</vt:lpstr>
      <vt:lpstr>Setting up blending parameters</vt:lpstr>
      <vt:lpstr>Setting up blending parameters</vt:lpstr>
      <vt:lpstr>Order matters</vt:lpstr>
      <vt:lpstr>Blending</vt:lpstr>
      <vt:lpstr>Slide 14</vt:lpstr>
      <vt:lpstr>Reflections</vt:lpstr>
      <vt:lpstr>Take 1</vt:lpstr>
      <vt:lpstr>Take 1</vt:lpstr>
      <vt:lpstr>Stencil buffer</vt:lpstr>
      <vt:lpstr>Step 1:  draw floor into stencil buffer</vt:lpstr>
      <vt:lpstr>Step 2:  draw cube in frame/depth buffers</vt:lpstr>
      <vt:lpstr>Step 3:  draw reflected cube in frame/depth buffers on top floor pixels</vt:lpstr>
      <vt:lpstr>Step 3:  draw reflected cube in frame/depth/stencil buffers on top floor pixels</vt:lpstr>
      <vt:lpstr>Step 4:  draw floor, blending when on reflected cube pixel</vt:lpstr>
      <vt:lpstr>Slide 24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tricks</dc:title>
  <dc:creator>z</dc:creator>
  <cp:lastModifiedBy>z</cp:lastModifiedBy>
  <cp:revision>7</cp:revision>
  <dcterms:created xsi:type="dcterms:W3CDTF">2011-10-22T14:27:02Z</dcterms:created>
  <dcterms:modified xsi:type="dcterms:W3CDTF">2011-10-23T21:07:08Z</dcterms:modified>
</cp:coreProperties>
</file>