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7" r:id="rId4"/>
    <p:sldId id="289" r:id="rId5"/>
    <p:sldId id="281" r:id="rId6"/>
    <p:sldId id="283" r:id="rId7"/>
    <p:sldId id="290" r:id="rId8"/>
    <p:sldId id="291" r:id="rId9"/>
    <p:sldId id="292" r:id="rId10"/>
    <p:sldId id="294" r:id="rId11"/>
    <p:sldId id="259" r:id="rId12"/>
    <p:sldId id="296" r:id="rId13"/>
    <p:sldId id="297" r:id="rId14"/>
    <p:sldId id="298" r:id="rId15"/>
    <p:sldId id="295" r:id="rId16"/>
    <p:sldId id="299" r:id="rId17"/>
    <p:sldId id="300" r:id="rId18"/>
    <p:sldId id="301" r:id="rId19"/>
    <p:sldId id="304" r:id="rId20"/>
    <p:sldId id="306" r:id="rId21"/>
    <p:sldId id="307" r:id="rId22"/>
    <p:sldId id="308" r:id="rId23"/>
    <p:sldId id="302" r:id="rId24"/>
    <p:sldId id="27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D9A115BB-38A9-42A6-A29F-09C74479918F}" type="datetimeFigureOut">
              <a:rPr lang="en-US" smtClean="0"/>
              <a:pPr/>
              <a:t>10/10/2011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mic Sans MS" pitchFamily="66" charset="0"/>
              </a:defRPr>
            </a:lvl1pPr>
          </a:lstStyle>
          <a:p>
            <a:fld id="{63A684EE-CDCF-404E-9601-7DE5DE645D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Pipeline rendering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</a:t>
            </a:r>
            <a:r>
              <a:rPr lang="en-US" sz="2400" dirty="0" smtClean="0"/>
              <a:t>(define triangle)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1066800" y="2438400"/>
            <a:ext cx="2057400" cy="2514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1200" y="2362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0" y="2590800"/>
            <a:ext cx="23663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glBegin</a:t>
            </a:r>
            <a:r>
              <a:rPr lang="en-US" dirty="0" smtClean="0"/>
              <a:t>(GL_TRIANGLE);</a:t>
            </a:r>
          </a:p>
          <a:p>
            <a:r>
              <a:rPr lang="en-US" dirty="0" smtClean="0"/>
              <a:t>glVertex3f(0,0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glVertex3f(1,0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glVertex3f(0,1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err="1" smtClean="0"/>
              <a:t>glEnd</a:t>
            </a:r>
            <a:r>
              <a:rPr lang="en-US" dirty="0" smtClean="0"/>
              <a:t>();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6324600" y="3733800"/>
            <a:ext cx="1447800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126653" y="4343400"/>
            <a:ext cx="20173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 float values 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95800" y="1828800"/>
            <a:ext cx="3810000" cy="3886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</a:t>
            </a:r>
            <a:r>
              <a:rPr lang="en-US" sz="2400" dirty="0" smtClean="0"/>
              <a:t>(define triangle)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1066800" y="2438400"/>
            <a:ext cx="2057400" cy="2514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1200" y="2362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0" y="2590800"/>
            <a:ext cx="23663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glBegin</a:t>
            </a:r>
            <a:r>
              <a:rPr lang="en-US" dirty="0" smtClean="0"/>
              <a:t>(GL_TRIANGLE);</a:t>
            </a:r>
          </a:p>
          <a:p>
            <a:r>
              <a:rPr lang="en-US" dirty="0" smtClean="0"/>
              <a:t>glVertex3f(0,0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glVertex3f(1,0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glVertex3f(0,1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err="1" smtClean="0"/>
              <a:t>glEnd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4648200"/>
            <a:ext cx="2908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VERTICES TRANSFORMED BY </a:t>
            </a:r>
          </a:p>
          <a:p>
            <a:r>
              <a:rPr lang="en-US" dirty="0" smtClean="0"/>
              <a:t>MODELVIEW MATRIX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95800" y="1828800"/>
            <a:ext cx="3810000" cy="3886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</a:t>
            </a:r>
            <a:r>
              <a:rPr lang="en-US" sz="2400" dirty="0" smtClean="0"/>
              <a:t>(define triangle)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1066800" y="2438400"/>
            <a:ext cx="2057400" cy="2514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1200" y="2362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0" y="2590800"/>
            <a:ext cx="236635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glRotatef</a:t>
            </a:r>
            <a:r>
              <a:rPr lang="en-US" dirty="0" smtClean="0"/>
              <a:t>(20,0,1,0)</a:t>
            </a:r>
          </a:p>
          <a:p>
            <a:r>
              <a:rPr lang="en-US" dirty="0" err="1" smtClean="0"/>
              <a:t>glBegin</a:t>
            </a:r>
            <a:r>
              <a:rPr lang="en-US" dirty="0" smtClean="0"/>
              <a:t>(GL_TRIANGLE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glVertex3f(0,0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glVertex3f(1,0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glVertex3f(0,1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err="1" smtClean="0"/>
              <a:t>glEnd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4648200"/>
            <a:ext cx="2908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VERTICES TRANSFORMED BY </a:t>
            </a:r>
          </a:p>
          <a:p>
            <a:r>
              <a:rPr lang="en-US" dirty="0" smtClean="0"/>
              <a:t>MODELVIEW MATRIX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state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2362200"/>
            <a:ext cx="22316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Projection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Current matrix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3810000"/>
            <a:ext cx="7549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Several functions create a matrix M and replace the current matrix C with C*M.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4572000"/>
            <a:ext cx="15460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gluPerspective</a:t>
            </a:r>
            <a:endParaRPr lang="en-US" dirty="0" smtClean="0"/>
          </a:p>
          <a:p>
            <a:r>
              <a:rPr lang="en-US" dirty="0" err="1" smtClean="0"/>
              <a:t>glRotate</a:t>
            </a:r>
            <a:endParaRPr lang="en-US" dirty="0" smtClean="0"/>
          </a:p>
          <a:p>
            <a:r>
              <a:rPr lang="en-US" dirty="0" err="1" smtClean="0"/>
              <a:t>glTranslate</a:t>
            </a:r>
            <a:endParaRPr lang="en-US" dirty="0" smtClean="0"/>
          </a:p>
          <a:p>
            <a:r>
              <a:rPr lang="en-US" dirty="0" err="1" smtClean="0"/>
              <a:t>glScale</a:t>
            </a:r>
            <a:endParaRPr lang="en-US" dirty="0" smtClean="0"/>
          </a:p>
          <a:p>
            <a:r>
              <a:rPr lang="en-US" dirty="0" err="1" smtClean="0"/>
              <a:t>gluLookAt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viewpoint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4267200" y="2209800"/>
            <a:ext cx="3886200" cy="2922588"/>
            <a:chOff x="1219200" y="2209800"/>
            <a:chExt cx="6019800" cy="3684588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5943600" y="33528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4419600" y="2819400"/>
              <a:ext cx="2819400" cy="1447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2819400" y="3124200"/>
              <a:ext cx="4191000" cy="1905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 flipV="1">
              <a:off x="2819400" y="2209800"/>
              <a:ext cx="2362200" cy="2819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819400" y="4648200"/>
              <a:ext cx="419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2819400" y="3733800"/>
              <a:ext cx="2362200" cy="1295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3962400" y="4343400"/>
              <a:ext cx="914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3962400" y="36576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4876800" y="4114800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962400" y="3657600"/>
              <a:ext cx="9144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5181600" y="3733800"/>
              <a:ext cx="18288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5181600" y="2209800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7010400" y="3124200"/>
              <a:ext cx="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5181600" y="2209800"/>
              <a:ext cx="1828800" cy="914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7"/>
            <p:cNvSpPr>
              <a:spLocks noChangeArrowheads="1"/>
            </p:cNvSpPr>
            <p:nvPr/>
          </p:nvSpPr>
          <p:spPr bwMode="auto">
            <a:xfrm>
              <a:off x="2819400" y="4953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3962400" y="2209800"/>
              <a:ext cx="3048000" cy="2667000"/>
            </a:xfrm>
            <a:custGeom>
              <a:avLst/>
              <a:gdLst/>
              <a:ahLst/>
              <a:cxnLst>
                <a:cxn ang="0">
                  <a:pos x="0" y="912"/>
                </a:cxn>
                <a:cxn ang="0">
                  <a:pos x="0" y="1344"/>
                </a:cxn>
                <a:cxn ang="0">
                  <a:pos x="576" y="1680"/>
                </a:cxn>
                <a:cxn ang="0">
                  <a:pos x="1920" y="1536"/>
                </a:cxn>
                <a:cxn ang="0">
                  <a:pos x="1920" y="576"/>
                </a:cxn>
                <a:cxn ang="0">
                  <a:pos x="768" y="0"/>
                </a:cxn>
                <a:cxn ang="0">
                  <a:pos x="0" y="912"/>
                </a:cxn>
              </a:cxnLst>
              <a:rect l="0" t="0" r="r" b="b"/>
              <a:pathLst>
                <a:path w="1920" h="1680">
                  <a:moveTo>
                    <a:pt x="0" y="912"/>
                  </a:moveTo>
                  <a:lnTo>
                    <a:pt x="0" y="1344"/>
                  </a:lnTo>
                  <a:lnTo>
                    <a:pt x="576" y="1680"/>
                  </a:lnTo>
                  <a:lnTo>
                    <a:pt x="1920" y="1536"/>
                  </a:lnTo>
                  <a:lnTo>
                    <a:pt x="1920" y="576"/>
                  </a:lnTo>
                  <a:lnTo>
                    <a:pt x="768" y="0"/>
                  </a:lnTo>
                  <a:lnTo>
                    <a:pt x="0" y="912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2895600" y="4267200"/>
              <a:ext cx="1524000" cy="76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219200" y="4343400"/>
              <a:ext cx="1752600" cy="3492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dirty="0">
                  <a:latin typeface="Comic Sans MS" pitchFamily="66" charset="0"/>
                </a:rPr>
                <a:t>viewpoint</a:t>
              </a:r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 flipH="1">
              <a:off x="2819400" y="3124200"/>
              <a:ext cx="4191000" cy="19050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3962400" y="3657600"/>
              <a:ext cx="914400" cy="45720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3962400" y="3657600"/>
              <a:ext cx="914400" cy="1219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32"/>
                </a:cxn>
                <a:cxn ang="0">
                  <a:pos x="576" y="768"/>
                </a:cxn>
                <a:cxn ang="0">
                  <a:pos x="576" y="288"/>
                </a:cxn>
                <a:cxn ang="0">
                  <a:pos x="0" y="0"/>
                </a:cxn>
              </a:cxnLst>
              <a:rect l="0" t="0" r="r" b="b"/>
              <a:pathLst>
                <a:path w="576" h="768">
                  <a:moveTo>
                    <a:pt x="0" y="0"/>
                  </a:moveTo>
                  <a:lnTo>
                    <a:pt x="0" y="432"/>
                  </a:lnTo>
                  <a:lnTo>
                    <a:pt x="576" y="768"/>
                  </a:lnTo>
                  <a:lnTo>
                    <a:pt x="576" y="2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4343400" y="4191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837531" y="4724400"/>
              <a:ext cx="1033458" cy="3492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dirty="0">
                  <a:latin typeface="Comic Sans MS" pitchFamily="66" charset="0"/>
                </a:rPr>
                <a:t>(0,0,0)</a:t>
              </a:r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V="1">
              <a:off x="1905000" y="5029200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1546225" y="5527675"/>
              <a:ext cx="415925" cy="3667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omic Sans MS" pitchFamily="66" charset="0"/>
                </a:rPr>
                <a:t>+z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62000" y="3352800"/>
            <a:ext cx="303076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viewpoint is FIXED at origin</a:t>
            </a:r>
          </a:p>
          <a:p>
            <a:endParaRPr lang="en-US" dirty="0" smtClean="0"/>
          </a:p>
          <a:p>
            <a:r>
              <a:rPr lang="en-US" dirty="0" smtClean="0"/>
              <a:t>we can transform the world to</a:t>
            </a:r>
          </a:p>
          <a:p>
            <a:r>
              <a:rPr lang="en-US" dirty="0" smtClean="0"/>
              <a:t>simulate other viewpoints</a:t>
            </a:r>
          </a:p>
          <a:p>
            <a:endParaRPr lang="en-US" dirty="0" smtClean="0"/>
          </a:p>
          <a:p>
            <a:r>
              <a:rPr lang="en-US" dirty="0" err="1" smtClean="0"/>
              <a:t>gluLookAt</a:t>
            </a:r>
            <a:r>
              <a:rPr lang="en-US" dirty="0" smtClean="0"/>
              <a:t>(…)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9499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modeling/viewing transforms</a:t>
            </a:r>
            <a:endParaRPr lang="en-US" dirty="0" smtClean="0"/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4008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4008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838200" y="3048000"/>
            <a:ext cx="1600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viewport </a:t>
            </a:r>
            <a:r>
              <a:rPr lang="en-US" sz="4000" dirty="0" smtClean="0"/>
              <a:t>transformation</a:t>
            </a:r>
            <a:endParaRPr lang="en-US" sz="4000" dirty="0"/>
          </a:p>
        </p:txBody>
      </p:sp>
      <p:sp>
        <p:nvSpPr>
          <p:cNvPr id="124943" name="Rectangle 15"/>
          <p:cNvSpPr>
            <a:spLocks noChangeArrowheads="1"/>
          </p:cNvSpPr>
          <p:nvPr/>
        </p:nvSpPr>
        <p:spPr bwMode="auto">
          <a:xfrm>
            <a:off x="6705600" y="2590800"/>
            <a:ext cx="1447800" cy="160020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4944" name="Text Box 16"/>
          <p:cNvSpPr txBox="1">
            <a:spLocks noChangeArrowheads="1"/>
          </p:cNvSpPr>
          <p:nvPr/>
        </p:nvSpPr>
        <p:spPr bwMode="auto">
          <a:xfrm>
            <a:off x="6019800" y="4953000"/>
            <a:ext cx="2930750" cy="6463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/>
              <a:t>vertices </a:t>
            </a:r>
            <a:r>
              <a:rPr lang="en-US" dirty="0" smtClean="0"/>
              <a:t>in display window </a:t>
            </a:r>
            <a:r>
              <a:rPr lang="en-US" dirty="0"/>
              <a:t>coordinates</a:t>
            </a:r>
          </a:p>
        </p:txBody>
      </p:sp>
      <p:sp>
        <p:nvSpPr>
          <p:cNvPr id="124945" name="Line 17"/>
          <p:cNvSpPr>
            <a:spLocks noChangeShapeType="1"/>
          </p:cNvSpPr>
          <p:nvPr/>
        </p:nvSpPr>
        <p:spPr bwMode="auto">
          <a:xfrm>
            <a:off x="3352800" y="36576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>
          <a:xfrm rot="2820000">
            <a:off x="1448346" y="3379571"/>
            <a:ext cx="571500" cy="666750"/>
            <a:chOff x="914400" y="2362200"/>
            <a:chExt cx="2286000" cy="2667000"/>
          </a:xfrm>
        </p:grpSpPr>
        <p:sp>
          <p:nvSpPr>
            <p:cNvPr id="21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685800" y="2209800"/>
            <a:ext cx="2514600" cy="2362200"/>
            <a:chOff x="685800" y="2209800"/>
            <a:chExt cx="2514600" cy="2362200"/>
          </a:xfrm>
        </p:grpSpPr>
        <p:sp>
          <p:nvSpPr>
            <p:cNvPr id="25" name="Rectangle 24"/>
            <p:cNvSpPr/>
            <p:nvPr/>
          </p:nvSpPr>
          <p:spPr>
            <a:xfrm>
              <a:off x="685800" y="2209800"/>
              <a:ext cx="2514600" cy="2362200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 flipH="1" flipV="1">
              <a:off x="2400300" y="2247900"/>
              <a:ext cx="8382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V="1">
              <a:off x="342900" y="2552700"/>
              <a:ext cx="8382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438400" y="4419600"/>
              <a:ext cx="7620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85800" y="4419600"/>
              <a:ext cx="15240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6"/>
          <p:cNvGrpSpPr>
            <a:grpSpLocks noChangeAspect="1"/>
          </p:cNvGrpSpPr>
          <p:nvPr/>
        </p:nvGrpSpPr>
        <p:grpSpPr>
          <a:xfrm rot="2820000">
            <a:off x="7163347" y="2964079"/>
            <a:ext cx="571500" cy="666750"/>
            <a:chOff x="914400" y="2362200"/>
            <a:chExt cx="2286000" cy="2667000"/>
          </a:xfrm>
        </p:grpSpPr>
        <p:sp>
          <p:nvSpPr>
            <p:cNvPr id="35" name="Oval 3"/>
            <p:cNvSpPr/>
            <p:nvPr/>
          </p:nvSpPr>
          <p:spPr>
            <a:xfrm>
              <a:off x="1981200" y="23622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9144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2971800" y="4800600"/>
              <a:ext cx="228600" cy="2286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" y="4953000"/>
            <a:ext cx="2687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projected vertices in world</a:t>
            </a:r>
          </a:p>
          <a:p>
            <a:pPr algn="ctr"/>
            <a:r>
              <a:rPr lang="en-US" dirty="0" smtClean="0"/>
              <a:t>coordinates</a:t>
            </a:r>
            <a:endParaRPr lang="en-US" dirty="0"/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2590800" y="5638800"/>
            <a:ext cx="3733800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Comic Sans MS" pitchFamily="66" charset="0"/>
              </a:rPr>
              <a:t>user can resize display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window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viewport transformation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1219200" y="3200400"/>
            <a:ext cx="2362200" cy="12192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1981200" y="3352800"/>
            <a:ext cx="685800" cy="762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1219200" y="2514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5410200" y="16002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display </a:t>
            </a:r>
            <a:r>
              <a:rPr lang="en-US" sz="2400" dirty="0" smtClean="0">
                <a:latin typeface="Comic Sans MS" pitchFamily="66" charset="0"/>
              </a:rPr>
              <a:t>window set by end user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>
            <a:off x="3810000" y="3810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638800" y="2514600"/>
            <a:ext cx="1981200" cy="1143000"/>
            <a:chOff x="768" y="2016"/>
            <a:chExt cx="1488" cy="768"/>
          </a:xfrm>
        </p:grpSpPr>
        <p:sp>
          <p:nvSpPr>
            <p:cNvPr id="126985" name="Rectangle 9"/>
            <p:cNvSpPr>
              <a:spLocks noChangeArrowheads="1"/>
            </p:cNvSpPr>
            <p:nvPr/>
          </p:nvSpPr>
          <p:spPr bwMode="auto">
            <a:xfrm>
              <a:off x="768" y="2016"/>
              <a:ext cx="1488" cy="76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986" name="AutoShape 10"/>
            <p:cNvSpPr>
              <a:spLocks noChangeArrowheads="1"/>
            </p:cNvSpPr>
            <p:nvPr/>
          </p:nvSpPr>
          <p:spPr bwMode="auto">
            <a:xfrm>
              <a:off x="1248" y="2112"/>
              <a:ext cx="432" cy="4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5638800" y="2514600"/>
            <a:ext cx="1981200" cy="2819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viewport transformation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1219200" y="3200400"/>
            <a:ext cx="2362200" cy="12192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956" name="AutoShape 4"/>
          <p:cNvSpPr>
            <a:spLocks noChangeArrowheads="1"/>
          </p:cNvSpPr>
          <p:nvPr/>
        </p:nvSpPr>
        <p:spPr bwMode="auto">
          <a:xfrm>
            <a:off x="1981200" y="3352800"/>
            <a:ext cx="685800" cy="7620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1371600" y="25146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5562600" y="15240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Comic Sans MS" pitchFamily="66" charset="0"/>
              </a:rPr>
              <a:t>display </a:t>
            </a:r>
            <a:r>
              <a:rPr lang="en-US" sz="2400" dirty="0" smtClean="0">
                <a:latin typeface="Comic Sans MS" pitchFamily="66" charset="0"/>
              </a:rPr>
              <a:t>window  </a:t>
            </a:r>
            <a:r>
              <a:rPr lang="en-US" sz="2400" dirty="0">
                <a:latin typeface="Comic Sans MS" pitchFamily="66" charset="0"/>
              </a:rPr>
              <a:t>set by end-user</a:t>
            </a:r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3810000" y="3810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715000" y="2286000"/>
            <a:ext cx="1981200" cy="2819400"/>
            <a:chOff x="768" y="2016"/>
            <a:chExt cx="1488" cy="768"/>
          </a:xfrm>
        </p:grpSpPr>
        <p:sp>
          <p:nvSpPr>
            <p:cNvPr id="125961" name="Rectangle 9"/>
            <p:cNvSpPr>
              <a:spLocks noChangeArrowheads="1"/>
            </p:cNvSpPr>
            <p:nvPr/>
          </p:nvSpPr>
          <p:spPr bwMode="auto">
            <a:xfrm>
              <a:off x="768" y="2016"/>
              <a:ext cx="1488" cy="768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62" name="AutoShape 10"/>
            <p:cNvSpPr>
              <a:spLocks noChangeArrowheads="1"/>
            </p:cNvSpPr>
            <p:nvPr/>
          </p:nvSpPr>
          <p:spPr bwMode="auto">
            <a:xfrm>
              <a:off x="1248" y="2112"/>
              <a:ext cx="432" cy="48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971800" y="5562600"/>
            <a:ext cx="2893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glViewport</a:t>
            </a:r>
            <a:r>
              <a:rPr lang="en-US" dirty="0" smtClean="0"/>
              <a:t>(0,0,width,height)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95600" y="6248400"/>
            <a:ext cx="3161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typically set in reshape function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9499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modeling/viewing transforms</a:t>
            </a:r>
            <a:endParaRPr lang="en-US" dirty="0" smtClean="0"/>
          </a:p>
          <a:p>
            <a:r>
              <a:rPr lang="en-US" dirty="0" smtClean="0"/>
              <a:t>viewport transform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4008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4008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vs. Ray tracing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Pipeline:  Fast, low quality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Ray tracing: Slow, high quality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447800"/>
            <a:ext cx="173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OpenGL, DirectX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2552700" y="12573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86400" y="2514600"/>
            <a:ext cx="348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little clunky by today’s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9499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modeling/viewing transforms</a:t>
            </a:r>
            <a:endParaRPr lang="en-US" dirty="0" smtClean="0"/>
          </a:p>
          <a:p>
            <a:r>
              <a:rPr lang="en-US" dirty="0" smtClean="0"/>
              <a:t>viewport transform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4008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4008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495800" y="1828800"/>
            <a:ext cx="3810000" cy="3886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Display </a:t>
            </a:r>
            <a:r>
              <a:rPr lang="en-US" sz="2400" dirty="0" smtClean="0"/>
              <a:t>(define triangle)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>
          <a:xfrm>
            <a:off x="1066800" y="2438400"/>
            <a:ext cx="2057400" cy="2514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981200" y="2362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4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71800" y="48006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05400" y="2362200"/>
            <a:ext cx="23663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glColor3f(0,0,1);</a:t>
            </a:r>
          </a:p>
          <a:p>
            <a:r>
              <a:rPr lang="en-US" dirty="0" err="1" smtClean="0"/>
              <a:t>glRotatef</a:t>
            </a:r>
            <a:r>
              <a:rPr lang="en-US" dirty="0" smtClean="0"/>
              <a:t>(20,0,1,0)</a:t>
            </a:r>
          </a:p>
          <a:p>
            <a:r>
              <a:rPr lang="en-US" dirty="0" err="1" smtClean="0"/>
              <a:t>glBegin</a:t>
            </a:r>
            <a:r>
              <a:rPr lang="en-US" dirty="0" smtClean="0"/>
              <a:t>(GL_TRIANGLE</a:t>
            </a:r>
            <a:r>
              <a:rPr lang="en-US" dirty="0" smtClean="0"/>
              <a:t>);</a:t>
            </a:r>
          </a:p>
          <a:p>
            <a:r>
              <a:rPr lang="en-US" dirty="0" smtClean="0"/>
              <a:t>glVertex3f(0,0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glVertex3f(1,0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smtClean="0"/>
              <a:t>glVertex3f(0,1</a:t>
            </a:r>
            <a:r>
              <a:rPr lang="en-US" dirty="0" smtClean="0"/>
              <a:t>,-5);</a:t>
            </a:r>
            <a:endParaRPr lang="en-US" dirty="0" smtClean="0"/>
          </a:p>
          <a:p>
            <a:r>
              <a:rPr lang="en-US" dirty="0" err="1" smtClean="0"/>
              <a:t>glEnd</a:t>
            </a:r>
            <a:r>
              <a:rPr lang="en-US" dirty="0" smtClean="0"/>
              <a:t>();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94997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modeling/viewing transforms</a:t>
            </a:r>
            <a:endParaRPr lang="en-US" dirty="0" smtClean="0"/>
          </a:p>
          <a:p>
            <a:r>
              <a:rPr lang="en-US" dirty="0" smtClean="0"/>
              <a:t>viewport transform</a:t>
            </a:r>
          </a:p>
          <a:p>
            <a:r>
              <a:rPr lang="en-US" dirty="0" smtClean="0"/>
              <a:t>color info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4008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4008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3053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Program 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362200"/>
            <a:ext cx="21336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INITIALIZE </a:t>
            </a:r>
          </a:p>
          <a:p>
            <a:pPr algn="ctr"/>
            <a:r>
              <a:rPr lang="en-US" dirty="0" smtClean="0"/>
              <a:t>PIPELINE “STATE”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05600" y="18288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RESHAPE</a:t>
            </a:r>
          </a:p>
          <a:p>
            <a:pPr algn="ctr"/>
            <a:r>
              <a:rPr lang="en-US" dirty="0" smtClean="0"/>
              <a:t>WINDOW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viewport </a:t>
            </a:r>
            <a:r>
              <a:rPr lang="en-US" dirty="0" err="1" smtClean="0"/>
              <a:t>xfm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292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KEYBOARD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056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MOUSE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43600" y="50292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EVENTS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95800" y="1143000"/>
            <a:ext cx="43434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1219200"/>
            <a:ext cx="3309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back functions (event driven)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9200" y="1828800"/>
            <a:ext cx="1447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draw scene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38200" y="4953000"/>
            <a:ext cx="23727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Projection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Current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Viewport transform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Color info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sosceles Triangle 12"/>
          <p:cNvSpPr/>
          <p:nvPr/>
        </p:nvSpPr>
        <p:spPr>
          <a:xfrm>
            <a:off x="6019800" y="3505200"/>
            <a:ext cx="1905000" cy="1447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685800" y="3505200"/>
            <a:ext cx="2971800" cy="2209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100350" y="34290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Clipping</a:t>
            </a:r>
            <a:endParaRPr lang="en-US" dirty="0"/>
          </a:p>
        </p:txBody>
      </p:sp>
      <p:sp>
        <p:nvSpPr>
          <p:cNvPr id="3" name="Cube 2"/>
          <p:cNvSpPr/>
          <p:nvPr/>
        </p:nvSpPr>
        <p:spPr>
          <a:xfrm>
            <a:off x="9906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814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00950" y="34290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5791200" y="2362200"/>
            <a:ext cx="3124200" cy="2590800"/>
          </a:xfrm>
          <a:prstGeom prst="cube">
            <a:avLst/>
          </a:prstGeom>
          <a:solidFill>
            <a:schemeClr val="accent1">
              <a:alpha val="7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848600" y="4876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943600" y="4876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419600" y="33528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principles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2514600"/>
            <a:ext cx="2971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</a:p>
          <a:p>
            <a:pPr algn="ctr"/>
            <a:r>
              <a:rPr lang="en-US" dirty="0" smtClean="0"/>
              <a:t>(OpenGL)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4648200"/>
            <a:ext cx="842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4648200"/>
            <a:ext cx="256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labs, proj3, a little lecture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00600" y="5410200"/>
            <a:ext cx="245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“The Red Book” (online)</a:t>
            </a:r>
            <a:endParaRPr lang="en-US" dirty="0"/>
          </a:p>
        </p:txBody>
      </p:sp>
      <p:pic>
        <p:nvPicPr>
          <p:cNvPr id="10" name="Picture 9" descr="redBo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029200"/>
            <a:ext cx="1169988" cy="1595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Program Overview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2362200"/>
            <a:ext cx="21336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INITIALIZE </a:t>
            </a:r>
          </a:p>
          <a:p>
            <a:pPr algn="ctr"/>
            <a:r>
              <a:rPr lang="en-US" dirty="0" smtClean="0"/>
              <a:t>PIPELINE “STATE”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705600" y="18288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RESHAPE</a:t>
            </a:r>
          </a:p>
          <a:p>
            <a:pPr algn="ctr"/>
            <a:r>
              <a:rPr lang="en-US" dirty="0" smtClean="0"/>
              <a:t>WINDOW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0292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KEYBOARD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705600" y="34290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MOUSE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43600" y="5029200"/>
            <a:ext cx="1524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EVENTS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495800" y="1143000"/>
            <a:ext cx="4343400" cy="548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1219200"/>
            <a:ext cx="3309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Call back functions (event driven)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029200" y="1828800"/>
            <a:ext cx="1447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1232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projection transform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260068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164568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260068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164568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  <p:bldP spid="21" grpId="0" animBg="1"/>
      <p:bldP spid="22" grpId="0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Oval 2"/>
          <p:cNvSpPr>
            <a:spLocks noChangeArrowheads="1"/>
          </p:cNvSpPr>
          <p:nvPr/>
        </p:nvSpPr>
        <p:spPr bwMode="auto">
          <a:xfrm>
            <a:off x="6629400" y="3352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 flipV="1">
            <a:off x="5105400" y="2819400"/>
            <a:ext cx="28194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view volume: frustum</a:t>
            </a:r>
            <a:endParaRPr lang="en-US" sz="3200" dirty="0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 flipV="1">
            <a:off x="3505200" y="3124200"/>
            <a:ext cx="41910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 flipV="1">
            <a:off x="3505200" y="2209800"/>
            <a:ext cx="236220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 flipV="1">
            <a:off x="3505200" y="4648200"/>
            <a:ext cx="419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35052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4648200" y="43434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4648200" y="3657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5562600" y="4114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5867400" y="3733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V="1">
            <a:off x="5867400" y="22098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V="1">
            <a:off x="7696200" y="31242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867400" y="2209800"/>
            <a:ext cx="1828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Oval 17"/>
          <p:cNvSpPr>
            <a:spLocks noChangeArrowheads="1"/>
          </p:cNvSpPr>
          <p:nvPr/>
        </p:nvSpPr>
        <p:spPr bwMode="auto">
          <a:xfrm>
            <a:off x="3505200" y="4953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82" name="Freeform 18"/>
          <p:cNvSpPr>
            <a:spLocks/>
          </p:cNvSpPr>
          <p:nvPr/>
        </p:nvSpPr>
        <p:spPr bwMode="auto">
          <a:xfrm>
            <a:off x="4648200" y="2209800"/>
            <a:ext cx="3048000" cy="2667000"/>
          </a:xfrm>
          <a:custGeom>
            <a:avLst/>
            <a:gdLst/>
            <a:ahLst/>
            <a:cxnLst>
              <a:cxn ang="0">
                <a:pos x="0" y="912"/>
              </a:cxn>
              <a:cxn ang="0">
                <a:pos x="0" y="1344"/>
              </a:cxn>
              <a:cxn ang="0">
                <a:pos x="576" y="1680"/>
              </a:cxn>
              <a:cxn ang="0">
                <a:pos x="1920" y="1536"/>
              </a:cxn>
              <a:cxn ang="0">
                <a:pos x="1920" y="576"/>
              </a:cxn>
              <a:cxn ang="0">
                <a:pos x="768" y="0"/>
              </a:cxn>
              <a:cxn ang="0">
                <a:pos x="0" y="912"/>
              </a:cxn>
            </a:cxnLst>
            <a:rect l="0" t="0" r="r" b="b"/>
            <a:pathLst>
              <a:path w="1920" h="1680">
                <a:moveTo>
                  <a:pt x="0" y="912"/>
                </a:moveTo>
                <a:lnTo>
                  <a:pt x="0" y="1344"/>
                </a:lnTo>
                <a:lnTo>
                  <a:pt x="576" y="1680"/>
                </a:lnTo>
                <a:lnTo>
                  <a:pt x="1920" y="1536"/>
                </a:lnTo>
                <a:lnTo>
                  <a:pt x="1920" y="576"/>
                </a:lnTo>
                <a:lnTo>
                  <a:pt x="768" y="0"/>
                </a:lnTo>
                <a:lnTo>
                  <a:pt x="0" y="912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 flipV="1">
            <a:off x="3581400" y="4267200"/>
            <a:ext cx="15240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0" y="5867400"/>
            <a:ext cx="1828800" cy="52322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latin typeface="Comic Sans MS" pitchFamily="66" charset="0"/>
              </a:rPr>
              <a:t>frustum centerline aligned with z axis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1905000" y="4343400"/>
            <a:ext cx="17526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viewpoint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 flipH="1">
            <a:off x="3505200" y="3124200"/>
            <a:ext cx="4191000" cy="19050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4648200" y="3657600"/>
            <a:ext cx="914400" cy="457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8" name="Freeform 24"/>
          <p:cNvSpPr>
            <a:spLocks/>
          </p:cNvSpPr>
          <p:nvPr/>
        </p:nvSpPr>
        <p:spPr bwMode="auto">
          <a:xfrm>
            <a:off x="4648200" y="3657600"/>
            <a:ext cx="914400" cy="1219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32"/>
              </a:cxn>
              <a:cxn ang="0">
                <a:pos x="576" y="768"/>
              </a:cxn>
              <a:cxn ang="0">
                <a:pos x="576" y="288"/>
              </a:cxn>
              <a:cxn ang="0">
                <a:pos x="0" y="0"/>
              </a:cxn>
            </a:cxnLst>
            <a:rect l="0" t="0" r="r" b="b"/>
            <a:pathLst>
              <a:path w="576" h="768">
                <a:moveTo>
                  <a:pt x="0" y="0"/>
                </a:moveTo>
                <a:lnTo>
                  <a:pt x="0" y="432"/>
                </a:lnTo>
                <a:lnTo>
                  <a:pt x="576" y="768"/>
                </a:lnTo>
                <a:lnTo>
                  <a:pt x="576" y="288"/>
                </a:lnTo>
                <a:lnTo>
                  <a:pt x="0" y="0"/>
                </a:lnTo>
                <a:close/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89" name="Line 25"/>
          <p:cNvSpPr>
            <a:spLocks noChangeShapeType="1"/>
          </p:cNvSpPr>
          <p:nvPr/>
        </p:nvSpPr>
        <p:spPr bwMode="auto">
          <a:xfrm>
            <a:off x="3657600" y="3048000"/>
            <a:ext cx="914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2743200" y="2286000"/>
            <a:ext cx="1447800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Comic Sans MS" pitchFamily="66" charset="0"/>
              </a:rPr>
              <a:t>view window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V="1">
            <a:off x="3733800" y="4495800"/>
            <a:ext cx="1447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92" name="Line 28"/>
          <p:cNvSpPr>
            <a:spLocks noChangeShapeType="1"/>
          </p:cNvSpPr>
          <p:nvPr/>
        </p:nvSpPr>
        <p:spPr bwMode="auto">
          <a:xfrm flipV="1">
            <a:off x="4038600" y="4191000"/>
            <a:ext cx="28956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893" name="Text Box 29"/>
          <p:cNvSpPr txBox="1">
            <a:spLocks noChangeArrowheads="1"/>
          </p:cNvSpPr>
          <p:nvPr/>
        </p:nvSpPr>
        <p:spPr bwMode="auto">
          <a:xfrm>
            <a:off x="4495800" y="4724400"/>
            <a:ext cx="501650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near</a:t>
            </a:r>
          </a:p>
        </p:txBody>
      </p:sp>
      <p:sp>
        <p:nvSpPr>
          <p:cNvPr id="36894" name="Text Box 30"/>
          <p:cNvSpPr txBox="1">
            <a:spLocks noChangeArrowheads="1"/>
          </p:cNvSpPr>
          <p:nvPr/>
        </p:nvSpPr>
        <p:spPr bwMode="auto">
          <a:xfrm>
            <a:off x="6011863" y="4416425"/>
            <a:ext cx="415925" cy="277813"/>
          </a:xfrm>
          <a:prstGeom prst="rect">
            <a:avLst/>
          </a:prstGeom>
          <a:solidFill>
            <a:schemeClr val="bg1"/>
          </a:solidFill>
          <a:ln w="31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far</a:t>
            </a:r>
          </a:p>
        </p:txBody>
      </p:sp>
      <p:sp>
        <p:nvSpPr>
          <p:cNvPr id="36895" name="Oval 31"/>
          <p:cNvSpPr>
            <a:spLocks noChangeArrowheads="1"/>
          </p:cNvSpPr>
          <p:nvPr/>
        </p:nvSpPr>
        <p:spPr bwMode="auto">
          <a:xfrm>
            <a:off x="5029200" y="4191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96" name="Text Box 32"/>
          <p:cNvSpPr txBox="1">
            <a:spLocks noChangeArrowheads="1"/>
          </p:cNvSpPr>
          <p:nvPr/>
        </p:nvSpPr>
        <p:spPr bwMode="auto">
          <a:xfrm>
            <a:off x="2590800" y="4724400"/>
            <a:ext cx="8985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(0,0,0)</a:t>
            </a:r>
          </a:p>
        </p:txBody>
      </p:sp>
      <p:sp>
        <p:nvSpPr>
          <p:cNvPr id="36897" name="Line 33"/>
          <p:cNvSpPr>
            <a:spLocks noChangeShapeType="1"/>
          </p:cNvSpPr>
          <p:nvPr/>
        </p:nvSpPr>
        <p:spPr bwMode="auto">
          <a:xfrm flipV="1">
            <a:off x="2590800" y="5029200"/>
            <a:ext cx="990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2232025" y="5527675"/>
            <a:ext cx="4159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+z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view volume</a:t>
            </a:r>
            <a:endParaRPr lang="en-US" dirty="0"/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3905236" cy="161582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Example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glMatrixMode</a:t>
            </a:r>
            <a:r>
              <a:rPr lang="en-US" dirty="0">
                <a:latin typeface="Comic Sans MS" pitchFamily="66" charset="0"/>
              </a:rPr>
              <a:t>(GL_PROJECTION);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glLoadIdentity</a:t>
            </a:r>
            <a:r>
              <a:rPr lang="en-US" dirty="0">
                <a:latin typeface="Comic Sans MS" pitchFamily="66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gluPerspective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, </a:t>
            </a:r>
            <a:r>
              <a:rPr lang="en-US" dirty="0">
                <a:latin typeface="Comic Sans MS" pitchFamily="66" charset="0"/>
              </a:rPr>
              <a:t>, near, far</a:t>
            </a:r>
            <a:r>
              <a:rPr lang="en-US" dirty="0" smtClean="0">
                <a:latin typeface="Comic Sans MS" pitchFamily="66" charset="0"/>
              </a:rPr>
              <a:t>);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42340" name="Freeform 4"/>
          <p:cNvSpPr>
            <a:spLocks/>
          </p:cNvSpPr>
          <p:nvPr/>
        </p:nvSpPr>
        <p:spPr bwMode="auto">
          <a:xfrm>
            <a:off x="3190875" y="3505200"/>
            <a:ext cx="3657600" cy="2362200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488" y="0"/>
              </a:cxn>
              <a:cxn ang="0">
                <a:pos x="2304" y="384"/>
              </a:cxn>
              <a:cxn ang="0">
                <a:pos x="2304" y="1056"/>
              </a:cxn>
              <a:cxn ang="0">
                <a:pos x="0" y="1488"/>
              </a:cxn>
            </a:cxnLst>
            <a:rect l="0" t="0" r="r" b="b"/>
            <a:pathLst>
              <a:path w="2304" h="1488">
                <a:moveTo>
                  <a:pt x="0" y="1488"/>
                </a:moveTo>
                <a:lnTo>
                  <a:pt x="1488" y="0"/>
                </a:lnTo>
                <a:lnTo>
                  <a:pt x="2304" y="384"/>
                </a:lnTo>
                <a:lnTo>
                  <a:pt x="2304" y="1056"/>
                </a:lnTo>
                <a:lnTo>
                  <a:pt x="0" y="1488"/>
                </a:lnTo>
                <a:close/>
              </a:path>
            </a:pathLst>
          </a:custGeom>
          <a:solidFill>
            <a:srgbClr val="DDDDDD">
              <a:alpha val="50000"/>
            </a:srgbClr>
          </a:solidFill>
          <a:ln w="28575" cap="flat" cmpd="sng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095875" y="3962400"/>
            <a:ext cx="1066800" cy="1371600"/>
            <a:chOff x="2016" y="1920"/>
            <a:chExt cx="672" cy="864"/>
          </a:xfrm>
        </p:grpSpPr>
        <p:sp>
          <p:nvSpPr>
            <p:cNvPr id="142342" name="Line 6"/>
            <p:cNvSpPr>
              <a:spLocks noChangeShapeType="1"/>
            </p:cNvSpPr>
            <p:nvPr/>
          </p:nvSpPr>
          <p:spPr bwMode="auto">
            <a:xfrm>
              <a:off x="2016" y="1920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3" name="Line 7"/>
            <p:cNvSpPr>
              <a:spLocks noChangeShapeType="1"/>
            </p:cNvSpPr>
            <p:nvPr/>
          </p:nvSpPr>
          <p:spPr bwMode="auto">
            <a:xfrm>
              <a:off x="2016" y="2448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4" name="Line 8"/>
            <p:cNvSpPr>
              <a:spLocks noChangeShapeType="1"/>
            </p:cNvSpPr>
            <p:nvPr/>
          </p:nvSpPr>
          <p:spPr bwMode="auto">
            <a:xfrm>
              <a:off x="2016" y="1920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2345" name="Line 9"/>
            <p:cNvSpPr>
              <a:spLocks noChangeShapeType="1"/>
            </p:cNvSpPr>
            <p:nvPr/>
          </p:nvSpPr>
          <p:spPr bwMode="auto">
            <a:xfrm>
              <a:off x="2688" y="2256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42355" name="Freeform 19"/>
          <p:cNvSpPr>
            <a:spLocks/>
          </p:cNvSpPr>
          <p:nvPr/>
        </p:nvSpPr>
        <p:spPr bwMode="auto">
          <a:xfrm>
            <a:off x="5095875" y="3962400"/>
            <a:ext cx="10668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28"/>
              </a:cxn>
              <a:cxn ang="0">
                <a:pos x="672" y="864"/>
              </a:cxn>
              <a:cxn ang="0">
                <a:pos x="672" y="336"/>
              </a:cxn>
              <a:cxn ang="0">
                <a:pos x="0" y="0"/>
              </a:cxn>
            </a:cxnLst>
            <a:rect l="0" t="0" r="r" b="b"/>
            <a:pathLst>
              <a:path w="672" h="864">
                <a:moveTo>
                  <a:pt x="0" y="0"/>
                </a:moveTo>
                <a:lnTo>
                  <a:pt x="0" y="528"/>
                </a:lnTo>
                <a:lnTo>
                  <a:pt x="672" y="864"/>
                </a:lnTo>
                <a:lnTo>
                  <a:pt x="672" y="336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50000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6" name="Line 20"/>
          <p:cNvSpPr>
            <a:spLocks noChangeShapeType="1"/>
          </p:cNvSpPr>
          <p:nvPr/>
        </p:nvSpPr>
        <p:spPr bwMode="auto">
          <a:xfrm flipV="1">
            <a:off x="3267075" y="4572000"/>
            <a:ext cx="2286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7" name="Line 21"/>
          <p:cNvSpPr>
            <a:spLocks noChangeShapeType="1"/>
          </p:cNvSpPr>
          <p:nvPr/>
        </p:nvSpPr>
        <p:spPr bwMode="auto">
          <a:xfrm flipV="1">
            <a:off x="3267075" y="4495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8" name="Line 22"/>
          <p:cNvSpPr>
            <a:spLocks noChangeShapeType="1"/>
          </p:cNvSpPr>
          <p:nvPr/>
        </p:nvSpPr>
        <p:spPr bwMode="auto">
          <a:xfrm>
            <a:off x="3267075" y="58674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59" name="Line 23"/>
          <p:cNvSpPr>
            <a:spLocks noChangeShapeType="1"/>
          </p:cNvSpPr>
          <p:nvPr/>
        </p:nvSpPr>
        <p:spPr bwMode="auto">
          <a:xfrm flipV="1">
            <a:off x="3267075" y="4191000"/>
            <a:ext cx="22860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0" name="Text Box 24"/>
          <p:cNvSpPr txBox="1">
            <a:spLocks noChangeArrowheads="1"/>
          </p:cNvSpPr>
          <p:nvPr/>
        </p:nvSpPr>
        <p:spPr bwMode="auto">
          <a:xfrm>
            <a:off x="4638675" y="4700588"/>
            <a:ext cx="315913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Comic Sans MS" pitchFamily="66" charset="0"/>
                <a:sym typeface="Symbol" pitchFamily="18" charset="2"/>
              </a:rPr>
              <a:t></a:t>
            </a:r>
          </a:p>
        </p:txBody>
      </p:sp>
      <p:sp>
        <p:nvSpPr>
          <p:cNvPr id="142361" name="Line 25"/>
          <p:cNvSpPr>
            <a:spLocks noChangeShapeType="1"/>
          </p:cNvSpPr>
          <p:nvPr/>
        </p:nvSpPr>
        <p:spPr bwMode="auto">
          <a:xfrm>
            <a:off x="5553075" y="4191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2" name="Text Box 26"/>
          <p:cNvSpPr txBox="1">
            <a:spLocks noChangeArrowheads="1"/>
          </p:cNvSpPr>
          <p:nvPr/>
        </p:nvSpPr>
        <p:spPr bwMode="auto">
          <a:xfrm>
            <a:off x="5640388" y="44958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Comic Sans MS" pitchFamily="66" charset="0"/>
            </a:endParaRPr>
          </a:p>
        </p:txBody>
      </p:sp>
      <p:sp>
        <p:nvSpPr>
          <p:cNvPr id="142363" name="Text Box 27"/>
          <p:cNvSpPr txBox="1">
            <a:spLocks noChangeArrowheads="1"/>
          </p:cNvSpPr>
          <p:nvPr/>
        </p:nvSpPr>
        <p:spPr bwMode="auto">
          <a:xfrm>
            <a:off x="5553075" y="3810000"/>
            <a:ext cx="7858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Lucida Console" pitchFamily="49" charset="0"/>
                <a:sym typeface="Symbol" pitchFamily="18" charset="2"/>
              </a:rPr>
              <a:t>w=</a:t>
            </a:r>
            <a:r>
              <a:rPr lang="en-US">
                <a:latin typeface="Comic Sans MS" pitchFamily="66" charset="0"/>
                <a:sym typeface="Symbol" pitchFamily="18" charset="2"/>
              </a:rPr>
              <a:t> h</a:t>
            </a:r>
          </a:p>
        </p:txBody>
      </p:sp>
      <p:sp>
        <p:nvSpPr>
          <p:cNvPr id="142364" name="Text Box 28"/>
          <p:cNvSpPr txBox="1">
            <a:spLocks noChangeArrowheads="1"/>
          </p:cNvSpPr>
          <p:nvPr/>
        </p:nvSpPr>
        <p:spPr bwMode="auto">
          <a:xfrm>
            <a:off x="4468813" y="51816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latin typeface="Lucida Console" pitchFamily="49" charset="0"/>
            </a:endParaRPr>
          </a:p>
        </p:txBody>
      </p:sp>
      <p:sp>
        <p:nvSpPr>
          <p:cNvPr id="142365" name="Text Box 29"/>
          <p:cNvSpPr txBox="1">
            <a:spLocks noChangeArrowheads="1"/>
          </p:cNvSpPr>
          <p:nvPr/>
        </p:nvSpPr>
        <p:spPr bwMode="auto">
          <a:xfrm>
            <a:off x="7134225" y="4724400"/>
            <a:ext cx="184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latin typeface="Lucida Console" pitchFamily="49" charset="0"/>
            </a:endParaRPr>
          </a:p>
        </p:txBody>
      </p:sp>
      <p:sp>
        <p:nvSpPr>
          <p:cNvPr id="142366" name="Line 30"/>
          <p:cNvSpPr>
            <a:spLocks noChangeShapeType="1"/>
          </p:cNvSpPr>
          <p:nvPr/>
        </p:nvSpPr>
        <p:spPr bwMode="auto">
          <a:xfrm>
            <a:off x="6238875" y="4495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2367" name="Line 31"/>
          <p:cNvSpPr>
            <a:spLocks noChangeShapeType="1"/>
          </p:cNvSpPr>
          <p:nvPr/>
        </p:nvSpPr>
        <p:spPr bwMode="auto">
          <a:xfrm>
            <a:off x="5248275" y="38862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2368" name="Freeform 32"/>
          <p:cNvSpPr>
            <a:spLocks/>
          </p:cNvSpPr>
          <p:nvPr/>
        </p:nvSpPr>
        <p:spPr bwMode="auto">
          <a:xfrm>
            <a:off x="4537075" y="4876800"/>
            <a:ext cx="177800" cy="177800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96" y="16"/>
              </a:cxn>
              <a:cxn ang="0">
                <a:pos x="96" y="112"/>
              </a:cxn>
            </a:cxnLst>
            <a:rect l="0" t="0" r="r" b="b"/>
            <a:pathLst>
              <a:path w="112" h="112">
                <a:moveTo>
                  <a:pt x="0" y="16"/>
                </a:moveTo>
                <a:cubicBezTo>
                  <a:pt x="40" y="8"/>
                  <a:pt x="80" y="0"/>
                  <a:pt x="96" y="16"/>
                </a:cubicBezTo>
                <a:cubicBezTo>
                  <a:pt x="112" y="32"/>
                  <a:pt x="104" y="72"/>
                  <a:pt x="96" y="1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sm" len="sm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69" name="Line 33"/>
          <p:cNvSpPr>
            <a:spLocks noChangeShapeType="1"/>
          </p:cNvSpPr>
          <p:nvPr/>
        </p:nvSpPr>
        <p:spPr bwMode="auto">
          <a:xfrm flipV="1">
            <a:off x="3648075" y="4953000"/>
            <a:ext cx="18288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0" name="Text Box 34"/>
          <p:cNvSpPr txBox="1">
            <a:spLocks noChangeArrowheads="1"/>
          </p:cNvSpPr>
          <p:nvPr/>
        </p:nvSpPr>
        <p:spPr bwMode="auto">
          <a:xfrm>
            <a:off x="4486275" y="5410200"/>
            <a:ext cx="655638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near</a:t>
            </a:r>
          </a:p>
        </p:txBody>
      </p:sp>
      <p:sp>
        <p:nvSpPr>
          <p:cNvPr id="142371" name="Line 35"/>
          <p:cNvSpPr>
            <a:spLocks noChangeShapeType="1"/>
          </p:cNvSpPr>
          <p:nvPr/>
        </p:nvSpPr>
        <p:spPr bwMode="auto">
          <a:xfrm flipV="1">
            <a:off x="5095875" y="35052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2" name="Line 36"/>
          <p:cNvSpPr>
            <a:spLocks noChangeShapeType="1"/>
          </p:cNvSpPr>
          <p:nvPr/>
        </p:nvSpPr>
        <p:spPr bwMode="auto">
          <a:xfrm flipV="1">
            <a:off x="6162675" y="4114800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3" name="Line 37"/>
          <p:cNvSpPr>
            <a:spLocks noChangeShapeType="1"/>
          </p:cNvSpPr>
          <p:nvPr/>
        </p:nvSpPr>
        <p:spPr bwMode="auto">
          <a:xfrm>
            <a:off x="5553075" y="3505200"/>
            <a:ext cx="12954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4" name="Line 38"/>
          <p:cNvSpPr>
            <a:spLocks noChangeShapeType="1"/>
          </p:cNvSpPr>
          <p:nvPr/>
        </p:nvSpPr>
        <p:spPr bwMode="auto">
          <a:xfrm>
            <a:off x="6848475" y="4114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5" name="Line 39"/>
          <p:cNvSpPr>
            <a:spLocks noChangeShapeType="1"/>
          </p:cNvSpPr>
          <p:nvPr/>
        </p:nvSpPr>
        <p:spPr bwMode="auto">
          <a:xfrm flipV="1">
            <a:off x="6162675" y="5181600"/>
            <a:ext cx="685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2378" name="Text Box 42"/>
          <p:cNvSpPr txBox="1">
            <a:spLocks noChangeArrowheads="1"/>
          </p:cNvSpPr>
          <p:nvPr/>
        </p:nvSpPr>
        <p:spPr bwMode="auto">
          <a:xfrm>
            <a:off x="6300788" y="4724400"/>
            <a:ext cx="2081212" cy="395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  <a:sym typeface="Symbol" pitchFamily="18" charset="2"/>
              </a:rPr>
              <a:t>h = 2*near*tan()</a:t>
            </a:r>
          </a:p>
        </p:txBody>
      </p:sp>
      <p:sp>
        <p:nvSpPr>
          <p:cNvPr id="142379" name="Line 43"/>
          <p:cNvSpPr>
            <a:spLocks noChangeShapeType="1"/>
          </p:cNvSpPr>
          <p:nvPr/>
        </p:nvSpPr>
        <p:spPr bwMode="auto">
          <a:xfrm flipV="1">
            <a:off x="4714875" y="5334000"/>
            <a:ext cx="20574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2380" name="Text Box 44"/>
          <p:cNvSpPr txBox="1">
            <a:spLocks noChangeArrowheads="1"/>
          </p:cNvSpPr>
          <p:nvPr/>
        </p:nvSpPr>
        <p:spPr bwMode="auto">
          <a:xfrm>
            <a:off x="6053138" y="5756275"/>
            <a:ext cx="5270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mic Sans MS" pitchFamily="66" charset="0"/>
              </a:rPr>
              <a:t>far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286000" y="5715000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(0,0,0)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OpenGL state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2362200"/>
            <a:ext cx="22316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Projection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Modelview</a:t>
            </a:r>
            <a:r>
              <a:rPr lang="en-US" dirty="0" smtClean="0"/>
              <a:t> matrix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Current matrix</a:t>
            </a:r>
          </a:p>
        </p:txBody>
      </p:sp>
      <p:sp>
        <p:nvSpPr>
          <p:cNvPr id="5" name="Rectangle 4"/>
          <p:cNvSpPr/>
          <p:nvPr/>
        </p:nvSpPr>
        <p:spPr>
          <a:xfrm>
            <a:off x="3962400" y="2362200"/>
            <a:ext cx="504817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 smtClean="0">
                <a:latin typeface="Comic Sans MS" pitchFamily="66" charset="0"/>
              </a:rPr>
              <a:t>gluPerspective</a:t>
            </a:r>
            <a:r>
              <a:rPr lang="en-US" dirty="0" smtClean="0">
                <a:latin typeface="Comic Sans MS" pitchFamily="66" charset="0"/>
              </a:rPr>
              <a:t>(</a:t>
            </a:r>
            <a:r>
              <a:rPr lang="en-US" dirty="0" smtClean="0">
                <a:latin typeface="Comic Sans MS" pitchFamily="66" charset="0"/>
                <a:sym typeface="Symbol" pitchFamily="18" charset="2"/>
              </a:rPr>
              <a:t>, </a:t>
            </a:r>
            <a:r>
              <a:rPr lang="en-US" dirty="0" smtClean="0">
                <a:latin typeface="Comic Sans MS" pitchFamily="66" charset="0"/>
              </a:rPr>
              <a:t>, near, far</a:t>
            </a:r>
            <a:r>
              <a:rPr lang="en-US" dirty="0" smtClean="0">
                <a:latin typeface="Comic Sans MS" pitchFamily="66" charset="0"/>
              </a:rPr>
              <a:t>) multiplies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current matrix by the appropriate projection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 transform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3886200"/>
            <a:ext cx="6162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keep things straight make the </a:t>
            </a:r>
            <a:r>
              <a:rPr lang="en-US" dirty="0" err="1" smtClean="0"/>
              <a:t>Modelview</a:t>
            </a:r>
            <a:r>
              <a:rPr lang="en-US" dirty="0" smtClean="0"/>
              <a:t> matrix </a:t>
            </a:r>
            <a:r>
              <a:rPr lang="en-US" i="1" dirty="0" smtClean="0"/>
              <a:t>your</a:t>
            </a:r>
            <a:r>
              <a:rPr lang="en-US" dirty="0" smtClean="0"/>
              <a:t> default</a:t>
            </a:r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09800" y="4572000"/>
            <a:ext cx="3905236" cy="2031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omic Sans MS" pitchFamily="66" charset="0"/>
              </a:rPr>
              <a:t>Example</a:t>
            </a:r>
            <a:r>
              <a:rPr lang="en-US" dirty="0">
                <a:latin typeface="Comic Sans MS" pitchFamily="66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glMatrixMode</a:t>
            </a:r>
            <a:r>
              <a:rPr lang="en-US" dirty="0">
                <a:latin typeface="Comic Sans MS" pitchFamily="66" charset="0"/>
              </a:rPr>
              <a:t>(GL_PROJECTION);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glLoadIdentity</a:t>
            </a:r>
            <a:r>
              <a:rPr lang="en-US" dirty="0">
                <a:latin typeface="Comic Sans MS" pitchFamily="66" charset="0"/>
              </a:rPr>
              <a:t>();</a:t>
            </a:r>
          </a:p>
          <a:p>
            <a:pPr>
              <a:spcBef>
                <a:spcPct val="50000"/>
              </a:spcBef>
            </a:pPr>
            <a:r>
              <a:rPr lang="en-US" dirty="0" err="1">
                <a:latin typeface="Comic Sans MS" pitchFamily="66" charset="0"/>
              </a:rPr>
              <a:t>gluPerspective</a:t>
            </a:r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  <a:sym typeface="Symbol" pitchFamily="18" charset="2"/>
              </a:rPr>
              <a:t>, </a:t>
            </a:r>
            <a:r>
              <a:rPr lang="en-US" dirty="0">
                <a:latin typeface="Comic Sans MS" pitchFamily="66" charset="0"/>
              </a:rPr>
              <a:t>, near, far</a:t>
            </a:r>
            <a:r>
              <a:rPr lang="en-US" dirty="0" smtClean="0">
                <a:latin typeface="Comic Sans MS" pitchFamily="66" charset="0"/>
              </a:rPr>
              <a:t>);</a:t>
            </a:r>
          </a:p>
          <a:p>
            <a:pPr>
              <a:spcBef>
                <a:spcPct val="50000"/>
              </a:spcBef>
            </a:pPr>
            <a:r>
              <a:rPr lang="en-US" dirty="0" err="1" smtClean="0">
                <a:latin typeface="Comic Sans MS" pitchFamily="66" charset="0"/>
              </a:rPr>
              <a:t>glMatrixMode</a:t>
            </a:r>
            <a:r>
              <a:rPr lang="en-US" dirty="0" smtClean="0">
                <a:latin typeface="Comic Sans MS" pitchFamily="66" charset="0"/>
              </a:rPr>
              <a:t>(GL_MODELVIEW);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22845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projection transform</a:t>
            </a:r>
            <a:r>
              <a:rPr lang="en-US" dirty="0" smtClean="0"/>
              <a:t>,</a:t>
            </a:r>
          </a:p>
          <a:p>
            <a:r>
              <a:rPr lang="en-US" dirty="0" smtClean="0"/>
              <a:t>model/view transform</a:t>
            </a:r>
            <a:endParaRPr lang="en-US" dirty="0" smtClean="0"/>
          </a:p>
          <a:p>
            <a:r>
              <a:rPr lang="en-US" dirty="0" smtClean="0"/>
              <a:t>viewport transform</a:t>
            </a:r>
            <a:endParaRPr lang="en-US" dirty="0" smtClean="0"/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6336268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4240768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6336268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4240768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566</Words>
  <Application>Microsoft Office PowerPoint</Application>
  <PresentationFormat>On-screen Show (4:3)</PresentationFormat>
  <Paragraphs>206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Pipeline rendering</vt:lpstr>
      <vt:lpstr>Pipeline vs. Ray tracing</vt:lpstr>
      <vt:lpstr>Pipeline</vt:lpstr>
      <vt:lpstr>Pipeline Program Overview</vt:lpstr>
      <vt:lpstr>Pipeline rendering overview</vt:lpstr>
      <vt:lpstr>view volume: frustum</vt:lpstr>
      <vt:lpstr>Defining the view volume</vt:lpstr>
      <vt:lpstr>OpenGL state</vt:lpstr>
      <vt:lpstr>Pipeline rendering overview</vt:lpstr>
      <vt:lpstr>Display (define triangle)</vt:lpstr>
      <vt:lpstr>Display (define triangle)</vt:lpstr>
      <vt:lpstr>Display (define triangle)</vt:lpstr>
      <vt:lpstr>Pipeline state</vt:lpstr>
      <vt:lpstr>viewpoint</vt:lpstr>
      <vt:lpstr>Pipeline rendering overview</vt:lpstr>
      <vt:lpstr>viewport transformation</vt:lpstr>
      <vt:lpstr>viewport transformation</vt:lpstr>
      <vt:lpstr>viewport transformation</vt:lpstr>
      <vt:lpstr>Pipeline rendering overview</vt:lpstr>
      <vt:lpstr>Pipeline rendering overview</vt:lpstr>
      <vt:lpstr>Display (define triangle)</vt:lpstr>
      <vt:lpstr>Pipeline rendering overview</vt:lpstr>
      <vt:lpstr>Pipeline Program Overview</vt:lpstr>
      <vt:lpstr>Clipping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</dc:creator>
  <cp:lastModifiedBy>z</cp:lastModifiedBy>
  <cp:revision>15</cp:revision>
  <dcterms:created xsi:type="dcterms:W3CDTF">2010-10-06T15:40:06Z</dcterms:created>
  <dcterms:modified xsi:type="dcterms:W3CDTF">2011-10-11T02:42:53Z</dcterms:modified>
</cp:coreProperties>
</file>