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5" r:id="rId8"/>
    <p:sldId id="276" r:id="rId9"/>
    <p:sldId id="277" r:id="rId10"/>
    <p:sldId id="267" r:id="rId11"/>
    <p:sldId id="278" r:id="rId12"/>
    <p:sldId id="269" r:id="rId13"/>
    <p:sldId id="270" r:id="rId14"/>
    <p:sldId id="281" r:id="rId15"/>
    <p:sldId id="272" r:id="rId16"/>
    <p:sldId id="273" r:id="rId17"/>
    <p:sldId id="274" r:id="rId18"/>
    <p:sldId id="275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20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361B0-1245-4714-86F0-BB3666CC3260}" type="datetimeFigureOut">
              <a:rPr lang="en-US" smtClean="0"/>
              <a:pPr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EAF07-8649-4C26-9450-6228C35736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CS155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Ray tracer  road map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5814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05200" y="43434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“head Assembly”</a:t>
            </a:r>
          </a:p>
          <a:p>
            <a:pPr marL="342900" indent="-342900"/>
            <a:r>
              <a:rPr lang="en-US" dirty="0" smtClean="0"/>
              <a:t>computes a version of ray in its local coordinate system</a:t>
            </a:r>
          </a:p>
          <a:p>
            <a:pPr marL="342900" indent="-342900"/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71800" y="4419600"/>
            <a:ext cx="5791200" cy="1447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3200" y="6096000"/>
            <a:ext cx="6123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 computes a version of ray’ in its local coordinate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124200" y="5943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733800" y="5562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86200" y="5562600"/>
            <a:ext cx="349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”-&gt;intersect(ray’’, info)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876800" y="6019800"/>
            <a:ext cx="4347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 computes intersection pt.</a:t>
            </a:r>
          </a:p>
          <a:p>
            <a:r>
              <a:rPr lang="en-US" dirty="0" smtClean="0"/>
              <a:t>-fills in info (if intersection pt found)</a:t>
            </a:r>
          </a:p>
          <a:p>
            <a:r>
              <a:rPr lang="en-US" dirty="0" smtClean="0"/>
              <a:t>-returns distance d to intersection pt or d=-1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733800" y="3962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0" y="4038600"/>
            <a:ext cx="280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“head”-&gt;intersect(ray’,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5638800"/>
            <a:ext cx="58320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smtClean="0"/>
              <a:t>head” converts info and distance d into parent’s coordinate</a:t>
            </a:r>
          </a:p>
          <a:p>
            <a:r>
              <a:rPr lang="en-US" dirty="0" smtClean="0"/>
              <a:t>system and returns</a:t>
            </a:r>
            <a:endParaRPr lang="en-US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533400" y="381000"/>
            <a:ext cx="76364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</a:t>
            </a:r>
            <a:r>
              <a:rPr lang="en-US" dirty="0" smtClean="0"/>
              <a:t>a group</a:t>
            </a:r>
            <a:r>
              <a:rPr lang="en-US" dirty="0" smtClean="0"/>
              <a:t> </a:t>
            </a:r>
            <a:r>
              <a:rPr lang="en-US" dirty="0" smtClean="0"/>
              <a:t>has a transform that </a:t>
            </a:r>
            <a:r>
              <a:rPr lang="en-US" dirty="0" smtClean="0"/>
              <a:t>converts from its coordinate system</a:t>
            </a:r>
            <a:r>
              <a:rPr lang="en-US" dirty="0" smtClean="0"/>
              <a:t> </a:t>
            </a:r>
            <a:r>
              <a:rPr lang="en-US" dirty="0" smtClean="0"/>
              <a:t>it to its </a:t>
            </a:r>
            <a:endParaRPr lang="en-US" dirty="0" smtClean="0"/>
          </a:p>
          <a:p>
            <a:r>
              <a:rPr lang="en-US" dirty="0" smtClean="0"/>
              <a:t>parent’s and the inverse </a:t>
            </a:r>
            <a:r>
              <a:rPr lang="en-US" dirty="0" smtClean="0"/>
              <a:t>transform that goes the other way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“head”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4114800"/>
            <a:ext cx="2959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leftEye</a:t>
            </a:r>
            <a:r>
              <a:rPr lang="en-US" dirty="0" smtClean="0"/>
              <a:t>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4" idx="0"/>
          </p:cNvCxnSpPr>
          <p:nvPr/>
        </p:nvCxnSpPr>
        <p:spPr>
          <a:xfrm rot="16200000" flipH="1">
            <a:off x="4476750" y="3409950"/>
            <a:ext cx="609600" cy="1866900"/>
          </a:xfrm>
          <a:prstGeom prst="bentConnector3">
            <a:avLst>
              <a:gd name="adj1" fmla="val 6052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056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</a:t>
            </a:r>
          </a:p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“head”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76800" y="4114800"/>
            <a:ext cx="308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rightEye</a:t>
            </a:r>
            <a:r>
              <a:rPr lang="en-US" dirty="0" smtClean="0"/>
              <a:t>”-&gt;intersect(ray’, info)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15" idx="0"/>
          </p:cNvCxnSpPr>
          <p:nvPr/>
        </p:nvCxnSpPr>
        <p:spPr>
          <a:xfrm rot="16200000" flipH="1">
            <a:off x="5391150" y="2495550"/>
            <a:ext cx="609600" cy="3695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3631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”-&gt;intersect(ray, info)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76600" y="4267200"/>
            <a:ext cx="55552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headAssembly</a:t>
            </a:r>
            <a:r>
              <a:rPr lang="en-US" dirty="0" smtClean="0"/>
              <a:t>” determines the intersection point found</a:t>
            </a:r>
          </a:p>
          <a:p>
            <a:r>
              <a:rPr lang="en-US" dirty="0" smtClean="0"/>
              <a:t>by its children that is closest the start of ray’</a:t>
            </a:r>
          </a:p>
          <a:p>
            <a:r>
              <a:rPr lang="en-US" dirty="0" smtClean="0"/>
              <a:t>transforms the corresponding distance d and info into its </a:t>
            </a:r>
          </a:p>
          <a:p>
            <a:r>
              <a:rPr lang="en-US" dirty="0" smtClean="0"/>
              <a:t>parents coordinate system</a:t>
            </a:r>
          </a:p>
          <a:p>
            <a:r>
              <a:rPr lang="en-US" dirty="0" smtClean="0"/>
              <a:t>returns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6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Group “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headAssembly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”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81800" y="3124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1905000"/>
            <a:ext cx="2468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root-&gt;intersect(ray, info)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19600" y="2590800"/>
            <a:ext cx="2912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“middle”-&gt;intersect(ray, info)</a:t>
            </a:r>
            <a:endParaRPr lang="en-US" dirty="0"/>
          </a:p>
        </p:txBody>
      </p:sp>
      <p:cxnSp>
        <p:nvCxnSpPr>
          <p:cNvPr id="13" name="Elbow Connector 12"/>
          <p:cNvCxnSpPr>
            <a:stCxn id="4" idx="2"/>
            <a:endCxn id="5" idx="0"/>
          </p:cNvCxnSpPr>
          <p:nvPr/>
        </p:nvCxnSpPr>
        <p:spPr>
          <a:xfrm rot="16200000" flipH="1">
            <a:off x="4533900" y="1943100"/>
            <a:ext cx="533400" cy="1828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29200" y="4800600"/>
            <a:ext cx="52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505200" y="5943600"/>
            <a:ext cx="39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 “</a:t>
            </a:r>
            <a:r>
              <a:rPr lang="en-US" dirty="0" err="1" smtClean="0"/>
              <a:t>root”’s</a:t>
            </a:r>
            <a:r>
              <a:rPr lang="en-US" dirty="0" smtClean="0"/>
              <a:t> transform  is the identity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2898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pixel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smtClean="0"/>
              <a:t>returns 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505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2898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pixel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smtClean="0"/>
              <a:t>returns 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505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505200" y="2057400"/>
            <a:ext cx="44834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 loops through the image:</a:t>
            </a:r>
          </a:p>
          <a:p>
            <a:pPr marL="342900" indent="-342900">
              <a:buAutoNum type="arabicPeriod"/>
            </a:pPr>
            <a:r>
              <a:rPr lang="en-US" dirty="0" smtClean="0"/>
              <a:t>computes direction of ray for current pixel</a:t>
            </a:r>
          </a:p>
          <a:p>
            <a:pPr marL="342900" indent="-342900">
              <a:buAutoNum type="arabicPeriod"/>
            </a:pPr>
            <a:r>
              <a:rPr lang="en-US" dirty="0" smtClean="0"/>
              <a:t>calls </a:t>
            </a:r>
            <a:r>
              <a:rPr lang="en-US" dirty="0" err="1" smtClean="0"/>
              <a:t>getColor</a:t>
            </a:r>
            <a:r>
              <a:rPr lang="en-US" dirty="0" smtClean="0"/>
              <a:t> for that ray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3276600"/>
            <a:ext cx="555902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  <a:p>
            <a:pPr marL="342900" indent="-342900">
              <a:buAutoNum type="arabicPeriod"/>
            </a:pPr>
            <a:r>
              <a:rPr lang="en-US" dirty="0" smtClean="0"/>
              <a:t>if so – computes the color at the intersection point</a:t>
            </a:r>
          </a:p>
          <a:p>
            <a:pPr marL="342900" indent="-342900"/>
            <a:r>
              <a:rPr lang="en-US" dirty="0"/>
              <a:t> </a:t>
            </a:r>
            <a:r>
              <a:rPr lang="en-US" dirty="0" smtClean="0"/>
              <a:t>     if not – computes the background color</a:t>
            </a:r>
          </a:p>
          <a:p>
            <a:pPr marL="342900" indent="-342900"/>
            <a:r>
              <a:rPr lang="en-US" dirty="0" smtClean="0"/>
              <a:t>3.  returns the computed color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4953000"/>
            <a:ext cx="2898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 :</a:t>
            </a:r>
          </a:p>
          <a:p>
            <a:pPr marL="342900" indent="-342900">
              <a:buAutoNum type="arabicPeriod" startAt="3"/>
            </a:pPr>
            <a:r>
              <a:rPr lang="en-US" dirty="0" smtClean="0"/>
              <a:t>sets the color of the pixel</a:t>
            </a:r>
          </a:p>
          <a:p>
            <a:pPr marL="342900" indent="-342900"/>
            <a:endParaRPr lang="en-US" dirty="0"/>
          </a:p>
          <a:p>
            <a:pPr marL="342900" indent="-342900"/>
            <a:r>
              <a:rPr lang="en-US" dirty="0" smtClean="0"/>
              <a:t>returns the </a:t>
            </a:r>
            <a:r>
              <a:rPr lang="en-US" dirty="0" err="1" smtClean="0"/>
              <a:t>raytraced</a:t>
            </a:r>
            <a:r>
              <a:rPr lang="en-US" dirty="0" smtClean="0"/>
              <a:t> image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38100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514600"/>
            <a:ext cx="2286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67000"/>
            <a:ext cx="763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rayfile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31242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" y="3429000"/>
            <a:ext cx="2216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raytrace</a:t>
            </a:r>
            <a:r>
              <a:rPr lang="en-US" dirty="0" smtClean="0"/>
              <a:t>(Image* )</a:t>
            </a:r>
          </a:p>
          <a:p>
            <a:r>
              <a:rPr lang="en-US" dirty="0" err="1" smtClean="0"/>
              <a:t>getColor</a:t>
            </a:r>
            <a:r>
              <a:rPr lang="en-US" dirty="0" smtClean="0"/>
              <a:t>(Ray, </a:t>
            </a:r>
            <a:r>
              <a:rPr lang="en-US" dirty="0" err="1" smtClean="0"/>
              <a:t>int</a:t>
            </a:r>
            <a:r>
              <a:rPr lang="en-US" dirty="0" smtClean="0"/>
              <a:t> ,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1752600"/>
            <a:ext cx="5559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getColor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determines if the ray intersects an object in the scene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1981200"/>
            <a:ext cx="533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95798" y="4419600"/>
            <a:ext cx="1337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Group* root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86200" y="4495800"/>
            <a:ext cx="3466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root is the root of the scene graph!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00800" y="5638800"/>
            <a:ext cx="528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172200" y="4876800"/>
            <a:ext cx="29258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intersect(</a:t>
            </a:r>
            <a:r>
              <a:rPr lang="en-US" sz="1600" dirty="0" err="1" smtClean="0"/>
              <a:t>Rayd</a:t>
            </a:r>
            <a:r>
              <a:rPr lang="en-US" sz="1600" dirty="0" smtClean="0"/>
              <a:t> ray, Intersect info)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6248400" y="3733800"/>
            <a:ext cx="762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724400" y="5181600"/>
            <a:ext cx="15240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6" idx="1"/>
          </p:cNvCxnSpPr>
          <p:nvPr/>
        </p:nvCxnSpPr>
        <p:spPr>
          <a:xfrm flipH="1">
            <a:off x="2286000" y="5046077"/>
            <a:ext cx="3886200" cy="2879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102270" y="59436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74964" y="4648200"/>
            <a:ext cx="326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intersect(</a:t>
            </a:r>
            <a:r>
              <a:rPr lang="en-US" dirty="0" err="1" smtClean="0"/>
              <a:t>Rayd</a:t>
            </a:r>
            <a:r>
              <a:rPr lang="en-US" dirty="0" smtClean="0"/>
              <a:t> ray, Intersect info)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02270" y="54102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01282" y="4343400"/>
            <a:ext cx="8839200" cy="2133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96000" y="6096000"/>
            <a:ext cx="277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 algorithm given in class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74964" y="4953000"/>
            <a:ext cx="326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intersect(</a:t>
            </a:r>
            <a:r>
              <a:rPr lang="en-US" dirty="0" err="1" smtClean="0"/>
              <a:t>Rayd</a:t>
            </a:r>
            <a:r>
              <a:rPr lang="en-US" dirty="0" smtClean="0"/>
              <a:t> ray, Intersect info)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02270" y="5410200"/>
            <a:ext cx="3041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</a:p>
          <a:p>
            <a:r>
              <a:rPr lang="en-US" dirty="0" smtClean="0"/>
              <a:t>implement intersect algorithm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19600" y="2590800"/>
            <a:ext cx="4468482" cy="1981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419600" y="3886200"/>
            <a:ext cx="471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Transform ray, collect intersection points from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children, choose closest, transform info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562600" y="2286000"/>
            <a:ext cx="1069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9156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444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868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0678" y="41910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0" idx="2"/>
            <a:endCxn id="14" idx="0"/>
          </p:cNvCxnSpPr>
          <p:nvPr/>
        </p:nvCxnSpPr>
        <p:spPr>
          <a:xfrm>
            <a:off x="3924300" y="3810000"/>
            <a:ext cx="778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snow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2509838" cy="3144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“root”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</p:cNvCxnSpPr>
          <p:nvPr/>
        </p:nvCxnSpPr>
        <p:spPr>
          <a:xfrm>
            <a:off x="3886200" y="2590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9156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leftEye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7444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rightEye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86878" y="4343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“head”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20916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</a:p>
          <a:p>
            <a:pPr algn="ctr"/>
            <a:r>
              <a:rPr lang="en-US" dirty="0" smtClean="0"/>
              <a:t> “middle”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048000" y="28956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“</a:t>
            </a:r>
            <a:r>
              <a:rPr lang="en-US" dirty="0" err="1" smtClean="0"/>
              <a:t>headAssembly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705600" y="28956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</a:p>
          <a:p>
            <a:pPr algn="ctr"/>
            <a:r>
              <a:rPr lang="en-US" dirty="0" smtClean="0"/>
              <a:t>“bottom”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971800" y="27432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10678" y="4191000"/>
            <a:ext cx="56388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0" idx="2"/>
            <a:endCxn id="14" idx="0"/>
          </p:cNvCxnSpPr>
          <p:nvPr/>
        </p:nvCxnSpPr>
        <p:spPr>
          <a:xfrm>
            <a:off x="3924300" y="3810000"/>
            <a:ext cx="778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086878" y="57150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  <a:p>
            <a:pPr algn="ctr"/>
            <a:r>
              <a:rPr lang="en-US" dirty="0" smtClean="0"/>
              <a:t>“</a:t>
            </a:r>
            <a:r>
              <a:rPr lang="en-US" dirty="0" err="1" smtClean="0"/>
              <a:t>headSphere</a:t>
            </a:r>
            <a:r>
              <a:rPr lang="en-US" dirty="0" smtClean="0"/>
              <a:t>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14261" y="5562600"/>
            <a:ext cx="1981200" cy="1219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14" idx="2"/>
            <a:endCxn id="15" idx="0"/>
          </p:cNvCxnSpPr>
          <p:nvPr/>
        </p:nvCxnSpPr>
        <p:spPr>
          <a:xfrm>
            <a:off x="3925078" y="5257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911</Words>
  <Application>Microsoft Office PowerPoint</Application>
  <PresentationFormat>On-screen Show (4:3)</PresentationFormat>
  <Paragraphs>229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CS155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</dc:title>
  <dc:creator>z</dc:creator>
  <cp:lastModifiedBy>z</cp:lastModifiedBy>
  <cp:revision>3</cp:revision>
  <dcterms:created xsi:type="dcterms:W3CDTF">2011-09-21T21:40:29Z</dcterms:created>
  <dcterms:modified xsi:type="dcterms:W3CDTF">2011-09-22T13:46:56Z</dcterms:modified>
</cp:coreProperties>
</file>