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8" r:id="rId3"/>
    <p:sldId id="260" r:id="rId4"/>
    <p:sldId id="259" r:id="rId5"/>
    <p:sldId id="278" r:id="rId6"/>
    <p:sldId id="261" r:id="rId7"/>
    <p:sldId id="262" r:id="rId8"/>
    <p:sldId id="263" r:id="rId9"/>
    <p:sldId id="265" r:id="rId10"/>
    <p:sldId id="268" r:id="rId11"/>
    <p:sldId id="269" r:id="rId12"/>
    <p:sldId id="267" r:id="rId13"/>
    <p:sldId id="271" r:id="rId14"/>
    <p:sldId id="272" r:id="rId15"/>
    <p:sldId id="273" r:id="rId16"/>
    <p:sldId id="274" r:id="rId17"/>
    <p:sldId id="270" r:id="rId18"/>
    <p:sldId id="279" r:id="rId19"/>
    <p:sldId id="275" r:id="rId20"/>
    <p:sldId id="276" r:id="rId21"/>
    <p:sldId id="280" r:id="rId22"/>
    <p:sldId id="281" r:id="rId23"/>
    <p:sldId id="282" r:id="rId24"/>
    <p:sldId id="283" r:id="rId25"/>
    <p:sldId id="28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2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000152-079B-4A34-B335-C177918E3C2D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B2E78-E236-4F7E-A890-71DF7FCB9F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B2E78-E236-4F7E-A890-71DF7FCB9F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2EC7-EEEB-4737-BF93-B7B98E055446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26AE-A296-4B67-AFBA-DE40F332D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2EC7-EEEB-4737-BF93-B7B98E055446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26AE-A296-4B67-AFBA-DE40F332D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2EC7-EEEB-4737-BF93-B7B98E055446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26AE-A296-4B67-AFBA-DE40F332D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2EC7-EEEB-4737-BF93-B7B98E055446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26AE-A296-4B67-AFBA-DE40F332D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2EC7-EEEB-4737-BF93-B7B98E055446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26AE-A296-4B67-AFBA-DE40F332D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2EC7-EEEB-4737-BF93-B7B98E055446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26AE-A296-4B67-AFBA-DE40F332D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2EC7-EEEB-4737-BF93-B7B98E055446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26AE-A296-4B67-AFBA-DE40F332D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2EC7-EEEB-4737-BF93-B7B98E055446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26AE-A296-4B67-AFBA-DE40F332D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2EC7-EEEB-4737-BF93-B7B98E055446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26AE-A296-4B67-AFBA-DE40F332D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2EC7-EEEB-4737-BF93-B7B98E055446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26AE-A296-4B67-AFBA-DE40F332D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42EC7-EEEB-4737-BF93-B7B98E055446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A26AE-A296-4B67-AFBA-DE40F332D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42EC7-EEEB-4737-BF93-B7B98E055446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A26AE-A296-4B67-AFBA-DE40F332D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Ray tracer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Roadmap 2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  <a:r>
              <a:rPr lang="en-US" dirty="0"/>
              <a:t>A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B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86200" y="2667000"/>
            <a:ext cx="18342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B-&gt;intersect(</a:t>
            </a:r>
            <a:r>
              <a:rPr lang="en-US" sz="1400" dirty="0" err="1" smtClean="0"/>
              <a:t>ray</a:t>
            </a:r>
            <a:r>
              <a:rPr lang="en-US" sz="1400" baseline="-25000" dirty="0" err="1" smtClean="0"/>
              <a:t>A</a:t>
            </a:r>
            <a:r>
              <a:rPr lang="en-US" sz="1400" dirty="0" smtClean="0"/>
              <a:t>, info)</a:t>
            </a:r>
            <a:endParaRPr lang="en-US" sz="1400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724400" y="3276600"/>
            <a:ext cx="2390976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Matrixd</a:t>
            </a: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smtClean="0"/>
              <a:t>transform;</a:t>
            </a:r>
          </a:p>
          <a:p>
            <a:r>
              <a:rPr lang="en-US" dirty="0" err="1" smtClean="0"/>
              <a:t>Matrixd</a:t>
            </a:r>
            <a:r>
              <a:rPr lang="en-US" dirty="0" smtClean="0"/>
              <a:t>	</a:t>
            </a:r>
            <a:r>
              <a:rPr lang="en-US" dirty="0" err="1" smtClean="0"/>
              <a:t>invTransform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286000" y="4191000"/>
            <a:ext cx="5246373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</a:t>
            </a:r>
            <a:r>
              <a:rPr lang="en-US" baseline="-25000" dirty="0" smtClean="0"/>
              <a:t>B</a:t>
            </a:r>
            <a:r>
              <a:rPr lang="en-US" dirty="0" smtClean="0"/>
              <a:t>, </a:t>
            </a:r>
            <a:r>
              <a:rPr lang="en-US" dirty="0" err="1" smtClean="0"/>
              <a:t>info</a:t>
            </a:r>
            <a:r>
              <a:rPr lang="en-US" baseline="-25000" dirty="0" err="1" smtClean="0"/>
              <a:t>B</a:t>
            </a:r>
            <a:r>
              <a:rPr lang="en-US" dirty="0" smtClean="0"/>
              <a:t> is the closest intersection point of its children</a:t>
            </a:r>
          </a:p>
          <a:p>
            <a:pPr algn="ctr"/>
            <a:r>
              <a:rPr lang="en-US" dirty="0" smtClean="0"/>
              <a:t> in B’s coordinate system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31242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05000" y="2743200"/>
            <a:ext cx="106445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d</a:t>
            </a:r>
            <a:r>
              <a:rPr lang="en-US" baseline="-25000" dirty="0" err="1" smtClean="0"/>
              <a:t>A</a:t>
            </a:r>
            <a:r>
              <a:rPr lang="en-US" dirty="0" smtClean="0"/>
              <a:t>, </a:t>
            </a:r>
            <a:r>
              <a:rPr lang="en-US" dirty="0" err="1" smtClean="0"/>
              <a:t>info</a:t>
            </a:r>
            <a:r>
              <a:rPr lang="en-US" baseline="-25000" dirty="0" err="1" smtClean="0"/>
              <a:t>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0" y="5029200"/>
            <a:ext cx="5289846" cy="156966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  </a:t>
            </a:r>
            <a:r>
              <a:rPr lang="en-US" sz="1200" dirty="0" err="1" smtClean="0"/>
              <a:t>Rayd</a:t>
            </a:r>
            <a:r>
              <a:rPr lang="en-US" sz="1200" dirty="0" smtClean="0"/>
              <a:t>		</a:t>
            </a:r>
            <a:r>
              <a:rPr lang="en-US" sz="1200" dirty="0" err="1" smtClean="0"/>
              <a:t>theRay</a:t>
            </a:r>
            <a:r>
              <a:rPr lang="en-US" sz="1200" dirty="0" smtClean="0"/>
              <a:t>;	     // </a:t>
            </a:r>
            <a:r>
              <a:rPr lang="en-US" sz="1200" dirty="0"/>
              <a:t>intersection ray</a:t>
            </a:r>
          </a:p>
          <a:p>
            <a:r>
              <a:rPr lang="en-US" sz="1200" dirty="0"/>
              <a:t>  Point3d       	</a:t>
            </a:r>
            <a:r>
              <a:rPr lang="en-US" sz="1200" dirty="0" smtClean="0"/>
              <a:t>	</a:t>
            </a:r>
            <a:r>
              <a:rPr lang="en-US" sz="1200" dirty="0" err="1" smtClean="0"/>
              <a:t>iCoordinate</a:t>
            </a:r>
            <a:r>
              <a:rPr lang="en-US" sz="1200" dirty="0" smtClean="0"/>
              <a:t>;    	   // </a:t>
            </a:r>
            <a:r>
              <a:rPr lang="en-US" sz="1200" dirty="0"/>
              <a:t>intersection coordinates</a:t>
            </a:r>
          </a:p>
          <a:p>
            <a:r>
              <a:rPr lang="en-US" sz="1200" dirty="0"/>
              <a:t>  Vector3d      	</a:t>
            </a:r>
            <a:r>
              <a:rPr lang="en-US" sz="1200" dirty="0" smtClean="0"/>
              <a:t>	normal;	    // normal to surface at intersection</a:t>
            </a:r>
          </a:p>
          <a:p>
            <a:r>
              <a:rPr lang="en-US" sz="1200" dirty="0" smtClean="0"/>
              <a:t>  Material*	 	material;              // material of surface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bool</a:t>
            </a:r>
            <a:r>
              <a:rPr lang="en-US" sz="1200" dirty="0" smtClean="0"/>
              <a:t>          		textured;	    // if the material is textured</a:t>
            </a:r>
          </a:p>
          <a:p>
            <a:r>
              <a:rPr lang="en-US" sz="1200" dirty="0" smtClean="0"/>
              <a:t>  TexCoord2d    	</a:t>
            </a:r>
            <a:r>
              <a:rPr lang="en-US" sz="1200" dirty="0" err="1" smtClean="0"/>
              <a:t>texCoordinate</a:t>
            </a:r>
            <a:r>
              <a:rPr lang="en-US" sz="1200" dirty="0" smtClean="0"/>
              <a:t>;   // </a:t>
            </a:r>
            <a:r>
              <a:rPr lang="en-US" sz="1200" dirty="0" err="1" smtClean="0"/>
              <a:t>tex</a:t>
            </a:r>
            <a:r>
              <a:rPr lang="en-US" sz="1200" dirty="0" smtClean="0"/>
              <a:t> </a:t>
            </a:r>
            <a:r>
              <a:rPr lang="en-US" sz="1200" dirty="0" err="1" smtClean="0"/>
              <a:t>coords</a:t>
            </a:r>
            <a:r>
              <a:rPr lang="en-US" sz="1200" dirty="0" smtClean="0"/>
              <a:t> at intersection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bool</a:t>
            </a:r>
            <a:r>
              <a:rPr lang="en-US" sz="1200" dirty="0" smtClean="0"/>
              <a:t>		entering;	</a:t>
            </a:r>
          </a:p>
          <a:p>
            <a:r>
              <a:rPr lang="en-US" sz="1200" dirty="0" smtClean="0"/>
              <a:t>  </a:t>
            </a:r>
            <a:r>
              <a:rPr lang="en-US" sz="1200" dirty="0" err="1"/>
              <a:t>int</a:t>
            </a:r>
            <a:r>
              <a:rPr lang="en-US" sz="1200" dirty="0"/>
              <a:t>		</a:t>
            </a:r>
            <a:r>
              <a:rPr lang="en-US" sz="1200" dirty="0" smtClean="0"/>
              <a:t>primitive</a:t>
            </a:r>
            <a:r>
              <a:rPr lang="en-US" sz="1200" dirty="0"/>
              <a:t>;	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5334000"/>
            <a:ext cx="167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do we convert </a:t>
            </a:r>
            <a:r>
              <a:rPr lang="en-US" dirty="0" err="1" smtClean="0"/>
              <a:t>iCoordinate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219200" y="609600"/>
            <a:ext cx="619714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/>
              <a:t>infoA.iCoordinate</a:t>
            </a:r>
            <a:r>
              <a:rPr lang="en-US" dirty="0" smtClean="0"/>
              <a:t> = transform * </a:t>
            </a:r>
            <a:r>
              <a:rPr lang="en-US" dirty="0" err="1" smtClean="0"/>
              <a:t>infoB.iCoordinate</a:t>
            </a:r>
            <a:r>
              <a:rPr lang="en-US" dirty="0" smtClean="0"/>
              <a:t> would be nice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233906" y="1066800"/>
            <a:ext cx="623369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/>
              <a:t>infoA.iCoordinate</a:t>
            </a:r>
            <a:r>
              <a:rPr lang="en-US" dirty="0" smtClean="0"/>
              <a:t> = transform .</a:t>
            </a:r>
            <a:r>
              <a:rPr lang="en-US" dirty="0" err="1" smtClean="0"/>
              <a:t>multPos</a:t>
            </a:r>
            <a:r>
              <a:rPr lang="en-US" dirty="0" smtClean="0"/>
              <a:t>(</a:t>
            </a:r>
            <a:r>
              <a:rPr lang="en-US" dirty="0" err="1" smtClean="0"/>
              <a:t>infoB.iCoordinate</a:t>
            </a:r>
            <a:r>
              <a:rPr lang="en-US" dirty="0" smtClean="0"/>
              <a:t>) works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  <a:r>
              <a:rPr lang="en-US" dirty="0"/>
              <a:t>A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B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86200" y="2667000"/>
            <a:ext cx="18342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B-&gt;intersect(</a:t>
            </a:r>
            <a:r>
              <a:rPr lang="en-US" sz="1400" dirty="0" err="1" smtClean="0"/>
              <a:t>ray</a:t>
            </a:r>
            <a:r>
              <a:rPr lang="en-US" sz="1400" baseline="-25000" dirty="0" err="1" smtClean="0"/>
              <a:t>A</a:t>
            </a:r>
            <a:r>
              <a:rPr lang="en-US" sz="1400" dirty="0" smtClean="0"/>
              <a:t>, info)</a:t>
            </a:r>
            <a:endParaRPr lang="en-US" sz="1400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724400" y="3276600"/>
            <a:ext cx="2390976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Matrixd</a:t>
            </a: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smtClean="0"/>
              <a:t>transform;</a:t>
            </a:r>
          </a:p>
          <a:p>
            <a:r>
              <a:rPr lang="en-US" dirty="0" err="1" smtClean="0"/>
              <a:t>Matrixd</a:t>
            </a:r>
            <a:r>
              <a:rPr lang="en-US" dirty="0" smtClean="0"/>
              <a:t>	</a:t>
            </a:r>
            <a:r>
              <a:rPr lang="en-US" dirty="0" err="1" smtClean="0"/>
              <a:t>invTransform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286000" y="4191000"/>
            <a:ext cx="5246373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</a:t>
            </a:r>
            <a:r>
              <a:rPr lang="en-US" baseline="-25000" dirty="0" smtClean="0"/>
              <a:t>B</a:t>
            </a:r>
            <a:r>
              <a:rPr lang="en-US" dirty="0" smtClean="0"/>
              <a:t>, </a:t>
            </a:r>
            <a:r>
              <a:rPr lang="en-US" dirty="0" err="1" smtClean="0"/>
              <a:t>info</a:t>
            </a:r>
            <a:r>
              <a:rPr lang="en-US" baseline="-25000" dirty="0" err="1" smtClean="0"/>
              <a:t>B</a:t>
            </a:r>
            <a:r>
              <a:rPr lang="en-US" dirty="0" smtClean="0"/>
              <a:t> is the closest intersection point of its children</a:t>
            </a:r>
          </a:p>
          <a:p>
            <a:pPr algn="ctr"/>
            <a:r>
              <a:rPr lang="en-US" dirty="0" smtClean="0"/>
              <a:t> in B’s coordinate system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31242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05000" y="2743200"/>
            <a:ext cx="106445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d</a:t>
            </a:r>
            <a:r>
              <a:rPr lang="en-US" baseline="-25000" dirty="0" err="1" smtClean="0"/>
              <a:t>A</a:t>
            </a:r>
            <a:r>
              <a:rPr lang="en-US" dirty="0" smtClean="0"/>
              <a:t>, </a:t>
            </a:r>
            <a:r>
              <a:rPr lang="en-US" dirty="0" err="1" smtClean="0"/>
              <a:t>info</a:t>
            </a:r>
            <a:r>
              <a:rPr lang="en-US" baseline="-25000" dirty="0" err="1" smtClean="0"/>
              <a:t>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0" y="5029200"/>
            <a:ext cx="5289846" cy="156966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  </a:t>
            </a:r>
            <a:r>
              <a:rPr lang="en-US" sz="1200" dirty="0" err="1" smtClean="0"/>
              <a:t>Rayd</a:t>
            </a:r>
            <a:r>
              <a:rPr lang="en-US" sz="1200" dirty="0" smtClean="0"/>
              <a:t>		</a:t>
            </a:r>
            <a:r>
              <a:rPr lang="en-US" sz="1200" dirty="0" err="1" smtClean="0"/>
              <a:t>theRay</a:t>
            </a:r>
            <a:r>
              <a:rPr lang="en-US" sz="1200" dirty="0" smtClean="0"/>
              <a:t>;	     // </a:t>
            </a:r>
            <a:r>
              <a:rPr lang="en-US" sz="1200" dirty="0"/>
              <a:t>intersection ray</a:t>
            </a:r>
          </a:p>
          <a:p>
            <a:r>
              <a:rPr lang="en-US" sz="1200" dirty="0"/>
              <a:t>  Point3d       	</a:t>
            </a:r>
            <a:r>
              <a:rPr lang="en-US" sz="1200" dirty="0" smtClean="0"/>
              <a:t>	</a:t>
            </a:r>
            <a:r>
              <a:rPr lang="en-US" sz="1200" dirty="0" err="1" smtClean="0"/>
              <a:t>iCoordinate</a:t>
            </a:r>
            <a:r>
              <a:rPr lang="en-US" sz="1200" dirty="0" smtClean="0"/>
              <a:t>;    	   // </a:t>
            </a:r>
            <a:r>
              <a:rPr lang="en-US" sz="1200" dirty="0"/>
              <a:t>intersection coordinates</a:t>
            </a:r>
          </a:p>
          <a:p>
            <a:r>
              <a:rPr lang="en-US" sz="1200" dirty="0"/>
              <a:t>  Vector3d      	</a:t>
            </a:r>
            <a:r>
              <a:rPr lang="en-US" sz="1200" dirty="0" smtClean="0"/>
              <a:t>	normal;	    // normal to surface at intersection</a:t>
            </a:r>
          </a:p>
          <a:p>
            <a:r>
              <a:rPr lang="en-US" sz="1200" dirty="0" smtClean="0"/>
              <a:t>  Material*	 	material;              // material of surface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bool</a:t>
            </a:r>
            <a:r>
              <a:rPr lang="en-US" sz="1200" dirty="0" smtClean="0"/>
              <a:t>          		textured;	    // if the material is textured</a:t>
            </a:r>
          </a:p>
          <a:p>
            <a:r>
              <a:rPr lang="en-US" sz="1200" dirty="0" smtClean="0"/>
              <a:t>  TexCoord2d    	</a:t>
            </a:r>
            <a:r>
              <a:rPr lang="en-US" sz="1200" dirty="0" err="1" smtClean="0"/>
              <a:t>texCoordinate</a:t>
            </a:r>
            <a:r>
              <a:rPr lang="en-US" sz="1200" dirty="0" smtClean="0"/>
              <a:t>;   // </a:t>
            </a:r>
            <a:r>
              <a:rPr lang="en-US" sz="1200" dirty="0" err="1" smtClean="0"/>
              <a:t>tex</a:t>
            </a:r>
            <a:r>
              <a:rPr lang="en-US" sz="1200" dirty="0" smtClean="0"/>
              <a:t> </a:t>
            </a:r>
            <a:r>
              <a:rPr lang="en-US" sz="1200" dirty="0" err="1" smtClean="0"/>
              <a:t>coords</a:t>
            </a:r>
            <a:r>
              <a:rPr lang="en-US" sz="1200" dirty="0" smtClean="0"/>
              <a:t> at intersection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bool</a:t>
            </a:r>
            <a:r>
              <a:rPr lang="en-US" sz="1200" dirty="0" smtClean="0"/>
              <a:t>		entering;	</a:t>
            </a:r>
          </a:p>
          <a:p>
            <a:r>
              <a:rPr lang="en-US" sz="1200" dirty="0" smtClean="0"/>
              <a:t>  </a:t>
            </a:r>
            <a:r>
              <a:rPr lang="en-US" sz="1200" dirty="0" err="1"/>
              <a:t>int</a:t>
            </a:r>
            <a:r>
              <a:rPr lang="en-US" sz="1200" dirty="0"/>
              <a:t>		</a:t>
            </a:r>
            <a:r>
              <a:rPr lang="en-US" sz="1200" dirty="0" smtClean="0"/>
              <a:t>primitive</a:t>
            </a:r>
            <a:r>
              <a:rPr lang="en-US" sz="1200" dirty="0"/>
              <a:t>;	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53340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do we convert d</a:t>
            </a:r>
            <a:r>
              <a:rPr lang="en-US" baseline="-25000" dirty="0" smtClean="0"/>
              <a:t>B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  <a:r>
              <a:rPr lang="en-US" dirty="0"/>
              <a:t>A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B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86200" y="2667000"/>
            <a:ext cx="18342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B-&gt;intersect(</a:t>
            </a:r>
            <a:r>
              <a:rPr lang="en-US" sz="1400" dirty="0" err="1" smtClean="0"/>
              <a:t>ray</a:t>
            </a:r>
            <a:r>
              <a:rPr lang="en-US" sz="1400" baseline="-25000" dirty="0" err="1" smtClean="0"/>
              <a:t>A</a:t>
            </a:r>
            <a:r>
              <a:rPr lang="en-US" sz="1400" dirty="0" smtClean="0"/>
              <a:t>, info)</a:t>
            </a:r>
            <a:endParaRPr lang="en-US" sz="1400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724400" y="3276600"/>
            <a:ext cx="2390976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Matrixd</a:t>
            </a: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smtClean="0"/>
              <a:t>transform;</a:t>
            </a:r>
          </a:p>
          <a:p>
            <a:r>
              <a:rPr lang="en-US" dirty="0" err="1" smtClean="0"/>
              <a:t>Matrixd</a:t>
            </a:r>
            <a:r>
              <a:rPr lang="en-US" dirty="0" smtClean="0"/>
              <a:t>	</a:t>
            </a:r>
            <a:r>
              <a:rPr lang="en-US" dirty="0" err="1" smtClean="0"/>
              <a:t>invTransform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286000" y="4191000"/>
            <a:ext cx="5246373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</a:t>
            </a:r>
            <a:r>
              <a:rPr lang="en-US" baseline="-25000" dirty="0" smtClean="0"/>
              <a:t>B</a:t>
            </a:r>
            <a:r>
              <a:rPr lang="en-US" dirty="0" smtClean="0"/>
              <a:t>, </a:t>
            </a:r>
            <a:r>
              <a:rPr lang="en-US" dirty="0" err="1" smtClean="0"/>
              <a:t>info</a:t>
            </a:r>
            <a:r>
              <a:rPr lang="en-US" baseline="-25000" dirty="0" err="1" smtClean="0"/>
              <a:t>B</a:t>
            </a:r>
            <a:r>
              <a:rPr lang="en-US" dirty="0" smtClean="0"/>
              <a:t> is the closest intersection point of its children</a:t>
            </a:r>
          </a:p>
          <a:p>
            <a:pPr algn="ctr"/>
            <a:r>
              <a:rPr lang="en-US" dirty="0" smtClean="0"/>
              <a:t> in B’s coordinate system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31242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05000" y="2743200"/>
            <a:ext cx="106445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d</a:t>
            </a:r>
            <a:r>
              <a:rPr lang="en-US" baseline="-25000" dirty="0" err="1" smtClean="0"/>
              <a:t>A</a:t>
            </a:r>
            <a:r>
              <a:rPr lang="en-US" dirty="0" smtClean="0"/>
              <a:t>, </a:t>
            </a:r>
            <a:r>
              <a:rPr lang="en-US" dirty="0" err="1" smtClean="0"/>
              <a:t>info</a:t>
            </a:r>
            <a:r>
              <a:rPr lang="en-US" baseline="-25000" dirty="0" err="1" smtClean="0"/>
              <a:t>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0" y="5029200"/>
            <a:ext cx="5289846" cy="156966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  </a:t>
            </a:r>
            <a:r>
              <a:rPr lang="en-US" sz="1200" dirty="0" err="1" smtClean="0"/>
              <a:t>Rayd</a:t>
            </a:r>
            <a:r>
              <a:rPr lang="en-US" sz="1200" dirty="0" smtClean="0"/>
              <a:t>		</a:t>
            </a:r>
            <a:r>
              <a:rPr lang="en-US" sz="1200" dirty="0" err="1" smtClean="0"/>
              <a:t>theRay</a:t>
            </a:r>
            <a:r>
              <a:rPr lang="en-US" sz="1200" dirty="0" smtClean="0"/>
              <a:t>;	     // </a:t>
            </a:r>
            <a:r>
              <a:rPr lang="en-US" sz="1200" dirty="0"/>
              <a:t>intersection ray</a:t>
            </a:r>
          </a:p>
          <a:p>
            <a:r>
              <a:rPr lang="en-US" sz="1200" dirty="0"/>
              <a:t>  Point3d       	</a:t>
            </a:r>
            <a:r>
              <a:rPr lang="en-US" sz="1200" dirty="0" smtClean="0"/>
              <a:t>	</a:t>
            </a:r>
            <a:r>
              <a:rPr lang="en-US" sz="1200" dirty="0" err="1" smtClean="0"/>
              <a:t>iCoordinate</a:t>
            </a:r>
            <a:r>
              <a:rPr lang="en-US" sz="1200" dirty="0" smtClean="0"/>
              <a:t>;    	   // </a:t>
            </a:r>
            <a:r>
              <a:rPr lang="en-US" sz="1200" dirty="0"/>
              <a:t>intersection coordinates</a:t>
            </a:r>
          </a:p>
          <a:p>
            <a:r>
              <a:rPr lang="en-US" sz="1200" dirty="0"/>
              <a:t>  Vector3d      	</a:t>
            </a:r>
            <a:r>
              <a:rPr lang="en-US" sz="1200" dirty="0" smtClean="0"/>
              <a:t>	normal;	    // normal to surface at intersection</a:t>
            </a:r>
          </a:p>
          <a:p>
            <a:r>
              <a:rPr lang="en-US" sz="1200" dirty="0" smtClean="0"/>
              <a:t>  Material*	 	material;              // material of surface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bool</a:t>
            </a:r>
            <a:r>
              <a:rPr lang="en-US" sz="1200" dirty="0" smtClean="0"/>
              <a:t>          		textured;	    // if the material is textured</a:t>
            </a:r>
          </a:p>
          <a:p>
            <a:r>
              <a:rPr lang="en-US" sz="1200" dirty="0" smtClean="0"/>
              <a:t>  TexCoord2d    	</a:t>
            </a:r>
            <a:r>
              <a:rPr lang="en-US" sz="1200" dirty="0" err="1" smtClean="0"/>
              <a:t>texCoordinate</a:t>
            </a:r>
            <a:r>
              <a:rPr lang="en-US" sz="1200" dirty="0" smtClean="0"/>
              <a:t>;   // </a:t>
            </a:r>
            <a:r>
              <a:rPr lang="en-US" sz="1200" dirty="0" err="1" smtClean="0"/>
              <a:t>tex</a:t>
            </a:r>
            <a:r>
              <a:rPr lang="en-US" sz="1200" dirty="0" smtClean="0"/>
              <a:t> </a:t>
            </a:r>
            <a:r>
              <a:rPr lang="en-US" sz="1200" dirty="0" err="1" smtClean="0"/>
              <a:t>coords</a:t>
            </a:r>
            <a:r>
              <a:rPr lang="en-US" sz="1200" dirty="0" smtClean="0"/>
              <a:t> at intersection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bool</a:t>
            </a:r>
            <a:r>
              <a:rPr lang="en-US" sz="1200" dirty="0" smtClean="0"/>
              <a:t>		entering;	</a:t>
            </a:r>
          </a:p>
          <a:p>
            <a:r>
              <a:rPr lang="en-US" sz="1200" dirty="0" smtClean="0"/>
              <a:t>  </a:t>
            </a:r>
            <a:r>
              <a:rPr lang="en-US" sz="1200" dirty="0" err="1"/>
              <a:t>int</a:t>
            </a:r>
            <a:r>
              <a:rPr lang="en-US" sz="1200" dirty="0"/>
              <a:t>		</a:t>
            </a:r>
            <a:r>
              <a:rPr lang="en-US" sz="1200" dirty="0" smtClean="0"/>
              <a:t>primitive</a:t>
            </a:r>
            <a:r>
              <a:rPr lang="en-US" sz="1200" dirty="0"/>
              <a:t>;	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5334000"/>
            <a:ext cx="167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do we convert normal?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surface normal</a:t>
            </a:r>
          </a:p>
        </p:txBody>
      </p:sp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2743200" y="2057400"/>
            <a:ext cx="3352800" cy="91598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is the normal to a transformed surface the transformed normal?</a:t>
            </a:r>
          </a:p>
        </p:txBody>
      </p:sp>
      <p:sp>
        <p:nvSpPr>
          <p:cNvPr id="82948" name="Oval 4"/>
          <p:cNvSpPr>
            <a:spLocks noChangeArrowheads="1"/>
          </p:cNvSpPr>
          <p:nvPr/>
        </p:nvSpPr>
        <p:spPr bwMode="auto">
          <a:xfrm>
            <a:off x="1981200" y="4419600"/>
            <a:ext cx="1066800" cy="914400"/>
          </a:xfrm>
          <a:prstGeom prst="ellipse">
            <a:avLst/>
          </a:prstGeom>
          <a:solidFill>
            <a:schemeClr val="accent1"/>
          </a:solidFill>
          <a:ln w="2857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2949" name="Line 5"/>
          <p:cNvSpPr>
            <a:spLocks noChangeShapeType="1"/>
          </p:cNvSpPr>
          <p:nvPr/>
        </p:nvSpPr>
        <p:spPr bwMode="auto">
          <a:xfrm flipV="1">
            <a:off x="2819400" y="4114800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950" name="Oval 6"/>
          <p:cNvSpPr>
            <a:spLocks noChangeArrowheads="1"/>
          </p:cNvSpPr>
          <p:nvPr/>
        </p:nvSpPr>
        <p:spPr bwMode="auto">
          <a:xfrm>
            <a:off x="5410200" y="4572000"/>
            <a:ext cx="1600200" cy="609600"/>
          </a:xfrm>
          <a:prstGeom prst="ellipse">
            <a:avLst/>
          </a:prstGeom>
          <a:solidFill>
            <a:schemeClr val="accent1"/>
          </a:solidFill>
          <a:ln w="2857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2951" name="Line 7"/>
          <p:cNvSpPr>
            <a:spLocks noChangeShapeType="1"/>
          </p:cNvSpPr>
          <p:nvPr/>
        </p:nvSpPr>
        <p:spPr bwMode="auto">
          <a:xfrm flipV="1">
            <a:off x="6581775" y="4114800"/>
            <a:ext cx="123825" cy="4778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952" name="AutoShape 8"/>
          <p:cNvSpPr>
            <a:spLocks noChangeArrowheads="1"/>
          </p:cNvSpPr>
          <p:nvPr/>
        </p:nvSpPr>
        <p:spPr bwMode="auto">
          <a:xfrm>
            <a:off x="3886200" y="4648200"/>
            <a:ext cx="762000" cy="457200"/>
          </a:xfrm>
          <a:prstGeom prst="leftRightArrow">
            <a:avLst>
              <a:gd name="adj1" fmla="val 50000"/>
              <a:gd name="adj2" fmla="val 33333"/>
            </a:avLst>
          </a:prstGeom>
          <a:solidFill>
            <a:schemeClr val="tx2"/>
          </a:solidFill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762000"/>
          </a:xfrm>
        </p:spPr>
        <p:txBody>
          <a:bodyPr/>
          <a:lstStyle/>
          <a:p>
            <a:r>
              <a:rPr lang="en-US" smtClean="0"/>
              <a:t>The right way …</a:t>
            </a:r>
          </a:p>
        </p:txBody>
      </p:sp>
      <p:sp>
        <p:nvSpPr>
          <p:cNvPr id="83971" name="Text Box 1027"/>
          <p:cNvSpPr txBox="1">
            <a:spLocks noChangeArrowheads="1"/>
          </p:cNvSpPr>
          <p:nvPr/>
        </p:nvSpPr>
        <p:spPr bwMode="auto">
          <a:xfrm>
            <a:off x="762000" y="1600200"/>
            <a:ext cx="7391400" cy="8302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>
                <a:sym typeface="Symbol" pitchFamily="18" charset="2"/>
              </a:rPr>
              <a:t>Let n be normal to a sphere at point s.  Assume Qn is normal at Ms on the transformed surface.</a:t>
            </a:r>
            <a:endParaRPr lang="en-US"/>
          </a:p>
        </p:txBody>
      </p:sp>
      <p:sp>
        <p:nvSpPr>
          <p:cNvPr id="83972" name="Oval 2052"/>
          <p:cNvSpPr>
            <a:spLocks noChangeArrowheads="1"/>
          </p:cNvSpPr>
          <p:nvPr/>
        </p:nvSpPr>
        <p:spPr bwMode="auto">
          <a:xfrm>
            <a:off x="1974850" y="3479800"/>
            <a:ext cx="1066800" cy="914400"/>
          </a:xfrm>
          <a:prstGeom prst="ellipse">
            <a:avLst/>
          </a:prstGeom>
          <a:solidFill>
            <a:schemeClr val="accent1"/>
          </a:solidFill>
          <a:ln w="2857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3973" name="Oval 2053"/>
          <p:cNvSpPr>
            <a:spLocks noChangeArrowheads="1"/>
          </p:cNvSpPr>
          <p:nvPr/>
        </p:nvSpPr>
        <p:spPr bwMode="auto">
          <a:xfrm>
            <a:off x="5403850" y="3632200"/>
            <a:ext cx="1600200" cy="609600"/>
          </a:xfrm>
          <a:prstGeom prst="ellipse">
            <a:avLst/>
          </a:prstGeom>
          <a:solidFill>
            <a:schemeClr val="accent1"/>
          </a:solidFill>
          <a:ln w="2857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3974" name="Line 2057"/>
          <p:cNvSpPr>
            <a:spLocks noChangeShapeType="1"/>
          </p:cNvSpPr>
          <p:nvPr/>
        </p:nvSpPr>
        <p:spPr bwMode="auto">
          <a:xfrm flipV="1">
            <a:off x="2736850" y="3276600"/>
            <a:ext cx="457200" cy="5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3975" name="Line 2058"/>
          <p:cNvSpPr>
            <a:spLocks noChangeShapeType="1"/>
          </p:cNvSpPr>
          <p:nvPr/>
        </p:nvSpPr>
        <p:spPr bwMode="auto">
          <a:xfrm flipV="1">
            <a:off x="6623050" y="3200400"/>
            <a:ext cx="76200" cy="584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3976" name="Right Arrow 11"/>
          <p:cNvSpPr>
            <a:spLocks noChangeArrowheads="1"/>
          </p:cNvSpPr>
          <p:nvPr/>
        </p:nvSpPr>
        <p:spPr bwMode="auto">
          <a:xfrm>
            <a:off x="3956050" y="35052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2"/>
          </a:solidFill>
          <a:ln w="2857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3977" name="TextBox 12"/>
          <p:cNvSpPr txBox="1">
            <a:spLocks noChangeArrowheads="1"/>
          </p:cNvSpPr>
          <p:nvPr/>
        </p:nvSpPr>
        <p:spPr bwMode="auto">
          <a:xfrm>
            <a:off x="4032250" y="3200400"/>
            <a:ext cx="45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</a:t>
            </a:r>
          </a:p>
        </p:txBody>
      </p:sp>
      <p:sp>
        <p:nvSpPr>
          <p:cNvPr id="83978" name="TextBox 16"/>
          <p:cNvSpPr txBox="1">
            <a:spLocks noChangeArrowheads="1"/>
          </p:cNvSpPr>
          <p:nvPr/>
        </p:nvSpPr>
        <p:spPr bwMode="auto">
          <a:xfrm>
            <a:off x="2736850" y="2971800"/>
            <a:ext cx="346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</a:t>
            </a:r>
          </a:p>
        </p:txBody>
      </p:sp>
      <p:sp>
        <p:nvSpPr>
          <p:cNvPr id="83979" name="TextBox 17"/>
          <p:cNvSpPr txBox="1">
            <a:spLocks noChangeArrowheads="1"/>
          </p:cNvSpPr>
          <p:nvPr/>
        </p:nvSpPr>
        <p:spPr bwMode="auto">
          <a:xfrm>
            <a:off x="2432050" y="3581400"/>
            <a:ext cx="333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</a:t>
            </a:r>
          </a:p>
        </p:txBody>
      </p:sp>
      <p:sp>
        <p:nvSpPr>
          <p:cNvPr id="83980" name="TextBox 18"/>
          <p:cNvSpPr txBox="1">
            <a:spLocks noChangeArrowheads="1"/>
          </p:cNvSpPr>
          <p:nvPr/>
        </p:nvSpPr>
        <p:spPr bwMode="auto">
          <a:xfrm>
            <a:off x="6546850" y="2743200"/>
            <a:ext cx="6159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Qn</a:t>
            </a:r>
          </a:p>
        </p:txBody>
      </p:sp>
      <p:sp>
        <p:nvSpPr>
          <p:cNvPr id="83981" name="TextBox 19"/>
          <p:cNvSpPr txBox="1">
            <a:spLocks noChangeArrowheads="1"/>
          </p:cNvSpPr>
          <p:nvPr/>
        </p:nvSpPr>
        <p:spPr bwMode="auto">
          <a:xfrm>
            <a:off x="6165850" y="3657600"/>
            <a:ext cx="606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762000"/>
          </a:xfrm>
        </p:spPr>
        <p:txBody>
          <a:bodyPr/>
          <a:lstStyle/>
          <a:p>
            <a:r>
              <a:rPr lang="en-US" smtClean="0"/>
              <a:t>The right way …</a:t>
            </a:r>
          </a:p>
        </p:txBody>
      </p:sp>
      <p:sp>
        <p:nvSpPr>
          <p:cNvPr id="84995" name="Text Box 1027"/>
          <p:cNvSpPr txBox="1">
            <a:spLocks noChangeArrowheads="1"/>
          </p:cNvSpPr>
          <p:nvPr/>
        </p:nvSpPr>
        <p:spPr bwMode="auto">
          <a:xfrm>
            <a:off x="762000" y="1600200"/>
            <a:ext cx="7391400" cy="8302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>
                <a:sym typeface="Symbol" pitchFamily="18" charset="2"/>
              </a:rPr>
              <a:t>Let n be normal to a sphere at point s.  Assume Qn is normal at Ms on the transformed surface.</a:t>
            </a:r>
            <a:endParaRPr lang="en-US"/>
          </a:p>
        </p:txBody>
      </p:sp>
      <p:sp>
        <p:nvSpPr>
          <p:cNvPr id="84996" name="Oval 2052"/>
          <p:cNvSpPr>
            <a:spLocks noChangeArrowheads="1"/>
          </p:cNvSpPr>
          <p:nvPr/>
        </p:nvSpPr>
        <p:spPr bwMode="auto">
          <a:xfrm>
            <a:off x="1974850" y="3479800"/>
            <a:ext cx="1066800" cy="914400"/>
          </a:xfrm>
          <a:prstGeom prst="ellipse">
            <a:avLst/>
          </a:prstGeom>
          <a:solidFill>
            <a:schemeClr val="accent1"/>
          </a:solidFill>
          <a:ln w="2857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4997" name="Oval 2053"/>
          <p:cNvSpPr>
            <a:spLocks noChangeArrowheads="1"/>
          </p:cNvSpPr>
          <p:nvPr/>
        </p:nvSpPr>
        <p:spPr bwMode="auto">
          <a:xfrm>
            <a:off x="5403850" y="3632200"/>
            <a:ext cx="1600200" cy="609600"/>
          </a:xfrm>
          <a:prstGeom prst="ellipse">
            <a:avLst/>
          </a:prstGeom>
          <a:solidFill>
            <a:schemeClr val="accent1"/>
          </a:solidFill>
          <a:ln w="2857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4998" name="Line 2057"/>
          <p:cNvSpPr>
            <a:spLocks noChangeShapeType="1"/>
          </p:cNvSpPr>
          <p:nvPr/>
        </p:nvSpPr>
        <p:spPr bwMode="auto">
          <a:xfrm flipV="1">
            <a:off x="2736850" y="3276600"/>
            <a:ext cx="457200" cy="5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4999" name="Line 2058"/>
          <p:cNvSpPr>
            <a:spLocks noChangeShapeType="1"/>
          </p:cNvSpPr>
          <p:nvPr/>
        </p:nvSpPr>
        <p:spPr bwMode="auto">
          <a:xfrm flipV="1">
            <a:off x="6623050" y="3200400"/>
            <a:ext cx="76200" cy="584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5000" name="Rectangle 10"/>
          <p:cNvSpPr>
            <a:spLocks noChangeArrowheads="1"/>
          </p:cNvSpPr>
          <p:nvPr/>
        </p:nvSpPr>
        <p:spPr bwMode="auto">
          <a:xfrm>
            <a:off x="1219200" y="5486400"/>
            <a:ext cx="19827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n</a:t>
            </a:r>
            <a:r>
              <a:rPr lang="en-US" baseline="30000"/>
              <a:t>T </a:t>
            </a:r>
            <a:r>
              <a:rPr lang="en-US"/>
              <a:t>(p-q) = [0]</a:t>
            </a:r>
          </a:p>
        </p:txBody>
      </p:sp>
      <p:sp>
        <p:nvSpPr>
          <p:cNvPr id="85001" name="Right Arrow 11"/>
          <p:cNvSpPr>
            <a:spLocks noChangeArrowheads="1"/>
          </p:cNvSpPr>
          <p:nvPr/>
        </p:nvSpPr>
        <p:spPr bwMode="auto">
          <a:xfrm>
            <a:off x="3956050" y="35052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2"/>
          </a:solidFill>
          <a:ln w="2857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5002" name="TextBox 12"/>
          <p:cNvSpPr txBox="1">
            <a:spLocks noChangeArrowheads="1"/>
          </p:cNvSpPr>
          <p:nvPr/>
        </p:nvSpPr>
        <p:spPr bwMode="auto">
          <a:xfrm>
            <a:off x="4032250" y="3200400"/>
            <a:ext cx="45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</a:t>
            </a:r>
          </a:p>
        </p:txBody>
      </p:sp>
      <p:sp>
        <p:nvSpPr>
          <p:cNvPr id="85003" name="TextBox 16"/>
          <p:cNvSpPr txBox="1">
            <a:spLocks noChangeArrowheads="1"/>
          </p:cNvSpPr>
          <p:nvPr/>
        </p:nvSpPr>
        <p:spPr bwMode="auto">
          <a:xfrm>
            <a:off x="2736850" y="2971800"/>
            <a:ext cx="346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</a:t>
            </a:r>
          </a:p>
        </p:txBody>
      </p:sp>
      <p:sp>
        <p:nvSpPr>
          <p:cNvPr id="85004" name="TextBox 17"/>
          <p:cNvSpPr txBox="1">
            <a:spLocks noChangeArrowheads="1"/>
          </p:cNvSpPr>
          <p:nvPr/>
        </p:nvSpPr>
        <p:spPr bwMode="auto">
          <a:xfrm>
            <a:off x="2432050" y="3581400"/>
            <a:ext cx="333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</a:t>
            </a:r>
          </a:p>
        </p:txBody>
      </p:sp>
      <p:sp>
        <p:nvSpPr>
          <p:cNvPr id="85005" name="TextBox 18"/>
          <p:cNvSpPr txBox="1">
            <a:spLocks noChangeArrowheads="1"/>
          </p:cNvSpPr>
          <p:nvPr/>
        </p:nvSpPr>
        <p:spPr bwMode="auto">
          <a:xfrm>
            <a:off x="6546850" y="2743200"/>
            <a:ext cx="6159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Qn</a:t>
            </a:r>
          </a:p>
        </p:txBody>
      </p:sp>
      <p:sp>
        <p:nvSpPr>
          <p:cNvPr id="85006" name="TextBox 19"/>
          <p:cNvSpPr txBox="1">
            <a:spLocks noChangeArrowheads="1"/>
          </p:cNvSpPr>
          <p:nvPr/>
        </p:nvSpPr>
        <p:spPr bwMode="auto">
          <a:xfrm>
            <a:off x="6165850" y="3657600"/>
            <a:ext cx="606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Ms</a:t>
            </a:r>
          </a:p>
        </p:txBody>
      </p:sp>
      <p:sp>
        <p:nvSpPr>
          <p:cNvPr id="85007" name="Rectangle 20"/>
          <p:cNvSpPr>
            <a:spLocks noChangeArrowheads="1"/>
          </p:cNvSpPr>
          <p:nvPr/>
        </p:nvSpPr>
        <p:spPr bwMode="auto">
          <a:xfrm>
            <a:off x="1143000" y="4495800"/>
            <a:ext cx="784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For any points p and q in the tangent plane at s:   </a:t>
            </a:r>
            <a:r>
              <a:rPr lang="en-US" b="1">
                <a:solidFill>
                  <a:schemeClr val="tx2"/>
                </a:solidFill>
              </a:rPr>
              <a:t>n</a:t>
            </a:r>
            <a:r>
              <a:rPr lang="en-US">
                <a:solidFill>
                  <a:schemeClr val="tx2"/>
                </a:solidFill>
                <a:sym typeface="Symbol" pitchFamily="18" charset="2"/>
              </a:rPr>
              <a:t>(p-q) = 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762000"/>
          </a:xfrm>
        </p:spPr>
        <p:txBody>
          <a:bodyPr/>
          <a:lstStyle/>
          <a:p>
            <a:r>
              <a:rPr lang="en-US" smtClean="0"/>
              <a:t>The right way …</a:t>
            </a:r>
          </a:p>
        </p:txBody>
      </p:sp>
      <p:sp>
        <p:nvSpPr>
          <p:cNvPr id="86019" name="Text Box 1027"/>
          <p:cNvSpPr txBox="1">
            <a:spLocks noChangeArrowheads="1"/>
          </p:cNvSpPr>
          <p:nvPr/>
        </p:nvSpPr>
        <p:spPr bwMode="auto">
          <a:xfrm>
            <a:off x="762000" y="1600200"/>
            <a:ext cx="7391400" cy="8302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>
                <a:sym typeface="Symbol" pitchFamily="18" charset="2"/>
              </a:rPr>
              <a:t>Let n be normal to a sphere at point s.  Assume Qn is normal at Ms on the transformed surface.</a:t>
            </a:r>
            <a:endParaRPr lang="en-US"/>
          </a:p>
        </p:txBody>
      </p:sp>
      <p:sp>
        <p:nvSpPr>
          <p:cNvPr id="86020" name="Oval 2052"/>
          <p:cNvSpPr>
            <a:spLocks noChangeArrowheads="1"/>
          </p:cNvSpPr>
          <p:nvPr/>
        </p:nvSpPr>
        <p:spPr bwMode="auto">
          <a:xfrm>
            <a:off x="1974850" y="3479800"/>
            <a:ext cx="1066800" cy="914400"/>
          </a:xfrm>
          <a:prstGeom prst="ellipse">
            <a:avLst/>
          </a:prstGeom>
          <a:solidFill>
            <a:schemeClr val="accent1"/>
          </a:solidFill>
          <a:ln w="2857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6021" name="Oval 2053"/>
          <p:cNvSpPr>
            <a:spLocks noChangeArrowheads="1"/>
          </p:cNvSpPr>
          <p:nvPr/>
        </p:nvSpPr>
        <p:spPr bwMode="auto">
          <a:xfrm>
            <a:off x="5403850" y="3632200"/>
            <a:ext cx="1600200" cy="609600"/>
          </a:xfrm>
          <a:prstGeom prst="ellipse">
            <a:avLst/>
          </a:prstGeom>
          <a:solidFill>
            <a:schemeClr val="accent1"/>
          </a:solidFill>
          <a:ln w="2857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6022" name="Line 2057"/>
          <p:cNvSpPr>
            <a:spLocks noChangeShapeType="1"/>
          </p:cNvSpPr>
          <p:nvPr/>
        </p:nvSpPr>
        <p:spPr bwMode="auto">
          <a:xfrm flipV="1">
            <a:off x="2736850" y="3276600"/>
            <a:ext cx="457200" cy="5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6023" name="Line 2058"/>
          <p:cNvSpPr>
            <a:spLocks noChangeShapeType="1"/>
          </p:cNvSpPr>
          <p:nvPr/>
        </p:nvSpPr>
        <p:spPr bwMode="auto">
          <a:xfrm flipV="1">
            <a:off x="6623050" y="3200400"/>
            <a:ext cx="76200" cy="584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6024" name="Rectangle 10"/>
          <p:cNvSpPr>
            <a:spLocks noChangeArrowheads="1"/>
          </p:cNvSpPr>
          <p:nvPr/>
        </p:nvSpPr>
        <p:spPr bwMode="auto">
          <a:xfrm>
            <a:off x="1371600" y="5599113"/>
            <a:ext cx="19827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n</a:t>
            </a:r>
            <a:r>
              <a:rPr lang="en-US" baseline="30000"/>
              <a:t>T </a:t>
            </a:r>
            <a:r>
              <a:rPr lang="en-US"/>
              <a:t>(p-q) = [0]</a:t>
            </a:r>
          </a:p>
        </p:txBody>
      </p:sp>
      <p:sp>
        <p:nvSpPr>
          <p:cNvPr id="86025" name="Right Arrow 11"/>
          <p:cNvSpPr>
            <a:spLocks noChangeArrowheads="1"/>
          </p:cNvSpPr>
          <p:nvPr/>
        </p:nvSpPr>
        <p:spPr bwMode="auto">
          <a:xfrm>
            <a:off x="3956050" y="35052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2"/>
          </a:solidFill>
          <a:ln w="2857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6026" name="TextBox 12"/>
          <p:cNvSpPr txBox="1">
            <a:spLocks noChangeArrowheads="1"/>
          </p:cNvSpPr>
          <p:nvPr/>
        </p:nvSpPr>
        <p:spPr bwMode="auto">
          <a:xfrm>
            <a:off x="4032250" y="3200400"/>
            <a:ext cx="45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</a:t>
            </a:r>
          </a:p>
        </p:txBody>
      </p:sp>
      <p:sp>
        <p:nvSpPr>
          <p:cNvPr id="86027" name="Rectangle 14"/>
          <p:cNvSpPr>
            <a:spLocks noChangeArrowheads="1"/>
          </p:cNvSpPr>
          <p:nvPr/>
        </p:nvSpPr>
        <p:spPr bwMode="auto">
          <a:xfrm>
            <a:off x="5105400" y="5599113"/>
            <a:ext cx="30226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(Qn)</a:t>
            </a:r>
            <a:r>
              <a:rPr lang="en-US" baseline="30000"/>
              <a:t>T </a:t>
            </a:r>
            <a:r>
              <a:rPr lang="en-US"/>
              <a:t>(Mp-Mq) = [0]</a:t>
            </a:r>
          </a:p>
        </p:txBody>
      </p:sp>
      <p:sp>
        <p:nvSpPr>
          <p:cNvPr id="86028" name="TextBox 16"/>
          <p:cNvSpPr txBox="1">
            <a:spLocks noChangeArrowheads="1"/>
          </p:cNvSpPr>
          <p:nvPr/>
        </p:nvSpPr>
        <p:spPr bwMode="auto">
          <a:xfrm>
            <a:off x="2736850" y="2971800"/>
            <a:ext cx="346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</a:t>
            </a:r>
          </a:p>
        </p:txBody>
      </p:sp>
      <p:sp>
        <p:nvSpPr>
          <p:cNvPr id="86029" name="TextBox 17"/>
          <p:cNvSpPr txBox="1">
            <a:spLocks noChangeArrowheads="1"/>
          </p:cNvSpPr>
          <p:nvPr/>
        </p:nvSpPr>
        <p:spPr bwMode="auto">
          <a:xfrm>
            <a:off x="2432050" y="3581400"/>
            <a:ext cx="333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</a:t>
            </a:r>
          </a:p>
        </p:txBody>
      </p:sp>
      <p:sp>
        <p:nvSpPr>
          <p:cNvPr id="86030" name="TextBox 18"/>
          <p:cNvSpPr txBox="1">
            <a:spLocks noChangeArrowheads="1"/>
          </p:cNvSpPr>
          <p:nvPr/>
        </p:nvSpPr>
        <p:spPr bwMode="auto">
          <a:xfrm>
            <a:off x="6546850" y="2743200"/>
            <a:ext cx="6159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Qn</a:t>
            </a:r>
          </a:p>
        </p:txBody>
      </p:sp>
      <p:sp>
        <p:nvSpPr>
          <p:cNvPr id="86031" name="TextBox 19"/>
          <p:cNvSpPr txBox="1">
            <a:spLocks noChangeArrowheads="1"/>
          </p:cNvSpPr>
          <p:nvPr/>
        </p:nvSpPr>
        <p:spPr bwMode="auto">
          <a:xfrm>
            <a:off x="6165850" y="3657600"/>
            <a:ext cx="606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Ms</a:t>
            </a:r>
          </a:p>
        </p:txBody>
      </p:sp>
      <p:sp>
        <p:nvSpPr>
          <p:cNvPr id="86032" name="Rectangle 20"/>
          <p:cNvSpPr>
            <a:spLocks noChangeArrowheads="1"/>
          </p:cNvSpPr>
          <p:nvPr/>
        </p:nvSpPr>
        <p:spPr bwMode="auto">
          <a:xfrm>
            <a:off x="1143000" y="4495800"/>
            <a:ext cx="784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For any points Mp and Mq in the tangent plane at Ms:   Q</a:t>
            </a:r>
            <a:r>
              <a:rPr lang="en-US" b="1">
                <a:solidFill>
                  <a:schemeClr val="tx2"/>
                </a:solidFill>
              </a:rPr>
              <a:t>n</a:t>
            </a:r>
            <a:r>
              <a:rPr lang="en-US">
                <a:solidFill>
                  <a:schemeClr val="tx2"/>
                </a:solidFill>
                <a:sym typeface="Symbol" pitchFamily="18" charset="2"/>
              </a:rPr>
              <a:t>(Mp-Mq) = 0.</a:t>
            </a: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962400" y="6350000"/>
            <a:ext cx="5486400" cy="1016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ym typeface="Symbol" pitchFamily="18" charset="2"/>
              </a:rPr>
              <a:t>So n</a:t>
            </a:r>
            <a:r>
              <a:rPr lang="en-US" baseline="30000">
                <a:sym typeface="Symbol" pitchFamily="18" charset="2"/>
              </a:rPr>
              <a:t>T</a:t>
            </a:r>
            <a:r>
              <a:rPr lang="en-US">
                <a:sym typeface="Symbol" pitchFamily="18" charset="2"/>
              </a:rPr>
              <a:t>Q</a:t>
            </a:r>
            <a:r>
              <a:rPr lang="en-US" baseline="30000">
                <a:sym typeface="Symbol" pitchFamily="18" charset="2"/>
              </a:rPr>
              <a:t>T</a:t>
            </a:r>
            <a:r>
              <a:rPr lang="en-US">
                <a:sym typeface="Symbol" pitchFamily="18" charset="2"/>
              </a:rPr>
              <a:t>M(p-q)=[0] and Q=(M</a:t>
            </a:r>
            <a:r>
              <a:rPr lang="en-US" baseline="30000">
                <a:sym typeface="Symbol" pitchFamily="18" charset="2"/>
              </a:rPr>
              <a:t>-1</a:t>
            </a:r>
            <a:r>
              <a:rPr lang="en-US">
                <a:sym typeface="Symbol" pitchFamily="18" charset="2"/>
              </a:rPr>
              <a:t>)</a:t>
            </a:r>
            <a:r>
              <a:rPr lang="en-US" baseline="30000">
                <a:sym typeface="Symbol" pitchFamily="18" charset="2"/>
              </a:rPr>
              <a:t>T</a:t>
            </a:r>
          </a:p>
          <a:p>
            <a:endParaRPr lang="en-US"/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011363" y="0"/>
            <a:ext cx="71326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The skeleton matrix class has a built in inverse transpose method!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  <a:r>
              <a:rPr lang="en-US" dirty="0"/>
              <a:t>A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B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86200" y="2667000"/>
            <a:ext cx="18342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B-&gt;intersect(</a:t>
            </a:r>
            <a:r>
              <a:rPr lang="en-US" sz="1400" dirty="0" err="1" smtClean="0"/>
              <a:t>ray</a:t>
            </a:r>
            <a:r>
              <a:rPr lang="en-US" sz="1400" baseline="-25000" dirty="0" err="1" smtClean="0"/>
              <a:t>A</a:t>
            </a:r>
            <a:r>
              <a:rPr lang="en-US" sz="1400" dirty="0" smtClean="0"/>
              <a:t>, info)</a:t>
            </a:r>
            <a:endParaRPr lang="en-US" sz="1400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724400" y="3276600"/>
            <a:ext cx="3355534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Matrixd</a:t>
            </a: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smtClean="0"/>
              <a:t>transform;</a:t>
            </a:r>
          </a:p>
          <a:p>
            <a:r>
              <a:rPr lang="en-US" dirty="0" err="1" smtClean="0"/>
              <a:t>Matrixd</a:t>
            </a:r>
            <a:r>
              <a:rPr lang="en-US" dirty="0" smtClean="0"/>
              <a:t>	</a:t>
            </a:r>
            <a:r>
              <a:rPr lang="en-US" dirty="0" err="1" smtClean="0"/>
              <a:t>invTransform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Matrixd</a:t>
            </a:r>
            <a:r>
              <a:rPr lang="en-US" dirty="0" smtClean="0"/>
              <a:t>    </a:t>
            </a:r>
            <a:r>
              <a:rPr lang="en-US" dirty="0" err="1" smtClean="0"/>
              <a:t>invTransposeTransform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297427" y="4230469"/>
            <a:ext cx="5246373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</a:t>
            </a:r>
            <a:r>
              <a:rPr lang="en-US" baseline="-25000" dirty="0" smtClean="0"/>
              <a:t>B</a:t>
            </a:r>
            <a:r>
              <a:rPr lang="en-US" dirty="0" smtClean="0"/>
              <a:t>, </a:t>
            </a:r>
            <a:r>
              <a:rPr lang="en-US" dirty="0" err="1" smtClean="0"/>
              <a:t>info</a:t>
            </a:r>
            <a:r>
              <a:rPr lang="en-US" baseline="-25000" dirty="0" err="1" smtClean="0"/>
              <a:t>B</a:t>
            </a:r>
            <a:r>
              <a:rPr lang="en-US" dirty="0" smtClean="0"/>
              <a:t> is the closest intersection point of its children</a:t>
            </a:r>
          </a:p>
          <a:p>
            <a:pPr algn="ctr"/>
            <a:r>
              <a:rPr lang="en-US" dirty="0" smtClean="0"/>
              <a:t> in B’s coordinate system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31242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05000" y="2743200"/>
            <a:ext cx="106445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d</a:t>
            </a:r>
            <a:r>
              <a:rPr lang="en-US" baseline="-25000" dirty="0" err="1" smtClean="0"/>
              <a:t>A</a:t>
            </a:r>
            <a:r>
              <a:rPr lang="en-US" dirty="0" smtClean="0"/>
              <a:t>, </a:t>
            </a:r>
            <a:r>
              <a:rPr lang="en-US" dirty="0" err="1" smtClean="0"/>
              <a:t>info</a:t>
            </a:r>
            <a:r>
              <a:rPr lang="en-US" baseline="-25000" dirty="0" err="1" smtClean="0"/>
              <a:t>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0" y="5029200"/>
            <a:ext cx="5289846" cy="156966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  </a:t>
            </a:r>
            <a:r>
              <a:rPr lang="en-US" sz="1200" dirty="0" err="1" smtClean="0"/>
              <a:t>Rayd</a:t>
            </a:r>
            <a:r>
              <a:rPr lang="en-US" sz="1200" dirty="0" smtClean="0"/>
              <a:t>		</a:t>
            </a:r>
            <a:r>
              <a:rPr lang="en-US" sz="1200" dirty="0" err="1" smtClean="0"/>
              <a:t>theRay</a:t>
            </a:r>
            <a:r>
              <a:rPr lang="en-US" sz="1200" dirty="0" smtClean="0"/>
              <a:t>;	     // </a:t>
            </a:r>
            <a:r>
              <a:rPr lang="en-US" sz="1200" dirty="0"/>
              <a:t>intersection ray</a:t>
            </a:r>
          </a:p>
          <a:p>
            <a:r>
              <a:rPr lang="en-US" sz="1200" dirty="0"/>
              <a:t>  Point3d       	</a:t>
            </a:r>
            <a:r>
              <a:rPr lang="en-US" sz="1200" dirty="0" smtClean="0"/>
              <a:t>	</a:t>
            </a:r>
            <a:r>
              <a:rPr lang="en-US" sz="1200" dirty="0" err="1" smtClean="0"/>
              <a:t>iCoordinate</a:t>
            </a:r>
            <a:r>
              <a:rPr lang="en-US" sz="1200" dirty="0" smtClean="0"/>
              <a:t>;    	   // </a:t>
            </a:r>
            <a:r>
              <a:rPr lang="en-US" sz="1200" dirty="0"/>
              <a:t>intersection coordinates</a:t>
            </a:r>
          </a:p>
          <a:p>
            <a:r>
              <a:rPr lang="en-US" sz="1200" dirty="0"/>
              <a:t>  Vector3d      	</a:t>
            </a:r>
            <a:r>
              <a:rPr lang="en-US" sz="1200" dirty="0" smtClean="0"/>
              <a:t>	normal;	    // normal to surface at intersection</a:t>
            </a:r>
          </a:p>
          <a:p>
            <a:r>
              <a:rPr lang="en-US" sz="1200" dirty="0" smtClean="0"/>
              <a:t>  Material*	 	material;              // material of surface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bool</a:t>
            </a:r>
            <a:r>
              <a:rPr lang="en-US" sz="1200" dirty="0" smtClean="0"/>
              <a:t>          		textured;	    // if the material is textured</a:t>
            </a:r>
          </a:p>
          <a:p>
            <a:r>
              <a:rPr lang="en-US" sz="1200" dirty="0" smtClean="0"/>
              <a:t>  TexCoord2d    	</a:t>
            </a:r>
            <a:r>
              <a:rPr lang="en-US" sz="1200" dirty="0" err="1" smtClean="0"/>
              <a:t>texCoordinate</a:t>
            </a:r>
            <a:r>
              <a:rPr lang="en-US" sz="1200" dirty="0" smtClean="0"/>
              <a:t>;   // </a:t>
            </a:r>
            <a:r>
              <a:rPr lang="en-US" sz="1200" dirty="0" err="1" smtClean="0"/>
              <a:t>tex</a:t>
            </a:r>
            <a:r>
              <a:rPr lang="en-US" sz="1200" dirty="0" smtClean="0"/>
              <a:t> </a:t>
            </a:r>
            <a:r>
              <a:rPr lang="en-US" sz="1200" dirty="0" err="1" smtClean="0"/>
              <a:t>coords</a:t>
            </a:r>
            <a:r>
              <a:rPr lang="en-US" sz="1200" dirty="0" smtClean="0"/>
              <a:t> at intersection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bool</a:t>
            </a:r>
            <a:r>
              <a:rPr lang="en-US" sz="1200" dirty="0" smtClean="0"/>
              <a:t>		entering;	</a:t>
            </a:r>
          </a:p>
          <a:p>
            <a:r>
              <a:rPr lang="en-US" sz="1200" dirty="0" smtClean="0"/>
              <a:t>  </a:t>
            </a:r>
            <a:r>
              <a:rPr lang="en-US" sz="1200" dirty="0" err="1"/>
              <a:t>int</a:t>
            </a:r>
            <a:r>
              <a:rPr lang="en-US" sz="1200" dirty="0"/>
              <a:t>		</a:t>
            </a:r>
            <a:r>
              <a:rPr lang="en-US" sz="1200" dirty="0" smtClean="0"/>
              <a:t>primitive</a:t>
            </a:r>
            <a:r>
              <a:rPr lang="en-US" sz="1200" dirty="0"/>
              <a:t>;	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5334000"/>
            <a:ext cx="167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do we convert normal?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219200" y="609600"/>
            <a:ext cx="696921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/>
              <a:t>infoA.iCoordinate</a:t>
            </a:r>
            <a:r>
              <a:rPr lang="en-US" dirty="0" smtClean="0"/>
              <a:t> = </a:t>
            </a:r>
            <a:r>
              <a:rPr lang="en-US" dirty="0" err="1" smtClean="0"/>
              <a:t>i</a:t>
            </a:r>
            <a:r>
              <a:rPr lang="en-US" dirty="0" err="1" smtClean="0"/>
              <a:t>nvTransposeTransform</a:t>
            </a:r>
            <a:r>
              <a:rPr lang="en-US" dirty="0" smtClean="0"/>
              <a:t> * </a:t>
            </a:r>
            <a:r>
              <a:rPr lang="en-US" dirty="0" err="1" smtClean="0"/>
              <a:t>infoB.normal</a:t>
            </a:r>
            <a:r>
              <a:rPr lang="en-US" dirty="0" smtClean="0"/>
              <a:t> would be nice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233906" y="1066800"/>
            <a:ext cx="689817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/>
              <a:t>infoA.iCoordinate</a:t>
            </a:r>
            <a:r>
              <a:rPr lang="en-US" dirty="0" smtClean="0"/>
              <a:t> = </a:t>
            </a:r>
            <a:r>
              <a:rPr lang="en-US" dirty="0" err="1" smtClean="0"/>
              <a:t>invTransposeTransform.multDir</a:t>
            </a:r>
            <a:r>
              <a:rPr lang="en-US" dirty="0" smtClean="0"/>
              <a:t>(</a:t>
            </a:r>
            <a:r>
              <a:rPr lang="en-US" dirty="0" err="1" smtClean="0"/>
              <a:t>infoB.normal</a:t>
            </a:r>
            <a:r>
              <a:rPr lang="en-US" dirty="0" smtClean="0"/>
              <a:t>) works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Bottom line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2438400"/>
            <a:ext cx="759894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multPos</a:t>
            </a:r>
            <a:r>
              <a:rPr lang="en-US" dirty="0" smtClean="0"/>
              <a:t>        does the right thing for points, i.e. it does translation</a:t>
            </a:r>
          </a:p>
          <a:p>
            <a:r>
              <a:rPr lang="en-US" dirty="0" err="1" smtClean="0"/>
              <a:t>multDir</a:t>
            </a:r>
            <a:r>
              <a:rPr lang="en-US" dirty="0" smtClean="0"/>
              <a:t>          does the right thing for direction vectors, i.e. it ignores translation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when you have a ray just use * -- does the right thing for the starting point and </a:t>
            </a:r>
          </a:p>
          <a:p>
            <a:r>
              <a:rPr lang="en-US" dirty="0" smtClean="0"/>
              <a:t>the direction vector.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  <a:r>
              <a:rPr lang="en-US" dirty="0"/>
              <a:t>A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B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86200" y="2667000"/>
            <a:ext cx="18342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B-&gt;intersect(</a:t>
            </a:r>
            <a:r>
              <a:rPr lang="en-US" sz="1400" dirty="0" err="1" smtClean="0"/>
              <a:t>ray</a:t>
            </a:r>
            <a:r>
              <a:rPr lang="en-US" sz="1400" baseline="-25000" dirty="0" err="1" smtClean="0"/>
              <a:t>A</a:t>
            </a:r>
            <a:r>
              <a:rPr lang="en-US" sz="1400" dirty="0" smtClean="0"/>
              <a:t>, info)</a:t>
            </a:r>
            <a:endParaRPr lang="en-US" sz="1400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724400" y="3276600"/>
            <a:ext cx="3355534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Matrixd</a:t>
            </a: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smtClean="0"/>
              <a:t>transform;</a:t>
            </a:r>
          </a:p>
          <a:p>
            <a:r>
              <a:rPr lang="en-US" dirty="0" err="1" smtClean="0"/>
              <a:t>Matrixd</a:t>
            </a:r>
            <a:r>
              <a:rPr lang="en-US" dirty="0" smtClean="0"/>
              <a:t>	</a:t>
            </a:r>
            <a:r>
              <a:rPr lang="en-US" dirty="0" err="1" smtClean="0"/>
              <a:t>invTransform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Matrixd</a:t>
            </a:r>
            <a:r>
              <a:rPr lang="en-US" dirty="0" smtClean="0"/>
              <a:t>    </a:t>
            </a:r>
            <a:r>
              <a:rPr lang="en-US" dirty="0" err="1" smtClean="0"/>
              <a:t>invTransposeTransform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297427" y="4230469"/>
            <a:ext cx="5246373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</a:t>
            </a:r>
            <a:r>
              <a:rPr lang="en-US" baseline="-25000" dirty="0" smtClean="0"/>
              <a:t>B</a:t>
            </a:r>
            <a:r>
              <a:rPr lang="en-US" dirty="0" smtClean="0"/>
              <a:t>, </a:t>
            </a:r>
            <a:r>
              <a:rPr lang="en-US" dirty="0" err="1" smtClean="0"/>
              <a:t>info</a:t>
            </a:r>
            <a:r>
              <a:rPr lang="en-US" baseline="-25000" dirty="0" err="1" smtClean="0"/>
              <a:t>B</a:t>
            </a:r>
            <a:r>
              <a:rPr lang="en-US" dirty="0" smtClean="0"/>
              <a:t> is the closest intersection point of its children</a:t>
            </a:r>
          </a:p>
          <a:p>
            <a:pPr algn="ctr"/>
            <a:r>
              <a:rPr lang="en-US" dirty="0" smtClean="0"/>
              <a:t> in B’s coordinate system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31242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05000" y="2743200"/>
            <a:ext cx="106445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d</a:t>
            </a:r>
            <a:r>
              <a:rPr lang="en-US" baseline="-25000" dirty="0" err="1" smtClean="0"/>
              <a:t>A</a:t>
            </a:r>
            <a:r>
              <a:rPr lang="en-US" dirty="0" smtClean="0"/>
              <a:t>, </a:t>
            </a:r>
            <a:r>
              <a:rPr lang="en-US" dirty="0" err="1" smtClean="0"/>
              <a:t>info</a:t>
            </a:r>
            <a:r>
              <a:rPr lang="en-US" baseline="-25000" dirty="0" err="1" smtClean="0"/>
              <a:t>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0" y="5029200"/>
            <a:ext cx="5289846" cy="156966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  </a:t>
            </a:r>
            <a:r>
              <a:rPr lang="en-US" sz="1200" dirty="0" err="1" smtClean="0"/>
              <a:t>Rayd</a:t>
            </a:r>
            <a:r>
              <a:rPr lang="en-US" sz="1200" dirty="0" smtClean="0"/>
              <a:t>		</a:t>
            </a:r>
            <a:r>
              <a:rPr lang="en-US" sz="1200" dirty="0" err="1" smtClean="0"/>
              <a:t>theRay</a:t>
            </a:r>
            <a:r>
              <a:rPr lang="en-US" sz="1200" dirty="0" smtClean="0"/>
              <a:t>;	     // </a:t>
            </a:r>
            <a:r>
              <a:rPr lang="en-US" sz="1200" dirty="0"/>
              <a:t>intersection ray</a:t>
            </a:r>
          </a:p>
          <a:p>
            <a:r>
              <a:rPr lang="en-US" sz="1200" dirty="0"/>
              <a:t>  Point3d       	</a:t>
            </a:r>
            <a:r>
              <a:rPr lang="en-US" sz="1200" dirty="0" smtClean="0"/>
              <a:t>	</a:t>
            </a:r>
            <a:r>
              <a:rPr lang="en-US" sz="1200" dirty="0" err="1" smtClean="0"/>
              <a:t>iCoordinate</a:t>
            </a:r>
            <a:r>
              <a:rPr lang="en-US" sz="1200" dirty="0" smtClean="0"/>
              <a:t>;    	   // </a:t>
            </a:r>
            <a:r>
              <a:rPr lang="en-US" sz="1200" dirty="0"/>
              <a:t>intersection coordinates</a:t>
            </a:r>
          </a:p>
          <a:p>
            <a:r>
              <a:rPr lang="en-US" sz="1200" dirty="0"/>
              <a:t>  Vector3d      	</a:t>
            </a:r>
            <a:r>
              <a:rPr lang="en-US" sz="1200" dirty="0" smtClean="0"/>
              <a:t>	normal;	    // normal to surface at intersection</a:t>
            </a:r>
          </a:p>
          <a:p>
            <a:r>
              <a:rPr lang="en-US" sz="1200" dirty="0" smtClean="0"/>
              <a:t>  Material*	 	material;              // material of surface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bool</a:t>
            </a:r>
            <a:r>
              <a:rPr lang="en-US" sz="1200" dirty="0" smtClean="0"/>
              <a:t>          		textured;	    // if the material is textured</a:t>
            </a:r>
          </a:p>
          <a:p>
            <a:r>
              <a:rPr lang="en-US" sz="1200" dirty="0" smtClean="0"/>
              <a:t>  TexCoord2d    	</a:t>
            </a:r>
            <a:r>
              <a:rPr lang="en-US" sz="1200" dirty="0" err="1" smtClean="0"/>
              <a:t>texCoordinate</a:t>
            </a:r>
            <a:r>
              <a:rPr lang="en-US" sz="1200" dirty="0" smtClean="0"/>
              <a:t>;   // </a:t>
            </a:r>
            <a:r>
              <a:rPr lang="en-US" sz="1200" dirty="0" err="1" smtClean="0"/>
              <a:t>tex</a:t>
            </a:r>
            <a:r>
              <a:rPr lang="en-US" sz="1200" dirty="0" smtClean="0"/>
              <a:t> </a:t>
            </a:r>
            <a:r>
              <a:rPr lang="en-US" sz="1200" dirty="0" err="1" smtClean="0"/>
              <a:t>coords</a:t>
            </a:r>
            <a:r>
              <a:rPr lang="en-US" sz="1200" dirty="0" smtClean="0"/>
              <a:t> at intersection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bool</a:t>
            </a:r>
            <a:r>
              <a:rPr lang="en-US" sz="1200" dirty="0" smtClean="0"/>
              <a:t>		entering;	</a:t>
            </a:r>
          </a:p>
          <a:p>
            <a:r>
              <a:rPr lang="en-US" sz="1200" dirty="0" smtClean="0"/>
              <a:t>  </a:t>
            </a:r>
            <a:r>
              <a:rPr lang="en-US" sz="1200" dirty="0" err="1"/>
              <a:t>int</a:t>
            </a:r>
            <a:r>
              <a:rPr lang="en-US" sz="1200" dirty="0"/>
              <a:t>		</a:t>
            </a:r>
            <a:r>
              <a:rPr lang="en-US" sz="1200" dirty="0" smtClean="0"/>
              <a:t>primitive</a:t>
            </a:r>
            <a:r>
              <a:rPr lang="en-US" sz="1200" dirty="0"/>
              <a:t>;	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5334000"/>
            <a:ext cx="167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nothing else</a:t>
            </a:r>
          </a:p>
          <a:p>
            <a:r>
              <a:rPr lang="en-US" dirty="0" smtClean="0"/>
              <a:t>need transforming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Transforms</a:t>
            </a:r>
          </a:p>
          <a:p>
            <a:r>
              <a:rPr lang="en-US" dirty="0" smtClean="0"/>
              <a:t>Intersection </a:t>
            </a:r>
            <a:r>
              <a:rPr lang="en-US" dirty="0" err="1" smtClean="0"/>
              <a:t>struct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Transforms</a:t>
            </a:r>
          </a:p>
          <a:p>
            <a:r>
              <a:rPr lang="en-US" dirty="0" smtClean="0"/>
              <a:t>Intersection </a:t>
            </a:r>
            <a:r>
              <a:rPr lang="en-US" dirty="0" err="1" smtClean="0"/>
              <a:t>struct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828800" y="2819400"/>
            <a:ext cx="55506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fill it in when you find an intersection in a shape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convert its data between coordinate systems in group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4114800"/>
            <a:ext cx="5289846" cy="156966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  </a:t>
            </a:r>
            <a:r>
              <a:rPr lang="en-US" sz="1200" dirty="0" err="1" smtClean="0"/>
              <a:t>Rayd</a:t>
            </a:r>
            <a:r>
              <a:rPr lang="en-US" sz="1200" dirty="0" smtClean="0"/>
              <a:t>		</a:t>
            </a:r>
            <a:r>
              <a:rPr lang="en-US" sz="1200" dirty="0" err="1" smtClean="0"/>
              <a:t>theRay</a:t>
            </a:r>
            <a:r>
              <a:rPr lang="en-US" sz="1200" dirty="0" smtClean="0"/>
              <a:t>;	     // </a:t>
            </a:r>
            <a:r>
              <a:rPr lang="en-US" sz="1200" dirty="0"/>
              <a:t>intersection ray</a:t>
            </a:r>
          </a:p>
          <a:p>
            <a:r>
              <a:rPr lang="en-US" sz="1200" dirty="0"/>
              <a:t>  Point3d       	</a:t>
            </a:r>
            <a:r>
              <a:rPr lang="en-US" sz="1200" dirty="0" smtClean="0"/>
              <a:t>	</a:t>
            </a:r>
            <a:r>
              <a:rPr lang="en-US" sz="1200" dirty="0" err="1" smtClean="0"/>
              <a:t>iCoordinate</a:t>
            </a:r>
            <a:r>
              <a:rPr lang="en-US" sz="1200" dirty="0" smtClean="0"/>
              <a:t>;    	   // </a:t>
            </a:r>
            <a:r>
              <a:rPr lang="en-US" sz="1200" dirty="0"/>
              <a:t>intersection coordinates</a:t>
            </a:r>
          </a:p>
          <a:p>
            <a:r>
              <a:rPr lang="en-US" sz="1200" dirty="0"/>
              <a:t>  Vector3d      	</a:t>
            </a:r>
            <a:r>
              <a:rPr lang="en-US" sz="1200" dirty="0" smtClean="0"/>
              <a:t>	normal;	    // normal to surface at intersection</a:t>
            </a:r>
          </a:p>
          <a:p>
            <a:r>
              <a:rPr lang="en-US" sz="1200" dirty="0" smtClean="0"/>
              <a:t>  Material*	 	material;              // material of surface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bool</a:t>
            </a:r>
            <a:r>
              <a:rPr lang="en-US" sz="1200" dirty="0" smtClean="0"/>
              <a:t>          		textured;	    // if the material is textured</a:t>
            </a:r>
          </a:p>
          <a:p>
            <a:r>
              <a:rPr lang="en-US" sz="1200" dirty="0" smtClean="0"/>
              <a:t>  TexCoord2d    	</a:t>
            </a:r>
            <a:r>
              <a:rPr lang="en-US" sz="1200" dirty="0" err="1" smtClean="0"/>
              <a:t>texCoordinate</a:t>
            </a:r>
            <a:r>
              <a:rPr lang="en-US" sz="1200" dirty="0" smtClean="0"/>
              <a:t>;   // </a:t>
            </a:r>
            <a:r>
              <a:rPr lang="en-US" sz="1200" dirty="0" err="1" smtClean="0"/>
              <a:t>tex</a:t>
            </a:r>
            <a:r>
              <a:rPr lang="en-US" sz="1200" dirty="0" smtClean="0"/>
              <a:t> </a:t>
            </a:r>
            <a:r>
              <a:rPr lang="en-US" sz="1200" dirty="0" err="1" smtClean="0"/>
              <a:t>coords</a:t>
            </a:r>
            <a:r>
              <a:rPr lang="en-US" sz="1200" dirty="0" smtClean="0"/>
              <a:t> at intersection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bool</a:t>
            </a:r>
            <a:r>
              <a:rPr lang="en-US" sz="1200" dirty="0" smtClean="0"/>
              <a:t>		entering;	</a:t>
            </a:r>
          </a:p>
          <a:p>
            <a:r>
              <a:rPr lang="en-US" sz="1200" dirty="0" smtClean="0"/>
              <a:t>  </a:t>
            </a:r>
            <a:r>
              <a:rPr lang="en-US" sz="1200" dirty="0" err="1"/>
              <a:t>int</a:t>
            </a:r>
            <a:r>
              <a:rPr lang="en-US" sz="1200" dirty="0"/>
              <a:t>		</a:t>
            </a:r>
            <a:r>
              <a:rPr lang="en-US" sz="1200" dirty="0" smtClean="0"/>
              <a:t>primitive</a:t>
            </a:r>
            <a:r>
              <a:rPr lang="en-US" sz="1200" dirty="0"/>
              <a:t>;	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81800" y="4648200"/>
            <a:ext cx="1155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eventually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4343400"/>
            <a:ext cx="5334000" cy="10668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12" grpId="0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Transforms</a:t>
            </a:r>
          </a:p>
          <a:p>
            <a:r>
              <a:rPr lang="en-US" dirty="0" smtClean="0"/>
              <a:t>Intersection </a:t>
            </a:r>
            <a:r>
              <a:rPr lang="en-US" dirty="0" err="1" smtClean="0"/>
              <a:t>struct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828800" y="2819400"/>
            <a:ext cx="55506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fill it in when you find an intersection in a shape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convert its data between coordinate systems in group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4114800"/>
            <a:ext cx="5289846" cy="156966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  </a:t>
            </a:r>
            <a:r>
              <a:rPr lang="en-US" sz="1200" dirty="0" err="1" smtClean="0"/>
              <a:t>Rayd</a:t>
            </a:r>
            <a:r>
              <a:rPr lang="en-US" sz="1200" dirty="0" smtClean="0"/>
              <a:t>		</a:t>
            </a:r>
            <a:r>
              <a:rPr lang="en-US" sz="1200" dirty="0" err="1" smtClean="0"/>
              <a:t>theRay</a:t>
            </a:r>
            <a:r>
              <a:rPr lang="en-US" sz="1200" dirty="0" smtClean="0"/>
              <a:t>;	     // </a:t>
            </a:r>
            <a:r>
              <a:rPr lang="en-US" sz="1200" dirty="0"/>
              <a:t>intersection ray</a:t>
            </a:r>
          </a:p>
          <a:p>
            <a:r>
              <a:rPr lang="en-US" sz="1200" dirty="0"/>
              <a:t>  Point3d       	</a:t>
            </a:r>
            <a:r>
              <a:rPr lang="en-US" sz="1200" dirty="0" smtClean="0"/>
              <a:t>	</a:t>
            </a:r>
            <a:r>
              <a:rPr lang="en-US" sz="1200" dirty="0" err="1" smtClean="0"/>
              <a:t>iCoordinate</a:t>
            </a:r>
            <a:r>
              <a:rPr lang="en-US" sz="1200" dirty="0" smtClean="0"/>
              <a:t>;    	   // </a:t>
            </a:r>
            <a:r>
              <a:rPr lang="en-US" sz="1200" dirty="0"/>
              <a:t>intersection coordinates</a:t>
            </a:r>
          </a:p>
          <a:p>
            <a:r>
              <a:rPr lang="en-US" sz="1200" dirty="0"/>
              <a:t>  Vector3d      	</a:t>
            </a:r>
            <a:r>
              <a:rPr lang="en-US" sz="1200" dirty="0" smtClean="0"/>
              <a:t>	normal;	    // normal to surface at intersection</a:t>
            </a:r>
          </a:p>
          <a:p>
            <a:r>
              <a:rPr lang="en-US" sz="1200" dirty="0" smtClean="0"/>
              <a:t>  Material*	 	material;              // material of surface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bool</a:t>
            </a:r>
            <a:r>
              <a:rPr lang="en-US" sz="1200" dirty="0" smtClean="0"/>
              <a:t>          		textured;	    // if the material is textured</a:t>
            </a:r>
          </a:p>
          <a:p>
            <a:r>
              <a:rPr lang="en-US" sz="1200" dirty="0" smtClean="0"/>
              <a:t>  TexCoord2d    	</a:t>
            </a:r>
            <a:r>
              <a:rPr lang="en-US" sz="1200" dirty="0" err="1" smtClean="0"/>
              <a:t>texCoordinate</a:t>
            </a:r>
            <a:r>
              <a:rPr lang="en-US" sz="1200" dirty="0" smtClean="0"/>
              <a:t>;   // </a:t>
            </a:r>
            <a:r>
              <a:rPr lang="en-US" sz="1200" dirty="0" err="1" smtClean="0"/>
              <a:t>tex</a:t>
            </a:r>
            <a:r>
              <a:rPr lang="en-US" sz="1200" dirty="0" smtClean="0"/>
              <a:t> </a:t>
            </a:r>
            <a:r>
              <a:rPr lang="en-US" sz="1200" dirty="0" err="1" smtClean="0"/>
              <a:t>coords</a:t>
            </a:r>
            <a:r>
              <a:rPr lang="en-US" sz="1200" dirty="0" smtClean="0"/>
              <a:t> at intersection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bool</a:t>
            </a:r>
            <a:r>
              <a:rPr lang="en-US" sz="1200" dirty="0" smtClean="0"/>
              <a:t>		entering;	</a:t>
            </a:r>
          </a:p>
          <a:p>
            <a:r>
              <a:rPr lang="en-US" sz="1200" dirty="0" smtClean="0"/>
              <a:t>  </a:t>
            </a:r>
            <a:r>
              <a:rPr lang="en-US" sz="1200" dirty="0" err="1"/>
              <a:t>int</a:t>
            </a:r>
            <a:r>
              <a:rPr lang="en-US" sz="1200" dirty="0"/>
              <a:t>		</a:t>
            </a:r>
            <a:r>
              <a:rPr lang="en-US" sz="1200" dirty="0" smtClean="0"/>
              <a:t>primitive</a:t>
            </a:r>
            <a:r>
              <a:rPr lang="en-US" sz="1200" dirty="0"/>
              <a:t>;	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4419600"/>
            <a:ext cx="2110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 transforms/lights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4343400"/>
            <a:ext cx="5334000" cy="6096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Transforms</a:t>
            </a:r>
          </a:p>
          <a:p>
            <a:r>
              <a:rPr lang="en-US" dirty="0" smtClean="0"/>
              <a:t>Intersection </a:t>
            </a:r>
            <a:r>
              <a:rPr lang="en-US" dirty="0" err="1" smtClean="0"/>
              <a:t>struct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828800" y="2819400"/>
            <a:ext cx="55506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fill it in when you find an intersection in a shape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convert its data between coordinate systems in group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4114800"/>
            <a:ext cx="5289846" cy="156966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  </a:t>
            </a:r>
            <a:r>
              <a:rPr lang="en-US" sz="1200" dirty="0" err="1" smtClean="0"/>
              <a:t>Rayd</a:t>
            </a:r>
            <a:r>
              <a:rPr lang="en-US" sz="1200" dirty="0" smtClean="0"/>
              <a:t>		</a:t>
            </a:r>
            <a:r>
              <a:rPr lang="en-US" sz="1200" dirty="0" err="1" smtClean="0"/>
              <a:t>theRay</a:t>
            </a:r>
            <a:r>
              <a:rPr lang="en-US" sz="1200" dirty="0" smtClean="0"/>
              <a:t>;	     // </a:t>
            </a:r>
            <a:r>
              <a:rPr lang="en-US" sz="1200" dirty="0"/>
              <a:t>intersection ray</a:t>
            </a:r>
          </a:p>
          <a:p>
            <a:r>
              <a:rPr lang="en-US" sz="1200" dirty="0"/>
              <a:t>  Point3d       	</a:t>
            </a:r>
            <a:r>
              <a:rPr lang="en-US" sz="1200" dirty="0" smtClean="0"/>
              <a:t>	</a:t>
            </a:r>
            <a:r>
              <a:rPr lang="en-US" sz="1200" dirty="0" err="1" smtClean="0"/>
              <a:t>iCoordinate</a:t>
            </a:r>
            <a:r>
              <a:rPr lang="en-US" sz="1200" dirty="0" smtClean="0"/>
              <a:t>;    	   // </a:t>
            </a:r>
            <a:r>
              <a:rPr lang="en-US" sz="1200" dirty="0"/>
              <a:t>intersection coordinates</a:t>
            </a:r>
          </a:p>
          <a:p>
            <a:r>
              <a:rPr lang="en-US" sz="1200" dirty="0"/>
              <a:t>  Vector3d      	</a:t>
            </a:r>
            <a:r>
              <a:rPr lang="en-US" sz="1200" dirty="0" smtClean="0"/>
              <a:t>	normal;	    // normal to surface at intersection</a:t>
            </a:r>
          </a:p>
          <a:p>
            <a:r>
              <a:rPr lang="en-US" sz="1200" dirty="0" smtClean="0"/>
              <a:t>  Material*	 	material;              // material of surface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bool</a:t>
            </a:r>
            <a:r>
              <a:rPr lang="en-US" sz="1200" dirty="0" smtClean="0"/>
              <a:t>          		textured;	    // if the material is textured</a:t>
            </a:r>
          </a:p>
          <a:p>
            <a:r>
              <a:rPr lang="en-US" sz="1200" dirty="0" smtClean="0"/>
              <a:t>  TexCoord2d    	</a:t>
            </a:r>
            <a:r>
              <a:rPr lang="en-US" sz="1200" dirty="0" err="1" smtClean="0"/>
              <a:t>texCoordinate</a:t>
            </a:r>
            <a:r>
              <a:rPr lang="en-US" sz="1200" dirty="0" smtClean="0"/>
              <a:t>;   // </a:t>
            </a:r>
            <a:r>
              <a:rPr lang="en-US" sz="1200" dirty="0" err="1" smtClean="0"/>
              <a:t>tex</a:t>
            </a:r>
            <a:r>
              <a:rPr lang="en-US" sz="1200" dirty="0" smtClean="0"/>
              <a:t> </a:t>
            </a:r>
            <a:r>
              <a:rPr lang="en-US" sz="1200" dirty="0" err="1" smtClean="0"/>
              <a:t>coords</a:t>
            </a:r>
            <a:r>
              <a:rPr lang="en-US" sz="1200" dirty="0" smtClean="0"/>
              <a:t> at intersection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bool</a:t>
            </a:r>
            <a:r>
              <a:rPr lang="en-US" sz="1200" dirty="0" smtClean="0"/>
              <a:t>		entering;	</a:t>
            </a:r>
          </a:p>
          <a:p>
            <a:r>
              <a:rPr lang="en-US" sz="1200" dirty="0" smtClean="0"/>
              <a:t>  </a:t>
            </a:r>
            <a:r>
              <a:rPr lang="en-US" sz="1200" dirty="0" err="1"/>
              <a:t>int</a:t>
            </a:r>
            <a:r>
              <a:rPr lang="en-US" sz="1200" dirty="0"/>
              <a:t>		</a:t>
            </a:r>
            <a:r>
              <a:rPr lang="en-US" sz="1200" dirty="0" smtClean="0"/>
              <a:t>primitive</a:t>
            </a:r>
            <a:r>
              <a:rPr lang="en-US" sz="1200" dirty="0"/>
              <a:t>;	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4419600"/>
            <a:ext cx="21089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do we compute</a:t>
            </a:r>
          </a:p>
          <a:p>
            <a:r>
              <a:rPr lang="en-US" dirty="0" err="1" smtClean="0"/>
              <a:t>iCoordinate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4343400"/>
            <a:ext cx="5334000" cy="6096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Transforms</a:t>
            </a:r>
          </a:p>
          <a:p>
            <a:r>
              <a:rPr lang="en-US" dirty="0" smtClean="0"/>
              <a:t>Intersection </a:t>
            </a:r>
            <a:r>
              <a:rPr lang="en-US" dirty="0" err="1" smtClean="0"/>
              <a:t>struct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828800" y="2819400"/>
            <a:ext cx="55506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fill it in when you find an intersection in a shape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convert its data between coordinate systems in group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4114800"/>
            <a:ext cx="5289846" cy="156966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  </a:t>
            </a:r>
            <a:r>
              <a:rPr lang="en-US" sz="1200" dirty="0" err="1" smtClean="0"/>
              <a:t>Rayd</a:t>
            </a:r>
            <a:r>
              <a:rPr lang="en-US" sz="1200" dirty="0" smtClean="0"/>
              <a:t>		</a:t>
            </a:r>
            <a:r>
              <a:rPr lang="en-US" sz="1200" dirty="0" err="1" smtClean="0"/>
              <a:t>theRay</a:t>
            </a:r>
            <a:r>
              <a:rPr lang="en-US" sz="1200" dirty="0" smtClean="0"/>
              <a:t>;	     // </a:t>
            </a:r>
            <a:r>
              <a:rPr lang="en-US" sz="1200" dirty="0"/>
              <a:t>intersection ray</a:t>
            </a:r>
          </a:p>
          <a:p>
            <a:r>
              <a:rPr lang="en-US" sz="1200" dirty="0"/>
              <a:t>  Point3d       	</a:t>
            </a:r>
            <a:r>
              <a:rPr lang="en-US" sz="1200" dirty="0" smtClean="0"/>
              <a:t>	</a:t>
            </a:r>
            <a:r>
              <a:rPr lang="en-US" sz="1200" dirty="0" err="1" smtClean="0"/>
              <a:t>iCoordinate</a:t>
            </a:r>
            <a:r>
              <a:rPr lang="en-US" sz="1200" dirty="0" smtClean="0"/>
              <a:t>;    	   // </a:t>
            </a:r>
            <a:r>
              <a:rPr lang="en-US" sz="1200" dirty="0"/>
              <a:t>intersection coordinates</a:t>
            </a:r>
          </a:p>
          <a:p>
            <a:r>
              <a:rPr lang="en-US" sz="1200" dirty="0"/>
              <a:t>  Vector3d      	</a:t>
            </a:r>
            <a:r>
              <a:rPr lang="en-US" sz="1200" dirty="0" smtClean="0"/>
              <a:t>	normal;	    // normal to surface at intersection</a:t>
            </a:r>
          </a:p>
          <a:p>
            <a:r>
              <a:rPr lang="en-US" sz="1200" dirty="0" smtClean="0"/>
              <a:t>  Material*	 	material;              // material of surface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bool</a:t>
            </a:r>
            <a:r>
              <a:rPr lang="en-US" sz="1200" dirty="0" smtClean="0"/>
              <a:t>          		textured;	    // if the material is textured</a:t>
            </a:r>
          </a:p>
          <a:p>
            <a:r>
              <a:rPr lang="en-US" sz="1200" dirty="0" smtClean="0"/>
              <a:t>  TexCoord2d    	</a:t>
            </a:r>
            <a:r>
              <a:rPr lang="en-US" sz="1200" dirty="0" err="1" smtClean="0"/>
              <a:t>texCoordinate</a:t>
            </a:r>
            <a:r>
              <a:rPr lang="en-US" sz="1200" dirty="0" smtClean="0"/>
              <a:t>;   // </a:t>
            </a:r>
            <a:r>
              <a:rPr lang="en-US" sz="1200" dirty="0" err="1" smtClean="0"/>
              <a:t>tex</a:t>
            </a:r>
            <a:r>
              <a:rPr lang="en-US" sz="1200" dirty="0" smtClean="0"/>
              <a:t> </a:t>
            </a:r>
            <a:r>
              <a:rPr lang="en-US" sz="1200" dirty="0" err="1" smtClean="0"/>
              <a:t>coords</a:t>
            </a:r>
            <a:r>
              <a:rPr lang="en-US" sz="1200" dirty="0" smtClean="0"/>
              <a:t> at intersection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bool</a:t>
            </a:r>
            <a:r>
              <a:rPr lang="en-US" sz="1200" dirty="0" smtClean="0"/>
              <a:t>		entering;	</a:t>
            </a:r>
          </a:p>
          <a:p>
            <a:r>
              <a:rPr lang="en-US" sz="1200" dirty="0" smtClean="0"/>
              <a:t>  </a:t>
            </a:r>
            <a:r>
              <a:rPr lang="en-US" sz="1200" dirty="0" err="1"/>
              <a:t>int</a:t>
            </a:r>
            <a:r>
              <a:rPr lang="en-US" sz="1200" dirty="0"/>
              <a:t>		</a:t>
            </a:r>
            <a:r>
              <a:rPr lang="en-US" sz="1200" dirty="0" smtClean="0"/>
              <a:t>primitive</a:t>
            </a:r>
            <a:r>
              <a:rPr lang="en-US" sz="1200" dirty="0"/>
              <a:t>;	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4419600"/>
            <a:ext cx="21089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do we compute</a:t>
            </a:r>
          </a:p>
          <a:p>
            <a:r>
              <a:rPr lang="en-US" dirty="0" smtClean="0"/>
              <a:t>normal?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4343400"/>
            <a:ext cx="5334000" cy="6096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sphere </a:t>
            </a:r>
            <a:r>
              <a:rPr lang="en-US" sz="3600" dirty="0" smtClean="0"/>
              <a:t>normal</a:t>
            </a:r>
            <a:endParaRPr lang="en-US" sz="3600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0484" name="Oval 9"/>
          <p:cNvSpPr>
            <a:spLocks noChangeArrowheads="1"/>
          </p:cNvSpPr>
          <p:nvPr/>
        </p:nvSpPr>
        <p:spPr bwMode="auto">
          <a:xfrm>
            <a:off x="6019800" y="2590800"/>
            <a:ext cx="1905000" cy="1905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85" name="Line 10"/>
          <p:cNvSpPr>
            <a:spLocks noChangeShapeType="1"/>
          </p:cNvSpPr>
          <p:nvPr/>
        </p:nvSpPr>
        <p:spPr bwMode="auto">
          <a:xfrm flipV="1">
            <a:off x="6553200" y="2743200"/>
            <a:ext cx="990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86" name="Text Box 11"/>
          <p:cNvSpPr txBox="1">
            <a:spLocks noChangeArrowheads="1"/>
          </p:cNvSpPr>
          <p:nvPr/>
        </p:nvSpPr>
        <p:spPr bwMode="auto">
          <a:xfrm>
            <a:off x="6477000" y="2590800"/>
            <a:ext cx="530225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ray</a:t>
            </a:r>
          </a:p>
        </p:txBody>
      </p:sp>
      <p:sp>
        <p:nvSpPr>
          <p:cNvPr id="20487" name="Line 12"/>
          <p:cNvSpPr>
            <a:spLocks noChangeShapeType="1"/>
          </p:cNvSpPr>
          <p:nvPr/>
        </p:nvSpPr>
        <p:spPr bwMode="auto">
          <a:xfrm flipH="1">
            <a:off x="7010400" y="2743200"/>
            <a:ext cx="4572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88" name="Text Box 13"/>
          <p:cNvSpPr txBox="1">
            <a:spLocks noChangeArrowheads="1"/>
          </p:cNvSpPr>
          <p:nvPr/>
        </p:nvSpPr>
        <p:spPr bwMode="auto">
          <a:xfrm>
            <a:off x="7315200" y="3200400"/>
            <a:ext cx="303213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</a:t>
            </a:r>
          </a:p>
        </p:txBody>
      </p:sp>
      <p:sp>
        <p:nvSpPr>
          <p:cNvPr id="20489" name="Oval 14"/>
          <p:cNvSpPr>
            <a:spLocks noChangeArrowheads="1"/>
          </p:cNvSpPr>
          <p:nvPr/>
        </p:nvSpPr>
        <p:spPr bwMode="auto">
          <a:xfrm>
            <a:off x="6477000" y="2971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0" name="Oval 16"/>
          <p:cNvSpPr>
            <a:spLocks noChangeArrowheads="1"/>
          </p:cNvSpPr>
          <p:nvPr/>
        </p:nvSpPr>
        <p:spPr bwMode="auto">
          <a:xfrm>
            <a:off x="2209800" y="2362200"/>
            <a:ext cx="1905000" cy="1905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1" name="Line 17"/>
          <p:cNvSpPr>
            <a:spLocks noChangeShapeType="1"/>
          </p:cNvSpPr>
          <p:nvPr/>
        </p:nvSpPr>
        <p:spPr bwMode="auto">
          <a:xfrm flipV="1">
            <a:off x="457200" y="4114800"/>
            <a:ext cx="22098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92" name="Text Box 18"/>
          <p:cNvSpPr txBox="1">
            <a:spLocks noChangeArrowheads="1"/>
          </p:cNvSpPr>
          <p:nvPr/>
        </p:nvSpPr>
        <p:spPr bwMode="auto">
          <a:xfrm>
            <a:off x="1031875" y="5222875"/>
            <a:ext cx="530225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ray</a:t>
            </a:r>
          </a:p>
        </p:txBody>
      </p:sp>
      <p:sp>
        <p:nvSpPr>
          <p:cNvPr id="20493" name="Line 19"/>
          <p:cNvSpPr>
            <a:spLocks noChangeShapeType="1"/>
          </p:cNvSpPr>
          <p:nvPr/>
        </p:nvSpPr>
        <p:spPr bwMode="auto">
          <a:xfrm flipH="1">
            <a:off x="2133600" y="4191000"/>
            <a:ext cx="5334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494" name="Text Box 20"/>
          <p:cNvSpPr txBox="1">
            <a:spLocks noChangeArrowheads="1"/>
          </p:cNvSpPr>
          <p:nvPr/>
        </p:nvSpPr>
        <p:spPr bwMode="auto">
          <a:xfrm>
            <a:off x="2438400" y="4572000"/>
            <a:ext cx="303213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</a:t>
            </a:r>
          </a:p>
        </p:txBody>
      </p:sp>
      <p:sp>
        <p:nvSpPr>
          <p:cNvPr id="20495" name="Oval 21"/>
          <p:cNvSpPr>
            <a:spLocks noChangeArrowheads="1"/>
          </p:cNvSpPr>
          <p:nvPr/>
        </p:nvSpPr>
        <p:spPr bwMode="auto">
          <a:xfrm>
            <a:off x="381000" y="5181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6" name="Oval 22"/>
          <p:cNvSpPr>
            <a:spLocks noChangeArrowheads="1"/>
          </p:cNvSpPr>
          <p:nvPr/>
        </p:nvSpPr>
        <p:spPr bwMode="auto">
          <a:xfrm>
            <a:off x="2590800" y="4038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7" name="Oval 23"/>
          <p:cNvSpPr>
            <a:spLocks noChangeArrowheads="1"/>
          </p:cNvSpPr>
          <p:nvPr/>
        </p:nvSpPr>
        <p:spPr bwMode="auto">
          <a:xfrm>
            <a:off x="3124200" y="32004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8" name="Text Box 24"/>
          <p:cNvSpPr txBox="1">
            <a:spLocks noChangeArrowheads="1"/>
          </p:cNvSpPr>
          <p:nvPr/>
        </p:nvSpPr>
        <p:spPr bwMode="auto">
          <a:xfrm>
            <a:off x="3344863" y="3013075"/>
            <a:ext cx="322262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20499" name="Text Box 25"/>
          <p:cNvSpPr txBox="1">
            <a:spLocks noChangeArrowheads="1"/>
          </p:cNvSpPr>
          <p:nvPr/>
        </p:nvSpPr>
        <p:spPr bwMode="auto">
          <a:xfrm>
            <a:off x="2667000" y="3657600"/>
            <a:ext cx="303213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q</a:t>
            </a: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2209800" y="5105400"/>
            <a:ext cx="6172200" cy="9233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dirty="0" err="1"/>
              <a:t>info.normal</a:t>
            </a:r>
            <a:r>
              <a:rPr lang="en-US" dirty="0"/>
              <a:t>= (q-C)/||(q-C</a:t>
            </a:r>
            <a:r>
              <a:rPr lang="en-US" dirty="0" smtClean="0"/>
              <a:t>)||  // compute outward facing normal</a:t>
            </a:r>
            <a:endParaRPr lang="en-US" dirty="0"/>
          </a:p>
          <a:p>
            <a:pPr algn="l"/>
            <a:r>
              <a:rPr lang="en-US" dirty="0" smtClean="0"/>
              <a:t> if </a:t>
            </a:r>
            <a:r>
              <a:rPr lang="en-US" dirty="0" err="1"/>
              <a:t>info.normal.dot</a:t>
            </a:r>
            <a:r>
              <a:rPr lang="en-US" dirty="0"/>
              <a:t>(v)&gt;</a:t>
            </a:r>
            <a:r>
              <a:rPr lang="en-US" dirty="0" smtClean="0"/>
              <a:t>0           // adjust as necessary</a:t>
            </a:r>
            <a:endParaRPr lang="en-US" dirty="0"/>
          </a:p>
          <a:p>
            <a:pPr algn="l"/>
            <a:r>
              <a:rPr lang="en-US" dirty="0"/>
              <a:t>       </a:t>
            </a:r>
            <a:r>
              <a:rPr lang="en-US" dirty="0" err="1"/>
              <a:t>info.normal</a:t>
            </a:r>
            <a:r>
              <a:rPr lang="en-US" dirty="0"/>
              <a:t>  *=-1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triangle </a:t>
            </a:r>
            <a:r>
              <a:rPr lang="en-US" sz="3600" dirty="0" smtClean="0"/>
              <a:t>normal</a:t>
            </a:r>
            <a:endParaRPr lang="en-US" sz="3600" dirty="0" smtClean="0"/>
          </a:p>
        </p:txBody>
      </p:sp>
      <p:sp>
        <p:nvSpPr>
          <p:cNvPr id="22537" name="Text Box 11"/>
          <p:cNvSpPr txBox="1">
            <a:spLocks noChangeArrowheads="1"/>
          </p:cNvSpPr>
          <p:nvPr/>
        </p:nvSpPr>
        <p:spPr bwMode="auto">
          <a:xfrm>
            <a:off x="2286000" y="5334000"/>
            <a:ext cx="5943600" cy="9233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dirty="0" err="1" smtClean="0"/>
              <a:t>info.normal</a:t>
            </a:r>
            <a:r>
              <a:rPr lang="en-US" dirty="0" smtClean="0"/>
              <a:t>=n                        // use </a:t>
            </a:r>
            <a:r>
              <a:rPr lang="en-US" dirty="0" err="1" smtClean="0"/>
              <a:t>precomputed</a:t>
            </a:r>
            <a:r>
              <a:rPr lang="en-US" dirty="0" smtClean="0"/>
              <a:t> normal</a:t>
            </a:r>
            <a:endParaRPr lang="en-US" dirty="0"/>
          </a:p>
          <a:p>
            <a:pPr algn="l"/>
            <a:r>
              <a:rPr lang="en-US" dirty="0"/>
              <a:t>if </a:t>
            </a:r>
            <a:r>
              <a:rPr lang="en-US" dirty="0" err="1"/>
              <a:t>info.normal.dot</a:t>
            </a:r>
            <a:r>
              <a:rPr lang="en-US" dirty="0"/>
              <a:t>(v)&gt;</a:t>
            </a:r>
            <a:r>
              <a:rPr lang="en-US" dirty="0" smtClean="0"/>
              <a:t>0         // adjust as necessary</a:t>
            </a:r>
            <a:endParaRPr lang="en-US" dirty="0"/>
          </a:p>
          <a:p>
            <a:pPr algn="l"/>
            <a:r>
              <a:rPr lang="en-US" dirty="0"/>
              <a:t>   </a:t>
            </a:r>
            <a:r>
              <a:rPr lang="en-US" dirty="0" err="1"/>
              <a:t>info.normal</a:t>
            </a:r>
            <a:r>
              <a:rPr lang="en-US" dirty="0"/>
              <a:t> *=-1</a:t>
            </a:r>
          </a:p>
        </p:txBody>
      </p:sp>
      <p:sp>
        <p:nvSpPr>
          <p:cNvPr id="1094668" name="Text Box 12"/>
          <p:cNvSpPr txBox="1">
            <a:spLocks noChangeArrowheads="1"/>
          </p:cNvSpPr>
          <p:nvPr/>
        </p:nvSpPr>
        <p:spPr bwMode="auto">
          <a:xfrm>
            <a:off x="228600" y="1143000"/>
            <a:ext cx="4335463" cy="91598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dirty="0"/>
              <a:t>Don’t change the triangle’s </a:t>
            </a:r>
            <a:r>
              <a:rPr lang="en-US" dirty="0" err="1" smtClean="0"/>
              <a:t>precomputed</a:t>
            </a:r>
            <a:r>
              <a:rPr lang="en-US" smtClean="0"/>
              <a:t> normal</a:t>
            </a:r>
            <a:r>
              <a:rPr lang="en-US" dirty="0"/>
              <a:t>.  Just change the normal you put in the Intersection structure.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600200" y="2209800"/>
            <a:ext cx="2209800" cy="2971800"/>
            <a:chOff x="1600200" y="2209800"/>
            <a:chExt cx="3657600" cy="4419600"/>
          </a:xfrm>
        </p:grpSpPr>
        <p:sp>
          <p:nvSpPr>
            <p:cNvPr id="22531" name="AutoShape 3"/>
            <p:cNvSpPr>
              <a:spLocks noChangeArrowheads="1"/>
            </p:cNvSpPr>
            <p:nvPr/>
          </p:nvSpPr>
          <p:spPr bwMode="auto">
            <a:xfrm>
              <a:off x="2971800" y="2209800"/>
              <a:ext cx="2286000" cy="3124200"/>
            </a:xfrm>
            <a:prstGeom prst="triangle">
              <a:avLst>
                <a:gd name="adj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532" name="Line 4"/>
            <p:cNvSpPr>
              <a:spLocks noChangeShapeType="1"/>
            </p:cNvSpPr>
            <p:nvPr/>
          </p:nvSpPr>
          <p:spPr bwMode="auto">
            <a:xfrm flipV="1">
              <a:off x="1752600" y="4724400"/>
              <a:ext cx="2133600" cy="1752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2533" name="Oval 5"/>
            <p:cNvSpPr>
              <a:spLocks noChangeArrowheads="1"/>
            </p:cNvSpPr>
            <p:nvPr/>
          </p:nvSpPr>
          <p:spPr bwMode="auto">
            <a:xfrm>
              <a:off x="1600200" y="6477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2534" name="Line 6"/>
            <p:cNvSpPr>
              <a:spLocks noChangeShapeType="1"/>
            </p:cNvSpPr>
            <p:nvPr/>
          </p:nvSpPr>
          <p:spPr bwMode="auto">
            <a:xfrm flipH="1">
              <a:off x="3429000" y="4724400"/>
              <a:ext cx="457200" cy="1066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2535" name="Text Box 7"/>
            <p:cNvSpPr txBox="1">
              <a:spLocks noChangeArrowheads="1"/>
            </p:cNvSpPr>
            <p:nvPr/>
          </p:nvSpPr>
          <p:spPr bwMode="auto">
            <a:xfrm>
              <a:off x="3659188" y="5603875"/>
              <a:ext cx="303212" cy="36671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n</a:t>
              </a:r>
            </a:p>
          </p:txBody>
        </p:sp>
        <p:sp>
          <p:nvSpPr>
            <p:cNvPr id="22540" name="Text Box 5"/>
            <p:cNvSpPr txBox="1">
              <a:spLocks noChangeArrowheads="1"/>
            </p:cNvSpPr>
            <p:nvPr/>
          </p:nvSpPr>
          <p:spPr bwMode="auto">
            <a:xfrm>
              <a:off x="1676400" y="5715000"/>
              <a:ext cx="470578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ray</a:t>
              </a:r>
              <a:endParaRPr lang="en-US" dirty="0"/>
            </a:p>
          </p:txBody>
        </p:sp>
      </p:grpSp>
      <p:sp>
        <p:nvSpPr>
          <p:cNvPr id="15" name="AutoShape 3"/>
          <p:cNvSpPr>
            <a:spLocks noChangeArrowheads="1"/>
          </p:cNvSpPr>
          <p:nvPr/>
        </p:nvSpPr>
        <p:spPr bwMode="auto">
          <a:xfrm>
            <a:off x="5781675" y="2057400"/>
            <a:ext cx="1381125" cy="2100755"/>
          </a:xfrm>
          <a:prstGeom prst="triangle">
            <a:avLst>
              <a:gd name="adj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" name="Line 4"/>
          <p:cNvSpPr>
            <a:spLocks noChangeShapeType="1"/>
          </p:cNvSpPr>
          <p:nvPr/>
        </p:nvSpPr>
        <p:spPr bwMode="auto">
          <a:xfrm>
            <a:off x="5029201" y="2362200"/>
            <a:ext cx="9906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7" name="Oval 5"/>
          <p:cNvSpPr>
            <a:spLocks noChangeArrowheads="1"/>
          </p:cNvSpPr>
          <p:nvPr/>
        </p:nvSpPr>
        <p:spPr bwMode="auto">
          <a:xfrm>
            <a:off x="4953000" y="2286000"/>
            <a:ext cx="92075" cy="102476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" name="Line 6"/>
          <p:cNvSpPr>
            <a:spLocks noChangeShapeType="1"/>
          </p:cNvSpPr>
          <p:nvPr/>
        </p:nvSpPr>
        <p:spPr bwMode="auto">
          <a:xfrm flipH="1">
            <a:off x="6111323" y="3778469"/>
            <a:ext cx="276225" cy="71733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196972" y="4339623"/>
            <a:ext cx="183191" cy="24658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</a:t>
            </a: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5486400" y="2133600"/>
            <a:ext cx="284308" cy="24834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ray</a:t>
            </a:r>
            <a:endParaRPr lang="en-US" dirty="0"/>
          </a:p>
        </p:txBody>
      </p:sp>
      <p:sp>
        <p:nvSpPr>
          <p:cNvPr id="21" name="Line 4"/>
          <p:cNvSpPr>
            <a:spLocks noChangeShapeType="1"/>
          </p:cNvSpPr>
          <p:nvPr/>
        </p:nvSpPr>
        <p:spPr bwMode="auto">
          <a:xfrm>
            <a:off x="6019801" y="3429000"/>
            <a:ext cx="381000" cy="3810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810000" y="3733800"/>
            <a:ext cx="17354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triangle has</a:t>
            </a:r>
          </a:p>
          <a:p>
            <a:pPr algn="ctr"/>
            <a:r>
              <a:rPr lang="en-US" sz="1400" dirty="0" err="1" smtClean="0"/>
              <a:t>precomputed</a:t>
            </a:r>
            <a:r>
              <a:rPr lang="en-US" sz="1400" dirty="0" smtClean="0"/>
              <a:t> normal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7" grpId="0"/>
      <p:bldP spid="10946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0" y="381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ShapeGroup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00600" y="2667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76400" y="2667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Shape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2700000">
            <a:off x="7270563" y="3308163"/>
            <a:ext cx="1524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hape 7"/>
          <p:cNvCxnSpPr/>
          <p:nvPr/>
        </p:nvCxnSpPr>
        <p:spPr>
          <a:xfrm rot="10800000" flipV="1">
            <a:off x="2895600" y="2336800"/>
            <a:ext cx="1524000" cy="3048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/>
          <p:nvPr/>
        </p:nvCxnSpPr>
        <p:spPr>
          <a:xfrm rot="16200000" flipH="1">
            <a:off x="4809259" y="1508218"/>
            <a:ext cx="663482" cy="165408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Isosceles Triangle 12"/>
          <p:cNvSpPr/>
          <p:nvPr/>
        </p:nvSpPr>
        <p:spPr>
          <a:xfrm>
            <a:off x="4229100" y="18288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Elbow Connector 14"/>
          <p:cNvCxnSpPr/>
          <p:nvPr/>
        </p:nvCxnSpPr>
        <p:spPr>
          <a:xfrm flipH="1" flipV="1">
            <a:off x="5562600" y="1143000"/>
            <a:ext cx="1914245" cy="2225581"/>
          </a:xfrm>
          <a:prstGeom prst="bentConnector3">
            <a:avLst>
              <a:gd name="adj1" fmla="val -1310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sosceles Triangle 15"/>
          <p:cNvSpPr/>
          <p:nvPr/>
        </p:nvSpPr>
        <p:spPr>
          <a:xfrm>
            <a:off x="2819400" y="4191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352800" y="4953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Triangle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57200" y="4953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Sphere</a:t>
            </a:r>
            <a:endParaRPr lang="en-US" dirty="0"/>
          </a:p>
        </p:txBody>
      </p:sp>
      <p:cxnSp>
        <p:nvCxnSpPr>
          <p:cNvPr id="20" name="Elbow Connector 19"/>
          <p:cNvCxnSpPr>
            <a:stCxn id="18" idx="0"/>
            <a:endCxn id="16" idx="3"/>
          </p:cNvCxnSpPr>
          <p:nvPr/>
        </p:nvCxnSpPr>
        <p:spPr>
          <a:xfrm rot="5400000" flipH="1" flipV="1">
            <a:off x="2019300" y="4076700"/>
            <a:ext cx="533400" cy="1219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hape 21"/>
          <p:cNvCxnSpPr/>
          <p:nvPr/>
        </p:nvCxnSpPr>
        <p:spPr>
          <a:xfrm rot="10800000" flipH="1" flipV="1">
            <a:off x="2895600" y="4267200"/>
            <a:ext cx="1714500" cy="647700"/>
          </a:xfrm>
          <a:prstGeom prst="bentConnector4">
            <a:avLst>
              <a:gd name="adj1" fmla="val 755"/>
              <a:gd name="adj2" fmla="val 5882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943601" y="4343400"/>
            <a:ext cx="320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A</a:t>
            </a:r>
            <a:r>
              <a:rPr lang="en-US" dirty="0" smtClean="0"/>
              <a:t>ll </a:t>
            </a:r>
            <a:r>
              <a:rPr lang="en-US" dirty="0" smtClean="0"/>
              <a:t>transformations </a:t>
            </a:r>
            <a:r>
              <a:rPr lang="en-US" dirty="0" smtClean="0"/>
              <a:t>are at </a:t>
            </a:r>
            <a:r>
              <a:rPr lang="en-US" dirty="0" smtClean="0"/>
              <a:t>the 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smtClean="0"/>
              <a:t>group level (not shape)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 transform</a:t>
            </a:r>
            <a:r>
              <a:rPr lang="en-US" dirty="0" smtClean="0"/>
              <a:t> converts group’s coordinate system to parent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105400" y="3657600"/>
            <a:ext cx="197855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Matrixd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transform</a:t>
            </a:r>
            <a:r>
              <a:rPr lang="en-US" dirty="0" smtClean="0"/>
              <a:t>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transforms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8077200" cy="4114800"/>
          </a:xfrm>
        </p:spPr>
        <p:txBody>
          <a:bodyPr/>
          <a:lstStyle/>
          <a:p>
            <a:pPr>
              <a:buFontTx/>
              <a:buNone/>
            </a:pPr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64516" name="Line 4"/>
          <p:cNvSpPr>
            <a:spLocks noChangeShapeType="1"/>
          </p:cNvSpPr>
          <p:nvPr/>
        </p:nvSpPr>
        <p:spPr bwMode="auto">
          <a:xfrm flipV="1">
            <a:off x="990600" y="2209800"/>
            <a:ext cx="1679575" cy="831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17" name="Oval 5"/>
          <p:cNvSpPr>
            <a:spLocks noChangeArrowheads="1"/>
          </p:cNvSpPr>
          <p:nvPr/>
        </p:nvSpPr>
        <p:spPr bwMode="auto">
          <a:xfrm>
            <a:off x="1920875" y="2290763"/>
            <a:ext cx="598488" cy="2952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Line 6"/>
          <p:cNvSpPr>
            <a:spLocks noChangeShapeType="1"/>
          </p:cNvSpPr>
          <p:nvPr/>
        </p:nvSpPr>
        <p:spPr bwMode="auto">
          <a:xfrm rot="21480000" flipV="1">
            <a:off x="1973263" y="2498725"/>
            <a:ext cx="120650" cy="53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4519" name="Text Box 7"/>
          <p:cNvSpPr txBox="1">
            <a:spLocks noChangeArrowheads="1"/>
          </p:cNvSpPr>
          <p:nvPr/>
        </p:nvSpPr>
        <p:spPr bwMode="auto">
          <a:xfrm>
            <a:off x="990600" y="3124200"/>
            <a:ext cx="1676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/>
              <a:t>world coordinates</a:t>
            </a:r>
          </a:p>
        </p:txBody>
      </p:sp>
      <p:sp>
        <p:nvSpPr>
          <p:cNvPr id="64520" name="Text Box 8"/>
          <p:cNvSpPr txBox="1">
            <a:spLocks noChangeArrowheads="1"/>
          </p:cNvSpPr>
          <p:nvPr/>
        </p:nvSpPr>
        <p:spPr bwMode="auto">
          <a:xfrm>
            <a:off x="992188" y="2668588"/>
            <a:ext cx="273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600"/>
              <a:t>R</a:t>
            </a:r>
          </a:p>
        </p:txBody>
      </p:sp>
      <p:sp>
        <p:nvSpPr>
          <p:cNvPr id="64521" name="Line 9"/>
          <p:cNvSpPr>
            <a:spLocks noChangeShapeType="1"/>
          </p:cNvSpPr>
          <p:nvPr/>
        </p:nvSpPr>
        <p:spPr bwMode="auto">
          <a:xfrm flipV="1">
            <a:off x="6270625" y="1981200"/>
            <a:ext cx="815975" cy="752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22" name="Oval 10"/>
          <p:cNvSpPr>
            <a:spLocks noChangeArrowheads="1"/>
          </p:cNvSpPr>
          <p:nvPr/>
        </p:nvSpPr>
        <p:spPr bwMode="auto">
          <a:xfrm>
            <a:off x="6723063" y="2054225"/>
            <a:ext cx="290512" cy="266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 flipV="1">
            <a:off x="6748463" y="2238375"/>
            <a:ext cx="58737" cy="49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4524" name="Text Box 12"/>
          <p:cNvSpPr txBox="1">
            <a:spLocks noChangeArrowheads="1"/>
          </p:cNvSpPr>
          <p:nvPr/>
        </p:nvSpPr>
        <p:spPr bwMode="auto">
          <a:xfrm>
            <a:off x="5943600" y="2895600"/>
            <a:ext cx="27209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/>
              <a:t>object coordinates</a:t>
            </a:r>
          </a:p>
        </p:txBody>
      </p:sp>
      <p:sp>
        <p:nvSpPr>
          <p:cNvPr id="64525" name="Text Box 13"/>
          <p:cNvSpPr txBox="1">
            <a:spLocks noChangeArrowheads="1"/>
          </p:cNvSpPr>
          <p:nvPr/>
        </p:nvSpPr>
        <p:spPr bwMode="auto">
          <a:xfrm>
            <a:off x="6172200" y="2362200"/>
            <a:ext cx="3937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600"/>
              <a:t>R’</a:t>
            </a:r>
          </a:p>
        </p:txBody>
      </p:sp>
      <p:sp>
        <p:nvSpPr>
          <p:cNvPr id="64526" name="AutoShape 14"/>
          <p:cNvSpPr>
            <a:spLocks noChangeArrowheads="1"/>
          </p:cNvSpPr>
          <p:nvPr/>
        </p:nvSpPr>
        <p:spPr bwMode="auto">
          <a:xfrm>
            <a:off x="3848100" y="2590800"/>
            <a:ext cx="762000" cy="6096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27" name="Text Box 15"/>
          <p:cNvSpPr txBox="1">
            <a:spLocks noChangeArrowheads="1"/>
          </p:cNvSpPr>
          <p:nvPr/>
        </p:nvSpPr>
        <p:spPr bwMode="auto">
          <a:xfrm>
            <a:off x="3886200" y="2057400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/>
              <a:t>M</a:t>
            </a:r>
            <a:r>
              <a:rPr lang="en-US" baseline="30000"/>
              <a:t>-1</a:t>
            </a:r>
            <a:endParaRPr lang="en-US"/>
          </a:p>
        </p:txBody>
      </p:sp>
      <p:sp>
        <p:nvSpPr>
          <p:cNvPr id="64528" name="AutoShape 16"/>
          <p:cNvSpPr>
            <a:spLocks noChangeArrowheads="1"/>
          </p:cNvSpPr>
          <p:nvPr/>
        </p:nvSpPr>
        <p:spPr bwMode="auto">
          <a:xfrm>
            <a:off x="6781800" y="3733800"/>
            <a:ext cx="533400" cy="685800"/>
          </a:xfrm>
          <a:prstGeom prst="downArrow">
            <a:avLst>
              <a:gd name="adj1" fmla="val 50000"/>
              <a:gd name="adj2" fmla="val 32143"/>
            </a:avLst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29" name="Text Box 17"/>
          <p:cNvSpPr txBox="1">
            <a:spLocks noChangeArrowheads="1"/>
          </p:cNvSpPr>
          <p:nvPr/>
        </p:nvSpPr>
        <p:spPr bwMode="auto">
          <a:xfrm>
            <a:off x="6096000" y="4343400"/>
            <a:ext cx="26241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/>
              <a:t>intersection point p’</a:t>
            </a:r>
          </a:p>
        </p:txBody>
      </p:sp>
      <p:sp>
        <p:nvSpPr>
          <p:cNvPr id="64530" name="AutoShape 18"/>
          <p:cNvSpPr>
            <a:spLocks noChangeArrowheads="1"/>
          </p:cNvSpPr>
          <p:nvPr/>
        </p:nvSpPr>
        <p:spPr bwMode="auto">
          <a:xfrm flipH="1">
            <a:off x="3810000" y="4572000"/>
            <a:ext cx="762000" cy="6096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31" name="Text Box 19"/>
          <p:cNvSpPr txBox="1">
            <a:spLocks noChangeArrowheads="1"/>
          </p:cNvSpPr>
          <p:nvPr/>
        </p:nvSpPr>
        <p:spPr bwMode="auto">
          <a:xfrm>
            <a:off x="3886200" y="4114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/>
              <a:t>M</a:t>
            </a:r>
          </a:p>
        </p:txBody>
      </p:sp>
      <p:sp>
        <p:nvSpPr>
          <p:cNvPr id="64532" name="Text Box 20"/>
          <p:cNvSpPr txBox="1">
            <a:spLocks noChangeArrowheads="1"/>
          </p:cNvSpPr>
          <p:nvPr/>
        </p:nvSpPr>
        <p:spPr bwMode="auto">
          <a:xfrm>
            <a:off x="685800" y="4343400"/>
            <a:ext cx="27209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/>
              <a:t>intersection point 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0" y="381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ShapeGroup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00600" y="2667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76400" y="2667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Shape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2700000">
            <a:off x="7270563" y="3308163"/>
            <a:ext cx="1524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hape 7"/>
          <p:cNvCxnSpPr/>
          <p:nvPr/>
        </p:nvCxnSpPr>
        <p:spPr>
          <a:xfrm rot="10800000" flipV="1">
            <a:off x="2895600" y="2336800"/>
            <a:ext cx="1524000" cy="3048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/>
          <p:nvPr/>
        </p:nvCxnSpPr>
        <p:spPr>
          <a:xfrm rot="16200000" flipH="1">
            <a:off x="4809259" y="1508218"/>
            <a:ext cx="663482" cy="165408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Isosceles Triangle 12"/>
          <p:cNvSpPr/>
          <p:nvPr/>
        </p:nvSpPr>
        <p:spPr>
          <a:xfrm>
            <a:off x="4229100" y="18288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Elbow Connector 14"/>
          <p:cNvCxnSpPr/>
          <p:nvPr/>
        </p:nvCxnSpPr>
        <p:spPr>
          <a:xfrm flipH="1" flipV="1">
            <a:off x="5562600" y="1143000"/>
            <a:ext cx="1914245" cy="2225581"/>
          </a:xfrm>
          <a:prstGeom prst="bentConnector3">
            <a:avLst>
              <a:gd name="adj1" fmla="val -1310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sosceles Triangle 15"/>
          <p:cNvSpPr/>
          <p:nvPr/>
        </p:nvSpPr>
        <p:spPr>
          <a:xfrm>
            <a:off x="2819400" y="41910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352800" y="4953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Triangle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57200" y="4953000"/>
            <a:ext cx="24384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Sphere</a:t>
            </a:r>
            <a:endParaRPr lang="en-US" dirty="0"/>
          </a:p>
        </p:txBody>
      </p:sp>
      <p:cxnSp>
        <p:nvCxnSpPr>
          <p:cNvPr id="20" name="Elbow Connector 19"/>
          <p:cNvCxnSpPr>
            <a:stCxn id="18" idx="0"/>
            <a:endCxn id="16" idx="3"/>
          </p:cNvCxnSpPr>
          <p:nvPr/>
        </p:nvCxnSpPr>
        <p:spPr>
          <a:xfrm rot="5400000" flipH="1" flipV="1">
            <a:off x="2019300" y="4076700"/>
            <a:ext cx="533400" cy="1219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hape 21"/>
          <p:cNvCxnSpPr/>
          <p:nvPr/>
        </p:nvCxnSpPr>
        <p:spPr>
          <a:xfrm rot="10800000" flipH="1" flipV="1">
            <a:off x="2895600" y="4267200"/>
            <a:ext cx="1714500" cy="647700"/>
          </a:xfrm>
          <a:prstGeom prst="bentConnector4">
            <a:avLst>
              <a:gd name="adj1" fmla="val 755"/>
              <a:gd name="adj2" fmla="val 5882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943601" y="4343400"/>
            <a:ext cx="3200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A</a:t>
            </a:r>
            <a:r>
              <a:rPr lang="en-US" dirty="0" smtClean="0"/>
              <a:t>ll </a:t>
            </a:r>
            <a:r>
              <a:rPr lang="en-US" dirty="0" smtClean="0"/>
              <a:t>transformations </a:t>
            </a:r>
            <a:r>
              <a:rPr lang="en-US" dirty="0" smtClean="0"/>
              <a:t>are at </a:t>
            </a:r>
            <a:r>
              <a:rPr lang="en-US" dirty="0" smtClean="0"/>
              <a:t>the 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smtClean="0"/>
              <a:t>group level (not shape)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 transform</a:t>
            </a:r>
            <a:r>
              <a:rPr lang="en-US" dirty="0" smtClean="0"/>
              <a:t> converts group’s coordinate system to parent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invTransform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converts group’s </a:t>
            </a:r>
            <a:r>
              <a:rPr lang="en-US" dirty="0" smtClean="0"/>
              <a:t>parent’s coordinate </a:t>
            </a:r>
            <a:r>
              <a:rPr lang="en-US" dirty="0" smtClean="0"/>
              <a:t>system </a:t>
            </a:r>
            <a:r>
              <a:rPr lang="en-US" dirty="0" smtClean="0"/>
              <a:t>to group’s coordinate system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105400" y="3657600"/>
            <a:ext cx="2223109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Matrixd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transform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Matrixd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invTransform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  <a:r>
              <a:rPr lang="en-US" dirty="0"/>
              <a:t>A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B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86200" y="2667000"/>
            <a:ext cx="18342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B-&gt;intersect(</a:t>
            </a:r>
            <a:r>
              <a:rPr lang="en-US" sz="1400" dirty="0" err="1" smtClean="0"/>
              <a:t>ray</a:t>
            </a:r>
            <a:r>
              <a:rPr lang="en-US" sz="1400" baseline="-25000" dirty="0" err="1" smtClean="0"/>
              <a:t>A</a:t>
            </a:r>
            <a:r>
              <a:rPr lang="en-US" sz="1400" dirty="0" smtClean="0"/>
              <a:t>, info)</a:t>
            </a:r>
            <a:endParaRPr lang="en-US" sz="1400" dirty="0"/>
          </a:p>
        </p:txBody>
      </p:sp>
      <p:cxnSp>
        <p:nvCxnSpPr>
          <p:cNvPr id="12" name="Straight Arrow Connector 11"/>
          <p:cNvCxnSpPr>
            <a:endCxn id="16" idx="0"/>
          </p:cNvCxnSpPr>
          <p:nvPr/>
        </p:nvCxnSpPr>
        <p:spPr>
          <a:xfrm flipH="1">
            <a:off x="1981200" y="3962400"/>
            <a:ext cx="17526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8768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Triangle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43000" y="47244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Sphere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62000" y="4114800"/>
            <a:ext cx="22412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Sphere-&gt;intersect(</a:t>
            </a:r>
            <a:r>
              <a:rPr lang="en-US" sz="1400" dirty="0" err="1" smtClean="0"/>
              <a:t>ray</a:t>
            </a:r>
            <a:r>
              <a:rPr lang="en-US" sz="1400" baseline="-25000" dirty="0" err="1" smtClean="0"/>
              <a:t>B</a:t>
            </a:r>
            <a:r>
              <a:rPr lang="en-US" sz="1400" dirty="0" smtClean="0"/>
              <a:t>, info)</a:t>
            </a:r>
            <a:endParaRPr lang="en-US" sz="1400" dirty="0"/>
          </a:p>
        </p:txBody>
      </p:sp>
      <p:cxnSp>
        <p:nvCxnSpPr>
          <p:cNvPr id="27" name="Straight Arrow Connector 26"/>
          <p:cNvCxnSpPr>
            <a:stCxn id="6" idx="2"/>
            <a:endCxn id="14" idx="0"/>
          </p:cNvCxnSpPr>
          <p:nvPr/>
        </p:nvCxnSpPr>
        <p:spPr>
          <a:xfrm>
            <a:off x="3848100" y="4038600"/>
            <a:ext cx="18669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029200" y="4038600"/>
            <a:ext cx="23094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Triangle-&gt;intersect(</a:t>
            </a:r>
            <a:r>
              <a:rPr lang="en-US" sz="1400" dirty="0" err="1" smtClean="0"/>
              <a:t>ray</a:t>
            </a:r>
            <a:r>
              <a:rPr lang="en-US" sz="1400" baseline="-25000" dirty="0" err="1" smtClean="0"/>
              <a:t>B</a:t>
            </a:r>
            <a:r>
              <a:rPr lang="en-US" sz="1400" dirty="0" smtClean="0"/>
              <a:t>, info)</a:t>
            </a:r>
            <a:endParaRPr lang="en-US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5943600" y="2667000"/>
            <a:ext cx="2699778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100" dirty="0" err="1" smtClean="0"/>
              <a:t>ray</a:t>
            </a:r>
            <a:r>
              <a:rPr lang="en-US" sz="1100" baseline="-25000" dirty="0" err="1" smtClean="0"/>
              <a:t>A</a:t>
            </a:r>
            <a:r>
              <a:rPr lang="en-US" sz="1100" dirty="0" smtClean="0"/>
              <a:t> is the ray in A’s local coordinate system</a:t>
            </a:r>
            <a:endParaRPr lang="en-US" sz="1100" dirty="0"/>
          </a:p>
        </p:txBody>
      </p:sp>
      <p:sp>
        <p:nvSpPr>
          <p:cNvPr id="30" name="TextBox 29"/>
          <p:cNvSpPr txBox="1"/>
          <p:nvPr/>
        </p:nvSpPr>
        <p:spPr>
          <a:xfrm>
            <a:off x="2514600" y="6019800"/>
            <a:ext cx="2691763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100" dirty="0" err="1" smtClean="0"/>
              <a:t>ray</a:t>
            </a:r>
            <a:r>
              <a:rPr lang="en-US" sz="1100" baseline="-25000" dirty="0" err="1" smtClean="0"/>
              <a:t>B</a:t>
            </a:r>
            <a:r>
              <a:rPr lang="en-US" sz="1100" dirty="0" smtClean="0"/>
              <a:t> is the ray in B’s local coordinate system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  <a:r>
              <a:rPr lang="en-US" dirty="0"/>
              <a:t>A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B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86200" y="2667000"/>
            <a:ext cx="18342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B-&gt;intersect(</a:t>
            </a:r>
            <a:r>
              <a:rPr lang="en-US" sz="1400" dirty="0" err="1" smtClean="0"/>
              <a:t>ray</a:t>
            </a:r>
            <a:r>
              <a:rPr lang="en-US" sz="1400" baseline="-25000" dirty="0" err="1" smtClean="0"/>
              <a:t>A</a:t>
            </a:r>
            <a:r>
              <a:rPr lang="en-US" sz="1400" dirty="0" smtClean="0"/>
              <a:t>, info)</a:t>
            </a:r>
            <a:endParaRPr lang="en-US" sz="1400" dirty="0"/>
          </a:p>
        </p:txBody>
      </p:sp>
      <p:cxnSp>
        <p:nvCxnSpPr>
          <p:cNvPr id="12" name="Straight Arrow Connector 11"/>
          <p:cNvCxnSpPr>
            <a:endCxn id="16" idx="0"/>
          </p:cNvCxnSpPr>
          <p:nvPr/>
        </p:nvCxnSpPr>
        <p:spPr>
          <a:xfrm flipH="1">
            <a:off x="1981200" y="3962400"/>
            <a:ext cx="17526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8768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Triangle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43000" y="47244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Sphere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62000" y="4114800"/>
            <a:ext cx="22412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Sphere-&gt;intersect(</a:t>
            </a:r>
            <a:r>
              <a:rPr lang="en-US" sz="1400" dirty="0" err="1" smtClean="0"/>
              <a:t>ray</a:t>
            </a:r>
            <a:r>
              <a:rPr lang="en-US" sz="1400" baseline="-25000" dirty="0" err="1" smtClean="0"/>
              <a:t>B</a:t>
            </a:r>
            <a:r>
              <a:rPr lang="en-US" sz="1400" dirty="0" smtClean="0"/>
              <a:t>, info)</a:t>
            </a:r>
            <a:endParaRPr lang="en-US" sz="1400" dirty="0"/>
          </a:p>
        </p:txBody>
      </p:sp>
      <p:cxnSp>
        <p:nvCxnSpPr>
          <p:cNvPr id="27" name="Straight Arrow Connector 26"/>
          <p:cNvCxnSpPr>
            <a:stCxn id="6" idx="2"/>
            <a:endCxn id="14" idx="0"/>
          </p:cNvCxnSpPr>
          <p:nvPr/>
        </p:nvCxnSpPr>
        <p:spPr>
          <a:xfrm>
            <a:off x="3848100" y="4038600"/>
            <a:ext cx="18669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029200" y="4038600"/>
            <a:ext cx="23094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Triangle-&gt;intersect(</a:t>
            </a:r>
            <a:r>
              <a:rPr lang="en-US" sz="1400" dirty="0" err="1" smtClean="0"/>
              <a:t>ray</a:t>
            </a:r>
            <a:r>
              <a:rPr lang="en-US" sz="1400" baseline="-25000" dirty="0" err="1" smtClean="0"/>
              <a:t>B</a:t>
            </a:r>
            <a:r>
              <a:rPr lang="en-US" sz="1400" dirty="0" smtClean="0"/>
              <a:t>, info)</a:t>
            </a:r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4724400" y="3276600"/>
            <a:ext cx="2390976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Matrixd</a:t>
            </a: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smtClean="0"/>
              <a:t>transform;</a:t>
            </a:r>
          </a:p>
          <a:p>
            <a:r>
              <a:rPr lang="en-US" dirty="0" err="1" smtClean="0"/>
              <a:t>Matrixd</a:t>
            </a:r>
            <a:r>
              <a:rPr lang="en-US" dirty="0" smtClean="0"/>
              <a:t>	</a:t>
            </a:r>
            <a:r>
              <a:rPr lang="en-US" dirty="0" err="1" smtClean="0"/>
              <a:t>invTransform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819400" y="5791200"/>
            <a:ext cx="336207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How </a:t>
            </a:r>
            <a:r>
              <a:rPr lang="en-US" dirty="0" smtClean="0"/>
              <a:t>do we convert </a:t>
            </a:r>
            <a:r>
              <a:rPr lang="en-US" dirty="0" err="1" smtClean="0"/>
              <a:t>ray</a:t>
            </a:r>
            <a:r>
              <a:rPr lang="en-US" baseline="-25000" dirty="0" err="1" smtClean="0"/>
              <a:t>B</a:t>
            </a:r>
            <a:r>
              <a:rPr lang="en-US" baseline="-25000" dirty="0" smtClean="0"/>
              <a:t> </a:t>
            </a:r>
            <a:r>
              <a:rPr lang="en-US" dirty="0" smtClean="0"/>
              <a:t>into </a:t>
            </a:r>
            <a:r>
              <a:rPr lang="en-US" dirty="0" err="1" smtClean="0"/>
              <a:t>ray</a:t>
            </a:r>
            <a:r>
              <a:rPr lang="en-US" baseline="-25000" dirty="0" err="1" smtClean="0"/>
              <a:t>B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200400" y="6248400"/>
            <a:ext cx="252729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ray</a:t>
            </a:r>
            <a:r>
              <a:rPr lang="en-US" baseline="-25000" dirty="0" err="1" smtClean="0"/>
              <a:t>B</a:t>
            </a:r>
            <a:r>
              <a:rPr lang="en-US" baseline="-25000" dirty="0" smtClean="0"/>
              <a:t> </a:t>
            </a:r>
            <a:r>
              <a:rPr lang="en-US" dirty="0" smtClean="0"/>
              <a:t> = </a:t>
            </a:r>
            <a:r>
              <a:rPr lang="en-US" dirty="0" err="1" smtClean="0"/>
              <a:t>B.transform</a:t>
            </a:r>
            <a:r>
              <a:rPr lang="en-US" dirty="0" smtClean="0"/>
              <a:t> * </a:t>
            </a:r>
            <a:r>
              <a:rPr lang="en-US" dirty="0" err="1" smtClean="0"/>
              <a:t>ray</a:t>
            </a:r>
            <a:r>
              <a:rPr lang="en-US" baseline="-25000" dirty="0" err="1" smtClean="0"/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  <a:r>
              <a:rPr lang="en-US" dirty="0"/>
              <a:t>A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B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86200" y="2667000"/>
            <a:ext cx="18342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B-&gt;intersect(</a:t>
            </a:r>
            <a:r>
              <a:rPr lang="en-US" sz="1400" dirty="0" err="1" smtClean="0"/>
              <a:t>ray</a:t>
            </a:r>
            <a:r>
              <a:rPr lang="en-US" sz="1400" baseline="-25000" dirty="0" err="1" smtClean="0"/>
              <a:t>A</a:t>
            </a:r>
            <a:r>
              <a:rPr lang="en-US" sz="1400" dirty="0" smtClean="0"/>
              <a:t>, info)</a:t>
            </a:r>
            <a:endParaRPr lang="en-US" sz="1400" dirty="0"/>
          </a:p>
        </p:txBody>
      </p:sp>
      <p:sp>
        <p:nvSpPr>
          <p:cNvPr id="14" name="Rectangle 13"/>
          <p:cNvSpPr/>
          <p:nvPr/>
        </p:nvSpPr>
        <p:spPr>
          <a:xfrm>
            <a:off x="4876800" y="46482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Triangle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43000" y="4724400"/>
            <a:ext cx="1676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Sphere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724400" y="3276600"/>
            <a:ext cx="2390976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Matrixd</a:t>
            </a: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smtClean="0"/>
              <a:t>transform;</a:t>
            </a:r>
          </a:p>
          <a:p>
            <a:r>
              <a:rPr lang="en-US" dirty="0" err="1" smtClean="0"/>
              <a:t>Matrixd</a:t>
            </a:r>
            <a:r>
              <a:rPr lang="en-US" dirty="0" smtClean="0"/>
              <a:t>	</a:t>
            </a:r>
            <a:r>
              <a:rPr lang="en-US" dirty="0" err="1" smtClean="0"/>
              <a:t>invTransform</a:t>
            </a:r>
            <a:r>
              <a:rPr lang="en-US" dirty="0" smtClean="0"/>
              <a:t>;</a:t>
            </a:r>
            <a:endParaRPr lang="en-US" dirty="0"/>
          </a:p>
        </p:txBody>
      </p:sp>
      <p:cxnSp>
        <p:nvCxnSpPr>
          <p:cNvPr id="20" name="Straight Arrow Connector 19"/>
          <p:cNvCxnSpPr>
            <a:stCxn id="16" idx="0"/>
            <a:endCxn id="6" idx="2"/>
          </p:cNvCxnSpPr>
          <p:nvPr/>
        </p:nvCxnSpPr>
        <p:spPr>
          <a:xfrm flipV="1">
            <a:off x="1981200" y="4038600"/>
            <a:ext cx="18669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4" idx="0"/>
            <a:endCxn id="6" idx="2"/>
          </p:cNvCxnSpPr>
          <p:nvPr/>
        </p:nvCxnSpPr>
        <p:spPr>
          <a:xfrm flipH="1" flipV="1">
            <a:off x="3848100" y="4038600"/>
            <a:ext cx="18669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057400" y="4114800"/>
            <a:ext cx="777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d, info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105400" y="4114800"/>
            <a:ext cx="777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d, info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362200" y="6019800"/>
            <a:ext cx="4328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 and info are in B’s local coordinate system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009900" y="16764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</a:t>
            </a:r>
            <a:r>
              <a:rPr lang="en-US" dirty="0"/>
              <a:t>A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1800" y="3124200"/>
            <a:ext cx="1752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B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86200" y="2667000"/>
            <a:ext cx="18342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B-&gt;intersect(</a:t>
            </a:r>
            <a:r>
              <a:rPr lang="en-US" sz="1400" dirty="0" err="1" smtClean="0"/>
              <a:t>ray</a:t>
            </a:r>
            <a:r>
              <a:rPr lang="en-US" sz="1400" baseline="-25000" dirty="0" err="1" smtClean="0"/>
              <a:t>A</a:t>
            </a:r>
            <a:r>
              <a:rPr lang="en-US" sz="1400" dirty="0" smtClean="0"/>
              <a:t>, info)</a:t>
            </a:r>
            <a:endParaRPr lang="en-US" sz="1400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7338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724400" y="3276600"/>
            <a:ext cx="2390976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Matrixd</a:t>
            </a: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smtClean="0"/>
              <a:t>transform;</a:t>
            </a:r>
          </a:p>
          <a:p>
            <a:r>
              <a:rPr lang="en-US" dirty="0" err="1" smtClean="0"/>
              <a:t>Matrixd</a:t>
            </a:r>
            <a:r>
              <a:rPr lang="en-US" dirty="0" smtClean="0"/>
              <a:t>	</a:t>
            </a:r>
            <a:r>
              <a:rPr lang="en-US" dirty="0" err="1" smtClean="0"/>
              <a:t>invTransform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286000" y="4191000"/>
            <a:ext cx="5246373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</a:t>
            </a:r>
            <a:r>
              <a:rPr lang="en-US" baseline="-25000" dirty="0" smtClean="0"/>
              <a:t>B</a:t>
            </a:r>
            <a:r>
              <a:rPr lang="en-US" dirty="0" smtClean="0"/>
              <a:t>, </a:t>
            </a:r>
            <a:r>
              <a:rPr lang="en-US" dirty="0" err="1" smtClean="0"/>
              <a:t>info</a:t>
            </a:r>
            <a:r>
              <a:rPr lang="en-US" baseline="-25000" dirty="0" err="1" smtClean="0"/>
              <a:t>B</a:t>
            </a:r>
            <a:r>
              <a:rPr lang="en-US" dirty="0" smtClean="0"/>
              <a:t> is the closest intersection point of its children</a:t>
            </a:r>
          </a:p>
          <a:p>
            <a:pPr algn="ctr"/>
            <a:r>
              <a:rPr lang="en-US" dirty="0" smtClean="0"/>
              <a:t> in B’s coordinate system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3124200" y="2590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05000" y="2743200"/>
            <a:ext cx="106445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d</a:t>
            </a:r>
            <a:r>
              <a:rPr lang="en-US" baseline="-25000" dirty="0" err="1" smtClean="0"/>
              <a:t>A</a:t>
            </a:r>
            <a:r>
              <a:rPr lang="en-US" dirty="0" smtClean="0"/>
              <a:t>, </a:t>
            </a:r>
            <a:r>
              <a:rPr lang="en-US" dirty="0" err="1" smtClean="0"/>
              <a:t>info</a:t>
            </a:r>
            <a:r>
              <a:rPr lang="en-US" baseline="-25000" dirty="0" err="1" smtClean="0"/>
              <a:t>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0" y="5029200"/>
            <a:ext cx="5289846" cy="156966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  </a:t>
            </a:r>
            <a:r>
              <a:rPr lang="en-US" sz="1200" dirty="0" err="1" smtClean="0"/>
              <a:t>Rayd</a:t>
            </a:r>
            <a:r>
              <a:rPr lang="en-US" sz="1200" dirty="0" smtClean="0"/>
              <a:t>		</a:t>
            </a:r>
            <a:r>
              <a:rPr lang="en-US" sz="1200" dirty="0" err="1" smtClean="0"/>
              <a:t>theRay</a:t>
            </a:r>
            <a:r>
              <a:rPr lang="en-US" sz="1200" dirty="0" smtClean="0"/>
              <a:t>;	     // </a:t>
            </a:r>
            <a:r>
              <a:rPr lang="en-US" sz="1200" dirty="0"/>
              <a:t>intersection ray</a:t>
            </a:r>
          </a:p>
          <a:p>
            <a:r>
              <a:rPr lang="en-US" sz="1200" dirty="0"/>
              <a:t>  Point3d       	</a:t>
            </a:r>
            <a:r>
              <a:rPr lang="en-US" sz="1200" dirty="0" smtClean="0"/>
              <a:t>	</a:t>
            </a:r>
            <a:r>
              <a:rPr lang="en-US" sz="1200" dirty="0" err="1" smtClean="0"/>
              <a:t>iCoordinate</a:t>
            </a:r>
            <a:r>
              <a:rPr lang="en-US" sz="1200" dirty="0" smtClean="0"/>
              <a:t>;    	   // </a:t>
            </a:r>
            <a:r>
              <a:rPr lang="en-US" sz="1200" dirty="0"/>
              <a:t>intersection coordinates</a:t>
            </a:r>
          </a:p>
          <a:p>
            <a:r>
              <a:rPr lang="en-US" sz="1200" dirty="0"/>
              <a:t>  Vector3d      	</a:t>
            </a:r>
            <a:r>
              <a:rPr lang="en-US" sz="1200" dirty="0" smtClean="0"/>
              <a:t>	normal;	    // normal to surface at intersection</a:t>
            </a:r>
          </a:p>
          <a:p>
            <a:r>
              <a:rPr lang="en-US" sz="1200" dirty="0" smtClean="0"/>
              <a:t>  Material*	 	material;              // material of surface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bool</a:t>
            </a:r>
            <a:r>
              <a:rPr lang="en-US" sz="1200" dirty="0" smtClean="0"/>
              <a:t>          		textured;	    // if the material is textured</a:t>
            </a:r>
          </a:p>
          <a:p>
            <a:r>
              <a:rPr lang="en-US" sz="1200" dirty="0" smtClean="0"/>
              <a:t>  TexCoord2d    	</a:t>
            </a:r>
            <a:r>
              <a:rPr lang="en-US" sz="1200" dirty="0" err="1" smtClean="0"/>
              <a:t>texCoordinate</a:t>
            </a:r>
            <a:r>
              <a:rPr lang="en-US" sz="1200" dirty="0" smtClean="0"/>
              <a:t>;   // </a:t>
            </a:r>
            <a:r>
              <a:rPr lang="en-US" sz="1200" dirty="0" err="1" smtClean="0"/>
              <a:t>tex</a:t>
            </a:r>
            <a:r>
              <a:rPr lang="en-US" sz="1200" dirty="0" smtClean="0"/>
              <a:t> </a:t>
            </a:r>
            <a:r>
              <a:rPr lang="en-US" sz="1200" dirty="0" err="1" smtClean="0"/>
              <a:t>coords</a:t>
            </a:r>
            <a:r>
              <a:rPr lang="en-US" sz="1200" dirty="0" smtClean="0"/>
              <a:t> at intersection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bool</a:t>
            </a:r>
            <a:r>
              <a:rPr lang="en-US" sz="1200" dirty="0" smtClean="0"/>
              <a:t>		entering;	</a:t>
            </a:r>
          </a:p>
          <a:p>
            <a:r>
              <a:rPr lang="en-US" sz="1200" dirty="0" smtClean="0"/>
              <a:t>  </a:t>
            </a:r>
            <a:r>
              <a:rPr lang="en-US" sz="1200" dirty="0" err="1"/>
              <a:t>int</a:t>
            </a:r>
            <a:r>
              <a:rPr lang="en-US" sz="1200" dirty="0"/>
              <a:t>		</a:t>
            </a:r>
            <a:r>
              <a:rPr lang="en-US" sz="1200" dirty="0" smtClean="0"/>
              <a:t>primitive</a:t>
            </a:r>
            <a:r>
              <a:rPr lang="en-US" sz="1200" dirty="0"/>
              <a:t>;	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5334000"/>
            <a:ext cx="129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do we convert </a:t>
            </a:r>
            <a:r>
              <a:rPr lang="en-US" dirty="0" err="1" smtClean="0"/>
              <a:t>theRay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896</Words>
  <Application>Microsoft Office PowerPoint</Application>
  <PresentationFormat>On-screen Show (4:3)</PresentationFormat>
  <Paragraphs>284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Ray tracer</vt:lpstr>
      <vt:lpstr>Slide 2</vt:lpstr>
      <vt:lpstr>Slide 3</vt:lpstr>
      <vt:lpstr>transforms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surface normal</vt:lpstr>
      <vt:lpstr>The right way …</vt:lpstr>
      <vt:lpstr>The right way …</vt:lpstr>
      <vt:lpstr>The right way …</vt:lpstr>
      <vt:lpstr>Slide 17</vt:lpstr>
      <vt:lpstr>Bottom line</vt:lpstr>
      <vt:lpstr>Slide 19</vt:lpstr>
      <vt:lpstr>Slide 20</vt:lpstr>
      <vt:lpstr>Slide 21</vt:lpstr>
      <vt:lpstr>Slide 22</vt:lpstr>
      <vt:lpstr>Slide 23</vt:lpstr>
      <vt:lpstr>sphere normal</vt:lpstr>
      <vt:lpstr>triangle normal</vt:lpstr>
    </vt:vector>
  </TitlesOfParts>
  <Company>Harvey Mudd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Ray tracer</dc:title>
  <dc:creator>z</dc:creator>
  <cp:lastModifiedBy>z</cp:lastModifiedBy>
  <cp:revision>3</cp:revision>
  <dcterms:created xsi:type="dcterms:W3CDTF">2011-09-28T22:30:37Z</dcterms:created>
  <dcterms:modified xsi:type="dcterms:W3CDTF">2011-09-29T17:52:07Z</dcterms:modified>
</cp:coreProperties>
</file>